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428" r:id="rId3"/>
    <p:sldId id="436" r:id="rId4"/>
    <p:sldId id="331" r:id="rId5"/>
    <p:sldId id="257" r:id="rId6"/>
    <p:sldId id="445" r:id="rId7"/>
    <p:sldId id="420" r:id="rId8"/>
    <p:sldId id="429" r:id="rId9"/>
    <p:sldId id="437" r:id="rId10"/>
    <p:sldId id="441" r:id="rId11"/>
    <p:sldId id="423" r:id="rId12"/>
    <p:sldId id="424" r:id="rId13"/>
    <p:sldId id="425" r:id="rId14"/>
    <p:sldId id="407" r:id="rId15"/>
    <p:sldId id="421" r:id="rId16"/>
    <p:sldId id="404" r:id="rId17"/>
    <p:sldId id="431" r:id="rId18"/>
    <p:sldId id="422" r:id="rId19"/>
    <p:sldId id="292" r:id="rId20"/>
    <p:sldId id="405" r:id="rId21"/>
    <p:sldId id="442" r:id="rId22"/>
    <p:sldId id="414" r:id="rId23"/>
    <p:sldId id="410" r:id="rId24"/>
    <p:sldId id="412" r:id="rId25"/>
    <p:sldId id="411" r:id="rId26"/>
    <p:sldId id="408" r:id="rId27"/>
    <p:sldId id="443" r:id="rId28"/>
    <p:sldId id="439" r:id="rId29"/>
    <p:sldId id="440" r:id="rId30"/>
    <p:sldId id="409" r:id="rId31"/>
    <p:sldId id="438" r:id="rId32"/>
    <p:sldId id="259" r:id="rId33"/>
    <p:sldId id="416" r:id="rId34"/>
    <p:sldId id="415" r:id="rId35"/>
    <p:sldId id="444" r:id="rId36"/>
    <p:sldId id="417" r:id="rId37"/>
    <p:sldId id="432" r:id="rId38"/>
    <p:sldId id="419" r:id="rId39"/>
    <p:sldId id="433" r:id="rId40"/>
    <p:sldId id="434" r:id="rId41"/>
    <p:sldId id="43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2A320F31-FB91-500F-C793-DA6C6094DE4E}" name="Durosko, Gloria" initials="GD" userId="S::Durosko_G@cde.state.co.us::dac2277f-53de-4896-a82b-6317b97bf45a" providerId="AD"/>
  <p188:author id="{9E1A12DC-DF34-079D-7E55-0EE6DA9CD6E8}" name="Lott, Gail Ed. D." initials="GL" userId="S::Lott_G@cde.state.co.us::3aa96a7c-ada9-4077-abda-2e63bc5289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6723" autoAdjust="0"/>
  </p:normalViewPr>
  <p:slideViewPr>
    <p:cSldViewPr snapToGrid="0">
      <p:cViewPr varScale="1">
        <p:scale>
          <a:sx n="119" d="100"/>
          <a:sy n="119" d="100"/>
        </p:scale>
        <p:origin x="1158" y="102"/>
      </p:cViewPr>
      <p:guideLst/>
    </p:cSldViewPr>
  </p:slideViewPr>
  <p:outlineViewPr>
    <p:cViewPr>
      <p:scale>
        <a:sx n="33" d="100"/>
        <a:sy n="33" d="100"/>
      </p:scale>
      <p:origin x="0" y="-1800"/>
    </p:cViewPr>
  </p:outlineViewPr>
  <p:notesTextViewPr>
    <p:cViewPr>
      <p:scale>
        <a:sx n="3" d="2"/>
        <a:sy n="3" d="2"/>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18019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b834c3e3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b834c3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states and territories submit various data and reports to the U.S. Department of education.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in special education, submit data and reports to the Office of Special Education Programs (OSEP) at the U.S. Department of education.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SPP-APR is one of these reports that all states and territories must submit to OSEP. OSEP uses the SPP-APR submitted by the states to evaluate how special education programs are working in states. </a:t>
            </a:r>
          </a:p>
          <a:p>
            <a:pPr marL="0" lvl="0" indent="0" algn="l" rtl="0">
              <a:spcBef>
                <a:spcPts val="0"/>
              </a:spcBef>
              <a:spcAft>
                <a:spcPts val="0"/>
              </a:spcAft>
              <a:buNone/>
            </a:pPr>
            <a:r>
              <a:rPr lang="en-US" dirty="0"/>
              <a:t>The SPP-APR is due every February. The public input the CDE is collecting for the 2023-24 school year will be submitted to OSEP on Feb 1</a:t>
            </a:r>
            <a:r>
              <a:rPr lang="en-US" baseline="30000" dirty="0"/>
              <a:t>st</a:t>
            </a:r>
            <a:r>
              <a:rPr lang="en-US" dirty="0"/>
              <a:t>, 2025.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56771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sign in to the DMS to find the list of students whose parents were randomly selected for participation in the ESSU Data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dirty="0"/>
          </a:p>
        </p:txBody>
      </p:sp>
    </p:spTree>
    <p:extLst>
      <p:ext uri="{BB962C8B-B14F-4D97-AF65-F5344CB8AC3E}">
        <p14:creationId xmlns:p14="http://schemas.microsoft.com/office/powerpoint/2010/main" val="142770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949173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ww.cde.state.co.us/idm/essu-data"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fails_j@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0.png"/><Relationship Id="rId5" Type="http://schemas.openxmlformats.org/officeDocument/2006/relationships/hyperlink" Target="https://freepngimg.com/png/88489-text-symbol-question-drawing-mark-free-download-png-hq"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ls.ascenddms.co/tutorials/special-education/au-indicator-14-surveys?cat=au" TargetMode="External"/><Relationship Id="rId2" Type="http://schemas.openxmlformats.org/officeDocument/2006/relationships/hyperlink" Target="https://www.cde.state.co.us/cdesped/transi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fails_j@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istsresource.org/studies/society/education/affirmative-action-race-college-research/"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news.schoolsdo.org/2017/08/expect-more-career-technical-education-in-w-va/"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journalistsresource.org/studies/society/education/affirmative-action-race-college-research/"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news.schoolsdo.org/2017/08/expect-more-career-technical-education-in-w-va/"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0705"/>
            <a:ext cx="7772400" cy="1216589"/>
          </a:xfrm>
        </p:spPr>
        <p:txBody>
          <a:bodyPr>
            <a:normAutofit fontScale="90000"/>
          </a:bodyPr>
          <a:lstStyle/>
          <a:p>
            <a:r>
              <a:rPr lang="en-US" sz="4000" dirty="0"/>
              <a:t>SY 2024-25</a:t>
            </a:r>
            <a:br>
              <a:rPr lang="en-US" sz="4000" dirty="0"/>
            </a:br>
            <a:r>
              <a:rPr lang="en-US" sz="4000" dirty="0"/>
              <a:t>Summer 2025</a:t>
            </a:r>
            <a:br>
              <a:rPr lang="en-US" sz="4000" dirty="0"/>
            </a:br>
            <a:r>
              <a:rPr lang="en-US" sz="4000" dirty="0"/>
              <a:t>Indicator 14: Post-School Outcomes</a:t>
            </a:r>
          </a:p>
        </p:txBody>
      </p:sp>
      <p:sp>
        <p:nvSpPr>
          <p:cNvPr id="3" name="Subtitle 2"/>
          <p:cNvSpPr>
            <a:spLocks noGrp="1"/>
          </p:cNvSpPr>
          <p:nvPr>
            <p:ph type="subTitle" idx="1"/>
          </p:nvPr>
        </p:nvSpPr>
        <p:spPr>
          <a:xfrm>
            <a:off x="685800" y="4295090"/>
            <a:ext cx="7772400" cy="1885979"/>
          </a:xfrm>
        </p:spPr>
        <p:txBody>
          <a:bodyPr>
            <a:noAutofit/>
          </a:bodyPr>
          <a:lstStyle/>
          <a:p>
            <a:r>
              <a:rPr lang="en-US" sz="2400" dirty="0"/>
              <a:t>Colorado Department of Education</a:t>
            </a:r>
          </a:p>
          <a:p>
            <a:r>
              <a:rPr lang="en-US" sz="2400" dirty="0"/>
              <a:t>Exceptional Student Services Unit</a:t>
            </a:r>
          </a:p>
          <a:p>
            <a:r>
              <a:rPr lang="en-US" sz="2400" dirty="0"/>
              <a:t>April 2025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mc:Choice xmlns:p14="http://schemas.microsoft.com/office/powerpoint/2010/main" Requires="p14">
      <p:transition spd="slow" p14:dur="2000" advTm="22866"/>
    </mc:Choice>
    <mc:Fallback>
      <p:transition spd="slow" advTm="228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3120-3AED-D731-DE27-7898C6C17A05}"/>
              </a:ext>
            </a:extLst>
          </p:cNvPr>
          <p:cNvSpPr>
            <a:spLocks noGrp="1"/>
          </p:cNvSpPr>
          <p:nvPr>
            <p:ph type="title"/>
          </p:nvPr>
        </p:nvSpPr>
        <p:spPr>
          <a:xfrm>
            <a:off x="279599" y="111309"/>
            <a:ext cx="8405647" cy="756418"/>
          </a:xfrm>
          <a:solidFill>
            <a:schemeClr val="accent6">
              <a:lumMod val="20000"/>
              <a:lumOff val="80000"/>
            </a:schemeClr>
          </a:solidFill>
        </p:spPr>
        <p:txBody>
          <a:bodyPr>
            <a:noAutofit/>
          </a:bodyPr>
          <a:lstStyle/>
          <a:p>
            <a:pPr algn="ctr"/>
            <a:r>
              <a:rPr lang="en-US" sz="4000" b="1" dirty="0"/>
              <a:t>How is Each PSO Measure Defined?</a:t>
            </a:r>
          </a:p>
        </p:txBody>
      </p:sp>
      <p:pic>
        <p:nvPicPr>
          <p:cNvPr id="46" name="Picture 45">
            <a:extLst>
              <a:ext uri="{FF2B5EF4-FFF2-40B4-BE49-F238E27FC236}">
                <a16:creationId xmlns:a16="http://schemas.microsoft.com/office/drawing/2014/main" id="{D28FA93E-8E2E-D03C-D7FA-2D23F0B876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987231"/>
            <a:ext cx="9144000" cy="5870769"/>
          </a:xfrm>
          <a:prstGeom prst="rect">
            <a:avLst/>
          </a:prstGeom>
        </p:spPr>
      </p:pic>
      <p:sp>
        <p:nvSpPr>
          <p:cNvPr id="47" name="object 9" descr="Higher Education">
            <a:extLst>
              <a:ext uri="{FF2B5EF4-FFF2-40B4-BE49-F238E27FC236}">
                <a16:creationId xmlns:a16="http://schemas.microsoft.com/office/drawing/2014/main" id="{EED583C8-1621-AFC8-8F83-3D1B8141396B}"/>
              </a:ext>
            </a:extLst>
          </p:cNvPr>
          <p:cNvSpPr txBox="1"/>
          <p:nvPr/>
        </p:nvSpPr>
        <p:spPr>
          <a:xfrm>
            <a:off x="279599" y="1347898"/>
            <a:ext cx="1717039" cy="738664"/>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pPr>
            <a:r>
              <a:rPr lang="en-US" sz="2400" b="1" spc="-5" dirty="0">
                <a:solidFill>
                  <a:srgbClr val="FFFFFF"/>
                </a:solidFill>
                <a:cs typeface="Calibri"/>
              </a:rPr>
              <a:t>Higher</a:t>
            </a:r>
            <a:r>
              <a:rPr lang="en-US" sz="2400" b="1" spc="-165" dirty="0">
                <a:solidFill>
                  <a:srgbClr val="FFFFFF"/>
                </a:solidFill>
                <a:cs typeface="Calibri"/>
              </a:rPr>
              <a:t> </a:t>
            </a:r>
            <a:r>
              <a:rPr lang="en-US" sz="2400" b="1" spc="-15" dirty="0">
                <a:solidFill>
                  <a:srgbClr val="FFFFFF"/>
                </a:solidFill>
                <a:cs typeface="Calibri"/>
              </a:rPr>
              <a:t>Education</a:t>
            </a:r>
            <a:endParaRPr lang="en-US" sz="2400" dirty="0">
              <a:cs typeface="Calibri"/>
            </a:endParaRPr>
          </a:p>
        </p:txBody>
      </p:sp>
      <p:sp>
        <p:nvSpPr>
          <p:cNvPr id="48" name="object 11" descr="enrolled full or part-time​&#10;&#10;community college​ (2-year program)​&#10;&#10;college or university  (4 or more-year program)​&#10;&#10;1 complete term">
            <a:extLst>
              <a:ext uri="{FF2B5EF4-FFF2-40B4-BE49-F238E27FC236}">
                <a16:creationId xmlns:a16="http://schemas.microsoft.com/office/drawing/2014/main" id="{16104443-F8C0-93F2-7055-F74A36EDF90E}"/>
              </a:ext>
            </a:extLst>
          </p:cNvPr>
          <p:cNvSpPr txBox="1"/>
          <p:nvPr/>
        </p:nvSpPr>
        <p:spPr>
          <a:xfrm>
            <a:off x="-24740" y="2609685"/>
            <a:ext cx="2310741" cy="269413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marR="439420" indent="-172085">
              <a:lnSpc>
                <a:spcPts val="2100"/>
              </a:lnSpc>
              <a:buFont typeface="Arial"/>
              <a:buChar char="•"/>
              <a:tabLst>
                <a:tab pos="185420" algn="l"/>
              </a:tabLst>
            </a:pPr>
            <a:r>
              <a:rPr sz="2400" spc="-20" dirty="0">
                <a:latin typeface="Calibri"/>
                <a:cs typeface="Calibri"/>
              </a:rPr>
              <a:t>enrolled </a:t>
            </a:r>
            <a:r>
              <a:rPr sz="2400" b="1" spc="-5" dirty="0">
                <a:latin typeface="Calibri"/>
                <a:cs typeface="Calibri"/>
              </a:rPr>
              <a:t>full</a:t>
            </a:r>
            <a:r>
              <a:rPr sz="2400" b="1" spc="-75" dirty="0">
                <a:latin typeface="Calibri"/>
                <a:cs typeface="Calibri"/>
              </a:rPr>
              <a:t> </a:t>
            </a:r>
            <a:r>
              <a:rPr sz="2400" b="1" spc="-5" dirty="0">
                <a:latin typeface="Calibri"/>
                <a:cs typeface="Calibri"/>
              </a:rPr>
              <a:t>or  part-time</a:t>
            </a:r>
            <a:endParaRPr sz="2400" dirty="0">
              <a:latin typeface="Calibri"/>
              <a:cs typeface="Calibri"/>
            </a:endParaRPr>
          </a:p>
          <a:p>
            <a:pPr marL="184785" indent="-172085">
              <a:lnSpc>
                <a:spcPts val="1875"/>
              </a:lnSpc>
              <a:buFont typeface="Calibri"/>
              <a:buChar char="•"/>
              <a:tabLst>
                <a:tab pos="185420" algn="l"/>
              </a:tabLst>
            </a:pPr>
            <a:r>
              <a:rPr sz="2400" b="1" spc="-5" dirty="0">
                <a:latin typeface="Calibri"/>
                <a:cs typeface="Calibri"/>
              </a:rPr>
              <a:t>community</a:t>
            </a:r>
            <a:r>
              <a:rPr sz="2400" b="1" spc="-125" dirty="0">
                <a:latin typeface="Calibri"/>
                <a:cs typeface="Calibri"/>
              </a:rPr>
              <a:t> </a:t>
            </a:r>
            <a:r>
              <a:rPr sz="2400" b="1" spc="-20" dirty="0">
                <a:latin typeface="Calibri"/>
                <a:cs typeface="Calibri"/>
              </a:rPr>
              <a:t>college</a:t>
            </a:r>
            <a:endParaRPr sz="2400" dirty="0">
              <a:latin typeface="Calibri"/>
              <a:cs typeface="Calibri"/>
            </a:endParaRPr>
          </a:p>
          <a:p>
            <a:pPr marL="184785">
              <a:lnSpc>
                <a:spcPts val="2150"/>
              </a:lnSpc>
            </a:pPr>
            <a:r>
              <a:rPr sz="2400" spc="-15" dirty="0">
                <a:latin typeface="Calibri"/>
                <a:cs typeface="Calibri"/>
              </a:rPr>
              <a:t>(2-year</a:t>
            </a:r>
            <a:r>
              <a:rPr sz="2400" spc="-130" dirty="0">
                <a:latin typeface="Calibri"/>
                <a:cs typeface="Calibri"/>
              </a:rPr>
              <a:t> </a:t>
            </a:r>
            <a:r>
              <a:rPr sz="2400" spc="-20" dirty="0">
                <a:latin typeface="Calibri"/>
                <a:cs typeface="Calibri"/>
              </a:rPr>
              <a:t>program)</a:t>
            </a:r>
            <a:endParaRPr sz="2400" dirty="0">
              <a:latin typeface="Calibri"/>
              <a:cs typeface="Calibri"/>
            </a:endParaRPr>
          </a:p>
          <a:p>
            <a:pPr marL="184785" marR="107314" indent="-172085">
              <a:lnSpc>
                <a:spcPts val="2100"/>
              </a:lnSpc>
              <a:spcBef>
                <a:spcPts val="175"/>
              </a:spcBef>
              <a:buFont typeface="Calibri"/>
              <a:buChar char="•"/>
              <a:tabLst>
                <a:tab pos="185420" algn="l"/>
              </a:tabLst>
            </a:pPr>
            <a:r>
              <a:rPr sz="2400" b="1" spc="-20" dirty="0">
                <a:latin typeface="Calibri"/>
                <a:cs typeface="Calibri"/>
              </a:rPr>
              <a:t>co</a:t>
            </a:r>
            <a:r>
              <a:rPr sz="2400" b="1" spc="-15" dirty="0">
                <a:latin typeface="Calibri"/>
                <a:cs typeface="Calibri"/>
              </a:rPr>
              <a:t>lle</a:t>
            </a:r>
            <a:r>
              <a:rPr sz="2400" b="1" spc="-20" dirty="0">
                <a:latin typeface="Calibri"/>
                <a:cs typeface="Calibri"/>
              </a:rPr>
              <a:t>g</a:t>
            </a:r>
            <a:r>
              <a:rPr sz="2400" b="1" spc="-15" dirty="0">
                <a:latin typeface="Calibri"/>
                <a:cs typeface="Calibri"/>
              </a:rPr>
              <a:t>e</a:t>
            </a:r>
            <a:r>
              <a:rPr sz="2400" b="1" spc="-20" dirty="0">
                <a:latin typeface="Calibri"/>
                <a:cs typeface="Calibri"/>
              </a:rPr>
              <a:t>/</a:t>
            </a:r>
            <a:r>
              <a:rPr lang="en-US" sz="2400" b="1" spc="-20" dirty="0">
                <a:latin typeface="Calibri"/>
                <a:cs typeface="Calibri"/>
              </a:rPr>
              <a:t> </a:t>
            </a:r>
            <a:r>
              <a:rPr sz="2400" b="1" spc="-15" dirty="0">
                <a:latin typeface="Calibri"/>
                <a:cs typeface="Calibri"/>
              </a:rPr>
              <a:t>unive</a:t>
            </a:r>
            <a:r>
              <a:rPr sz="2400" b="1" spc="-20" dirty="0">
                <a:latin typeface="Calibri"/>
                <a:cs typeface="Calibri"/>
              </a:rPr>
              <a:t>rs</a:t>
            </a:r>
            <a:r>
              <a:rPr sz="2400" b="1" spc="-15" dirty="0">
                <a:latin typeface="Calibri"/>
                <a:cs typeface="Calibri"/>
              </a:rPr>
              <a:t>ity  </a:t>
            </a:r>
            <a:r>
              <a:rPr sz="2400" spc="-5" dirty="0">
                <a:latin typeface="Calibri"/>
                <a:cs typeface="Calibri"/>
              </a:rPr>
              <a:t>(4 or </a:t>
            </a:r>
            <a:r>
              <a:rPr sz="2400" spc="-15" dirty="0">
                <a:latin typeface="Calibri"/>
                <a:cs typeface="Calibri"/>
              </a:rPr>
              <a:t>more-year  </a:t>
            </a:r>
            <a:r>
              <a:rPr sz="2400" spc="-20" dirty="0">
                <a:latin typeface="Calibri"/>
                <a:cs typeface="Calibri"/>
              </a:rPr>
              <a:t>program)</a:t>
            </a:r>
            <a:endParaRPr sz="2400" dirty="0">
              <a:latin typeface="Calibri"/>
              <a:cs typeface="Calibri"/>
            </a:endParaRPr>
          </a:p>
          <a:p>
            <a:pPr marL="184785" indent="-172085">
              <a:lnSpc>
                <a:spcPts val="2060"/>
              </a:lnSpc>
              <a:buFont typeface="Calibri"/>
              <a:buChar char="•"/>
              <a:tabLst>
                <a:tab pos="185420" algn="l"/>
              </a:tabLst>
            </a:pPr>
            <a:r>
              <a:rPr sz="2400" b="1" spc="-5" dirty="0">
                <a:latin typeface="Calibri"/>
                <a:cs typeface="Calibri"/>
              </a:rPr>
              <a:t>1 </a:t>
            </a:r>
            <a:r>
              <a:rPr sz="2400" b="1" spc="-15" dirty="0">
                <a:latin typeface="Calibri"/>
                <a:cs typeface="Calibri"/>
              </a:rPr>
              <a:t>complete</a:t>
            </a:r>
            <a:r>
              <a:rPr sz="2400" b="1" spc="-155" dirty="0">
                <a:latin typeface="Calibri"/>
                <a:cs typeface="Calibri"/>
              </a:rPr>
              <a:t> </a:t>
            </a:r>
            <a:r>
              <a:rPr sz="2400" b="1" spc="-15" dirty="0">
                <a:latin typeface="Calibri"/>
                <a:cs typeface="Calibri"/>
              </a:rPr>
              <a:t>term</a:t>
            </a:r>
            <a:endParaRPr sz="2400" dirty="0">
              <a:latin typeface="Calibri"/>
              <a:cs typeface="Calibri"/>
            </a:endParaRPr>
          </a:p>
        </p:txBody>
      </p:sp>
      <p:sp>
        <p:nvSpPr>
          <p:cNvPr id="49" name="object 15" descr="Competitive  Employment">
            <a:extLst>
              <a:ext uri="{FF2B5EF4-FFF2-40B4-BE49-F238E27FC236}">
                <a16:creationId xmlns:a16="http://schemas.microsoft.com/office/drawing/2014/main" id="{43F3AE9E-4685-099C-B7EA-92CDE08CA8D6}"/>
              </a:ext>
            </a:extLst>
          </p:cNvPr>
          <p:cNvSpPr txBox="1"/>
          <p:nvPr/>
        </p:nvSpPr>
        <p:spPr>
          <a:xfrm>
            <a:off x="2332948" y="1347898"/>
            <a:ext cx="2003728" cy="738664"/>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22225" algn="ctr">
              <a:lnSpc>
                <a:spcPct val="100000"/>
              </a:lnSpc>
            </a:pPr>
            <a:r>
              <a:rPr lang="en-US" sz="2400" b="1" spc="-5" dirty="0">
                <a:solidFill>
                  <a:srgbClr val="FFFFFF"/>
                </a:solidFill>
                <a:cs typeface="Arial"/>
              </a:rPr>
              <a:t>Competitive  Em</a:t>
            </a:r>
            <a:r>
              <a:rPr lang="en-US" sz="2400" b="1" spc="-10" dirty="0">
                <a:solidFill>
                  <a:srgbClr val="FFFFFF"/>
                </a:solidFill>
                <a:cs typeface="Arial"/>
              </a:rPr>
              <a:t>p</a:t>
            </a:r>
            <a:r>
              <a:rPr lang="en-US" sz="2400" b="1" spc="5" dirty="0">
                <a:solidFill>
                  <a:srgbClr val="FFFFFF"/>
                </a:solidFill>
                <a:cs typeface="Arial"/>
              </a:rPr>
              <a:t>l</a:t>
            </a:r>
            <a:r>
              <a:rPr lang="en-US" sz="2400" b="1" spc="-10" dirty="0">
                <a:solidFill>
                  <a:srgbClr val="FFFFFF"/>
                </a:solidFill>
                <a:cs typeface="Arial"/>
              </a:rPr>
              <a:t>o</a:t>
            </a:r>
            <a:r>
              <a:rPr lang="en-US" sz="2400" b="1" spc="-50" dirty="0">
                <a:solidFill>
                  <a:srgbClr val="FFFFFF"/>
                </a:solidFill>
                <a:cs typeface="Arial"/>
              </a:rPr>
              <a:t>y</a:t>
            </a:r>
            <a:r>
              <a:rPr lang="en-US" sz="2400" b="1" spc="-5" dirty="0">
                <a:solidFill>
                  <a:srgbClr val="FFFFFF"/>
                </a:solidFill>
                <a:cs typeface="Arial"/>
              </a:rPr>
              <a:t>me</a:t>
            </a:r>
            <a:r>
              <a:rPr lang="en-US" sz="2400" b="1" spc="-10" dirty="0">
                <a:solidFill>
                  <a:srgbClr val="FFFFFF"/>
                </a:solidFill>
                <a:cs typeface="Arial"/>
              </a:rPr>
              <a:t>nt</a:t>
            </a:r>
            <a:endParaRPr lang="en-US" sz="2400" dirty="0">
              <a:cs typeface="Arial"/>
            </a:endParaRPr>
          </a:p>
        </p:txBody>
      </p:sp>
      <p:sp>
        <p:nvSpPr>
          <p:cNvPr id="52" name="object 16" descr="worked for pay at  or above the  minimum wage​&#10;&#10;In a setting with others​&#10;&#10;who are nondisabled​&#10;&#10; an average 20 hours a week​&#10;&#10;90 days at any time  in the year since  leaving high school​&#10;&#10;This includes military​ employment">
            <a:extLst>
              <a:ext uri="{FF2B5EF4-FFF2-40B4-BE49-F238E27FC236}">
                <a16:creationId xmlns:a16="http://schemas.microsoft.com/office/drawing/2014/main" id="{96895BD7-45AE-6A31-D196-82B5604F6499}"/>
              </a:ext>
            </a:extLst>
          </p:cNvPr>
          <p:cNvSpPr txBox="1"/>
          <p:nvPr/>
        </p:nvSpPr>
        <p:spPr>
          <a:xfrm>
            <a:off x="2310742" y="2609685"/>
            <a:ext cx="2261258" cy="369120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marR="197485" indent="-172085">
              <a:lnSpc>
                <a:spcPts val="2100"/>
              </a:lnSpc>
              <a:buFont typeface="Arial"/>
              <a:buChar char="•"/>
              <a:tabLst>
                <a:tab pos="185420" algn="l"/>
              </a:tabLst>
            </a:pPr>
            <a:r>
              <a:rPr sz="2400" spc="-25" dirty="0">
                <a:latin typeface="Calibri"/>
                <a:cs typeface="Calibri"/>
              </a:rPr>
              <a:t>worked for </a:t>
            </a:r>
            <a:r>
              <a:rPr sz="2400" spc="-20" dirty="0">
                <a:latin typeface="Calibri"/>
                <a:cs typeface="Calibri"/>
              </a:rPr>
              <a:t>pay</a:t>
            </a:r>
            <a:r>
              <a:rPr sz="2400" spc="-90" dirty="0">
                <a:latin typeface="Calibri"/>
                <a:cs typeface="Calibri"/>
              </a:rPr>
              <a:t> </a:t>
            </a:r>
            <a:r>
              <a:rPr sz="2400" spc="-10" dirty="0">
                <a:latin typeface="Calibri"/>
                <a:cs typeface="Calibri"/>
              </a:rPr>
              <a:t>at  </a:t>
            </a:r>
            <a:r>
              <a:rPr sz="2400" spc="-5" dirty="0">
                <a:latin typeface="Calibri"/>
                <a:cs typeface="Calibri"/>
              </a:rPr>
              <a:t>or </a:t>
            </a:r>
            <a:r>
              <a:rPr sz="2400" spc="-15" dirty="0">
                <a:latin typeface="Calibri"/>
                <a:cs typeface="Calibri"/>
              </a:rPr>
              <a:t>above </a:t>
            </a:r>
            <a:r>
              <a:rPr sz="2400" b="1" spc="-5" dirty="0">
                <a:latin typeface="Calibri"/>
                <a:cs typeface="Calibri"/>
              </a:rPr>
              <a:t>the  minimum</a:t>
            </a:r>
            <a:r>
              <a:rPr sz="2400" b="1" spc="-160" dirty="0">
                <a:latin typeface="Calibri"/>
                <a:cs typeface="Calibri"/>
              </a:rPr>
              <a:t> </a:t>
            </a:r>
            <a:r>
              <a:rPr sz="2400" b="1" spc="-20" dirty="0">
                <a:latin typeface="Calibri"/>
                <a:cs typeface="Calibri"/>
              </a:rPr>
              <a:t>wage</a:t>
            </a:r>
            <a:endParaRPr sz="2400" dirty="0">
              <a:latin typeface="Calibri"/>
              <a:cs typeface="Calibri"/>
            </a:endParaRPr>
          </a:p>
          <a:p>
            <a:pPr marL="184785" indent="-172085">
              <a:lnSpc>
                <a:spcPts val="1920"/>
              </a:lnSpc>
              <a:buFont typeface="Calibri"/>
              <a:buChar char="•"/>
              <a:tabLst>
                <a:tab pos="185420" algn="l"/>
              </a:tabLst>
            </a:pPr>
            <a:r>
              <a:rPr sz="2400" b="1" spc="-15" dirty="0">
                <a:latin typeface="Calibri"/>
                <a:cs typeface="Calibri"/>
              </a:rPr>
              <a:t>setting </a:t>
            </a:r>
            <a:r>
              <a:rPr sz="2400" b="1" spc="-5" dirty="0">
                <a:latin typeface="Calibri"/>
                <a:cs typeface="Calibri"/>
              </a:rPr>
              <a:t>with</a:t>
            </a:r>
            <a:r>
              <a:rPr sz="2400" b="1" spc="-95" dirty="0">
                <a:latin typeface="Calibri"/>
                <a:cs typeface="Calibri"/>
              </a:rPr>
              <a:t> </a:t>
            </a:r>
            <a:r>
              <a:rPr sz="2400" b="1" spc="-15" dirty="0">
                <a:latin typeface="Calibri"/>
                <a:cs typeface="Calibri"/>
              </a:rPr>
              <a:t>others</a:t>
            </a:r>
            <a:r>
              <a:rPr lang="en-US" sz="2400" b="1" spc="-15" dirty="0">
                <a:latin typeface="Calibri"/>
                <a:cs typeface="Calibri"/>
              </a:rPr>
              <a:t> </a:t>
            </a:r>
            <a:r>
              <a:rPr sz="2400" b="1" spc="-5" dirty="0">
                <a:latin typeface="Calibri"/>
                <a:cs typeface="Calibri"/>
              </a:rPr>
              <a:t>who </a:t>
            </a:r>
            <a:r>
              <a:rPr sz="2400" b="1" spc="-20" dirty="0">
                <a:latin typeface="Calibri"/>
                <a:cs typeface="Calibri"/>
              </a:rPr>
              <a:t>are  </a:t>
            </a:r>
            <a:r>
              <a:rPr sz="2400" b="1" spc="-5" dirty="0">
                <a:latin typeface="Calibri"/>
                <a:cs typeface="Calibri"/>
              </a:rPr>
              <a:t>nondi</a:t>
            </a:r>
            <a:r>
              <a:rPr sz="2400" b="1" spc="-20" dirty="0">
                <a:latin typeface="Calibri"/>
                <a:cs typeface="Calibri"/>
              </a:rPr>
              <a:t>s</a:t>
            </a:r>
            <a:r>
              <a:rPr sz="2400" b="1" spc="-5" dirty="0">
                <a:latin typeface="Calibri"/>
                <a:cs typeface="Calibri"/>
              </a:rPr>
              <a:t>abled</a:t>
            </a:r>
            <a:endParaRPr sz="2400" dirty="0">
              <a:latin typeface="Calibri"/>
              <a:cs typeface="Calibri"/>
            </a:endParaRPr>
          </a:p>
          <a:p>
            <a:pPr marL="184785" indent="-172085">
              <a:lnSpc>
                <a:spcPts val="1920"/>
              </a:lnSpc>
              <a:buFont typeface="Calibri"/>
              <a:buChar char="•"/>
              <a:tabLst>
                <a:tab pos="185420" algn="l"/>
              </a:tabLst>
            </a:pPr>
            <a:r>
              <a:rPr sz="2400" b="1" spc="-5" dirty="0">
                <a:latin typeface="Calibri"/>
                <a:cs typeface="Calibri"/>
              </a:rPr>
              <a:t>20 </a:t>
            </a:r>
            <a:r>
              <a:rPr sz="2400" b="1" spc="-15" dirty="0">
                <a:latin typeface="Calibri"/>
                <a:cs typeface="Calibri"/>
              </a:rPr>
              <a:t>hours </a:t>
            </a:r>
            <a:r>
              <a:rPr sz="2400" spc="-5" dirty="0">
                <a:latin typeface="Calibri"/>
                <a:cs typeface="Calibri"/>
              </a:rPr>
              <a:t>a</a:t>
            </a:r>
            <a:r>
              <a:rPr sz="2400" spc="-140" dirty="0">
                <a:latin typeface="Calibri"/>
                <a:cs typeface="Calibri"/>
              </a:rPr>
              <a:t> </a:t>
            </a:r>
            <a:r>
              <a:rPr sz="2400" spc="-15" dirty="0">
                <a:latin typeface="Calibri"/>
                <a:cs typeface="Calibri"/>
              </a:rPr>
              <a:t>week</a:t>
            </a:r>
            <a:endParaRPr sz="2400" dirty="0">
              <a:latin typeface="Calibri"/>
              <a:cs typeface="Calibri"/>
            </a:endParaRPr>
          </a:p>
          <a:p>
            <a:pPr marL="184785" marR="5080" indent="-172085">
              <a:lnSpc>
                <a:spcPts val="2100"/>
              </a:lnSpc>
              <a:spcBef>
                <a:spcPts val="180"/>
              </a:spcBef>
              <a:buFont typeface="Calibri"/>
              <a:buChar char="•"/>
              <a:tabLst>
                <a:tab pos="185420" algn="l"/>
              </a:tabLst>
            </a:pPr>
            <a:r>
              <a:rPr sz="2400" b="1" spc="-5" dirty="0">
                <a:latin typeface="Calibri"/>
                <a:cs typeface="Calibri"/>
              </a:rPr>
              <a:t>90 </a:t>
            </a:r>
            <a:r>
              <a:rPr sz="2400" b="1" spc="-25" dirty="0">
                <a:latin typeface="Calibri"/>
                <a:cs typeface="Calibri"/>
              </a:rPr>
              <a:t>days </a:t>
            </a:r>
            <a:r>
              <a:rPr sz="2400" spc="-10" dirty="0">
                <a:latin typeface="Calibri"/>
                <a:cs typeface="Calibri"/>
              </a:rPr>
              <a:t>at </a:t>
            </a:r>
            <a:r>
              <a:rPr sz="2400" spc="-20" dirty="0">
                <a:latin typeface="Calibri"/>
                <a:cs typeface="Calibri"/>
              </a:rPr>
              <a:t>any</a:t>
            </a:r>
            <a:r>
              <a:rPr sz="2400" spc="-110" dirty="0">
                <a:latin typeface="Calibri"/>
                <a:cs typeface="Calibri"/>
              </a:rPr>
              <a:t> </a:t>
            </a:r>
            <a:r>
              <a:rPr sz="2400" spc="-10" dirty="0">
                <a:latin typeface="Calibri"/>
                <a:cs typeface="Calibri"/>
              </a:rPr>
              <a:t>time </a:t>
            </a:r>
            <a:r>
              <a:rPr sz="2400" spc="-5" dirty="0">
                <a:latin typeface="Calibri"/>
                <a:cs typeface="Calibri"/>
              </a:rPr>
              <a:t>in the </a:t>
            </a:r>
            <a:r>
              <a:rPr sz="2400" spc="-10" dirty="0">
                <a:latin typeface="Calibri"/>
                <a:cs typeface="Calibri"/>
              </a:rPr>
              <a:t>year </a:t>
            </a:r>
            <a:r>
              <a:rPr sz="2400" spc="-5" dirty="0">
                <a:latin typeface="Calibri"/>
                <a:cs typeface="Calibri"/>
              </a:rPr>
              <a:t>since </a:t>
            </a:r>
            <a:r>
              <a:rPr sz="2400" spc="-20" dirty="0">
                <a:latin typeface="Calibri"/>
                <a:cs typeface="Calibri"/>
              </a:rPr>
              <a:t>leaving high</a:t>
            </a:r>
            <a:r>
              <a:rPr sz="2400" spc="-30" dirty="0">
                <a:latin typeface="Calibri"/>
                <a:cs typeface="Calibri"/>
              </a:rPr>
              <a:t> </a:t>
            </a:r>
            <a:r>
              <a:rPr sz="2400" spc="-5" dirty="0">
                <a:latin typeface="Calibri"/>
                <a:cs typeface="Calibri"/>
              </a:rPr>
              <a:t>school</a:t>
            </a:r>
            <a:endParaRPr sz="2400" dirty="0">
              <a:latin typeface="Calibri"/>
              <a:cs typeface="Calibri"/>
            </a:endParaRPr>
          </a:p>
          <a:p>
            <a:pPr marL="184785" indent="-172085">
              <a:lnSpc>
                <a:spcPts val="1920"/>
              </a:lnSpc>
              <a:buFont typeface="Arial"/>
              <a:buChar char="•"/>
              <a:tabLst>
                <a:tab pos="185420" algn="l"/>
              </a:tabLst>
            </a:pPr>
            <a:r>
              <a:rPr sz="2400" spc="-5" dirty="0">
                <a:latin typeface="Calibri"/>
                <a:cs typeface="Calibri"/>
              </a:rPr>
              <a:t>includes</a:t>
            </a:r>
            <a:r>
              <a:rPr sz="2400" spc="-180" dirty="0">
                <a:latin typeface="Calibri"/>
                <a:cs typeface="Calibri"/>
              </a:rPr>
              <a:t> </a:t>
            </a:r>
            <a:r>
              <a:rPr sz="2400" b="1" spc="-5" dirty="0">
                <a:latin typeface="Calibri"/>
                <a:cs typeface="Calibri"/>
              </a:rPr>
              <a:t>military</a:t>
            </a:r>
            <a:endParaRPr sz="2400" dirty="0">
              <a:latin typeface="Calibri"/>
              <a:cs typeface="Calibri"/>
            </a:endParaRPr>
          </a:p>
          <a:p>
            <a:pPr marL="184785">
              <a:lnSpc>
                <a:spcPts val="2240"/>
              </a:lnSpc>
            </a:pPr>
            <a:r>
              <a:rPr sz="2400" spc="-15" dirty="0">
                <a:latin typeface="Calibri"/>
                <a:cs typeface="Calibri"/>
              </a:rPr>
              <a:t>employment</a:t>
            </a:r>
            <a:endParaRPr sz="2400" dirty="0">
              <a:latin typeface="Calibri"/>
              <a:cs typeface="Calibri"/>
            </a:endParaRPr>
          </a:p>
        </p:txBody>
      </p:sp>
      <p:sp>
        <p:nvSpPr>
          <p:cNvPr id="55" name="object 21" descr="Other Postsecondary Education or Training​">
            <a:extLst>
              <a:ext uri="{FF2B5EF4-FFF2-40B4-BE49-F238E27FC236}">
                <a16:creationId xmlns:a16="http://schemas.microsoft.com/office/drawing/2014/main" id="{562F0FF8-7AF4-81EE-18CF-D33094BC830F}"/>
              </a:ext>
            </a:extLst>
          </p:cNvPr>
          <p:cNvSpPr txBox="1"/>
          <p:nvPr/>
        </p:nvSpPr>
        <p:spPr>
          <a:xfrm>
            <a:off x="4576039" y="978668"/>
            <a:ext cx="2287689" cy="1477328"/>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22225" algn="ctr"/>
            <a:r>
              <a:rPr sz="2400" b="1" spc="-5" dirty="0">
                <a:solidFill>
                  <a:srgbClr val="FFFFFF"/>
                </a:solidFill>
                <a:cs typeface="Arial"/>
              </a:rPr>
              <a:t>Other Postsecondary</a:t>
            </a:r>
            <a:r>
              <a:rPr lang="en-US" sz="2400" b="1" spc="-5" dirty="0">
                <a:solidFill>
                  <a:srgbClr val="FFFFFF"/>
                </a:solidFill>
                <a:cs typeface="Arial"/>
              </a:rPr>
              <a:t> </a:t>
            </a:r>
            <a:br>
              <a:rPr lang="en-US" sz="2400" b="1" spc="-5" dirty="0">
                <a:solidFill>
                  <a:srgbClr val="FFFFFF"/>
                </a:solidFill>
                <a:cs typeface="Arial"/>
              </a:rPr>
            </a:br>
            <a:r>
              <a:rPr sz="2400" b="1" spc="-5" dirty="0">
                <a:solidFill>
                  <a:srgbClr val="FFFFFF"/>
                </a:solidFill>
                <a:cs typeface="Arial"/>
              </a:rPr>
              <a:t>Education or</a:t>
            </a:r>
            <a:r>
              <a:rPr sz="2400" b="1" spc="-75" dirty="0">
                <a:solidFill>
                  <a:srgbClr val="FFFFFF"/>
                </a:solidFill>
                <a:cs typeface="Arial"/>
              </a:rPr>
              <a:t> </a:t>
            </a:r>
            <a:r>
              <a:rPr sz="2400" b="1" spc="-5" dirty="0">
                <a:solidFill>
                  <a:srgbClr val="FFFFFF"/>
                </a:solidFill>
                <a:cs typeface="Arial"/>
              </a:rPr>
              <a:t>Training</a:t>
            </a:r>
            <a:endParaRPr sz="2400" dirty="0">
              <a:cs typeface="Arial"/>
            </a:endParaRPr>
          </a:p>
        </p:txBody>
      </p:sp>
      <p:sp>
        <p:nvSpPr>
          <p:cNvPr id="56" name="object 22" descr="enrolled full or​ part-time​&#10;&#10;in an education or training program​&#10;&#10;(e.g., adult​ education, vocational technical school that is less than a 2-year  program)​&#10;&#10;enrolled 1 complete term">
            <a:extLst>
              <a:ext uri="{FF2B5EF4-FFF2-40B4-BE49-F238E27FC236}">
                <a16:creationId xmlns:a16="http://schemas.microsoft.com/office/drawing/2014/main" id="{935310F3-3710-056F-FC81-D8054DEBC28F}"/>
              </a:ext>
            </a:extLst>
          </p:cNvPr>
          <p:cNvSpPr txBox="1"/>
          <p:nvPr/>
        </p:nvSpPr>
        <p:spPr>
          <a:xfrm>
            <a:off x="4572000" y="2609685"/>
            <a:ext cx="2171219" cy="3797001"/>
          </a:xfrm>
          <a:prstGeom prst="rect">
            <a:avLst/>
          </a:prstGeom>
          <a:solidFill>
            <a:srgbClr val="D5E9DC"/>
          </a:solid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indent="-172085">
              <a:lnSpc>
                <a:spcPts val="1889"/>
              </a:lnSpc>
              <a:buFont typeface="Arial"/>
              <a:buChar char="•"/>
              <a:tabLst>
                <a:tab pos="185420" algn="l"/>
              </a:tabLst>
            </a:pPr>
            <a:r>
              <a:rPr sz="2400" spc="-20" dirty="0">
                <a:latin typeface="Calibri"/>
                <a:cs typeface="Calibri"/>
              </a:rPr>
              <a:t>enrolled </a:t>
            </a:r>
            <a:r>
              <a:rPr sz="2400" b="1" spc="-5" dirty="0">
                <a:latin typeface="Calibri"/>
                <a:cs typeface="Calibri"/>
              </a:rPr>
              <a:t>full</a:t>
            </a:r>
            <a:r>
              <a:rPr sz="2400" b="1" spc="-80" dirty="0">
                <a:latin typeface="Calibri"/>
                <a:cs typeface="Calibri"/>
              </a:rPr>
              <a:t> </a:t>
            </a:r>
            <a:r>
              <a:rPr sz="2400" b="1" spc="-5" dirty="0">
                <a:latin typeface="Calibri"/>
                <a:cs typeface="Calibri"/>
              </a:rPr>
              <a:t>or</a:t>
            </a:r>
            <a:endParaRPr sz="2400" dirty="0">
              <a:latin typeface="Calibri"/>
              <a:cs typeface="Calibri"/>
            </a:endParaRPr>
          </a:p>
          <a:p>
            <a:pPr marL="184785">
              <a:lnSpc>
                <a:spcPts val="2050"/>
              </a:lnSpc>
            </a:pPr>
            <a:r>
              <a:rPr sz="2400" b="1" spc="-5" dirty="0">
                <a:latin typeface="Calibri"/>
                <a:cs typeface="Calibri"/>
              </a:rPr>
              <a:t>part-time</a:t>
            </a:r>
            <a:endParaRPr sz="2400" dirty="0">
              <a:latin typeface="Calibri"/>
              <a:cs typeface="Calibri"/>
            </a:endParaRPr>
          </a:p>
          <a:p>
            <a:pPr marL="184785" marR="275590" indent="-172085">
              <a:lnSpc>
                <a:spcPts val="2200"/>
              </a:lnSpc>
              <a:buFont typeface="Calibri"/>
              <a:buChar char="•"/>
              <a:tabLst>
                <a:tab pos="185420" algn="l"/>
              </a:tabLst>
            </a:pPr>
            <a:r>
              <a:rPr sz="2400" b="1" spc="-5" dirty="0">
                <a:latin typeface="Calibri"/>
                <a:cs typeface="Calibri"/>
              </a:rPr>
              <a:t>education or  </a:t>
            </a:r>
            <a:r>
              <a:rPr sz="2400" b="1" spc="-15" dirty="0">
                <a:latin typeface="Calibri"/>
                <a:cs typeface="Calibri"/>
              </a:rPr>
              <a:t>training</a:t>
            </a:r>
            <a:r>
              <a:rPr sz="2400" b="1" spc="-80" dirty="0">
                <a:latin typeface="Calibri"/>
                <a:cs typeface="Calibri"/>
              </a:rPr>
              <a:t> </a:t>
            </a:r>
            <a:r>
              <a:rPr sz="2400" b="1" spc="-15" dirty="0">
                <a:latin typeface="Calibri"/>
                <a:cs typeface="Calibri"/>
              </a:rPr>
              <a:t>program</a:t>
            </a:r>
            <a:endParaRPr sz="2400" dirty="0">
              <a:latin typeface="Calibri"/>
              <a:cs typeface="Calibri"/>
            </a:endParaRPr>
          </a:p>
          <a:p>
            <a:pPr marL="184785">
              <a:lnSpc>
                <a:spcPts val="1950"/>
              </a:lnSpc>
            </a:pPr>
            <a:r>
              <a:rPr sz="2400" spc="-5" dirty="0">
                <a:latin typeface="Calibri"/>
                <a:cs typeface="Calibri"/>
              </a:rPr>
              <a:t>(e.g.,</a:t>
            </a:r>
            <a:r>
              <a:rPr sz="2400" spc="-90" dirty="0">
                <a:latin typeface="Calibri"/>
                <a:cs typeface="Calibri"/>
              </a:rPr>
              <a:t> </a:t>
            </a:r>
            <a:r>
              <a:rPr sz="2400" spc="-5" dirty="0">
                <a:latin typeface="Calibri"/>
                <a:cs typeface="Calibri"/>
              </a:rPr>
              <a:t>adult</a:t>
            </a:r>
            <a:endParaRPr sz="2400" dirty="0">
              <a:latin typeface="Calibri"/>
              <a:cs typeface="Calibri"/>
            </a:endParaRPr>
          </a:p>
          <a:p>
            <a:pPr marL="184150" marR="20320">
              <a:lnSpc>
                <a:spcPts val="2100"/>
              </a:lnSpc>
              <a:spcBef>
                <a:spcPts val="130"/>
              </a:spcBef>
            </a:pPr>
            <a:r>
              <a:rPr sz="2400" spc="-20" dirty="0">
                <a:latin typeface="Calibri"/>
                <a:cs typeface="Calibri"/>
              </a:rPr>
              <a:t>education,  vocational </a:t>
            </a:r>
            <a:r>
              <a:rPr sz="2400" spc="-15" dirty="0">
                <a:latin typeface="Calibri"/>
                <a:cs typeface="Calibri"/>
              </a:rPr>
              <a:t>technical  </a:t>
            </a:r>
            <a:r>
              <a:rPr sz="2400" spc="-5" dirty="0">
                <a:latin typeface="Calibri"/>
                <a:cs typeface="Calibri"/>
              </a:rPr>
              <a:t>school </a:t>
            </a:r>
            <a:r>
              <a:rPr sz="2400" spc="-15" dirty="0">
                <a:latin typeface="Calibri"/>
                <a:cs typeface="Calibri"/>
              </a:rPr>
              <a:t>that </a:t>
            </a:r>
            <a:r>
              <a:rPr sz="2400" spc="-5" dirty="0">
                <a:latin typeface="Calibri"/>
                <a:cs typeface="Calibri"/>
              </a:rPr>
              <a:t>is </a:t>
            </a:r>
            <a:r>
              <a:rPr sz="2400" b="1" spc="-5" dirty="0">
                <a:latin typeface="Calibri"/>
                <a:cs typeface="Calibri"/>
              </a:rPr>
              <a:t>less  than a </a:t>
            </a:r>
            <a:r>
              <a:rPr sz="2400" b="1" spc="-20" dirty="0">
                <a:latin typeface="Calibri"/>
                <a:cs typeface="Calibri"/>
              </a:rPr>
              <a:t>2-year</a:t>
            </a:r>
            <a:r>
              <a:rPr lang="en-US" sz="2400" b="1" spc="-20" dirty="0">
                <a:latin typeface="Calibri"/>
                <a:cs typeface="Calibri"/>
              </a:rPr>
              <a:t> </a:t>
            </a:r>
            <a:r>
              <a:rPr sz="2400" b="1" spc="-15" dirty="0">
                <a:latin typeface="Calibri"/>
                <a:cs typeface="Calibri"/>
              </a:rPr>
              <a:t>program</a:t>
            </a:r>
            <a:r>
              <a:rPr sz="2400" spc="-15" dirty="0">
                <a:latin typeface="Calibri"/>
                <a:cs typeface="Calibri"/>
              </a:rPr>
              <a:t>)</a:t>
            </a:r>
            <a:endParaRPr sz="2400" dirty="0">
              <a:latin typeface="Calibri"/>
              <a:cs typeface="Calibri"/>
            </a:endParaRPr>
          </a:p>
          <a:p>
            <a:pPr marL="184150" indent="-172085">
              <a:lnSpc>
                <a:spcPts val="2060"/>
              </a:lnSpc>
              <a:buFont typeface="Calibri"/>
              <a:buChar char="•"/>
              <a:tabLst>
                <a:tab pos="184785" algn="l"/>
              </a:tabLst>
            </a:pPr>
            <a:r>
              <a:rPr sz="2400" b="1" spc="-5" dirty="0">
                <a:latin typeface="Calibri"/>
                <a:cs typeface="Calibri"/>
              </a:rPr>
              <a:t>1 </a:t>
            </a:r>
            <a:r>
              <a:rPr sz="2400" b="1" spc="-15" dirty="0">
                <a:latin typeface="Calibri"/>
                <a:cs typeface="Calibri"/>
              </a:rPr>
              <a:t>complete</a:t>
            </a:r>
            <a:r>
              <a:rPr sz="2400" b="1" spc="-155" dirty="0">
                <a:latin typeface="Calibri"/>
                <a:cs typeface="Calibri"/>
              </a:rPr>
              <a:t> </a:t>
            </a:r>
            <a:r>
              <a:rPr sz="2400" b="1" spc="-15" dirty="0">
                <a:latin typeface="Calibri"/>
                <a:cs typeface="Calibri"/>
              </a:rPr>
              <a:t>term</a:t>
            </a:r>
            <a:endParaRPr sz="2400" dirty="0">
              <a:latin typeface="Calibri"/>
              <a:cs typeface="Calibri"/>
            </a:endParaRPr>
          </a:p>
        </p:txBody>
      </p:sp>
      <p:sp>
        <p:nvSpPr>
          <p:cNvPr id="70" name="object 25" descr="Other Employment">
            <a:extLst>
              <a:ext uri="{FF2B5EF4-FFF2-40B4-BE49-F238E27FC236}">
                <a16:creationId xmlns:a16="http://schemas.microsoft.com/office/drawing/2014/main" id="{42AC8782-FF4E-09DF-69E8-88C26B1C609E}"/>
              </a:ext>
            </a:extLst>
          </p:cNvPr>
          <p:cNvSpPr txBox="1"/>
          <p:nvPr/>
        </p:nvSpPr>
        <p:spPr>
          <a:xfrm>
            <a:off x="6956984" y="1371070"/>
            <a:ext cx="2048744" cy="738664"/>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pPr>
            <a:r>
              <a:rPr sz="2400" b="1" spc="-5" dirty="0">
                <a:solidFill>
                  <a:srgbClr val="FFFFFF"/>
                </a:solidFill>
                <a:cs typeface="Arial"/>
              </a:rPr>
              <a:t>Other</a:t>
            </a:r>
            <a:r>
              <a:rPr sz="2400" b="1" spc="-55" dirty="0">
                <a:solidFill>
                  <a:srgbClr val="FFFFFF"/>
                </a:solidFill>
                <a:cs typeface="Arial"/>
              </a:rPr>
              <a:t> </a:t>
            </a:r>
            <a:r>
              <a:rPr sz="2400" b="1" spc="-10" dirty="0">
                <a:solidFill>
                  <a:srgbClr val="FFFFFF"/>
                </a:solidFill>
                <a:cs typeface="Arial"/>
              </a:rPr>
              <a:t>Employment</a:t>
            </a:r>
            <a:endParaRPr lang="en-US" sz="2400" dirty="0">
              <a:cs typeface="Arial"/>
            </a:endParaRPr>
          </a:p>
        </p:txBody>
      </p:sp>
      <p:sp>
        <p:nvSpPr>
          <p:cNvPr id="71" name="object 27" descr="worked for pay or​ self-employed​&#10;&#10;For 90 days at any time since leaving high school​&#10;&#10;This includes working in​ a family business  (e.g., farm, store, fishing, ranching, catering services, etc.)">
            <a:extLst>
              <a:ext uri="{FF2B5EF4-FFF2-40B4-BE49-F238E27FC236}">
                <a16:creationId xmlns:a16="http://schemas.microsoft.com/office/drawing/2014/main" id="{4E861788-0C0F-D4D0-F3C3-F8829F8F0B5B}"/>
              </a:ext>
            </a:extLst>
          </p:cNvPr>
          <p:cNvSpPr txBox="1"/>
          <p:nvPr/>
        </p:nvSpPr>
        <p:spPr>
          <a:xfrm>
            <a:off x="6882742" y="2576058"/>
            <a:ext cx="2246710" cy="3918830"/>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indent="-172085">
              <a:lnSpc>
                <a:spcPts val="2190"/>
              </a:lnSpc>
              <a:buFont typeface="Arial"/>
              <a:buChar char="•"/>
              <a:tabLst>
                <a:tab pos="185420" algn="l"/>
              </a:tabLst>
            </a:pPr>
            <a:r>
              <a:rPr sz="2400" spc="-25" dirty="0">
                <a:latin typeface="Calibri"/>
                <a:cs typeface="Calibri"/>
              </a:rPr>
              <a:t>worked for </a:t>
            </a:r>
            <a:r>
              <a:rPr sz="2400" b="1" spc="-20" dirty="0">
                <a:latin typeface="Calibri"/>
                <a:cs typeface="Calibri"/>
              </a:rPr>
              <a:t>pay</a:t>
            </a:r>
            <a:r>
              <a:rPr sz="2400" b="1" spc="-75" dirty="0">
                <a:latin typeface="Calibri"/>
                <a:cs typeface="Calibri"/>
              </a:rPr>
              <a:t> </a:t>
            </a:r>
            <a:r>
              <a:rPr sz="2400" spc="-25" dirty="0">
                <a:latin typeface="Calibri"/>
                <a:cs typeface="Calibri"/>
              </a:rPr>
              <a:t>or</a:t>
            </a:r>
            <a:endParaRPr sz="2400" dirty="0">
              <a:latin typeface="Calibri"/>
              <a:cs typeface="Calibri"/>
            </a:endParaRPr>
          </a:p>
          <a:p>
            <a:pPr marL="184785">
              <a:lnSpc>
                <a:spcPts val="2150"/>
              </a:lnSpc>
            </a:pPr>
            <a:r>
              <a:rPr sz="2400" b="1" spc="-15" dirty="0">
                <a:latin typeface="Calibri"/>
                <a:cs typeface="Calibri"/>
              </a:rPr>
              <a:t>self-employed</a:t>
            </a:r>
            <a:endParaRPr sz="2400" dirty="0">
              <a:latin typeface="Calibri"/>
              <a:cs typeface="Calibri"/>
            </a:endParaRPr>
          </a:p>
          <a:p>
            <a:pPr marL="184785" marR="5080" indent="-172085">
              <a:lnSpc>
                <a:spcPts val="2100"/>
              </a:lnSpc>
              <a:spcBef>
                <a:spcPts val="175"/>
              </a:spcBef>
              <a:buFont typeface="Calibri"/>
              <a:buChar char="•"/>
              <a:tabLst>
                <a:tab pos="185420" algn="l"/>
              </a:tabLst>
            </a:pPr>
            <a:r>
              <a:rPr sz="2400" b="1" spc="-5" dirty="0">
                <a:latin typeface="Calibri"/>
                <a:cs typeface="Calibri"/>
              </a:rPr>
              <a:t>90 </a:t>
            </a:r>
            <a:r>
              <a:rPr sz="2400" b="1" spc="-25" dirty="0">
                <a:latin typeface="Calibri"/>
                <a:cs typeface="Calibri"/>
              </a:rPr>
              <a:t>days </a:t>
            </a:r>
            <a:r>
              <a:rPr sz="2400" spc="-10" dirty="0">
                <a:latin typeface="Calibri"/>
                <a:cs typeface="Calibri"/>
              </a:rPr>
              <a:t>at </a:t>
            </a:r>
            <a:r>
              <a:rPr sz="2400" spc="-20" dirty="0">
                <a:latin typeface="Calibri"/>
                <a:cs typeface="Calibri"/>
              </a:rPr>
              <a:t>any</a:t>
            </a:r>
            <a:r>
              <a:rPr sz="2400" spc="-110" dirty="0">
                <a:latin typeface="Calibri"/>
                <a:cs typeface="Calibri"/>
              </a:rPr>
              <a:t> </a:t>
            </a:r>
            <a:r>
              <a:rPr sz="2400" spc="-10" dirty="0">
                <a:latin typeface="Calibri"/>
                <a:cs typeface="Calibri"/>
              </a:rPr>
              <a:t>time</a:t>
            </a:r>
            <a:r>
              <a:rPr lang="en-US" sz="2400" spc="-10" dirty="0">
                <a:latin typeface="Calibri"/>
                <a:cs typeface="Calibri"/>
              </a:rPr>
              <a:t> </a:t>
            </a:r>
            <a:r>
              <a:rPr sz="2400" spc="-10" dirty="0">
                <a:latin typeface="Calibri"/>
                <a:cs typeface="Calibri"/>
              </a:rPr>
              <a:t> </a:t>
            </a:r>
            <a:r>
              <a:rPr sz="2400" spc="-5" dirty="0">
                <a:latin typeface="Calibri"/>
                <a:cs typeface="Calibri"/>
              </a:rPr>
              <a:t>since </a:t>
            </a:r>
            <a:r>
              <a:rPr sz="2400" spc="-20" dirty="0">
                <a:latin typeface="Calibri"/>
                <a:cs typeface="Calibri"/>
              </a:rPr>
              <a:t>leaving</a:t>
            </a:r>
            <a:r>
              <a:rPr lang="en-US" sz="2400" spc="-20" dirty="0">
                <a:latin typeface="Calibri"/>
                <a:cs typeface="Calibri"/>
              </a:rPr>
              <a:t> </a:t>
            </a:r>
            <a:r>
              <a:rPr sz="2400" spc="-25" dirty="0">
                <a:latin typeface="Calibri"/>
                <a:cs typeface="Calibri"/>
              </a:rPr>
              <a:t>high</a:t>
            </a:r>
            <a:r>
              <a:rPr lang="en-US" sz="2400" spc="-25" dirty="0">
                <a:latin typeface="Calibri"/>
                <a:cs typeface="Calibri"/>
              </a:rPr>
              <a:t>  </a:t>
            </a:r>
            <a:br>
              <a:rPr lang="en-US" sz="2400" spc="-25" dirty="0">
                <a:latin typeface="Calibri"/>
                <a:cs typeface="Calibri"/>
              </a:rPr>
            </a:br>
            <a:r>
              <a:rPr sz="2400" spc="-5" dirty="0">
                <a:latin typeface="Calibri"/>
                <a:cs typeface="Calibri"/>
              </a:rPr>
              <a:t>school</a:t>
            </a:r>
            <a:endParaRPr sz="2400" dirty="0">
              <a:latin typeface="Calibri"/>
              <a:cs typeface="Calibri"/>
            </a:endParaRPr>
          </a:p>
          <a:p>
            <a:pPr marL="184785" indent="-172085">
              <a:lnSpc>
                <a:spcPts val="1920"/>
              </a:lnSpc>
              <a:buFont typeface="Arial"/>
              <a:buChar char="•"/>
              <a:tabLst>
                <a:tab pos="185420" algn="l"/>
              </a:tabLst>
            </a:pPr>
            <a:r>
              <a:rPr sz="2400" spc="-5" dirty="0">
                <a:latin typeface="Calibri"/>
                <a:cs typeface="Calibri"/>
              </a:rPr>
              <a:t>includes </a:t>
            </a:r>
            <a:r>
              <a:rPr sz="2400" spc="-20" dirty="0">
                <a:latin typeface="Calibri"/>
                <a:cs typeface="Calibri"/>
              </a:rPr>
              <a:t>working</a:t>
            </a:r>
            <a:r>
              <a:rPr sz="2400" spc="-120" dirty="0">
                <a:latin typeface="Calibri"/>
                <a:cs typeface="Calibri"/>
              </a:rPr>
              <a:t> </a:t>
            </a:r>
            <a:r>
              <a:rPr sz="2400" spc="-5" dirty="0">
                <a:latin typeface="Calibri"/>
                <a:cs typeface="Calibri"/>
              </a:rPr>
              <a:t>in</a:t>
            </a:r>
            <a:r>
              <a:rPr lang="en-US" sz="2400" spc="-5" dirty="0">
                <a:latin typeface="Calibri"/>
                <a:cs typeface="Calibri"/>
              </a:rPr>
              <a:t> </a:t>
            </a:r>
            <a:r>
              <a:rPr sz="2400" spc="-5" dirty="0">
                <a:latin typeface="Calibri"/>
                <a:cs typeface="Calibri"/>
              </a:rPr>
              <a:t>a </a:t>
            </a:r>
            <a:r>
              <a:rPr sz="2400" spc="-15" dirty="0">
                <a:latin typeface="Calibri"/>
                <a:cs typeface="Calibri"/>
              </a:rPr>
              <a:t>family</a:t>
            </a:r>
            <a:r>
              <a:rPr lang="en-US" sz="2400" spc="-15" dirty="0">
                <a:latin typeface="Calibri"/>
                <a:cs typeface="Calibri"/>
              </a:rPr>
              <a:t> </a:t>
            </a:r>
            <a:r>
              <a:rPr sz="2400" spc="-10" dirty="0">
                <a:latin typeface="Calibri"/>
                <a:cs typeface="Calibri"/>
              </a:rPr>
              <a:t>business</a:t>
            </a:r>
            <a:r>
              <a:rPr lang="en-US" sz="2400" spc="-10" dirty="0">
                <a:latin typeface="Calibri"/>
                <a:cs typeface="Calibri"/>
              </a:rPr>
              <a:t> </a:t>
            </a:r>
            <a:r>
              <a:rPr sz="2400" spc="-5" dirty="0">
                <a:latin typeface="Calibri"/>
                <a:cs typeface="Calibri"/>
              </a:rPr>
              <a:t>(e.g., </a:t>
            </a:r>
            <a:r>
              <a:rPr sz="2400" spc="-15" dirty="0">
                <a:latin typeface="Calibri"/>
                <a:cs typeface="Calibri"/>
              </a:rPr>
              <a:t>farm</a:t>
            </a:r>
            <a:r>
              <a:rPr lang="en-US" sz="2400" spc="-15" dirty="0">
                <a:latin typeface="Calibri"/>
                <a:cs typeface="Calibri"/>
              </a:rPr>
              <a:t>, </a:t>
            </a:r>
            <a:r>
              <a:rPr sz="2400" spc="-15" dirty="0">
                <a:latin typeface="Calibri"/>
                <a:cs typeface="Calibri"/>
              </a:rPr>
              <a:t>stor</a:t>
            </a:r>
            <a:r>
              <a:rPr lang="en-US" sz="2400" spc="-15" dirty="0">
                <a:latin typeface="Calibri"/>
                <a:cs typeface="Calibri"/>
              </a:rPr>
              <a:t>e, </a:t>
            </a:r>
            <a:r>
              <a:rPr sz="2400" spc="-10" dirty="0">
                <a:latin typeface="Calibri"/>
                <a:cs typeface="Calibri"/>
              </a:rPr>
              <a:t>fishing,</a:t>
            </a:r>
            <a:r>
              <a:rPr lang="en-US" sz="2400" spc="-10" dirty="0">
                <a:latin typeface="Calibri"/>
                <a:cs typeface="Calibri"/>
              </a:rPr>
              <a:t> </a:t>
            </a:r>
            <a:r>
              <a:rPr sz="2400" spc="-15" dirty="0">
                <a:latin typeface="Calibri"/>
                <a:cs typeface="Calibri"/>
              </a:rPr>
              <a:t>ranching,</a:t>
            </a:r>
            <a:r>
              <a:rPr lang="en-US" sz="2400" spc="-15" dirty="0">
                <a:latin typeface="Calibri"/>
                <a:cs typeface="Calibri"/>
              </a:rPr>
              <a:t> </a:t>
            </a:r>
            <a:br>
              <a:rPr lang="en-US" sz="2400" spc="-15" dirty="0">
                <a:latin typeface="Calibri"/>
                <a:cs typeface="Calibri"/>
              </a:rPr>
            </a:br>
            <a:r>
              <a:rPr sz="2400" spc="-15" dirty="0">
                <a:latin typeface="Calibri"/>
                <a:cs typeface="Calibri"/>
              </a:rPr>
              <a:t>catering</a:t>
            </a:r>
            <a:r>
              <a:rPr lang="en-US" sz="2400" spc="-15" dirty="0">
                <a:latin typeface="Calibri"/>
                <a:cs typeface="Calibri"/>
              </a:rPr>
              <a:t> </a:t>
            </a:r>
            <a:r>
              <a:rPr sz="2400" spc="-10" dirty="0">
                <a:latin typeface="Calibri"/>
                <a:cs typeface="Calibri"/>
              </a:rPr>
              <a:t>services,</a:t>
            </a:r>
            <a:r>
              <a:rPr lang="en-US" sz="2400" spc="-10" dirty="0">
                <a:latin typeface="Calibri"/>
                <a:cs typeface="Calibri"/>
              </a:rPr>
              <a:t> </a:t>
            </a:r>
            <a:r>
              <a:rPr sz="2400" spc="-15" dirty="0">
                <a:latin typeface="Calibri"/>
                <a:cs typeface="Calibri"/>
              </a:rPr>
              <a:t>etc.)</a:t>
            </a:r>
            <a:endParaRPr sz="2400" dirty="0">
              <a:latin typeface="Calibri"/>
              <a:cs typeface="Calibri"/>
            </a:endParaRPr>
          </a:p>
        </p:txBody>
      </p:sp>
      <p:sp>
        <p:nvSpPr>
          <p:cNvPr id="4" name="Slide Number Placeholder 3">
            <a:extLst>
              <a:ext uri="{FF2B5EF4-FFF2-40B4-BE49-F238E27FC236}">
                <a16:creationId xmlns:a16="http://schemas.microsoft.com/office/drawing/2014/main" id="{0CB76ED6-0C27-ADE9-1735-0C396A482BAF}"/>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532543940"/>
      </p:ext>
    </p:extLst>
  </p:cSld>
  <p:clrMapOvr>
    <a:masterClrMapping/>
  </p:clrMapOvr>
  <mc:AlternateContent xmlns:mc="http://schemas.openxmlformats.org/markup-compatibility/2006">
    <mc:Choice xmlns:p14="http://schemas.microsoft.com/office/powerpoint/2010/main" Requires="p14">
      <p:transition spd="slow" p14:dur="2000" advTm="120590"/>
    </mc:Choice>
    <mc:Fallback>
      <p:transition spd="slow" advTm="1205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4FA3B1C4-76C3-81D6-F705-D8C0C1EF16AB}"/>
              </a:ext>
            </a:extLst>
          </p:cNvPr>
          <p:cNvSpPr>
            <a:spLocks noGrp="1"/>
          </p:cNvSpPr>
          <p:nvPr>
            <p:ph type="title"/>
          </p:nvPr>
        </p:nvSpPr>
        <p:spPr>
          <a:xfrm>
            <a:off x="223071" y="266300"/>
            <a:ext cx="7236508" cy="756418"/>
          </a:xfrm>
        </p:spPr>
        <p:txBody>
          <a:bodyPr>
            <a:normAutofit fontScale="90000"/>
          </a:bodyPr>
          <a:lstStyle/>
          <a:p>
            <a:r>
              <a:rPr lang="en-US" sz="4000" b="1" dirty="0"/>
              <a:t>Student Statistics from Summer 2024</a:t>
            </a:r>
          </a:p>
        </p:txBody>
      </p:sp>
      <p:sp>
        <p:nvSpPr>
          <p:cNvPr id="6" name="Content Placeholder 8">
            <a:extLst>
              <a:ext uri="{FF2B5EF4-FFF2-40B4-BE49-F238E27FC236}">
                <a16:creationId xmlns:a16="http://schemas.microsoft.com/office/drawing/2014/main" id="{C006622D-8A7F-0D3B-D5B3-C96408F8205C}"/>
              </a:ext>
            </a:extLst>
          </p:cNvPr>
          <p:cNvSpPr>
            <a:spLocks noGrp="1"/>
          </p:cNvSpPr>
          <p:nvPr>
            <p:ph idx="1"/>
          </p:nvPr>
        </p:nvSpPr>
        <p:spPr>
          <a:xfrm>
            <a:off x="179199" y="1697064"/>
            <a:ext cx="8639336" cy="4137679"/>
          </a:xfrm>
        </p:spPr>
        <p:txBody>
          <a:bodyPr vert="horz" lIns="0" tIns="0" rIns="0" bIns="0" rtlCol="0" anchor="t">
            <a:noAutofit/>
          </a:bodyPr>
          <a:lstStyle/>
          <a:p>
            <a:pPr marL="377190" indent="-342900"/>
            <a:r>
              <a:rPr lang="en-US" dirty="0">
                <a:solidFill>
                  <a:schemeClr val="tx1">
                    <a:lumMod val="50000"/>
                  </a:schemeClr>
                </a:solidFill>
              </a:rPr>
              <a:t>6,220 exited special education</a:t>
            </a:r>
          </a:p>
          <a:p>
            <a:pPr marL="377190" indent="-342900"/>
            <a:r>
              <a:rPr lang="en-US" dirty="0">
                <a:solidFill>
                  <a:schemeClr val="tx1">
                    <a:lumMod val="50000"/>
                  </a:schemeClr>
                </a:solidFill>
              </a:rPr>
              <a:t>4,003 selected for the interview sample</a:t>
            </a:r>
          </a:p>
          <a:p>
            <a:pPr marL="377190" indent="-342900"/>
            <a:r>
              <a:rPr lang="en-US" dirty="0">
                <a:solidFill>
                  <a:schemeClr val="tx1">
                    <a:lumMod val="50000"/>
                  </a:schemeClr>
                </a:solidFill>
              </a:rPr>
              <a:t>54 removed from sample: returned to high school, were incarcerated, or passed away</a:t>
            </a:r>
          </a:p>
          <a:p>
            <a:pPr marL="377190" indent="-342900"/>
            <a:r>
              <a:rPr lang="en-US" dirty="0">
                <a:solidFill>
                  <a:schemeClr val="tx1">
                    <a:lumMod val="50000"/>
                  </a:schemeClr>
                </a:solidFill>
              </a:rPr>
              <a:t>3949 adjusted sample</a:t>
            </a:r>
          </a:p>
          <a:p>
            <a:pPr marL="377190" indent="-342900"/>
            <a:r>
              <a:rPr lang="en-US" dirty="0">
                <a:solidFill>
                  <a:schemeClr val="tx1">
                    <a:lumMod val="50000"/>
                  </a:schemeClr>
                </a:solidFill>
              </a:rPr>
              <a:t>2,562 out of 3949 (64.88%) participated in the interview</a:t>
            </a:r>
          </a:p>
          <a:p>
            <a:pPr marL="377190" indent="-342900"/>
            <a:r>
              <a:rPr lang="en-US" dirty="0">
                <a:solidFill>
                  <a:schemeClr val="tx1">
                    <a:lumMod val="50000"/>
                  </a:schemeClr>
                </a:solidFill>
              </a:rPr>
              <a:t>2,562 out of 6,220 (41.19%) of ALL former students who had IEPs at the time of leaving secondary education were interviewed. </a:t>
            </a:r>
            <a:endParaRPr lang="en-US" dirty="0">
              <a:solidFill>
                <a:schemeClr val="tx1">
                  <a:lumMod val="50000"/>
                </a:schemeClr>
              </a:solidFill>
              <a:ea typeface="Calibri"/>
              <a:cs typeface="Calibri"/>
            </a:endParaRPr>
          </a:p>
        </p:txBody>
      </p:sp>
      <p:sp>
        <p:nvSpPr>
          <p:cNvPr id="4" name="Slide Number Placeholder 3">
            <a:extLst>
              <a:ext uri="{FF2B5EF4-FFF2-40B4-BE49-F238E27FC236}">
                <a16:creationId xmlns:a16="http://schemas.microsoft.com/office/drawing/2014/main" id="{1B2A8F46-2A5C-294F-8EA8-331CFFA1A86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429038706"/>
      </p:ext>
    </p:extLst>
  </p:cSld>
  <p:clrMapOvr>
    <a:masterClrMapping/>
  </p:clrMapOvr>
  <mc:AlternateContent xmlns:mc="http://schemas.openxmlformats.org/markup-compatibility/2006">
    <mc:Choice xmlns:p14="http://schemas.microsoft.com/office/powerpoint/2010/main" Requires="p14">
      <p:transition spd="slow" p14:dur="2000" advTm="68721"/>
    </mc:Choice>
    <mc:Fallback>
      <p:transition spd="slow" advTm="687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9E0EE5-FF8A-8BBA-F996-B1B0041B78A8}"/>
              </a:ext>
            </a:extLst>
          </p:cNvPr>
          <p:cNvSpPr>
            <a:spLocks noGrp="1"/>
          </p:cNvSpPr>
          <p:nvPr>
            <p:ph type="title"/>
          </p:nvPr>
        </p:nvSpPr>
        <p:spPr>
          <a:xfrm>
            <a:off x="262932" y="236217"/>
            <a:ext cx="7812164" cy="673893"/>
          </a:xfrm>
        </p:spPr>
        <p:txBody>
          <a:bodyPr>
            <a:noAutofit/>
          </a:bodyPr>
          <a:lstStyle/>
          <a:p>
            <a:r>
              <a:rPr lang="en-US" sz="4000" b="1" dirty="0"/>
              <a:t>Participation Rate Trend</a:t>
            </a:r>
          </a:p>
        </p:txBody>
      </p:sp>
      <p:pic>
        <p:nvPicPr>
          <p:cNvPr id="8" name="Picture 7" descr="State 4 Year Participation The summer of 2021 was 67.2%, 2022 was 62.9%, 2023 was 70.5%, and 2024 was 64.9%">
            <a:extLst>
              <a:ext uri="{FF2B5EF4-FFF2-40B4-BE49-F238E27FC236}">
                <a16:creationId xmlns:a16="http://schemas.microsoft.com/office/drawing/2014/main" id="{0F03944D-3472-28D3-4B91-5D29319BE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81" y="1213514"/>
            <a:ext cx="8030173" cy="4910099"/>
          </a:xfrm>
          <a:prstGeom prst="rect">
            <a:avLst/>
          </a:prstGeom>
        </p:spPr>
      </p:pic>
      <p:sp>
        <p:nvSpPr>
          <p:cNvPr id="4" name="Slide Number Placeholder 3">
            <a:extLst>
              <a:ext uri="{FF2B5EF4-FFF2-40B4-BE49-F238E27FC236}">
                <a16:creationId xmlns:a16="http://schemas.microsoft.com/office/drawing/2014/main" id="{0D826139-739E-FC04-4C13-556F7BF55253}"/>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607767994"/>
      </p:ext>
    </p:extLst>
  </p:cSld>
  <p:clrMapOvr>
    <a:masterClrMapping/>
  </p:clrMapOvr>
  <mc:AlternateContent xmlns:mc="http://schemas.openxmlformats.org/markup-compatibility/2006">
    <mc:Choice xmlns:p14="http://schemas.microsoft.com/office/powerpoint/2010/main" Requires="p14">
      <p:transition spd="slow" p14:dur="2000" advTm="45465"/>
    </mc:Choice>
    <mc:Fallback>
      <p:transition spd="slow" advTm="454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38E7ABA-5940-67AC-A0C3-BCB5F801063A}"/>
              </a:ext>
            </a:extLst>
          </p:cNvPr>
          <p:cNvSpPr txBox="1">
            <a:spLocks noGrp="1"/>
          </p:cNvSpPr>
          <p:nvPr>
            <p:ph type="title" idx="4294967295"/>
          </p:nvPr>
        </p:nvSpPr>
        <p:spPr>
          <a:xfrm>
            <a:off x="223071" y="271897"/>
            <a:ext cx="7886700" cy="10098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j-ea"/>
                <a:cs typeface="+mj-cs"/>
              </a:rPr>
              <a:t>Indicator 14 Engagement </a:t>
            </a:r>
            <a:r>
              <a:rPr lang="en-US" sz="4000" b="1" dirty="0">
                <a:latin typeface="+mn-lt"/>
              </a:rPr>
              <a:t>Trend</a:t>
            </a:r>
            <a:endParaRPr kumimoji="0" lang="en-US" sz="4000" b="1" i="0" u="none" strike="noStrike" kern="1200" cap="none" spc="0" normalizeH="0" baseline="0" noProof="0" dirty="0">
              <a:ln>
                <a:noFill/>
              </a:ln>
              <a:solidFill>
                <a:schemeClr val="bg1"/>
              </a:solidFill>
              <a:effectLst/>
              <a:uLnTx/>
              <a:uFillTx/>
              <a:latin typeface="+mn-lt"/>
              <a:ea typeface="+mj-ea"/>
              <a:cs typeface="+mj-cs"/>
            </a:endParaRPr>
          </a:p>
        </p:txBody>
      </p:sp>
      <p:pic>
        <p:nvPicPr>
          <p:cNvPr id="8" name="Picture 7" descr="3 Bar graphs of engagement trend with 2023-24 data. 14A is 19.160% which is lower than previous year, 14B is 62.84% which is lower than previous year, and 14C is 77.17% which is higher than the previous year.">
            <a:extLst>
              <a:ext uri="{FF2B5EF4-FFF2-40B4-BE49-F238E27FC236}">
                <a16:creationId xmlns:a16="http://schemas.microsoft.com/office/drawing/2014/main" id="{64F93B22-1BDC-10BF-CF22-5A4EC9DD5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4859"/>
            <a:ext cx="9144000" cy="3468281"/>
          </a:xfrm>
          <a:prstGeom prst="rect">
            <a:avLst/>
          </a:prstGeom>
        </p:spPr>
      </p:pic>
      <p:sp>
        <p:nvSpPr>
          <p:cNvPr id="4" name="Slide Number Placeholder 3">
            <a:extLst>
              <a:ext uri="{FF2B5EF4-FFF2-40B4-BE49-F238E27FC236}">
                <a16:creationId xmlns:a16="http://schemas.microsoft.com/office/drawing/2014/main" id="{9CBF007B-8E19-4E8D-6956-257821EEBA59}"/>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152725034"/>
      </p:ext>
    </p:extLst>
  </p:cSld>
  <p:clrMapOvr>
    <a:masterClrMapping/>
  </p:clrMapOvr>
  <mc:AlternateContent xmlns:mc="http://schemas.openxmlformats.org/markup-compatibility/2006">
    <mc:Choice xmlns:p14="http://schemas.microsoft.com/office/powerpoint/2010/main" Requires="p14">
      <p:transition spd="slow" p14:dur="2000" advTm="215317"/>
    </mc:Choice>
    <mc:Fallback>
      <p:transition spd="slow" advTm="2153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9" y="290446"/>
            <a:ext cx="8840462" cy="756418"/>
          </a:xfrm>
        </p:spPr>
        <p:txBody>
          <a:bodyPr>
            <a:noAutofit/>
          </a:bodyPr>
          <a:lstStyle/>
          <a:p>
            <a:r>
              <a:rPr lang="en-US" sz="4000" b="1" dirty="0">
                <a:latin typeface="Calibri body"/>
              </a:rPr>
              <a:t>PSO Engagement from Summer 2024</a:t>
            </a:r>
            <a:endParaRPr lang="en-US" sz="4000" b="1" dirty="0"/>
          </a:p>
        </p:txBody>
      </p:sp>
      <p:sp>
        <p:nvSpPr>
          <p:cNvPr id="3" name="Content Placeholder 2"/>
          <p:cNvSpPr>
            <a:spLocks noGrp="1"/>
          </p:cNvSpPr>
          <p:nvPr>
            <p:ph idx="1"/>
          </p:nvPr>
        </p:nvSpPr>
        <p:spPr>
          <a:xfrm>
            <a:off x="69669" y="1262646"/>
            <a:ext cx="3154793" cy="3847538"/>
          </a:xfrm>
        </p:spPr>
        <p:txBody>
          <a:bodyPr>
            <a:noAutofit/>
          </a:bodyPr>
          <a:lstStyle/>
          <a:p>
            <a:r>
              <a:rPr lang="en-US" dirty="0"/>
              <a:t>Engagement Categories, Student Counts, and Percentages</a:t>
            </a:r>
          </a:p>
          <a:p>
            <a:r>
              <a:rPr lang="en-US" dirty="0"/>
              <a:t>Students who qualify for “working with a community agency” are considered “not engaged” according to OSEP’s definition.</a:t>
            </a:r>
          </a:p>
          <a:p>
            <a:r>
              <a:rPr lang="en-US" dirty="0"/>
              <a:t>Out of the 585 students reported as “Not Engaged”, 225 are “Working with a Community Agency.” </a:t>
            </a:r>
          </a:p>
        </p:txBody>
      </p:sp>
      <p:pic>
        <p:nvPicPr>
          <p:cNvPr id="9" name="Picture 8" descr="A pie chart showing Stat PSO Results for Summer of 2024. Higher Ed at 19.16%, Competitively Employed at 43.68%, Other Ed or Training at 4.45%, Other Employment at 9.88%, Not Engaged 22.83%. Of students counted as Not Engaged, 8.78% worked with a Community Agency.">
            <a:extLst>
              <a:ext uri="{FF2B5EF4-FFF2-40B4-BE49-F238E27FC236}">
                <a16:creationId xmlns:a16="http://schemas.microsoft.com/office/drawing/2014/main" id="{1DEAB202-725B-8653-56BE-488D608C6804}"/>
              </a:ext>
            </a:extLst>
          </p:cNvPr>
          <p:cNvPicPr>
            <a:picLocks noChangeAspect="1"/>
          </p:cNvPicPr>
          <p:nvPr/>
        </p:nvPicPr>
        <p:blipFill>
          <a:blip r:embed="rId2" cstate="print">
            <a:extLst>
              <a:ext uri="{28A0092B-C50C-407E-A947-70E740481C1C}">
                <a14:useLocalDpi xmlns:a14="http://schemas.microsoft.com/office/drawing/2010/main" val="0"/>
              </a:ext>
            </a:extLst>
          </a:blip>
          <a:srcRect l="1654" t="2728" r="4191" b="6977"/>
          <a:stretch/>
        </p:blipFill>
        <p:spPr>
          <a:xfrm>
            <a:off x="3306115" y="1708483"/>
            <a:ext cx="5837885" cy="384753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333230707"/>
      </p:ext>
    </p:extLst>
  </p:cSld>
  <p:clrMapOvr>
    <a:masterClrMapping/>
  </p:clrMapOvr>
  <mc:AlternateContent xmlns:mc="http://schemas.openxmlformats.org/markup-compatibility/2006">
    <mc:Choice xmlns:p14="http://schemas.microsoft.com/office/powerpoint/2010/main" Requires="p14">
      <p:transition spd="slow" p14:dur="2000" advTm="162431"/>
    </mc:Choice>
    <mc:Fallback>
      <p:transition spd="slow" advTm="16243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C533-F439-0301-82E1-021E5D1729FD}"/>
              </a:ext>
            </a:extLst>
          </p:cNvPr>
          <p:cNvSpPr>
            <a:spLocks noGrp="1"/>
          </p:cNvSpPr>
          <p:nvPr>
            <p:ph type="title"/>
          </p:nvPr>
        </p:nvSpPr>
        <p:spPr/>
        <p:txBody>
          <a:bodyPr>
            <a:normAutofit/>
          </a:bodyPr>
          <a:lstStyle/>
          <a:p>
            <a:r>
              <a:rPr lang="en-US" sz="4000" b="1" dirty="0"/>
              <a:t>Source of Student Sample</a:t>
            </a:r>
          </a:p>
        </p:txBody>
      </p:sp>
      <p:sp>
        <p:nvSpPr>
          <p:cNvPr id="3" name="Content Placeholder 2">
            <a:extLst>
              <a:ext uri="{FF2B5EF4-FFF2-40B4-BE49-F238E27FC236}">
                <a16:creationId xmlns:a16="http://schemas.microsoft.com/office/drawing/2014/main" id="{347BE723-6CE5-75D9-4222-6EC18FEADD2E}"/>
              </a:ext>
            </a:extLst>
          </p:cNvPr>
          <p:cNvSpPr>
            <a:spLocks noGrp="1"/>
          </p:cNvSpPr>
          <p:nvPr>
            <p:ph idx="1"/>
          </p:nvPr>
        </p:nvSpPr>
        <p:spPr>
          <a:xfrm>
            <a:off x="5277907" y="1363287"/>
            <a:ext cx="3708151" cy="4740427"/>
          </a:xfrm>
        </p:spPr>
        <p:txBody>
          <a:bodyPr>
            <a:normAutofit fontScale="92500"/>
          </a:bodyPr>
          <a:lstStyle/>
          <a:p>
            <a:pPr marL="0" indent="0">
              <a:buNone/>
            </a:pPr>
            <a:r>
              <a:rPr lang="en-US" dirty="0"/>
              <a:t>Students with IEPs who left high school between during SY 23/24 (2024 SPED EOY report)​</a:t>
            </a:r>
          </a:p>
          <a:p>
            <a:pPr marL="0" indent="0">
              <a:buNone/>
            </a:pPr>
            <a:endParaRPr lang="en-US" dirty="0"/>
          </a:p>
          <a:p>
            <a:r>
              <a:rPr lang="en-US" dirty="0"/>
              <a:t>Reached maximum age</a:t>
            </a:r>
          </a:p>
          <a:p>
            <a:r>
              <a:rPr lang="en-US" dirty="0"/>
              <a:t>Graduating with a regular diploma​</a:t>
            </a:r>
          </a:p>
          <a:p>
            <a:r>
              <a:rPr lang="en-US" dirty="0"/>
              <a:t>Discontinued School/Dropped Out</a:t>
            </a:r>
          </a:p>
          <a:p>
            <a:r>
              <a:rPr lang="en-US" dirty="0"/>
              <a:t>Completed non-diploma certificate</a:t>
            </a:r>
          </a:p>
          <a:p>
            <a:r>
              <a:rPr lang="en-US" dirty="0"/>
              <a:t>High School Equivalency Diploma</a:t>
            </a:r>
          </a:p>
        </p:txBody>
      </p:sp>
      <p:sp>
        <p:nvSpPr>
          <p:cNvPr id="5" name="object 2">
            <a:extLst>
              <a:ext uri="{FF2B5EF4-FFF2-40B4-BE49-F238E27FC236}">
                <a16:creationId xmlns:a16="http://schemas.microsoft.com/office/drawing/2014/main" id="{5E97508C-EA06-C5E1-1F55-6A4459379B55}"/>
              </a:ext>
              <a:ext uri="{C183D7F6-B498-43B3-948B-1728B52AA6E4}">
                <adec:decorative xmlns:adec="http://schemas.microsoft.com/office/drawing/2017/decorative" val="1"/>
              </a:ext>
            </a:extLst>
          </p:cNvPr>
          <p:cNvSpPr/>
          <p:nvPr/>
        </p:nvSpPr>
        <p:spPr>
          <a:xfrm>
            <a:off x="157942" y="1709420"/>
            <a:ext cx="5032714" cy="401911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Slide Number Placeholder 3">
            <a:extLst>
              <a:ext uri="{FF2B5EF4-FFF2-40B4-BE49-F238E27FC236}">
                <a16:creationId xmlns:a16="http://schemas.microsoft.com/office/drawing/2014/main" id="{366C5501-3DDB-65F8-7C84-AD1834165B1E}"/>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415791291"/>
      </p:ext>
    </p:extLst>
  </p:cSld>
  <p:clrMapOvr>
    <a:masterClrMapping/>
  </p:clrMapOvr>
  <mc:AlternateContent xmlns:mc="http://schemas.openxmlformats.org/markup-compatibility/2006">
    <mc:Choice xmlns:p14="http://schemas.microsoft.com/office/powerpoint/2010/main" Requires="p14">
      <p:transition spd="slow" p14:dur="2000" advTm="37735"/>
    </mc:Choice>
    <mc:Fallback>
      <p:transition spd="slow" advTm="3773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Student Sample Size</a:t>
            </a:r>
          </a:p>
        </p:txBody>
      </p:sp>
      <p:sp>
        <p:nvSpPr>
          <p:cNvPr id="3" name="Content Placeholder 2"/>
          <p:cNvSpPr>
            <a:spLocks noGrp="1"/>
          </p:cNvSpPr>
          <p:nvPr>
            <p:ph idx="1"/>
          </p:nvPr>
        </p:nvSpPr>
        <p:spPr>
          <a:xfrm>
            <a:off x="489165" y="1754408"/>
            <a:ext cx="7886700" cy="3349184"/>
          </a:xfrm>
        </p:spPr>
        <p:txBody>
          <a:bodyPr>
            <a:normAutofit/>
          </a:bodyPr>
          <a:lstStyle/>
          <a:p>
            <a:r>
              <a:rPr lang="en-US" dirty="0"/>
              <a:t>Student sample size is based on the number of students who were reported in the Special Education End of Year (SPED EOY) collection as exiting special education in each AU.</a:t>
            </a:r>
            <a:br>
              <a:rPr lang="en-US" dirty="0"/>
            </a:br>
            <a:endParaRPr lang="en-US" dirty="0"/>
          </a:p>
          <a:p>
            <a:pPr lvl="1"/>
            <a:r>
              <a:rPr lang="en-US" sz="2400" dirty="0"/>
              <a:t>Small AUs: 1 – 100 </a:t>
            </a:r>
            <a:r>
              <a:rPr lang="en-US" sz="2400" dirty="0" err="1"/>
              <a:t>exiters</a:t>
            </a:r>
            <a:r>
              <a:rPr lang="en-US" sz="2400" dirty="0"/>
              <a:t> (interview all students (census))</a:t>
            </a:r>
          </a:p>
          <a:p>
            <a:pPr lvl="1"/>
            <a:r>
              <a:rPr lang="en-US" sz="2400" dirty="0"/>
              <a:t>Medium AUs: 101- 200 </a:t>
            </a:r>
            <a:r>
              <a:rPr lang="en-US" sz="2400" dirty="0" err="1"/>
              <a:t>exiters</a:t>
            </a:r>
            <a:r>
              <a:rPr lang="en-US" sz="2400" dirty="0"/>
              <a:t> (interview 100 students)</a:t>
            </a:r>
          </a:p>
          <a:p>
            <a:pPr lvl="1"/>
            <a:r>
              <a:rPr lang="en-US" sz="2400" dirty="0"/>
              <a:t>Large AUs: 200 or more </a:t>
            </a:r>
            <a:r>
              <a:rPr lang="en-US" sz="2400" dirty="0" err="1"/>
              <a:t>exiters</a:t>
            </a:r>
            <a:r>
              <a:rPr lang="en-US" sz="2400" dirty="0"/>
              <a:t> (interview 200 students)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020979957"/>
      </p:ext>
    </p:extLst>
  </p:cSld>
  <p:clrMapOvr>
    <a:masterClrMapping/>
  </p:clrMapOvr>
  <mc:AlternateContent xmlns:mc="http://schemas.openxmlformats.org/markup-compatibility/2006">
    <mc:Choice xmlns:p14="http://schemas.microsoft.com/office/powerpoint/2010/main" Requires="p14">
      <p:transition spd="slow" p14:dur="2000" advTm="63868"/>
    </mc:Choice>
    <mc:Fallback>
      <p:transition spd="slow" advTm="6386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AC15-631A-3A46-1350-5DE6D79111EE}"/>
              </a:ext>
            </a:extLst>
          </p:cNvPr>
          <p:cNvSpPr>
            <a:spLocks noGrp="1"/>
          </p:cNvSpPr>
          <p:nvPr>
            <p:ph type="title"/>
          </p:nvPr>
        </p:nvSpPr>
        <p:spPr/>
        <p:txBody>
          <a:bodyPr>
            <a:normAutofit/>
          </a:bodyPr>
          <a:lstStyle/>
          <a:p>
            <a:r>
              <a:rPr lang="en-US" sz="4000" b="1" dirty="0"/>
              <a:t>Data Collection Process</a:t>
            </a:r>
          </a:p>
        </p:txBody>
      </p:sp>
      <p:sp>
        <p:nvSpPr>
          <p:cNvPr id="3" name="Content Placeholder 2">
            <a:extLst>
              <a:ext uri="{FF2B5EF4-FFF2-40B4-BE49-F238E27FC236}">
                <a16:creationId xmlns:a16="http://schemas.microsoft.com/office/drawing/2014/main" id="{02CAEB68-BAED-634F-A230-D34BB50C172F}"/>
              </a:ext>
            </a:extLst>
          </p:cNvPr>
          <p:cNvSpPr>
            <a:spLocks noGrp="1"/>
          </p:cNvSpPr>
          <p:nvPr>
            <p:ph idx="1"/>
          </p:nvPr>
        </p:nvSpPr>
        <p:spPr>
          <a:xfrm>
            <a:off x="419085" y="1583103"/>
            <a:ext cx="5310949" cy="4537213"/>
          </a:xfrm>
        </p:spPr>
        <p:txBody>
          <a:bodyPr>
            <a:normAutofit/>
          </a:bodyPr>
          <a:lstStyle/>
          <a:p>
            <a:pPr marL="0" indent="0">
              <a:spcAft>
                <a:spcPts val="1200"/>
              </a:spcAft>
              <a:buNone/>
            </a:pPr>
            <a:r>
              <a:rPr lang="en-US" dirty="0"/>
              <a:t>PSO data is collected in the ESSU Data Management System (DMS).</a:t>
            </a:r>
          </a:p>
          <a:p>
            <a:pPr marL="0" indent="0">
              <a:spcAft>
                <a:spcPts val="1200"/>
              </a:spcAft>
              <a:buNone/>
            </a:pPr>
            <a:r>
              <a:rPr lang="en-US" dirty="0"/>
              <a:t>The AU director/designee will determine who has access to the DMS for conducting interviews.​</a:t>
            </a:r>
          </a:p>
          <a:p>
            <a:pPr marL="0" indent="0">
              <a:spcAft>
                <a:spcPts val="1200"/>
              </a:spcAft>
              <a:buNone/>
            </a:pPr>
            <a:r>
              <a:rPr lang="en-US" dirty="0"/>
              <a:t>Interviews will be conducted after the student has been out of school/services (school year 2023-2024) for 12 months.</a:t>
            </a:r>
          </a:p>
        </p:txBody>
      </p:sp>
      <p:sp>
        <p:nvSpPr>
          <p:cNvPr id="5" name="object 4">
            <a:extLst>
              <a:ext uri="{FF2B5EF4-FFF2-40B4-BE49-F238E27FC236}">
                <a16:creationId xmlns:a16="http://schemas.microsoft.com/office/drawing/2014/main" id="{3B388E02-7EA2-57C9-597E-5AF3076119F1}"/>
              </a:ext>
              <a:ext uri="{C183D7F6-B498-43B3-948B-1728B52AA6E4}">
                <adec:decorative xmlns:adec="http://schemas.microsoft.com/office/drawing/2017/decorative" val="1"/>
              </a:ext>
            </a:extLst>
          </p:cNvPr>
          <p:cNvSpPr/>
          <p:nvPr/>
        </p:nvSpPr>
        <p:spPr>
          <a:xfrm>
            <a:off x="5730034" y="2258001"/>
            <a:ext cx="3168773" cy="2657639"/>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Slide Number Placeholder 3">
            <a:extLst>
              <a:ext uri="{FF2B5EF4-FFF2-40B4-BE49-F238E27FC236}">
                <a16:creationId xmlns:a16="http://schemas.microsoft.com/office/drawing/2014/main" id="{3B7EFBBF-E6FB-8B13-9EF7-DFF117806CF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590608402"/>
      </p:ext>
    </p:extLst>
  </p:cSld>
  <p:clrMapOvr>
    <a:masterClrMapping/>
  </p:clrMapOvr>
  <mc:AlternateContent xmlns:mc="http://schemas.openxmlformats.org/markup-compatibility/2006">
    <mc:Choice xmlns:p14="http://schemas.microsoft.com/office/powerpoint/2010/main" Requires="p14">
      <p:transition spd="slow" p14:dur="2000" advTm="38295"/>
    </mc:Choice>
    <mc:Fallback>
      <p:transition spd="slow" advTm="3829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D2F7-58A9-1467-3225-03464DCF5175}"/>
              </a:ext>
            </a:extLst>
          </p:cNvPr>
          <p:cNvSpPr>
            <a:spLocks noGrp="1"/>
          </p:cNvSpPr>
          <p:nvPr>
            <p:ph type="title"/>
          </p:nvPr>
        </p:nvSpPr>
        <p:spPr>
          <a:xfrm>
            <a:off x="223071" y="250998"/>
            <a:ext cx="8813566" cy="756418"/>
          </a:xfrm>
        </p:spPr>
        <p:txBody>
          <a:bodyPr>
            <a:noAutofit/>
          </a:bodyPr>
          <a:lstStyle/>
          <a:p>
            <a:r>
              <a:rPr lang="en-US" sz="4000" b="1" dirty="0"/>
              <a:t>Data Collection Process (Cont.)</a:t>
            </a:r>
          </a:p>
        </p:txBody>
      </p:sp>
      <p:sp>
        <p:nvSpPr>
          <p:cNvPr id="3" name="Content Placeholder 2">
            <a:extLst>
              <a:ext uri="{FF2B5EF4-FFF2-40B4-BE49-F238E27FC236}">
                <a16:creationId xmlns:a16="http://schemas.microsoft.com/office/drawing/2014/main" id="{A32F6463-B1C7-C8D7-237F-6A6F5818A378}"/>
              </a:ext>
            </a:extLst>
          </p:cNvPr>
          <p:cNvSpPr>
            <a:spLocks noGrp="1"/>
          </p:cNvSpPr>
          <p:nvPr>
            <p:ph idx="1"/>
          </p:nvPr>
        </p:nvSpPr>
        <p:spPr>
          <a:xfrm>
            <a:off x="200426" y="1849373"/>
            <a:ext cx="3283392" cy="3652467"/>
          </a:xfrm>
        </p:spPr>
        <p:txBody>
          <a:bodyPr>
            <a:noAutofit/>
          </a:bodyPr>
          <a:lstStyle/>
          <a:p>
            <a:r>
              <a:rPr lang="en-US" sz="2200" dirty="0"/>
              <a:t>May 1, 2025: Student lists available in the DMS </a:t>
            </a:r>
          </a:p>
          <a:p>
            <a:r>
              <a:rPr lang="en-US" sz="2200" dirty="0"/>
              <a:t>June 1, 2025: Data window opens</a:t>
            </a:r>
          </a:p>
          <a:p>
            <a:r>
              <a:rPr lang="en-US" sz="2200" dirty="0"/>
              <a:t>September 30, 2025: Data Window Closes</a:t>
            </a:r>
          </a:p>
        </p:txBody>
      </p:sp>
      <p:grpSp>
        <p:nvGrpSpPr>
          <p:cNvPr id="75" name="Group 74">
            <a:extLst>
              <a:ext uri="{FF2B5EF4-FFF2-40B4-BE49-F238E27FC236}">
                <a16:creationId xmlns:a16="http://schemas.microsoft.com/office/drawing/2014/main" id="{1E1CD1BA-2449-349E-6763-5823B2E00119}"/>
              </a:ext>
              <a:ext uri="{C183D7F6-B498-43B3-948B-1728B52AA6E4}">
                <adec:decorative xmlns:adec="http://schemas.microsoft.com/office/drawing/2017/decorative" val="1"/>
              </a:ext>
            </a:extLst>
          </p:cNvPr>
          <p:cNvGrpSpPr/>
          <p:nvPr/>
        </p:nvGrpSpPr>
        <p:grpSpPr>
          <a:xfrm>
            <a:off x="3812781" y="1525088"/>
            <a:ext cx="5181600" cy="4347716"/>
            <a:chOff x="3825528" y="1443804"/>
            <a:chExt cx="5181600" cy="4347716"/>
          </a:xfrm>
        </p:grpSpPr>
        <p:sp>
          <p:nvSpPr>
            <p:cNvPr id="39" name="object 5">
              <a:extLst>
                <a:ext uri="{FF2B5EF4-FFF2-40B4-BE49-F238E27FC236}">
                  <a16:creationId xmlns:a16="http://schemas.microsoft.com/office/drawing/2014/main" id="{39148012-14C7-5E40-ACCC-5562B1A779F1}"/>
                </a:ext>
              </a:extLst>
            </p:cNvPr>
            <p:cNvSpPr/>
            <p:nvPr/>
          </p:nvSpPr>
          <p:spPr>
            <a:xfrm>
              <a:off x="3825528" y="1443804"/>
              <a:ext cx="5181600" cy="915669"/>
            </a:xfrm>
            <a:custGeom>
              <a:avLst/>
              <a:gdLst/>
              <a:ahLst/>
              <a:cxnLst/>
              <a:rect l="l" t="t" r="r" b="b"/>
              <a:pathLst>
                <a:path w="5181600" h="915669">
                  <a:moveTo>
                    <a:pt x="5090007" y="0"/>
                  </a:moveTo>
                  <a:lnTo>
                    <a:pt x="91592" y="0"/>
                  </a:lnTo>
                  <a:lnTo>
                    <a:pt x="55943" y="7188"/>
                  </a:lnTo>
                  <a:lnTo>
                    <a:pt x="26822" y="26809"/>
                  </a:lnTo>
                  <a:lnTo>
                    <a:pt x="7200" y="55918"/>
                  </a:lnTo>
                  <a:lnTo>
                    <a:pt x="0" y="91554"/>
                  </a:lnTo>
                  <a:lnTo>
                    <a:pt x="0" y="823988"/>
                  </a:lnTo>
                  <a:lnTo>
                    <a:pt x="7200" y="859624"/>
                  </a:lnTo>
                  <a:lnTo>
                    <a:pt x="26822" y="888720"/>
                  </a:lnTo>
                  <a:lnTo>
                    <a:pt x="55943" y="908342"/>
                  </a:lnTo>
                  <a:lnTo>
                    <a:pt x="91592" y="915543"/>
                  </a:lnTo>
                  <a:lnTo>
                    <a:pt x="5090007" y="915543"/>
                  </a:lnTo>
                  <a:lnTo>
                    <a:pt x="5125656" y="908342"/>
                  </a:lnTo>
                  <a:lnTo>
                    <a:pt x="5154777" y="888720"/>
                  </a:lnTo>
                  <a:lnTo>
                    <a:pt x="5174399" y="859624"/>
                  </a:lnTo>
                  <a:lnTo>
                    <a:pt x="5181600" y="823988"/>
                  </a:lnTo>
                  <a:lnTo>
                    <a:pt x="5181600" y="91554"/>
                  </a:lnTo>
                  <a:lnTo>
                    <a:pt x="5174399" y="55918"/>
                  </a:lnTo>
                  <a:lnTo>
                    <a:pt x="5154777" y="26809"/>
                  </a:lnTo>
                  <a:lnTo>
                    <a:pt x="5125656" y="7188"/>
                  </a:lnTo>
                  <a:lnTo>
                    <a:pt x="5090007"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1" name="object 7">
              <a:extLst>
                <a:ext uri="{FF2B5EF4-FFF2-40B4-BE49-F238E27FC236}">
                  <a16:creationId xmlns:a16="http://schemas.microsoft.com/office/drawing/2014/main" id="{3F40DDC2-A342-4792-478E-D105A0A17698}"/>
                </a:ext>
              </a:extLst>
            </p:cNvPr>
            <p:cNvSpPr/>
            <p:nvPr/>
          </p:nvSpPr>
          <p:spPr>
            <a:xfrm>
              <a:off x="3825528" y="2534861"/>
              <a:ext cx="5181600" cy="914400"/>
            </a:xfrm>
            <a:custGeom>
              <a:avLst/>
              <a:gdLst/>
              <a:ahLst/>
              <a:cxnLst/>
              <a:rect l="l" t="t" r="r" b="b"/>
              <a:pathLst>
                <a:path w="5181600" h="914400">
                  <a:moveTo>
                    <a:pt x="5090160" y="0"/>
                  </a:moveTo>
                  <a:lnTo>
                    <a:pt x="91439" y="0"/>
                  </a:lnTo>
                  <a:lnTo>
                    <a:pt x="55841" y="7188"/>
                  </a:lnTo>
                  <a:lnTo>
                    <a:pt x="26784" y="26784"/>
                  </a:lnTo>
                  <a:lnTo>
                    <a:pt x="7188" y="55854"/>
                  </a:lnTo>
                  <a:lnTo>
                    <a:pt x="0" y="91440"/>
                  </a:lnTo>
                  <a:lnTo>
                    <a:pt x="0" y="822960"/>
                  </a:lnTo>
                  <a:lnTo>
                    <a:pt x="7188" y="858558"/>
                  </a:lnTo>
                  <a:lnTo>
                    <a:pt x="26784" y="887615"/>
                  </a:lnTo>
                  <a:lnTo>
                    <a:pt x="55841" y="907211"/>
                  </a:lnTo>
                  <a:lnTo>
                    <a:pt x="91439" y="914400"/>
                  </a:lnTo>
                  <a:lnTo>
                    <a:pt x="5090160" y="914400"/>
                  </a:lnTo>
                  <a:lnTo>
                    <a:pt x="5125758" y="907211"/>
                  </a:lnTo>
                  <a:lnTo>
                    <a:pt x="5154815" y="887615"/>
                  </a:lnTo>
                  <a:lnTo>
                    <a:pt x="5174411" y="858558"/>
                  </a:lnTo>
                  <a:lnTo>
                    <a:pt x="5181600" y="822960"/>
                  </a:lnTo>
                  <a:lnTo>
                    <a:pt x="5181600" y="91440"/>
                  </a:lnTo>
                  <a:lnTo>
                    <a:pt x="5174411" y="55854"/>
                  </a:lnTo>
                  <a:lnTo>
                    <a:pt x="5154815" y="26784"/>
                  </a:lnTo>
                  <a:lnTo>
                    <a:pt x="5125758" y="7188"/>
                  </a:lnTo>
                  <a:lnTo>
                    <a:pt x="5090160"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object 8">
              <a:extLst>
                <a:ext uri="{FF2B5EF4-FFF2-40B4-BE49-F238E27FC236}">
                  <a16:creationId xmlns:a16="http://schemas.microsoft.com/office/drawing/2014/main" id="{9CA33E20-001E-2792-58F1-9073F160952D}"/>
                </a:ext>
              </a:extLst>
            </p:cNvPr>
            <p:cNvSpPr/>
            <p:nvPr/>
          </p:nvSpPr>
          <p:spPr>
            <a:xfrm>
              <a:off x="3825528" y="3623363"/>
              <a:ext cx="5181600" cy="1076380"/>
            </a:xfrm>
            <a:custGeom>
              <a:avLst/>
              <a:gdLst/>
              <a:ahLst/>
              <a:cxnLst/>
              <a:rect l="l" t="t" r="r" b="b"/>
              <a:pathLst>
                <a:path w="5181600" h="914400">
                  <a:moveTo>
                    <a:pt x="5090160" y="0"/>
                  </a:moveTo>
                  <a:lnTo>
                    <a:pt x="91439" y="0"/>
                  </a:lnTo>
                  <a:lnTo>
                    <a:pt x="55841" y="7188"/>
                  </a:lnTo>
                  <a:lnTo>
                    <a:pt x="26784" y="26784"/>
                  </a:lnTo>
                  <a:lnTo>
                    <a:pt x="7188" y="55854"/>
                  </a:lnTo>
                  <a:lnTo>
                    <a:pt x="0" y="91440"/>
                  </a:lnTo>
                  <a:lnTo>
                    <a:pt x="0" y="822960"/>
                  </a:lnTo>
                  <a:lnTo>
                    <a:pt x="7188" y="858558"/>
                  </a:lnTo>
                  <a:lnTo>
                    <a:pt x="26784" y="887615"/>
                  </a:lnTo>
                  <a:lnTo>
                    <a:pt x="55841" y="907211"/>
                  </a:lnTo>
                  <a:lnTo>
                    <a:pt x="91439" y="914400"/>
                  </a:lnTo>
                  <a:lnTo>
                    <a:pt x="5090160" y="914400"/>
                  </a:lnTo>
                  <a:lnTo>
                    <a:pt x="5125758" y="907211"/>
                  </a:lnTo>
                  <a:lnTo>
                    <a:pt x="5154815" y="887615"/>
                  </a:lnTo>
                  <a:lnTo>
                    <a:pt x="5174411" y="858558"/>
                  </a:lnTo>
                  <a:lnTo>
                    <a:pt x="5181600" y="822960"/>
                  </a:lnTo>
                  <a:lnTo>
                    <a:pt x="5181600" y="91440"/>
                  </a:lnTo>
                  <a:lnTo>
                    <a:pt x="5174411" y="55854"/>
                  </a:lnTo>
                  <a:lnTo>
                    <a:pt x="5154815" y="26784"/>
                  </a:lnTo>
                  <a:lnTo>
                    <a:pt x="5125758" y="7188"/>
                  </a:lnTo>
                  <a:lnTo>
                    <a:pt x="5090160"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3" name="object 9">
              <a:extLst>
                <a:ext uri="{FF2B5EF4-FFF2-40B4-BE49-F238E27FC236}">
                  <a16:creationId xmlns:a16="http://schemas.microsoft.com/office/drawing/2014/main" id="{CD585A7D-AD7F-566B-7DFD-297BEAC9AC35}"/>
                </a:ext>
              </a:extLst>
            </p:cNvPr>
            <p:cNvSpPr/>
            <p:nvPr/>
          </p:nvSpPr>
          <p:spPr>
            <a:xfrm>
              <a:off x="3825528" y="4875851"/>
              <a:ext cx="5181600" cy="915669"/>
            </a:xfrm>
            <a:custGeom>
              <a:avLst/>
              <a:gdLst/>
              <a:ahLst/>
              <a:cxnLst/>
              <a:rect l="l" t="t" r="r" b="b"/>
              <a:pathLst>
                <a:path w="5181600" h="915670">
                  <a:moveTo>
                    <a:pt x="5090007" y="0"/>
                  </a:moveTo>
                  <a:lnTo>
                    <a:pt x="91592" y="0"/>
                  </a:lnTo>
                  <a:lnTo>
                    <a:pt x="55943" y="7188"/>
                  </a:lnTo>
                  <a:lnTo>
                    <a:pt x="26822" y="26809"/>
                  </a:lnTo>
                  <a:lnTo>
                    <a:pt x="7200" y="55918"/>
                  </a:lnTo>
                  <a:lnTo>
                    <a:pt x="0" y="91554"/>
                  </a:lnTo>
                  <a:lnTo>
                    <a:pt x="0" y="823988"/>
                  </a:lnTo>
                  <a:lnTo>
                    <a:pt x="7200" y="859624"/>
                  </a:lnTo>
                  <a:lnTo>
                    <a:pt x="26822" y="888733"/>
                  </a:lnTo>
                  <a:lnTo>
                    <a:pt x="55943" y="908354"/>
                  </a:lnTo>
                  <a:lnTo>
                    <a:pt x="91592" y="915543"/>
                  </a:lnTo>
                  <a:lnTo>
                    <a:pt x="5090007" y="915543"/>
                  </a:lnTo>
                  <a:lnTo>
                    <a:pt x="5125656" y="908354"/>
                  </a:lnTo>
                  <a:lnTo>
                    <a:pt x="5154777" y="888733"/>
                  </a:lnTo>
                  <a:lnTo>
                    <a:pt x="5174399" y="859624"/>
                  </a:lnTo>
                  <a:lnTo>
                    <a:pt x="5181600" y="823988"/>
                  </a:lnTo>
                  <a:lnTo>
                    <a:pt x="5181600" y="91554"/>
                  </a:lnTo>
                  <a:lnTo>
                    <a:pt x="5174399" y="55918"/>
                  </a:lnTo>
                  <a:lnTo>
                    <a:pt x="5154777" y="26809"/>
                  </a:lnTo>
                  <a:lnTo>
                    <a:pt x="5125656" y="7188"/>
                  </a:lnTo>
                  <a:lnTo>
                    <a:pt x="5090007"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object 11">
              <a:extLst>
                <a:ext uri="{FF2B5EF4-FFF2-40B4-BE49-F238E27FC236}">
                  <a16:creationId xmlns:a16="http://schemas.microsoft.com/office/drawing/2014/main" id="{3EF612A7-F9EE-8423-21F1-0DE05BEBBC18}"/>
                </a:ext>
                <a:ext uri="{C183D7F6-B498-43B3-948B-1728B52AA6E4}">
                  <adec:decorative xmlns:adec="http://schemas.microsoft.com/office/drawing/2017/decorative" val="1"/>
                </a:ext>
              </a:extLst>
            </p:cNvPr>
            <p:cNvSpPr/>
            <p:nvPr/>
          </p:nvSpPr>
          <p:spPr>
            <a:xfrm>
              <a:off x="4200430" y="1696793"/>
              <a:ext cx="116839" cy="117475"/>
            </a:xfrm>
            <a:custGeom>
              <a:avLst/>
              <a:gdLst/>
              <a:ahLst/>
              <a:cxnLst/>
              <a:rect l="l" t="t" r="r" b="b"/>
              <a:pathLst>
                <a:path w="116840" h="117475">
                  <a:moveTo>
                    <a:pt x="29324" y="0"/>
                  </a:moveTo>
                  <a:lnTo>
                    <a:pt x="18008" y="0"/>
                  </a:lnTo>
                  <a:lnTo>
                    <a:pt x="11836" y="2578"/>
                  </a:lnTo>
                  <a:lnTo>
                    <a:pt x="0" y="14452"/>
                  </a:lnTo>
                  <a:lnTo>
                    <a:pt x="102374" y="117195"/>
                  </a:lnTo>
                  <a:lnTo>
                    <a:pt x="114211" y="105321"/>
                  </a:lnTo>
                  <a:lnTo>
                    <a:pt x="116776" y="99644"/>
                  </a:lnTo>
                  <a:lnTo>
                    <a:pt x="116776" y="87249"/>
                  </a:lnTo>
                  <a:lnTo>
                    <a:pt x="114211" y="81572"/>
                  </a:lnTo>
                  <a:lnTo>
                    <a:pt x="34988" y="2578"/>
                  </a:lnTo>
                  <a:lnTo>
                    <a:pt x="29324"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6" name="object 12">
              <a:extLst>
                <a:ext uri="{FF2B5EF4-FFF2-40B4-BE49-F238E27FC236}">
                  <a16:creationId xmlns:a16="http://schemas.microsoft.com/office/drawing/2014/main" id="{0AF8FB4C-0712-A21C-7FC7-DF4238F98215}"/>
                </a:ext>
                <a:ext uri="{C183D7F6-B498-43B3-948B-1728B52AA6E4}">
                  <adec:decorative xmlns:adec="http://schemas.microsoft.com/office/drawing/2017/decorative" val="1"/>
                </a:ext>
              </a:extLst>
            </p:cNvPr>
            <p:cNvSpPr/>
            <p:nvPr/>
          </p:nvSpPr>
          <p:spPr>
            <a:xfrm>
              <a:off x="4150901" y="1728036"/>
              <a:ext cx="384175" cy="385445"/>
            </a:xfrm>
            <a:custGeom>
              <a:avLst/>
              <a:gdLst/>
              <a:ahLst/>
              <a:cxnLst/>
              <a:rect l="l" t="t" r="r" b="b"/>
              <a:pathLst>
                <a:path w="384175" h="385444">
                  <a:moveTo>
                    <a:pt x="265455" y="263029"/>
                  </a:moveTo>
                  <a:lnTo>
                    <a:pt x="263385" y="265112"/>
                  </a:lnTo>
                  <a:lnTo>
                    <a:pt x="260273" y="266153"/>
                  </a:lnTo>
                  <a:lnTo>
                    <a:pt x="257682" y="266153"/>
                  </a:lnTo>
                  <a:lnTo>
                    <a:pt x="255092" y="266153"/>
                  </a:lnTo>
                  <a:lnTo>
                    <a:pt x="251980" y="265112"/>
                  </a:lnTo>
                  <a:lnTo>
                    <a:pt x="249897" y="263029"/>
                  </a:lnTo>
                  <a:lnTo>
                    <a:pt x="121323" y="134632"/>
                  </a:lnTo>
                  <a:lnTo>
                    <a:pt x="119252" y="132549"/>
                  </a:lnTo>
                  <a:lnTo>
                    <a:pt x="118211" y="129425"/>
                  </a:lnTo>
                  <a:lnTo>
                    <a:pt x="118211" y="126834"/>
                  </a:lnTo>
                  <a:lnTo>
                    <a:pt x="118211" y="124231"/>
                  </a:lnTo>
                  <a:lnTo>
                    <a:pt x="119252" y="121119"/>
                  </a:lnTo>
                  <a:lnTo>
                    <a:pt x="121323" y="119037"/>
                  </a:lnTo>
                  <a:lnTo>
                    <a:pt x="137388" y="103441"/>
                  </a:lnTo>
                  <a:lnTo>
                    <a:pt x="34213" y="0"/>
                  </a:lnTo>
                  <a:lnTo>
                    <a:pt x="27482" y="6756"/>
                  </a:lnTo>
                  <a:lnTo>
                    <a:pt x="21259" y="12992"/>
                  </a:lnTo>
                  <a:lnTo>
                    <a:pt x="17106" y="17145"/>
                  </a:lnTo>
                  <a:lnTo>
                    <a:pt x="10134" y="25107"/>
                  </a:lnTo>
                  <a:lnTo>
                    <a:pt x="4864" y="34048"/>
                  </a:lnTo>
                  <a:lnTo>
                    <a:pt x="1435" y="43751"/>
                  </a:lnTo>
                  <a:lnTo>
                    <a:pt x="0" y="54051"/>
                  </a:lnTo>
                  <a:lnTo>
                    <a:pt x="114" y="71412"/>
                  </a:lnTo>
                  <a:lnTo>
                    <a:pt x="11925" y="121640"/>
                  </a:lnTo>
                  <a:lnTo>
                    <a:pt x="34302" y="163156"/>
                  </a:lnTo>
                  <a:lnTo>
                    <a:pt x="69837" y="213563"/>
                  </a:lnTo>
                  <a:lnTo>
                    <a:pt x="99148" y="248754"/>
                  </a:lnTo>
                  <a:lnTo>
                    <a:pt x="130873" y="281647"/>
                  </a:lnTo>
                  <a:lnTo>
                    <a:pt x="164909" y="312102"/>
                  </a:lnTo>
                  <a:lnTo>
                    <a:pt x="201167" y="339966"/>
                  </a:lnTo>
                  <a:lnTo>
                    <a:pt x="233832" y="360756"/>
                  </a:lnTo>
                  <a:lnTo>
                    <a:pt x="273951" y="377063"/>
                  </a:lnTo>
                  <a:lnTo>
                    <a:pt x="316788" y="385191"/>
                  </a:lnTo>
                  <a:lnTo>
                    <a:pt x="331469" y="384644"/>
                  </a:lnTo>
                  <a:lnTo>
                    <a:pt x="345554" y="380834"/>
                  </a:lnTo>
                  <a:lnTo>
                    <a:pt x="358482" y="374002"/>
                  </a:lnTo>
                  <a:lnTo>
                    <a:pt x="369671" y="364401"/>
                  </a:lnTo>
                  <a:lnTo>
                    <a:pt x="383666" y="350367"/>
                  </a:lnTo>
                  <a:lnTo>
                    <a:pt x="281012" y="246913"/>
                  </a:lnTo>
                  <a:lnTo>
                    <a:pt x="265455" y="263029"/>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7" name="object 13">
              <a:extLst>
                <a:ext uri="{FF2B5EF4-FFF2-40B4-BE49-F238E27FC236}">
                  <a16:creationId xmlns:a16="http://schemas.microsoft.com/office/drawing/2014/main" id="{BF472089-C2AA-3807-C367-D4ECBC1A8482}"/>
                </a:ext>
                <a:ext uri="{C183D7F6-B498-43B3-948B-1728B52AA6E4}">
                  <adec:decorative xmlns:adec="http://schemas.microsoft.com/office/drawing/2017/decorative" val="1"/>
                </a:ext>
              </a:extLst>
            </p:cNvPr>
            <p:cNvSpPr/>
            <p:nvPr/>
          </p:nvSpPr>
          <p:spPr>
            <a:xfrm>
              <a:off x="4445794" y="1943679"/>
              <a:ext cx="116839" cy="118745"/>
            </a:xfrm>
            <a:custGeom>
              <a:avLst/>
              <a:gdLst/>
              <a:ahLst/>
              <a:cxnLst/>
              <a:rect l="l" t="t" r="r" b="b"/>
              <a:pathLst>
                <a:path w="116840" h="118744">
                  <a:moveTo>
                    <a:pt x="29832" y="0"/>
                  </a:moveTo>
                  <a:lnTo>
                    <a:pt x="17487" y="0"/>
                  </a:lnTo>
                  <a:lnTo>
                    <a:pt x="11836" y="2590"/>
                  </a:lnTo>
                  <a:lnTo>
                    <a:pt x="7721" y="6756"/>
                  </a:lnTo>
                  <a:lnTo>
                    <a:pt x="0" y="15087"/>
                  </a:lnTo>
                  <a:lnTo>
                    <a:pt x="102374" y="118605"/>
                  </a:lnTo>
                  <a:lnTo>
                    <a:pt x="114211" y="106641"/>
                  </a:lnTo>
                  <a:lnTo>
                    <a:pt x="116776" y="100914"/>
                  </a:lnTo>
                  <a:lnTo>
                    <a:pt x="116776" y="88430"/>
                  </a:lnTo>
                  <a:lnTo>
                    <a:pt x="114719" y="82715"/>
                  </a:lnTo>
                  <a:lnTo>
                    <a:pt x="35496" y="2590"/>
                  </a:lnTo>
                  <a:lnTo>
                    <a:pt x="29832"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8" name="object 14">
              <a:extLst>
                <a:ext uri="{FF2B5EF4-FFF2-40B4-BE49-F238E27FC236}">
                  <a16:creationId xmlns:a16="http://schemas.microsoft.com/office/drawing/2014/main" id="{CAE4B6E1-B805-F0B7-D013-6089E08504C1}"/>
                </a:ext>
                <a:ext uri="{C183D7F6-B498-43B3-948B-1728B52AA6E4}">
                  <adec:decorative xmlns:adec="http://schemas.microsoft.com/office/drawing/2017/decorative" val="1"/>
                </a:ext>
              </a:extLst>
            </p:cNvPr>
            <p:cNvSpPr/>
            <p:nvPr/>
          </p:nvSpPr>
          <p:spPr>
            <a:xfrm>
              <a:off x="4102895" y="1649544"/>
              <a:ext cx="502920" cy="504190"/>
            </a:xfrm>
            <a:custGeom>
              <a:avLst/>
              <a:gdLst/>
              <a:ahLst/>
              <a:cxnLst/>
              <a:rect l="l" t="t" r="r" b="b"/>
              <a:pathLst>
                <a:path w="502920" h="504189">
                  <a:moveTo>
                    <a:pt x="0" y="0"/>
                  </a:moveTo>
                  <a:lnTo>
                    <a:pt x="502919" y="0"/>
                  </a:lnTo>
                  <a:lnTo>
                    <a:pt x="502919" y="504063"/>
                  </a:lnTo>
                  <a:lnTo>
                    <a:pt x="0" y="504063"/>
                  </a:lnTo>
                  <a:lnTo>
                    <a:pt x="0" y="0"/>
                  </a:lnTo>
                  <a:close/>
                </a:path>
              </a:pathLst>
            </a:custGeom>
            <a:ln w="12700">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object 15">
              <a:extLst>
                <a:ext uri="{FF2B5EF4-FFF2-40B4-BE49-F238E27FC236}">
                  <a16:creationId xmlns:a16="http://schemas.microsoft.com/office/drawing/2014/main" id="{9F3C8ECC-010A-3952-32ED-EE4E734515F8}"/>
                </a:ext>
                <a:ext uri="{C183D7F6-B498-43B3-948B-1728B52AA6E4}">
                  <adec:decorative xmlns:adec="http://schemas.microsoft.com/office/drawing/2017/decorative" val="1"/>
                </a:ext>
              </a:extLst>
            </p:cNvPr>
            <p:cNvSpPr/>
            <p:nvPr/>
          </p:nvSpPr>
          <p:spPr>
            <a:xfrm>
              <a:off x="4211095" y="2850454"/>
              <a:ext cx="291465" cy="83820"/>
            </a:xfrm>
            <a:custGeom>
              <a:avLst/>
              <a:gdLst/>
              <a:ahLst/>
              <a:cxnLst/>
              <a:rect l="l" t="t" r="r" b="b"/>
              <a:pathLst>
                <a:path w="291465" h="83820">
                  <a:moveTo>
                    <a:pt x="145427" y="0"/>
                  </a:moveTo>
                  <a:lnTo>
                    <a:pt x="88823" y="3289"/>
                  </a:lnTo>
                  <a:lnTo>
                    <a:pt x="42595" y="12230"/>
                  </a:lnTo>
                  <a:lnTo>
                    <a:pt x="11430" y="25514"/>
                  </a:lnTo>
                  <a:lnTo>
                    <a:pt x="0" y="41770"/>
                  </a:lnTo>
                  <a:lnTo>
                    <a:pt x="11430" y="58013"/>
                  </a:lnTo>
                  <a:lnTo>
                    <a:pt x="42595" y="71297"/>
                  </a:lnTo>
                  <a:lnTo>
                    <a:pt x="88823" y="80251"/>
                  </a:lnTo>
                  <a:lnTo>
                    <a:pt x="145427" y="83527"/>
                  </a:lnTo>
                  <a:lnTo>
                    <a:pt x="202031" y="80251"/>
                  </a:lnTo>
                  <a:lnTo>
                    <a:pt x="248259" y="71297"/>
                  </a:lnTo>
                  <a:lnTo>
                    <a:pt x="279425" y="58013"/>
                  </a:lnTo>
                  <a:lnTo>
                    <a:pt x="290855" y="41770"/>
                  </a:lnTo>
                  <a:lnTo>
                    <a:pt x="279425" y="25514"/>
                  </a:lnTo>
                  <a:lnTo>
                    <a:pt x="248259" y="12230"/>
                  </a:lnTo>
                  <a:lnTo>
                    <a:pt x="202031" y="3289"/>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0" name="object 16">
              <a:extLst>
                <a:ext uri="{FF2B5EF4-FFF2-40B4-BE49-F238E27FC236}">
                  <a16:creationId xmlns:a16="http://schemas.microsoft.com/office/drawing/2014/main" id="{09B009AB-362C-22C3-0E2F-82AB6B6BD6EF}"/>
                </a:ext>
                <a:ext uri="{C183D7F6-B498-43B3-948B-1728B52AA6E4}">
                  <adec:decorative xmlns:adec="http://schemas.microsoft.com/office/drawing/2017/decorative" val="1"/>
                </a:ext>
              </a:extLst>
            </p:cNvPr>
            <p:cNvSpPr/>
            <p:nvPr/>
          </p:nvSpPr>
          <p:spPr>
            <a:xfrm>
              <a:off x="4211865" y="2851224"/>
              <a:ext cx="290830" cy="83820"/>
            </a:xfrm>
            <a:custGeom>
              <a:avLst/>
              <a:gdLst/>
              <a:ahLst/>
              <a:cxnLst/>
              <a:rect l="l" t="t" r="r" b="b"/>
              <a:pathLst>
                <a:path w="290829" h="83820">
                  <a:moveTo>
                    <a:pt x="290842" y="41757"/>
                  </a:moveTo>
                  <a:lnTo>
                    <a:pt x="279412" y="58013"/>
                  </a:lnTo>
                  <a:lnTo>
                    <a:pt x="248246" y="71285"/>
                  </a:lnTo>
                  <a:lnTo>
                    <a:pt x="202018" y="80238"/>
                  </a:lnTo>
                  <a:lnTo>
                    <a:pt x="145414" y="83515"/>
                  </a:lnTo>
                  <a:lnTo>
                    <a:pt x="88811" y="80238"/>
                  </a:lnTo>
                  <a:lnTo>
                    <a:pt x="42583" y="71285"/>
                  </a:lnTo>
                  <a:lnTo>
                    <a:pt x="11429" y="58013"/>
                  </a:lnTo>
                  <a:lnTo>
                    <a:pt x="0" y="41757"/>
                  </a:lnTo>
                  <a:lnTo>
                    <a:pt x="11429" y="25501"/>
                  </a:lnTo>
                  <a:lnTo>
                    <a:pt x="42583" y="12230"/>
                  </a:lnTo>
                  <a:lnTo>
                    <a:pt x="88811" y="3276"/>
                  </a:lnTo>
                  <a:lnTo>
                    <a:pt x="145414" y="0"/>
                  </a:lnTo>
                  <a:lnTo>
                    <a:pt x="202018" y="3276"/>
                  </a:lnTo>
                  <a:lnTo>
                    <a:pt x="248246" y="12230"/>
                  </a:lnTo>
                  <a:lnTo>
                    <a:pt x="279412" y="25501"/>
                  </a:lnTo>
                  <a:lnTo>
                    <a:pt x="290842" y="41757"/>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object 17">
              <a:extLst>
                <a:ext uri="{FF2B5EF4-FFF2-40B4-BE49-F238E27FC236}">
                  <a16:creationId xmlns:a16="http://schemas.microsoft.com/office/drawing/2014/main" id="{81754700-0607-1A88-546C-5090A6480231}"/>
                </a:ext>
                <a:ext uri="{C183D7F6-B498-43B3-948B-1728B52AA6E4}">
                  <adec:decorative xmlns:adec="http://schemas.microsoft.com/office/drawing/2017/decorative" val="1"/>
                </a:ext>
              </a:extLst>
            </p:cNvPr>
            <p:cNvSpPr/>
            <p:nvPr/>
          </p:nvSpPr>
          <p:spPr>
            <a:xfrm>
              <a:off x="4211095" y="2912934"/>
              <a:ext cx="291465" cy="125095"/>
            </a:xfrm>
            <a:custGeom>
              <a:avLst/>
              <a:gdLst/>
              <a:ahLst/>
              <a:cxnLst/>
              <a:rect l="l" t="t" r="r" b="b"/>
              <a:pathLst>
                <a:path w="291465" h="125095">
                  <a:moveTo>
                    <a:pt x="0" y="0"/>
                  </a:move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43065" y="83235"/>
                  </a:lnTo>
                  <a:lnTo>
                    <a:pt x="238912" y="79070"/>
                  </a:lnTo>
                  <a:lnTo>
                    <a:pt x="238912" y="66586"/>
                  </a:lnTo>
                  <a:lnTo>
                    <a:pt x="243065" y="62433"/>
                  </a:lnTo>
                  <a:lnTo>
                    <a:pt x="290855" y="62433"/>
                  </a:lnTo>
                  <a:lnTo>
                    <a:pt x="290855" y="41617"/>
                  </a:lnTo>
                  <a:lnTo>
                    <a:pt x="145427" y="41617"/>
                  </a:lnTo>
                  <a:lnTo>
                    <a:pt x="88963" y="38341"/>
                  </a:lnTo>
                  <a:lnTo>
                    <a:pt x="42722" y="29400"/>
                  </a:lnTo>
                  <a:lnTo>
                    <a:pt x="11480" y="16167"/>
                  </a:lnTo>
                  <a:lnTo>
                    <a:pt x="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object 18">
              <a:extLst>
                <a:ext uri="{FF2B5EF4-FFF2-40B4-BE49-F238E27FC236}">
                  <a16:creationId xmlns:a16="http://schemas.microsoft.com/office/drawing/2014/main" id="{424045BB-8EED-06D6-E848-A6B09DB2B5C6}"/>
                </a:ext>
                <a:ext uri="{C183D7F6-B498-43B3-948B-1728B52AA6E4}">
                  <adec:decorative xmlns:adec="http://schemas.microsoft.com/office/drawing/2017/decorative" val="1"/>
                </a:ext>
              </a:extLst>
            </p:cNvPr>
            <p:cNvSpPr/>
            <p:nvPr/>
          </p:nvSpPr>
          <p:spPr>
            <a:xfrm>
              <a:off x="4356518" y="2912938"/>
              <a:ext cx="146050" cy="41910"/>
            </a:xfrm>
            <a:custGeom>
              <a:avLst/>
              <a:gdLst/>
              <a:ahLst/>
              <a:cxnLst/>
              <a:rect l="l" t="t" r="r" b="b"/>
              <a:pathLst>
                <a:path w="146050" h="41910">
                  <a:moveTo>
                    <a:pt x="145427" y="0"/>
                  </a:moveTo>
                  <a:lnTo>
                    <a:pt x="133946" y="16154"/>
                  </a:lnTo>
                  <a:lnTo>
                    <a:pt x="102704" y="29387"/>
                  </a:lnTo>
                  <a:lnTo>
                    <a:pt x="56464" y="38328"/>
                  </a:lnTo>
                  <a:lnTo>
                    <a:pt x="0" y="41617"/>
                  </a:lnTo>
                  <a:lnTo>
                    <a:pt x="145427" y="41617"/>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3" name="object 23">
              <a:extLst>
                <a:ext uri="{FF2B5EF4-FFF2-40B4-BE49-F238E27FC236}">
                  <a16:creationId xmlns:a16="http://schemas.microsoft.com/office/drawing/2014/main" id="{1AD5D862-8ABE-FB7F-C027-2464D442CDF1}"/>
                </a:ext>
                <a:ext uri="{C183D7F6-B498-43B3-948B-1728B52AA6E4}">
                  <adec:decorative xmlns:adec="http://schemas.microsoft.com/office/drawing/2017/decorative" val="1"/>
                </a:ext>
              </a:extLst>
            </p:cNvPr>
            <p:cNvSpPr/>
            <p:nvPr/>
          </p:nvSpPr>
          <p:spPr>
            <a:xfrm>
              <a:off x="4356518" y="3016570"/>
              <a:ext cx="146050" cy="41910"/>
            </a:xfrm>
            <a:custGeom>
              <a:avLst/>
              <a:gdLst/>
              <a:ahLst/>
              <a:cxnLst/>
              <a:rect l="l" t="t" r="r" b="b"/>
              <a:pathLst>
                <a:path w="146050" h="41910">
                  <a:moveTo>
                    <a:pt x="145427" y="0"/>
                  </a:moveTo>
                  <a:lnTo>
                    <a:pt x="133946" y="16154"/>
                  </a:lnTo>
                  <a:lnTo>
                    <a:pt x="102704" y="29387"/>
                  </a:lnTo>
                  <a:lnTo>
                    <a:pt x="56464" y="38328"/>
                  </a:lnTo>
                  <a:lnTo>
                    <a:pt x="0" y="41617"/>
                  </a:lnTo>
                  <a:lnTo>
                    <a:pt x="145427" y="41617"/>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4" name="object 24">
              <a:extLst>
                <a:ext uri="{FF2B5EF4-FFF2-40B4-BE49-F238E27FC236}">
                  <a16:creationId xmlns:a16="http://schemas.microsoft.com/office/drawing/2014/main" id="{78CD6CC9-AC36-298A-BB41-D50A5EE0CC9B}"/>
                </a:ext>
                <a:ext uri="{C183D7F6-B498-43B3-948B-1728B52AA6E4}">
                  <adec:decorative xmlns:adec="http://schemas.microsoft.com/office/drawing/2017/decorative" val="1"/>
                </a:ext>
              </a:extLst>
            </p:cNvPr>
            <p:cNvSpPr/>
            <p:nvPr/>
          </p:nvSpPr>
          <p:spPr>
            <a:xfrm>
              <a:off x="4466627" y="3079001"/>
              <a:ext cx="35560" cy="20955"/>
            </a:xfrm>
            <a:custGeom>
              <a:avLst/>
              <a:gdLst/>
              <a:ahLst/>
              <a:cxnLst/>
              <a:rect l="l" t="t" r="r" b="b"/>
              <a:pathLst>
                <a:path w="35559" h="20954">
                  <a:moveTo>
                    <a:pt x="35318" y="0"/>
                  </a:moveTo>
                  <a:lnTo>
                    <a:pt x="0" y="0"/>
                  </a:lnTo>
                  <a:lnTo>
                    <a:pt x="4152" y="4152"/>
                  </a:lnTo>
                  <a:lnTo>
                    <a:pt x="4152" y="16636"/>
                  </a:lnTo>
                  <a:lnTo>
                    <a:pt x="0" y="20802"/>
                  </a:lnTo>
                  <a:lnTo>
                    <a:pt x="35318" y="20802"/>
                  </a:lnTo>
                  <a:lnTo>
                    <a:pt x="35318"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5" name="object 25">
              <a:extLst>
                <a:ext uri="{FF2B5EF4-FFF2-40B4-BE49-F238E27FC236}">
                  <a16:creationId xmlns:a16="http://schemas.microsoft.com/office/drawing/2014/main" id="{C93BFCCA-B367-F3F9-AFF8-AEEC1DEB7888}"/>
                </a:ext>
                <a:ext uri="{C183D7F6-B498-43B3-948B-1728B52AA6E4}">
                  <adec:decorative xmlns:adec="http://schemas.microsoft.com/office/drawing/2017/decorative" val="1"/>
                </a:ext>
              </a:extLst>
            </p:cNvPr>
            <p:cNvSpPr/>
            <p:nvPr/>
          </p:nvSpPr>
          <p:spPr>
            <a:xfrm>
              <a:off x="4451128" y="3079824"/>
              <a:ext cx="19685" cy="21590"/>
            </a:xfrm>
            <a:custGeom>
              <a:avLst/>
              <a:gdLst/>
              <a:ahLst/>
              <a:cxnLst/>
              <a:rect l="l" t="t" r="r" b="b"/>
              <a:pathLst>
                <a:path w="19684" h="21589">
                  <a:moveTo>
                    <a:pt x="9791" y="21094"/>
                  </a:moveTo>
                  <a:lnTo>
                    <a:pt x="3911" y="21094"/>
                  </a:lnTo>
                  <a:lnTo>
                    <a:pt x="0" y="16878"/>
                  </a:lnTo>
                  <a:lnTo>
                    <a:pt x="0" y="10541"/>
                  </a:lnTo>
                  <a:lnTo>
                    <a:pt x="0" y="4216"/>
                  </a:lnTo>
                  <a:lnTo>
                    <a:pt x="3911" y="0"/>
                  </a:lnTo>
                  <a:lnTo>
                    <a:pt x="9791" y="0"/>
                  </a:lnTo>
                  <a:lnTo>
                    <a:pt x="15671" y="0"/>
                  </a:lnTo>
                  <a:lnTo>
                    <a:pt x="19583" y="4216"/>
                  </a:lnTo>
                  <a:lnTo>
                    <a:pt x="19583" y="10541"/>
                  </a:lnTo>
                  <a:lnTo>
                    <a:pt x="19583" y="16878"/>
                  </a:lnTo>
                  <a:lnTo>
                    <a:pt x="15671" y="21094"/>
                  </a:lnTo>
                  <a:lnTo>
                    <a:pt x="9791" y="21094"/>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6" name="object 26">
              <a:extLst>
                <a:ext uri="{FF2B5EF4-FFF2-40B4-BE49-F238E27FC236}">
                  <a16:creationId xmlns:a16="http://schemas.microsoft.com/office/drawing/2014/main" id="{9DC4093B-8F1D-1C4D-D49A-A1BEDD2E2830}"/>
                </a:ext>
                <a:ext uri="{C183D7F6-B498-43B3-948B-1728B52AA6E4}">
                  <adec:decorative xmlns:adec="http://schemas.microsoft.com/office/drawing/2017/decorative" val="1"/>
                </a:ext>
              </a:extLst>
            </p:cNvPr>
            <p:cNvSpPr/>
            <p:nvPr/>
          </p:nvSpPr>
          <p:spPr>
            <a:xfrm>
              <a:off x="4211857" y="3017332"/>
              <a:ext cx="291465" cy="125095"/>
            </a:xfrm>
            <a:custGeom>
              <a:avLst/>
              <a:gdLst/>
              <a:ahLst/>
              <a:cxnLst/>
              <a:rect l="l" t="t" r="r" b="b"/>
              <a:pathLst>
                <a:path w="291465" h="125095">
                  <a:moveTo>
                    <a:pt x="145427" y="41617"/>
                  </a:moveTo>
                  <a:lnTo>
                    <a:pt x="88963" y="38328"/>
                  </a:lnTo>
                  <a:lnTo>
                    <a:pt x="42722" y="29387"/>
                  </a:lnTo>
                  <a:lnTo>
                    <a:pt x="11480" y="16154"/>
                  </a:lnTo>
                  <a:lnTo>
                    <a:pt x="0" y="0"/>
                  </a:ln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90855" y="0"/>
                  </a:lnTo>
                  <a:lnTo>
                    <a:pt x="279374" y="16154"/>
                  </a:lnTo>
                  <a:lnTo>
                    <a:pt x="248132" y="29387"/>
                  </a:lnTo>
                  <a:lnTo>
                    <a:pt x="201891" y="38328"/>
                  </a:lnTo>
                  <a:lnTo>
                    <a:pt x="145427" y="41617"/>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7" name="object 27">
              <a:extLst>
                <a:ext uri="{FF2B5EF4-FFF2-40B4-BE49-F238E27FC236}">
                  <a16:creationId xmlns:a16="http://schemas.microsoft.com/office/drawing/2014/main" id="{39DA5848-AF45-01E0-8F0E-B0560BADA26D}"/>
                </a:ext>
                <a:ext uri="{C183D7F6-B498-43B3-948B-1728B52AA6E4}">
                  <adec:decorative xmlns:adec="http://schemas.microsoft.com/office/drawing/2017/decorative" val="1"/>
                </a:ext>
              </a:extLst>
            </p:cNvPr>
            <p:cNvSpPr/>
            <p:nvPr/>
          </p:nvSpPr>
          <p:spPr>
            <a:xfrm>
              <a:off x="4211095" y="3120199"/>
              <a:ext cx="291465" cy="125095"/>
            </a:xfrm>
            <a:custGeom>
              <a:avLst/>
              <a:gdLst/>
              <a:ahLst/>
              <a:cxnLst/>
              <a:rect l="l" t="t" r="r" b="b"/>
              <a:pathLst>
                <a:path w="291465" h="125095">
                  <a:moveTo>
                    <a:pt x="0" y="0"/>
                  </a:move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43065" y="83235"/>
                  </a:lnTo>
                  <a:lnTo>
                    <a:pt x="238912" y="79070"/>
                  </a:lnTo>
                  <a:lnTo>
                    <a:pt x="238912" y="66586"/>
                  </a:lnTo>
                  <a:lnTo>
                    <a:pt x="243065" y="62433"/>
                  </a:lnTo>
                  <a:lnTo>
                    <a:pt x="290855" y="62433"/>
                  </a:lnTo>
                  <a:lnTo>
                    <a:pt x="290855" y="41617"/>
                  </a:lnTo>
                  <a:lnTo>
                    <a:pt x="145427" y="41617"/>
                  </a:lnTo>
                  <a:lnTo>
                    <a:pt x="88963" y="38341"/>
                  </a:lnTo>
                  <a:lnTo>
                    <a:pt x="42722" y="29400"/>
                  </a:lnTo>
                  <a:lnTo>
                    <a:pt x="11480" y="16167"/>
                  </a:lnTo>
                  <a:lnTo>
                    <a:pt x="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8" name="object 28">
              <a:extLst>
                <a:ext uri="{FF2B5EF4-FFF2-40B4-BE49-F238E27FC236}">
                  <a16:creationId xmlns:a16="http://schemas.microsoft.com/office/drawing/2014/main" id="{2CC4CCE6-47BD-1A30-EE7D-B18C9615BFD6}"/>
                </a:ext>
                <a:ext uri="{C183D7F6-B498-43B3-948B-1728B52AA6E4}">
                  <adec:decorative xmlns:adec="http://schemas.microsoft.com/office/drawing/2017/decorative" val="1"/>
                </a:ext>
              </a:extLst>
            </p:cNvPr>
            <p:cNvSpPr/>
            <p:nvPr/>
          </p:nvSpPr>
          <p:spPr>
            <a:xfrm>
              <a:off x="4356518" y="3120202"/>
              <a:ext cx="146050" cy="41910"/>
            </a:xfrm>
            <a:custGeom>
              <a:avLst/>
              <a:gdLst/>
              <a:ahLst/>
              <a:cxnLst/>
              <a:rect l="l" t="t" r="r" b="b"/>
              <a:pathLst>
                <a:path w="146050" h="41910">
                  <a:moveTo>
                    <a:pt x="145427" y="0"/>
                  </a:moveTo>
                  <a:lnTo>
                    <a:pt x="133946" y="16154"/>
                  </a:lnTo>
                  <a:lnTo>
                    <a:pt x="102704" y="29387"/>
                  </a:lnTo>
                  <a:lnTo>
                    <a:pt x="56464" y="38328"/>
                  </a:lnTo>
                  <a:lnTo>
                    <a:pt x="0" y="41617"/>
                  </a:lnTo>
                  <a:lnTo>
                    <a:pt x="145427" y="41617"/>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9" name="object 29">
              <a:extLst>
                <a:ext uri="{FF2B5EF4-FFF2-40B4-BE49-F238E27FC236}">
                  <a16:creationId xmlns:a16="http://schemas.microsoft.com/office/drawing/2014/main" id="{D1289378-B1BF-4E99-8DB4-AA5F4E0F9420}"/>
                </a:ext>
                <a:ext uri="{C183D7F6-B498-43B3-948B-1728B52AA6E4}">
                  <adec:decorative xmlns:adec="http://schemas.microsoft.com/office/drawing/2017/decorative" val="1"/>
                </a:ext>
              </a:extLst>
            </p:cNvPr>
            <p:cNvSpPr/>
            <p:nvPr/>
          </p:nvSpPr>
          <p:spPr>
            <a:xfrm>
              <a:off x="4466627" y="3182633"/>
              <a:ext cx="35560" cy="20955"/>
            </a:xfrm>
            <a:custGeom>
              <a:avLst/>
              <a:gdLst/>
              <a:ahLst/>
              <a:cxnLst/>
              <a:rect l="l" t="t" r="r" b="b"/>
              <a:pathLst>
                <a:path w="35559" h="20954">
                  <a:moveTo>
                    <a:pt x="35318" y="0"/>
                  </a:moveTo>
                  <a:lnTo>
                    <a:pt x="0" y="0"/>
                  </a:lnTo>
                  <a:lnTo>
                    <a:pt x="4152" y="4152"/>
                  </a:lnTo>
                  <a:lnTo>
                    <a:pt x="4152" y="16636"/>
                  </a:lnTo>
                  <a:lnTo>
                    <a:pt x="0" y="20802"/>
                  </a:lnTo>
                  <a:lnTo>
                    <a:pt x="35318" y="20802"/>
                  </a:lnTo>
                  <a:lnTo>
                    <a:pt x="35318"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0" name="object 30">
              <a:extLst>
                <a:ext uri="{FF2B5EF4-FFF2-40B4-BE49-F238E27FC236}">
                  <a16:creationId xmlns:a16="http://schemas.microsoft.com/office/drawing/2014/main" id="{5486F339-1C13-CBE7-9667-1B8D4389AE1D}"/>
                </a:ext>
                <a:ext uri="{C183D7F6-B498-43B3-948B-1728B52AA6E4}">
                  <adec:decorative xmlns:adec="http://schemas.microsoft.com/office/drawing/2017/decorative" val="1"/>
                </a:ext>
              </a:extLst>
            </p:cNvPr>
            <p:cNvSpPr/>
            <p:nvPr/>
          </p:nvSpPr>
          <p:spPr>
            <a:xfrm>
              <a:off x="4451128" y="3183456"/>
              <a:ext cx="19685" cy="21590"/>
            </a:xfrm>
            <a:custGeom>
              <a:avLst/>
              <a:gdLst/>
              <a:ahLst/>
              <a:cxnLst/>
              <a:rect l="l" t="t" r="r" b="b"/>
              <a:pathLst>
                <a:path w="19684" h="21589">
                  <a:moveTo>
                    <a:pt x="9791" y="21094"/>
                  </a:moveTo>
                  <a:lnTo>
                    <a:pt x="3911" y="21094"/>
                  </a:lnTo>
                  <a:lnTo>
                    <a:pt x="0" y="16878"/>
                  </a:lnTo>
                  <a:lnTo>
                    <a:pt x="0" y="10541"/>
                  </a:lnTo>
                  <a:lnTo>
                    <a:pt x="0" y="4216"/>
                  </a:lnTo>
                  <a:lnTo>
                    <a:pt x="3911" y="0"/>
                  </a:lnTo>
                  <a:lnTo>
                    <a:pt x="9791" y="0"/>
                  </a:lnTo>
                  <a:lnTo>
                    <a:pt x="15671" y="0"/>
                  </a:lnTo>
                  <a:lnTo>
                    <a:pt x="19583" y="4216"/>
                  </a:lnTo>
                  <a:lnTo>
                    <a:pt x="19583" y="10541"/>
                  </a:lnTo>
                  <a:lnTo>
                    <a:pt x="19583" y="16878"/>
                  </a:lnTo>
                  <a:lnTo>
                    <a:pt x="15671" y="21094"/>
                  </a:lnTo>
                  <a:lnTo>
                    <a:pt x="9791" y="21094"/>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1" name="object 31">
              <a:extLst>
                <a:ext uri="{FF2B5EF4-FFF2-40B4-BE49-F238E27FC236}">
                  <a16:creationId xmlns:a16="http://schemas.microsoft.com/office/drawing/2014/main" id="{3756E7BD-4E2A-61A8-6AB4-66AF8D8B3C82}"/>
                </a:ext>
                <a:ext uri="{C183D7F6-B498-43B3-948B-1728B52AA6E4}">
                  <adec:decorative xmlns:adec="http://schemas.microsoft.com/office/drawing/2017/decorative" val="1"/>
                </a:ext>
              </a:extLst>
            </p:cNvPr>
            <p:cNvSpPr/>
            <p:nvPr/>
          </p:nvSpPr>
          <p:spPr>
            <a:xfrm>
              <a:off x="4211857" y="3120964"/>
              <a:ext cx="291465" cy="125095"/>
            </a:xfrm>
            <a:custGeom>
              <a:avLst/>
              <a:gdLst/>
              <a:ahLst/>
              <a:cxnLst/>
              <a:rect l="l" t="t" r="r" b="b"/>
              <a:pathLst>
                <a:path w="291465" h="125095">
                  <a:moveTo>
                    <a:pt x="145427" y="41617"/>
                  </a:moveTo>
                  <a:lnTo>
                    <a:pt x="88963" y="38328"/>
                  </a:lnTo>
                  <a:lnTo>
                    <a:pt x="42722" y="29387"/>
                  </a:lnTo>
                  <a:lnTo>
                    <a:pt x="11480" y="16154"/>
                  </a:lnTo>
                  <a:lnTo>
                    <a:pt x="0" y="0"/>
                  </a:ln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90855" y="0"/>
                  </a:lnTo>
                  <a:lnTo>
                    <a:pt x="279374" y="16154"/>
                  </a:lnTo>
                  <a:lnTo>
                    <a:pt x="248132" y="29387"/>
                  </a:lnTo>
                  <a:lnTo>
                    <a:pt x="201891" y="38328"/>
                  </a:lnTo>
                  <a:lnTo>
                    <a:pt x="145427" y="41617"/>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2" name="object 32">
              <a:extLst>
                <a:ext uri="{FF2B5EF4-FFF2-40B4-BE49-F238E27FC236}">
                  <a16:creationId xmlns:a16="http://schemas.microsoft.com/office/drawing/2014/main" id="{0DA5B9E2-6917-2851-AE57-C0068B3BF654}"/>
                </a:ext>
                <a:ext uri="{C183D7F6-B498-43B3-948B-1728B52AA6E4}">
                  <adec:decorative xmlns:adec="http://schemas.microsoft.com/office/drawing/2017/decorative" val="1"/>
                </a:ext>
              </a:extLst>
            </p:cNvPr>
            <p:cNvSpPr/>
            <p:nvPr/>
          </p:nvSpPr>
          <p:spPr>
            <a:xfrm>
              <a:off x="4102895" y="2794067"/>
              <a:ext cx="502920" cy="502920"/>
            </a:xfrm>
            <a:custGeom>
              <a:avLst/>
              <a:gdLst/>
              <a:ahLst/>
              <a:cxnLst/>
              <a:rect l="l" t="t" r="r" b="b"/>
              <a:pathLst>
                <a:path w="502920" h="502920">
                  <a:moveTo>
                    <a:pt x="0" y="0"/>
                  </a:moveTo>
                  <a:lnTo>
                    <a:pt x="502919" y="0"/>
                  </a:lnTo>
                  <a:lnTo>
                    <a:pt x="502919" y="502919"/>
                  </a:lnTo>
                  <a:lnTo>
                    <a:pt x="0" y="502919"/>
                  </a:lnTo>
                  <a:lnTo>
                    <a:pt x="0" y="0"/>
                  </a:lnTo>
                  <a:close/>
                </a:path>
              </a:pathLst>
            </a:custGeom>
            <a:ln w="12700">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3" name="object 33">
              <a:extLst>
                <a:ext uri="{FF2B5EF4-FFF2-40B4-BE49-F238E27FC236}">
                  <a16:creationId xmlns:a16="http://schemas.microsoft.com/office/drawing/2014/main" id="{169D5931-5C9C-F21A-2A3F-7C34819311D3}"/>
                </a:ext>
              </a:extLst>
            </p:cNvPr>
            <p:cNvSpPr/>
            <p:nvPr/>
          </p:nvSpPr>
          <p:spPr>
            <a:xfrm>
              <a:off x="4208057" y="3972122"/>
              <a:ext cx="185420" cy="235585"/>
            </a:xfrm>
            <a:custGeom>
              <a:avLst/>
              <a:gdLst/>
              <a:ahLst/>
              <a:cxnLst/>
              <a:rect l="l" t="t" r="r" b="b"/>
              <a:pathLst>
                <a:path w="185420" h="235585">
                  <a:moveTo>
                    <a:pt x="26720" y="0"/>
                  </a:moveTo>
                  <a:lnTo>
                    <a:pt x="0" y="16027"/>
                  </a:lnTo>
                  <a:lnTo>
                    <a:pt x="132956" y="234746"/>
                  </a:lnTo>
                  <a:lnTo>
                    <a:pt x="132956" y="235572"/>
                  </a:lnTo>
                  <a:lnTo>
                    <a:pt x="164160" y="235572"/>
                  </a:lnTo>
                  <a:lnTo>
                    <a:pt x="164160" y="234746"/>
                  </a:lnTo>
                  <a:lnTo>
                    <a:pt x="185039" y="200406"/>
                  </a:lnTo>
                  <a:lnTo>
                    <a:pt x="148564" y="200406"/>
                  </a:lnTo>
                  <a:lnTo>
                    <a:pt x="2672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4" name="object 34">
              <a:extLst>
                <a:ext uri="{FF2B5EF4-FFF2-40B4-BE49-F238E27FC236}">
                  <a16:creationId xmlns:a16="http://schemas.microsoft.com/office/drawing/2014/main" id="{EB8A0FAE-5F10-7022-9F03-2FFAEF5CBAA8}"/>
                </a:ext>
                <a:ext uri="{C183D7F6-B498-43B3-948B-1728B52AA6E4}">
                  <adec:decorative xmlns:adec="http://schemas.microsoft.com/office/drawing/2017/decorative" val="1"/>
                </a:ext>
              </a:extLst>
            </p:cNvPr>
            <p:cNvSpPr/>
            <p:nvPr/>
          </p:nvSpPr>
          <p:spPr>
            <a:xfrm>
              <a:off x="4356618" y="3972124"/>
              <a:ext cx="148590" cy="200660"/>
            </a:xfrm>
            <a:custGeom>
              <a:avLst/>
              <a:gdLst/>
              <a:ahLst/>
              <a:cxnLst/>
              <a:rect l="l" t="t" r="r" b="b"/>
              <a:pathLst>
                <a:path w="148590" h="200660">
                  <a:moveTo>
                    <a:pt x="121831" y="0"/>
                  </a:moveTo>
                  <a:lnTo>
                    <a:pt x="0" y="200406"/>
                  </a:lnTo>
                  <a:lnTo>
                    <a:pt x="36474" y="200406"/>
                  </a:lnTo>
                  <a:lnTo>
                    <a:pt x="148564" y="16027"/>
                  </a:lnTo>
                  <a:lnTo>
                    <a:pt x="121831"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5" name="object 41">
              <a:extLst>
                <a:ext uri="{FF2B5EF4-FFF2-40B4-BE49-F238E27FC236}">
                  <a16:creationId xmlns:a16="http://schemas.microsoft.com/office/drawing/2014/main" id="{85818A38-5792-3F45-E215-B540833F816C}"/>
                </a:ext>
                <a:ext uri="{C183D7F6-B498-43B3-948B-1728B52AA6E4}">
                  <adec:decorative xmlns:adec="http://schemas.microsoft.com/office/drawing/2017/decorative" val="1"/>
                </a:ext>
              </a:extLst>
            </p:cNvPr>
            <p:cNvSpPr/>
            <p:nvPr/>
          </p:nvSpPr>
          <p:spPr>
            <a:xfrm>
              <a:off x="4289429" y="5168461"/>
              <a:ext cx="307340" cy="252095"/>
            </a:xfrm>
            <a:custGeom>
              <a:avLst/>
              <a:gdLst/>
              <a:ahLst/>
              <a:cxnLst/>
              <a:rect l="l" t="t" r="r" b="b"/>
              <a:pathLst>
                <a:path w="307340" h="252095">
                  <a:moveTo>
                    <a:pt x="264960" y="0"/>
                  </a:moveTo>
                  <a:lnTo>
                    <a:pt x="0" y="251891"/>
                  </a:lnTo>
                  <a:lnTo>
                    <a:pt x="88785" y="251891"/>
                  </a:lnTo>
                  <a:lnTo>
                    <a:pt x="306882" y="43713"/>
                  </a:lnTo>
                  <a:lnTo>
                    <a:pt x="26496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6" name="object 42">
              <a:extLst>
                <a:ext uri="{FF2B5EF4-FFF2-40B4-BE49-F238E27FC236}">
                  <a16:creationId xmlns:a16="http://schemas.microsoft.com/office/drawing/2014/main" id="{880A0DF1-58E8-5FC6-9C44-0C559F216155}"/>
                </a:ext>
                <a:ext uri="{C183D7F6-B498-43B3-948B-1728B52AA6E4}">
                  <adec:decorative xmlns:adec="http://schemas.microsoft.com/office/drawing/2017/decorative" val="1"/>
                </a:ext>
              </a:extLst>
            </p:cNvPr>
            <p:cNvSpPr/>
            <p:nvPr/>
          </p:nvSpPr>
          <p:spPr>
            <a:xfrm>
              <a:off x="4118132" y="5289201"/>
              <a:ext cx="260350" cy="217170"/>
            </a:xfrm>
            <a:custGeom>
              <a:avLst/>
              <a:gdLst/>
              <a:ahLst/>
              <a:cxnLst/>
              <a:rect l="l" t="t" r="r" b="b"/>
              <a:pathLst>
                <a:path w="260350" h="217170">
                  <a:moveTo>
                    <a:pt x="43992" y="0"/>
                  </a:moveTo>
                  <a:lnTo>
                    <a:pt x="0" y="42151"/>
                  </a:lnTo>
                  <a:lnTo>
                    <a:pt x="169227" y="217030"/>
                  </a:lnTo>
                  <a:lnTo>
                    <a:pt x="213728" y="175399"/>
                  </a:lnTo>
                  <a:lnTo>
                    <a:pt x="260083" y="131152"/>
                  </a:lnTo>
                  <a:lnTo>
                    <a:pt x="171297" y="131152"/>
                  </a:lnTo>
                  <a:lnTo>
                    <a:pt x="43992"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7" name="object 43">
              <a:extLst>
                <a:ext uri="{FF2B5EF4-FFF2-40B4-BE49-F238E27FC236}">
                  <a16:creationId xmlns:a16="http://schemas.microsoft.com/office/drawing/2014/main" id="{441A78E0-D9C1-DCC8-F106-1F0AD936A327}"/>
                </a:ext>
                <a:ext uri="{C183D7F6-B498-43B3-948B-1728B52AA6E4}">
                  <adec:decorative xmlns:adec="http://schemas.microsoft.com/office/drawing/2017/decorative" val="1"/>
                </a:ext>
              </a:extLst>
            </p:cNvPr>
            <p:cNvSpPr/>
            <p:nvPr/>
          </p:nvSpPr>
          <p:spPr>
            <a:xfrm>
              <a:off x="4118898" y="5169222"/>
              <a:ext cx="478790" cy="337820"/>
            </a:xfrm>
            <a:custGeom>
              <a:avLst/>
              <a:gdLst/>
              <a:ahLst/>
              <a:cxnLst/>
              <a:rect l="l" t="t" r="r" b="b"/>
              <a:pathLst>
                <a:path w="478790" h="337820">
                  <a:moveTo>
                    <a:pt x="436257" y="0"/>
                  </a:moveTo>
                  <a:lnTo>
                    <a:pt x="171297" y="251891"/>
                  </a:lnTo>
                  <a:lnTo>
                    <a:pt x="43992" y="120738"/>
                  </a:lnTo>
                  <a:lnTo>
                    <a:pt x="0" y="162902"/>
                  </a:lnTo>
                  <a:lnTo>
                    <a:pt x="169227" y="337769"/>
                  </a:lnTo>
                  <a:lnTo>
                    <a:pt x="213728" y="296125"/>
                  </a:lnTo>
                  <a:lnTo>
                    <a:pt x="478180" y="43713"/>
                  </a:lnTo>
                  <a:lnTo>
                    <a:pt x="436257" y="0"/>
                  </a:lnTo>
                  <a:close/>
                </a:path>
              </a:pathLst>
            </a:custGeom>
            <a:ln w="5194">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8" name="object 44">
              <a:extLst>
                <a:ext uri="{FF2B5EF4-FFF2-40B4-BE49-F238E27FC236}">
                  <a16:creationId xmlns:a16="http://schemas.microsoft.com/office/drawing/2014/main" id="{1A672BC8-0D04-A7C6-C8B9-DC51FDBC8239}"/>
                </a:ext>
                <a:ext uri="{C183D7F6-B498-43B3-948B-1728B52AA6E4}">
                  <adec:decorative xmlns:adec="http://schemas.microsoft.com/office/drawing/2017/decorative" val="1"/>
                </a:ext>
              </a:extLst>
            </p:cNvPr>
            <p:cNvSpPr/>
            <p:nvPr/>
          </p:nvSpPr>
          <p:spPr>
            <a:xfrm>
              <a:off x="4102895" y="5081592"/>
              <a:ext cx="502920" cy="504190"/>
            </a:xfrm>
            <a:custGeom>
              <a:avLst/>
              <a:gdLst/>
              <a:ahLst/>
              <a:cxnLst/>
              <a:rect l="l" t="t" r="r" b="b"/>
              <a:pathLst>
                <a:path w="502920" h="504189">
                  <a:moveTo>
                    <a:pt x="0" y="0"/>
                  </a:moveTo>
                  <a:lnTo>
                    <a:pt x="502919" y="0"/>
                  </a:lnTo>
                  <a:lnTo>
                    <a:pt x="502919" y="504063"/>
                  </a:lnTo>
                  <a:lnTo>
                    <a:pt x="0" y="504063"/>
                  </a:lnTo>
                  <a:lnTo>
                    <a:pt x="0" y="0"/>
                  </a:lnTo>
                  <a:close/>
                </a:path>
              </a:pathLst>
            </a:custGeom>
            <a:ln w="12700">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9" name="object 46">
              <a:extLst>
                <a:ext uri="{FF2B5EF4-FFF2-40B4-BE49-F238E27FC236}">
                  <a16:creationId xmlns:a16="http://schemas.microsoft.com/office/drawing/2014/main" id="{F1398A86-5EA3-6FB9-C480-3417F87A6419}"/>
                </a:ext>
                <a:ext uri="{C183D7F6-B498-43B3-948B-1728B52AA6E4}">
                  <adec:decorative xmlns:adec="http://schemas.microsoft.com/office/drawing/2017/decorative" val="1"/>
                </a:ext>
              </a:extLst>
            </p:cNvPr>
            <p:cNvSpPr/>
            <p:nvPr/>
          </p:nvSpPr>
          <p:spPr>
            <a:xfrm>
              <a:off x="4150134" y="1727272"/>
              <a:ext cx="384175" cy="385445"/>
            </a:xfrm>
            <a:custGeom>
              <a:avLst/>
              <a:gdLst/>
              <a:ahLst/>
              <a:cxnLst/>
              <a:rect l="l" t="t" r="r" b="b"/>
              <a:pathLst>
                <a:path w="384175" h="385444">
                  <a:moveTo>
                    <a:pt x="34226" y="0"/>
                  </a:moveTo>
                  <a:lnTo>
                    <a:pt x="4864" y="34048"/>
                  </a:lnTo>
                  <a:lnTo>
                    <a:pt x="0" y="54051"/>
                  </a:lnTo>
                  <a:lnTo>
                    <a:pt x="2463" y="88430"/>
                  </a:lnTo>
                  <a:lnTo>
                    <a:pt x="18618" y="135864"/>
                  </a:lnTo>
                  <a:lnTo>
                    <a:pt x="43040" y="176212"/>
                  </a:lnTo>
                  <a:lnTo>
                    <a:pt x="69837" y="213563"/>
                  </a:lnTo>
                  <a:lnTo>
                    <a:pt x="99148" y="248754"/>
                  </a:lnTo>
                  <a:lnTo>
                    <a:pt x="130873" y="281647"/>
                  </a:lnTo>
                  <a:lnTo>
                    <a:pt x="164909" y="312102"/>
                  </a:lnTo>
                  <a:lnTo>
                    <a:pt x="201168" y="339966"/>
                  </a:lnTo>
                  <a:lnTo>
                    <a:pt x="233832" y="360756"/>
                  </a:lnTo>
                  <a:lnTo>
                    <a:pt x="273951" y="377062"/>
                  </a:lnTo>
                  <a:lnTo>
                    <a:pt x="316788" y="385190"/>
                  </a:lnTo>
                  <a:lnTo>
                    <a:pt x="331470" y="384644"/>
                  </a:lnTo>
                  <a:lnTo>
                    <a:pt x="345567" y="380834"/>
                  </a:lnTo>
                  <a:lnTo>
                    <a:pt x="358495" y="374002"/>
                  </a:lnTo>
                  <a:lnTo>
                    <a:pt x="369671" y="364401"/>
                  </a:lnTo>
                  <a:lnTo>
                    <a:pt x="383667" y="350367"/>
                  </a:lnTo>
                  <a:lnTo>
                    <a:pt x="300101" y="266153"/>
                  </a:lnTo>
                  <a:lnTo>
                    <a:pt x="255092" y="266153"/>
                  </a:lnTo>
                  <a:lnTo>
                    <a:pt x="251980" y="265112"/>
                  </a:lnTo>
                  <a:lnTo>
                    <a:pt x="119253" y="132549"/>
                  </a:lnTo>
                  <a:lnTo>
                    <a:pt x="118211" y="129438"/>
                  </a:lnTo>
                  <a:lnTo>
                    <a:pt x="118211" y="124231"/>
                  </a:lnTo>
                  <a:lnTo>
                    <a:pt x="119253" y="121119"/>
                  </a:lnTo>
                  <a:lnTo>
                    <a:pt x="121323" y="119037"/>
                  </a:lnTo>
                  <a:lnTo>
                    <a:pt x="137401" y="103441"/>
                  </a:lnTo>
                  <a:lnTo>
                    <a:pt x="34226"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1" name="Sun 70">
              <a:extLst>
                <a:ext uri="{FF2B5EF4-FFF2-40B4-BE49-F238E27FC236}">
                  <a16:creationId xmlns:a16="http://schemas.microsoft.com/office/drawing/2014/main" id="{009F3F62-BE08-CE8E-767C-8B40E6723ACC}"/>
                </a:ext>
                <a:ext uri="{C183D7F6-B498-43B3-948B-1728B52AA6E4}">
                  <adec:decorative xmlns:adec="http://schemas.microsoft.com/office/drawing/2017/decorative" val="1"/>
                </a:ext>
              </a:extLst>
            </p:cNvPr>
            <p:cNvSpPr/>
            <p:nvPr/>
          </p:nvSpPr>
          <p:spPr>
            <a:xfrm>
              <a:off x="3984192" y="3732765"/>
              <a:ext cx="744652" cy="78378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0" name="object 6" descr="Survey via telephone">
            <a:extLst>
              <a:ext uri="{FF2B5EF4-FFF2-40B4-BE49-F238E27FC236}">
                <a16:creationId xmlns:a16="http://schemas.microsoft.com/office/drawing/2014/main" id="{5572D64B-7127-C990-85EB-A08DBA754DE2}"/>
              </a:ext>
            </a:extLst>
          </p:cNvPr>
          <p:cNvSpPr txBox="1"/>
          <p:nvPr/>
        </p:nvSpPr>
        <p:spPr>
          <a:xfrm>
            <a:off x="4804252" y="1717186"/>
            <a:ext cx="2620010" cy="3077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sz="2000" spc="-5" dirty="0">
                <a:latin typeface="Calibri"/>
                <a:cs typeface="Calibri"/>
              </a:rPr>
              <a:t>Survey via</a:t>
            </a:r>
            <a:r>
              <a:rPr sz="2000" spc="-40" dirty="0">
                <a:latin typeface="Calibri"/>
                <a:cs typeface="Calibri"/>
              </a:rPr>
              <a:t> </a:t>
            </a:r>
            <a:r>
              <a:rPr sz="2000" spc="-5" dirty="0">
                <a:latin typeface="Calibri"/>
                <a:cs typeface="Calibri"/>
              </a:rPr>
              <a:t>telephone</a:t>
            </a:r>
            <a:endParaRPr sz="2000" dirty="0">
              <a:latin typeface="Calibri"/>
              <a:cs typeface="Calibri"/>
            </a:endParaRPr>
          </a:p>
        </p:txBody>
      </p:sp>
      <p:sp>
        <p:nvSpPr>
          <p:cNvPr id="72" name="object 6" descr="Survey via telephone">
            <a:extLst>
              <a:ext uri="{FF2B5EF4-FFF2-40B4-BE49-F238E27FC236}">
                <a16:creationId xmlns:a16="http://schemas.microsoft.com/office/drawing/2014/main" id="{83564CFF-7E4C-D194-9FA1-3AA62F6E77F7}"/>
              </a:ext>
            </a:extLst>
          </p:cNvPr>
          <p:cNvSpPr txBox="1"/>
          <p:nvPr/>
        </p:nvSpPr>
        <p:spPr>
          <a:xfrm>
            <a:off x="4810539" y="2893706"/>
            <a:ext cx="3940579" cy="3077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2000" dirty="0">
                <a:latin typeface="Calibri"/>
                <a:cs typeface="Calibri"/>
              </a:rPr>
              <a:t>Data is entered into the DMS</a:t>
            </a:r>
            <a:endParaRPr sz="2000" dirty="0">
              <a:latin typeface="Calibri"/>
              <a:cs typeface="Calibri"/>
            </a:endParaRPr>
          </a:p>
        </p:txBody>
      </p:sp>
      <p:sp>
        <p:nvSpPr>
          <p:cNvPr id="73" name="object 6" descr="Survey via telephone">
            <a:extLst>
              <a:ext uri="{FF2B5EF4-FFF2-40B4-BE49-F238E27FC236}">
                <a16:creationId xmlns:a16="http://schemas.microsoft.com/office/drawing/2014/main" id="{7C82AC9B-0A74-91FD-2F70-5AC368EC1A9B}"/>
              </a:ext>
            </a:extLst>
          </p:cNvPr>
          <p:cNvSpPr txBox="1"/>
          <p:nvPr/>
        </p:nvSpPr>
        <p:spPr>
          <a:xfrm>
            <a:off x="4810540" y="3873499"/>
            <a:ext cx="3982962" cy="61555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2000" spc="-5" dirty="0">
                <a:latin typeface="Calibri"/>
                <a:cs typeface="Calibri"/>
              </a:rPr>
              <a:t>200, 100, or census of all </a:t>
            </a:r>
            <a:r>
              <a:rPr lang="en-US" sz="2000" spc="-5" dirty="0" err="1">
                <a:latin typeface="Calibri"/>
                <a:cs typeface="Calibri"/>
              </a:rPr>
              <a:t>exiters</a:t>
            </a:r>
            <a:r>
              <a:rPr lang="en-US" sz="2000" spc="-5" dirty="0">
                <a:latin typeface="Calibri"/>
                <a:cs typeface="Calibri"/>
              </a:rPr>
              <a:t> (based on # of </a:t>
            </a:r>
            <a:r>
              <a:rPr lang="en-US" sz="2000" spc="-5" dirty="0" err="1">
                <a:latin typeface="Calibri"/>
                <a:cs typeface="Calibri"/>
              </a:rPr>
              <a:t>exiters</a:t>
            </a:r>
            <a:r>
              <a:rPr lang="en-US" sz="2000" spc="-5" dirty="0">
                <a:latin typeface="Calibri"/>
                <a:cs typeface="Calibri"/>
              </a:rPr>
              <a:t> in prior year)</a:t>
            </a:r>
            <a:endParaRPr sz="2000" dirty="0">
              <a:latin typeface="Calibri"/>
              <a:cs typeface="Calibri"/>
            </a:endParaRPr>
          </a:p>
        </p:txBody>
      </p:sp>
      <p:sp>
        <p:nvSpPr>
          <p:cNvPr id="74" name="object 6" descr="Survey via telephone">
            <a:extLst>
              <a:ext uri="{FF2B5EF4-FFF2-40B4-BE49-F238E27FC236}">
                <a16:creationId xmlns:a16="http://schemas.microsoft.com/office/drawing/2014/main" id="{A37A36A2-0B4B-7665-9898-485786D89B54}"/>
              </a:ext>
            </a:extLst>
          </p:cNvPr>
          <p:cNvSpPr txBox="1"/>
          <p:nvPr/>
        </p:nvSpPr>
        <p:spPr>
          <a:xfrm>
            <a:off x="4807067" y="5018637"/>
            <a:ext cx="3944051" cy="61555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2000" spc="-5" dirty="0">
                <a:latin typeface="Calibri"/>
                <a:cs typeface="Calibri"/>
              </a:rPr>
              <a:t>Interviews conducted no sooner than 12 months after exit date</a:t>
            </a:r>
            <a:endParaRPr sz="2000" dirty="0">
              <a:latin typeface="Calibri"/>
              <a:cs typeface="Calibri"/>
            </a:endParaRPr>
          </a:p>
        </p:txBody>
      </p:sp>
      <p:sp>
        <p:nvSpPr>
          <p:cNvPr id="4" name="Slide Number Placeholder 3">
            <a:extLst>
              <a:ext uri="{FF2B5EF4-FFF2-40B4-BE49-F238E27FC236}">
                <a16:creationId xmlns:a16="http://schemas.microsoft.com/office/drawing/2014/main" id="{81FACE10-3DA5-66E9-BD7A-43F64230F10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867080225"/>
      </p:ext>
    </p:extLst>
  </p:cSld>
  <p:clrMapOvr>
    <a:masterClrMapping/>
  </p:clrMapOvr>
  <mc:AlternateContent xmlns:mc="http://schemas.openxmlformats.org/markup-compatibility/2006">
    <mc:Choice xmlns:p14="http://schemas.microsoft.com/office/powerpoint/2010/main" Requires="p14">
      <p:transition spd="slow" p14:dur="2000" advTm="107113"/>
    </mc:Choice>
    <mc:Fallback>
      <p:transition spd="slow" advTm="10711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11E5-43A5-49D5-BE29-4057B64006E9}"/>
              </a:ext>
            </a:extLst>
          </p:cNvPr>
          <p:cNvSpPr>
            <a:spLocks noGrp="1"/>
          </p:cNvSpPr>
          <p:nvPr>
            <p:ph type="title"/>
          </p:nvPr>
        </p:nvSpPr>
        <p:spPr>
          <a:xfrm>
            <a:off x="223071" y="228486"/>
            <a:ext cx="7670759" cy="673893"/>
          </a:xfrm>
        </p:spPr>
        <p:txBody>
          <a:bodyPr anchor="ctr">
            <a:normAutofit/>
          </a:bodyPr>
          <a:lstStyle/>
          <a:p>
            <a:r>
              <a:rPr lang="en-US" sz="4000" b="1" dirty="0"/>
              <a:t>Logging in to the DMS</a:t>
            </a:r>
          </a:p>
        </p:txBody>
      </p:sp>
      <p:pic>
        <p:nvPicPr>
          <p:cNvPr id="5" name="Picture 4" descr="ESSU Data Management System Login screen">
            <a:extLst>
              <a:ext uri="{FF2B5EF4-FFF2-40B4-BE49-F238E27FC236}">
                <a16:creationId xmlns:a16="http://schemas.microsoft.com/office/drawing/2014/main" id="{FD404C80-8AFD-C3EA-3941-80FCCF883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34" y="1311767"/>
            <a:ext cx="7628387" cy="3596675"/>
          </a:xfrm>
          <a:prstGeom prst="rect">
            <a:avLst/>
          </a:prstGeom>
        </p:spPr>
      </p:pic>
      <p:sp>
        <p:nvSpPr>
          <p:cNvPr id="20" name="TextBox 19">
            <a:extLst>
              <a:ext uri="{FF2B5EF4-FFF2-40B4-BE49-F238E27FC236}">
                <a16:creationId xmlns:a16="http://schemas.microsoft.com/office/drawing/2014/main" id="{6B9144A0-6A26-4236-A55B-C96375C81BB0}"/>
              </a:ext>
            </a:extLst>
          </p:cNvPr>
          <p:cNvSpPr txBox="1"/>
          <p:nvPr/>
        </p:nvSpPr>
        <p:spPr>
          <a:xfrm>
            <a:off x="491823" y="4946068"/>
            <a:ext cx="8160353" cy="1200329"/>
          </a:xfrm>
          <a:prstGeom prst="rect">
            <a:avLst/>
          </a:prstGeom>
          <a:noFill/>
        </p:spPr>
        <p:txBody>
          <a:bodyPr wrap="square" rtlCol="0">
            <a:spAutoFit/>
          </a:bodyPr>
          <a:lstStyle/>
          <a:p>
            <a:r>
              <a:rPr lang="en-US" sz="2400" dirty="0"/>
              <a:t>Sign in to DMS from </a:t>
            </a:r>
            <a:r>
              <a:rPr lang="en-US" sz="2400" dirty="0">
                <a:hlinkClick r:id="rId5"/>
              </a:rPr>
              <a:t>https://www.cde.state.co.us/idm/essu-data</a:t>
            </a:r>
            <a:r>
              <a:rPr lang="en-US" sz="2400" dirty="0"/>
              <a:t> using your single sign-on.</a:t>
            </a:r>
          </a:p>
          <a:p>
            <a:endParaRPr lang="en-US" sz="2400" dirty="0"/>
          </a:p>
        </p:txBody>
      </p:sp>
      <p:sp>
        <p:nvSpPr>
          <p:cNvPr id="4" name="Slide Number Placeholder 3">
            <a:extLst>
              <a:ext uri="{FF2B5EF4-FFF2-40B4-BE49-F238E27FC236}">
                <a16:creationId xmlns:a16="http://schemas.microsoft.com/office/drawing/2014/main" id="{27A345AA-9A9B-4D85-9531-00824BED4FCC}"/>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3089207410"/>
      </p:ext>
    </p:extLst>
  </p:cSld>
  <p:clrMapOvr>
    <a:masterClrMapping/>
  </p:clrMapOvr>
  <mc:AlternateContent xmlns:mc="http://schemas.openxmlformats.org/markup-compatibility/2006">
    <mc:Choice xmlns:p14="http://schemas.microsoft.com/office/powerpoint/2010/main" Requires="p14">
      <p:transition spd="slow" p14:dur="2000" advTm="32928"/>
    </mc:Choice>
    <mc:Fallback>
      <p:transition spd="slow" advTm="3292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C802-4405-A71A-781D-1DA56BF9E0BD}"/>
              </a:ext>
            </a:extLst>
          </p:cNvPr>
          <p:cNvSpPr>
            <a:spLocks noGrp="1"/>
          </p:cNvSpPr>
          <p:nvPr>
            <p:ph type="title"/>
          </p:nvPr>
        </p:nvSpPr>
        <p:spPr/>
        <p:txBody>
          <a:bodyPr>
            <a:normAutofit/>
          </a:bodyPr>
          <a:lstStyle/>
          <a:p>
            <a:r>
              <a:rPr lang="en-US" sz="4000" b="1" dirty="0"/>
              <a:t>Purpose</a:t>
            </a:r>
            <a:r>
              <a:rPr lang="en-US" sz="4000" dirty="0"/>
              <a:t> </a:t>
            </a:r>
          </a:p>
        </p:txBody>
      </p:sp>
      <p:sp>
        <p:nvSpPr>
          <p:cNvPr id="3" name="Content Placeholder 2">
            <a:extLst>
              <a:ext uri="{FF2B5EF4-FFF2-40B4-BE49-F238E27FC236}">
                <a16:creationId xmlns:a16="http://schemas.microsoft.com/office/drawing/2014/main" id="{3E000B6F-BFE3-7BC6-2346-F1760A2FEA5F}"/>
              </a:ext>
            </a:extLst>
          </p:cNvPr>
          <p:cNvSpPr>
            <a:spLocks noGrp="1"/>
          </p:cNvSpPr>
          <p:nvPr>
            <p:ph idx="1"/>
          </p:nvPr>
        </p:nvSpPr>
        <p:spPr>
          <a:xfrm>
            <a:off x="438311" y="1755647"/>
            <a:ext cx="4229483" cy="3948503"/>
          </a:xfrm>
        </p:spPr>
        <p:txBody>
          <a:bodyPr>
            <a:noAutofit/>
          </a:bodyPr>
          <a:lstStyle/>
          <a:p>
            <a:pPr>
              <a:lnSpc>
                <a:spcPct val="100000"/>
              </a:lnSpc>
              <a:spcAft>
                <a:spcPts val="1200"/>
              </a:spcAft>
            </a:pPr>
            <a:r>
              <a:rPr lang="en-US" dirty="0"/>
              <a:t>Indicator 14 data collection and reporting​</a:t>
            </a:r>
          </a:p>
          <a:p>
            <a:pPr>
              <a:lnSpc>
                <a:spcPct val="100000"/>
              </a:lnSpc>
              <a:spcAft>
                <a:spcPts val="1200"/>
              </a:spcAft>
            </a:pPr>
            <a:r>
              <a:rPr lang="en-US" dirty="0"/>
              <a:t>Prepare to conduct Post-School  Outcomes (PSO) interviews with former students</a:t>
            </a:r>
          </a:p>
        </p:txBody>
      </p:sp>
      <p:sp>
        <p:nvSpPr>
          <p:cNvPr id="4" name="Slide Number Placeholder 3">
            <a:extLst>
              <a:ext uri="{FF2B5EF4-FFF2-40B4-BE49-F238E27FC236}">
                <a16:creationId xmlns:a16="http://schemas.microsoft.com/office/drawing/2014/main" id="{619BA300-E965-558F-CF1A-856E0DA66D32}"/>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object 4">
            <a:extLst>
              <a:ext uri="{FF2B5EF4-FFF2-40B4-BE49-F238E27FC236}">
                <a16:creationId xmlns:a16="http://schemas.microsoft.com/office/drawing/2014/main" id="{4C3C8D03-841C-A67D-0DB1-28562ACC7987}"/>
              </a:ext>
              <a:ext uri="{C183D7F6-B498-43B3-948B-1728B52AA6E4}">
                <adec:decorative xmlns:adec="http://schemas.microsoft.com/office/drawing/2017/decorative" val="1"/>
              </a:ext>
            </a:extLst>
          </p:cNvPr>
          <p:cNvSpPr/>
          <p:nvPr/>
        </p:nvSpPr>
        <p:spPr>
          <a:xfrm>
            <a:off x="5216435" y="1223522"/>
            <a:ext cx="3927566" cy="5634478"/>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646204483"/>
      </p:ext>
    </p:extLst>
  </p:cSld>
  <p:clrMapOvr>
    <a:masterClrMapping/>
  </p:clrMapOvr>
  <mc:AlternateContent xmlns:mc="http://schemas.openxmlformats.org/markup-compatibility/2006">
    <mc:Choice xmlns:p14="http://schemas.microsoft.com/office/powerpoint/2010/main" Requires="p14">
      <p:transition spd="slow" p14:dur="2000" advTm="16264"/>
    </mc:Choice>
    <mc:Fallback>
      <p:transition spd="slow" advTm="1626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Access to the Ascend DMS</a:t>
            </a:r>
          </a:p>
        </p:txBody>
      </p:sp>
      <p:sp>
        <p:nvSpPr>
          <p:cNvPr id="3" name="Content Placeholder 2"/>
          <p:cNvSpPr>
            <a:spLocks noGrp="1"/>
          </p:cNvSpPr>
          <p:nvPr>
            <p:ph idx="1"/>
          </p:nvPr>
        </p:nvSpPr>
        <p:spPr>
          <a:xfrm>
            <a:off x="265611" y="1964207"/>
            <a:ext cx="8612777" cy="3722490"/>
          </a:xfrm>
          <a:noFill/>
        </p:spPr>
        <p:txBody>
          <a:bodyPr>
            <a:noAutofit/>
          </a:bodyPr>
          <a:lstStyle/>
          <a:p>
            <a:pPr>
              <a:spcAft>
                <a:spcPts val="1200"/>
              </a:spcAft>
            </a:pPr>
            <a:r>
              <a:rPr lang="en-US" dirty="0"/>
              <a:t>If you do not have access to the DMS, contact your AU Local Access Manager (LAM). </a:t>
            </a:r>
          </a:p>
          <a:p>
            <a:pPr>
              <a:spcAft>
                <a:spcPts val="1200"/>
              </a:spcAft>
            </a:pPr>
            <a:r>
              <a:rPr lang="en-US" dirty="0"/>
              <a:t>If you forget your password, there is a “Forgot Password” reset option on the log in page.</a:t>
            </a:r>
          </a:p>
          <a:p>
            <a:pPr>
              <a:spcAft>
                <a:spcPts val="1200"/>
              </a:spcAft>
            </a:pPr>
            <a:r>
              <a:rPr lang="en-US" dirty="0"/>
              <a:t>If you get a security error message when logging in, have your IT person mark the page as safe, updates to Firewall security may block the page. </a:t>
            </a:r>
          </a:p>
          <a:p>
            <a:endParaRPr lang="en-US" dirty="0"/>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647323949"/>
      </p:ext>
    </p:extLst>
  </p:cSld>
  <p:clrMapOvr>
    <a:masterClrMapping/>
  </p:clrMapOvr>
  <mc:AlternateContent xmlns:mc="http://schemas.openxmlformats.org/markup-compatibility/2006">
    <mc:Choice xmlns:p14="http://schemas.microsoft.com/office/powerpoint/2010/main" Requires="p14">
      <p:transition spd="slow" p14:dur="2000" advTm="29933"/>
    </mc:Choice>
    <mc:Fallback>
      <p:transition spd="slow" advTm="299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7218053" cy="756418"/>
          </a:xfrm>
        </p:spPr>
        <p:txBody>
          <a:bodyPr>
            <a:normAutofit/>
          </a:bodyPr>
          <a:lstStyle/>
          <a:p>
            <a:r>
              <a:rPr lang="en-US" sz="4000" b="1" dirty="0"/>
              <a:t>Access to the Ascend DMS (Cont.)</a:t>
            </a:r>
          </a:p>
        </p:txBody>
      </p:sp>
      <p:sp>
        <p:nvSpPr>
          <p:cNvPr id="3" name="Content Placeholder 2"/>
          <p:cNvSpPr>
            <a:spLocks noGrp="1"/>
          </p:cNvSpPr>
          <p:nvPr>
            <p:ph idx="1"/>
          </p:nvPr>
        </p:nvSpPr>
        <p:spPr>
          <a:xfrm>
            <a:off x="34834" y="1463040"/>
            <a:ext cx="9074331" cy="2412274"/>
          </a:xfrm>
          <a:noFill/>
        </p:spPr>
        <p:txBody>
          <a:bodyPr>
            <a:noAutofit/>
          </a:bodyPr>
          <a:lstStyle/>
          <a:p>
            <a:r>
              <a:rPr lang="en-US" dirty="0"/>
              <a:t>The CDE DMS application in Access Management is </a:t>
            </a:r>
            <a:r>
              <a:rPr lang="en-US" b="1" dirty="0"/>
              <a:t>ASCDMS</a:t>
            </a:r>
            <a:r>
              <a:rPr lang="en-US" dirty="0"/>
              <a:t>.  There are 4 roles that grant access to PSO Interviews in the DMS:</a:t>
            </a:r>
          </a:p>
          <a:p>
            <a:pPr marL="854075" lvl="1"/>
            <a:r>
              <a:rPr lang="en-US" sz="2400" b="1" dirty="0"/>
              <a:t>MD</a:t>
            </a:r>
            <a:r>
              <a:rPr lang="en-US" sz="2400" dirty="0"/>
              <a:t> – For Monitoring Directors, all access.</a:t>
            </a:r>
          </a:p>
          <a:p>
            <a:pPr marL="854075" lvl="1"/>
            <a:r>
              <a:rPr lang="en-US" sz="2400" b="1" dirty="0" err="1"/>
              <a:t>GDnMD</a:t>
            </a:r>
            <a:r>
              <a:rPr lang="en-US" sz="2400" b="1" dirty="0"/>
              <a:t> </a:t>
            </a:r>
            <a:r>
              <a:rPr lang="en-US" sz="2400" dirty="0"/>
              <a:t>– For Gifted and Monitoring Directors, all access.</a:t>
            </a:r>
            <a:endParaRPr lang="en-US" sz="2400" b="1" dirty="0"/>
          </a:p>
          <a:p>
            <a:pPr marL="854075" lvl="1"/>
            <a:r>
              <a:rPr lang="en-US" sz="2400" b="1" dirty="0"/>
              <a:t>MRR</a:t>
            </a:r>
            <a:r>
              <a:rPr lang="en-US" sz="2400" dirty="0"/>
              <a:t> – For Record Review access, includes I-14 PSO Interview access.</a:t>
            </a:r>
          </a:p>
          <a:p>
            <a:pPr marL="854075" lvl="1"/>
            <a:r>
              <a:rPr lang="en-US" sz="2400" b="1" dirty="0"/>
              <a:t>MPSI</a:t>
            </a:r>
            <a:r>
              <a:rPr lang="en-US" sz="2400" dirty="0"/>
              <a:t> – I-14 PSO Interview access</a:t>
            </a:r>
            <a:endParaRPr lang="en-US" sz="2400" b="1" dirty="0"/>
          </a:p>
          <a:p>
            <a:r>
              <a:rPr lang="en-US" dirty="0"/>
              <a:t>Only one role can be assigned per user.  If more than one role is assigned, you may not be able to log in.</a:t>
            </a:r>
          </a:p>
          <a:p>
            <a:pPr marL="0" indent="0">
              <a:buNone/>
            </a:pPr>
            <a:endParaRPr lang="en-US" dirty="0"/>
          </a:p>
          <a:p>
            <a:pPr marL="0" indent="0">
              <a:buNone/>
            </a:pPr>
            <a:r>
              <a:rPr lang="en-US" dirty="0"/>
              <a:t>	</a:t>
            </a:r>
            <a:r>
              <a:rPr lang="en-US" i="1" dirty="0"/>
              <a:t>Questions about logging in or roles contact </a:t>
            </a:r>
            <a:r>
              <a:rPr lang="en-US" b="1" dirty="0"/>
              <a:t>Josh Fails at</a:t>
            </a:r>
          </a:p>
          <a:p>
            <a:pPr marL="0" indent="0" algn="ctr">
              <a:buNone/>
            </a:pPr>
            <a:r>
              <a:rPr lang="en-US" b="1" dirty="0"/>
              <a:t> </a:t>
            </a:r>
            <a:r>
              <a:rPr lang="en-US" b="1" dirty="0">
                <a:hlinkClick r:id="rId2"/>
              </a:rPr>
              <a:t>fails_j@cde.state.co.us</a:t>
            </a:r>
            <a:endParaRPr lang="en-US" b="1" dirty="0"/>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219356433"/>
      </p:ext>
    </p:extLst>
  </p:cSld>
  <p:clrMapOvr>
    <a:masterClrMapping/>
  </p:clrMapOvr>
  <mc:AlternateContent xmlns:mc="http://schemas.openxmlformats.org/markup-compatibility/2006">
    <mc:Choice xmlns:p14="http://schemas.microsoft.com/office/powerpoint/2010/main" Requires="p14">
      <p:transition spd="slow" p14:dur="2000" advTm="72062"/>
    </mc:Choice>
    <mc:Fallback>
      <p:transition spd="slow" advTm="7206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Locating the Interviews</a:t>
            </a:r>
          </a:p>
        </p:txBody>
      </p:sp>
      <p:sp>
        <p:nvSpPr>
          <p:cNvPr id="2" name="Content Placeholder 1"/>
          <p:cNvSpPr>
            <a:spLocks noGrp="1"/>
          </p:cNvSpPr>
          <p:nvPr>
            <p:ph sz="half" idx="1"/>
          </p:nvPr>
        </p:nvSpPr>
        <p:spPr>
          <a:xfrm>
            <a:off x="811529" y="1238359"/>
            <a:ext cx="6454075" cy="1032187"/>
          </a:xfrm>
        </p:spPr>
        <p:txBody>
          <a:bodyPr>
            <a:noAutofit/>
          </a:bodyPr>
          <a:lstStyle/>
          <a:p>
            <a:pPr marL="0" indent="0">
              <a:buNone/>
            </a:pPr>
            <a:r>
              <a:rPr lang="en-US" dirty="0"/>
              <a:t>Make sure school year shows 2024-25.</a:t>
            </a:r>
          </a:p>
          <a:p>
            <a:pPr marL="0" indent="0">
              <a:buNone/>
            </a:pPr>
            <a:r>
              <a:rPr lang="en-US" dirty="0"/>
              <a:t>Click on “AU Tasks” on the left of the page</a:t>
            </a:r>
          </a:p>
          <a:p>
            <a:pPr marL="0" indent="0">
              <a:buNone/>
            </a:pPr>
            <a:r>
              <a:rPr lang="en-US" dirty="0"/>
              <a:t>Click on “Data Entry” button in Indicator 14 tile</a:t>
            </a:r>
          </a:p>
        </p:txBody>
      </p:sp>
      <p:pic>
        <p:nvPicPr>
          <p:cNvPr id="10" name="Picture 9" descr="Ascend AU Tasks Dashboard&#10;Select &quot;Data Entry&quot; for the Post School Outcomes Interviews.">
            <a:extLst>
              <a:ext uri="{FF2B5EF4-FFF2-40B4-BE49-F238E27FC236}">
                <a16:creationId xmlns:a16="http://schemas.microsoft.com/office/drawing/2014/main" id="{0B789BBE-5335-FFD9-96A3-453636675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20" y="2592970"/>
            <a:ext cx="7783559" cy="3532943"/>
          </a:xfrm>
          <a:prstGeom prst="rect">
            <a:avLst/>
          </a:prstGeom>
        </p:spPr>
      </p:pic>
      <p:sp>
        <p:nvSpPr>
          <p:cNvPr id="5" name="Slide Number Placeholder 4"/>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833875415"/>
      </p:ext>
    </p:extLst>
  </p:cSld>
  <p:clrMapOvr>
    <a:masterClrMapping/>
  </p:clrMapOvr>
  <mc:AlternateContent xmlns:mc="http://schemas.openxmlformats.org/markup-compatibility/2006">
    <mc:Choice xmlns:p14="http://schemas.microsoft.com/office/powerpoint/2010/main" Requires="p14">
      <p:transition spd="slow" p14:dur="2000" advTm="33382"/>
    </mc:Choice>
    <mc:Fallback>
      <p:transition spd="slow" advTm="3338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670898" cy="756418"/>
          </a:xfrm>
        </p:spPr>
        <p:txBody>
          <a:bodyPr>
            <a:noAutofit/>
          </a:bodyPr>
          <a:lstStyle/>
          <a:p>
            <a:r>
              <a:rPr lang="en-US" sz="4000" b="1" dirty="0"/>
              <a:t>Indicator 14 Collection Dashboard</a:t>
            </a:r>
          </a:p>
        </p:txBody>
      </p:sp>
      <p:pic>
        <p:nvPicPr>
          <p:cNvPr id="10" name="Picture 9" descr="Indicator 14 Stats chart is on left side of pane and Engagement Chart showing student outcomes is on the right side of the pane">
            <a:extLst>
              <a:ext uri="{FF2B5EF4-FFF2-40B4-BE49-F238E27FC236}">
                <a16:creationId xmlns:a16="http://schemas.microsoft.com/office/drawing/2014/main" id="{11E0CD2E-86BC-88A9-6070-E57C9F074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8" y="1246375"/>
            <a:ext cx="9072044" cy="4621921"/>
          </a:xfrm>
          <a:prstGeom prst="rect">
            <a:avLst/>
          </a:prstGeom>
        </p:spPr>
      </p:pic>
      <p:sp>
        <p:nvSpPr>
          <p:cNvPr id="3" name="Speech Bubble: Rectangle with Corners Rounded 2" descr="You can select all or by school. ">
            <a:extLst>
              <a:ext uri="{FF2B5EF4-FFF2-40B4-BE49-F238E27FC236}">
                <a16:creationId xmlns:a16="http://schemas.microsoft.com/office/drawing/2014/main" id="{9E30F827-C5BA-FCCC-4D98-3FA76E5598EF}"/>
              </a:ext>
            </a:extLst>
          </p:cNvPr>
          <p:cNvSpPr/>
          <p:nvPr/>
        </p:nvSpPr>
        <p:spPr>
          <a:xfrm>
            <a:off x="2654602" y="4217811"/>
            <a:ext cx="2964373" cy="444346"/>
          </a:xfrm>
          <a:prstGeom prst="wedgeRoundRectCallout">
            <a:avLst>
              <a:gd name="adj1" fmla="val 13578"/>
              <a:gd name="adj2" fmla="val 150368"/>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Select “All Schools” or </a:t>
            </a:r>
          </a:p>
          <a:p>
            <a:pPr algn="ctr"/>
            <a:r>
              <a:rPr lang="en-US" sz="1600" dirty="0"/>
              <a:t>Select by individual schools</a:t>
            </a:r>
          </a:p>
        </p:txBody>
      </p:sp>
      <p:sp>
        <p:nvSpPr>
          <p:cNvPr id="6" name="Arrow: Down 5" descr="There are 2 export options.  The student list and the survey data. ">
            <a:extLst>
              <a:ext uri="{FF2B5EF4-FFF2-40B4-BE49-F238E27FC236}">
                <a16:creationId xmlns:a16="http://schemas.microsoft.com/office/drawing/2014/main" id="{BF0EC9B2-FCDF-2C20-E91C-FCC79ED5CD9E}"/>
              </a:ext>
            </a:extLst>
          </p:cNvPr>
          <p:cNvSpPr/>
          <p:nvPr/>
        </p:nvSpPr>
        <p:spPr>
          <a:xfrm rot="1253674">
            <a:off x="7856078" y="2868160"/>
            <a:ext cx="353853" cy="1650571"/>
          </a:xfrm>
          <a:prstGeom prst="downArrow">
            <a:avLst>
              <a:gd name="adj1" fmla="val 50000"/>
              <a:gd name="adj2" fmla="val 6306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Export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620975784"/>
      </p:ext>
    </p:extLst>
  </p:cSld>
  <p:clrMapOvr>
    <a:masterClrMapping/>
  </p:clrMapOvr>
  <mc:AlternateContent xmlns:mc="http://schemas.openxmlformats.org/markup-compatibility/2006">
    <mc:Choice xmlns:p14="http://schemas.microsoft.com/office/powerpoint/2010/main" Requires="p14">
      <p:transition spd="slow" p14:dur="2000" advTm="48444"/>
    </mc:Choice>
    <mc:Fallback>
      <p:transition spd="slow" advTm="4844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Starting your PSO Interview</a:t>
            </a:r>
          </a:p>
        </p:txBody>
      </p:sp>
      <p:sp>
        <p:nvSpPr>
          <p:cNvPr id="3" name="Content Placeholder 2"/>
          <p:cNvSpPr>
            <a:spLocks noGrp="1"/>
          </p:cNvSpPr>
          <p:nvPr>
            <p:ph idx="1"/>
          </p:nvPr>
        </p:nvSpPr>
        <p:spPr>
          <a:xfrm>
            <a:off x="326432" y="1379310"/>
            <a:ext cx="8337119" cy="756418"/>
          </a:xfrm>
        </p:spPr>
        <p:txBody>
          <a:bodyPr>
            <a:normAutofit/>
          </a:bodyPr>
          <a:lstStyle/>
          <a:p>
            <a:pPr marL="0" indent="0">
              <a:buNone/>
            </a:pPr>
            <a:r>
              <a:rPr lang="en-US" dirty="0"/>
              <a:t>After selecting “All Schools,” or an individual school, find the student you are interviewing and click their name.</a:t>
            </a:r>
          </a:p>
        </p:txBody>
      </p:sp>
      <p:pic>
        <p:nvPicPr>
          <p:cNvPr id="9" name="Picture 8" descr="Student name located in second column on the School Survey List Indicator 14 Building View page">
            <a:extLst>
              <a:ext uri="{FF2B5EF4-FFF2-40B4-BE49-F238E27FC236}">
                <a16:creationId xmlns:a16="http://schemas.microsoft.com/office/drawing/2014/main" id="{4F61DB04-4666-C5CC-25B6-D10C55B0D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5086"/>
            <a:ext cx="9144000" cy="216408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338107980"/>
      </p:ext>
    </p:extLst>
  </p:cSld>
  <p:clrMapOvr>
    <a:masterClrMapping/>
  </p:clrMapOvr>
  <mc:AlternateContent xmlns:mc="http://schemas.openxmlformats.org/markup-compatibility/2006">
    <mc:Choice xmlns:p14="http://schemas.microsoft.com/office/powerpoint/2010/main" Requires="p14">
      <p:transition spd="slow" p14:dur="2000" advTm="12265"/>
    </mc:Choice>
    <mc:Fallback>
      <p:transition spd="slow" advTm="1226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Logging Contact History</a:t>
            </a:r>
          </a:p>
        </p:txBody>
      </p:sp>
      <p:pic>
        <p:nvPicPr>
          <p:cNvPr id="13" name="Picture 12" descr="Screenshot of survey contact history section in DMS">
            <a:extLst>
              <a:ext uri="{FF2B5EF4-FFF2-40B4-BE49-F238E27FC236}">
                <a16:creationId xmlns:a16="http://schemas.microsoft.com/office/drawing/2014/main" id="{D26F7CE5-4D82-9077-5D9A-85C2112BBB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3169"/>
            <a:ext cx="9144000" cy="3208713"/>
          </a:xfrm>
          <a:prstGeom prst="rect">
            <a:avLst/>
          </a:prstGeom>
        </p:spPr>
      </p:pic>
      <p:sp>
        <p:nvSpPr>
          <p:cNvPr id="3" name="Content Placeholder 2"/>
          <p:cNvSpPr>
            <a:spLocks noGrp="1"/>
          </p:cNvSpPr>
          <p:nvPr>
            <p:ph idx="1"/>
          </p:nvPr>
        </p:nvSpPr>
        <p:spPr>
          <a:xfrm>
            <a:off x="397650" y="4614055"/>
            <a:ext cx="8043621" cy="1415120"/>
          </a:xfrm>
        </p:spPr>
        <p:txBody>
          <a:bodyPr>
            <a:normAutofit lnSpcReduction="10000"/>
          </a:bodyPr>
          <a:lstStyle/>
          <a:p>
            <a:pPr marL="0" indent="0">
              <a:buNone/>
            </a:pPr>
            <a:r>
              <a:rPr lang="en-US" dirty="0"/>
              <a:t>The system will automatically record a contact attempt once you select “Will Not Complete”, “Will Complete Later”, or “Submit.”</a:t>
            </a:r>
          </a:p>
          <a:p>
            <a:pPr marL="0" indent="0">
              <a:buNone/>
            </a:pPr>
            <a:r>
              <a:rPr lang="en-US" dirty="0"/>
              <a:t>If you need to manually record a contact, select the green “Add New” button in Contact history section.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758248481"/>
      </p:ext>
    </p:extLst>
  </p:cSld>
  <p:clrMapOvr>
    <a:masterClrMapping/>
  </p:clrMapOvr>
  <mc:AlternateContent xmlns:mc="http://schemas.openxmlformats.org/markup-compatibility/2006">
    <mc:Choice xmlns:p14="http://schemas.microsoft.com/office/powerpoint/2010/main" Requires="p14">
      <p:transition spd="slow" p14:dur="2000" advTm="20875"/>
    </mc:Choice>
    <mc:Fallback>
      <p:transition spd="slow" advTm="2087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33" y="136898"/>
            <a:ext cx="8920929" cy="856375"/>
          </a:xfrm>
        </p:spPr>
        <p:txBody>
          <a:bodyPr>
            <a:noAutofit/>
          </a:bodyPr>
          <a:lstStyle/>
          <a:p>
            <a:r>
              <a:rPr lang="en-US" sz="4000" b="1" dirty="0"/>
              <a:t>Interview Status</a:t>
            </a:r>
          </a:p>
        </p:txBody>
      </p:sp>
      <p:pic>
        <p:nvPicPr>
          <p:cNvPr id="3" name="Picture 2" descr="Picture of Will Not Complete on the Left, Will Complete Later in the middle, and Submit on the Right">
            <a:extLst>
              <a:ext uri="{FF2B5EF4-FFF2-40B4-BE49-F238E27FC236}">
                <a16:creationId xmlns:a16="http://schemas.microsoft.com/office/drawing/2014/main" id="{E58D0A22-9D97-E7E5-C39C-EA866BC515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27" t="86389" r="29670"/>
          <a:stretch/>
        </p:blipFill>
        <p:spPr bwMode="auto">
          <a:xfrm>
            <a:off x="1908393" y="993273"/>
            <a:ext cx="5327211" cy="905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5B426A-4154-42F5-D743-210E583F329F}"/>
              </a:ext>
            </a:extLst>
          </p:cNvPr>
          <p:cNvSpPr txBox="1"/>
          <p:nvPr/>
        </p:nvSpPr>
        <p:spPr>
          <a:xfrm>
            <a:off x="690742" y="1964353"/>
            <a:ext cx="7762515" cy="4524315"/>
          </a:xfrm>
          <a:prstGeom prst="rect">
            <a:avLst/>
          </a:prstGeom>
          <a:solidFill>
            <a:schemeClr val="bg1"/>
          </a:solidFill>
          <a:ln w="28575">
            <a:solidFill>
              <a:srgbClr val="C00000"/>
            </a:solidFill>
          </a:ln>
        </p:spPr>
        <p:txBody>
          <a:bodyPr wrap="square" rtlCol="0">
            <a:spAutoFit/>
          </a:bodyPr>
          <a:lstStyle/>
          <a:p>
            <a:r>
              <a:rPr lang="en-US" sz="2400" b="1" dirty="0"/>
              <a:t>Reasons for “Will not Complete”</a:t>
            </a:r>
          </a:p>
          <a:p>
            <a:pPr marL="285750" indent="-285750">
              <a:buFont typeface="Arial" panose="020B0604020202020204" pitchFamily="34" charset="0"/>
              <a:buChar char="•"/>
            </a:pPr>
            <a:r>
              <a:rPr lang="en-US" sz="2400" dirty="0"/>
              <a:t>Student still enrolled in school (including 18-21 services)</a:t>
            </a:r>
          </a:p>
          <a:p>
            <a:pPr marL="285750" indent="-285750">
              <a:buFont typeface="Arial" panose="020B0604020202020204" pitchFamily="34" charset="0"/>
              <a:buChar char="•"/>
            </a:pPr>
            <a:r>
              <a:rPr lang="en-US" sz="2400" dirty="0"/>
              <a:t>Incarcerated</a:t>
            </a:r>
          </a:p>
          <a:p>
            <a:pPr marL="285750" indent="-285750">
              <a:buFont typeface="Arial" panose="020B0604020202020204" pitchFamily="34" charset="0"/>
              <a:buChar char="•"/>
            </a:pPr>
            <a:r>
              <a:rPr lang="en-US" sz="2400" dirty="0"/>
              <a:t>Deceased</a:t>
            </a:r>
          </a:p>
          <a:p>
            <a:r>
              <a:rPr lang="en-US" sz="2400" i="1" dirty="0"/>
              <a:t>Response recorded as “Removed From Sample”</a:t>
            </a:r>
            <a:endParaRPr lang="en-US" sz="2400" dirty="0"/>
          </a:p>
          <a:p>
            <a:pPr marL="285750" indent="-285750">
              <a:buFont typeface="Arial" panose="020B0604020202020204" pitchFamily="34" charset="0"/>
              <a:buChar char="•"/>
            </a:pPr>
            <a:r>
              <a:rPr lang="en-US" sz="2400" dirty="0"/>
              <a:t>Declined to be interviewed/hung up</a:t>
            </a:r>
          </a:p>
          <a:p>
            <a:pPr marL="285750" indent="-285750">
              <a:buFont typeface="Arial" panose="020B0604020202020204" pitchFamily="34" charset="0"/>
              <a:buChar char="•"/>
            </a:pPr>
            <a:r>
              <a:rPr lang="en-US" sz="2400" dirty="0"/>
              <a:t>Called multiple times but no answer/no response</a:t>
            </a:r>
          </a:p>
          <a:p>
            <a:pPr marL="285750" indent="-285750">
              <a:buFont typeface="Arial" panose="020B0604020202020204" pitchFamily="34" charset="0"/>
              <a:buChar char="•"/>
            </a:pPr>
            <a:r>
              <a:rPr lang="en-US" sz="2400" dirty="0"/>
              <a:t>Phone Disconnected – used multiple sources</a:t>
            </a:r>
          </a:p>
          <a:p>
            <a:r>
              <a:rPr lang="en-US" sz="2400" i="1" dirty="0"/>
              <a:t>Response recorded as “Will Not Complete (Valid)”</a:t>
            </a:r>
            <a:endParaRPr lang="en-US" sz="2400" dirty="0"/>
          </a:p>
          <a:p>
            <a:pPr marL="285750" indent="-285750">
              <a:buFont typeface="Arial" panose="020B0604020202020204" pitchFamily="34" charset="0"/>
              <a:buChar char="•"/>
            </a:pPr>
            <a:r>
              <a:rPr lang="en-US" sz="2400" dirty="0"/>
              <a:t>No contact information available</a:t>
            </a:r>
          </a:p>
          <a:p>
            <a:pPr marL="285750" indent="-285750">
              <a:buFont typeface="Arial" panose="020B0604020202020204" pitchFamily="34" charset="0"/>
              <a:buChar char="•"/>
            </a:pPr>
            <a:r>
              <a:rPr lang="en-US" sz="2400" dirty="0"/>
              <a:t>Contact not attempted</a:t>
            </a:r>
          </a:p>
          <a:p>
            <a:r>
              <a:rPr lang="en-US" sz="2400" i="1" dirty="0"/>
              <a:t>Response recorded as “Contacts Not Attempted (Invalid)”</a:t>
            </a:r>
            <a:endParaRPr lang="en-US" sz="24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80494038"/>
      </p:ext>
    </p:extLst>
  </p:cSld>
  <p:clrMapOvr>
    <a:masterClrMapping/>
  </p:clrMapOvr>
  <mc:AlternateContent xmlns:mc="http://schemas.openxmlformats.org/markup-compatibility/2006">
    <mc:Choice xmlns:p14="http://schemas.microsoft.com/office/powerpoint/2010/main" Requires="p14">
      <p:transition spd="slow" p14:dur="2000" advTm="58681"/>
    </mc:Choice>
    <mc:Fallback>
      <p:transition spd="slow" advTm="5868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69" y="161150"/>
            <a:ext cx="8941731" cy="856375"/>
          </a:xfrm>
        </p:spPr>
        <p:txBody>
          <a:bodyPr>
            <a:noAutofit/>
          </a:bodyPr>
          <a:lstStyle/>
          <a:p>
            <a:r>
              <a:rPr lang="en-US" sz="4000" b="1" dirty="0"/>
              <a:t>Interview Status (Cont.)</a:t>
            </a:r>
          </a:p>
        </p:txBody>
      </p:sp>
      <p:pic>
        <p:nvPicPr>
          <p:cNvPr id="3" name="Picture 2" descr="Picture of Will Not Complete on the Left, Will Complete Later in the middle, and Submit on the Right">
            <a:extLst>
              <a:ext uri="{FF2B5EF4-FFF2-40B4-BE49-F238E27FC236}">
                <a16:creationId xmlns:a16="http://schemas.microsoft.com/office/drawing/2014/main" id="{E58D0A22-9D97-E7E5-C39C-EA866BC51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27" t="86389" r="29670"/>
          <a:stretch/>
        </p:blipFill>
        <p:spPr bwMode="auto">
          <a:xfrm>
            <a:off x="2141140" y="1238542"/>
            <a:ext cx="5327211" cy="9052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2743C3-F06F-6DB6-9745-E27415DCC5D3}"/>
              </a:ext>
            </a:extLst>
          </p:cNvPr>
          <p:cNvSpPr txBox="1"/>
          <p:nvPr/>
        </p:nvSpPr>
        <p:spPr>
          <a:xfrm>
            <a:off x="202268" y="2364783"/>
            <a:ext cx="4711638" cy="3046988"/>
          </a:xfrm>
          <a:prstGeom prst="rect">
            <a:avLst/>
          </a:prstGeom>
          <a:solidFill>
            <a:schemeClr val="bg1"/>
          </a:solidFill>
          <a:ln w="28575">
            <a:solidFill>
              <a:schemeClr val="accent4">
                <a:lumMod val="60000"/>
                <a:lumOff val="40000"/>
              </a:schemeClr>
            </a:solidFill>
          </a:ln>
        </p:spPr>
        <p:txBody>
          <a:bodyPr wrap="square" rtlCol="0">
            <a:spAutoFit/>
          </a:bodyPr>
          <a:lstStyle/>
          <a:p>
            <a:r>
              <a:rPr lang="en-US" sz="2400" b="1" dirty="0"/>
              <a:t>Reasons for “Will Complete Later”</a:t>
            </a:r>
          </a:p>
          <a:p>
            <a:pPr marL="285750" indent="-285750">
              <a:buFont typeface="Arial" panose="020B0604020202020204" pitchFamily="34" charset="0"/>
              <a:buChar char="•"/>
            </a:pPr>
            <a:r>
              <a:rPr lang="en-US" sz="2400" dirty="0"/>
              <a:t>Person not available to talk (work, busy)</a:t>
            </a:r>
          </a:p>
          <a:p>
            <a:pPr marL="285750" indent="-285750">
              <a:buFont typeface="Arial" panose="020B0604020202020204" pitchFamily="34" charset="0"/>
              <a:buChar char="•"/>
            </a:pPr>
            <a:r>
              <a:rPr lang="en-US" sz="2400" dirty="0"/>
              <a:t>Wrong Contact information, obtaining new information</a:t>
            </a:r>
          </a:p>
          <a:p>
            <a:pPr marL="285750" indent="-285750">
              <a:buFont typeface="Arial" panose="020B0604020202020204" pitchFamily="34" charset="0"/>
              <a:buChar char="•"/>
            </a:pPr>
            <a:r>
              <a:rPr lang="en-US" sz="2400" dirty="0"/>
              <a:t>Left a Message</a:t>
            </a:r>
          </a:p>
          <a:p>
            <a:pPr marL="285750" indent="-285750">
              <a:buFont typeface="Arial" panose="020B0604020202020204" pitchFamily="34" charset="0"/>
              <a:buChar char="•"/>
            </a:pPr>
            <a:r>
              <a:rPr lang="en-US" sz="2400" dirty="0"/>
              <a:t>No Answer</a:t>
            </a:r>
          </a:p>
          <a:p>
            <a:r>
              <a:rPr lang="en-US" sz="2400" i="1" dirty="0"/>
              <a:t>Response Recorded as “In Progress”</a:t>
            </a:r>
            <a:endParaRPr lang="en-US" sz="2400" dirty="0"/>
          </a:p>
        </p:txBody>
      </p:sp>
      <p:sp>
        <p:nvSpPr>
          <p:cNvPr id="10" name="TextBox 9">
            <a:extLst>
              <a:ext uri="{FF2B5EF4-FFF2-40B4-BE49-F238E27FC236}">
                <a16:creationId xmlns:a16="http://schemas.microsoft.com/office/drawing/2014/main" id="{84C40D20-FC20-D8BD-50D4-09AA86C66444}"/>
              </a:ext>
            </a:extLst>
          </p:cNvPr>
          <p:cNvSpPr txBox="1"/>
          <p:nvPr/>
        </p:nvSpPr>
        <p:spPr>
          <a:xfrm>
            <a:off x="5104737" y="2364783"/>
            <a:ext cx="3919993" cy="2677656"/>
          </a:xfrm>
          <a:prstGeom prst="rect">
            <a:avLst/>
          </a:prstGeom>
          <a:solidFill>
            <a:schemeClr val="bg1"/>
          </a:solidFill>
          <a:ln w="28575">
            <a:solidFill>
              <a:schemeClr val="accent6">
                <a:lumMod val="75000"/>
              </a:schemeClr>
            </a:solidFill>
          </a:ln>
        </p:spPr>
        <p:txBody>
          <a:bodyPr wrap="square" rtlCol="0">
            <a:spAutoFit/>
          </a:bodyPr>
          <a:lstStyle/>
          <a:p>
            <a:r>
              <a:rPr lang="en-US" sz="2400" b="1" dirty="0"/>
              <a:t>Survey Complete</a:t>
            </a:r>
          </a:p>
          <a:p>
            <a:r>
              <a:rPr lang="en-US" sz="2400" dirty="0"/>
              <a:t>If the student participates and completes the interview, you will select the “Submit” button.</a:t>
            </a:r>
          </a:p>
          <a:p>
            <a:r>
              <a:rPr lang="en-US" sz="2400" i="1" dirty="0"/>
              <a:t>Response recorded as “Completed”</a:t>
            </a:r>
            <a:endParaRPr lang="en-US" sz="24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05664368"/>
      </p:ext>
    </p:extLst>
  </p:cSld>
  <p:clrMapOvr>
    <a:masterClrMapping/>
  </p:clrMapOvr>
  <mc:AlternateContent xmlns:mc="http://schemas.openxmlformats.org/markup-compatibility/2006">
    <mc:Choice xmlns:p14="http://schemas.microsoft.com/office/powerpoint/2010/main" Requires="p14">
      <p:transition spd="slow" p14:dur="2000" advTm="35509"/>
    </mc:Choice>
    <mc:Fallback>
      <p:transition spd="slow" advTm="35509"/>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ADFC-82A8-E015-3008-F8FC38261516}"/>
              </a:ext>
            </a:extLst>
          </p:cNvPr>
          <p:cNvSpPr>
            <a:spLocks noGrp="1"/>
          </p:cNvSpPr>
          <p:nvPr>
            <p:ph type="title"/>
          </p:nvPr>
        </p:nvSpPr>
        <p:spPr>
          <a:xfrm>
            <a:off x="223071" y="74569"/>
            <a:ext cx="8141700" cy="756418"/>
          </a:xfrm>
        </p:spPr>
        <p:txBody>
          <a:bodyPr>
            <a:noAutofit/>
          </a:bodyPr>
          <a:lstStyle/>
          <a:p>
            <a:r>
              <a:rPr lang="en-US" sz="4000" b="1" dirty="0"/>
              <a:t>When Student Refuses the Interview</a:t>
            </a:r>
          </a:p>
        </p:txBody>
      </p:sp>
      <p:sp>
        <p:nvSpPr>
          <p:cNvPr id="3" name="Content Placeholder 2">
            <a:extLst>
              <a:ext uri="{FF2B5EF4-FFF2-40B4-BE49-F238E27FC236}">
                <a16:creationId xmlns:a16="http://schemas.microsoft.com/office/drawing/2014/main" id="{B033621B-F184-8512-9E86-C35BF511E217}"/>
              </a:ext>
            </a:extLst>
          </p:cNvPr>
          <p:cNvSpPr>
            <a:spLocks noGrp="1"/>
          </p:cNvSpPr>
          <p:nvPr>
            <p:ph idx="1"/>
          </p:nvPr>
        </p:nvSpPr>
        <p:spPr>
          <a:xfrm>
            <a:off x="223071" y="1362257"/>
            <a:ext cx="8673736" cy="548639"/>
          </a:xfrm>
        </p:spPr>
        <p:txBody>
          <a:bodyPr>
            <a:normAutofit/>
          </a:bodyPr>
          <a:lstStyle/>
          <a:p>
            <a:pPr marL="0" indent="0">
              <a:buNone/>
            </a:pPr>
            <a:r>
              <a:rPr lang="en-US" sz="2200" dirty="0"/>
              <a:t>You will select “No” for your first 2 questions and you will receive a prompt.</a:t>
            </a:r>
          </a:p>
        </p:txBody>
      </p:sp>
      <p:pic>
        <p:nvPicPr>
          <p:cNvPr id="10" name="Picture 9" descr="Screenshot of DMS first two interview questions. the box of No is checked in both questions are outlined in a red rectangle to highlight the check boxes. ">
            <a:extLst>
              <a:ext uri="{FF2B5EF4-FFF2-40B4-BE49-F238E27FC236}">
                <a16:creationId xmlns:a16="http://schemas.microsoft.com/office/drawing/2014/main" id="{80538FE4-D772-4182-A808-62F6F29005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31" y="1636576"/>
            <a:ext cx="7276478" cy="4222906"/>
          </a:xfrm>
          <a:prstGeom prst="rect">
            <a:avLst/>
          </a:prstGeom>
        </p:spPr>
      </p:pic>
      <p:sp>
        <p:nvSpPr>
          <p:cNvPr id="8" name="Speech Bubble: Rectangle 7" descr="Select the “Will Not Complete” button">
            <a:extLst>
              <a:ext uri="{FF2B5EF4-FFF2-40B4-BE49-F238E27FC236}">
                <a16:creationId xmlns:a16="http://schemas.microsoft.com/office/drawing/2014/main" id="{446C249B-5253-8846-6A49-A04FB3383FDC}"/>
              </a:ext>
            </a:extLst>
          </p:cNvPr>
          <p:cNvSpPr/>
          <p:nvPr/>
        </p:nvSpPr>
        <p:spPr>
          <a:xfrm>
            <a:off x="2473234" y="5902718"/>
            <a:ext cx="2664823" cy="687434"/>
          </a:xfrm>
          <a:prstGeom prst="wedgeRectCallout">
            <a:avLst>
              <a:gd name="adj1" fmla="val -10555"/>
              <a:gd name="adj2" fmla="val -961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Select the “Will Not Complete” button</a:t>
            </a:r>
          </a:p>
        </p:txBody>
      </p:sp>
      <p:sp>
        <p:nvSpPr>
          <p:cNvPr id="4" name="Slide Number Placeholder 3">
            <a:extLst>
              <a:ext uri="{FF2B5EF4-FFF2-40B4-BE49-F238E27FC236}">
                <a16:creationId xmlns:a16="http://schemas.microsoft.com/office/drawing/2014/main" id="{A416C890-DA18-1092-6513-9BA996D7C206}"/>
              </a:ext>
            </a:extLst>
          </p:cNvPr>
          <p:cNvSpPr>
            <a:spLocks noGrp="1"/>
          </p:cNvSpPr>
          <p:nvPr>
            <p:ph type="sldNum" sz="quarter" idx="12"/>
          </p:nvPr>
        </p:nvSpPr>
        <p:spPr>
          <a:xfrm>
            <a:off x="223071" y="6427018"/>
            <a:ext cx="1710232" cy="365125"/>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583438757"/>
      </p:ext>
    </p:extLst>
  </p:cSld>
  <p:clrMapOvr>
    <a:masterClrMapping/>
  </p:clrMapOvr>
  <mc:AlternateContent xmlns:mc="http://schemas.openxmlformats.org/markup-compatibility/2006">
    <mc:Choice xmlns:p14="http://schemas.microsoft.com/office/powerpoint/2010/main" Requires="p14">
      <p:transition spd="slow" p14:dur="2000" advTm="31051"/>
    </mc:Choice>
    <mc:Fallback>
      <p:transition spd="slow" advTm="3105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ADFC-82A8-E015-3008-F8FC38261516}"/>
              </a:ext>
            </a:extLst>
          </p:cNvPr>
          <p:cNvSpPr>
            <a:spLocks noGrp="1"/>
          </p:cNvSpPr>
          <p:nvPr>
            <p:ph type="title"/>
          </p:nvPr>
        </p:nvSpPr>
        <p:spPr>
          <a:xfrm>
            <a:off x="223071" y="65857"/>
            <a:ext cx="7857186" cy="756418"/>
          </a:xfrm>
        </p:spPr>
        <p:txBody>
          <a:bodyPr>
            <a:noAutofit/>
          </a:bodyPr>
          <a:lstStyle/>
          <a:p>
            <a:r>
              <a:rPr lang="en-US" sz="4000" b="1" dirty="0"/>
              <a:t>When Student Refuses the Interview (Cont.)</a:t>
            </a:r>
          </a:p>
        </p:txBody>
      </p:sp>
      <p:sp>
        <p:nvSpPr>
          <p:cNvPr id="3" name="Content Placeholder 2">
            <a:extLst>
              <a:ext uri="{FF2B5EF4-FFF2-40B4-BE49-F238E27FC236}">
                <a16:creationId xmlns:a16="http://schemas.microsoft.com/office/drawing/2014/main" id="{B033621B-F184-8512-9E86-C35BF511E217}"/>
              </a:ext>
            </a:extLst>
          </p:cNvPr>
          <p:cNvSpPr>
            <a:spLocks noGrp="1"/>
          </p:cNvSpPr>
          <p:nvPr>
            <p:ph idx="1"/>
          </p:nvPr>
        </p:nvSpPr>
        <p:spPr>
          <a:xfrm>
            <a:off x="148049" y="1728017"/>
            <a:ext cx="2785982" cy="3837896"/>
          </a:xfrm>
        </p:spPr>
        <p:txBody>
          <a:bodyPr>
            <a:normAutofit/>
          </a:bodyPr>
          <a:lstStyle/>
          <a:p>
            <a:pPr marL="0" indent="0">
              <a:spcAft>
                <a:spcPts val="2400"/>
              </a:spcAft>
              <a:buNone/>
            </a:pPr>
            <a:r>
              <a:rPr lang="en-US" sz="2200" dirty="0"/>
              <a:t>Select “Refused to be interviewed or hung up”</a:t>
            </a:r>
          </a:p>
          <a:p>
            <a:pPr marL="0" indent="0">
              <a:spcAft>
                <a:spcPts val="2400"/>
              </a:spcAft>
              <a:buNone/>
            </a:pPr>
            <a:r>
              <a:rPr lang="en-US" sz="2200" dirty="0"/>
              <a:t>Once you hit continue, the system will return you to the school list of students. ​</a:t>
            </a:r>
          </a:p>
          <a:p>
            <a:pPr marL="0" indent="0">
              <a:spcAft>
                <a:spcPts val="2400"/>
              </a:spcAft>
              <a:buNone/>
            </a:pPr>
            <a:r>
              <a:rPr lang="en-US" sz="2200" dirty="0"/>
              <a:t>This student’s status will now show as “Will Not Complete"</a:t>
            </a:r>
          </a:p>
        </p:txBody>
      </p:sp>
      <p:pic>
        <p:nvPicPr>
          <p:cNvPr id="7" name="Picture 6" descr="screenshot of will not complete options. select the Refuses to be interviewed or hung up option and then continue. ">
            <a:extLst>
              <a:ext uri="{FF2B5EF4-FFF2-40B4-BE49-F238E27FC236}">
                <a16:creationId xmlns:a16="http://schemas.microsoft.com/office/drawing/2014/main" id="{E63867FC-9048-8FCC-F2A4-181D0D0C9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2399" y="1630418"/>
            <a:ext cx="6101601" cy="4217365"/>
          </a:xfrm>
          <a:prstGeom prst="rect">
            <a:avLst/>
          </a:prstGeom>
        </p:spPr>
      </p:pic>
      <p:sp>
        <p:nvSpPr>
          <p:cNvPr id="4" name="Slide Number Placeholder 3">
            <a:extLst>
              <a:ext uri="{FF2B5EF4-FFF2-40B4-BE49-F238E27FC236}">
                <a16:creationId xmlns:a16="http://schemas.microsoft.com/office/drawing/2014/main" id="{A416C890-DA18-1092-6513-9BA996D7C20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409677596"/>
      </p:ext>
    </p:extLst>
  </p:cSld>
  <p:clrMapOvr>
    <a:masterClrMapping/>
  </p:clrMapOvr>
  <mc:AlternateContent xmlns:mc="http://schemas.openxmlformats.org/markup-compatibility/2006">
    <mc:Choice xmlns:p14="http://schemas.microsoft.com/office/powerpoint/2010/main" Requires="p14">
      <p:transition spd="slow" p14:dur="2000" advTm="23545"/>
    </mc:Choice>
    <mc:Fallback>
      <p:transition spd="slow" advTm="235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C329-A036-B73B-FA71-3DA8E6456A67}"/>
              </a:ext>
            </a:extLst>
          </p:cNvPr>
          <p:cNvSpPr>
            <a:spLocks noGrp="1"/>
          </p:cNvSpPr>
          <p:nvPr>
            <p:ph type="title"/>
          </p:nvPr>
        </p:nvSpPr>
        <p:spPr>
          <a:xfrm>
            <a:off x="223071" y="323825"/>
            <a:ext cx="6081865" cy="756418"/>
          </a:xfrm>
        </p:spPr>
        <p:txBody>
          <a:bodyPr>
            <a:noAutofit/>
          </a:bodyPr>
          <a:lstStyle/>
          <a:p>
            <a:r>
              <a:rPr lang="en-US" sz="4000" b="1" dirty="0"/>
              <a:t>Objectives</a:t>
            </a:r>
            <a:br>
              <a:rPr lang="en-US" sz="4000" b="1" dirty="0"/>
            </a:br>
            <a:endParaRPr lang="en-US" sz="4000" dirty="0"/>
          </a:p>
        </p:txBody>
      </p:sp>
      <p:sp>
        <p:nvSpPr>
          <p:cNvPr id="3" name="Content Placeholder 2">
            <a:extLst>
              <a:ext uri="{FF2B5EF4-FFF2-40B4-BE49-F238E27FC236}">
                <a16:creationId xmlns:a16="http://schemas.microsoft.com/office/drawing/2014/main" id="{4B6EB98B-7288-20C6-2E35-0011372F24E8}"/>
              </a:ext>
            </a:extLst>
          </p:cNvPr>
          <p:cNvSpPr>
            <a:spLocks noGrp="1"/>
          </p:cNvSpPr>
          <p:nvPr>
            <p:ph idx="1"/>
          </p:nvPr>
        </p:nvSpPr>
        <p:spPr>
          <a:xfrm>
            <a:off x="419643" y="1515292"/>
            <a:ext cx="4433094" cy="4640674"/>
          </a:xfrm>
        </p:spPr>
        <p:txBody>
          <a:bodyPr>
            <a:normAutofit/>
          </a:bodyPr>
          <a:lstStyle/>
          <a:p>
            <a:pPr>
              <a:lnSpc>
                <a:spcPct val="110000"/>
              </a:lnSpc>
              <a:spcAft>
                <a:spcPts val="600"/>
              </a:spcAft>
            </a:pPr>
            <a:r>
              <a:rPr lang="en-US" dirty="0"/>
              <a:t>Understand the importance of  gathering and using PSO data​</a:t>
            </a:r>
          </a:p>
          <a:p>
            <a:pPr>
              <a:lnSpc>
                <a:spcPct val="110000"/>
              </a:lnSpc>
              <a:spcAft>
                <a:spcPts val="600"/>
              </a:spcAft>
            </a:pPr>
            <a:r>
              <a:rPr lang="en-US" dirty="0"/>
              <a:t>Understand data collection requirements​</a:t>
            </a:r>
          </a:p>
          <a:p>
            <a:pPr>
              <a:lnSpc>
                <a:spcPct val="110000"/>
              </a:lnSpc>
              <a:spcAft>
                <a:spcPts val="600"/>
              </a:spcAft>
            </a:pPr>
            <a:r>
              <a:rPr lang="en-US" dirty="0"/>
              <a:t>Understand the data collection process​</a:t>
            </a:r>
          </a:p>
          <a:p>
            <a:pPr>
              <a:lnSpc>
                <a:spcPct val="110000"/>
              </a:lnSpc>
              <a:spcAft>
                <a:spcPts val="600"/>
              </a:spcAft>
            </a:pPr>
            <a:r>
              <a:rPr lang="en-US" dirty="0"/>
              <a:t>Clarify how to record information and close interviews</a:t>
            </a:r>
          </a:p>
        </p:txBody>
      </p:sp>
      <p:sp>
        <p:nvSpPr>
          <p:cNvPr id="4" name="Slide Number Placeholder 3">
            <a:extLst>
              <a:ext uri="{FF2B5EF4-FFF2-40B4-BE49-F238E27FC236}">
                <a16:creationId xmlns:a16="http://schemas.microsoft.com/office/drawing/2014/main" id="{C682F1D1-C562-6146-FB54-80BA7B3B1838}"/>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
        <p:nvSpPr>
          <p:cNvPr id="5" name="object 4">
            <a:extLst>
              <a:ext uri="{FF2B5EF4-FFF2-40B4-BE49-F238E27FC236}">
                <a16:creationId xmlns:a16="http://schemas.microsoft.com/office/drawing/2014/main" id="{05B6D2E7-3D76-B781-8C1E-96897128E06B}"/>
              </a:ext>
              <a:ext uri="{C183D7F6-B498-43B3-948B-1728B52AA6E4}">
                <adec:decorative xmlns:adec="http://schemas.microsoft.com/office/drawing/2017/decorative" val="1"/>
              </a:ext>
            </a:extLst>
          </p:cNvPr>
          <p:cNvSpPr/>
          <p:nvPr/>
        </p:nvSpPr>
        <p:spPr>
          <a:xfrm>
            <a:off x="5216435" y="1223522"/>
            <a:ext cx="3927566" cy="5634478"/>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466329952"/>
      </p:ext>
    </p:extLst>
  </p:cSld>
  <p:clrMapOvr>
    <a:masterClrMapping/>
  </p:clrMapOvr>
  <mc:AlternateContent xmlns:mc="http://schemas.openxmlformats.org/markup-compatibility/2006">
    <mc:Choice xmlns:p14="http://schemas.microsoft.com/office/powerpoint/2010/main" Requires="p14">
      <p:transition spd="slow" p14:dur="2000" advTm="23925"/>
    </mc:Choice>
    <mc:Fallback>
      <p:transition spd="slow" advTm="2392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Conducting the Interview</a:t>
            </a:r>
          </a:p>
        </p:txBody>
      </p:sp>
      <p:sp>
        <p:nvSpPr>
          <p:cNvPr id="5" name="Content Placeholder 2">
            <a:extLst>
              <a:ext uri="{FF2B5EF4-FFF2-40B4-BE49-F238E27FC236}">
                <a16:creationId xmlns:a16="http://schemas.microsoft.com/office/drawing/2014/main" id="{65C6A22C-11BD-3FAD-97C1-895871714490}"/>
              </a:ext>
            </a:extLst>
          </p:cNvPr>
          <p:cNvSpPr>
            <a:spLocks noGrp="1"/>
          </p:cNvSpPr>
          <p:nvPr>
            <p:ph idx="1"/>
          </p:nvPr>
        </p:nvSpPr>
        <p:spPr>
          <a:xfrm>
            <a:off x="143125" y="1514506"/>
            <a:ext cx="3745064" cy="4043455"/>
          </a:xfrm>
        </p:spPr>
        <p:txBody>
          <a:bodyPr>
            <a:noAutofit/>
          </a:bodyPr>
          <a:lstStyle/>
          <a:p>
            <a:pPr marL="0" indent="0">
              <a:buNone/>
            </a:pPr>
            <a:r>
              <a:rPr lang="en-US" dirty="0"/>
              <a:t>Click Yes and the interview will open. </a:t>
            </a:r>
          </a:p>
          <a:p>
            <a:pPr marL="0" indent="0">
              <a:buNone/>
            </a:pPr>
            <a:r>
              <a:rPr lang="en-US" dirty="0"/>
              <a:t>To expand a section and show interview questions, click the caret (down arrow) on the right side of the section, or click the “Expand All Sections” button.</a:t>
            </a:r>
          </a:p>
          <a:p>
            <a:pPr marL="0" indent="0">
              <a:buNone/>
            </a:pPr>
            <a:r>
              <a:rPr lang="en-US" dirty="0"/>
              <a:t>Selecting certain answers will trigger additional questions when required. </a:t>
            </a:r>
          </a:p>
        </p:txBody>
      </p:sp>
      <p:pic>
        <p:nvPicPr>
          <p:cNvPr id="6" name="Picture 5" descr="A screenshot of the first question in the interview highlighting that the caret used for expanding a section is at the top right of that section.">
            <a:extLst>
              <a:ext uri="{FF2B5EF4-FFF2-40B4-BE49-F238E27FC236}">
                <a16:creationId xmlns:a16="http://schemas.microsoft.com/office/drawing/2014/main" id="{3FB4528E-0098-8A61-EE4C-A5E778CD4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03" y="1856403"/>
            <a:ext cx="5182697" cy="3145194"/>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732390549"/>
      </p:ext>
    </p:extLst>
  </p:cSld>
  <p:clrMapOvr>
    <a:masterClrMapping/>
  </p:clrMapOvr>
  <mc:AlternateContent xmlns:mc="http://schemas.openxmlformats.org/markup-compatibility/2006">
    <mc:Choice xmlns:p14="http://schemas.microsoft.com/office/powerpoint/2010/main" Requires="p14">
      <p:transition spd="slow" p14:dur="2000" advTm="29726"/>
    </mc:Choice>
    <mc:Fallback>
      <p:transition spd="slow" advTm="2972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0B5C-4567-62CA-8827-3A699835320A}"/>
              </a:ext>
            </a:extLst>
          </p:cNvPr>
          <p:cNvSpPr>
            <a:spLocks noGrp="1"/>
          </p:cNvSpPr>
          <p:nvPr>
            <p:ph type="title"/>
          </p:nvPr>
        </p:nvSpPr>
        <p:spPr/>
        <p:txBody>
          <a:bodyPr>
            <a:normAutofit/>
          </a:bodyPr>
          <a:lstStyle/>
          <a:p>
            <a:r>
              <a:rPr lang="en-US" sz="4000" b="1" dirty="0"/>
              <a:t>Post Interview Questions</a:t>
            </a:r>
          </a:p>
        </p:txBody>
      </p:sp>
      <p:sp>
        <p:nvSpPr>
          <p:cNvPr id="3" name="Content Placeholder 2">
            <a:extLst>
              <a:ext uri="{FF2B5EF4-FFF2-40B4-BE49-F238E27FC236}">
                <a16:creationId xmlns:a16="http://schemas.microsoft.com/office/drawing/2014/main" id="{96D143CC-2B57-1E7C-D451-590376F9401D}"/>
              </a:ext>
            </a:extLst>
          </p:cNvPr>
          <p:cNvSpPr>
            <a:spLocks noGrp="1"/>
          </p:cNvSpPr>
          <p:nvPr>
            <p:ph idx="1"/>
          </p:nvPr>
        </p:nvSpPr>
        <p:spPr>
          <a:xfrm>
            <a:off x="501430" y="1526650"/>
            <a:ext cx="7886700" cy="1445623"/>
          </a:xfrm>
        </p:spPr>
        <p:txBody>
          <a:bodyPr>
            <a:noAutofit/>
          </a:bodyPr>
          <a:lstStyle/>
          <a:p>
            <a:pPr marL="0" indent="0">
              <a:buNone/>
            </a:pPr>
            <a:r>
              <a:rPr lang="en-US" dirty="0"/>
              <a:t>Questions 1 through 3 require a written response prior to completing the survey​</a:t>
            </a:r>
          </a:p>
          <a:p>
            <a:pPr marL="0" indent="0">
              <a:buNone/>
            </a:pPr>
            <a:r>
              <a:rPr lang="en-US" dirty="0"/>
              <a:t>Interviewer Notes – Answer "none" if there are no additional notes</a:t>
            </a:r>
          </a:p>
        </p:txBody>
      </p:sp>
      <p:pic>
        <p:nvPicPr>
          <p:cNvPr id="1026" name="Picture 2" descr="Screenshot of the Post Inteview question section. You have to respond in the notes section. Answer none if there are no additional notes">
            <a:extLst>
              <a:ext uri="{FF2B5EF4-FFF2-40B4-BE49-F238E27FC236}">
                <a16:creationId xmlns:a16="http://schemas.microsoft.com/office/drawing/2014/main" id="{0E67F948-6AF4-DD48-7A23-5D5263AFD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9593"/>
            <a:ext cx="9144000" cy="17700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ED638C-0E2D-B71B-DEF8-FA11AB22079C}"/>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099063605"/>
      </p:ext>
    </p:extLst>
  </p:cSld>
  <p:clrMapOvr>
    <a:masterClrMapping/>
  </p:clrMapOvr>
  <mc:AlternateContent xmlns:mc="http://schemas.openxmlformats.org/markup-compatibility/2006">
    <mc:Choice xmlns:p14="http://schemas.microsoft.com/office/powerpoint/2010/main" Requires="p14">
      <p:transition spd="slow" p14:dur="2000" advTm="16082"/>
    </mc:Choice>
    <mc:Fallback>
      <p:transition spd="slow" advTm="1608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Completing an Interview</a:t>
            </a:r>
          </a:p>
        </p:txBody>
      </p:sp>
      <p:sp>
        <p:nvSpPr>
          <p:cNvPr id="2" name="Content Placeholder 1"/>
          <p:cNvSpPr>
            <a:spLocks noGrp="1"/>
          </p:cNvSpPr>
          <p:nvPr>
            <p:ph sz="half" idx="1"/>
          </p:nvPr>
        </p:nvSpPr>
        <p:spPr>
          <a:xfrm>
            <a:off x="536393" y="2037807"/>
            <a:ext cx="8071213" cy="2140316"/>
          </a:xfrm>
        </p:spPr>
        <p:txBody>
          <a:bodyPr>
            <a:normAutofit/>
          </a:bodyPr>
          <a:lstStyle/>
          <a:p>
            <a:pPr marL="0" indent="0">
              <a:buNone/>
            </a:pPr>
            <a:r>
              <a:rPr lang="en-US" dirty="0"/>
              <a:t>When all the interview questions have been completed, the green Submit button will become available at the bottom. </a:t>
            </a:r>
            <a:br>
              <a:rPr lang="en-US" dirty="0"/>
            </a:br>
            <a:r>
              <a:rPr lang="en-US" dirty="0"/>
              <a:t>Click the green Submit button to complete and close the survey.</a:t>
            </a:r>
          </a:p>
        </p:txBody>
      </p:sp>
      <p:pic>
        <p:nvPicPr>
          <p:cNvPr id="4098" name="Picture 2" descr="Submit individual student survey button is located at the bottom of the computer window">
            <a:extLst>
              <a:ext uri="{FF2B5EF4-FFF2-40B4-BE49-F238E27FC236}">
                <a16:creationId xmlns:a16="http://schemas.microsoft.com/office/drawing/2014/main" id="{C941C45C-6983-99F2-2813-162694F76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180" y="3941010"/>
            <a:ext cx="6505575"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540298492"/>
      </p:ext>
    </p:extLst>
  </p:cSld>
  <p:clrMapOvr>
    <a:masterClrMapping/>
  </p:clrMapOvr>
  <mc:AlternateContent xmlns:mc="http://schemas.openxmlformats.org/markup-compatibility/2006">
    <mc:Choice xmlns:p14="http://schemas.microsoft.com/office/powerpoint/2010/main" Requires="p14">
      <p:transition spd="slow" p14:dur="2000" advTm="10137"/>
    </mc:Choice>
    <mc:Fallback>
      <p:transition spd="slow" advTm="1013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AU Tracking Mechanism</a:t>
            </a:r>
          </a:p>
        </p:txBody>
      </p:sp>
      <p:sp>
        <p:nvSpPr>
          <p:cNvPr id="3" name="Content Placeholder 2"/>
          <p:cNvSpPr>
            <a:spLocks noGrp="1"/>
          </p:cNvSpPr>
          <p:nvPr>
            <p:ph sz="half" idx="2"/>
          </p:nvPr>
        </p:nvSpPr>
        <p:spPr>
          <a:xfrm>
            <a:off x="69256" y="1411707"/>
            <a:ext cx="4288966" cy="4483767"/>
          </a:xfrm>
        </p:spPr>
        <p:txBody>
          <a:bodyPr>
            <a:noAutofit/>
          </a:bodyPr>
          <a:lstStyle/>
          <a:p>
            <a:pPr marL="0" indent="0">
              <a:spcBef>
                <a:spcPts val="1800"/>
              </a:spcBef>
              <a:buNone/>
            </a:pPr>
            <a:r>
              <a:rPr lang="en-US" dirty="0"/>
              <a:t>Status section on the Collection Dashboard updates in real time</a:t>
            </a:r>
          </a:p>
          <a:p>
            <a:pPr marL="0" indent="0">
              <a:spcBef>
                <a:spcPts val="1800"/>
              </a:spcBef>
              <a:buNone/>
            </a:pPr>
            <a:r>
              <a:rPr lang="en-US" dirty="0"/>
              <a:t>Prior to submission, there should be no counts in </a:t>
            </a:r>
            <a:br>
              <a:rPr lang="en-US" dirty="0"/>
            </a:br>
            <a:r>
              <a:rPr lang="en-US" dirty="0"/>
              <a:t>“Not Started” or “In Progress”</a:t>
            </a:r>
          </a:p>
          <a:p>
            <a:pPr marL="0" indent="0">
              <a:spcBef>
                <a:spcPts val="1800"/>
              </a:spcBef>
              <a:buNone/>
            </a:pPr>
            <a:r>
              <a:rPr lang="en-US" dirty="0"/>
              <a:t>After the due date, any interviews with a “Not started” status will be changed to “Contacts Not Attempted (invalid)”, and “In Progress” will be changed to “Will not be Completed (valid)”</a:t>
            </a:r>
          </a:p>
        </p:txBody>
      </p:sp>
      <p:pic>
        <p:nvPicPr>
          <p:cNvPr id="8" name="Picture 7" descr="Screenshot of Status section on Dashboard">
            <a:extLst>
              <a:ext uri="{FF2B5EF4-FFF2-40B4-BE49-F238E27FC236}">
                <a16:creationId xmlns:a16="http://schemas.microsoft.com/office/drawing/2014/main" id="{F6AED9DF-6DFA-F018-C69F-E17A1DF58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4880" y="1680411"/>
            <a:ext cx="4849120" cy="3605463"/>
          </a:xfrm>
          <a:prstGeom prst="rect">
            <a:avLst/>
          </a:prstGeom>
        </p:spPr>
      </p:pic>
      <p:sp>
        <p:nvSpPr>
          <p:cNvPr id="5" name="Slide Number Placeholder 4"/>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572332915"/>
      </p:ext>
    </p:extLst>
  </p:cSld>
  <p:clrMapOvr>
    <a:masterClrMapping/>
  </p:clrMapOvr>
  <mc:AlternateContent xmlns:mc="http://schemas.openxmlformats.org/markup-compatibility/2006">
    <mc:Choice xmlns:p14="http://schemas.microsoft.com/office/powerpoint/2010/main" Requires="p14">
      <p:transition spd="slow" p14:dur="2000" advTm="34223"/>
    </mc:Choice>
    <mc:Fallback>
      <p:transition spd="slow" advTm="3422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93" y="254514"/>
            <a:ext cx="7825381" cy="756418"/>
          </a:xfrm>
        </p:spPr>
        <p:txBody>
          <a:bodyPr>
            <a:noAutofit/>
          </a:bodyPr>
          <a:lstStyle/>
          <a:p>
            <a:r>
              <a:rPr lang="en-US" sz="4000" b="1" dirty="0"/>
              <a:t>Submitting a Completed Collection</a:t>
            </a:r>
          </a:p>
        </p:txBody>
      </p:sp>
      <p:pic>
        <p:nvPicPr>
          <p:cNvPr id="7" name="Picture 6" descr="Submit Collection button on Indicator 14 AU Collection Dashboard on bottom right corner below the engagement chart. Warning modal may display in bottom of computer window">
            <a:extLst>
              <a:ext uri="{FF2B5EF4-FFF2-40B4-BE49-F238E27FC236}">
                <a16:creationId xmlns:a16="http://schemas.microsoft.com/office/drawing/2014/main" id="{67034DF6-5D51-F971-1109-C5F00CA3E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9882"/>
            <a:ext cx="9144000" cy="3502429"/>
          </a:xfrm>
          <a:prstGeom prst="rect">
            <a:avLst/>
          </a:prstGeom>
        </p:spPr>
      </p:pic>
      <p:sp>
        <p:nvSpPr>
          <p:cNvPr id="2" name="Content Placeholder 1"/>
          <p:cNvSpPr>
            <a:spLocks noGrp="1"/>
          </p:cNvSpPr>
          <p:nvPr>
            <p:ph sz="half" idx="1"/>
          </p:nvPr>
        </p:nvSpPr>
        <p:spPr>
          <a:xfrm>
            <a:off x="75271" y="4794386"/>
            <a:ext cx="8820755" cy="1443682"/>
          </a:xfrm>
        </p:spPr>
        <p:txBody>
          <a:bodyPr>
            <a:noAutofit/>
          </a:bodyPr>
          <a:lstStyle/>
          <a:p>
            <a:pPr marL="0" indent="0">
              <a:buNone/>
            </a:pPr>
            <a:r>
              <a:rPr lang="en-US" dirty="0"/>
              <a:t>When all interviews have been completed, submit the collection to CDE for review by clicking the green “Submit Collection” button on the Indicator 14 Collection Dashboard page.</a:t>
            </a:r>
            <a:br>
              <a:rPr lang="en-US" dirty="0"/>
            </a:b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232468310"/>
      </p:ext>
    </p:extLst>
  </p:cSld>
  <p:clrMapOvr>
    <a:masterClrMapping/>
  </p:clrMapOvr>
  <mc:AlternateContent xmlns:mc="http://schemas.openxmlformats.org/markup-compatibility/2006">
    <mc:Choice xmlns:p14="http://schemas.microsoft.com/office/powerpoint/2010/main" Requires="p14">
      <p:transition spd="slow" p14:dur="2000" advTm="13360"/>
    </mc:Choice>
    <mc:Fallback>
      <p:transition spd="slow" advTm="1336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25883-ED0C-2394-7743-D67A7CFD8765}"/>
              </a:ext>
            </a:extLst>
          </p:cNvPr>
          <p:cNvSpPr>
            <a:spLocks noGrp="1"/>
          </p:cNvSpPr>
          <p:nvPr>
            <p:ph type="title"/>
          </p:nvPr>
        </p:nvSpPr>
        <p:spPr/>
        <p:txBody>
          <a:bodyPr>
            <a:normAutofit/>
          </a:bodyPr>
          <a:lstStyle/>
          <a:p>
            <a:r>
              <a:rPr lang="en-US" sz="4000" b="1" dirty="0"/>
              <a:t>Unable to Submit</a:t>
            </a:r>
          </a:p>
        </p:txBody>
      </p:sp>
      <p:sp>
        <p:nvSpPr>
          <p:cNvPr id="3" name="Content Placeholder 2">
            <a:extLst>
              <a:ext uri="{FF2B5EF4-FFF2-40B4-BE49-F238E27FC236}">
                <a16:creationId xmlns:a16="http://schemas.microsoft.com/office/drawing/2014/main" id="{064182CE-5B34-4399-95C3-D9E82D308130}"/>
              </a:ext>
            </a:extLst>
          </p:cNvPr>
          <p:cNvSpPr>
            <a:spLocks noGrp="1"/>
          </p:cNvSpPr>
          <p:nvPr>
            <p:ph sz="half" idx="2"/>
          </p:nvPr>
        </p:nvSpPr>
        <p:spPr>
          <a:xfrm>
            <a:off x="500931" y="1956020"/>
            <a:ext cx="7640707" cy="3116911"/>
          </a:xfrm>
        </p:spPr>
        <p:txBody>
          <a:bodyPr>
            <a:normAutofit/>
          </a:bodyPr>
          <a:lstStyle/>
          <a:p>
            <a:pPr marL="0" indent="0">
              <a:buNone/>
            </a:pPr>
            <a:r>
              <a:rPr lang="en-US" dirty="0"/>
              <a:t>If you try to submit the collection with incomplete interviews, a warning box will appear at the bottom of the page stating:</a:t>
            </a:r>
          </a:p>
          <a:p>
            <a:pPr marL="0" indent="0">
              <a:buNone/>
            </a:pPr>
            <a:endParaRPr lang="en-US" dirty="0"/>
          </a:p>
          <a:p>
            <a:pPr marL="0" indent="0">
              <a:buNone/>
            </a:pPr>
            <a:r>
              <a:rPr lang="en-US" dirty="0"/>
              <a:t>“Unable to submit collection. There are Surveys that have not been marked as Completed. Please submit all Surveys then try submitting the collection again.”</a:t>
            </a:r>
          </a:p>
        </p:txBody>
      </p:sp>
      <p:sp>
        <p:nvSpPr>
          <p:cNvPr id="5" name="Slide Number Placeholder 4">
            <a:extLst>
              <a:ext uri="{FF2B5EF4-FFF2-40B4-BE49-F238E27FC236}">
                <a16:creationId xmlns:a16="http://schemas.microsoft.com/office/drawing/2014/main" id="{85324DE0-79DA-973C-F421-FCA13ED1D1F7}"/>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524079229"/>
      </p:ext>
    </p:extLst>
  </p:cSld>
  <p:clrMapOvr>
    <a:masterClrMapping/>
  </p:clrMapOvr>
  <mc:AlternateContent xmlns:mc="http://schemas.openxmlformats.org/markup-compatibility/2006">
    <mc:Choice xmlns:p14="http://schemas.microsoft.com/office/powerpoint/2010/main" Requires="p14">
      <p:transition spd="slow" p14:dur="2000" advTm="15193"/>
    </mc:Choice>
    <mc:Fallback>
      <p:transition spd="slow" advTm="1519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Exporting Raw Data</a:t>
            </a:r>
          </a:p>
        </p:txBody>
      </p:sp>
      <p:sp>
        <p:nvSpPr>
          <p:cNvPr id="3" name="Content Placeholder 2">
            <a:extLst>
              <a:ext uri="{FF2B5EF4-FFF2-40B4-BE49-F238E27FC236}">
                <a16:creationId xmlns:a16="http://schemas.microsoft.com/office/drawing/2014/main" id="{88BD233D-5A5E-38EF-2046-98434EF85AB7}"/>
              </a:ext>
            </a:extLst>
          </p:cNvPr>
          <p:cNvSpPr txBox="1">
            <a:spLocks/>
          </p:cNvSpPr>
          <p:nvPr/>
        </p:nvSpPr>
        <p:spPr>
          <a:xfrm>
            <a:off x="172068" y="2251795"/>
            <a:ext cx="3044374" cy="3116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To export your complete survey data, click green “Export Survey Data” button on the right side of you I-14 dashboard. </a:t>
            </a:r>
          </a:p>
        </p:txBody>
      </p:sp>
      <p:pic>
        <p:nvPicPr>
          <p:cNvPr id="6" name="Picture 5" descr="Export raw data button is the yellow button on far right under engagement status pie chart">
            <a:extLst>
              <a:ext uri="{FF2B5EF4-FFF2-40B4-BE49-F238E27FC236}">
                <a16:creationId xmlns:a16="http://schemas.microsoft.com/office/drawing/2014/main" id="{2EAB2BE7-809F-45A5-2DC6-4FB8E5F049B6}"/>
              </a:ext>
            </a:extLst>
          </p:cNvPr>
          <p:cNvPicPr>
            <a:picLocks noChangeAspect="1"/>
          </p:cNvPicPr>
          <p:nvPr/>
        </p:nvPicPr>
        <p:blipFill>
          <a:blip r:embed="rId2" cstate="print">
            <a:extLst>
              <a:ext uri="{28A0092B-C50C-407E-A947-70E740481C1C}">
                <a14:useLocalDpi xmlns:a14="http://schemas.microsoft.com/office/drawing/2010/main" val="0"/>
              </a:ext>
            </a:extLst>
          </a:blip>
          <a:srcRect l="50965"/>
          <a:stretch/>
        </p:blipFill>
        <p:spPr>
          <a:xfrm>
            <a:off x="3216442" y="1489294"/>
            <a:ext cx="5823284" cy="3879412"/>
          </a:xfrm>
          <a:prstGeom prst="rect">
            <a:avLst/>
          </a:prstGeom>
        </p:spPr>
      </p:pic>
      <p:sp>
        <p:nvSpPr>
          <p:cNvPr id="7" name="Arrow: Down 6" descr="There are 2 export options.  The student list and the survey data. ">
            <a:extLst>
              <a:ext uri="{FF2B5EF4-FFF2-40B4-BE49-F238E27FC236}">
                <a16:creationId xmlns:a16="http://schemas.microsoft.com/office/drawing/2014/main" id="{67BB524A-D260-712B-629A-A8AAC70DA5DD}"/>
              </a:ext>
            </a:extLst>
          </p:cNvPr>
          <p:cNvSpPr/>
          <p:nvPr/>
        </p:nvSpPr>
        <p:spPr>
          <a:xfrm rot="20255728">
            <a:off x="7950299" y="3253973"/>
            <a:ext cx="353853" cy="1650571"/>
          </a:xfrm>
          <a:prstGeom prst="downArrow">
            <a:avLst>
              <a:gd name="adj1" fmla="val 50000"/>
              <a:gd name="adj2" fmla="val 6306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Export</a:t>
            </a:r>
          </a:p>
        </p:txBody>
      </p:sp>
      <p:sp>
        <p:nvSpPr>
          <p:cNvPr id="5" name="Slide Number Placeholder 4"/>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706950230"/>
      </p:ext>
    </p:extLst>
  </p:cSld>
  <p:clrMapOvr>
    <a:masterClrMapping/>
  </p:clrMapOvr>
  <mc:AlternateContent xmlns:mc="http://schemas.openxmlformats.org/markup-compatibility/2006">
    <mc:Choice xmlns:p14="http://schemas.microsoft.com/office/powerpoint/2010/main" Requires="p14">
      <p:transition spd="slow" p14:dur="2000" advTm="17717"/>
    </mc:Choice>
    <mc:Fallback>
      <p:transition spd="slow" advTm="1771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6E82-5612-92FA-ABA4-8873A678EA7B}"/>
              </a:ext>
            </a:extLst>
          </p:cNvPr>
          <p:cNvSpPr>
            <a:spLocks noGrp="1"/>
          </p:cNvSpPr>
          <p:nvPr>
            <p:ph type="title"/>
          </p:nvPr>
        </p:nvSpPr>
        <p:spPr/>
        <p:txBody>
          <a:bodyPr>
            <a:normAutofit/>
          </a:bodyPr>
          <a:lstStyle/>
          <a:p>
            <a:r>
              <a:rPr lang="en-US" sz="4000" b="1" dirty="0"/>
              <a:t>Questions?</a:t>
            </a:r>
          </a:p>
        </p:txBody>
      </p:sp>
      <p:pic>
        <p:nvPicPr>
          <p:cNvPr id="6" name="Picture 5" descr="A group of colorful question marks">
            <a:extLst>
              <a:ext uri="{FF2B5EF4-FFF2-40B4-BE49-F238E27FC236}">
                <a16:creationId xmlns:a16="http://schemas.microsoft.com/office/drawing/2014/main" id="{A7906364-E4DD-6488-3909-26A7DD3D758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514246"/>
            <a:ext cx="9144000" cy="4456628"/>
          </a:xfrm>
          <a:prstGeom prst="rect">
            <a:avLst/>
          </a:prstGeom>
        </p:spPr>
      </p:pic>
      <p:sp>
        <p:nvSpPr>
          <p:cNvPr id="4" name="Slide Number Placeholder 3">
            <a:extLst>
              <a:ext uri="{FF2B5EF4-FFF2-40B4-BE49-F238E27FC236}">
                <a16:creationId xmlns:a16="http://schemas.microsoft.com/office/drawing/2014/main" id="{7299CFE8-22D0-06EA-9B7E-CA9C35E4FCB2}"/>
              </a:ext>
            </a:extLst>
          </p:cNvPr>
          <p:cNvSpPr>
            <a:spLocks noGrp="1"/>
          </p:cNvSpPr>
          <p:nvPr>
            <p:ph type="sldNum" sz="quarter" idx="12"/>
          </p:nvPr>
        </p:nvSpPr>
        <p:spPr/>
        <p:txBody>
          <a:bodyPr/>
          <a:lstStyle/>
          <a:p>
            <a:fld id="{C479D5F6-EDCB-402A-AC08-4943A1820E8F}" type="slidenum">
              <a:rPr lang="en-US" smtClean="0"/>
              <a:pPr/>
              <a:t>37</a:t>
            </a:fld>
            <a:endParaRPr lang="en-US" dirty="0"/>
          </a:p>
        </p:txBody>
      </p:sp>
      <p:pic>
        <p:nvPicPr>
          <p:cNvPr id="23" name="Audio 22">
            <a:hlinkClick r:id="" action="ppaction://media"/>
            <a:extLst>
              <a:ext uri="{FF2B5EF4-FFF2-40B4-BE49-F238E27FC236}">
                <a16:creationId xmlns:a16="http://schemas.microsoft.com/office/drawing/2014/main" id="{52DB75EC-81A3-F024-172C-733DA4B7499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pic>
        <p:nvPicPr>
          <p:cNvPr id="24" name="Audio 23">
            <a:hlinkClick r:id="" action="ppaction://media"/>
            <a:extLst>
              <a:ext uri="{FF2B5EF4-FFF2-40B4-BE49-F238E27FC236}">
                <a16:creationId xmlns:a16="http://schemas.microsoft.com/office/drawing/2014/main" id="{64420AF2-78DD-D1D4-8090-71D7CAD4E5C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147950660"/>
      </p:ext>
    </p:extLst>
  </p:cSld>
  <p:clrMapOvr>
    <a:masterClrMapping/>
  </p:clrMapOvr>
  <mc:AlternateContent xmlns:mc="http://schemas.openxmlformats.org/markup-compatibility/2006">
    <mc:Choice xmlns:p14="http://schemas.microsoft.com/office/powerpoint/2010/main" Requires="p14">
      <p:transition spd="slow" p14:dur="2000" advTm="7093"/>
    </mc:Choice>
    <mc:Fallback>
      <p:transition spd="slow" advTm="7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3"/>
                </p:tgtEl>
              </p:cMediaNode>
            </p:audio>
            <p:audio isNarration="1">
              <p:cMediaNode vol="80000" showWhenStopped="0">
                <p:cTn id="11" fill="hold" display="0">
                  <p:stCondLst>
                    <p:cond delay="indefinite"/>
                  </p:stCondLst>
                  <p:endCondLst>
                    <p:cond evt="onStopAudio" delay="0">
                      <p:tgtEl>
                        <p:sldTgt/>
                      </p:tgtEl>
                    </p:cond>
                  </p:endCondLst>
                </p:cTn>
                <p:tgtEl>
                  <p:spTgt spid="2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6E82-5612-92FA-ABA4-8873A678EA7B}"/>
              </a:ext>
            </a:extLst>
          </p:cNvPr>
          <p:cNvSpPr>
            <a:spLocks noGrp="1"/>
          </p:cNvSpPr>
          <p:nvPr>
            <p:ph type="title"/>
          </p:nvPr>
        </p:nvSpPr>
        <p:spPr>
          <a:xfrm>
            <a:off x="223071" y="166761"/>
            <a:ext cx="7276741" cy="756418"/>
          </a:xfrm>
        </p:spPr>
        <p:txBody>
          <a:bodyPr>
            <a:noAutofit/>
          </a:bodyPr>
          <a:lstStyle/>
          <a:p>
            <a:r>
              <a:rPr lang="en-US" sz="4000" b="1" dirty="0"/>
              <a:t>Important Things to Remember…</a:t>
            </a:r>
          </a:p>
        </p:txBody>
      </p:sp>
      <p:sp>
        <p:nvSpPr>
          <p:cNvPr id="3" name="Content Placeholder 2">
            <a:extLst>
              <a:ext uri="{FF2B5EF4-FFF2-40B4-BE49-F238E27FC236}">
                <a16:creationId xmlns:a16="http://schemas.microsoft.com/office/drawing/2014/main" id="{201F6FAF-542C-1BB8-9CD8-ADF038D9AA32}"/>
              </a:ext>
            </a:extLst>
          </p:cNvPr>
          <p:cNvSpPr>
            <a:spLocks noGrp="1"/>
          </p:cNvSpPr>
          <p:nvPr>
            <p:ph idx="1"/>
          </p:nvPr>
        </p:nvSpPr>
        <p:spPr>
          <a:xfrm>
            <a:off x="505156" y="1518699"/>
            <a:ext cx="8133687" cy="4238045"/>
          </a:xfrm>
        </p:spPr>
        <p:txBody>
          <a:bodyPr>
            <a:noAutofit/>
          </a:bodyPr>
          <a:lstStyle/>
          <a:p>
            <a:r>
              <a:rPr lang="en-US" sz="2400" dirty="0"/>
              <a:t>May 1, 2025: Student lists available in the DMS </a:t>
            </a:r>
          </a:p>
          <a:p>
            <a:r>
              <a:rPr lang="en-US" sz="2400" dirty="0"/>
              <a:t>June 1, 2025: Data collection window opens </a:t>
            </a:r>
            <a:r>
              <a:rPr lang="en-US" dirty="0"/>
              <a:t>(You will receive an email reminding you that the data collection window is open.)​</a:t>
            </a:r>
            <a:endParaRPr lang="en-US" sz="2400" dirty="0"/>
          </a:p>
          <a:p>
            <a:pPr>
              <a:lnSpc>
                <a:spcPct val="100000"/>
              </a:lnSpc>
              <a:spcBef>
                <a:spcPts val="300"/>
              </a:spcBef>
            </a:pPr>
            <a:r>
              <a:rPr lang="en-US" dirty="0"/>
              <a:t>Data will be collected from students who exited SY 23/24, no earlier than one year ago.​</a:t>
            </a:r>
          </a:p>
          <a:p>
            <a:pPr>
              <a:lnSpc>
                <a:spcPct val="100000"/>
              </a:lnSpc>
              <a:spcBef>
                <a:spcPts val="300"/>
              </a:spcBef>
            </a:pPr>
            <a:r>
              <a:rPr lang="en-US" dirty="0"/>
              <a:t>You are required to answer all questions​.</a:t>
            </a:r>
          </a:p>
          <a:p>
            <a:pPr>
              <a:lnSpc>
                <a:spcPct val="100000"/>
              </a:lnSpc>
              <a:spcBef>
                <a:spcPts val="300"/>
              </a:spcBef>
            </a:pPr>
            <a:r>
              <a:rPr lang="en-US" dirty="0"/>
              <a:t>Call on different days of the week and at different times​</a:t>
            </a:r>
          </a:p>
          <a:p>
            <a:pPr>
              <a:lnSpc>
                <a:spcPct val="100000"/>
              </a:lnSpc>
              <a:spcBef>
                <a:spcPts val="300"/>
              </a:spcBef>
            </a:pPr>
            <a:r>
              <a:rPr lang="en-US" dirty="0"/>
              <a:t>August 15, 2025: You will receive a progress update with a friendly reminder that the deadline is approaching.</a:t>
            </a:r>
          </a:p>
          <a:p>
            <a:pPr>
              <a:lnSpc>
                <a:spcPct val="100000"/>
              </a:lnSpc>
              <a:spcBef>
                <a:spcPts val="300"/>
              </a:spcBef>
            </a:pPr>
            <a:r>
              <a:rPr lang="en-US" sz="2400" dirty="0"/>
              <a:t>September 30, 2025: Data collection window closes</a:t>
            </a:r>
          </a:p>
          <a:p>
            <a:pPr>
              <a:lnSpc>
                <a:spcPct val="100000"/>
              </a:lnSpc>
              <a:spcBef>
                <a:spcPts val="300"/>
              </a:spcBef>
            </a:pPr>
            <a:endParaRPr lang="en-US" dirty="0"/>
          </a:p>
        </p:txBody>
      </p:sp>
      <p:sp>
        <p:nvSpPr>
          <p:cNvPr id="4" name="Slide Number Placeholder 3">
            <a:extLst>
              <a:ext uri="{FF2B5EF4-FFF2-40B4-BE49-F238E27FC236}">
                <a16:creationId xmlns:a16="http://schemas.microsoft.com/office/drawing/2014/main" id="{7299CFE8-22D0-06EA-9B7E-CA9C35E4FCB2}"/>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926243406"/>
      </p:ext>
    </p:extLst>
  </p:cSld>
  <p:clrMapOvr>
    <a:masterClrMapping/>
  </p:clrMapOvr>
  <mc:AlternateContent xmlns:mc="http://schemas.openxmlformats.org/markup-compatibility/2006">
    <mc:Choice xmlns:p14="http://schemas.microsoft.com/office/powerpoint/2010/main" Requires="p14">
      <p:transition spd="slow" p14:dur="2000" advTm="72893"/>
    </mc:Choice>
    <mc:Fallback>
      <p:transition spd="slow" advTm="7289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6E82-5612-92FA-ABA4-8873A678EA7B}"/>
              </a:ext>
            </a:extLst>
          </p:cNvPr>
          <p:cNvSpPr>
            <a:spLocks noGrp="1"/>
          </p:cNvSpPr>
          <p:nvPr>
            <p:ph type="title"/>
          </p:nvPr>
        </p:nvSpPr>
        <p:spPr/>
        <p:txBody>
          <a:bodyPr>
            <a:normAutofit/>
          </a:bodyPr>
          <a:lstStyle/>
          <a:p>
            <a:r>
              <a:rPr lang="en-US" sz="4000" b="1" dirty="0"/>
              <a:t>Additional Resources</a:t>
            </a:r>
          </a:p>
        </p:txBody>
      </p:sp>
      <p:sp>
        <p:nvSpPr>
          <p:cNvPr id="3" name="Content Placeholder 2">
            <a:extLst>
              <a:ext uri="{FF2B5EF4-FFF2-40B4-BE49-F238E27FC236}">
                <a16:creationId xmlns:a16="http://schemas.microsoft.com/office/drawing/2014/main" id="{201F6FAF-542C-1BB8-9CD8-ADF038D9AA32}"/>
              </a:ext>
            </a:extLst>
          </p:cNvPr>
          <p:cNvSpPr>
            <a:spLocks noGrp="1"/>
          </p:cNvSpPr>
          <p:nvPr>
            <p:ph idx="1"/>
          </p:nvPr>
        </p:nvSpPr>
        <p:spPr>
          <a:xfrm>
            <a:off x="782726" y="1342979"/>
            <a:ext cx="7867796" cy="4787159"/>
          </a:xfrm>
          <a:solidFill>
            <a:schemeClr val="bg1"/>
          </a:solidFill>
        </p:spPr>
        <p:txBody>
          <a:bodyPr>
            <a:noAutofit/>
          </a:bodyPr>
          <a:lstStyle/>
          <a:p>
            <a:pPr marL="0" indent="0">
              <a:buNone/>
            </a:pPr>
            <a:r>
              <a:rPr lang="en-US" dirty="0">
                <a:hlinkClick r:id="rId2"/>
              </a:rPr>
              <a:t>CDE Secondary Transition page</a:t>
            </a:r>
            <a:endParaRPr lang="en-US" dirty="0"/>
          </a:p>
          <a:p>
            <a:pPr>
              <a:lnSpc>
                <a:spcPct val="120000"/>
              </a:lnSpc>
              <a:spcBef>
                <a:spcPts val="0"/>
              </a:spcBef>
            </a:pPr>
            <a:r>
              <a:rPr lang="en-US" dirty="0"/>
              <a:t>Timeline for PSO interview process</a:t>
            </a:r>
          </a:p>
          <a:p>
            <a:pPr>
              <a:lnSpc>
                <a:spcPct val="120000"/>
              </a:lnSpc>
              <a:spcBef>
                <a:spcPts val="0"/>
              </a:spcBef>
            </a:pPr>
            <a:r>
              <a:rPr lang="en-US" dirty="0"/>
              <a:t>A link to request PSO interview postcards​</a:t>
            </a:r>
          </a:p>
          <a:p>
            <a:pPr>
              <a:lnSpc>
                <a:spcPct val="120000"/>
              </a:lnSpc>
              <a:spcBef>
                <a:spcPts val="0"/>
              </a:spcBef>
            </a:pPr>
            <a:r>
              <a:rPr lang="en-US" dirty="0"/>
              <a:t>PSO sample letter in English and Spanish​</a:t>
            </a:r>
          </a:p>
          <a:p>
            <a:pPr>
              <a:lnSpc>
                <a:spcPct val="120000"/>
              </a:lnSpc>
              <a:spcBef>
                <a:spcPts val="0"/>
              </a:spcBef>
            </a:pPr>
            <a:r>
              <a:rPr lang="en-US" dirty="0"/>
              <a:t>PSO sample contact form​</a:t>
            </a:r>
          </a:p>
          <a:p>
            <a:pPr>
              <a:lnSpc>
                <a:spcPct val="120000"/>
              </a:lnSpc>
              <a:spcBef>
                <a:spcPts val="0"/>
              </a:spcBef>
            </a:pPr>
            <a:r>
              <a:rPr lang="en-US" dirty="0"/>
              <a:t>Current PSO survey protocol​</a:t>
            </a:r>
          </a:p>
          <a:p>
            <a:pPr>
              <a:lnSpc>
                <a:spcPct val="120000"/>
              </a:lnSpc>
              <a:spcBef>
                <a:spcPts val="0"/>
              </a:spcBef>
            </a:pPr>
            <a:r>
              <a:rPr lang="en-US" dirty="0"/>
              <a:t>Glossary of terms​</a:t>
            </a:r>
          </a:p>
          <a:p>
            <a:pPr>
              <a:lnSpc>
                <a:spcPct val="120000"/>
              </a:lnSpc>
              <a:spcBef>
                <a:spcPts val="0"/>
              </a:spcBef>
            </a:pPr>
            <a:r>
              <a:rPr lang="en-US" dirty="0"/>
              <a:t>National Post School Outcomes (NPSO) center “Contacting Hard-to-Find Youth​”</a:t>
            </a:r>
          </a:p>
          <a:p>
            <a:pPr>
              <a:lnSpc>
                <a:spcPct val="120000"/>
              </a:lnSpc>
              <a:spcBef>
                <a:spcPts val="0"/>
              </a:spcBef>
            </a:pPr>
            <a:r>
              <a:rPr lang="en-US" dirty="0"/>
              <a:t>NPSO “Branding Your PSO Data Collection Process”</a:t>
            </a:r>
          </a:p>
          <a:p>
            <a:pPr marL="0" indent="0">
              <a:lnSpc>
                <a:spcPct val="120000"/>
              </a:lnSpc>
              <a:spcBef>
                <a:spcPts val="0"/>
              </a:spcBef>
              <a:buNone/>
            </a:pPr>
            <a:r>
              <a:rPr lang="en-US" dirty="0">
                <a:hlinkClick r:id="rId3"/>
              </a:rPr>
              <a:t>DMS Professional Learning System (PLS) Indicator 14 Help Page</a:t>
            </a:r>
            <a:endParaRPr lang="en-US" dirty="0"/>
          </a:p>
          <a:p>
            <a:pPr marL="0" indent="0">
              <a:lnSpc>
                <a:spcPct val="120000"/>
              </a:lnSpc>
              <a:spcBef>
                <a:spcPts val="0"/>
              </a:spcBef>
              <a:buNone/>
            </a:pPr>
            <a:endParaRPr lang="en-US" dirty="0"/>
          </a:p>
        </p:txBody>
      </p:sp>
      <p:sp>
        <p:nvSpPr>
          <p:cNvPr id="4" name="Slide Number Placeholder 3">
            <a:extLst>
              <a:ext uri="{FF2B5EF4-FFF2-40B4-BE49-F238E27FC236}">
                <a16:creationId xmlns:a16="http://schemas.microsoft.com/office/drawing/2014/main" id="{7299CFE8-22D0-06EA-9B7E-CA9C35E4FCB2}"/>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530922758"/>
      </p:ext>
    </p:extLst>
  </p:cSld>
  <p:clrMapOvr>
    <a:masterClrMapping/>
  </p:clrMapOvr>
  <mc:AlternateContent xmlns:mc="http://schemas.openxmlformats.org/markup-compatibility/2006">
    <mc:Choice xmlns:p14="http://schemas.microsoft.com/office/powerpoint/2010/main" Requires="p14">
      <p:transition spd="slow" p14:dur="2000" advTm="106761"/>
    </mc:Choice>
    <mc:Fallback>
      <p:transition spd="slow" advTm="10676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3727" y="0"/>
            <a:ext cx="9051696" cy="1114839"/>
          </a:xfrm>
          <a:prstGeom prst="rect">
            <a:avLst/>
          </a:prstGeom>
        </p:spPr>
        <p:txBody>
          <a:bodyPr spcFirstLastPara="1" vert="horz" wrap="square" lIns="91425" tIns="91425" rIns="91425" bIns="91425" rtlCol="0" anchor="ctr" anchorCtr="0">
            <a:noAutofit/>
          </a:bodyPr>
          <a:lstStyle/>
          <a:p>
            <a:r>
              <a:rPr lang="en" sz="4000" b="1" dirty="0">
                <a:latin typeface="Museo Slab 500"/>
              </a:rPr>
              <a:t>What is the State Performance Plan (SPP) Annual Performance R</a:t>
            </a:r>
            <a:r>
              <a:rPr lang="en-US" sz="4000" b="1" dirty="0">
                <a:latin typeface="Museo Slab 500"/>
              </a:rPr>
              <a:t>e</a:t>
            </a:r>
            <a:r>
              <a:rPr lang="en" sz="4000" b="1" dirty="0">
                <a:latin typeface="Museo Slab 500"/>
              </a:rPr>
              <a:t>port (APR)?</a:t>
            </a:r>
            <a:endParaRPr lang="en-US" sz="4000" b="1" dirty="0">
              <a:latin typeface="Museo Slab 500"/>
            </a:endParaRPr>
          </a:p>
        </p:txBody>
      </p:sp>
      <p:sp>
        <p:nvSpPr>
          <p:cNvPr id="11" name="Content Placeholder 5">
            <a:extLst>
              <a:ext uri="{FF2B5EF4-FFF2-40B4-BE49-F238E27FC236}">
                <a16:creationId xmlns:a16="http://schemas.microsoft.com/office/drawing/2014/main" id="{2ADA64BB-CE1D-45A9-8ED0-E891BDFF54F6}"/>
              </a:ext>
            </a:extLst>
          </p:cNvPr>
          <p:cNvSpPr txBox="1">
            <a:spLocks/>
          </p:cNvSpPr>
          <p:nvPr/>
        </p:nvSpPr>
        <p:spPr>
          <a:xfrm>
            <a:off x="357453" y="1285585"/>
            <a:ext cx="3746886" cy="356380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a:solidFill>
                  <a:schemeClr val="tx1">
                    <a:lumMod val="75000"/>
                  </a:schemeClr>
                </a:solidFill>
                <a:cs typeface="FreesiaUPC" panose="020B0604020202020204" pitchFamily="34" charset="-34"/>
              </a:rPr>
              <a:t>States submit various data/reports to the U.S. Dept of Education</a:t>
            </a:r>
          </a:p>
          <a:p>
            <a:pPr>
              <a:spcAft>
                <a:spcPts val="1200"/>
              </a:spcAft>
            </a:pPr>
            <a:r>
              <a:rPr lang="en-US">
                <a:solidFill>
                  <a:schemeClr val="tx1">
                    <a:lumMod val="75000"/>
                  </a:schemeClr>
                </a:solidFill>
                <a:cs typeface="FreesiaUPC" panose="020B0604020202020204" pitchFamily="34" charset="-34"/>
              </a:rPr>
              <a:t>Office of Special Education Programs (OSEP) at U.S. Dept of Education evaluates States’ special education programs</a:t>
            </a:r>
          </a:p>
          <a:p>
            <a:pPr>
              <a:spcAft>
                <a:spcPts val="1200"/>
              </a:spcAft>
            </a:pPr>
            <a:r>
              <a:rPr lang="en-US">
                <a:solidFill>
                  <a:schemeClr val="tx1">
                    <a:lumMod val="75000"/>
                  </a:schemeClr>
                </a:solidFill>
                <a:cs typeface="FreesiaUPC" panose="020B0604020202020204" pitchFamily="34" charset="-34"/>
              </a:rPr>
              <a:t>(SPP/APR) = State’s report to OSEP on how the State’s special education program is doing </a:t>
            </a:r>
          </a:p>
          <a:p>
            <a:pPr lvl="1">
              <a:spcAft>
                <a:spcPts val="1200"/>
              </a:spcAft>
            </a:pPr>
            <a:r>
              <a:rPr lang="en-US" sz="2400">
                <a:solidFill>
                  <a:schemeClr val="tx1">
                    <a:lumMod val="75000"/>
                  </a:schemeClr>
                </a:solidFill>
                <a:cs typeface="FreesiaUPC" panose="020B0604020202020204" pitchFamily="34" charset="-34"/>
              </a:rPr>
              <a:t>Due every February</a:t>
            </a:r>
          </a:p>
        </p:txBody>
      </p:sp>
      <p:grpSp>
        <p:nvGrpSpPr>
          <p:cNvPr id="3" name="Group 2" descr="Depicts CDE SPP/APR data going to OSEP who returns an evaluation to CDE">
            <a:extLst>
              <a:ext uri="{FF2B5EF4-FFF2-40B4-BE49-F238E27FC236}">
                <a16:creationId xmlns:a16="http://schemas.microsoft.com/office/drawing/2014/main" id="{145337A5-5A6D-9DC0-092F-90D8DF90ABDC}"/>
              </a:ext>
            </a:extLst>
          </p:cNvPr>
          <p:cNvGrpSpPr/>
          <p:nvPr/>
        </p:nvGrpSpPr>
        <p:grpSpPr>
          <a:xfrm>
            <a:off x="4233815" y="2507421"/>
            <a:ext cx="4831607" cy="2207114"/>
            <a:chOff x="5645087" y="2200228"/>
            <a:chExt cx="6442142" cy="2942819"/>
          </a:xfrm>
        </p:grpSpPr>
        <p:pic>
          <p:nvPicPr>
            <p:cNvPr id="10" name="Picture 9" descr="Image representing CDE">
              <a:extLst>
                <a:ext uri="{FF2B5EF4-FFF2-40B4-BE49-F238E27FC236}">
                  <a16:creationId xmlns:a16="http://schemas.microsoft.com/office/drawing/2014/main" id="{ADF6A872-9687-4098-98B2-C5052A2690C1}"/>
                </a:ext>
              </a:extLst>
            </p:cNvPr>
            <p:cNvPicPr>
              <a:picLocks noChangeAspect="1"/>
            </p:cNvPicPr>
            <p:nvPr/>
          </p:nvPicPr>
          <p:blipFill>
            <a:blip r:embed="rId4"/>
            <a:stretch>
              <a:fillRect/>
            </a:stretch>
          </p:blipFill>
          <p:spPr>
            <a:xfrm>
              <a:off x="5645087" y="3273288"/>
              <a:ext cx="2591120" cy="1185480"/>
            </a:xfrm>
            <a:prstGeom prst="rect">
              <a:avLst/>
            </a:prstGeom>
          </p:spPr>
        </p:pic>
        <p:sp>
          <p:nvSpPr>
            <p:cNvPr id="15" name="TextBox 14" descr="Image representing CDE">
              <a:extLst>
                <a:ext uri="{FF2B5EF4-FFF2-40B4-BE49-F238E27FC236}">
                  <a16:creationId xmlns:a16="http://schemas.microsoft.com/office/drawing/2014/main" id="{FA006037-0906-48B3-8CEF-2BD39999F620}"/>
                </a:ext>
              </a:extLst>
            </p:cNvPr>
            <p:cNvSpPr txBox="1"/>
            <p:nvPr/>
          </p:nvSpPr>
          <p:spPr>
            <a:xfrm>
              <a:off x="7908843" y="2200228"/>
              <a:ext cx="2319106" cy="1107996"/>
            </a:xfrm>
            <a:prstGeom prst="rect">
              <a:avLst/>
            </a:prstGeom>
            <a:noFill/>
          </p:spPr>
          <p:txBody>
            <a:bodyPr wrap="square" rtlCol="0">
              <a:spAutoFit/>
            </a:bodyPr>
            <a:lstStyle/>
            <a:p>
              <a:pPr algn="ctr"/>
              <a:r>
                <a:rPr lang="en-US" sz="2400">
                  <a:solidFill>
                    <a:schemeClr val="tx1">
                      <a:lumMod val="75000"/>
                    </a:schemeClr>
                  </a:solidFill>
                  <a:latin typeface="Trebuchet MS"/>
                </a:rPr>
                <a:t>Data (SPP/APR)</a:t>
              </a:r>
            </a:p>
          </p:txBody>
        </p:sp>
        <p:cxnSp>
          <p:nvCxnSpPr>
            <p:cNvPr id="13" name="Straight Arrow Connector 12" descr="Image representing CDE">
              <a:extLst>
                <a:ext uri="{FF2B5EF4-FFF2-40B4-BE49-F238E27FC236}">
                  <a16:creationId xmlns:a16="http://schemas.microsoft.com/office/drawing/2014/main" id="{D1E1033E-F9F6-49CD-84C0-AB5262253A9E}"/>
                </a:ext>
                <a:ext uri="{C183D7F6-B498-43B3-948B-1728B52AA6E4}">
                  <adec:decorative xmlns:adec="http://schemas.microsoft.com/office/drawing/2017/decorative" val="0"/>
                </a:ext>
              </a:extLst>
            </p:cNvPr>
            <p:cNvCxnSpPr/>
            <p:nvPr/>
          </p:nvCxnSpPr>
          <p:spPr>
            <a:xfrm flipV="1">
              <a:off x="8453911" y="3429271"/>
              <a:ext cx="1403069" cy="12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2" descr="Image representing CDE">
              <a:extLst>
                <a:ext uri="{FF2B5EF4-FFF2-40B4-BE49-F238E27FC236}">
                  <a16:creationId xmlns:a16="http://schemas.microsoft.com/office/drawing/2014/main" id="{356DDE56-6DF5-41E9-9037-170159872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8826" y="2946983"/>
              <a:ext cx="1968403" cy="19684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descr="Image representing CDE">
              <a:extLst>
                <a:ext uri="{FF2B5EF4-FFF2-40B4-BE49-F238E27FC236}">
                  <a16:creationId xmlns:a16="http://schemas.microsoft.com/office/drawing/2014/main" id="{D351EC2A-509D-402B-8421-0664BC4D372B}"/>
                </a:ext>
                <a:ext uri="{C183D7F6-B498-43B3-948B-1728B52AA6E4}">
                  <adec:decorative xmlns:adec="http://schemas.microsoft.com/office/drawing/2017/decorative" val="0"/>
                </a:ext>
              </a:extLst>
            </p:cNvPr>
            <p:cNvCxnSpPr/>
            <p:nvPr/>
          </p:nvCxnSpPr>
          <p:spPr>
            <a:xfrm flipH="1">
              <a:off x="8408841" y="4288268"/>
              <a:ext cx="1492281" cy="14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descr="Image representing CDE">
              <a:extLst>
                <a:ext uri="{FF2B5EF4-FFF2-40B4-BE49-F238E27FC236}">
                  <a16:creationId xmlns:a16="http://schemas.microsoft.com/office/drawing/2014/main" id="{778643CC-1D14-45E4-B581-8C8FD87D9353}"/>
                </a:ext>
              </a:extLst>
            </p:cNvPr>
            <p:cNvSpPr txBox="1"/>
            <p:nvPr/>
          </p:nvSpPr>
          <p:spPr>
            <a:xfrm>
              <a:off x="8017964" y="4527494"/>
              <a:ext cx="2319106" cy="615553"/>
            </a:xfrm>
            <a:prstGeom prst="rect">
              <a:avLst/>
            </a:prstGeom>
            <a:noFill/>
          </p:spPr>
          <p:txBody>
            <a:bodyPr wrap="square" rtlCol="0">
              <a:spAutoFit/>
            </a:bodyPr>
            <a:lstStyle/>
            <a:p>
              <a:pPr algn="ctr"/>
              <a:r>
                <a:rPr lang="en-US" sz="2400">
                  <a:solidFill>
                    <a:schemeClr val="tx1">
                      <a:lumMod val="75000"/>
                    </a:schemeClr>
                  </a:solidFill>
                  <a:latin typeface="Trebuchet MS"/>
                </a:rPr>
                <a:t>Evaluation</a:t>
              </a:r>
            </a:p>
          </p:txBody>
        </p:sp>
      </p:grpSp>
      <p:sp>
        <p:nvSpPr>
          <p:cNvPr id="2" name="Slide Number Placeholder 2">
            <a:extLst>
              <a:ext uri="{FF2B5EF4-FFF2-40B4-BE49-F238E27FC236}">
                <a16:creationId xmlns:a16="http://schemas.microsoft.com/office/drawing/2014/main" id="{500BE8A2-E68B-675D-FA0E-6A05405F0461}"/>
              </a:ext>
            </a:extLst>
          </p:cNvPr>
          <p:cNvSpPr>
            <a:spLocks noGrp="1"/>
          </p:cNvSpPr>
          <p:nvPr>
            <p:ph type="sldNum" sz="quarter" idx="12"/>
          </p:nvPr>
        </p:nvSpPr>
        <p:spPr>
          <a:xfrm>
            <a:off x="175065" y="6427976"/>
            <a:ext cx="2057400" cy="273844"/>
          </a:xfrm>
        </p:spPr>
        <p:txBody>
          <a:bodyPr/>
          <a:lstStyle/>
          <a:p>
            <a:fld id="{C479D5F6-EDCB-402A-AC08-4943A1820E8F}" type="slidenum">
              <a:rPr lang="en-US" smtClean="0"/>
              <a:pPr/>
              <a:t>4</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8380"/>
    </mc:Choice>
    <mc:Fallback>
      <p:transition spd="slow" advTm="5838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3C50-3FF7-774A-AF76-92EA1A749132}"/>
              </a:ext>
            </a:extLst>
          </p:cNvPr>
          <p:cNvSpPr>
            <a:spLocks noGrp="1"/>
          </p:cNvSpPr>
          <p:nvPr>
            <p:ph type="title"/>
          </p:nvPr>
        </p:nvSpPr>
        <p:spPr>
          <a:xfrm>
            <a:off x="75753" y="325298"/>
            <a:ext cx="8992491" cy="756418"/>
          </a:xfrm>
        </p:spPr>
        <p:txBody>
          <a:bodyPr>
            <a:noAutofit/>
          </a:bodyPr>
          <a:lstStyle/>
          <a:p>
            <a:r>
              <a:rPr lang="en-US" sz="4000" b="1" dirty="0"/>
              <a:t>Thank you for all you do for your students!</a:t>
            </a:r>
          </a:p>
        </p:txBody>
      </p:sp>
      <p:sp>
        <p:nvSpPr>
          <p:cNvPr id="3" name="Content Placeholder 2">
            <a:extLst>
              <a:ext uri="{FF2B5EF4-FFF2-40B4-BE49-F238E27FC236}">
                <a16:creationId xmlns:a16="http://schemas.microsoft.com/office/drawing/2014/main" id="{F6619846-D768-ECAD-A8ED-EA4D7AA88A88}"/>
              </a:ext>
            </a:extLst>
          </p:cNvPr>
          <p:cNvSpPr>
            <a:spLocks noGrp="1"/>
          </p:cNvSpPr>
          <p:nvPr>
            <p:ph idx="1"/>
          </p:nvPr>
        </p:nvSpPr>
        <p:spPr>
          <a:xfrm>
            <a:off x="314293" y="1399430"/>
            <a:ext cx="8515412" cy="933630"/>
          </a:xfrm>
        </p:spPr>
        <p:txBody>
          <a:bodyPr>
            <a:noAutofit/>
          </a:bodyPr>
          <a:lstStyle/>
          <a:p>
            <a:pPr marL="0" indent="0" algn="ctr">
              <a:buNone/>
            </a:pPr>
            <a:r>
              <a:rPr lang="en-US" dirty="0"/>
              <a:t>Thank you in advance for your time and effort in collecting accurate information during the Post-School Outcome interview process.</a:t>
            </a:r>
          </a:p>
        </p:txBody>
      </p:sp>
      <p:sp>
        <p:nvSpPr>
          <p:cNvPr id="4" name="Slide Number Placeholder 3">
            <a:extLst>
              <a:ext uri="{FF2B5EF4-FFF2-40B4-BE49-F238E27FC236}">
                <a16:creationId xmlns:a16="http://schemas.microsoft.com/office/drawing/2014/main" id="{5C0B3D30-94A5-5BB1-A6DD-259FD20EAD20}"/>
              </a:ext>
            </a:extLst>
          </p:cNvPr>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2050" name="Picture 2" descr="Thank you note with a blue butterfly ">
            <a:extLst>
              <a:ext uri="{FF2B5EF4-FFF2-40B4-BE49-F238E27FC236}">
                <a16:creationId xmlns:a16="http://schemas.microsoft.com/office/drawing/2014/main" id="{1DAC2029-C8FA-5E9E-29D6-51A827F49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875" y="2333060"/>
            <a:ext cx="4394248" cy="33755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F82DCB-329D-CDB1-770F-56230EE5D9DA}"/>
              </a:ext>
            </a:extLst>
          </p:cNvPr>
          <p:cNvSpPr txBox="1"/>
          <p:nvPr/>
        </p:nvSpPr>
        <p:spPr>
          <a:xfrm>
            <a:off x="1836751" y="5811071"/>
            <a:ext cx="5059348" cy="461665"/>
          </a:xfrm>
          <a:prstGeom prst="rect">
            <a:avLst/>
          </a:prstGeom>
          <a:noFill/>
        </p:spPr>
        <p:txBody>
          <a:bodyPr wrap="square">
            <a:spAutoFit/>
          </a:bodyPr>
          <a:lstStyle/>
          <a:p>
            <a:r>
              <a:rPr lang="en-US" sz="2400" dirty="0"/>
              <a:t>Your hard work is greatly appreciated!</a:t>
            </a:r>
          </a:p>
        </p:txBody>
      </p:sp>
    </p:spTree>
    <p:extLst>
      <p:ext uri="{BB962C8B-B14F-4D97-AF65-F5344CB8AC3E}">
        <p14:creationId xmlns:p14="http://schemas.microsoft.com/office/powerpoint/2010/main" val="621913956"/>
      </p:ext>
    </p:extLst>
  </p:cSld>
  <p:clrMapOvr>
    <a:masterClrMapping/>
  </p:clrMapOvr>
  <mc:AlternateContent xmlns:mc="http://schemas.openxmlformats.org/markup-compatibility/2006">
    <mc:Choice xmlns:p14="http://schemas.microsoft.com/office/powerpoint/2010/main" Requires="p14">
      <p:transition spd="slow" p14:dur="2000" advTm="41192"/>
    </mc:Choice>
    <mc:Fallback>
      <p:transition spd="slow" advTm="41192"/>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34F0-27A2-AD58-D5A0-F12D6073B300}"/>
              </a:ext>
            </a:extLst>
          </p:cNvPr>
          <p:cNvSpPr>
            <a:spLocks noGrp="1"/>
          </p:cNvSpPr>
          <p:nvPr>
            <p:ph type="title"/>
          </p:nvPr>
        </p:nvSpPr>
        <p:spPr/>
        <p:txBody>
          <a:bodyPr>
            <a:normAutofit/>
          </a:bodyPr>
          <a:lstStyle/>
          <a:p>
            <a:r>
              <a:rPr lang="en-US" sz="4000" b="1" dirty="0"/>
              <a:t>Contact Information</a:t>
            </a:r>
          </a:p>
        </p:txBody>
      </p:sp>
      <p:sp>
        <p:nvSpPr>
          <p:cNvPr id="5" name="object 9" descr="If you think of additional questions following this webinar, please contact:">
            <a:extLst>
              <a:ext uri="{FF2B5EF4-FFF2-40B4-BE49-F238E27FC236}">
                <a16:creationId xmlns:a16="http://schemas.microsoft.com/office/drawing/2014/main" id="{1AF442A7-9DF6-0512-ACF4-CC27C590169A}"/>
              </a:ext>
            </a:extLst>
          </p:cNvPr>
          <p:cNvSpPr txBox="1">
            <a:spLocks noGrp="1"/>
          </p:cNvSpPr>
          <p:nvPr/>
        </p:nvSpPr>
        <p:spPr>
          <a:xfrm>
            <a:off x="223071" y="1462200"/>
            <a:ext cx="8259078" cy="754502"/>
          </a:xfrm>
          <a:prstGeom prst="rect">
            <a:avLst/>
          </a:prstGeom>
        </p:spPr>
        <p:txBody>
          <a:bodyPr vert="horz" wrap="square" lIns="0" tIns="0" rIns="0" bIns="0" rtlCol="0">
            <a:spAutoFit/>
          </a:bodyPr>
          <a:lstStyle>
            <a:lvl1pPr>
              <a:defRPr sz="4800" b="0" i="0">
                <a:solidFill>
                  <a:schemeClr val="tx1"/>
                </a:solidFill>
                <a:latin typeface="Arial"/>
                <a:ea typeface="+mj-ea"/>
                <a:cs typeface="Arial"/>
              </a:defRPr>
            </a:lvl1pPr>
          </a:lstStyle>
          <a:p>
            <a:pPr marL="12700" marR="5080" algn="ctr">
              <a:lnSpc>
                <a:spcPts val="3000"/>
              </a:lnSpc>
            </a:pPr>
            <a:r>
              <a:rPr lang="en-US" sz="2400" spc="-5" dirty="0">
                <a:latin typeface="Calibri"/>
                <a:cs typeface="Calibri"/>
              </a:rPr>
              <a:t>For questions on </a:t>
            </a:r>
            <a:r>
              <a:rPr lang="en-US" sz="2400" spc="-70" dirty="0">
                <a:latin typeface="Calibri"/>
                <a:cs typeface="Calibri"/>
              </a:rPr>
              <a:t>Indicator 14 - Post School Outcomes interview process, </a:t>
            </a:r>
            <a:r>
              <a:rPr sz="2400" spc="-5" dirty="0">
                <a:latin typeface="Calibri"/>
                <a:cs typeface="Calibri"/>
              </a:rPr>
              <a:t>please </a:t>
            </a:r>
            <a:r>
              <a:rPr sz="2400" spc="-25" dirty="0">
                <a:latin typeface="Calibri"/>
                <a:cs typeface="Calibri"/>
              </a:rPr>
              <a:t>contact:</a:t>
            </a:r>
            <a:endParaRPr sz="2400" dirty="0">
              <a:latin typeface="Calibri"/>
              <a:cs typeface="Calibri"/>
            </a:endParaRPr>
          </a:p>
        </p:txBody>
      </p:sp>
      <p:sp>
        <p:nvSpPr>
          <p:cNvPr id="6" name="object 10" descr="Dr. Gail Lott&#10; lott_g@cde.state.co.us or &#10; 303-5010347">
            <a:extLst>
              <a:ext uri="{FF2B5EF4-FFF2-40B4-BE49-F238E27FC236}">
                <a16:creationId xmlns:a16="http://schemas.microsoft.com/office/drawing/2014/main" id="{0E554D78-337F-A7B9-2AA3-61DC5C9C1333}"/>
              </a:ext>
            </a:extLst>
          </p:cNvPr>
          <p:cNvSpPr txBox="1"/>
          <p:nvPr/>
        </p:nvSpPr>
        <p:spPr>
          <a:xfrm>
            <a:off x="2681199" y="2417341"/>
            <a:ext cx="3717290" cy="1147686"/>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905" algn="ctr">
              <a:lnSpc>
                <a:spcPct val="105000"/>
              </a:lnSpc>
            </a:pPr>
            <a:r>
              <a:rPr lang="en-US" sz="2400" spc="-5" dirty="0">
                <a:latin typeface="Calibri"/>
                <a:cs typeface="Calibri"/>
              </a:rPr>
              <a:t>Kacy Little Owl</a:t>
            </a:r>
          </a:p>
          <a:p>
            <a:pPr marL="12700" marR="5080" indent="1905" algn="ctr">
              <a:lnSpc>
                <a:spcPct val="105000"/>
              </a:lnSpc>
            </a:pPr>
            <a:r>
              <a:rPr lang="en-US" sz="2400" u="heavy" spc="-5" dirty="0">
                <a:solidFill>
                  <a:srgbClr val="0563C1"/>
                </a:solidFill>
                <a:latin typeface="Calibri"/>
                <a:cs typeface="Calibri"/>
              </a:rPr>
              <a:t>little_owl_k@cde.state.co.us</a:t>
            </a:r>
            <a:br>
              <a:rPr lang="en-US" sz="2400" u="heavy" spc="-5" dirty="0">
                <a:solidFill>
                  <a:srgbClr val="0563C1"/>
                </a:solidFill>
                <a:latin typeface="Calibri"/>
                <a:cs typeface="Calibri"/>
              </a:rPr>
            </a:br>
            <a:r>
              <a:rPr lang="en-US" sz="2400" spc="-10" dirty="0">
                <a:latin typeface="Calibri"/>
                <a:cs typeface="Calibri"/>
              </a:rPr>
              <a:t>720-827-8283</a:t>
            </a:r>
          </a:p>
        </p:txBody>
      </p:sp>
      <p:sp>
        <p:nvSpPr>
          <p:cNvPr id="8" name="object 9" descr="If you have questions regarding the Ascend DMS&#10;please contact:">
            <a:extLst>
              <a:ext uri="{FF2B5EF4-FFF2-40B4-BE49-F238E27FC236}">
                <a16:creationId xmlns:a16="http://schemas.microsoft.com/office/drawing/2014/main" id="{C3AFE86F-287B-958A-7ADB-F010B699B63D}"/>
              </a:ext>
            </a:extLst>
          </p:cNvPr>
          <p:cNvSpPr txBox="1">
            <a:spLocks noGrp="1"/>
          </p:cNvSpPr>
          <p:nvPr/>
        </p:nvSpPr>
        <p:spPr>
          <a:xfrm>
            <a:off x="410305" y="4136969"/>
            <a:ext cx="8259078" cy="369781"/>
          </a:xfrm>
          <a:prstGeom prst="rect">
            <a:avLst/>
          </a:prstGeom>
        </p:spPr>
        <p:txBody>
          <a:bodyPr vert="horz" wrap="square" lIns="0" tIns="0" rIns="0" bIns="0" rtlCol="0">
            <a:spAutoFit/>
          </a:bodyPr>
          <a:lstStyle>
            <a:lvl1pPr>
              <a:defRPr sz="4800" b="0" i="0">
                <a:solidFill>
                  <a:schemeClr val="tx1"/>
                </a:solidFill>
                <a:latin typeface="Arial"/>
                <a:ea typeface="+mj-ea"/>
                <a:cs typeface="Arial"/>
              </a:defRPr>
            </a:lvl1pPr>
          </a:lstStyle>
          <a:p>
            <a:pPr marL="12700" marR="5080" algn="ctr">
              <a:lnSpc>
                <a:spcPts val="3000"/>
              </a:lnSpc>
            </a:pPr>
            <a:r>
              <a:rPr lang="en-US" sz="2400" spc="-5" dirty="0">
                <a:latin typeface="Calibri"/>
                <a:cs typeface="Calibri"/>
              </a:rPr>
              <a:t>For questions on the DMS, </a:t>
            </a:r>
            <a:r>
              <a:rPr sz="2400" spc="-5" dirty="0">
                <a:latin typeface="Calibri"/>
                <a:cs typeface="Calibri"/>
              </a:rPr>
              <a:t>please</a:t>
            </a:r>
            <a:r>
              <a:rPr lang="en-US" sz="2400" spc="-5" dirty="0">
                <a:latin typeface="Calibri"/>
                <a:cs typeface="Calibri"/>
              </a:rPr>
              <a:t> </a:t>
            </a:r>
            <a:r>
              <a:rPr sz="2400" spc="-25" dirty="0">
                <a:latin typeface="Calibri"/>
                <a:cs typeface="Calibri"/>
              </a:rPr>
              <a:t>contact:</a:t>
            </a:r>
            <a:endParaRPr sz="2400" dirty="0">
              <a:latin typeface="Calibri"/>
              <a:cs typeface="Calibri"/>
            </a:endParaRPr>
          </a:p>
        </p:txBody>
      </p:sp>
      <p:sp>
        <p:nvSpPr>
          <p:cNvPr id="9" name="object 10" descr="Josh Fails&#10;fails_j@cde.state.co.us&#10;720-618-0538&#10;">
            <a:extLst>
              <a:ext uri="{FF2B5EF4-FFF2-40B4-BE49-F238E27FC236}">
                <a16:creationId xmlns:a16="http://schemas.microsoft.com/office/drawing/2014/main" id="{AD9CA693-A0DD-F4CD-E17D-520979E05F9B}"/>
              </a:ext>
              <a:ext uri="{C183D7F6-B498-43B3-948B-1728B52AA6E4}">
                <adec:decorative xmlns:adec="http://schemas.microsoft.com/office/drawing/2017/decorative" val="0"/>
              </a:ext>
            </a:extLst>
          </p:cNvPr>
          <p:cNvSpPr txBox="1"/>
          <p:nvPr/>
        </p:nvSpPr>
        <p:spPr>
          <a:xfrm>
            <a:off x="2681199" y="4704037"/>
            <a:ext cx="3717290" cy="1147686"/>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905" algn="ctr">
              <a:lnSpc>
                <a:spcPct val="105000"/>
              </a:lnSpc>
            </a:pPr>
            <a:r>
              <a:rPr lang="en-US" sz="2400" spc="-5" dirty="0">
                <a:latin typeface="Calibri"/>
                <a:cs typeface="Calibri"/>
              </a:rPr>
              <a:t>Josh Fails</a:t>
            </a:r>
          </a:p>
          <a:p>
            <a:pPr marL="12700" marR="5080" indent="1905" algn="ctr">
              <a:lnSpc>
                <a:spcPct val="105000"/>
              </a:lnSpc>
            </a:pPr>
            <a:r>
              <a:rPr lang="en-US" sz="2400" spc="-5" dirty="0">
                <a:latin typeface="Calibri"/>
                <a:cs typeface="Calibri"/>
                <a:hlinkClick r:id="rId2"/>
              </a:rPr>
              <a:t>fails_j@cde.state.co.us</a:t>
            </a:r>
            <a:r>
              <a:rPr lang="en-US" sz="2400" spc="-5" dirty="0">
                <a:latin typeface="Calibri"/>
                <a:cs typeface="Calibri"/>
              </a:rPr>
              <a:t> </a:t>
            </a:r>
          </a:p>
          <a:p>
            <a:pPr marL="12700" marR="5080" indent="1905" algn="ctr">
              <a:lnSpc>
                <a:spcPct val="105000"/>
              </a:lnSpc>
            </a:pPr>
            <a:r>
              <a:rPr lang="en-US" sz="2400" dirty="0">
                <a:latin typeface="Calibri"/>
                <a:cs typeface="Calibri"/>
              </a:rPr>
              <a:t>720-618-0538</a:t>
            </a:r>
            <a:endParaRPr sz="2400" dirty="0">
              <a:latin typeface="Calibri"/>
              <a:cs typeface="Calibri"/>
            </a:endParaRPr>
          </a:p>
        </p:txBody>
      </p:sp>
      <p:sp>
        <p:nvSpPr>
          <p:cNvPr id="4" name="Slide Number Placeholder 3">
            <a:extLst>
              <a:ext uri="{FF2B5EF4-FFF2-40B4-BE49-F238E27FC236}">
                <a16:creationId xmlns:a16="http://schemas.microsoft.com/office/drawing/2014/main" id="{BAC16E5F-D7B0-919E-6EEB-136BB3DD78A7}"/>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221619276"/>
      </p:ext>
    </p:extLst>
  </p:cSld>
  <p:clrMapOvr>
    <a:masterClrMapping/>
  </p:clrMapOvr>
  <mc:AlternateContent xmlns:mc="http://schemas.openxmlformats.org/markup-compatibility/2006">
    <mc:Choice xmlns:p14="http://schemas.microsoft.com/office/powerpoint/2010/main" Requires="p14">
      <p:transition spd="slow" p14:dur="2000" advTm="32577"/>
    </mc:Choice>
    <mc:Fallback>
      <p:transition spd="slow" advTm="325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688316" cy="756418"/>
          </a:xfrm>
        </p:spPr>
        <p:txBody>
          <a:bodyPr>
            <a:noAutofit/>
          </a:bodyPr>
          <a:lstStyle/>
          <a:p>
            <a:r>
              <a:rPr lang="en-US" sz="4000" b="1"/>
              <a:t>Indicator 14: Post School Outcomes</a:t>
            </a:r>
          </a:p>
        </p:txBody>
      </p:sp>
      <p:sp>
        <p:nvSpPr>
          <p:cNvPr id="3" name="Content Placeholder 2"/>
          <p:cNvSpPr>
            <a:spLocks noGrp="1"/>
          </p:cNvSpPr>
          <p:nvPr>
            <p:ph idx="1"/>
          </p:nvPr>
        </p:nvSpPr>
        <p:spPr>
          <a:xfrm>
            <a:off x="380143" y="1297651"/>
            <a:ext cx="4993045" cy="4635543"/>
          </a:xfrm>
        </p:spPr>
        <p:txBody>
          <a:bodyPr>
            <a:noAutofit/>
          </a:bodyPr>
          <a:lstStyle/>
          <a:p>
            <a:pPr marL="0" indent="0">
              <a:buNone/>
            </a:pPr>
            <a:r>
              <a:rPr lang="en-US"/>
              <a:t>Percent of former students who are no longer in secondary school, had IEPs in effect at the time they left school, and were:</a:t>
            </a:r>
          </a:p>
          <a:p>
            <a:pPr marL="0" indent="0">
              <a:buNone/>
            </a:pPr>
            <a:r>
              <a:rPr lang="en-US"/>
              <a:t>(A) Enrolled in higher education within one year of leaving high school</a:t>
            </a:r>
          </a:p>
          <a:p>
            <a:pPr marL="0" indent="0">
              <a:buNone/>
            </a:pPr>
            <a:r>
              <a:rPr lang="en-US"/>
              <a:t>(B) Enrolled in higher education or competitively employed within one year of leaving high school.</a:t>
            </a:r>
          </a:p>
        </p:txBody>
      </p:sp>
      <p:pic>
        <p:nvPicPr>
          <p:cNvPr id="7" name="Picture 6" descr="A group of people walking on a path">
            <a:extLst>
              <a:ext uri="{FF2B5EF4-FFF2-40B4-BE49-F238E27FC236}">
                <a16:creationId xmlns:a16="http://schemas.microsoft.com/office/drawing/2014/main" id="{08936F50-E55A-0166-4C8B-C5A2C375011C}"/>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913" r="-2" b="-2"/>
          <a:stretch/>
        </p:blipFill>
        <p:spPr>
          <a:xfrm>
            <a:off x="5183659" y="1010932"/>
            <a:ext cx="4695998" cy="2949235"/>
          </a:xfrm>
          <a:prstGeom prst="rect">
            <a:avLst/>
          </a:prstGeom>
          <a:effectLst>
            <a:softEdge rad="533400"/>
          </a:effectLst>
        </p:spPr>
      </p:pic>
      <p:pic>
        <p:nvPicPr>
          <p:cNvPr id="8" name="Picture 7" descr="Teacher and student, both wearing eye protection, using a machine.">
            <a:extLst>
              <a:ext uri="{FF2B5EF4-FFF2-40B4-BE49-F238E27FC236}">
                <a16:creationId xmlns:a16="http://schemas.microsoft.com/office/drawing/2014/main" id="{B3AEFE7B-E134-04B0-E6B4-FD24BA57D85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816"/>
          <a:stretch/>
        </p:blipFill>
        <p:spPr>
          <a:xfrm>
            <a:off x="5188248" y="3002544"/>
            <a:ext cx="4697730" cy="3161538"/>
          </a:xfrm>
          <a:prstGeom prst="rect">
            <a:avLst/>
          </a:prstGeom>
          <a:effectLst>
            <a:softEdge rad="533400"/>
          </a:effectLst>
        </p:spPr>
      </p:pic>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638276779"/>
      </p:ext>
    </p:extLst>
  </p:cSld>
  <p:clrMapOvr>
    <a:masterClrMapping/>
  </p:clrMapOvr>
  <mc:AlternateContent xmlns:mc="http://schemas.openxmlformats.org/markup-compatibility/2006">
    <mc:Choice xmlns:p14="http://schemas.microsoft.com/office/powerpoint/2010/main" Requires="p14">
      <p:transition spd="slow" p14:dur="2000" advTm="29026"/>
    </mc:Choice>
    <mc:Fallback>
      <p:transition spd="slow" advTm="2902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17202"/>
            <a:ext cx="9034272" cy="756418"/>
          </a:xfrm>
        </p:spPr>
        <p:txBody>
          <a:bodyPr>
            <a:noAutofit/>
          </a:bodyPr>
          <a:lstStyle/>
          <a:p>
            <a:r>
              <a:rPr lang="en-US" sz="4000" b="1" dirty="0"/>
              <a:t>Indicator 14: Post-School Outcomes (cont.)</a:t>
            </a:r>
          </a:p>
        </p:txBody>
      </p:sp>
      <p:sp>
        <p:nvSpPr>
          <p:cNvPr id="3" name="Content Placeholder 2"/>
          <p:cNvSpPr>
            <a:spLocks noGrp="1"/>
          </p:cNvSpPr>
          <p:nvPr>
            <p:ph idx="1"/>
          </p:nvPr>
        </p:nvSpPr>
        <p:spPr>
          <a:xfrm>
            <a:off x="245191" y="1297651"/>
            <a:ext cx="5127997" cy="4635543"/>
          </a:xfrm>
        </p:spPr>
        <p:txBody>
          <a:bodyPr>
            <a:noAutofit/>
          </a:bodyPr>
          <a:lstStyle/>
          <a:p>
            <a:pPr marL="0" indent="0">
              <a:buNone/>
            </a:pPr>
            <a:r>
              <a:rPr lang="en-US" dirty="0"/>
              <a:t>Percent of former students who are no longer in secondary school, had IEPs in effect at the time they left school, and were:</a:t>
            </a:r>
          </a:p>
          <a:p>
            <a:pPr marL="0" indent="0">
              <a:buNone/>
            </a:pPr>
            <a:r>
              <a:rPr lang="en-US" dirty="0"/>
              <a:t>(C) Enrolled in higher education or in some other postsecondary education or training program, or competitively employed or in some other employment within one year of leaving high school. </a:t>
            </a:r>
          </a:p>
          <a:p>
            <a:pPr marL="0" indent="0">
              <a:buNone/>
            </a:pPr>
            <a:endParaRPr lang="en-US" dirty="0"/>
          </a:p>
          <a:p>
            <a:pPr marL="0" indent="0">
              <a:buNone/>
            </a:pPr>
            <a:r>
              <a:rPr lang="en-US" dirty="0"/>
              <a:t>14(C) is total students engaged</a:t>
            </a:r>
          </a:p>
        </p:txBody>
      </p:sp>
      <p:pic>
        <p:nvPicPr>
          <p:cNvPr id="7" name="Picture 6" descr="A group of people walking on a path">
            <a:extLst>
              <a:ext uri="{FF2B5EF4-FFF2-40B4-BE49-F238E27FC236}">
                <a16:creationId xmlns:a16="http://schemas.microsoft.com/office/drawing/2014/main" id="{08936F50-E55A-0166-4C8B-C5A2C375011C}"/>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913" r="-2" b="-2"/>
          <a:stretch/>
        </p:blipFill>
        <p:spPr>
          <a:xfrm>
            <a:off x="5183659" y="1010932"/>
            <a:ext cx="4695998" cy="2949235"/>
          </a:xfrm>
          <a:prstGeom prst="rect">
            <a:avLst/>
          </a:prstGeom>
          <a:effectLst>
            <a:softEdge rad="533400"/>
          </a:effectLst>
        </p:spPr>
      </p:pic>
      <p:pic>
        <p:nvPicPr>
          <p:cNvPr id="8" name="Picture 7" descr="Teacher and student, both wearing eye protection, using a machine.">
            <a:extLst>
              <a:ext uri="{FF2B5EF4-FFF2-40B4-BE49-F238E27FC236}">
                <a16:creationId xmlns:a16="http://schemas.microsoft.com/office/drawing/2014/main" id="{B3AEFE7B-E134-04B0-E6B4-FD24BA57D85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816"/>
          <a:stretch/>
        </p:blipFill>
        <p:spPr>
          <a:xfrm>
            <a:off x="5188248" y="3002544"/>
            <a:ext cx="4697730" cy="3161538"/>
          </a:xfrm>
          <a:prstGeom prst="rect">
            <a:avLst/>
          </a:prstGeom>
          <a:effectLst>
            <a:softEdge rad="533400"/>
          </a:effectLst>
        </p:spPr>
      </p:pic>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3583992854"/>
      </p:ext>
    </p:extLst>
  </p:cSld>
  <p:clrMapOvr>
    <a:masterClrMapping/>
  </p:clrMapOvr>
  <mc:AlternateContent xmlns:mc="http://schemas.openxmlformats.org/markup-compatibility/2006">
    <mc:Choice xmlns:p14="http://schemas.microsoft.com/office/powerpoint/2010/main" Requires="p14">
      <p:transition spd="slow" p14:dur="2000" advTm="31118"/>
    </mc:Choice>
    <mc:Fallback>
      <p:transition spd="slow" advTm="3111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5BA1-D811-06C4-F82E-6AEB328EFFB7}"/>
              </a:ext>
            </a:extLst>
          </p:cNvPr>
          <p:cNvSpPr>
            <a:spLocks noGrp="1"/>
          </p:cNvSpPr>
          <p:nvPr>
            <p:ph type="title"/>
          </p:nvPr>
        </p:nvSpPr>
        <p:spPr>
          <a:xfrm>
            <a:off x="223071" y="65857"/>
            <a:ext cx="7713187" cy="756418"/>
          </a:xfrm>
        </p:spPr>
        <p:txBody>
          <a:bodyPr>
            <a:noAutofit/>
          </a:bodyPr>
          <a:lstStyle/>
          <a:p>
            <a:r>
              <a:rPr lang="en-US" sz="4000" b="1" dirty="0"/>
              <a:t>Indicator 14 Determination and SPP/APR Measures</a:t>
            </a:r>
          </a:p>
        </p:txBody>
      </p:sp>
      <p:sp>
        <p:nvSpPr>
          <p:cNvPr id="5" name="object 8">
            <a:extLst>
              <a:ext uri="{FF2B5EF4-FFF2-40B4-BE49-F238E27FC236}">
                <a16:creationId xmlns:a16="http://schemas.microsoft.com/office/drawing/2014/main" id="{6A3B7B80-CEC9-5AE3-93A5-2F55AF99B9B1}"/>
              </a:ext>
            </a:extLst>
          </p:cNvPr>
          <p:cNvSpPr txBox="1">
            <a:spLocks noGrp="1"/>
          </p:cNvSpPr>
          <p:nvPr>
            <p:ph idx="1"/>
          </p:nvPr>
        </p:nvSpPr>
        <p:spPr>
          <a:xfrm>
            <a:off x="120317" y="1417506"/>
            <a:ext cx="8261684" cy="3644587"/>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indent="0">
              <a:buNone/>
              <a:tabLst>
                <a:tab pos="299085" algn="l"/>
                <a:tab pos="299720" algn="l"/>
              </a:tabLst>
            </a:pPr>
            <a:r>
              <a:rPr lang="en-US" sz="2400" spc="-5" dirty="0">
                <a:ea typeface="Calibri"/>
                <a:cs typeface="Calibri"/>
              </a:rPr>
              <a:t>Measures for AU Determination and SPP/APR Targets</a:t>
            </a:r>
          </a:p>
          <a:p>
            <a:pPr marL="756285" lvl="1" indent="-286385">
              <a:buFont typeface="Arial"/>
              <a:buChar char="•"/>
              <a:tabLst>
                <a:tab pos="756285" algn="l"/>
                <a:tab pos="756920" algn="l"/>
              </a:tabLst>
            </a:pPr>
            <a:r>
              <a:rPr sz="2400" spc="-10" dirty="0">
                <a:cs typeface="Calibri"/>
              </a:rPr>
              <a:t>Higher </a:t>
            </a:r>
            <a:r>
              <a:rPr sz="2400" spc="-5" dirty="0">
                <a:cs typeface="Calibri"/>
              </a:rPr>
              <a:t>Education</a:t>
            </a:r>
            <a:r>
              <a:rPr lang="en-US" sz="2400" spc="-5" dirty="0">
                <a:cs typeface="Calibri"/>
              </a:rPr>
              <a:t> (A): </a:t>
            </a:r>
            <a:r>
              <a:rPr lang="en-US" sz="2400" spc="-35" dirty="0">
                <a:cs typeface="Calibri"/>
              </a:rPr>
              <a:t>Target is </a:t>
            </a:r>
            <a:r>
              <a:rPr lang="en-US" sz="2400" u="sng" spc="-35" dirty="0">
                <a:cs typeface="Calibri"/>
              </a:rPr>
              <a:t>24.60%</a:t>
            </a:r>
            <a:endParaRPr lang="en-US" sz="2400" u="sng" spc="-5" dirty="0">
              <a:ea typeface="Calibri"/>
              <a:cs typeface="Calibri"/>
            </a:endParaRPr>
          </a:p>
          <a:p>
            <a:pPr marL="756285" lvl="1" indent="-286385">
              <a:buFont typeface="Arial"/>
              <a:buChar char="•"/>
              <a:tabLst>
                <a:tab pos="756285" algn="l"/>
                <a:tab pos="756920" algn="l"/>
              </a:tabLst>
            </a:pPr>
            <a:r>
              <a:rPr sz="2400" spc="-10" dirty="0">
                <a:cs typeface="Calibri"/>
              </a:rPr>
              <a:t>Higher </a:t>
            </a:r>
            <a:r>
              <a:rPr sz="2400" spc="-5" dirty="0">
                <a:cs typeface="Calibri"/>
              </a:rPr>
              <a:t>Education + Competitive Employment</a:t>
            </a:r>
            <a:r>
              <a:rPr lang="en-US" sz="2400" spc="-5" dirty="0">
                <a:cs typeface="Calibri"/>
              </a:rPr>
              <a:t> (B): Target is </a:t>
            </a:r>
            <a:r>
              <a:rPr lang="en-US" sz="2400" u="sng" spc="-5" dirty="0">
                <a:cs typeface="Calibri"/>
              </a:rPr>
              <a:t>72.15</a:t>
            </a:r>
            <a:r>
              <a:rPr sz="2400" u="sng" spc="-5" dirty="0">
                <a:cs typeface="Calibri"/>
              </a:rPr>
              <a:t>%</a:t>
            </a:r>
            <a:r>
              <a:rPr lang="en-US" sz="2400" spc="-5" dirty="0">
                <a:cs typeface="Calibri"/>
              </a:rPr>
              <a:t> </a:t>
            </a:r>
            <a:endParaRPr lang="en-US" sz="2400" spc="-5" dirty="0">
              <a:ea typeface="Calibri"/>
              <a:cs typeface="Calibri"/>
            </a:endParaRPr>
          </a:p>
          <a:p>
            <a:pPr marL="756285" marR="29845" lvl="1" indent="-286385">
              <a:buFont typeface="Arial"/>
              <a:buChar char="•"/>
              <a:tabLst>
                <a:tab pos="756285" algn="l"/>
                <a:tab pos="756920" algn="l"/>
              </a:tabLst>
            </a:pPr>
            <a:r>
              <a:rPr sz="2400" spc="-10" dirty="0">
                <a:cs typeface="Calibri"/>
              </a:rPr>
              <a:t>Higher </a:t>
            </a:r>
            <a:r>
              <a:rPr sz="2400" spc="-5" dirty="0">
                <a:cs typeface="Calibri"/>
              </a:rPr>
              <a:t>Education + Competitive Employment +</a:t>
            </a:r>
            <a:r>
              <a:rPr lang="en-US" sz="2400" spc="-5" dirty="0">
                <a:cs typeface="Calibri"/>
              </a:rPr>
              <a:t> </a:t>
            </a:r>
            <a:r>
              <a:rPr sz="2400" spc="-5" dirty="0">
                <a:cs typeface="Calibri"/>
              </a:rPr>
              <a:t> </a:t>
            </a:r>
            <a:r>
              <a:rPr sz="2400" spc="-10" dirty="0">
                <a:cs typeface="Calibri"/>
              </a:rPr>
              <a:t>Other </a:t>
            </a:r>
            <a:r>
              <a:rPr sz="2400" spc="-5" dirty="0">
                <a:cs typeface="Calibri"/>
              </a:rPr>
              <a:t>Education + </a:t>
            </a:r>
            <a:r>
              <a:rPr sz="2400" spc="-10" dirty="0">
                <a:cs typeface="Calibri"/>
              </a:rPr>
              <a:t>Other </a:t>
            </a:r>
            <a:r>
              <a:rPr sz="2400" spc="-5" dirty="0">
                <a:cs typeface="Calibri"/>
              </a:rPr>
              <a:t>Employment (all</a:t>
            </a:r>
            <a:r>
              <a:rPr lang="en-US" sz="2400" spc="-5" dirty="0">
                <a:cs typeface="Calibri"/>
              </a:rPr>
              <a:t> </a:t>
            </a:r>
            <a:r>
              <a:rPr sz="2400" spc="-5" dirty="0">
                <a:cs typeface="Calibri"/>
              </a:rPr>
              <a:t> </a:t>
            </a:r>
            <a:r>
              <a:rPr sz="2400" spc="-10" dirty="0">
                <a:cs typeface="Calibri"/>
              </a:rPr>
              <a:t>engagement)</a:t>
            </a:r>
            <a:r>
              <a:rPr lang="en-US" sz="2400" spc="-10" dirty="0">
                <a:cs typeface="Calibri"/>
              </a:rPr>
              <a:t> (C):</a:t>
            </a:r>
            <a:r>
              <a:rPr sz="2400" spc="10" dirty="0">
                <a:cs typeface="Calibri"/>
              </a:rPr>
              <a:t> </a:t>
            </a:r>
            <a:r>
              <a:rPr lang="en-US" sz="2400" spc="10" dirty="0">
                <a:cs typeface="Calibri"/>
              </a:rPr>
              <a:t>Target is </a:t>
            </a:r>
            <a:r>
              <a:rPr lang="en-US" sz="2400" u="sng" spc="-5" dirty="0">
                <a:cs typeface="Calibri"/>
              </a:rPr>
              <a:t>82.96</a:t>
            </a:r>
            <a:r>
              <a:rPr sz="2400" u="sng" spc="-5" dirty="0">
                <a:cs typeface="Calibri"/>
              </a:rPr>
              <a:t>%</a:t>
            </a:r>
            <a:endParaRPr sz="2400" u="sng" dirty="0">
              <a:ea typeface="Calibri"/>
              <a:cs typeface="Calibri"/>
            </a:endParaRPr>
          </a:p>
          <a:p>
            <a:pPr marL="756285" lvl="1" indent="-286385">
              <a:buFont typeface="Arial"/>
              <a:buChar char="•"/>
              <a:tabLst>
                <a:tab pos="756285" algn="l"/>
                <a:tab pos="756920" algn="l"/>
              </a:tabLst>
            </a:pPr>
            <a:r>
              <a:rPr lang="en-US" sz="2400" spc="-5" dirty="0">
                <a:cs typeface="Calibri"/>
              </a:rPr>
              <a:t>Contact Attempts: Goal is 100%</a:t>
            </a:r>
          </a:p>
          <a:p>
            <a:pPr marL="756285" lvl="1" indent="-286385">
              <a:buFont typeface="Arial"/>
              <a:buChar char="•"/>
              <a:tabLst>
                <a:tab pos="756285" algn="l"/>
                <a:tab pos="756920" algn="l"/>
              </a:tabLst>
            </a:pPr>
            <a:r>
              <a:rPr sz="2400" spc="-5" dirty="0">
                <a:cs typeface="Calibri"/>
              </a:rPr>
              <a:t>AUs are </a:t>
            </a:r>
            <a:r>
              <a:rPr sz="2400" spc="-10" dirty="0">
                <a:cs typeface="Calibri"/>
              </a:rPr>
              <a:t>expected </a:t>
            </a:r>
            <a:r>
              <a:rPr sz="2400" spc="-5" dirty="0">
                <a:cs typeface="Calibri"/>
              </a:rPr>
              <a:t>to </a:t>
            </a:r>
            <a:r>
              <a:rPr sz="2400" spc="-10" dirty="0">
                <a:cs typeface="Calibri"/>
              </a:rPr>
              <a:t>meet </a:t>
            </a:r>
            <a:r>
              <a:rPr sz="2400" spc="-5" dirty="0">
                <a:cs typeface="Calibri"/>
              </a:rPr>
              <a:t>State</a:t>
            </a:r>
            <a:r>
              <a:rPr sz="2400" spc="100" dirty="0">
                <a:cs typeface="Calibri"/>
              </a:rPr>
              <a:t> </a:t>
            </a:r>
            <a:r>
              <a:rPr sz="2400" spc="-5" dirty="0">
                <a:cs typeface="Calibri"/>
              </a:rPr>
              <a:t>targets</a:t>
            </a:r>
            <a:r>
              <a:rPr lang="en-US" sz="2400" spc="-5" dirty="0">
                <a:cs typeface="Calibri"/>
              </a:rPr>
              <a:t> and goals for full points on annual determination.</a:t>
            </a:r>
            <a:endParaRPr lang="en-US" sz="2400" b="1" spc="-5" dirty="0">
              <a:ea typeface="Calibri"/>
              <a:cs typeface="Calibri"/>
            </a:endParaRPr>
          </a:p>
        </p:txBody>
      </p:sp>
      <p:sp>
        <p:nvSpPr>
          <p:cNvPr id="4" name="Slide Number Placeholder 3">
            <a:extLst>
              <a:ext uri="{FF2B5EF4-FFF2-40B4-BE49-F238E27FC236}">
                <a16:creationId xmlns:a16="http://schemas.microsoft.com/office/drawing/2014/main" id="{13F04009-B2C9-6CB2-DE18-C63E84AC554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723271"/>
      </p:ext>
    </p:extLst>
  </p:cSld>
  <p:clrMapOvr>
    <a:masterClrMapping/>
  </p:clrMapOvr>
  <mc:AlternateContent xmlns:mc="http://schemas.openxmlformats.org/markup-compatibility/2006">
    <mc:Choice xmlns:p14="http://schemas.microsoft.com/office/powerpoint/2010/main" Requires="p14">
      <p:transition spd="slow" p14:dur="2000" advTm="64487"/>
    </mc:Choice>
    <mc:Fallback>
      <p:transition spd="slow" advTm="644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2825-C6A9-8558-5065-8C801459C991}"/>
              </a:ext>
            </a:extLst>
          </p:cNvPr>
          <p:cNvSpPr>
            <a:spLocks noGrp="1"/>
          </p:cNvSpPr>
          <p:nvPr>
            <p:ph type="title"/>
          </p:nvPr>
        </p:nvSpPr>
        <p:spPr>
          <a:xfrm>
            <a:off x="223071" y="162695"/>
            <a:ext cx="8376399" cy="756418"/>
          </a:xfrm>
        </p:spPr>
        <p:txBody>
          <a:bodyPr>
            <a:noAutofit/>
          </a:bodyPr>
          <a:lstStyle/>
          <a:p>
            <a:r>
              <a:rPr lang="en-US" sz="4000" b="1" dirty="0"/>
              <a:t>Importance of PSOs</a:t>
            </a:r>
          </a:p>
        </p:txBody>
      </p:sp>
      <p:sp>
        <p:nvSpPr>
          <p:cNvPr id="8" name="TextBox 7">
            <a:extLst>
              <a:ext uri="{FF2B5EF4-FFF2-40B4-BE49-F238E27FC236}">
                <a16:creationId xmlns:a16="http://schemas.microsoft.com/office/drawing/2014/main" id="{2D8305A3-A6C2-0CEE-FF48-C82179F757E0}"/>
              </a:ext>
            </a:extLst>
          </p:cNvPr>
          <p:cNvSpPr txBox="1"/>
          <p:nvPr/>
        </p:nvSpPr>
        <p:spPr>
          <a:xfrm>
            <a:off x="79242" y="1226242"/>
            <a:ext cx="6754695" cy="4893647"/>
          </a:xfrm>
          <a:prstGeom prst="rect">
            <a:avLst/>
          </a:prstGeom>
          <a:noFill/>
        </p:spPr>
        <p:txBody>
          <a:bodyPr wrap="square">
            <a:spAutoFit/>
          </a:bodyPr>
          <a:lstStyle/>
          <a:p>
            <a:r>
              <a:rPr lang="en-US" sz="2400" dirty="0"/>
              <a:t>One purpose of the Individuals with Disabilities Education  Improvement Act (IDEA) 2004 is:​</a:t>
            </a:r>
          </a:p>
          <a:p>
            <a:endParaRPr lang="en-US" sz="2400" dirty="0"/>
          </a:p>
          <a:p>
            <a:r>
              <a:rPr lang="en-US" sz="2400" dirty="0"/>
              <a:t>“To ensure that all children with disabilities have available to them a free appropriate public education that emphasizes special education and related services designed to meet their unique needs and prepare them for further education,  employment, and independent living.​”</a:t>
            </a:r>
          </a:p>
          <a:p>
            <a:endParaRPr lang="en-US" sz="2400" dirty="0"/>
          </a:p>
          <a:p>
            <a:r>
              <a:rPr lang="en-US" sz="2400" dirty="0"/>
              <a:t>​Youth’s post-school outcomes are one measure of how well states meet the purpose of IDEA.​</a:t>
            </a:r>
          </a:p>
          <a:p>
            <a:endParaRPr lang="en-US" sz="2400" dirty="0"/>
          </a:p>
        </p:txBody>
      </p:sp>
      <p:pic>
        <p:nvPicPr>
          <p:cNvPr id="5" name="Picture 4">
            <a:extLst>
              <a:ext uri="{FF2B5EF4-FFF2-40B4-BE49-F238E27FC236}">
                <a16:creationId xmlns:a16="http://schemas.microsoft.com/office/drawing/2014/main" id="{C1B615FD-FC8D-DFB9-3C42-49210009D19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3368" y="1740568"/>
            <a:ext cx="2061390" cy="3433990"/>
          </a:xfrm>
          <a:prstGeom prst="rect">
            <a:avLst/>
          </a:prstGeom>
        </p:spPr>
      </p:pic>
      <p:sp>
        <p:nvSpPr>
          <p:cNvPr id="4" name="Slide Number Placeholder 3">
            <a:extLst>
              <a:ext uri="{FF2B5EF4-FFF2-40B4-BE49-F238E27FC236}">
                <a16:creationId xmlns:a16="http://schemas.microsoft.com/office/drawing/2014/main" id="{AA3FA112-5CE0-F727-B8F6-063B21420AD3}"/>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625731607"/>
      </p:ext>
    </p:extLst>
  </p:cSld>
  <p:clrMapOvr>
    <a:masterClrMapping/>
  </p:clrMapOvr>
  <mc:AlternateContent xmlns:mc="http://schemas.openxmlformats.org/markup-compatibility/2006">
    <mc:Choice xmlns:p14="http://schemas.microsoft.com/office/powerpoint/2010/main" Requires="p14">
      <p:transition spd="slow" p14:dur="2000" advTm="49151"/>
    </mc:Choice>
    <mc:Fallback>
      <p:transition spd="slow" advTm="491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E596B8-1820-1000-19D3-5CF4966609BD}"/>
              </a:ext>
            </a:extLst>
          </p:cNvPr>
          <p:cNvSpPr txBox="1">
            <a:spLocks noGrp="1"/>
          </p:cNvSpPr>
          <p:nvPr>
            <p:ph type="title" idx="4294967295"/>
          </p:nvPr>
        </p:nvSpPr>
        <p:spPr>
          <a:xfrm>
            <a:off x="223071" y="162695"/>
            <a:ext cx="8376399" cy="7564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useo Slab 500" panose="02000000000000000000" pitchFamily="50" charset="0"/>
                <a:ea typeface="+mj-ea"/>
                <a:cs typeface="+mj-cs"/>
              </a:rPr>
              <a:t>Importance of PSOs (Cont.)</a:t>
            </a:r>
          </a:p>
        </p:txBody>
      </p:sp>
      <p:sp>
        <p:nvSpPr>
          <p:cNvPr id="8" name="TextBox 7">
            <a:extLst>
              <a:ext uri="{FF2B5EF4-FFF2-40B4-BE49-F238E27FC236}">
                <a16:creationId xmlns:a16="http://schemas.microsoft.com/office/drawing/2014/main" id="{2D8305A3-A6C2-0CEE-FF48-C82179F757E0}"/>
              </a:ext>
            </a:extLst>
          </p:cNvPr>
          <p:cNvSpPr txBox="1"/>
          <p:nvPr/>
        </p:nvSpPr>
        <p:spPr>
          <a:xfrm>
            <a:off x="150983" y="1497702"/>
            <a:ext cx="7364744" cy="3724096"/>
          </a:xfrm>
          <a:prstGeom prst="rect">
            <a:avLst/>
          </a:prstGeom>
          <a:noFill/>
        </p:spPr>
        <p:txBody>
          <a:bodyPr wrap="square">
            <a:spAutoFit/>
          </a:bodyPr>
          <a:lstStyle/>
          <a:p>
            <a:pPr>
              <a:spcAft>
                <a:spcPts val="600"/>
              </a:spcAft>
            </a:pPr>
            <a:r>
              <a:rPr lang="en-US" sz="2400" b="1" dirty="0"/>
              <a:t>Opportunity to evaluate </a:t>
            </a:r>
            <a:r>
              <a:rPr lang="en-US" sz="2400" dirty="0"/>
              <a:t>whether students with disabilities who exit special education from high schools in your district had the knowledge, skills, and support for postsecondary education, training, employment, and community engagement to experience successful:​</a:t>
            </a:r>
          </a:p>
          <a:p>
            <a:pPr marL="742950" lvl="1" indent="-285750">
              <a:spcAft>
                <a:spcPts val="600"/>
              </a:spcAft>
              <a:buFont typeface="Arial" panose="020B0604020202020204" pitchFamily="34" charset="0"/>
              <a:buChar char="•"/>
            </a:pPr>
            <a:r>
              <a:rPr lang="en-US" sz="2400" dirty="0"/>
              <a:t>enrollment in postsecondary education​</a:t>
            </a:r>
          </a:p>
          <a:p>
            <a:pPr marL="742950" lvl="1" indent="-285750">
              <a:spcAft>
                <a:spcPts val="600"/>
              </a:spcAft>
              <a:buFont typeface="Arial" panose="020B0604020202020204" pitchFamily="34" charset="0"/>
              <a:buChar char="•"/>
            </a:pPr>
            <a:r>
              <a:rPr lang="en-US" sz="2400" dirty="0"/>
              <a:t>credential attainment​</a:t>
            </a:r>
          </a:p>
          <a:p>
            <a:pPr marL="742950" lvl="1" indent="-285750">
              <a:spcAft>
                <a:spcPts val="600"/>
              </a:spcAft>
              <a:buFont typeface="Arial" panose="020B0604020202020204" pitchFamily="34" charset="0"/>
              <a:buChar char="•"/>
            </a:pPr>
            <a:r>
              <a:rPr lang="en-US" sz="2400" dirty="0"/>
              <a:t>competitive integrated employment​</a:t>
            </a:r>
          </a:p>
          <a:p>
            <a:pPr marL="742950" lvl="1" indent="-285750">
              <a:spcAft>
                <a:spcPts val="600"/>
              </a:spcAft>
              <a:buFont typeface="Arial" panose="020B0604020202020204" pitchFamily="34" charset="0"/>
              <a:buChar char="•"/>
            </a:pPr>
            <a:r>
              <a:rPr lang="en-US" sz="2400" dirty="0"/>
              <a:t>community engagement</a:t>
            </a:r>
          </a:p>
        </p:txBody>
      </p:sp>
      <p:sp>
        <p:nvSpPr>
          <p:cNvPr id="10" name="object 8">
            <a:extLst>
              <a:ext uri="{FF2B5EF4-FFF2-40B4-BE49-F238E27FC236}">
                <a16:creationId xmlns:a16="http://schemas.microsoft.com/office/drawing/2014/main" id="{7D8A0FD9-8ABB-9BFE-DF51-10B8F488F08E}"/>
              </a:ext>
              <a:ext uri="{C183D7F6-B498-43B3-948B-1728B52AA6E4}">
                <adec:decorative xmlns:adec="http://schemas.microsoft.com/office/drawing/2017/decorative" val="1"/>
              </a:ext>
            </a:extLst>
          </p:cNvPr>
          <p:cNvSpPr/>
          <p:nvPr/>
        </p:nvSpPr>
        <p:spPr>
          <a:xfrm>
            <a:off x="7747858" y="1600410"/>
            <a:ext cx="1245160" cy="312064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 name="Slide Number Placeholder 3">
            <a:extLst>
              <a:ext uri="{FF2B5EF4-FFF2-40B4-BE49-F238E27FC236}">
                <a16:creationId xmlns:a16="http://schemas.microsoft.com/office/drawing/2014/main" id="{AA3FA112-5CE0-F727-B8F6-063B21420AD3}"/>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879429621"/>
      </p:ext>
    </p:extLst>
  </p:cSld>
  <p:clrMapOvr>
    <a:masterClrMapping/>
  </p:clrMapOvr>
  <mc:AlternateContent xmlns:mc="http://schemas.openxmlformats.org/markup-compatibility/2006">
    <mc:Choice xmlns:p14="http://schemas.microsoft.com/office/powerpoint/2010/main" Requires="p14">
      <p:transition spd="slow" p14:dur="2000" advTm="37633"/>
    </mc:Choice>
    <mc:Fallback>
      <p:transition spd="slow" advTm="3763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8|9.4"/>
</p:tagLst>
</file>

<file path=ppt/tags/tag2.xml><?xml version="1.0" encoding="utf-8"?>
<p:tagLst xmlns:a="http://schemas.openxmlformats.org/drawingml/2006/main" xmlns:r="http://schemas.openxmlformats.org/officeDocument/2006/relationships" xmlns:p="http://schemas.openxmlformats.org/presentationml/2006/main">
  <p:tag name="TIMING" val="|1.9|10.9|6.4|5.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3436</TotalTime>
  <Words>2401</Words>
  <Application>Microsoft Office PowerPoint</Application>
  <PresentationFormat>On-screen Show (4:3)</PresentationFormat>
  <Paragraphs>275</Paragraphs>
  <Slides>41</Slides>
  <Notes>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body</vt:lpstr>
      <vt:lpstr>Calibri Light</vt:lpstr>
      <vt:lpstr>FreesiaUPC</vt:lpstr>
      <vt:lpstr>Museo Slab 500</vt:lpstr>
      <vt:lpstr>Trebuchet MS</vt:lpstr>
      <vt:lpstr>Office Theme</vt:lpstr>
      <vt:lpstr>SY 2024-25 Summer 2025 Indicator 14: Post-School Outcomes</vt:lpstr>
      <vt:lpstr>Purpose </vt:lpstr>
      <vt:lpstr>Objectives </vt:lpstr>
      <vt:lpstr>What is the State Performance Plan (SPP) Annual Performance Report (APR)?</vt:lpstr>
      <vt:lpstr>Indicator 14: Post School Outcomes</vt:lpstr>
      <vt:lpstr>Indicator 14: Post-School Outcomes (cont.)</vt:lpstr>
      <vt:lpstr>Indicator 14 Determination and SPP/APR Measures</vt:lpstr>
      <vt:lpstr>Importance of PSOs</vt:lpstr>
      <vt:lpstr>Importance of PSOs (Cont.)</vt:lpstr>
      <vt:lpstr>How is Each PSO Measure Defined?</vt:lpstr>
      <vt:lpstr>Student Statistics from Summer 2024</vt:lpstr>
      <vt:lpstr>Participation Rate Trend</vt:lpstr>
      <vt:lpstr>Indicator 14 Engagement Trend</vt:lpstr>
      <vt:lpstr>PSO Engagement from Summer 2024</vt:lpstr>
      <vt:lpstr>Source of Student Sample</vt:lpstr>
      <vt:lpstr>Student Sample Size</vt:lpstr>
      <vt:lpstr>Data Collection Process</vt:lpstr>
      <vt:lpstr>Data Collection Process (Cont.)</vt:lpstr>
      <vt:lpstr>Logging in to the DMS</vt:lpstr>
      <vt:lpstr>Access to the Ascend DMS</vt:lpstr>
      <vt:lpstr>Access to the Ascend DMS (Cont.)</vt:lpstr>
      <vt:lpstr>Locating the Interviews</vt:lpstr>
      <vt:lpstr>Indicator 14 Collection Dashboard</vt:lpstr>
      <vt:lpstr>Starting your PSO Interview</vt:lpstr>
      <vt:lpstr>Logging Contact History</vt:lpstr>
      <vt:lpstr>Interview Status</vt:lpstr>
      <vt:lpstr>Interview Status (Cont.)</vt:lpstr>
      <vt:lpstr>When Student Refuses the Interview</vt:lpstr>
      <vt:lpstr>When Student Refuses the Interview (Cont.)</vt:lpstr>
      <vt:lpstr>Conducting the Interview</vt:lpstr>
      <vt:lpstr>Post Interview Questions</vt:lpstr>
      <vt:lpstr>Completing an Interview</vt:lpstr>
      <vt:lpstr>AU Tracking Mechanism</vt:lpstr>
      <vt:lpstr>Submitting a Completed Collection</vt:lpstr>
      <vt:lpstr>Unable to Submit</vt:lpstr>
      <vt:lpstr>Exporting Raw Data</vt:lpstr>
      <vt:lpstr>Questions?</vt:lpstr>
      <vt:lpstr>Important Things to Remember…</vt:lpstr>
      <vt:lpstr>Additional Resources</vt:lpstr>
      <vt:lpstr>Thank you for all you do for your students!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65</cp:revision>
  <dcterms:created xsi:type="dcterms:W3CDTF">2019-06-25T17:30:52Z</dcterms:created>
  <dcterms:modified xsi:type="dcterms:W3CDTF">2025-04-28T21:54:58Z</dcterms:modified>
</cp:coreProperties>
</file>