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sldIdLst>
    <p:sldId id="256" r:id="rId2"/>
    <p:sldId id="273" r:id="rId3"/>
    <p:sldId id="296" r:id="rId4"/>
    <p:sldId id="355" r:id="rId5"/>
    <p:sldId id="305" r:id="rId6"/>
    <p:sldId id="264" r:id="rId7"/>
    <p:sldId id="288" r:id="rId8"/>
    <p:sldId id="290" r:id="rId9"/>
    <p:sldId id="298" r:id="rId10"/>
    <p:sldId id="299" r:id="rId11"/>
    <p:sldId id="311" r:id="rId12"/>
    <p:sldId id="291" r:id="rId13"/>
    <p:sldId id="287" r:id="rId14"/>
    <p:sldId id="289" r:id="rId15"/>
    <p:sldId id="343" r:id="rId16"/>
    <p:sldId id="286" r:id="rId17"/>
    <p:sldId id="330" r:id="rId18"/>
    <p:sldId id="269" r:id="rId19"/>
    <p:sldId id="344" r:id="rId20"/>
    <p:sldId id="279" r:id="rId21"/>
    <p:sldId id="353" r:id="rId22"/>
    <p:sldId id="281" r:id="rId23"/>
    <p:sldId id="354" r:id="rId24"/>
    <p:sldId id="347" r:id="rId25"/>
    <p:sldId id="350" r:id="rId26"/>
    <p:sldId id="349" r:id="rId27"/>
    <p:sldId id="351" r:id="rId28"/>
    <p:sldId id="352" r:id="rId29"/>
    <p:sldId id="284" r:id="rId30"/>
    <p:sldId id="270"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DDCE20-11AA-F999-0CC1-DD4E77C0F300}" name="Haberkorn, Annie" initials="AH" userId="S::Haberkorn_A@cde.state.co.us::d412f1c8-8b2d-41fe-98b2-01a87a83cb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953A"/>
    <a:srgbClr val="FF99CC"/>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4712" autoAdjust="0"/>
  </p:normalViewPr>
  <p:slideViewPr>
    <p:cSldViewPr snapToGrid="0">
      <p:cViewPr varScale="1">
        <p:scale>
          <a:sx n="62" d="100"/>
          <a:sy n="62" d="100"/>
        </p:scale>
        <p:origin x="72" y="216"/>
      </p:cViewPr>
      <p:guideLst/>
    </p:cSldViewPr>
  </p:slideViewPr>
  <p:outlineViewPr>
    <p:cViewPr>
      <p:scale>
        <a:sx n="33" d="100"/>
        <a:sy n="33" d="100"/>
      </p:scale>
      <p:origin x="0" y="-1788"/>
    </p:cViewPr>
  </p:outlineViewPr>
  <p:notesTextViewPr>
    <p:cViewPr>
      <p:scale>
        <a:sx n="200" d="100"/>
        <a:sy n="2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COVID19 school closures, if the IEP process delay was due to a request from a parent (e.g., the parent would rather wait to have an implementation meeting until the COVID 19 school closure is over) or based on mutual agreement between the AU and parent to delay the timeline, please report such delay with a delay code 45 – parent reasons. If the IEP team was determining the existence of specific learning disability, and the COVID 19 school closure disrupted the progress monitoring necessary to evaluate the child (300.309(C)), please report such delay with a delay code 43 – mutual written agreement was made between parents and a group of qualified professionals to extend time for SLD identification. For any other delays related to the COVID-19 school closure, please report with a delay code 61 – NOT VALID – COVID19 School Closure. Because IDEA does not provide a waiver for a delay of IEP process due to any type of school closure, use of delay code 61 will be considered as not compliant. Because delay reasons in codes 45 and 43 are allowable in IDEA, the state would count as acceptable delays and would not be considered non-compliance. Please use code 59 when none of the delay codes adequately addresses the delay reasons and submit an exception request.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4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dirty="0"/>
          </a:p>
        </p:txBody>
      </p:sp>
    </p:spTree>
    <p:extLst>
      <p:ext uri="{BB962C8B-B14F-4D97-AF65-F5344CB8AC3E}">
        <p14:creationId xmlns:p14="http://schemas.microsoft.com/office/powerpoint/2010/main" val="4039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dirty="0"/>
          </a:p>
        </p:txBody>
      </p:sp>
    </p:spTree>
    <p:extLst>
      <p:ext uri="{BB962C8B-B14F-4D97-AF65-F5344CB8AC3E}">
        <p14:creationId xmlns:p14="http://schemas.microsoft.com/office/powerpoint/2010/main" val="23873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dirty="0"/>
          </a:p>
        </p:txBody>
      </p:sp>
    </p:spTree>
    <p:extLst>
      <p:ext uri="{BB962C8B-B14F-4D97-AF65-F5344CB8AC3E}">
        <p14:creationId xmlns:p14="http://schemas.microsoft.com/office/powerpoint/2010/main" val="15301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dirty="0"/>
          </a:p>
        </p:txBody>
      </p:sp>
    </p:spTree>
    <p:extLst>
      <p:ext uri="{BB962C8B-B14F-4D97-AF65-F5344CB8AC3E}">
        <p14:creationId xmlns:p14="http://schemas.microsoft.com/office/powerpoint/2010/main" val="173863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dirty="0"/>
          </a:p>
        </p:txBody>
      </p:sp>
    </p:spTree>
    <p:extLst>
      <p:ext uri="{BB962C8B-B14F-4D97-AF65-F5344CB8AC3E}">
        <p14:creationId xmlns:p14="http://schemas.microsoft.com/office/powerpoint/2010/main" val="2161773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cross-x-red-square-delete-wrong-394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d.cde.state.co.us/idm/essu-data"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hyperlink" Target="https://en.wikipedia.org/wiki/Pack_anima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flickr.com/photos/dcya/8464381123/" TargetMode="External"/><Relationship Id="rId7" Type="http://schemas.openxmlformats.org/officeDocument/2006/relationships/hyperlink" Target="https://calicospanish.com/make-your-classroom-green-how-to-effectively-recycle-vocabular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ws.schoolsdo.org/2016/08/middle-class-more-likely-to-get-help-from-teacher/" TargetMode="External"/><Relationship Id="rId4" Type="http://schemas.openxmlformats.org/officeDocument/2006/relationships/image" Target="../media/image12.jpg"/><Relationship Id="rId9"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mailto:Fails_j@cde.state.co.us" TargetMode="External"/><Relationship Id="rId5" Type="http://schemas.openxmlformats.org/officeDocument/2006/relationships/hyperlink" Target="mailto:Haberkorn_a@cde.state.co.us" TargetMode="External"/><Relationship Id="rId4" Type="http://schemas.openxmlformats.org/officeDocument/2006/relationships/hyperlink" Target="https://en.wikipedia.org/wiki/Pack_anim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187793&amp;picture=printable-blank-monthly-calendar"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news.schoolsdo.org/2018/01/diversity-inclusion-reduce-delinquent-behaviors/" TargetMode="External"/><Relationship Id="rId7" Type="http://schemas.openxmlformats.org/officeDocument/2006/relationships/hyperlink" Target="https://creativecommons.org/licenses/by/3.0/"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calicospanish.com/make-your-classroom-green-how-to-effectively-recycle-vocabulary/"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http://www.journeytothepastblog.com/2013/05/cutie-pie-is-three.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Arial" panose="020B0604020202020204" pitchFamily="34" charset="0"/>
                <a:cs typeface="Arial" panose="020B0604020202020204" pitchFamily="34" charset="0"/>
              </a:rPr>
              <a:t>Indicator 11 (I 11): Timely Initial Evaluation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Indicator 12 (I 12): Part C to Part B Transition</a:t>
            </a:r>
          </a:p>
        </p:txBody>
      </p:sp>
      <p:sp>
        <p:nvSpPr>
          <p:cNvPr id="3" name="Subtitle 2"/>
          <p:cNvSpPr>
            <a:spLocks noGrp="1"/>
          </p:cNvSpPr>
          <p:nvPr>
            <p:ph type="subTitle" idx="1"/>
          </p:nvPr>
        </p:nvSpPr>
        <p:spPr>
          <a:xfrm>
            <a:off x="228600" y="4929682"/>
            <a:ext cx="11667392" cy="1085480"/>
          </a:xfrm>
        </p:spPr>
        <p:txBody>
          <a:bodyPr>
            <a:normAutofit fontScale="92500"/>
          </a:bodyPr>
          <a:lstStyle/>
          <a:p>
            <a:r>
              <a:rPr lang="en-US" sz="3600" dirty="0">
                <a:latin typeface="Arial" panose="020B0604020202020204" pitchFamily="34" charset="0"/>
                <a:cs typeface="Arial" panose="020B0604020202020204" pitchFamily="34" charset="0"/>
              </a:rPr>
              <a:t>Demonstration of Correction of Noncompliance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School Year (SY) 2024-2025 Individual Student Corrections</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custDataLst>
      <p:tags r:id="rId1"/>
    </p:custDataLst>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slow" p14:dur="2000" advTm="30525"/>
    </mc:Choice>
    <mc:Fallback xmlns="">
      <p:transition spd="slow" advTm="305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92307"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(45, 46, 47)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78753" y="1264783"/>
            <a:ext cx="6671387" cy="4866727"/>
          </a:xfrm>
        </p:spPr>
        <p:txBody>
          <a:bodyPr anchor="t">
            <a:noAutofit/>
          </a:bodyPr>
          <a:lstStyle/>
          <a:p>
            <a:pPr marL="0" indent="0">
              <a:buNone/>
            </a:pPr>
            <a:r>
              <a:rPr lang="en-US" u="sng" dirty="0">
                <a:latin typeface="Arial" panose="020B0604020202020204" pitchFamily="34" charset="0"/>
                <a:cs typeface="Arial" panose="020B0604020202020204" pitchFamily="34" charset="0"/>
              </a:rPr>
              <a:t>Valid delay codes</a:t>
            </a:r>
          </a:p>
          <a:p>
            <a:r>
              <a:rPr lang="en-US" dirty="0">
                <a:latin typeface="Arial" panose="020B0604020202020204" pitchFamily="34" charset="0"/>
                <a:cs typeface="Arial" panose="020B0604020202020204" pitchFamily="34" charset="0"/>
              </a:rPr>
              <a:t>45 Parent repeatedly failed or refused to: produce child; give consent, respond to meeting requests; attend scheduled meetings. Includes delays due to illness and any requested delays from parent. Process was delayed but did not end.</a:t>
            </a:r>
          </a:p>
          <a:p>
            <a:r>
              <a:rPr lang="en-US" dirty="0">
                <a:latin typeface="Arial" panose="020B0604020202020204" pitchFamily="34" charset="0"/>
                <a:cs typeface="Arial" panose="020B0604020202020204" pitchFamily="34" charset="0"/>
              </a:rPr>
              <a:t>46  Student moved into district after process initiated in another district; current district is making sufficient progress to ensure a prompt completion of the initial referral process by the date which parent and the current district agree.</a:t>
            </a:r>
          </a:p>
          <a:p>
            <a:r>
              <a:rPr lang="en-US" dirty="0">
                <a:latin typeface="Arial" panose="020B0604020202020204" pitchFamily="34" charset="0"/>
                <a:cs typeface="Arial" panose="020B0604020202020204" pitchFamily="34" charset="0"/>
              </a:rPr>
              <a:t>47 Student moved out of district after the initial referral process initiated, process ended.</a:t>
            </a: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109305"/>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821"/>
    </mc:Choice>
    <mc:Fallback xmlns="">
      <p:transition spd="slow" advTm="478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75374"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(49, 56, 41)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403014" y="1380385"/>
            <a:ext cx="5988140" cy="4097230"/>
          </a:xfrm>
        </p:spPr>
        <p:txBody>
          <a:bodyPr anchor="t">
            <a:noAutofit/>
          </a:bodyPr>
          <a:lstStyle/>
          <a:p>
            <a:pPr marL="0" indent="0">
              <a:buNone/>
            </a:pPr>
            <a:r>
              <a:rPr lang="en-US" u="sng" dirty="0">
                <a:latin typeface="Arial" panose="020B0604020202020204" pitchFamily="34" charset="0"/>
                <a:cs typeface="Arial" panose="020B0604020202020204" pitchFamily="34" charset="0"/>
              </a:rPr>
              <a:t>Additional valid delay codes for Indicator 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49  Child's 3rd birthday occurred over the summer, parents and district determined the date the IEP services will begin.</a:t>
            </a:r>
          </a:p>
          <a:p>
            <a:r>
              <a:rPr lang="en-US" dirty="0">
                <a:latin typeface="Arial" panose="020B0604020202020204" pitchFamily="34" charset="0"/>
                <a:cs typeface="Arial" panose="020B0604020202020204" pitchFamily="34" charset="0"/>
              </a:rPr>
              <a:t>56  No educational disability suspected. Prior Written Notice issued.</a:t>
            </a:r>
          </a:p>
          <a:p>
            <a:endParaRPr lang="en-US" dirty="0">
              <a:latin typeface="Arial" panose="020B0604020202020204" pitchFamily="34" charset="0"/>
              <a:cs typeface="Arial" panose="020B0604020202020204" pitchFamily="34" charset="0"/>
            </a:endParaRPr>
          </a:p>
          <a:p>
            <a:pPr marL="0" indent="0" algn="just">
              <a:buNone/>
            </a:pPr>
            <a:r>
              <a:rPr lang="en-US" u="sng" dirty="0">
                <a:latin typeface="Arial" panose="020B0604020202020204" pitchFamily="34" charset="0"/>
                <a:cs typeface="Arial" panose="020B0604020202020204" pitchFamily="34" charset="0"/>
              </a:rPr>
              <a:t>Indicator 12: Valid delay for IEP implementation only. Not a reason for a delay in eligibility determination.</a:t>
            </a:r>
          </a:p>
          <a:p>
            <a:r>
              <a:rPr lang="en-US" dirty="0">
                <a:latin typeface="Arial" panose="020B0604020202020204" pitchFamily="34" charset="0"/>
                <a:cs typeface="Arial" panose="020B0604020202020204" pitchFamily="34" charset="0"/>
              </a:rPr>
              <a:t>41 Parent chose to extend Part C </a:t>
            </a:r>
            <a:r>
              <a:rPr lang="en-US">
                <a:latin typeface="Arial" panose="020B0604020202020204" pitchFamily="34" charset="0"/>
                <a:cs typeface="Arial" panose="020B0604020202020204" pitchFamily="34" charset="0"/>
              </a:rPr>
              <a:t>Services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109305"/>
            <a:ext cx="548640" cy="548640"/>
          </a:xfrm>
          <a:prstGeom prst="ellipse">
            <a:avLst/>
          </a:prstGeom>
          <a:solidFill>
            <a:srgbClr val="7F7F7F"/>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81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014"/>
    </mc:Choice>
    <mc:Fallback xmlns="">
      <p:transition spd="slow" advTm="300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5441861" y="119065"/>
            <a:ext cx="6383447" cy="1325563"/>
          </a:xfrm>
        </p:spPr>
        <p:txBody>
          <a:bodyPr>
            <a:noAutofit/>
          </a:bodyPr>
          <a:lstStyle/>
          <a:p>
            <a:r>
              <a:rPr lang="en-US" sz="4000" dirty="0">
                <a:latin typeface="Arial" panose="020B0604020202020204" pitchFamily="34" charset="0"/>
                <a:cs typeface="Arial" panose="020B0604020202020204" pitchFamily="34" charset="0"/>
              </a:rPr>
              <a:t>Know the valid and invalid delay codes (58, 59, 60)	</a:t>
            </a: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0F5D73-6FBF-4520-88C2-4C9987FB8A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47" r="5679"/>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801324" y="1526730"/>
            <a:ext cx="5609220" cy="4509859"/>
          </a:xfrm>
        </p:spPr>
        <p:txBody>
          <a:bodyPr anchor="t">
            <a:normAutofit/>
          </a:bodyPr>
          <a:lstStyle/>
          <a:p>
            <a:pPr marL="457200" lvl="1" indent="0">
              <a:buNone/>
            </a:pPr>
            <a:r>
              <a:rPr lang="en-US" sz="2400" u="sng" dirty="0">
                <a:latin typeface="Arial" panose="020B0604020202020204" pitchFamily="34" charset="0"/>
                <a:cs typeface="Arial" panose="020B0604020202020204" pitchFamily="34" charset="0"/>
              </a:rPr>
              <a:t>Invalid delay codes </a:t>
            </a:r>
          </a:p>
          <a:p>
            <a:pPr marL="457200" lvl="1" indent="0">
              <a:buNone/>
            </a:pPr>
            <a:endParaRPr lang="en-US" sz="2400" u="sng"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58 Additional evaluations or special evaluations needed</a:t>
            </a:r>
          </a:p>
          <a:p>
            <a:pPr lvl="1"/>
            <a:r>
              <a:rPr lang="en-US" sz="2400" dirty="0">
                <a:latin typeface="Arial" panose="020B0604020202020204" pitchFamily="34" charset="0"/>
                <a:cs typeface="Arial" panose="020B0604020202020204" pitchFamily="34" charset="0"/>
              </a:rPr>
              <a:t>59 Other: (provide explanation in exception request)</a:t>
            </a:r>
          </a:p>
          <a:p>
            <a:pPr lvl="1"/>
            <a:r>
              <a:rPr lang="en-US" sz="2400" dirty="0">
                <a:latin typeface="Arial" panose="020B0604020202020204" pitchFamily="34" charset="0"/>
                <a:cs typeface="Arial" panose="020B0604020202020204" pitchFamily="34" charset="0"/>
              </a:rPr>
              <a:t>60 Staff missed the timeline</a:t>
            </a:r>
            <a:endParaRPr lang="en-US" sz="2400" dirty="0">
              <a:solidFill>
                <a:srgbClr val="0563C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23539" y="6118691"/>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970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056"/>
    </mc:Choice>
    <mc:Fallback xmlns="">
      <p:transition spd="slow" advTm="170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0228-9418-4A41-A44B-A4F53E6BF3AF}"/>
              </a:ext>
            </a:extLst>
          </p:cNvPr>
          <p:cNvSpPr>
            <a:spLocks noGrp="1"/>
          </p:cNvSpPr>
          <p:nvPr>
            <p:ph type="title"/>
          </p:nvPr>
        </p:nvSpPr>
        <p:spPr>
          <a:xfrm>
            <a:off x="1494218" y="-52367"/>
            <a:ext cx="10330696" cy="1355356"/>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Consequences of Noncompliance</a:t>
            </a:r>
          </a:p>
        </p:txBody>
      </p:sp>
      <p:pic>
        <p:nvPicPr>
          <p:cNvPr id="6" name="Content Placeholder 5">
            <a:extLst>
              <a:ext uri="{FF2B5EF4-FFF2-40B4-BE49-F238E27FC236}">
                <a16:creationId xmlns:a16="http://schemas.microsoft.com/office/drawing/2014/main" id="{5CB49395-7E8C-4AF1-8CCA-B80E573EA455}"/>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589752" y="1395025"/>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Lst>
          </p:cNvPr>
          <p:cNvSpPr txBox="1"/>
          <p:nvPr/>
        </p:nvSpPr>
        <p:spPr>
          <a:xfrm>
            <a:off x="5566158" y="6003302"/>
            <a:ext cx="2186816" cy="200055"/>
          </a:xfrm>
          <a:prstGeom prst="rect">
            <a:avLst/>
          </a:prstGeom>
          <a:solidFill>
            <a:srgbClr val="000000"/>
          </a:solidFill>
          <a:ln>
            <a:noFill/>
          </a:ln>
        </p:spPr>
        <p:txBody>
          <a:bodyPr wrap="none" rtlCol="0"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owl.excelsior.edu/grammar-essentials/common-erro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5912102-8765-4D69-B4DE-47151C1940B8}"/>
              </a:ext>
            </a:extLst>
          </p:cNvPr>
          <p:cNvSpPr>
            <a:spLocks noGrp="1"/>
          </p:cNvSpPr>
          <p:nvPr>
            <p:ph type="sldNum" sz="quarter" idx="12"/>
          </p:nvPr>
        </p:nvSpPr>
        <p:spPr>
          <a:xfrm>
            <a:off x="324439" y="6295393"/>
            <a:ext cx="495693"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08267"/>
      </p:ext>
    </p:extLst>
  </p:cSld>
  <p:clrMapOvr>
    <a:masterClrMapping/>
  </p:clrMapOvr>
  <mc:AlternateContent xmlns:mc="http://schemas.openxmlformats.org/markup-compatibility/2006" xmlns:p14="http://schemas.microsoft.com/office/powerpoint/2010/main">
    <mc:Choice Requires="p14">
      <p:transition spd="slow" p14:dur="2000" advTm="6632"/>
    </mc:Choice>
    <mc:Fallback xmlns="">
      <p:transition spd="slow" advTm="66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6454" y="99847"/>
            <a:ext cx="5120114" cy="1692794"/>
          </a:xfrm>
        </p:spPr>
        <p:txBody>
          <a:bodyPr>
            <a:normAutofit/>
          </a:bodyPr>
          <a:lstStyle/>
          <a:p>
            <a:r>
              <a:rPr lang="en-US" sz="4000" dirty="0">
                <a:latin typeface="Arial" panose="020B0604020202020204" pitchFamily="34" charset="0"/>
                <a:cs typeface="Arial" panose="020B0604020202020204" pitchFamily="34" charset="0"/>
              </a:rPr>
              <a:t>What is demonstration of correction?</a:t>
            </a:r>
          </a:p>
        </p:txBody>
      </p:sp>
      <p:sp>
        <p:nvSpPr>
          <p:cNvPr id="3" name="Content Placeholder 2"/>
          <p:cNvSpPr>
            <a:spLocks noGrp="1"/>
          </p:cNvSpPr>
          <p:nvPr>
            <p:ph idx="1"/>
          </p:nvPr>
        </p:nvSpPr>
        <p:spPr>
          <a:xfrm>
            <a:off x="184944" y="1293342"/>
            <a:ext cx="6231624" cy="5364604"/>
          </a:xfrm>
          <a:solidFill>
            <a:schemeClr val="bg1"/>
          </a:solidFill>
        </p:spPr>
        <p:txBody>
          <a:bodyPr>
            <a:normAutofit/>
          </a:bodyPr>
          <a:lstStyle/>
          <a:p>
            <a:pPr marL="0" indent="0">
              <a:buNone/>
            </a:pPr>
            <a:r>
              <a:rPr lang="en-US" dirty="0">
                <a:latin typeface="Arial" panose="020B0604020202020204" pitchFamily="34" charset="0"/>
                <a:cs typeface="Arial" panose="020B0604020202020204" pitchFamily="34" charset="0"/>
              </a:rPr>
              <a:t>When an AU fails to meet 100% compliance with these indicators, the state must ensure the noncompliance is corrected in accordance with OSEP QA 23-01, which specifies that the CDE must:</a:t>
            </a:r>
          </a:p>
          <a:p>
            <a:pPr marL="457200" lvl="1" indent="0">
              <a:buNone/>
            </a:pPr>
            <a:r>
              <a:rPr lang="en-US" sz="2400" dirty="0">
                <a:latin typeface="Arial" panose="020B0604020202020204" pitchFamily="34" charset="0"/>
                <a:cs typeface="Arial" panose="020B0604020202020204" pitchFamily="34" charset="0"/>
              </a:rPr>
              <a:t>1. Ensure that each child’s evaluation was completed, or IEP was implemented, though late, and identify the root-cause of the delay (“Individual Correction”); and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lvl="1" indent="0">
              <a:buNone/>
            </a:pPr>
            <a:r>
              <a:rPr lang="en-US" sz="2400" dirty="0">
                <a:latin typeface="Arial" panose="020B0604020202020204" pitchFamily="34" charset="0"/>
                <a:cs typeface="Arial" panose="020B0604020202020204" pitchFamily="34" charset="0"/>
              </a:rPr>
              <a:t>2. Review updated data to determine if the AU is correctly implementing the specific regulatory requirements related to the Indicator (“Review of Updated Data”). </a:t>
            </a:r>
          </a:p>
          <a:p>
            <a:pPr marL="0" indent="0">
              <a:buNone/>
            </a:pP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35" r="22123"/>
          <a:stretch/>
        </p:blipFill>
        <p:spPr>
          <a:xfrm>
            <a:off x="6416569" y="10"/>
            <a:ext cx="577543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089BE316-537D-4FC7-AE0C-50BDD9918C87}"/>
              </a:ext>
            </a:extLst>
          </p:cNvPr>
          <p:cNvSpPr txBox="1"/>
          <p:nvPr/>
        </p:nvSpPr>
        <p:spPr>
          <a:xfrm>
            <a:off x="9732671" y="6375354"/>
            <a:ext cx="245932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marcocardinale.blogspot.com/2014/07/tips-for-job-applicant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0" y="6475382"/>
            <a:ext cx="1165860" cy="365125"/>
          </a:xfrm>
          <a:prstGeom prst="ellipse">
            <a:avLst/>
          </a:prstGeo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0019"/>
      </p:ext>
    </p:extLst>
  </p:cSld>
  <p:clrMapOvr>
    <a:masterClrMapping/>
  </p:clrMapOvr>
  <mc:AlternateContent xmlns:mc="http://schemas.openxmlformats.org/markup-compatibility/2006" xmlns:p14="http://schemas.microsoft.com/office/powerpoint/2010/main">
    <mc:Choice Requires="p14">
      <p:transition spd="slow" p14:dur="2000" advTm="34874"/>
    </mc:Choice>
    <mc:Fallback xmlns="">
      <p:transition spd="slow" advTm="3487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7" y="356616"/>
            <a:ext cx="10215396" cy="747084"/>
          </a:xfrm>
        </p:spPr>
        <p:txBody>
          <a:bodyPr>
            <a:normAutofit/>
          </a:bodyPr>
          <a:lstStyle/>
          <a:p>
            <a:r>
              <a:rPr lang="en-US" sz="4000" dirty="0">
                <a:latin typeface="Arial" panose="020B0604020202020204" pitchFamily="34" charset="0"/>
                <a:cs typeface="Arial" panose="020B0604020202020204" pitchFamily="34" charset="0"/>
              </a:rPr>
              <a:t>ESSU Data Management System (DMS)</a:t>
            </a:r>
          </a:p>
        </p:txBody>
      </p:sp>
      <p:pic>
        <p:nvPicPr>
          <p:cNvPr id="9" name="Picture 8" descr="Screenshot of login page for ESSU DMS">
            <a:extLst>
              <a:ext uri="{FF2B5EF4-FFF2-40B4-BE49-F238E27FC236}">
                <a16:creationId xmlns:a16="http://schemas.microsoft.com/office/drawing/2014/main" id="{A5890629-ACF8-B9ED-61CA-C5BFFA57C37D}"/>
              </a:ext>
            </a:extLst>
          </p:cNvPr>
          <p:cNvPicPr>
            <a:picLocks noChangeAspect="1"/>
          </p:cNvPicPr>
          <p:nvPr/>
        </p:nvPicPr>
        <p:blipFill>
          <a:blip r:embed="rId2"/>
          <a:stretch>
            <a:fillRect/>
          </a:stretch>
        </p:blipFill>
        <p:spPr>
          <a:xfrm>
            <a:off x="1567249" y="1436713"/>
            <a:ext cx="4018005" cy="5064671"/>
          </a:xfrm>
          <a:prstGeom prst="rect">
            <a:avLst/>
          </a:prstGeom>
        </p:spPr>
      </p:pic>
      <p:sp>
        <p:nvSpPr>
          <p:cNvPr id="8" name="TextBox 7">
            <a:extLst>
              <a:ext uri="{FF2B5EF4-FFF2-40B4-BE49-F238E27FC236}">
                <a16:creationId xmlns:a16="http://schemas.microsoft.com/office/drawing/2014/main" id="{31F9EBD3-A425-B70F-C668-DF49311AF1AC}"/>
              </a:ext>
            </a:extLst>
          </p:cNvPr>
          <p:cNvSpPr txBox="1"/>
          <p:nvPr/>
        </p:nvSpPr>
        <p:spPr>
          <a:xfrm>
            <a:off x="6895749" y="3268359"/>
            <a:ext cx="4464229"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hlinkClick r:id="rId3"/>
              </a:rPr>
              <a:t>Log in to ESSU Ascend DMS</a:t>
            </a:r>
            <a:r>
              <a:rPr lang="en-US" sz="24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942086306"/>
      </p:ext>
    </p:extLst>
  </p:cSld>
  <p:clrMapOvr>
    <a:masterClrMapping/>
  </p:clrMapOvr>
  <mc:AlternateContent xmlns:mc="http://schemas.openxmlformats.org/markup-compatibility/2006" xmlns:p14="http://schemas.microsoft.com/office/powerpoint/2010/main">
    <mc:Choice Requires="p14">
      <p:transition spd="slow" p14:dur="2000" advTm="14230"/>
    </mc:Choice>
    <mc:Fallback xmlns="">
      <p:transition spd="slow" advTm="14230"/>
    </mc:Fallback>
  </mc:AlternateContent>
  <p:extLst>
    <p:ext uri="{3A86A75C-4F4B-4683-9AE1-C65F6400EC91}">
      <p14:laserTraceLst xmlns:p14="http://schemas.microsoft.com/office/powerpoint/2010/main">
        <p14:tracePtLst>
          <p14:tracePt t="9759" x="4864100" y="6807200"/>
          <p14:tracePt t="9933" x="3722688" y="6696075"/>
          <p14:tracePt t="9939" x="3735388" y="6570663"/>
          <p14:tracePt t="9940" x="3748088" y="6457950"/>
          <p14:tracePt t="9947" x="3748088" y="6234113"/>
          <p14:tracePt t="9956" x="3748088" y="6021388"/>
          <p14:tracePt t="9959" x="3748088" y="5921375"/>
          <p14:tracePt t="9973" x="3722688" y="5508625"/>
          <p14:tracePt t="9976" x="3697288" y="5346700"/>
          <p14:tracePt t="9990" x="3622675" y="4972050"/>
          <p14:tracePt t="9993" x="3597275" y="4859338"/>
          <p14:tracePt t="9995" x="3571875" y="4759325"/>
          <p14:tracePt t="10007" x="3535363" y="4584700"/>
          <p14:tracePt t="10009" x="3522663" y="4522788"/>
          <p14:tracePt t="10010" x="3509963" y="4471988"/>
          <p14:tracePt t="10023" x="3497263" y="4433888"/>
          <p14:tracePt t="10026" x="3497263" y="4410075"/>
          <p14:tracePt t="10040" x="3497263" y="4371975"/>
          <p14:tracePt t="10042" x="3484563" y="4346575"/>
          <p14:tracePt t="10043" x="3484563" y="4333875"/>
          <p14:tracePt t="10059" x="3484563" y="4284663"/>
          <p14:tracePt t="10061" x="3484563" y="4271963"/>
          <p14:tracePt t="10073" x="3473450" y="4259263"/>
          <p14:tracePt t="10090" x="3473450" y="4246563"/>
          <p14:tracePt t="10091" x="3473450" y="4235450"/>
          <p14:tracePt t="10093" x="3460750" y="4222750"/>
          <p14:tracePt t="10109" x="3460750" y="4210050"/>
          <p14:tracePt t="10124" x="3460750" y="4197350"/>
          <p14:tracePt t="10126" x="3448050" y="4197350"/>
          <p14:tracePt t="10141" x="3435350" y="4171950"/>
          <p14:tracePt t="10159" x="3409950" y="4146550"/>
          <p14:tracePt t="10174" x="3397250" y="4122738"/>
          <p14:tracePt t="10176" x="3384550" y="4097338"/>
          <p14:tracePt t="10190" x="3384550" y="3984625"/>
          <p14:tracePt t="10192" x="3384550" y="3948113"/>
          <p14:tracePt t="10207" x="3384550" y="3859213"/>
          <p14:tracePt t="10224" x="3384550" y="3835400"/>
          <p14:tracePt t="10226" x="3384550" y="3810000"/>
          <p14:tracePt t="10240" x="3384550" y="3771900"/>
          <p14:tracePt t="10257" x="3384550" y="3735388"/>
          <p14:tracePt t="10274" x="3360738" y="3709988"/>
          <p14:tracePt t="10291" x="3348038" y="3684588"/>
          <p14:tracePt t="10293" x="3335338" y="3671888"/>
          <p14:tracePt t="10307" x="3322638" y="3671888"/>
          <p14:tracePt t="10309" x="3286125" y="3660775"/>
          <p14:tracePt t="10324" x="3260725" y="3635375"/>
          <p14:tracePt t="10340" x="3222625" y="3622675"/>
          <p14:tracePt t="10357" x="3135313" y="3597275"/>
          <p14:tracePt t="10359" x="3122613" y="3584575"/>
          <p14:tracePt t="10374" x="3022600" y="3584575"/>
          <p14:tracePt t="10375" x="2986088" y="3584575"/>
          <p14:tracePt t="10391" x="2886075" y="3584575"/>
          <p14:tracePt t="10393" x="2860675" y="3584575"/>
          <p14:tracePt t="10394" x="2822575" y="3584575"/>
          <p14:tracePt t="10407" x="2735263" y="3584575"/>
          <p14:tracePt t="10424" x="2660650" y="3584575"/>
          <p14:tracePt t="10426" x="2586038" y="3584575"/>
          <p14:tracePt t="10440" x="2498725" y="3584575"/>
          <p14:tracePt t="10458" x="2373313" y="3584575"/>
          <p14:tracePt t="10459" x="2335213" y="3584575"/>
          <p14:tracePt t="10474" x="2236788" y="3584575"/>
          <p14:tracePt t="10476" x="2173288" y="3584575"/>
          <p14:tracePt t="10491" x="2073275" y="3584575"/>
          <p14:tracePt t="10492" x="2036763" y="3584575"/>
          <p14:tracePt t="10507" x="1949450" y="3584575"/>
          <p14:tracePt t="10509" x="1924050" y="3584575"/>
          <p14:tracePt t="10524" x="1849438" y="3584575"/>
          <p14:tracePt t="10525" x="1836738" y="3584575"/>
          <p14:tracePt t="10541" x="1773238" y="3584575"/>
          <p14:tracePt t="10542" x="1762125" y="3584575"/>
          <p14:tracePt t="10557" x="1662113" y="3609975"/>
          <p14:tracePt t="10574" x="1598613" y="3609975"/>
          <p14:tracePt t="10576" x="1536700" y="3622675"/>
          <p14:tracePt t="10591" x="1462088" y="3635375"/>
          <p14:tracePt t="10593" x="1436688" y="3648075"/>
          <p14:tracePt t="10607" x="1374775" y="3660775"/>
          <p14:tracePt t="10610" x="1349375" y="3671888"/>
          <p14:tracePt t="10611" x="1336675" y="3671888"/>
          <p14:tracePt t="10623" x="1323975" y="3684588"/>
          <p14:tracePt t="10625" x="1311275" y="3697288"/>
          <p14:tracePt t="10641" x="1285875" y="3722688"/>
          <p14:tracePt t="10644" x="1274763" y="3722688"/>
          <p14:tracePt t="10657" x="1262063" y="3760788"/>
          <p14:tracePt t="10674" x="1236663" y="3797300"/>
          <p14:tracePt t="10691" x="1223963" y="3848100"/>
          <p14:tracePt t="10707" x="1223963" y="3871913"/>
          <p14:tracePt t="10724" x="1223963" y="3910013"/>
          <p14:tracePt t="10741" x="1262063" y="3971925"/>
          <p14:tracePt t="10757" x="1298575" y="4035425"/>
          <p14:tracePt t="10773" x="1362075" y="4084638"/>
          <p14:tracePt t="10775" x="1374775" y="4084638"/>
          <p14:tracePt t="10791" x="1498600" y="4146550"/>
          <p14:tracePt t="10807" x="1611313" y="4184650"/>
          <p14:tracePt t="10824" x="1711325" y="4222750"/>
          <p14:tracePt t="10826" x="1749425" y="4222750"/>
          <p14:tracePt t="10827" x="1785938" y="4235450"/>
          <p14:tracePt t="10841" x="1924050" y="4271963"/>
          <p14:tracePt t="10843" x="1973263" y="4271963"/>
          <p14:tracePt t="10860" x="2198688" y="4333875"/>
          <p14:tracePt t="10872" x="2360613" y="4359275"/>
          <p14:tracePt t="10873" x="2411413" y="4371975"/>
          <p14:tracePt t="10889" x="2622550" y="4422775"/>
          <p14:tracePt t="10906" x="2798763" y="4422775"/>
          <p14:tracePt t="10922" x="2973388" y="4422775"/>
          <p14:tracePt t="10939" x="3109913" y="4422775"/>
          <p14:tracePt t="10941" x="3148013" y="4422775"/>
          <p14:tracePt t="10961" x="3260725" y="4422775"/>
          <p14:tracePt t="10974" x="3309938" y="4422775"/>
          <p14:tracePt t="10976" x="3335338" y="4422775"/>
          <p14:tracePt t="10991" x="3409950" y="4422775"/>
          <p14:tracePt t="10994" x="3422650" y="4422775"/>
          <p14:tracePt t="11006" x="3509963" y="4433888"/>
          <p14:tracePt t="11023" x="3660775" y="4433888"/>
          <p14:tracePt t="11041" x="3784600" y="4433888"/>
          <p14:tracePt t="11045" x="3835400" y="4433888"/>
          <p14:tracePt t="11056" x="3997325" y="4433888"/>
          <p14:tracePt t="11058" x="4048125" y="4433888"/>
          <p14:tracePt t="11075" x="4246563" y="4433888"/>
          <p14:tracePt t="11091" x="4446588" y="4433888"/>
          <p14:tracePt t="11093" x="4497388" y="4433888"/>
          <p14:tracePt t="11096" x="4546600" y="4433888"/>
          <p14:tracePt t="11105" x="4633913" y="4433888"/>
          <p14:tracePt t="11124" x="4784725" y="4397375"/>
          <p14:tracePt t="11127" x="4810125" y="4384675"/>
          <p14:tracePt t="11141" x="4897438" y="4359275"/>
          <p14:tracePt t="11157" x="4972050" y="4333875"/>
          <p14:tracePt t="11172" x="5008563" y="4297363"/>
          <p14:tracePt t="11174" x="5033963" y="4284663"/>
          <p14:tracePt t="11190" x="5084763" y="4246563"/>
          <p14:tracePt t="11192" x="5084763" y="4235450"/>
          <p14:tracePt t="11194" x="5095875" y="4222750"/>
          <p14:tracePt t="11207" x="5133975" y="4197350"/>
          <p14:tracePt t="11227" x="5221288" y="4135438"/>
          <p14:tracePt t="11240" x="5272088" y="4110038"/>
          <p14:tracePt t="11258" x="5295900" y="4084638"/>
          <p14:tracePt t="11260" x="5308600" y="4071938"/>
          <p14:tracePt t="11274" x="5308600" y="4035425"/>
          <p14:tracePt t="11291" x="5295900" y="3997325"/>
          <p14:tracePt t="11294" x="5295900" y="3984625"/>
          <p14:tracePt t="11307" x="5259388" y="3935413"/>
          <p14:tracePt t="11308" x="5233988" y="3922713"/>
          <p14:tracePt t="11323" x="5184775" y="3871913"/>
          <p14:tracePt t="11325" x="5172075" y="3871913"/>
          <p14:tracePt t="11341" x="5021263" y="3784600"/>
          <p14:tracePt t="11358" x="4833938" y="3709988"/>
          <p14:tracePt t="11360" x="4759325" y="3684588"/>
          <p14:tracePt t="11374" x="4559300" y="3622675"/>
          <p14:tracePt t="11376" x="4484688" y="3597275"/>
          <p14:tracePt t="11391" x="4271963" y="3522663"/>
          <p14:tracePt t="11395" x="4210050" y="3509963"/>
          <p14:tracePt t="11406" x="3984625" y="3460750"/>
          <p14:tracePt t="11423" x="3848100" y="3422650"/>
          <p14:tracePt t="11440" x="3697288" y="3422650"/>
          <p14:tracePt t="11443" x="3648075" y="3422650"/>
          <p14:tracePt t="11457" x="3497263" y="3409950"/>
          <p14:tracePt t="11460" x="3448050" y="3397250"/>
          <p14:tracePt t="11472" x="3297238" y="3384550"/>
          <p14:tracePt t="11474" x="3248025" y="3384550"/>
          <p14:tracePt t="11491" x="3048000" y="3373438"/>
          <p14:tracePt t="11508" x="2835275" y="3373438"/>
          <p14:tracePt t="11524" x="2673350" y="3360738"/>
          <p14:tracePt t="11541" x="2547938" y="3360738"/>
          <p14:tracePt t="11557" x="2435225" y="3360738"/>
          <p14:tracePt t="11573" x="2298700" y="3360738"/>
          <p14:tracePt t="11593" x="2160588" y="3360738"/>
          <p14:tracePt t="11606" x="2073275" y="3360738"/>
          <p14:tracePt t="11608" x="2047875" y="3360738"/>
          <p14:tracePt t="11623" x="1960563" y="3360738"/>
          <p14:tracePt t="11641" x="1860550" y="3360738"/>
          <p14:tracePt t="11646" x="1798638" y="3360738"/>
          <p14:tracePt t="11656" x="1736725" y="3384550"/>
          <p14:tracePt t="11658" x="1711325" y="3384550"/>
          <p14:tracePt t="11673" x="1624013" y="3409950"/>
          <p14:tracePt t="11675" x="1598613" y="3422650"/>
          <p14:tracePt t="11691" x="1485900" y="3448050"/>
          <p14:tracePt t="11707" x="1385888" y="3484563"/>
          <p14:tracePt t="11710" x="1349375" y="3484563"/>
          <p14:tracePt t="11723" x="1298575" y="3522663"/>
          <p14:tracePt t="11724" x="1274763" y="3522663"/>
          <p14:tracePt t="11741" x="1198563" y="3571875"/>
          <p14:tracePt t="11758" x="1123950" y="3635375"/>
          <p14:tracePt t="11775" x="1074738" y="3709988"/>
          <p14:tracePt t="11777" x="1062038" y="3722688"/>
          <p14:tracePt t="11792" x="1023938" y="3810000"/>
          <p14:tracePt t="11796" x="1000125" y="3859213"/>
          <p14:tracePt t="11806" x="974725" y="3922713"/>
          <p14:tracePt t="11808" x="962025" y="3948113"/>
          <p14:tracePt t="11825" x="923925" y="4059238"/>
          <p14:tracePt t="11831" x="923925" y="4122738"/>
          <p14:tracePt t="11840" x="923925" y="4197350"/>
          <p14:tracePt t="11857" x="923925" y="4333875"/>
          <p14:tracePt t="11859" x="923925" y="4371975"/>
          <p14:tracePt t="11873" x="949325" y="4484688"/>
          <p14:tracePt t="11876" x="949325" y="4522788"/>
          <p14:tracePt t="11889" x="962025" y="4633913"/>
          <p14:tracePt t="11891" x="974725" y="4672013"/>
          <p14:tracePt t="11907" x="1011238" y="4810125"/>
          <p14:tracePt t="11924" x="1062038" y="4959350"/>
          <p14:tracePt t="11926" x="1087438" y="4997450"/>
          <p14:tracePt t="11939" x="1111250" y="5095875"/>
          <p14:tracePt t="11941" x="1123950" y="5133975"/>
          <p14:tracePt t="11958" x="1174750" y="5272088"/>
          <p14:tracePt t="11960" x="1198563" y="5295900"/>
          <p14:tracePt t="11973" x="1236663" y="5383213"/>
          <p14:tracePt t="11990" x="1298575" y="5459413"/>
          <p14:tracePt t="11993" x="1349375" y="5508625"/>
          <p14:tracePt t="12006" x="1423988" y="5583238"/>
          <p14:tracePt t="12008" x="1462088" y="5595938"/>
          <p14:tracePt t="12025" x="1611313" y="5695950"/>
          <p14:tracePt t="12027" x="1649413" y="5734050"/>
          <p14:tracePt t="12041" x="1736725" y="5795963"/>
          <p14:tracePt t="12044" x="1773238" y="5821363"/>
          <p14:tracePt t="12057" x="1849438" y="5857875"/>
          <p14:tracePt t="12058" x="1873250" y="5870575"/>
          <p14:tracePt t="12073" x="1949450" y="5908675"/>
          <p14:tracePt t="12074" x="1973263" y="5921375"/>
          <p14:tracePt t="12090" x="2060575" y="5957888"/>
          <p14:tracePt t="12107" x="2147888" y="5970588"/>
          <p14:tracePt t="12123" x="2273300" y="5970588"/>
          <p14:tracePt t="12141" x="2424113" y="5970588"/>
          <p14:tracePt t="12144" x="2447925" y="5970588"/>
          <p14:tracePt t="12156" x="2473325" y="5970588"/>
          <p14:tracePt t="12219" x="2486025" y="5957888"/>
          <p14:tracePt t="12230" x="2498725" y="5946775"/>
          <p14:tracePt t="12241" x="2524125" y="5946775"/>
          <p14:tracePt t="12258" x="2535238" y="5934075"/>
          <p14:tracePt t="12261" x="2547938" y="5934075"/>
          <p14:tracePt t="12274" x="2560638" y="5921375"/>
          <p14:tracePt t="12291" x="2611438" y="5921375"/>
          <p14:tracePt t="12306" x="2673350" y="5921375"/>
          <p14:tracePt t="12324" x="2735263" y="5921375"/>
          <p14:tracePt t="12326" x="2747963" y="5921375"/>
          <p14:tracePt t="12340" x="2809875" y="5921375"/>
          <p14:tracePt t="12356" x="2835275" y="5921375"/>
          <p14:tracePt t="12357" x="2847975" y="5921375"/>
          <p14:tracePt t="12373" x="2860675" y="5921375"/>
          <p14:tracePt t="12392" x="2886075" y="5921375"/>
          <p14:tracePt t="12407" x="2909888" y="5921375"/>
          <p14:tracePt t="12423" x="2935288" y="5921375"/>
          <p14:tracePt t="12425" x="2947988" y="5921375"/>
          <p14:tracePt t="12441" x="2986088" y="5934075"/>
          <p14:tracePt t="12444" x="2998788" y="5946775"/>
          <p14:tracePt t="12456" x="3035300" y="5970588"/>
          <p14:tracePt t="12474" x="3109913" y="6046788"/>
          <p14:tracePt t="12490" x="3173413" y="6108700"/>
          <p14:tracePt t="12508" x="3222625" y="6196013"/>
          <p14:tracePt t="12523" x="3309938" y="6357938"/>
          <p14:tracePt t="12540" x="3360738" y="6483350"/>
          <p14:tracePt t="12543" x="3360738" y="6521450"/>
          <p14:tracePt t="12544" x="3373438" y="6545263"/>
          <p14:tracePt t="12558" x="3397250" y="6657975"/>
          <p14:tracePt t="12561" x="3422650" y="6696075"/>
          <p14:tracePt t="12573" x="3448050" y="6783388"/>
          <p14:tracePt t="13018"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93132" y="1312598"/>
            <a:ext cx="12225867" cy="4351338"/>
          </a:xfrm>
        </p:spPr>
        <p:txBody>
          <a:bodyPr>
            <a:noAutofit/>
          </a:bodyPr>
          <a:lstStyle/>
          <a:p>
            <a:r>
              <a:rPr lang="en-US" dirty="0">
                <a:latin typeface="Arial" panose="020B0604020202020204" pitchFamily="34" charset="0"/>
                <a:cs typeface="Arial" panose="020B0604020202020204" pitchFamily="34" charset="0"/>
              </a:rPr>
              <a:t>If you do not have access to the DMS, contact your AU LAM (Local Access Manager) </a:t>
            </a:r>
          </a:p>
          <a:p>
            <a:r>
              <a:rPr lang="en-US" dirty="0">
                <a:latin typeface="Arial" panose="020B0604020202020204" pitchFamily="34" charset="0"/>
                <a:cs typeface="Arial" panose="020B0604020202020204" pitchFamily="34" charset="0"/>
              </a:rPr>
              <a:t>If you forget your password, there is a “Forgot Password” reset option on the login page</a:t>
            </a:r>
          </a:p>
          <a:p>
            <a:r>
              <a:rPr lang="en-US" dirty="0">
                <a:latin typeface="Arial" panose="020B0604020202020204" pitchFamily="34" charset="0"/>
                <a:cs typeface="Arial" panose="020B0604020202020204" pitchFamily="34" charset="0"/>
              </a:rPr>
              <a:t>The CDE DMS application in Access Management is </a:t>
            </a:r>
            <a:r>
              <a:rPr lang="en-US" b="1" dirty="0">
                <a:latin typeface="Arial" panose="020B0604020202020204" pitchFamily="34" charset="0"/>
                <a:cs typeface="Arial" panose="020B0604020202020204" pitchFamily="34" charset="0"/>
              </a:rPr>
              <a:t>ASCDMS</a:t>
            </a:r>
            <a:r>
              <a:rPr lang="en-US" dirty="0">
                <a:latin typeface="Arial" panose="020B0604020202020204" pitchFamily="34" charset="0"/>
                <a:cs typeface="Arial" panose="020B0604020202020204" pitchFamily="34" charset="0"/>
              </a:rPr>
              <a:t>.  Currently there are 3 roles that grant access to the correction process in the DMS:</a:t>
            </a:r>
          </a:p>
          <a:p>
            <a:pPr lvl="1"/>
            <a:r>
              <a:rPr lang="en-US" sz="2400" b="1" dirty="0">
                <a:latin typeface="Arial" panose="020B0604020202020204" pitchFamily="34" charset="0"/>
                <a:cs typeface="Arial" panose="020B0604020202020204" pitchFamily="34" charset="0"/>
              </a:rPr>
              <a:t>MD</a:t>
            </a:r>
            <a:r>
              <a:rPr lang="en-US" sz="2400" dirty="0">
                <a:latin typeface="Arial" panose="020B0604020202020204" pitchFamily="34" charset="0"/>
                <a:cs typeface="Arial" panose="020B0604020202020204" pitchFamily="34" charset="0"/>
              </a:rPr>
              <a:t> – For Monitoring Directors, all access</a:t>
            </a:r>
          </a:p>
          <a:p>
            <a:pPr lvl="1"/>
            <a:r>
              <a:rPr lang="en-US" sz="2400" b="1" dirty="0">
                <a:latin typeface="Arial" panose="020B0604020202020204" pitchFamily="34" charset="0"/>
                <a:cs typeface="Arial" panose="020B0604020202020204" pitchFamily="34" charset="0"/>
              </a:rPr>
              <a:t>MRR</a:t>
            </a:r>
            <a:r>
              <a:rPr lang="en-US" sz="2400" dirty="0">
                <a:latin typeface="Arial" panose="020B0604020202020204" pitchFamily="34" charset="0"/>
                <a:cs typeface="Arial" panose="020B0604020202020204" pitchFamily="34" charset="0"/>
              </a:rPr>
              <a:t> – For Record Review access</a:t>
            </a:r>
          </a:p>
          <a:p>
            <a:pPr lvl="1"/>
            <a:r>
              <a:rPr lang="en-US" sz="2400" b="1" dirty="0" err="1">
                <a:latin typeface="Arial" panose="020B0604020202020204" pitchFamily="34" charset="0"/>
                <a:cs typeface="Arial" panose="020B0604020202020204" pitchFamily="34" charset="0"/>
              </a:rPr>
              <a:t>GDnMD</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For Gifted and Monitoring Directors, all access</a:t>
            </a:r>
          </a:p>
          <a:p>
            <a:r>
              <a:rPr lang="en-US" dirty="0">
                <a:latin typeface="Arial" panose="020B0604020202020204" pitchFamily="34" charset="0"/>
                <a:cs typeface="Arial" panose="020B0604020202020204" pitchFamily="34" charset="0"/>
              </a:rPr>
              <a:t>Only one role can be assigned per user. If more than one is assigned, you may not be able to log in</a:t>
            </a:r>
          </a:p>
          <a:p>
            <a:r>
              <a:rPr lang="en-US" dirty="0">
                <a:latin typeface="Arial" panose="020B0604020202020204" pitchFamily="34" charset="0"/>
                <a:cs typeface="Arial" panose="020B0604020202020204" pitchFamily="34" charset="0"/>
              </a:rPr>
              <a:t>If you get a security error message when logging in, have your IT person mark the page as safe. Updates to Firewall security may block the page</a:t>
            </a:r>
            <a:br>
              <a:rPr lang="en-US"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Questions about logging in or roles contact </a:t>
            </a:r>
            <a:r>
              <a:rPr lang="en-US" b="1" dirty="0">
                <a:latin typeface="Arial" panose="020B0604020202020204" pitchFamily="34" charset="0"/>
                <a:cs typeface="Arial" panose="020B0604020202020204" pitchFamily="34" charset="0"/>
              </a:rPr>
              <a:t>Josh Fails </a:t>
            </a:r>
            <a:r>
              <a:rPr lang="en-US" dirty="0">
                <a:latin typeface="Arial" panose="020B0604020202020204" pitchFamily="34" charset="0"/>
                <a:cs typeface="Arial" panose="020B0604020202020204" pitchFamily="34" charset="0"/>
                <a:hlinkClick r:id="rId3"/>
              </a:rPr>
              <a:t>Fails_J@cde.state.co.us</a:t>
            </a:r>
            <a:r>
              <a:rPr lang="en-US" dirty="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962918264"/>
      </p:ext>
    </p:extLst>
  </p:cSld>
  <p:clrMapOvr>
    <a:masterClrMapping/>
  </p:clrMapOvr>
  <mc:AlternateContent xmlns:mc="http://schemas.openxmlformats.org/markup-compatibility/2006" xmlns:p14="http://schemas.microsoft.com/office/powerpoint/2010/main">
    <mc:Choice Requires="p14">
      <p:transition spd="slow" p14:dur="2000" advTm="63367"/>
    </mc:Choice>
    <mc:Fallback xmlns="">
      <p:transition spd="slow" advTm="633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9614263" cy="747084"/>
          </a:xfrm>
        </p:spPr>
        <p:txBody>
          <a:bodyPr>
            <a:noAutofit/>
          </a:bodyPr>
          <a:lstStyle/>
          <a:p>
            <a:r>
              <a:rPr lang="en-US" sz="4000" dirty="0">
                <a:latin typeface="Arial" panose="020B0604020202020204" pitchFamily="34" charset="0"/>
                <a:cs typeface="Arial" panose="020B0604020202020204" pitchFamily="34" charset="0"/>
              </a:rPr>
              <a:t>Where to find noncompliance letters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54480"/>
            <a:ext cx="10515600" cy="1332295"/>
          </a:xfrm>
        </p:spPr>
        <p:txBody>
          <a:bodyPr/>
          <a:lstStyle/>
          <a:p>
            <a:pPr marL="0" indent="0">
              <a:buNone/>
            </a:pPr>
            <a:r>
              <a:rPr lang="en-US" dirty="0">
                <a:latin typeface="Arial" panose="020B0604020202020204" pitchFamily="34" charset="0"/>
                <a:cs typeface="Arial" panose="020B0604020202020204" pitchFamily="34" charset="0"/>
              </a:rPr>
              <a:t>CDE uploaded the letters to the DMS Documents section. Once logged in to the DMS, click “Documents” on the left.  Change the year to 2024-25, click on Compliance, filter by checking Indicator 11 and Indicator 12 boxes, and then click the “Search” blue colored button on the right.  </a:t>
            </a:r>
          </a:p>
          <a:p>
            <a:endParaRPr lang="en-US" dirty="0"/>
          </a:p>
        </p:txBody>
      </p:sp>
      <p:pic>
        <p:nvPicPr>
          <p:cNvPr id="6" name="Picture 5" descr="Screenshot of The Documents tab with red arrows point at Documents and the school year drop down menu.">
            <a:extLst>
              <a:ext uri="{FF2B5EF4-FFF2-40B4-BE49-F238E27FC236}">
                <a16:creationId xmlns:a16="http://schemas.microsoft.com/office/drawing/2014/main" id="{534589B9-A71D-BEA9-039C-83167D8F9B72}"/>
              </a:ext>
            </a:extLst>
          </p:cNvPr>
          <p:cNvPicPr>
            <a:picLocks noChangeAspect="1"/>
          </p:cNvPicPr>
          <p:nvPr/>
        </p:nvPicPr>
        <p:blipFill>
          <a:blip r:embed="rId3"/>
          <a:stretch>
            <a:fillRect/>
          </a:stretch>
        </p:blipFill>
        <p:spPr>
          <a:xfrm>
            <a:off x="838200" y="2886775"/>
            <a:ext cx="6985000" cy="3906212"/>
          </a:xfrm>
          <a:prstGeom prst="rect">
            <a:avLst/>
          </a:prstGeom>
        </p:spPr>
      </p:pic>
      <p:cxnSp>
        <p:nvCxnSpPr>
          <p:cNvPr id="15" name="Straight Arrow Connector 14">
            <a:extLst>
              <a:ext uri="{FF2B5EF4-FFF2-40B4-BE49-F238E27FC236}">
                <a16:creationId xmlns:a16="http://schemas.microsoft.com/office/drawing/2014/main" id="{8DA233F5-5649-F6E9-9F81-92E1E2A5303E}"/>
              </a:ext>
              <a:ext uri="{C183D7F6-B498-43B3-948B-1728B52AA6E4}">
                <adec:decorative xmlns:adec="http://schemas.microsoft.com/office/drawing/2017/decorative" val="1"/>
              </a:ext>
            </a:extLst>
          </p:cNvPr>
          <p:cNvCxnSpPr>
            <a:cxnSpLocks/>
          </p:cNvCxnSpPr>
          <p:nvPr/>
        </p:nvCxnSpPr>
        <p:spPr>
          <a:xfrm flipH="1" flipV="1">
            <a:off x="4643042" y="4387479"/>
            <a:ext cx="1198958" cy="67282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6F77210-4D6F-E517-AB8C-7A927957F406}"/>
              </a:ext>
              <a:ext uri="{C183D7F6-B498-43B3-948B-1728B52AA6E4}">
                <adec:decorative xmlns:adec="http://schemas.microsoft.com/office/drawing/2017/decorative" val="1"/>
              </a:ext>
            </a:extLst>
          </p:cNvPr>
          <p:cNvCxnSpPr>
            <a:cxnSpLocks/>
          </p:cNvCxnSpPr>
          <p:nvPr/>
        </p:nvCxnSpPr>
        <p:spPr>
          <a:xfrm flipH="1">
            <a:off x="2341945" y="5721700"/>
            <a:ext cx="1468255" cy="3682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Blue Search button that appears in the documents section.">
            <a:extLst>
              <a:ext uri="{FF2B5EF4-FFF2-40B4-BE49-F238E27FC236}">
                <a16:creationId xmlns:a16="http://schemas.microsoft.com/office/drawing/2014/main" id="{0BE5C616-A812-3201-EAE1-651F78373495}"/>
              </a:ext>
            </a:extLst>
          </p:cNvPr>
          <p:cNvPicPr>
            <a:picLocks noChangeAspect="1"/>
          </p:cNvPicPr>
          <p:nvPr/>
        </p:nvPicPr>
        <p:blipFill>
          <a:blip r:embed="rId4"/>
          <a:stretch>
            <a:fillRect/>
          </a:stretch>
        </p:blipFill>
        <p:spPr>
          <a:xfrm>
            <a:off x="8551527" y="3808304"/>
            <a:ext cx="1247949" cy="733527"/>
          </a:xfrm>
          <a:prstGeom prst="rect">
            <a:avLst/>
          </a:prstGeom>
        </p:spPr>
      </p:pic>
      <p:sp>
        <p:nvSpPr>
          <p:cNvPr id="4" name="Slide Number Placeholder 3"/>
          <p:cNvSpPr>
            <a:spLocks noGrp="1"/>
          </p:cNvSpPr>
          <p:nvPr>
            <p:ph type="sldNum" sz="quarter" idx="12"/>
          </p:nvPr>
        </p:nvSpPr>
        <p:spPr>
          <a:xfrm>
            <a:off x="332873" y="6356350"/>
            <a:ext cx="433745" cy="365125"/>
          </a:xfrm>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895869045"/>
      </p:ext>
    </p:extLst>
  </p:cSld>
  <p:clrMapOvr>
    <a:masterClrMapping/>
  </p:clrMapOvr>
  <mc:AlternateContent xmlns:mc="http://schemas.openxmlformats.org/markup-compatibility/2006" xmlns:p14="http://schemas.microsoft.com/office/powerpoint/2010/main">
    <mc:Choice Requires="p14">
      <p:transition spd="slow" p14:dur="2000" advTm="26705"/>
    </mc:Choice>
    <mc:Fallback xmlns="">
      <p:transition spd="slow" advTm="2670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Downloading Letters</a:t>
            </a:r>
          </a:p>
        </p:txBody>
      </p:sp>
      <p:sp>
        <p:nvSpPr>
          <p:cNvPr id="3" name="Content Placeholder 2"/>
          <p:cNvSpPr>
            <a:spLocks noGrp="1"/>
          </p:cNvSpPr>
          <p:nvPr>
            <p:ph idx="1"/>
          </p:nvPr>
        </p:nvSpPr>
        <p:spPr>
          <a:xfrm>
            <a:off x="816442" y="1385147"/>
            <a:ext cx="10515600" cy="459740"/>
          </a:xfrm>
        </p:spPr>
        <p:txBody>
          <a:bodyPr>
            <a:normAutofit/>
          </a:bodyPr>
          <a:lstStyle/>
          <a:p>
            <a:r>
              <a:rPr lang="en-US" dirty="0">
                <a:latin typeface="Arial" panose="020B0604020202020204" pitchFamily="34" charset="0"/>
                <a:cs typeface="Arial" panose="020B0604020202020204" pitchFamily="34" charset="0"/>
              </a:rPr>
              <a:t>You can download your letters from the Documents list.</a:t>
            </a:r>
          </a:p>
        </p:txBody>
      </p:sp>
      <p:pic>
        <p:nvPicPr>
          <p:cNvPr id="6" name="Picture 5" descr="screenshot of fileters available in the Documents section. ">
            <a:extLst>
              <a:ext uri="{FF2B5EF4-FFF2-40B4-BE49-F238E27FC236}">
                <a16:creationId xmlns:a16="http://schemas.microsoft.com/office/drawing/2014/main" id="{16D3C9E9-B364-4E4E-D3AF-732F90B6275F}"/>
              </a:ext>
            </a:extLst>
          </p:cNvPr>
          <p:cNvPicPr>
            <a:picLocks noChangeAspect="1"/>
          </p:cNvPicPr>
          <p:nvPr/>
        </p:nvPicPr>
        <p:blipFill>
          <a:blip r:embed="rId2"/>
          <a:stretch>
            <a:fillRect/>
          </a:stretch>
        </p:blipFill>
        <p:spPr>
          <a:xfrm>
            <a:off x="1564849" y="1919324"/>
            <a:ext cx="8855959" cy="4938676"/>
          </a:xfrm>
          <a:prstGeom prst="rect">
            <a:avLst/>
          </a:prstGeom>
        </p:spPr>
      </p:pic>
      <p:sp>
        <p:nvSpPr>
          <p:cNvPr id="12" name="Arrow: Right 11">
            <a:extLst>
              <a:ext uri="{FF2B5EF4-FFF2-40B4-BE49-F238E27FC236}">
                <a16:creationId xmlns:a16="http://schemas.microsoft.com/office/drawing/2014/main" id="{477A0427-EF2B-05DB-52D0-E9C504BC184A}"/>
              </a:ext>
              <a:ext uri="{C183D7F6-B498-43B3-948B-1728B52AA6E4}">
                <adec:decorative xmlns:adec="http://schemas.microsoft.com/office/drawing/2017/decorative" val="1"/>
              </a:ext>
            </a:extLst>
          </p:cNvPr>
          <p:cNvSpPr/>
          <p:nvPr/>
        </p:nvSpPr>
        <p:spPr>
          <a:xfrm rot="876931">
            <a:off x="-303444" y="5206640"/>
            <a:ext cx="1585794" cy="4045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161909474"/>
      </p:ext>
    </p:extLst>
  </p:cSld>
  <p:clrMapOvr>
    <a:masterClrMapping/>
  </p:clrMapOvr>
  <mc:AlternateContent xmlns:mc="http://schemas.openxmlformats.org/markup-compatibility/2006" xmlns:p14="http://schemas.microsoft.com/office/powerpoint/2010/main">
    <mc:Choice Requires="p14">
      <p:transition spd="slow" p14:dur="2000" advTm="13668"/>
    </mc:Choice>
    <mc:Fallback xmlns="">
      <p:transition spd="slow" advTm="136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a:xfrm>
            <a:off x="1290805" y="187961"/>
            <a:ext cx="10791130" cy="967175"/>
          </a:xfrm>
        </p:spPr>
        <p:txBody>
          <a:bodyPr>
            <a:noAutofit/>
          </a:bodyPr>
          <a:lstStyle/>
          <a:p>
            <a:r>
              <a:rPr lang="en-US" sz="4000" dirty="0">
                <a:latin typeface="Arial" panose="020B0604020202020204" pitchFamily="34" charset="0"/>
                <a:cs typeface="Arial" panose="020B0604020202020204" pitchFamily="34" charset="0"/>
              </a:rPr>
              <a:t>Starting the “Individual Correction” process</a:t>
            </a:r>
          </a:p>
        </p:txBody>
      </p:sp>
      <p:pic>
        <p:nvPicPr>
          <p:cNvPr id="5" name="Picture 4" descr="Screenshot in DMS showing the School Year drop down in the top right.">
            <a:extLst>
              <a:ext uri="{FF2B5EF4-FFF2-40B4-BE49-F238E27FC236}">
                <a16:creationId xmlns:a16="http://schemas.microsoft.com/office/drawing/2014/main" id="{2F6E60BC-BA02-38EA-0FC5-5F79C68D78C2}"/>
              </a:ext>
            </a:extLst>
          </p:cNvPr>
          <p:cNvPicPr>
            <a:picLocks noChangeAspect="1"/>
          </p:cNvPicPr>
          <p:nvPr/>
        </p:nvPicPr>
        <p:blipFill>
          <a:blip r:embed="rId3"/>
          <a:stretch>
            <a:fillRect/>
          </a:stretch>
        </p:blipFill>
        <p:spPr>
          <a:xfrm>
            <a:off x="987782" y="1036239"/>
            <a:ext cx="9231749" cy="1841305"/>
          </a:xfrm>
          <a:prstGeom prst="rect">
            <a:avLst/>
          </a:prstGeom>
        </p:spPr>
      </p:pic>
      <p:sp>
        <p:nvSpPr>
          <p:cNvPr id="13" name="Speech Bubble: Rectangle 12" descr="Step 1. Select SY 2023-24&#10;">
            <a:extLst>
              <a:ext uri="{FF2B5EF4-FFF2-40B4-BE49-F238E27FC236}">
                <a16:creationId xmlns:a16="http://schemas.microsoft.com/office/drawing/2014/main" id="{1F4AFDA6-C34E-85FD-4167-6599F2E27DE2}"/>
              </a:ext>
              <a:ext uri="{C183D7F6-B498-43B3-948B-1728B52AA6E4}">
                <adec:decorative xmlns:adec="http://schemas.microsoft.com/office/drawing/2017/decorative" val="0"/>
              </a:ext>
            </a:extLst>
          </p:cNvPr>
          <p:cNvSpPr/>
          <p:nvPr/>
        </p:nvSpPr>
        <p:spPr>
          <a:xfrm>
            <a:off x="8353695" y="1878089"/>
            <a:ext cx="3445934" cy="495264"/>
          </a:xfrm>
          <a:prstGeom prst="wedgeRectCallout">
            <a:avLst>
              <a:gd name="adj1" fmla="val -19630"/>
              <a:gd name="adj2" fmla="val -13233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Step 1. Select SY 2024-25</a:t>
            </a:r>
          </a:p>
        </p:txBody>
      </p:sp>
      <p:pic>
        <p:nvPicPr>
          <p:cNvPr id="8" name="Picture 7" descr="Task bar on left side listing the corrections and corrections dashboard tab">
            <a:extLst>
              <a:ext uri="{FF2B5EF4-FFF2-40B4-BE49-F238E27FC236}">
                <a16:creationId xmlns:a16="http://schemas.microsoft.com/office/drawing/2014/main" id="{61E143C5-3656-5560-10C4-3FC7759E927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7782" y="2975265"/>
            <a:ext cx="1752715" cy="3124633"/>
          </a:xfrm>
          <a:prstGeom prst="rect">
            <a:avLst/>
          </a:prstGeom>
        </p:spPr>
      </p:pic>
      <p:sp>
        <p:nvSpPr>
          <p:cNvPr id="14" name="Speech Bubble: Rectangle 13" descr="Step 2. Click “Corrections” and “Corrections Dashboard”&#10;">
            <a:extLst>
              <a:ext uri="{FF2B5EF4-FFF2-40B4-BE49-F238E27FC236}">
                <a16:creationId xmlns:a16="http://schemas.microsoft.com/office/drawing/2014/main" id="{A4D7F07B-7084-B5B7-0462-A35301255BE8}"/>
              </a:ext>
              <a:ext uri="{C183D7F6-B498-43B3-948B-1728B52AA6E4}">
                <adec:decorative xmlns:adec="http://schemas.microsoft.com/office/drawing/2017/decorative" val="0"/>
              </a:ext>
            </a:extLst>
          </p:cNvPr>
          <p:cNvSpPr/>
          <p:nvPr/>
        </p:nvSpPr>
        <p:spPr>
          <a:xfrm>
            <a:off x="2740497" y="3412789"/>
            <a:ext cx="3083295" cy="1431116"/>
          </a:xfrm>
          <a:prstGeom prst="wedgeRectCallout">
            <a:avLst>
              <a:gd name="adj1" fmla="val -46215"/>
              <a:gd name="adj2" fmla="val 7341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2. Click “Corrections” and “Corrections Dashboard”</a:t>
            </a:r>
          </a:p>
        </p:txBody>
      </p:sp>
      <p:pic>
        <p:nvPicPr>
          <p:cNvPr id="7" name="Picture 6" descr="screenshot showing the data entry button in the I-11 Correction task pane.">
            <a:extLst>
              <a:ext uri="{FF2B5EF4-FFF2-40B4-BE49-F238E27FC236}">
                <a16:creationId xmlns:a16="http://schemas.microsoft.com/office/drawing/2014/main" id="{460BC539-A38B-95C0-D7EF-65709C464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0509" y="2917758"/>
            <a:ext cx="3373970" cy="3182140"/>
          </a:xfrm>
          <a:prstGeom prst="rect">
            <a:avLst/>
          </a:prstGeom>
        </p:spPr>
      </p:pic>
      <p:sp>
        <p:nvSpPr>
          <p:cNvPr id="15" name="Speech Bubble: Rectangle 14" descr="Step 3. Click Data Entry to get started&#10;">
            <a:extLst>
              <a:ext uri="{FF2B5EF4-FFF2-40B4-BE49-F238E27FC236}">
                <a16:creationId xmlns:a16="http://schemas.microsoft.com/office/drawing/2014/main" id="{0F00C81F-7933-B9A4-6893-3F5C1B11DA25}"/>
              </a:ext>
              <a:ext uri="{C183D7F6-B498-43B3-948B-1728B52AA6E4}">
                <adec:decorative xmlns:adec="http://schemas.microsoft.com/office/drawing/2017/decorative" val="0"/>
              </a:ext>
            </a:extLst>
          </p:cNvPr>
          <p:cNvSpPr/>
          <p:nvPr/>
        </p:nvSpPr>
        <p:spPr>
          <a:xfrm rot="10800000" flipV="1">
            <a:off x="5911609" y="4817086"/>
            <a:ext cx="2628900" cy="1152872"/>
          </a:xfrm>
          <a:prstGeom prst="wedgeRectCallout">
            <a:avLst>
              <a:gd name="adj1" fmla="val -54886"/>
              <a:gd name="adj2" fmla="val 1759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3. Click Data Entry to get started</a:t>
            </a:r>
          </a:p>
        </p:txBody>
      </p:sp>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073411947"/>
      </p:ext>
    </p:extLst>
  </p:cSld>
  <p:clrMapOvr>
    <a:masterClrMapping/>
  </p:clrMapOvr>
  <mc:AlternateContent xmlns:mc="http://schemas.openxmlformats.org/markup-compatibility/2006" xmlns:p14="http://schemas.microsoft.com/office/powerpoint/2010/main">
    <mc:Choice Requires="p14">
      <p:transition spd="slow" p14:dur="2000" advTm="17360"/>
    </mc:Choice>
    <mc:Fallback xmlns="">
      <p:transition spd="slow" advTm="173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p:txBody>
          <a:bodyPr anchor="t">
            <a:normAutofit/>
          </a:bodyPr>
          <a:lstStyle/>
          <a:p>
            <a:pPr lvl="0"/>
            <a:r>
              <a:rPr lang="en-US" dirty="0">
                <a:latin typeface="Arial" panose="020B0604020202020204" pitchFamily="34" charset="0"/>
                <a:cs typeface="Arial" panose="020B0604020202020204" pitchFamily="34" charset="0"/>
              </a:rPr>
              <a:t>Indicators 11 and 12 – the basics</a:t>
            </a:r>
          </a:p>
          <a:p>
            <a:pPr lvl="0"/>
            <a:r>
              <a:rPr lang="en-US" dirty="0">
                <a:latin typeface="Arial" panose="020B0604020202020204" pitchFamily="34" charset="0"/>
                <a:cs typeface="Arial" panose="020B0604020202020204" pitchFamily="34" charset="0"/>
              </a:rPr>
              <a:t>Data source</a:t>
            </a:r>
          </a:p>
          <a:p>
            <a:r>
              <a:rPr lang="en-US" dirty="0">
                <a:latin typeface="Arial" panose="020B0604020202020204" pitchFamily="34" charset="0"/>
                <a:cs typeface="Arial" panose="020B0604020202020204" pitchFamily="34" charset="0"/>
              </a:rPr>
              <a:t>Valid and invalid delay codes</a:t>
            </a:r>
          </a:p>
          <a:p>
            <a:pPr lvl="0"/>
            <a:r>
              <a:rPr lang="en-US" dirty="0">
                <a:latin typeface="Arial" panose="020B0604020202020204" pitchFamily="34" charset="0"/>
                <a:cs typeface="Arial" panose="020B0604020202020204" pitchFamily="34" charset="0"/>
              </a:rPr>
              <a:t>Demonstration of Correction – 2 Prongs</a:t>
            </a:r>
          </a:p>
          <a:p>
            <a:pPr lvl="1"/>
            <a:r>
              <a:rPr lang="en-US" sz="2400" dirty="0">
                <a:highlight>
                  <a:srgbClr val="FFFF00"/>
                </a:highlight>
                <a:latin typeface="Arial" panose="020B0604020202020204" pitchFamily="34" charset="0"/>
                <a:cs typeface="Arial" panose="020B0604020202020204" pitchFamily="34" charset="0"/>
              </a:rPr>
              <a:t>“Individual Correction” - student-specific – focus of this training</a:t>
            </a:r>
          </a:p>
          <a:p>
            <a:pPr lvl="1"/>
            <a:r>
              <a:rPr lang="en-US" sz="2400" dirty="0">
                <a:latin typeface="Arial" panose="020B0604020202020204" pitchFamily="34" charset="0"/>
                <a:cs typeface="Arial" panose="020B0604020202020204" pitchFamily="34" charset="0"/>
              </a:rPr>
              <a:t>“Review of Updated Data” – Colorado Department of Education (CDE) is currently reviewing Administrative Unit (AU) September, October, and November 2026 Participation File data </a:t>
            </a:r>
          </a:p>
          <a:p>
            <a:pPr lvl="0"/>
            <a:r>
              <a:rPr lang="en-US" dirty="0">
                <a:latin typeface="Arial" panose="020B0604020202020204" pitchFamily="34" charset="0"/>
                <a:cs typeface="Arial" panose="020B0604020202020204" pitchFamily="34" charset="0"/>
              </a:rPr>
              <a:t>AU reporting and data submission</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a:t>
            </a:fld>
            <a:endParaRPr lang="en-US" dirty="0">
              <a:solidFill>
                <a:schemeClr val="tx1">
                  <a:alpha val="80000"/>
                </a:schemeClr>
              </a:solidFill>
            </a:endParaRPr>
          </a:p>
        </p:txBody>
      </p:sp>
    </p:spTree>
    <p:extLst>
      <p:ext uri="{BB962C8B-B14F-4D97-AF65-F5344CB8AC3E}">
        <p14:creationId xmlns:p14="http://schemas.microsoft.com/office/powerpoint/2010/main" val="1777056813"/>
      </p:ext>
    </p:extLst>
  </p:cSld>
  <p:clrMapOvr>
    <a:masterClrMapping/>
  </p:clrMapOvr>
  <mc:AlternateContent xmlns:mc="http://schemas.openxmlformats.org/markup-compatibility/2006" xmlns:p14="http://schemas.microsoft.com/office/powerpoint/2010/main">
    <mc:Choice Requires="p14">
      <p:transition spd="slow" p14:dur="2000" advTm="42375"/>
    </mc:Choice>
    <mc:Fallback xmlns="">
      <p:transition spd="slow" advTm="423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417-3328-4E8B-A3E2-A963BF294E43}"/>
              </a:ext>
            </a:extLst>
          </p:cNvPr>
          <p:cNvSpPr>
            <a:spLocks noGrp="1"/>
          </p:cNvSpPr>
          <p:nvPr>
            <p:ph type="title"/>
          </p:nvPr>
        </p:nvSpPr>
        <p:spPr>
          <a:xfrm>
            <a:off x="1307736" y="356616"/>
            <a:ext cx="9893663"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11</a:t>
            </a:r>
          </a:p>
        </p:txBody>
      </p:sp>
      <p:pic>
        <p:nvPicPr>
          <p:cNvPr id="12" name="Picture 11" descr="Visual of corrections tracker screen with filtering options.&#10;">
            <a:extLst>
              <a:ext uri="{FF2B5EF4-FFF2-40B4-BE49-F238E27FC236}">
                <a16:creationId xmlns:a16="http://schemas.microsoft.com/office/drawing/2014/main" id="{67ED17F6-9CE3-ABFC-0399-2F4A7FD25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73" y="1423646"/>
            <a:ext cx="11646244" cy="3197660"/>
          </a:xfrm>
          <a:prstGeom prst="rect">
            <a:avLst/>
          </a:prstGeom>
        </p:spPr>
      </p:pic>
      <p:sp>
        <p:nvSpPr>
          <p:cNvPr id="17" name="TextBox 16">
            <a:extLst>
              <a:ext uri="{FF2B5EF4-FFF2-40B4-BE49-F238E27FC236}">
                <a16:creationId xmlns:a16="http://schemas.microsoft.com/office/drawing/2014/main" id="{AE1CC6DC-0984-22AF-1D00-8508C8F9464D}"/>
              </a:ext>
            </a:extLst>
          </p:cNvPr>
          <p:cNvSpPr txBox="1"/>
          <p:nvPr/>
        </p:nvSpPr>
        <p:spPr>
          <a:xfrm>
            <a:off x="1165860" y="4621306"/>
            <a:ext cx="7754404"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Sorting/Filtering Options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District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Status – complete/incomplete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Case Manager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State Assigned Student Identifier (SASID)</a:t>
            </a:r>
          </a:p>
        </p:txBody>
      </p:sp>
      <p:sp>
        <p:nvSpPr>
          <p:cNvPr id="4" name="Slide Number Placeholder 3">
            <a:extLst>
              <a:ext uri="{FF2B5EF4-FFF2-40B4-BE49-F238E27FC236}">
                <a16:creationId xmlns:a16="http://schemas.microsoft.com/office/drawing/2014/main" id="{2056058D-4710-4644-B22F-3E3AFDBF6DC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178316201"/>
      </p:ext>
    </p:extLst>
  </p:cSld>
  <p:clrMapOvr>
    <a:masterClrMapping/>
  </p:clrMapOvr>
  <mc:AlternateContent xmlns:mc="http://schemas.openxmlformats.org/markup-compatibility/2006" xmlns:p14="http://schemas.microsoft.com/office/powerpoint/2010/main">
    <mc:Choice Requires="p14">
      <p:transition spd="slow" p14:dur="2000" advTm="17495"/>
    </mc:Choice>
    <mc:Fallback xmlns="">
      <p:transition spd="slow" advTm="174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2F94-CB7B-B72F-63CB-05815BC17325}"/>
              </a:ext>
            </a:extLst>
          </p:cNvPr>
          <p:cNvSpPr>
            <a:spLocks noGrp="1"/>
          </p:cNvSpPr>
          <p:nvPr>
            <p:ph type="title"/>
          </p:nvPr>
        </p:nvSpPr>
        <p:spPr>
          <a:xfrm>
            <a:off x="1307737" y="356616"/>
            <a:ext cx="9876730"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12</a:t>
            </a:r>
          </a:p>
        </p:txBody>
      </p:sp>
      <p:sp>
        <p:nvSpPr>
          <p:cNvPr id="3" name="Content Placeholder 2">
            <a:extLst>
              <a:ext uri="{FF2B5EF4-FFF2-40B4-BE49-F238E27FC236}">
                <a16:creationId xmlns:a16="http://schemas.microsoft.com/office/drawing/2014/main" id="{06CB077A-CE7D-05E8-BF9B-4101ACDBB4CE}"/>
              </a:ext>
            </a:extLst>
          </p:cNvPr>
          <p:cNvSpPr>
            <a:spLocks noGrp="1"/>
          </p:cNvSpPr>
          <p:nvPr>
            <p:ph idx="1"/>
          </p:nvPr>
        </p:nvSpPr>
        <p:spPr>
          <a:xfrm>
            <a:off x="702732" y="1410547"/>
            <a:ext cx="11057467" cy="747084"/>
          </a:xfrm>
        </p:spPr>
        <p:txBody>
          <a:bodyPr>
            <a:normAutofit/>
          </a:bodyPr>
          <a:lstStyle/>
          <a:p>
            <a:pPr marL="0" indent="0">
              <a:buNone/>
            </a:pPr>
            <a:r>
              <a:rPr lang="en-US" dirty="0">
                <a:latin typeface="Arial" panose="020B0604020202020204" pitchFamily="34" charset="0"/>
                <a:cs typeface="Arial" panose="020B0604020202020204" pitchFamily="34" charset="0"/>
              </a:rPr>
              <a:t>Indicator 12 has two possible noncompliant measures; therefore, the tracking page is separated in two parts. You may have students in one or both categories</a:t>
            </a:r>
            <a:r>
              <a:rPr lang="en-US" sz="2000" dirty="0"/>
              <a:t>. </a:t>
            </a:r>
          </a:p>
        </p:txBody>
      </p:sp>
      <p:pic>
        <p:nvPicPr>
          <p:cNvPr id="6" name="Picture 5" descr="Indicator 12 corrections tracker has 2 sections. First, &quot;Students whose eligibility for Part B services was determined on/after their 3rd birthdays. Second, Students whose IEPS were implemented ager their 3rd birthdays. ">
            <a:extLst>
              <a:ext uri="{FF2B5EF4-FFF2-40B4-BE49-F238E27FC236}">
                <a16:creationId xmlns:a16="http://schemas.microsoft.com/office/drawing/2014/main" id="{842EEDFC-F715-4EBC-80DD-E0623239A624}"/>
              </a:ext>
            </a:extLst>
          </p:cNvPr>
          <p:cNvPicPr>
            <a:picLocks noChangeAspect="1"/>
          </p:cNvPicPr>
          <p:nvPr/>
        </p:nvPicPr>
        <p:blipFill>
          <a:blip r:embed="rId2"/>
          <a:stretch>
            <a:fillRect/>
          </a:stretch>
        </p:blipFill>
        <p:spPr>
          <a:xfrm>
            <a:off x="1957106" y="2435039"/>
            <a:ext cx="7796493" cy="3908532"/>
          </a:xfrm>
          <a:prstGeom prst="rect">
            <a:avLst/>
          </a:prstGeom>
        </p:spPr>
      </p:pic>
      <p:sp>
        <p:nvSpPr>
          <p:cNvPr id="4" name="Slide Number Placeholder 3">
            <a:extLst>
              <a:ext uri="{FF2B5EF4-FFF2-40B4-BE49-F238E27FC236}">
                <a16:creationId xmlns:a16="http://schemas.microsoft.com/office/drawing/2014/main" id="{11E52DD3-592A-6A56-CEA8-6A4690787C65}"/>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884021508"/>
      </p:ext>
    </p:extLst>
  </p:cSld>
  <p:clrMapOvr>
    <a:masterClrMapping/>
  </p:clrMapOvr>
  <mc:AlternateContent xmlns:mc="http://schemas.openxmlformats.org/markup-compatibility/2006" xmlns:p14="http://schemas.microsoft.com/office/powerpoint/2010/main">
    <mc:Choice Requires="p14">
      <p:transition spd="slow" p14:dur="2000" advTm="10045"/>
    </mc:Choice>
    <mc:Fallback xmlns="">
      <p:transition spd="slow" advTm="1004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6EB1-9E8F-45D3-893B-DE012F520466}"/>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Navigating tips</a:t>
            </a:r>
          </a:p>
        </p:txBody>
      </p:sp>
      <p:sp>
        <p:nvSpPr>
          <p:cNvPr id="13" name="Speech Bubble: Rectangle 12" descr="Use the dropdown menu to confirm or correct the delay reason for each student&#10;">
            <a:extLst>
              <a:ext uri="{FF2B5EF4-FFF2-40B4-BE49-F238E27FC236}">
                <a16:creationId xmlns:a16="http://schemas.microsoft.com/office/drawing/2014/main" id="{C9BEC62A-E563-C6E4-BC9D-CFAB22F1BA3C}"/>
              </a:ext>
              <a:ext uri="{C183D7F6-B498-43B3-948B-1728B52AA6E4}">
                <adec:decorative xmlns:adec="http://schemas.microsoft.com/office/drawing/2017/decorative" val="0"/>
              </a:ext>
            </a:extLst>
          </p:cNvPr>
          <p:cNvSpPr/>
          <p:nvPr/>
        </p:nvSpPr>
        <p:spPr>
          <a:xfrm>
            <a:off x="2548467" y="1277731"/>
            <a:ext cx="6349999" cy="993688"/>
          </a:xfrm>
          <a:prstGeom prst="wedgeRectCallout">
            <a:avLst>
              <a:gd name="adj1" fmla="val 23135"/>
              <a:gd name="adj2" fmla="val 68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Use the dropdown menu to confirm or correct the delay reason for each student</a:t>
            </a:r>
          </a:p>
        </p:txBody>
      </p:sp>
      <p:pic>
        <p:nvPicPr>
          <p:cNvPr id="5" name="Picture 4" descr="Navigating tips screenshot">
            <a:extLst>
              <a:ext uri="{FF2B5EF4-FFF2-40B4-BE49-F238E27FC236}">
                <a16:creationId xmlns:a16="http://schemas.microsoft.com/office/drawing/2014/main" id="{4A14ECB4-F40C-03F7-1985-0D68D8D89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3" y="2529514"/>
            <a:ext cx="11967673" cy="2025554"/>
          </a:xfrm>
          <a:prstGeom prst="rect">
            <a:avLst/>
          </a:prstGeom>
        </p:spPr>
      </p:pic>
      <p:sp>
        <p:nvSpPr>
          <p:cNvPr id="14" name="Speech Bubble: Rectangle 13" descr="Use the scroll bar to navigate to the other required questions&#10;">
            <a:extLst>
              <a:ext uri="{FF2B5EF4-FFF2-40B4-BE49-F238E27FC236}">
                <a16:creationId xmlns:a16="http://schemas.microsoft.com/office/drawing/2014/main" id="{99E2F517-06D7-2124-293A-E1C9B53865BB}"/>
              </a:ext>
            </a:extLst>
          </p:cNvPr>
          <p:cNvSpPr/>
          <p:nvPr/>
        </p:nvSpPr>
        <p:spPr>
          <a:xfrm>
            <a:off x="831199" y="4729099"/>
            <a:ext cx="3208020" cy="1222967"/>
          </a:xfrm>
          <a:prstGeom prst="wedgeRectCallout">
            <a:avLst>
              <a:gd name="adj1" fmla="val 38792"/>
              <a:gd name="adj2" fmla="val -8324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Use the scroll bar to navigate to the other required questions</a:t>
            </a:r>
          </a:p>
        </p:txBody>
      </p:sp>
      <p:sp>
        <p:nvSpPr>
          <p:cNvPr id="17" name="Speech Bubble: Rectangle 16" descr="5 students per page&#10;Use the arrows to move to the next page of students&#10;">
            <a:extLst>
              <a:ext uri="{FF2B5EF4-FFF2-40B4-BE49-F238E27FC236}">
                <a16:creationId xmlns:a16="http://schemas.microsoft.com/office/drawing/2014/main" id="{D13BE17F-05E5-E3B8-6477-922671ACAED5}"/>
              </a:ext>
            </a:extLst>
          </p:cNvPr>
          <p:cNvSpPr/>
          <p:nvPr/>
        </p:nvSpPr>
        <p:spPr>
          <a:xfrm>
            <a:off x="7634352" y="5231151"/>
            <a:ext cx="4381466" cy="1441830"/>
          </a:xfrm>
          <a:prstGeom prst="wedgeRectCallout">
            <a:avLst>
              <a:gd name="adj1" fmla="val 12082"/>
              <a:gd name="adj2" fmla="val -933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5 students per page (default – can be increased)</a:t>
            </a:r>
          </a:p>
          <a:p>
            <a:pPr algn="ctr"/>
            <a:r>
              <a:rPr lang="en-US" sz="2400" dirty="0">
                <a:latin typeface="Arial" panose="020B0604020202020204" pitchFamily="34" charset="0"/>
                <a:cs typeface="Arial" panose="020B0604020202020204" pitchFamily="34" charset="0"/>
              </a:rPr>
              <a:t>Use the arrows to move to the next page of students</a:t>
            </a:r>
          </a:p>
        </p:txBody>
      </p:sp>
      <p:sp>
        <p:nvSpPr>
          <p:cNvPr id="4" name="Slide Number Placeholder 3">
            <a:extLst>
              <a:ext uri="{FF2B5EF4-FFF2-40B4-BE49-F238E27FC236}">
                <a16:creationId xmlns:a16="http://schemas.microsoft.com/office/drawing/2014/main" id="{C1582EF4-D531-4721-8669-2461A2416598}"/>
              </a:ext>
            </a:extLst>
          </p:cNvPr>
          <p:cNvSpPr>
            <a:spLocks noGrp="1"/>
          </p:cNvSpPr>
          <p:nvPr>
            <p:ph type="sldNum" sz="quarter" idx="12"/>
          </p:nvPr>
        </p:nvSpPr>
        <p:spPr>
          <a:xfrm>
            <a:off x="0" y="6501384"/>
            <a:ext cx="27432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883391178"/>
      </p:ext>
    </p:extLst>
  </p:cSld>
  <p:clrMapOvr>
    <a:masterClrMapping/>
  </p:clrMapOvr>
  <mc:AlternateContent xmlns:mc="http://schemas.openxmlformats.org/markup-compatibility/2006" xmlns:p14="http://schemas.microsoft.com/office/powerpoint/2010/main">
    <mc:Choice Requires="p14">
      <p:transition spd="slow" p14:dur="2000" advTm="19389"/>
    </mc:Choice>
    <mc:Fallback xmlns="">
      <p:transition spd="slow" advTm="193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84A8-0224-7753-512E-187E23ADF83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Dropdown menus	</a:t>
            </a:r>
          </a:p>
        </p:txBody>
      </p:sp>
      <p:sp>
        <p:nvSpPr>
          <p:cNvPr id="3" name="Content Placeholder 2">
            <a:extLst>
              <a:ext uri="{FF2B5EF4-FFF2-40B4-BE49-F238E27FC236}">
                <a16:creationId xmlns:a16="http://schemas.microsoft.com/office/drawing/2014/main" id="{53AEE30D-E94A-19EF-1ADD-B297BC1A8E4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All question columns, except Case Manager, use dropdown menus. Look for the down arrow to find the available response choices. </a:t>
            </a:r>
          </a:p>
        </p:txBody>
      </p:sp>
      <p:pic>
        <p:nvPicPr>
          <p:cNvPr id="6" name="Picture 5" descr="Example of questions with drop down arrows. ">
            <a:extLst>
              <a:ext uri="{FF2B5EF4-FFF2-40B4-BE49-F238E27FC236}">
                <a16:creationId xmlns:a16="http://schemas.microsoft.com/office/drawing/2014/main" id="{1CF698E7-87A7-43E2-AD56-5704E9C253E1}"/>
              </a:ext>
            </a:extLst>
          </p:cNvPr>
          <p:cNvPicPr>
            <a:picLocks noChangeAspect="1"/>
          </p:cNvPicPr>
          <p:nvPr/>
        </p:nvPicPr>
        <p:blipFill>
          <a:blip r:embed="rId2"/>
          <a:stretch>
            <a:fillRect/>
          </a:stretch>
        </p:blipFill>
        <p:spPr>
          <a:xfrm>
            <a:off x="2109714" y="2558303"/>
            <a:ext cx="8286544" cy="2157132"/>
          </a:xfrm>
          <a:prstGeom prst="rect">
            <a:avLst/>
          </a:prstGeom>
        </p:spPr>
      </p:pic>
      <p:sp>
        <p:nvSpPr>
          <p:cNvPr id="14" name="Arrow: Down 13" descr="Indicates drop down arrow for delay reason">
            <a:extLst>
              <a:ext uri="{FF2B5EF4-FFF2-40B4-BE49-F238E27FC236}">
                <a16:creationId xmlns:a16="http://schemas.microsoft.com/office/drawing/2014/main" id="{84C4A9CD-87B9-69D3-E3A6-B7FDC5360475}"/>
              </a:ext>
            </a:extLst>
          </p:cNvPr>
          <p:cNvSpPr/>
          <p:nvPr/>
        </p:nvSpPr>
        <p:spPr>
          <a:xfrm rot="10800000">
            <a:off x="4423601"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Arrow: Down 14" descr="Indicates drop down arrow for  progress on IEP Goals ">
            <a:extLst>
              <a:ext uri="{FF2B5EF4-FFF2-40B4-BE49-F238E27FC236}">
                <a16:creationId xmlns:a16="http://schemas.microsoft.com/office/drawing/2014/main" id="{F1411371-0586-04C3-862A-015923DCD78D}"/>
              </a:ext>
            </a:extLst>
          </p:cNvPr>
          <p:cNvSpPr/>
          <p:nvPr/>
        </p:nvSpPr>
        <p:spPr>
          <a:xfrm rot="10800000">
            <a:off x="7131786" y="4112919"/>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Arrow: Down 15" descr="Indicates drop down arrow for  Staff Training">
            <a:extLst>
              <a:ext uri="{FF2B5EF4-FFF2-40B4-BE49-F238E27FC236}">
                <a16:creationId xmlns:a16="http://schemas.microsoft.com/office/drawing/2014/main" id="{8BD5C706-1140-90BC-8F9D-3DC33BCF33C1}"/>
              </a:ext>
            </a:extLst>
          </p:cNvPr>
          <p:cNvSpPr/>
          <p:nvPr/>
        </p:nvSpPr>
        <p:spPr>
          <a:xfrm rot="10800000">
            <a:off x="9839970"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F5048A-7330-23A8-6C4C-2FFF1B73ED6B}"/>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847562379"/>
      </p:ext>
    </p:extLst>
  </p:cSld>
  <p:clrMapOvr>
    <a:masterClrMapping/>
  </p:clrMapOvr>
  <mc:AlternateContent xmlns:mc="http://schemas.openxmlformats.org/markup-compatibility/2006" xmlns:p14="http://schemas.microsoft.com/office/powerpoint/2010/main">
    <mc:Choice Requires="p14">
      <p:transition spd="slow" p14:dur="2000" advTm="9384"/>
    </mc:Choice>
    <mc:Fallback xmlns="">
      <p:transition spd="slow" advTm="938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74F-1FD0-65B4-80DA-9F34D85FC0FB}"/>
              </a:ext>
            </a:extLst>
          </p:cNvPr>
          <p:cNvSpPr>
            <a:spLocks noGrp="1"/>
          </p:cNvSpPr>
          <p:nvPr>
            <p:ph type="title"/>
          </p:nvPr>
        </p:nvSpPr>
        <p:spPr>
          <a:xfrm>
            <a:off x="1307737" y="356616"/>
            <a:ext cx="8767596" cy="747084"/>
          </a:xfrm>
        </p:spPr>
        <p:txBody>
          <a:bodyPr>
            <a:noAutofit/>
          </a:bodyPr>
          <a:lstStyle/>
          <a:p>
            <a:r>
              <a:rPr lang="en-US" sz="4000" dirty="0">
                <a:latin typeface="Arial" panose="020B0604020202020204" pitchFamily="34" charset="0"/>
                <a:cs typeface="Arial" panose="020B0604020202020204" pitchFamily="34" charset="0"/>
              </a:rPr>
              <a:t>Adding an explanation when required</a:t>
            </a:r>
          </a:p>
        </p:txBody>
      </p:sp>
      <p:sp>
        <p:nvSpPr>
          <p:cNvPr id="3" name="Content Placeholder 2">
            <a:extLst>
              <a:ext uri="{FF2B5EF4-FFF2-40B4-BE49-F238E27FC236}">
                <a16:creationId xmlns:a16="http://schemas.microsoft.com/office/drawing/2014/main" id="{8E1FFCB2-DE05-099D-2ADF-E63891D66CF9}"/>
              </a:ext>
            </a:extLst>
          </p:cNvPr>
          <p:cNvSpPr>
            <a:spLocks noGrp="1"/>
          </p:cNvSpPr>
          <p:nvPr>
            <p:ph idx="1"/>
          </p:nvPr>
        </p:nvSpPr>
        <p:spPr>
          <a:xfrm>
            <a:off x="838200" y="1554480"/>
            <a:ext cx="10515600" cy="594831"/>
          </a:xfrm>
        </p:spPr>
        <p:txBody>
          <a:bodyPr>
            <a:normAutofit lnSpcReduction="10000"/>
          </a:bodyPr>
          <a:lstStyle/>
          <a:p>
            <a:r>
              <a:rPr lang="en-US" dirty="0">
                <a:latin typeface="Arial" panose="020B0604020202020204" pitchFamily="34" charset="0"/>
                <a:cs typeface="Arial" panose="020B0604020202020204" pitchFamily="34" charset="0"/>
              </a:rPr>
              <a:t>When you select an answer that requires an explanation, a text box will open automatically for your response. </a:t>
            </a:r>
          </a:p>
          <a:p>
            <a:endParaRPr lang="en-US" dirty="0"/>
          </a:p>
        </p:txBody>
      </p:sp>
      <p:sp>
        <p:nvSpPr>
          <p:cNvPr id="11" name="Arrow: Right 10" descr="Indicates selection of the last choice">
            <a:extLst>
              <a:ext uri="{FF2B5EF4-FFF2-40B4-BE49-F238E27FC236}">
                <a16:creationId xmlns:a16="http://schemas.microsoft.com/office/drawing/2014/main" id="{6A543735-865C-6C0A-B76B-4C7C2B4603ED}"/>
              </a:ext>
            </a:extLst>
          </p:cNvPr>
          <p:cNvSpPr/>
          <p:nvPr/>
        </p:nvSpPr>
        <p:spPr>
          <a:xfrm>
            <a:off x="1867438" y="4172995"/>
            <a:ext cx="1648148" cy="535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7" name="Picture 6" descr="Example of response options for delay reasons. ">
            <a:extLst>
              <a:ext uri="{FF2B5EF4-FFF2-40B4-BE49-F238E27FC236}">
                <a16:creationId xmlns:a16="http://schemas.microsoft.com/office/drawing/2014/main" id="{DC9506A0-5D98-A876-E4EA-2D466166E53B}"/>
              </a:ext>
            </a:extLst>
          </p:cNvPr>
          <p:cNvPicPr>
            <a:picLocks noChangeAspect="1"/>
          </p:cNvPicPr>
          <p:nvPr/>
        </p:nvPicPr>
        <p:blipFill>
          <a:blip r:embed="rId2"/>
          <a:stretch>
            <a:fillRect/>
          </a:stretch>
        </p:blipFill>
        <p:spPr>
          <a:xfrm>
            <a:off x="3808429" y="2149311"/>
            <a:ext cx="5269584" cy="3924240"/>
          </a:xfrm>
          <a:prstGeom prst="rect">
            <a:avLst/>
          </a:prstGeom>
        </p:spPr>
      </p:pic>
      <p:sp>
        <p:nvSpPr>
          <p:cNvPr id="4" name="Slide Number Placeholder 3">
            <a:extLst>
              <a:ext uri="{FF2B5EF4-FFF2-40B4-BE49-F238E27FC236}">
                <a16:creationId xmlns:a16="http://schemas.microsoft.com/office/drawing/2014/main" id="{A8C6CDBB-6AA6-CD12-60E1-B55616E9B3C6}"/>
              </a:ext>
            </a:extLst>
          </p:cNvPr>
          <p:cNvSpPr>
            <a:spLocks noGrp="1"/>
          </p:cNvSpPr>
          <p:nvPr>
            <p:ph type="sldNum" sz="quarter" idx="12"/>
          </p:nvPr>
        </p:nvSpPr>
        <p:spPr>
          <a:xfrm>
            <a:off x="78349" y="6445680"/>
            <a:ext cx="442859"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939125762"/>
      </p:ext>
    </p:extLst>
  </p:cSld>
  <p:clrMapOvr>
    <a:masterClrMapping/>
  </p:clrMapOvr>
  <mc:AlternateContent xmlns:mc="http://schemas.openxmlformats.org/markup-compatibility/2006" xmlns:p14="http://schemas.microsoft.com/office/powerpoint/2010/main">
    <mc:Choice Requires="p14">
      <p:transition spd="slow" p14:dur="2000" advTm="9200"/>
    </mc:Choice>
    <mc:Fallback xmlns="">
      <p:transition spd="slow" advTm="92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2428-CC58-2563-6893-0985457EFD5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Irrelevant questions</a:t>
            </a:r>
          </a:p>
        </p:txBody>
      </p:sp>
      <p:sp>
        <p:nvSpPr>
          <p:cNvPr id="3" name="Content Placeholder 2">
            <a:extLst>
              <a:ext uri="{FF2B5EF4-FFF2-40B4-BE49-F238E27FC236}">
                <a16:creationId xmlns:a16="http://schemas.microsoft.com/office/drawing/2014/main" id="{4D535D3F-2A0E-C2A7-99C4-390EED186B6A}"/>
              </a:ext>
            </a:extLst>
          </p:cNvPr>
          <p:cNvSpPr>
            <a:spLocks noGrp="1"/>
          </p:cNvSpPr>
          <p:nvPr>
            <p:ph idx="1"/>
          </p:nvPr>
        </p:nvSpPr>
        <p:spPr>
          <a:xfrm>
            <a:off x="165371" y="1455728"/>
            <a:ext cx="11925030" cy="274320"/>
          </a:xfrm>
        </p:spPr>
        <p:txBody>
          <a:bodyPr>
            <a:noAutofit/>
          </a:bodyPr>
          <a:lstStyle/>
          <a:p>
            <a:pPr marL="0" indent="0">
              <a:buNone/>
            </a:pPr>
            <a:r>
              <a:rPr lang="en-US" dirty="0">
                <a:latin typeface="Arial" panose="020B0604020202020204" pitchFamily="34" charset="0"/>
                <a:cs typeface="Arial" panose="020B0604020202020204" pitchFamily="34" charset="0"/>
              </a:rPr>
              <a:t>When a question is not relevant to a particular student, you will see Not Applicable (N/A) in the column. </a:t>
            </a:r>
          </a:p>
        </p:txBody>
      </p:sp>
      <p:pic>
        <p:nvPicPr>
          <p:cNvPr id="13" name="Picture 12" descr="Relevant columns displayed in corrections tracker.">
            <a:extLst>
              <a:ext uri="{FF2B5EF4-FFF2-40B4-BE49-F238E27FC236}">
                <a16:creationId xmlns:a16="http://schemas.microsoft.com/office/drawing/2014/main" id="{698B167B-AF37-FF75-47CB-23F805692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06" y="2180828"/>
            <a:ext cx="11036587" cy="3450422"/>
          </a:xfrm>
          <a:prstGeom prst="rect">
            <a:avLst/>
          </a:prstGeom>
        </p:spPr>
      </p:pic>
      <p:sp>
        <p:nvSpPr>
          <p:cNvPr id="5" name="TextBox 4">
            <a:extLst>
              <a:ext uri="{FF2B5EF4-FFF2-40B4-BE49-F238E27FC236}">
                <a16:creationId xmlns:a16="http://schemas.microsoft.com/office/drawing/2014/main" id="{8D471A77-B7CE-9582-5FD5-A01F729FCD19}"/>
              </a:ext>
              <a:ext uri="{C183D7F6-B498-43B3-948B-1728B52AA6E4}">
                <adec:decorative xmlns:adec="http://schemas.microsoft.com/office/drawing/2017/decorative" val="1"/>
              </a:ext>
            </a:extLst>
          </p:cNvPr>
          <p:cNvSpPr txBox="1"/>
          <p:nvPr/>
        </p:nvSpPr>
        <p:spPr>
          <a:xfrm>
            <a:off x="2993952" y="361309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8" name="TextBox 7">
            <a:extLst>
              <a:ext uri="{FF2B5EF4-FFF2-40B4-BE49-F238E27FC236}">
                <a16:creationId xmlns:a16="http://schemas.microsoft.com/office/drawing/2014/main" id="{2F8C7942-525F-8B95-4B3F-DFE6ED965329}"/>
              </a:ext>
              <a:ext uri="{C183D7F6-B498-43B3-948B-1728B52AA6E4}">
                <adec:decorative xmlns:adec="http://schemas.microsoft.com/office/drawing/2017/decorative" val="1"/>
              </a:ext>
            </a:extLst>
          </p:cNvPr>
          <p:cNvSpPr txBox="1"/>
          <p:nvPr/>
        </p:nvSpPr>
        <p:spPr>
          <a:xfrm>
            <a:off x="2993951" y="4354099"/>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9" name="TextBox 8">
            <a:extLst>
              <a:ext uri="{FF2B5EF4-FFF2-40B4-BE49-F238E27FC236}">
                <a16:creationId xmlns:a16="http://schemas.microsoft.com/office/drawing/2014/main" id="{F8507D23-7B5C-B0A4-721C-F2EEEDD2F07B}"/>
              </a:ext>
              <a:ext uri="{C183D7F6-B498-43B3-948B-1728B52AA6E4}">
                <adec:decorative xmlns:adec="http://schemas.microsoft.com/office/drawing/2017/decorative" val="1"/>
              </a:ext>
            </a:extLst>
          </p:cNvPr>
          <p:cNvSpPr txBox="1"/>
          <p:nvPr/>
        </p:nvSpPr>
        <p:spPr>
          <a:xfrm>
            <a:off x="2993950" y="513051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4" name="Slide Number Placeholder 3">
            <a:extLst>
              <a:ext uri="{FF2B5EF4-FFF2-40B4-BE49-F238E27FC236}">
                <a16:creationId xmlns:a16="http://schemas.microsoft.com/office/drawing/2014/main" id="{AD7A3BDA-58CF-DCE9-4457-198B19DB53C1}"/>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737850848"/>
      </p:ext>
    </p:extLst>
  </p:cSld>
  <p:clrMapOvr>
    <a:masterClrMapping/>
  </p:clrMapOvr>
  <mc:AlternateContent xmlns:mc="http://schemas.openxmlformats.org/markup-compatibility/2006" xmlns:p14="http://schemas.microsoft.com/office/powerpoint/2010/main">
    <mc:Choice Requires="p14">
      <p:transition spd="slow" p14:dur="2000" advTm="7715"/>
    </mc:Choice>
    <mc:Fallback xmlns="">
      <p:transition spd="slow" advTm="771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720D-EAA8-A6C2-44FC-5E81E9859F2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Saving your work</a:t>
            </a:r>
          </a:p>
        </p:txBody>
      </p:sp>
      <p:sp>
        <p:nvSpPr>
          <p:cNvPr id="3" name="Content Placeholder 2">
            <a:extLst>
              <a:ext uri="{FF2B5EF4-FFF2-40B4-BE49-F238E27FC236}">
                <a16:creationId xmlns:a16="http://schemas.microsoft.com/office/drawing/2014/main" id="{76F12A0C-E16D-515E-35A3-8469A4BA05D9}"/>
              </a:ext>
            </a:extLst>
          </p:cNvPr>
          <p:cNvSpPr>
            <a:spLocks noGrp="1"/>
          </p:cNvSpPr>
          <p:nvPr>
            <p:ph idx="1"/>
          </p:nvPr>
        </p:nvSpPr>
        <p:spPr>
          <a:xfrm>
            <a:off x="284084" y="1349379"/>
            <a:ext cx="11691841" cy="1080698"/>
          </a:xfrm>
        </p:spPr>
        <p:txBody>
          <a:bodyPr>
            <a:normAutofit/>
          </a:bodyPr>
          <a:lstStyle/>
          <a:p>
            <a:r>
              <a:rPr lang="en-US" dirty="0">
                <a:latin typeface="Arial" panose="020B0604020202020204" pitchFamily="34" charset="0"/>
                <a:cs typeface="Arial" panose="020B0604020202020204" pitchFamily="34" charset="0"/>
              </a:rPr>
              <a:t>You must click the “Save” icon to save your data input. Navigating away from this page without saving the answers for the record will lose the data entered. </a:t>
            </a:r>
          </a:p>
        </p:txBody>
      </p:sp>
      <p:pic>
        <p:nvPicPr>
          <p:cNvPr id="9" name="Picture 8" descr="Save icon is located in far right of the student's row.">
            <a:extLst>
              <a:ext uri="{FF2B5EF4-FFF2-40B4-BE49-F238E27FC236}">
                <a16:creationId xmlns:a16="http://schemas.microsoft.com/office/drawing/2014/main" id="{0B5DAD38-F7D8-E45C-FBBF-D4ADA459F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74" y="2430077"/>
            <a:ext cx="11759852" cy="1997845"/>
          </a:xfrm>
          <a:prstGeom prst="rect">
            <a:avLst/>
          </a:prstGeom>
        </p:spPr>
      </p:pic>
      <p:sp>
        <p:nvSpPr>
          <p:cNvPr id="7" name="Thought Bubble: Cloud 6">
            <a:extLst>
              <a:ext uri="{FF2B5EF4-FFF2-40B4-BE49-F238E27FC236}">
                <a16:creationId xmlns:a16="http://schemas.microsoft.com/office/drawing/2014/main" id="{189AAE7F-F61D-469D-AD4B-2A6D513353E8}"/>
              </a:ext>
            </a:extLst>
          </p:cNvPr>
          <p:cNvSpPr/>
          <p:nvPr/>
        </p:nvSpPr>
        <p:spPr>
          <a:xfrm>
            <a:off x="2328334" y="4673601"/>
            <a:ext cx="3166534" cy="1827784"/>
          </a:xfrm>
          <a:prstGeom prst="cloudCallout">
            <a:avLst>
              <a:gd name="adj1" fmla="val 93245"/>
              <a:gd name="adj2" fmla="val -6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Pay attention to this one! Save, save, save!</a:t>
            </a:r>
          </a:p>
        </p:txBody>
      </p:sp>
      <p:pic>
        <p:nvPicPr>
          <p:cNvPr id="6" name="Picture 5" descr="loaded pack camel">
            <a:extLst>
              <a:ext uri="{FF2B5EF4-FFF2-40B4-BE49-F238E27FC236}">
                <a16:creationId xmlns:a16="http://schemas.microsoft.com/office/drawing/2014/main" id="{6B26D038-3D75-F191-000E-E2B7197346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5870" y="4767897"/>
            <a:ext cx="2215727" cy="1661795"/>
          </a:xfrm>
          <a:prstGeom prst="rect">
            <a:avLst/>
          </a:prstGeom>
        </p:spPr>
      </p:pic>
      <p:sp>
        <p:nvSpPr>
          <p:cNvPr id="4" name="Slide Number Placeholder 3">
            <a:extLst>
              <a:ext uri="{FF2B5EF4-FFF2-40B4-BE49-F238E27FC236}">
                <a16:creationId xmlns:a16="http://schemas.microsoft.com/office/drawing/2014/main" id="{3C8388E4-2900-D248-103F-1D8ABE4BC8A1}"/>
              </a:ext>
            </a:extLst>
          </p:cNvPr>
          <p:cNvSpPr>
            <a:spLocks noGrp="1"/>
          </p:cNvSpPr>
          <p:nvPr>
            <p:ph type="sldNum" sz="quarter" idx="12"/>
          </p:nvPr>
        </p:nvSpPr>
        <p:spPr>
          <a:xfrm>
            <a:off x="134910" y="6429692"/>
            <a:ext cx="2743200" cy="365125"/>
          </a:xfrm>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867881407"/>
      </p:ext>
    </p:extLst>
  </p:cSld>
  <p:clrMapOvr>
    <a:masterClrMapping/>
  </p:clrMapOvr>
  <mc:AlternateContent xmlns:mc="http://schemas.openxmlformats.org/markup-compatibility/2006" xmlns:p14="http://schemas.microsoft.com/office/powerpoint/2010/main">
    <mc:Choice Requires="p14">
      <p:transition spd="slow" p14:dur="2000" advTm="17158"/>
    </mc:Choice>
    <mc:Fallback xmlns="">
      <p:transition spd="slow" advTm="171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E3C3-C9B3-36F2-8038-9B0323B6140B}"/>
              </a:ext>
            </a:extLst>
          </p:cNvPr>
          <p:cNvSpPr>
            <a:spLocks noGrp="1"/>
          </p:cNvSpPr>
          <p:nvPr>
            <p:ph type="title"/>
          </p:nvPr>
        </p:nvSpPr>
        <p:spPr>
          <a:xfrm>
            <a:off x="1307737" y="356616"/>
            <a:ext cx="8276530" cy="747084"/>
          </a:xfrm>
        </p:spPr>
        <p:txBody>
          <a:bodyPr>
            <a:noAutofit/>
          </a:bodyPr>
          <a:lstStyle/>
          <a:p>
            <a:r>
              <a:rPr lang="en-US" sz="4000" dirty="0">
                <a:latin typeface="Arial" panose="020B0604020202020204" pitchFamily="34" charset="0"/>
                <a:cs typeface="Arial" panose="020B0604020202020204" pitchFamily="34" charset="0"/>
              </a:rPr>
              <a:t>Submitting completed corrections</a:t>
            </a:r>
          </a:p>
        </p:txBody>
      </p:sp>
      <p:sp>
        <p:nvSpPr>
          <p:cNvPr id="3" name="Content Placeholder 2">
            <a:extLst>
              <a:ext uri="{FF2B5EF4-FFF2-40B4-BE49-F238E27FC236}">
                <a16:creationId xmlns:a16="http://schemas.microsoft.com/office/drawing/2014/main" id="{BC67D98D-9B66-1D50-8C09-8499A221023C}"/>
              </a:ext>
            </a:extLst>
          </p:cNvPr>
          <p:cNvSpPr>
            <a:spLocks noGrp="1"/>
          </p:cNvSpPr>
          <p:nvPr>
            <p:ph idx="1"/>
          </p:nvPr>
        </p:nvSpPr>
        <p:spPr>
          <a:xfrm>
            <a:off x="769620" y="1409701"/>
            <a:ext cx="7353693" cy="453655"/>
          </a:xfrm>
        </p:spPr>
        <p:txBody>
          <a:bodyPr>
            <a:noAutofit/>
          </a:bodyPr>
          <a:lstStyle/>
          <a:p>
            <a:pPr marL="0" indent="0">
              <a:buNone/>
            </a:pPr>
            <a:r>
              <a:rPr lang="en-US" dirty="0">
                <a:latin typeface="Arial" panose="020B0604020202020204" pitchFamily="34" charset="0"/>
                <a:cs typeface="Arial" panose="020B0604020202020204" pitchFamily="34" charset="0"/>
              </a:rPr>
              <a:t>When </a:t>
            </a:r>
            <a:r>
              <a:rPr lang="en-US" u="sng" dirty="0">
                <a:latin typeface="Arial" panose="020B0604020202020204" pitchFamily="34" charset="0"/>
                <a:cs typeface="Arial" panose="020B0604020202020204" pitchFamily="34" charset="0"/>
              </a:rPr>
              <a:t>all records </a:t>
            </a:r>
            <a:r>
              <a:rPr lang="en-US" dirty="0">
                <a:latin typeface="Arial" panose="020B0604020202020204" pitchFamily="34" charset="0"/>
                <a:cs typeface="Arial" panose="020B0604020202020204" pitchFamily="34" charset="0"/>
              </a:rPr>
              <a:t>have been completed, click “Submit for Approval”.</a:t>
            </a:r>
          </a:p>
        </p:txBody>
      </p:sp>
      <p:sp>
        <p:nvSpPr>
          <p:cNvPr id="13" name="Speech Bubble: Rectangle 12">
            <a:extLst>
              <a:ext uri="{FF2B5EF4-FFF2-40B4-BE49-F238E27FC236}">
                <a16:creationId xmlns:a16="http://schemas.microsoft.com/office/drawing/2014/main" id="{F9190592-EFD8-2228-1848-47A0F6F3CE71}"/>
              </a:ext>
            </a:extLst>
          </p:cNvPr>
          <p:cNvSpPr/>
          <p:nvPr/>
        </p:nvSpPr>
        <p:spPr>
          <a:xfrm>
            <a:off x="8906933" y="1337733"/>
            <a:ext cx="3032203" cy="670401"/>
          </a:xfrm>
          <a:prstGeom prst="wedgeRectCallout">
            <a:avLst>
              <a:gd name="adj1" fmla="val 15452"/>
              <a:gd name="adj2" fmla="val 82795"/>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“Submit for Approval” button</a:t>
            </a:r>
          </a:p>
        </p:txBody>
      </p:sp>
      <p:pic>
        <p:nvPicPr>
          <p:cNvPr id="7" name="Picture 6" descr="Submit for Approval button is located in top right of screen once all records are complete. ">
            <a:extLst>
              <a:ext uri="{FF2B5EF4-FFF2-40B4-BE49-F238E27FC236}">
                <a16:creationId xmlns:a16="http://schemas.microsoft.com/office/drawing/2014/main" id="{E5F04BE8-A6E0-B944-8FA9-13FAA5A98E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62" y="2254411"/>
            <a:ext cx="10579434" cy="1742919"/>
          </a:xfrm>
          <a:prstGeom prst="rect">
            <a:avLst/>
          </a:prstGeom>
        </p:spPr>
      </p:pic>
      <p:sp>
        <p:nvSpPr>
          <p:cNvPr id="12" name="Speech Bubble: Rectangle 11">
            <a:extLst>
              <a:ext uri="{FF2B5EF4-FFF2-40B4-BE49-F238E27FC236}">
                <a16:creationId xmlns:a16="http://schemas.microsoft.com/office/drawing/2014/main" id="{DEF6E23C-B1BB-B6B1-A2AB-773173545882}"/>
              </a:ext>
            </a:extLst>
          </p:cNvPr>
          <p:cNvSpPr/>
          <p:nvPr/>
        </p:nvSpPr>
        <p:spPr>
          <a:xfrm>
            <a:off x="981062" y="4632106"/>
            <a:ext cx="2701937" cy="742795"/>
          </a:xfrm>
          <a:prstGeom prst="wedgeRectCallout">
            <a:avLst>
              <a:gd name="adj1" fmla="val -25873"/>
              <a:gd name="adj2" fmla="val -1246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Status will change to “Completed”</a:t>
            </a:r>
          </a:p>
        </p:txBody>
      </p:sp>
      <p:sp>
        <p:nvSpPr>
          <p:cNvPr id="14" name="Speech Bubble: Rectangle 13">
            <a:extLst>
              <a:ext uri="{FF2B5EF4-FFF2-40B4-BE49-F238E27FC236}">
                <a16:creationId xmlns:a16="http://schemas.microsoft.com/office/drawing/2014/main" id="{8C68CD93-0F38-80F7-4086-660B1E70F70C}"/>
              </a:ext>
            </a:extLst>
          </p:cNvPr>
          <p:cNvSpPr/>
          <p:nvPr/>
        </p:nvSpPr>
        <p:spPr>
          <a:xfrm>
            <a:off x="8906933" y="4321867"/>
            <a:ext cx="2821951" cy="889051"/>
          </a:xfrm>
          <a:prstGeom prst="wedgeRectCallout">
            <a:avLst>
              <a:gd name="adj1" fmla="val 11108"/>
              <a:gd name="adj2" fmla="val -8359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r>
              <a:rPr lang="en-US" sz="2400" dirty="0">
                <a:latin typeface="Arial" panose="020B0604020202020204" pitchFamily="34" charset="0"/>
                <a:cs typeface="Arial" panose="020B0604020202020204" pitchFamily="34" charset="0"/>
              </a:rPr>
              <a:t>Save” icon will be green</a:t>
            </a:r>
          </a:p>
        </p:txBody>
      </p:sp>
      <p:sp>
        <p:nvSpPr>
          <p:cNvPr id="17" name="TextBox 16">
            <a:extLst>
              <a:ext uri="{FF2B5EF4-FFF2-40B4-BE49-F238E27FC236}">
                <a16:creationId xmlns:a16="http://schemas.microsoft.com/office/drawing/2014/main" id="{18884AA1-01EC-1C23-B0FD-2CBB36B4939F}"/>
              </a:ext>
            </a:extLst>
          </p:cNvPr>
          <p:cNvSpPr txBox="1"/>
          <p:nvPr/>
        </p:nvSpPr>
        <p:spPr>
          <a:xfrm>
            <a:off x="981063" y="5765956"/>
            <a:ext cx="932243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Clicking on “Submit for Approval” triggers an email to CDE that your AU has completed the “Individual Correction” process. </a:t>
            </a:r>
          </a:p>
        </p:txBody>
      </p:sp>
      <p:sp>
        <p:nvSpPr>
          <p:cNvPr id="4" name="Slide Number Placeholder 3">
            <a:extLst>
              <a:ext uri="{FF2B5EF4-FFF2-40B4-BE49-F238E27FC236}">
                <a16:creationId xmlns:a16="http://schemas.microsoft.com/office/drawing/2014/main" id="{D30E7198-5969-F598-6A51-3FCBCD2CADEF}"/>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364820912"/>
      </p:ext>
    </p:extLst>
  </p:cSld>
  <p:clrMapOvr>
    <a:masterClrMapping/>
  </p:clrMapOvr>
  <mc:AlternateContent xmlns:mc="http://schemas.openxmlformats.org/markup-compatibility/2006" xmlns:p14="http://schemas.microsoft.com/office/powerpoint/2010/main">
    <mc:Choice Requires="p14">
      <p:transition spd="slow" p14:dur="2000" advTm="23589"/>
    </mc:Choice>
    <mc:Fallback xmlns="">
      <p:transition spd="slow" advTm="235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445-2517-311E-6102-A9FE949ED91C}"/>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Unsubmitting corrections	</a:t>
            </a:r>
          </a:p>
        </p:txBody>
      </p:sp>
      <p:sp>
        <p:nvSpPr>
          <p:cNvPr id="3" name="Content Placeholder 2">
            <a:extLst>
              <a:ext uri="{FF2B5EF4-FFF2-40B4-BE49-F238E27FC236}">
                <a16:creationId xmlns:a16="http://schemas.microsoft.com/office/drawing/2014/main" id="{3C6DB50A-8C6D-1779-8311-E89880862DA2}"/>
              </a:ext>
            </a:extLst>
          </p:cNvPr>
          <p:cNvSpPr>
            <a:spLocks noGrp="1"/>
          </p:cNvSpPr>
          <p:nvPr>
            <p:ph idx="1"/>
          </p:nvPr>
        </p:nvSpPr>
        <p:spPr>
          <a:xfrm>
            <a:off x="448733" y="1375753"/>
            <a:ext cx="10515600" cy="4351338"/>
          </a:xfrm>
        </p:spPr>
        <p:txBody>
          <a:bodyPr>
            <a:normAutofit/>
          </a:bodyPr>
          <a:lstStyle/>
          <a:p>
            <a:r>
              <a:rPr lang="en-US" dirty="0">
                <a:latin typeface="Arial" panose="020B0604020202020204" pitchFamily="34" charset="0"/>
                <a:cs typeface="Arial" panose="020B0604020202020204" pitchFamily="34" charset="0"/>
              </a:rPr>
              <a:t>Prior to CDE’s review, you can “Unsubmit” the corrections to make changes. </a:t>
            </a:r>
          </a:p>
          <a:p>
            <a:r>
              <a:rPr lang="en-US" dirty="0">
                <a:latin typeface="Arial" panose="020B0604020202020204" pitchFamily="34" charset="0"/>
                <a:cs typeface="Arial" panose="020B0604020202020204" pitchFamily="34" charset="0"/>
              </a:rPr>
              <a:t>Once CDE begins reviewing your records, you cannot undo the submission. </a:t>
            </a:r>
          </a:p>
          <a:p>
            <a:pPr lvl="1"/>
            <a:r>
              <a:rPr lang="en-US" sz="2400" dirty="0">
                <a:latin typeface="Arial" panose="020B0604020202020204" pitchFamily="34" charset="0"/>
                <a:cs typeface="Arial" panose="020B0604020202020204" pitchFamily="34" charset="0"/>
              </a:rPr>
              <a:t>The “Unsubmit” button will not be available once CDE begins the review.</a:t>
            </a:r>
          </a:p>
        </p:txBody>
      </p:sp>
      <p:sp>
        <p:nvSpPr>
          <p:cNvPr id="7" name="Arrow: Down 6" descr="Orange arrow pointing to the &quot;Unsubmit&quot; button.">
            <a:extLst>
              <a:ext uri="{FF2B5EF4-FFF2-40B4-BE49-F238E27FC236}">
                <a16:creationId xmlns:a16="http://schemas.microsoft.com/office/drawing/2014/main" id="{945D5095-4F40-9067-B4C4-9A5E9230DC88}"/>
              </a:ext>
              <a:ext uri="{C183D7F6-B498-43B3-948B-1728B52AA6E4}">
                <adec:decorative xmlns:adec="http://schemas.microsoft.com/office/drawing/2017/decorative" val="0"/>
              </a:ext>
            </a:extLst>
          </p:cNvPr>
          <p:cNvSpPr/>
          <p:nvPr/>
        </p:nvSpPr>
        <p:spPr>
          <a:xfrm>
            <a:off x="11349965" y="1972732"/>
            <a:ext cx="484632" cy="7812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In upper right of screen you can select the Unsubmit button to make changes prior to CDE's review">
            <a:extLst>
              <a:ext uri="{FF2B5EF4-FFF2-40B4-BE49-F238E27FC236}">
                <a16:creationId xmlns:a16="http://schemas.microsoft.com/office/drawing/2014/main" id="{2FA6EFA0-4701-C9BD-4D22-36C820E6E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99" y="2843448"/>
            <a:ext cx="11726601" cy="1415948"/>
          </a:xfrm>
          <a:prstGeom prst="rect">
            <a:avLst/>
          </a:prstGeom>
        </p:spPr>
      </p:pic>
      <p:sp>
        <p:nvSpPr>
          <p:cNvPr id="4" name="Slide Number Placeholder 3">
            <a:extLst>
              <a:ext uri="{FF2B5EF4-FFF2-40B4-BE49-F238E27FC236}">
                <a16:creationId xmlns:a16="http://schemas.microsoft.com/office/drawing/2014/main" id="{C6B406FF-A804-5D8C-21AB-AD9A57C6A011}"/>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695650588"/>
      </p:ext>
    </p:extLst>
  </p:cSld>
  <p:clrMapOvr>
    <a:masterClrMapping/>
  </p:clrMapOvr>
  <mc:AlternateContent xmlns:mc="http://schemas.openxmlformats.org/markup-compatibility/2006" xmlns:p14="http://schemas.microsoft.com/office/powerpoint/2010/main">
    <mc:Choice Requires="p14">
      <p:transition spd="slow" p14:dur="2000" advTm="13973"/>
    </mc:Choice>
    <mc:Fallback xmlns="">
      <p:transition spd="slow" advTm="1397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9B83-B4CC-45D6-A8A5-6FC3CCC6CC42}"/>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Data submission and reporting</a:t>
            </a:r>
          </a:p>
        </p:txBody>
      </p:sp>
      <p:sp>
        <p:nvSpPr>
          <p:cNvPr id="3" name="Content Placeholder 2">
            <a:extLst>
              <a:ext uri="{FF2B5EF4-FFF2-40B4-BE49-F238E27FC236}">
                <a16:creationId xmlns:a16="http://schemas.microsoft.com/office/drawing/2014/main" id="{C4BD1696-6CE2-4651-A630-0BDF993F1720}"/>
              </a:ext>
            </a:extLst>
          </p:cNvPr>
          <p:cNvSpPr>
            <a:spLocks noGrp="1"/>
          </p:cNvSpPr>
          <p:nvPr>
            <p:ph idx="1"/>
          </p:nvPr>
        </p:nvSpPr>
        <p:spPr>
          <a:xfrm>
            <a:off x="838200" y="1461347"/>
            <a:ext cx="10515600" cy="4351338"/>
          </a:xfrm>
        </p:spPr>
        <p:txBody>
          <a:bodyPr anchor="t">
            <a:normAutofit fontScale="92500" lnSpcReduction="20000"/>
          </a:bodyPr>
          <a:lstStyle/>
          <a:p>
            <a:pPr marR="0" lvl="0">
              <a:spcBef>
                <a:spcPts val="0"/>
              </a:spcBef>
              <a:spcAft>
                <a:spcPts val="0"/>
              </a:spcAft>
              <a:buFont typeface="Wingdings" panose="05000000000000000000" pitchFamily="2" charset="2"/>
              <a:buChar char="ü"/>
            </a:pPr>
            <a:r>
              <a:rPr lang="en-US" sz="2600" dirty="0">
                <a:effectLst/>
                <a:latin typeface="Arial" panose="020B0604020202020204" pitchFamily="34" charset="0"/>
                <a:ea typeface="Calibri" panose="020F0502020204030204" pitchFamily="34" charset="0"/>
                <a:cs typeface="Arial" panose="020B0604020202020204" pitchFamily="34" charset="0"/>
              </a:rPr>
              <a:t>Complete corrections in the DMS.</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Save your data entry.</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Click on the “Submit for Approval” button.</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This automatically triggers an email to CDE that your AU has completed the corrections.</a:t>
            </a:r>
          </a:p>
          <a:p>
            <a:pPr marR="0" lvl="0">
              <a:spcBef>
                <a:spcPts val="0"/>
              </a:spcBef>
              <a:spcAft>
                <a:spcPts val="0"/>
              </a:spcAft>
              <a:buFont typeface="Wingdings" panose="05000000000000000000" pitchFamily="2" charset="2"/>
              <a:buChar char="ü"/>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a:spcBef>
                <a:spcPts val="0"/>
              </a:spcBef>
              <a:spcAft>
                <a:spcPts val="0"/>
              </a:spcAft>
              <a:buNone/>
            </a:pPr>
            <a:r>
              <a:rPr lang="en-US" sz="2600" b="1" dirty="0">
                <a:latin typeface="Arial" panose="020B0604020202020204" pitchFamily="34" charset="0"/>
                <a:ea typeface="Calibri" panose="020F0502020204030204" pitchFamily="34" charset="0"/>
                <a:cs typeface="Arial" panose="020B0604020202020204" pitchFamily="34" charset="0"/>
              </a:rPr>
              <a:t>Deadline for submission of completed corrections: April 1, 2025</a:t>
            </a: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The CDE will verify “Individual Correction” and “Review of Updated Data” via a desk audit process and confirm the results to the AU by July 1, 2025. </a:t>
            </a:r>
            <a:endParaRPr lang="en-US" sz="2600" dirty="0">
              <a:latin typeface="Arial" panose="020B0604020202020204" pitchFamily="34" charset="0"/>
              <a:ea typeface="MS Mincho"/>
              <a:cs typeface="Arial" panose="020B0604020202020204" pitchFamily="34" charset="0"/>
            </a:endParaRP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If the AU does not meet both parts of the demonstration of correction requirements, additional monitoring activities will be required.</a:t>
            </a: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Data will be reported in the SPP/APR in February 2026 to demonstrate Colorado's correction of noncompliance for Indicator 11 and Indicator 12.</a:t>
            </a:r>
          </a:p>
          <a:p>
            <a:endParaRPr lang="en-US" dirty="0"/>
          </a:p>
        </p:txBody>
      </p:sp>
      <p:sp>
        <p:nvSpPr>
          <p:cNvPr id="4" name="Slide Number Placeholder 3">
            <a:extLst>
              <a:ext uri="{FF2B5EF4-FFF2-40B4-BE49-F238E27FC236}">
                <a16:creationId xmlns:a16="http://schemas.microsoft.com/office/drawing/2014/main" id="{A0F61043-D87F-4A62-A3E4-AED8D6677555}"/>
              </a:ext>
            </a:extLst>
          </p:cNvPr>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29</a:t>
            </a:fld>
            <a:endParaRPr lang="en-US" dirty="0">
              <a:solidFill>
                <a:schemeClr val="tx1">
                  <a:alpha val="80000"/>
                </a:schemeClr>
              </a:solidFill>
            </a:endParaRPr>
          </a:p>
        </p:txBody>
      </p:sp>
    </p:spTree>
    <p:extLst>
      <p:ext uri="{BB962C8B-B14F-4D97-AF65-F5344CB8AC3E}">
        <p14:creationId xmlns:p14="http://schemas.microsoft.com/office/powerpoint/2010/main" val="4257610117"/>
      </p:ext>
    </p:extLst>
  </p:cSld>
  <p:clrMapOvr>
    <a:masterClrMapping/>
  </p:clrMapOvr>
  <mc:AlternateContent xmlns:mc="http://schemas.openxmlformats.org/markup-compatibility/2006" xmlns:p14="http://schemas.microsoft.com/office/powerpoint/2010/main">
    <mc:Choice Requires="p14">
      <p:transition spd="slow" p14:dur="2000" advTm="50129"/>
    </mc:Choice>
    <mc:Fallback xmlns="">
      <p:transition spd="slow" advTm="501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47418"/>
            <a:ext cx="6046138" cy="658659"/>
          </a:xfrm>
        </p:spPr>
        <p:txBody>
          <a:bodyPr>
            <a:noAutofit/>
          </a:bodyPr>
          <a:lstStyle/>
          <a:p>
            <a:r>
              <a:rPr lang="en-US" sz="4000" dirty="0">
                <a:latin typeface="Arial" panose="020B0604020202020204" pitchFamily="34" charset="0"/>
                <a:cs typeface="Arial" panose="020B0604020202020204" pitchFamily="34" charset="0"/>
              </a:rPr>
              <a:t>Importance of Indicator 11</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9CD3670-8718-4D18-BD94-EB32CC207D6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44" r="19003"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2" name="Picture 11">
            <a:extLst>
              <a:ext uri="{FF2B5EF4-FFF2-40B4-BE49-F238E27FC236}">
                <a16:creationId xmlns:a16="http://schemas.microsoft.com/office/drawing/2014/main" id="{07F0D5C3-A268-4E8A-AA7E-AD487A6E4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7284"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C2CAF1B-503C-4EDB-8D04-1D1486655A6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677226" y="1470210"/>
            <a:ext cx="5392853" cy="3181684"/>
          </a:xfrm>
        </p:spPr>
        <p:txBody>
          <a:bodyPr anchor="t">
            <a:noAutofit/>
          </a:bodyPr>
          <a:lstStyle/>
          <a:p>
            <a:pPr marL="0" indent="0">
              <a:buNone/>
            </a:pPr>
            <a:r>
              <a:rPr lang="en-US" dirty="0">
                <a:latin typeface="Arial" panose="020B0604020202020204" pitchFamily="34" charset="0"/>
                <a:cs typeface="Arial" panose="020B0604020202020204" pitchFamily="34" charset="0"/>
              </a:rPr>
              <a:t>Critical first step in ensuring that we fulfill the purpose and spirit of </a:t>
            </a:r>
            <a:r>
              <a:rPr lang="en-US" dirty="0">
                <a:effectLst/>
                <a:latin typeface="Arial" panose="020B0604020202020204" pitchFamily="34" charset="0"/>
                <a:ea typeface="Aptos" panose="020B0004020202020204" pitchFamily="34" charset="0"/>
                <a:cs typeface="Arial" panose="020B0604020202020204" pitchFamily="34" charset="0"/>
              </a:rPr>
              <a:t>Individuals with Disabilities Education Act (</a:t>
            </a:r>
            <a:r>
              <a:rPr lang="en-US" dirty="0">
                <a:latin typeface="Arial" panose="020B0604020202020204" pitchFamily="34" charset="0"/>
                <a:cs typeface="Arial" panose="020B0604020202020204" pitchFamily="34" charset="0"/>
              </a:rPr>
              <a:t>IDEA)</a:t>
            </a:r>
          </a:p>
          <a:p>
            <a:pPr marL="0" indent="0" algn="ctr">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appropriate public education that emphasizes special education and related services designed to meet their unique needs and . . . </a:t>
            </a:r>
          </a:p>
          <a:p>
            <a:pPr marL="0" indent="0" algn="ctr">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lgn="ctr">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127021" y="6128867"/>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8AE22A9-7DD0-4679-A63B-513733599D80}"/>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news.schoolsdo.org/2016/08/middle-class-more-likely-to-get-help-from-teacher/">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8"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E5C286-7354-4B37-83B7-26B0D68863C5}"/>
              </a:ext>
            </a:extLst>
          </p:cNvPr>
          <p:cNvSpPr txBox="1"/>
          <p:nvPr/>
        </p:nvSpPr>
        <p:spPr>
          <a:xfrm>
            <a:off x="8194239"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www.flickr.com/photos/dcya/8464381123/">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346"/>
    </mc:Choice>
    <mc:Fallback xmlns="">
      <p:transition spd="slow" advTm="273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ESSU Contact Information	</a:t>
            </a:r>
          </a:p>
        </p:txBody>
      </p:sp>
      <p:sp>
        <p:nvSpPr>
          <p:cNvPr id="7" name="Thought Bubble: Cloud 6">
            <a:extLst>
              <a:ext uri="{FF2B5EF4-FFF2-40B4-BE49-F238E27FC236}">
                <a16:creationId xmlns:a16="http://schemas.microsoft.com/office/drawing/2014/main" id="{35F576DC-566D-EDD5-3714-0220F11BE34E}"/>
              </a:ext>
            </a:extLst>
          </p:cNvPr>
          <p:cNvSpPr/>
          <p:nvPr/>
        </p:nvSpPr>
        <p:spPr>
          <a:xfrm>
            <a:off x="6865157" y="1289425"/>
            <a:ext cx="4097943" cy="1888583"/>
          </a:xfrm>
          <a:prstGeom prst="cloudCallout">
            <a:avLst>
              <a:gd name="adj1" fmla="val 44640"/>
              <a:gd name="adj2" fmla="val 61872"/>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For questions, contact these folks! They are super helpful! </a:t>
            </a:r>
          </a:p>
        </p:txBody>
      </p:sp>
      <p:pic>
        <p:nvPicPr>
          <p:cNvPr id="6" name="Picture 5">
            <a:extLst>
              <a:ext uri="{FF2B5EF4-FFF2-40B4-BE49-F238E27FC236}">
                <a16:creationId xmlns:a16="http://schemas.microsoft.com/office/drawing/2014/main" id="{EA82A6E8-41A0-07F1-1E71-7AFAC434FB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08733" y="3583981"/>
            <a:ext cx="3290223" cy="2467667"/>
          </a:xfrm>
          <a:prstGeom prst="rect">
            <a:avLst/>
          </a:prstGeom>
        </p:spPr>
      </p:pic>
      <p:sp>
        <p:nvSpPr>
          <p:cNvPr id="12" name="Content Placeholder 2">
            <a:extLst>
              <a:ext uri="{FF2B5EF4-FFF2-40B4-BE49-F238E27FC236}">
                <a16:creationId xmlns:a16="http://schemas.microsoft.com/office/drawing/2014/main" id="{451E3164-1D20-0B00-3312-84BDAF7776BF}"/>
              </a:ext>
            </a:extLst>
          </p:cNvPr>
          <p:cNvSpPr txBox="1">
            <a:spLocks/>
          </p:cNvSpPr>
          <p:nvPr/>
        </p:nvSpPr>
        <p:spPr>
          <a:xfrm>
            <a:off x="268008" y="1625123"/>
            <a:ext cx="6597149" cy="2608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a:latin typeface="Arial" panose="020B0604020202020204" pitchFamily="34" charset="0"/>
                <a:cs typeface="Arial" panose="020B0604020202020204" pitchFamily="34" charset="0"/>
              </a:rPr>
              <a:t>Annie Haberkorn</a:t>
            </a:r>
          </a:p>
          <a:p>
            <a:pPr marL="0" indent="0" algn="ctr">
              <a:lnSpc>
                <a:spcPct val="110000"/>
              </a:lnSpc>
              <a:buFont typeface="Arial" panose="020B0604020202020204" pitchFamily="34" charset="0"/>
              <a:buNone/>
            </a:pPr>
            <a:r>
              <a:rPr lang="en-US">
                <a:latin typeface="Arial" panose="020B0604020202020204" pitchFamily="34" charset="0"/>
                <a:cs typeface="Arial" panose="020B0604020202020204" pitchFamily="34" charset="0"/>
              </a:rPr>
              <a:t>Special Education Compliance Data Specialist Email: </a:t>
            </a:r>
            <a:r>
              <a:rPr lang="en-US">
                <a:latin typeface="Arial" panose="020B0604020202020204" pitchFamily="34" charset="0"/>
                <a:cs typeface="Arial" panose="020B0604020202020204" pitchFamily="34" charset="0"/>
                <a:hlinkClick r:id="rId5"/>
              </a:rPr>
              <a:t>Haberkorn_a@cde.state.co.us</a:t>
            </a:r>
            <a:endParaRPr lang="en-US">
              <a:latin typeface="Arial" panose="020B0604020202020204" pitchFamily="34" charset="0"/>
              <a:cs typeface="Arial" panose="020B0604020202020204" pitchFamily="34" charset="0"/>
            </a:endParaRPr>
          </a:p>
          <a:p>
            <a:pPr marL="0" indent="0" algn="ctr">
              <a:lnSpc>
                <a:spcPct val="110000"/>
              </a:lnSpc>
              <a:buFont typeface="Arial" panose="020B0604020202020204" pitchFamily="34" charset="0"/>
              <a:buNone/>
            </a:pPr>
            <a:endParaRPr lang="en-US">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dirty="0"/>
          </a:p>
        </p:txBody>
      </p:sp>
      <p:sp>
        <p:nvSpPr>
          <p:cNvPr id="13" name="Content Placeholder 1">
            <a:extLst>
              <a:ext uri="{FF2B5EF4-FFF2-40B4-BE49-F238E27FC236}">
                <a16:creationId xmlns:a16="http://schemas.microsoft.com/office/drawing/2014/main" id="{AF5261EA-1899-3722-35F7-5DF32768BD09}"/>
              </a:ext>
            </a:extLst>
          </p:cNvPr>
          <p:cNvSpPr txBox="1">
            <a:spLocks/>
          </p:cNvSpPr>
          <p:nvPr/>
        </p:nvSpPr>
        <p:spPr>
          <a:xfrm>
            <a:off x="268008" y="3999043"/>
            <a:ext cx="6944205" cy="2467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US">
                <a:latin typeface="Arial" panose="020B0604020202020204" pitchFamily="34" charset="0"/>
                <a:cs typeface="Arial" panose="020B0604020202020204" pitchFamily="34" charset="0"/>
              </a:rPr>
              <a:t>Josh Fails</a:t>
            </a:r>
          </a:p>
          <a:p>
            <a:pPr marL="0" indent="0" algn="ctr">
              <a:buFont typeface="Arial" panose="020B0604020202020204" pitchFamily="34" charset="0"/>
              <a:buNone/>
            </a:pPr>
            <a:r>
              <a:rPr lang="en-US">
                <a:latin typeface="Arial" panose="020B0604020202020204" pitchFamily="34" charset="0"/>
                <a:cs typeface="Arial" panose="020B0604020202020204" pitchFamily="34" charset="0"/>
              </a:rPr>
              <a:t>Online Program Coordinator &amp; Data Consultant</a:t>
            </a:r>
          </a:p>
          <a:p>
            <a:pPr marL="0" indent="0" algn="ctr">
              <a:buFont typeface="Arial" panose="020B0604020202020204" pitchFamily="34" charset="0"/>
              <a:buNone/>
            </a:pPr>
            <a:r>
              <a:rPr lang="en-US">
                <a:latin typeface="Arial" panose="020B0604020202020204" pitchFamily="34" charset="0"/>
                <a:cs typeface="Arial" panose="020B0604020202020204" pitchFamily="34" charset="0"/>
              </a:rPr>
              <a:t>Ascend Data Management System (DMS)</a:t>
            </a:r>
          </a:p>
          <a:p>
            <a:pPr marL="0" indent="0" algn="ctr">
              <a:buFont typeface="Arial" panose="020B0604020202020204" pitchFamily="34" charset="0"/>
              <a:buNone/>
            </a:pPr>
            <a:r>
              <a:rPr lang="en-US">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Fails_j@cde.state.co.us</a:t>
            </a:r>
            <a:r>
              <a:rPr lang="en-US">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663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4120"/>
      </p:ext>
    </p:extLst>
  </p:cSld>
  <p:clrMapOvr>
    <a:masterClrMapping/>
  </p:clrMapOvr>
  <mc:AlternateContent xmlns:mc="http://schemas.openxmlformats.org/markup-compatibility/2006" xmlns:p14="http://schemas.microsoft.com/office/powerpoint/2010/main">
    <mc:Choice Requires="p14">
      <p:transition spd="slow" p14:dur="2000" advTm="13755"/>
    </mc:Choice>
    <mc:Fallback xmlns="">
      <p:transition spd="slow" advTm="137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098730" cy="747084"/>
          </a:xfrm>
        </p:spPr>
        <p:txBody>
          <a:bodyPr>
            <a:normAutofit/>
          </a:bodyPr>
          <a:lstStyle/>
          <a:p>
            <a:r>
              <a:rPr lang="en-US" sz="4000" dirty="0">
                <a:latin typeface="Arial" panose="020B0604020202020204" pitchFamily="34" charset="0"/>
                <a:cs typeface="Arial" panose="020B0604020202020204" pitchFamily="34" charset="0"/>
              </a:rPr>
              <a:t>What does Indicator 11 measure?</a:t>
            </a:r>
          </a:p>
        </p:txBody>
      </p:sp>
      <p:pic>
        <p:nvPicPr>
          <p:cNvPr id="5" name="Picture 4" descr="Picture of school calendar.&#10;">
            <a:extLst>
              <a:ext uri="{FF2B5EF4-FFF2-40B4-BE49-F238E27FC236}">
                <a16:creationId xmlns:a16="http://schemas.microsoft.com/office/drawing/2014/main" id="{85F09996-ACF2-5BA3-C6DC-38D5D94ED756}"/>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513"/>
          <a:stretch/>
        </p:blipFill>
        <p:spPr>
          <a:xfrm>
            <a:off x="3570402" y="1356380"/>
            <a:ext cx="4762297" cy="3175526"/>
          </a:xfrm>
          <a:prstGeom prst="rect">
            <a:avLst/>
          </a:prstGeom>
        </p:spPr>
      </p:pic>
      <p:sp>
        <p:nvSpPr>
          <p:cNvPr id="9" name="TextBox 8">
            <a:extLst>
              <a:ext uri="{FF2B5EF4-FFF2-40B4-BE49-F238E27FC236}">
                <a16:creationId xmlns:a16="http://schemas.microsoft.com/office/drawing/2014/main" id="{AADA1DD5-AFB3-198C-AE18-58F73F2FCFD3}"/>
              </a:ext>
            </a:extLst>
          </p:cNvPr>
          <p:cNvSpPr txBox="1"/>
          <p:nvPr/>
        </p:nvSpPr>
        <p:spPr>
          <a:xfrm>
            <a:off x="532737" y="4665317"/>
            <a:ext cx="11386268" cy="1938992"/>
          </a:xfrm>
          <a:prstGeom prst="rect">
            <a:avLst/>
          </a:prstGeom>
          <a:noFill/>
        </p:spPr>
        <p:txBody>
          <a:bodyPr wrap="square">
            <a:spAutoFit/>
          </a:bodyPr>
          <a:lstStyle/>
          <a:p>
            <a:pPr marL="0" indent="0" algn="ctr">
              <a:buNone/>
            </a:pPr>
            <a:r>
              <a:rPr lang="en-US" sz="2400" dirty="0">
                <a:latin typeface="Arial" panose="020B0604020202020204" pitchFamily="34" charset="0"/>
                <a:cs typeface="Arial" panose="020B0604020202020204" pitchFamily="34" charset="0"/>
              </a:rPr>
              <a:t>Indicator 11 measures the percent of children whose initial evaluations were completed within </a:t>
            </a:r>
            <a:r>
              <a:rPr lang="en-US" sz="2400" b="1" i="1" u="sng" dirty="0">
                <a:latin typeface="Arial" panose="020B0604020202020204" pitchFamily="34" charset="0"/>
                <a:cs typeface="Arial" panose="020B0604020202020204" pitchFamily="34" charset="0"/>
              </a:rPr>
              <a:t>60 days upon receipt of parental consent</a:t>
            </a:r>
            <a:r>
              <a:rPr lang="en-US" sz="2400" dirty="0">
                <a:latin typeface="Arial" panose="020B0604020202020204" pitchFamily="34" charset="0"/>
                <a:cs typeface="Arial" panose="020B0604020202020204" pitchFamily="34" charset="0"/>
              </a:rPr>
              <a:t>.</a:t>
            </a:r>
          </a:p>
          <a:p>
            <a:pPr marL="0" indent="0" algn="ctr">
              <a:buNone/>
            </a:pPr>
            <a:r>
              <a:rPr lang="en-US" sz="2400" dirty="0">
                <a:latin typeface="Arial" panose="020B0604020202020204" pitchFamily="34" charset="0"/>
                <a:ea typeface="Calibri" panose="020F0502020204030204" pitchFamily="34" charset="0"/>
                <a:cs typeface="Arial" panose="020B0604020202020204" pitchFamily="34" charset="0"/>
              </a:rPr>
              <a:t>§300.301 (c)(1)(</a:t>
            </a:r>
            <a:r>
              <a:rPr lang="en-US" sz="2400" dirty="0" err="1">
                <a:latin typeface="Arial" panose="020B0604020202020204" pitchFamily="34" charset="0"/>
                <a:ea typeface="Calibri" panose="020F0502020204030204" pitchFamily="34" charset="0"/>
                <a:cs typeface="Arial" panose="020B0604020202020204" pitchFamily="34" charset="0"/>
              </a:rPr>
              <a:t>i</a:t>
            </a:r>
            <a:r>
              <a:rPr lang="en-US"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Target for this indicator is 100% compliance</a:t>
            </a:r>
            <a:r>
              <a:rPr lang="en-US" sz="2400" dirty="0">
                <a:solidFill>
                  <a:schemeClr val="bg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4</a:t>
            </a:fld>
            <a:endParaRPr lang="en-US" dirty="0">
              <a:solidFill>
                <a:schemeClr val="tx1">
                  <a:alpha val="80000"/>
                </a:schemeClr>
              </a:solidFill>
            </a:endParaRPr>
          </a:p>
        </p:txBody>
      </p:sp>
    </p:spTree>
    <p:extLst>
      <p:ext uri="{BB962C8B-B14F-4D97-AF65-F5344CB8AC3E}">
        <p14:creationId xmlns:p14="http://schemas.microsoft.com/office/powerpoint/2010/main" val="3090093876"/>
      </p:ext>
    </p:extLst>
  </p:cSld>
  <p:clrMapOvr>
    <a:masterClrMapping/>
  </p:clrMapOvr>
  <mc:AlternateContent xmlns:mc="http://schemas.openxmlformats.org/markup-compatibility/2006" xmlns:p14="http://schemas.microsoft.com/office/powerpoint/2010/main">
    <mc:Choice Requires="p14">
      <p:transition spd="slow" p14:dur="2000" advTm="17900"/>
    </mc:Choice>
    <mc:Fallback xmlns="">
      <p:transition spd="slow" advTm="179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09096"/>
            <a:ext cx="6236970" cy="1325563"/>
          </a:xfrm>
        </p:spPr>
        <p:txBody>
          <a:bodyPr>
            <a:normAutofit fontScale="90000"/>
          </a:bodyPr>
          <a:lstStyle/>
          <a:p>
            <a:r>
              <a:rPr lang="en-US" sz="4400" dirty="0">
                <a:latin typeface="Arial" panose="020B0604020202020204" pitchFamily="34" charset="0"/>
                <a:cs typeface="Arial" panose="020B0604020202020204" pitchFamily="34" charset="0"/>
              </a:rPr>
              <a:t>Importance of Indicator 12</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pic>
        <p:nvPicPr>
          <p:cNvPr id="5" name="Picture 4" descr="Teacher smiling with two students.">
            <a:extLst>
              <a:ext uri="{FF2B5EF4-FFF2-40B4-BE49-F238E27FC236}">
                <a16:creationId xmlns:a16="http://schemas.microsoft.com/office/drawing/2014/main" id="{6515A131-7771-4190-AD2C-C1856F5696A9}"/>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07" r="19505"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descr="Another photo of teacher smiling with two students">
            <a:extLst>
              <a:ext uri="{FF2B5EF4-FFF2-40B4-BE49-F238E27FC236}">
                <a16:creationId xmlns:a16="http://schemas.microsoft.com/office/drawing/2014/main" id="{2C2CAF1B-503C-4EDB-8D04-1D1486655A62}"/>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4260915" y="1397001"/>
            <a:ext cx="7770217" cy="4518002"/>
          </a:xfrm>
        </p:spPr>
        <p:txBody>
          <a:bodyPr anchor="t">
            <a:normAutofit/>
          </a:bodyPr>
          <a:lstStyle/>
          <a:p>
            <a:pPr marL="0" indent="0">
              <a:buNone/>
            </a:pPr>
            <a:r>
              <a:rPr lang="en-US" dirty="0">
                <a:latin typeface="Arial" panose="020B0604020202020204" pitchFamily="34" charset="0"/>
                <a:cs typeface="Arial" panose="020B0604020202020204" pitchFamily="34" charset="0"/>
              </a:rPr>
              <a:t>Critical step in ensuring that we fulfill the purpose and spirit of IDEA for our youngest children.</a:t>
            </a:r>
          </a:p>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and appropriate public education that emphasizes special education and related services designed to meet their unique needs and . . . </a:t>
            </a:r>
          </a:p>
          <a:p>
            <a:pPr marL="0" indent="0">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A3479F9C-6A63-47C5-B86C-920E184FAB7E}"/>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news.schoolsdo.org/2018/01/diversity-inclusion-reduce-delinquent-behaviors/">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6"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201161" y="6151628"/>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889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806"/>
    </mc:Choice>
    <mc:Fallback xmlns="">
      <p:transition spd="slow" advTm="188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1153" y="101785"/>
            <a:ext cx="5746125" cy="1325563"/>
          </a:xfrm>
        </p:spPr>
        <p:txBody>
          <a:bodyPr>
            <a:normAutofit/>
          </a:bodyPr>
          <a:lstStyle/>
          <a:p>
            <a:r>
              <a:rPr lang="en-US" sz="4000" dirty="0">
                <a:latin typeface="Arial" panose="020B0604020202020204" pitchFamily="34" charset="0"/>
                <a:cs typeface="Arial" panose="020B0604020202020204" pitchFamily="34" charset="0"/>
              </a:rPr>
              <a:t>What does Indicator 12 measure?</a:t>
            </a:r>
          </a:p>
        </p:txBody>
      </p:sp>
      <p:pic>
        <p:nvPicPr>
          <p:cNvPr id="6" name="Picture 5" descr="Picture of child's age number 3.">
            <a:extLst>
              <a:ext uri="{FF2B5EF4-FFF2-40B4-BE49-F238E27FC236}">
                <a16:creationId xmlns:a16="http://schemas.microsoft.com/office/drawing/2014/main" id="{0FB202D0-1040-4CAC-A9DD-0C004603A5F7}"/>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59"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1"/>
          </p:nvPr>
        </p:nvSpPr>
        <p:spPr>
          <a:xfrm>
            <a:off x="6311153" y="2149312"/>
            <a:ext cx="5593976" cy="3418078"/>
          </a:xfrm>
        </p:spPr>
        <p:txBody>
          <a:bodyPr anchor="t">
            <a:normAutofit lnSpcReduction="10000"/>
          </a:bodyPr>
          <a:lstStyle/>
          <a:p>
            <a:pPr marL="0" indent="0">
              <a:buNone/>
            </a:pPr>
            <a:r>
              <a:rPr lang="en-US" dirty="0">
                <a:latin typeface="Arial" panose="020B0604020202020204" pitchFamily="34" charset="0"/>
                <a:cs typeface="Arial" panose="020B0604020202020204" pitchFamily="34" charset="0"/>
              </a:rPr>
              <a:t>Indicator 12 measures the percent of children referred by Part C prior to age 3 who are found eligible for Part B, and who have an Individualized Education Program (IEP) developed and implemented by their third birthdays.</a:t>
            </a:r>
          </a:p>
          <a:p>
            <a:pPr marL="0" indent="0" algn="ctr">
              <a:buNone/>
            </a:pPr>
            <a:r>
              <a:rPr lang="en-US" dirty="0">
                <a:latin typeface="Arial" panose="020B0604020202020204" pitchFamily="34" charset="0"/>
                <a:cs typeface="Arial" panose="020B0604020202020204" pitchFamily="34" charset="0"/>
              </a:rPr>
              <a:t>§300.301(d)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Target for this indicator is 100% compliance.</a:t>
            </a:r>
          </a:p>
          <a:p>
            <a:pPr marL="0" indent="0">
              <a:buNone/>
            </a:pPr>
            <a:endParaRPr lang="en-US" sz="1800" dirty="0"/>
          </a:p>
        </p:txBody>
      </p:sp>
      <p:sp>
        <p:nvSpPr>
          <p:cNvPr id="4" name="Slide Number Placeholder 3"/>
          <p:cNvSpPr>
            <a:spLocks noGrp="1"/>
          </p:cNvSpPr>
          <p:nvPr>
            <p:ph type="sldNum" sz="quarter" idx="12"/>
          </p:nvPr>
        </p:nvSpPr>
        <p:spPr>
          <a:xfrm>
            <a:off x="10151735" y="6109305"/>
            <a:ext cx="548640" cy="548640"/>
          </a:xfrm>
          <a:prstGeom prst="ellipse">
            <a:avLst/>
          </a:prstGeom>
          <a:solidFill>
            <a:srgbClr val="1D5415"/>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E461763-2A58-4DB4-9845-39258219D009}"/>
              </a:ext>
            </a:extLst>
          </p:cNvPr>
          <p:cNvSpPr txBox="1"/>
          <p:nvPr/>
        </p:nvSpPr>
        <p:spPr>
          <a:xfrm>
            <a:off x="7679354" y="6552184"/>
            <a:ext cx="451264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www.journeytothepastblog.com/2013/05/cutie-pie-is-three.html">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099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65"/>
    </mc:Choice>
    <mc:Fallback xmlns="">
      <p:transition spd="slow" advTm="199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7" y="356616"/>
            <a:ext cx="8462796" cy="747084"/>
          </a:xfrm>
        </p:spPr>
        <p:txBody>
          <a:bodyPr>
            <a:normAutofit/>
          </a:bodyPr>
          <a:lstStyle/>
          <a:p>
            <a:r>
              <a:rPr lang="en-US" sz="4000" dirty="0">
                <a:latin typeface="Arial" panose="020B0604020202020204" pitchFamily="34" charset="0"/>
                <a:cs typeface="Arial" panose="020B0604020202020204" pitchFamily="34" charset="0"/>
              </a:rPr>
              <a:t>How is compliance determined?</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838200" y="1554480"/>
            <a:ext cx="10515600" cy="4801870"/>
          </a:xfrm>
        </p:spPr>
        <p:txBody>
          <a:bodyPr anchor="t">
            <a:normAutofit fontScale="92500" lnSpcReduction="10000"/>
          </a:bodyPr>
          <a:lstStyle/>
          <a:p>
            <a:pPr marL="0" indent="0">
              <a:buNone/>
            </a:pPr>
            <a:r>
              <a:rPr lang="en-US" sz="2600" u="sng" dirty="0">
                <a:latin typeface="Arial" panose="020B0604020202020204" pitchFamily="34" charset="0"/>
                <a:cs typeface="Arial" panose="020B0604020202020204" pitchFamily="34" charset="0"/>
              </a:rPr>
              <a:t>AU Data Submission</a:t>
            </a:r>
          </a:p>
          <a:p>
            <a:r>
              <a:rPr lang="en-US" sz="2600" dirty="0">
                <a:latin typeface="Arial" panose="020B0604020202020204" pitchFamily="34" charset="0"/>
                <a:cs typeface="Arial" panose="020B0604020202020204" pitchFamily="34" charset="0"/>
              </a:rPr>
              <a:t>Data source – Special Education End of Year (SPED EOY) Data Collection</a:t>
            </a:r>
          </a:p>
          <a:p>
            <a:pPr lvl="1">
              <a:spcBef>
                <a:spcPts val="0"/>
              </a:spcBef>
            </a:pPr>
            <a:r>
              <a:rPr lang="en-US" sz="2600" dirty="0">
                <a:effectLst/>
                <a:latin typeface="Arial" panose="020B0604020202020204" pitchFamily="34" charset="0"/>
                <a:ea typeface="MS Mincho"/>
                <a:cs typeface="Arial" panose="020B0604020202020204" pitchFamily="34" charset="0"/>
              </a:rPr>
              <a:t>Indicator 11</a:t>
            </a:r>
          </a:p>
          <a:p>
            <a:pPr lvl="2">
              <a:spcBef>
                <a:spcPts val="0"/>
              </a:spcBef>
            </a:pPr>
            <a:r>
              <a:rPr lang="en-US" sz="2600" dirty="0">
                <a:effectLst/>
                <a:latin typeface="Arial" panose="020B0604020202020204" pitchFamily="34" charset="0"/>
                <a:ea typeface="MS Mincho"/>
                <a:cs typeface="Arial" panose="020B0604020202020204" pitchFamily="34" charset="0"/>
              </a:rPr>
              <a:t>Date of parental consent to evaluate </a:t>
            </a:r>
          </a:p>
          <a:p>
            <a:pPr lvl="2">
              <a:spcBef>
                <a:spcPts val="0"/>
              </a:spcBef>
            </a:pPr>
            <a:r>
              <a:rPr lang="en-US" sz="2600" dirty="0">
                <a:effectLst/>
                <a:latin typeface="Arial" panose="020B0604020202020204" pitchFamily="34" charset="0"/>
                <a:ea typeface="MS Mincho"/>
                <a:cs typeface="Arial" panose="020B0604020202020204" pitchFamily="34" charset="0"/>
              </a:rPr>
              <a:t>Date evaluation completed  </a:t>
            </a:r>
          </a:p>
          <a:p>
            <a:pPr lvl="2">
              <a:spcBef>
                <a:spcPts val="0"/>
              </a:spcBef>
            </a:pPr>
            <a:r>
              <a:rPr lang="en-US" sz="2600" dirty="0">
                <a:effectLst/>
                <a:latin typeface="Arial" panose="020B0604020202020204" pitchFamily="34" charset="0"/>
                <a:ea typeface="MS Mincho"/>
                <a:cs typeface="Arial" panose="020B0604020202020204" pitchFamily="34" charset="0"/>
              </a:rPr>
              <a:t>Reason for any delay in completing the evaluation</a:t>
            </a:r>
          </a:p>
          <a:p>
            <a:pPr lvl="1">
              <a:spcBef>
                <a:spcPts val="0"/>
              </a:spcBef>
            </a:pPr>
            <a:r>
              <a:rPr lang="en-US" sz="2600" dirty="0">
                <a:latin typeface="Arial" panose="020B0604020202020204" pitchFamily="34" charset="0"/>
                <a:ea typeface="MS Mincho"/>
                <a:cs typeface="Arial" panose="020B0604020202020204" pitchFamily="34" charset="0"/>
              </a:rPr>
              <a:t>Indicator 12</a:t>
            </a:r>
          </a:p>
          <a:p>
            <a:pPr lvl="2">
              <a:spcBef>
                <a:spcPts val="0"/>
              </a:spcBef>
            </a:pPr>
            <a:r>
              <a:rPr lang="en-US" sz="2600" dirty="0">
                <a:effectLst/>
                <a:latin typeface="Arial" panose="020B0604020202020204" pitchFamily="34" charset="0"/>
                <a:ea typeface="MS Mincho"/>
                <a:cs typeface="Arial" panose="020B0604020202020204" pitchFamily="34" charset="0"/>
              </a:rPr>
              <a:t>Date child is found eligible for Part C services</a:t>
            </a:r>
          </a:p>
          <a:p>
            <a:pPr lvl="2">
              <a:spcBef>
                <a:spcPts val="0"/>
              </a:spcBef>
            </a:pPr>
            <a:r>
              <a:rPr lang="en-US" sz="2600" dirty="0">
                <a:latin typeface="Arial" panose="020B0604020202020204" pitchFamily="34" charset="0"/>
                <a:ea typeface="MS Mincho"/>
                <a:cs typeface="Arial" panose="020B0604020202020204" pitchFamily="34" charset="0"/>
              </a:rPr>
              <a:t>Date of IEP eligibility meeting</a:t>
            </a:r>
            <a:endParaRPr lang="en-US" sz="2600" dirty="0">
              <a:effectLst/>
              <a:latin typeface="Arial" panose="020B0604020202020204" pitchFamily="34" charset="0"/>
              <a:ea typeface="MS Mincho"/>
              <a:cs typeface="Arial" panose="020B0604020202020204" pitchFamily="34" charset="0"/>
            </a:endParaRPr>
          </a:p>
          <a:p>
            <a:pPr lvl="2">
              <a:spcBef>
                <a:spcPts val="0"/>
              </a:spcBef>
            </a:pPr>
            <a:r>
              <a:rPr lang="en-US" sz="2600" dirty="0">
                <a:effectLst/>
                <a:latin typeface="Arial" panose="020B0604020202020204" pitchFamily="34" charset="0"/>
                <a:ea typeface="MS Mincho"/>
                <a:cs typeface="Arial" panose="020B0604020202020204" pitchFamily="34" charset="0"/>
              </a:rPr>
              <a:t>Date of IEP implementation</a:t>
            </a:r>
          </a:p>
          <a:p>
            <a:pPr lvl="2">
              <a:spcBef>
                <a:spcPts val="0"/>
              </a:spcBef>
            </a:pPr>
            <a:r>
              <a:rPr lang="en-US" sz="2600" dirty="0">
                <a:effectLst/>
                <a:latin typeface="Arial" panose="020B0604020202020204" pitchFamily="34" charset="0"/>
                <a:ea typeface="MS Mincho"/>
                <a:cs typeface="Arial" panose="020B0604020202020204" pitchFamily="34" charset="0"/>
              </a:rPr>
              <a:t>Reason for delay in eligibility determination and </a:t>
            </a:r>
            <a:r>
              <a:rPr lang="en-US" sz="2600" dirty="0">
                <a:latin typeface="Arial" panose="020B0604020202020204" pitchFamily="34" charset="0"/>
                <a:ea typeface="MS Mincho"/>
                <a:cs typeface="Arial" panose="020B0604020202020204" pitchFamily="34" charset="0"/>
              </a:rPr>
              <a:t>delay in IEP </a:t>
            </a:r>
            <a:r>
              <a:rPr lang="en-US" sz="2600" dirty="0">
                <a:effectLst/>
                <a:latin typeface="Arial" panose="020B0604020202020204" pitchFamily="34" charset="0"/>
                <a:ea typeface="MS Mincho"/>
                <a:cs typeface="Arial" panose="020B0604020202020204" pitchFamily="34" charset="0"/>
              </a:rPr>
              <a:t>implementation</a:t>
            </a:r>
          </a:p>
          <a:p>
            <a:r>
              <a:rPr lang="en-US" sz="2600" dirty="0">
                <a:latin typeface="Arial" panose="020B0604020202020204" pitchFamily="34" charset="0"/>
                <a:cs typeface="Arial" panose="020B0604020202020204" pitchFamily="34" charset="0"/>
              </a:rPr>
              <a:t>Date range – July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  June 30</a:t>
            </a:r>
            <a:r>
              <a:rPr lang="en-US" sz="2600" baseline="30000" dirty="0">
                <a:latin typeface="Arial" panose="020B0604020202020204" pitchFamily="34" charset="0"/>
                <a:cs typeface="Arial" panose="020B0604020202020204" pitchFamily="34" charset="0"/>
              </a:rPr>
              <a:t>th</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Closing date of AU data submission – late September</a:t>
            </a:r>
          </a:p>
          <a:p>
            <a:endParaRPr lang="en-US" sz="2000" dirty="0"/>
          </a:p>
          <a:p>
            <a:pPr lvl="1"/>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967572"/>
      </p:ext>
    </p:extLst>
  </p:cSld>
  <p:clrMapOvr>
    <a:masterClrMapping/>
  </p:clrMapOvr>
  <mc:AlternateContent xmlns:mc="http://schemas.openxmlformats.org/markup-compatibility/2006" xmlns:p14="http://schemas.microsoft.com/office/powerpoint/2010/main">
    <mc:Choice Requires="p14">
      <p:transition spd="slow" p14:dur="2000" advTm="46906"/>
    </mc:Choice>
    <mc:Fallback xmlns="">
      <p:transition spd="slow" advTm="469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6" y="356616"/>
            <a:ext cx="9207863" cy="747084"/>
          </a:xfrm>
        </p:spPr>
        <p:txBody>
          <a:bodyPr>
            <a:normAutofit/>
          </a:bodyPr>
          <a:lstStyle/>
          <a:p>
            <a:r>
              <a:rPr lang="en-US" sz="4000" dirty="0">
                <a:latin typeface="Arial" panose="020B0604020202020204" pitchFamily="34" charset="0"/>
                <a:cs typeface="Arial" panose="020B0604020202020204" pitchFamily="34" charset="0"/>
              </a:rPr>
              <a:t>What counts as noncompliance?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p:txBody>
          <a:bodyPr anchor="t">
            <a:normAutofit/>
          </a:bodyPr>
          <a:lstStyle/>
          <a:p>
            <a:endParaRPr lang="en-US" sz="2000" dirty="0"/>
          </a:p>
          <a:p>
            <a:pPr marL="457200" lvl="1" indent="0">
              <a:buNone/>
            </a:pPr>
            <a:r>
              <a:rPr lang="en-US" sz="2400" b="1" dirty="0">
                <a:latin typeface="Arial" panose="020B0604020202020204" pitchFamily="34" charset="0"/>
                <a:cs typeface="Arial" panose="020B0604020202020204" pitchFamily="34" charset="0"/>
              </a:rPr>
              <a:t>Indicator 11</a:t>
            </a:r>
          </a:p>
          <a:p>
            <a:pPr marL="457200" lvl="1" indent="0">
              <a:buNone/>
            </a:pPr>
            <a:r>
              <a:rPr lang="en-US" sz="2400" dirty="0">
                <a:latin typeface="Arial" panose="020B0604020202020204" pitchFamily="34" charset="0"/>
                <a:cs typeface="Arial" panose="020B0604020202020204" pitchFamily="34" charset="0"/>
              </a:rPr>
              <a:t>One or more students' evaluations were completed </a:t>
            </a:r>
            <a:r>
              <a:rPr lang="en-US" sz="2400" b="1" u="sng" dirty="0">
                <a:latin typeface="Arial" panose="020B0604020202020204" pitchFamily="34" charset="0"/>
                <a:cs typeface="Arial" panose="020B0604020202020204" pitchFamily="34" charset="0"/>
              </a:rPr>
              <a:t>more than 60 days </a:t>
            </a:r>
            <a:r>
              <a:rPr lang="en-US" sz="2400" dirty="0">
                <a:latin typeface="Arial" panose="020B0604020202020204" pitchFamily="34" charset="0"/>
                <a:cs typeface="Arial" panose="020B0604020202020204" pitchFamily="34" charset="0"/>
              </a:rPr>
              <a:t>after parental consent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r>
              <a:rPr lang="en-US" sz="2400" b="1" dirty="0">
                <a:latin typeface="Arial" panose="020B0604020202020204" pitchFamily="34" charset="0"/>
                <a:cs typeface="Arial" panose="020B0604020202020204" pitchFamily="34" charset="0"/>
              </a:rPr>
              <a:t>Indicator 12</a:t>
            </a:r>
          </a:p>
          <a:p>
            <a:pPr marL="457200" lvl="1" indent="0">
              <a:buNone/>
            </a:pPr>
            <a:r>
              <a:rPr lang="en-US" sz="2400" dirty="0">
                <a:latin typeface="Arial" panose="020B0604020202020204" pitchFamily="34" charset="0"/>
                <a:cs typeface="Arial" panose="020B0604020202020204" pitchFamily="34" charset="0"/>
              </a:rPr>
              <a:t>One or more students’ eligibilities for Part B were not determined and/or the IEP did not start by the third birthday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lvl="1"/>
            <a:endParaRPr lang="en-US" sz="2200" dirty="0"/>
          </a:p>
          <a:p>
            <a:pPr marL="457200" lvl="1" indent="0">
              <a:buNone/>
            </a:pPr>
            <a:endParaRPr lang="en-US" sz="2200" dirty="0"/>
          </a:p>
          <a:p>
            <a:pPr lvl="1"/>
            <a:endParaRPr lang="en-US" sz="2200" dirty="0"/>
          </a:p>
          <a:p>
            <a:pPr marL="457200" lvl="1" indent="0">
              <a:buNone/>
            </a:pPr>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901720"/>
      </p:ext>
    </p:extLst>
  </p:cSld>
  <p:clrMapOvr>
    <a:masterClrMapping/>
  </p:clrMapOvr>
  <mc:AlternateContent xmlns:mc="http://schemas.openxmlformats.org/markup-compatibility/2006" xmlns:p14="http://schemas.microsoft.com/office/powerpoint/2010/main">
    <mc:Choice Requires="p14">
      <p:transition spd="slow" p14:dur="2000" advTm="28646"/>
    </mc:Choice>
    <mc:Fallback xmlns="">
      <p:transition spd="slow" advTm="286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52314" y="99745"/>
            <a:ext cx="592582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(01, 03, 43)</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9120" y="1728254"/>
            <a:ext cx="5753947" cy="4376213"/>
          </a:xfrm>
        </p:spPr>
        <p:txBody>
          <a:bodyPr anchor="t">
            <a:normAutofit fontScale="92500" lnSpcReduction="20000"/>
          </a:bodyPr>
          <a:lstStyle/>
          <a:p>
            <a:pPr marL="0" indent="0">
              <a:buNone/>
            </a:pPr>
            <a:r>
              <a:rPr lang="en-US" sz="2600" u="sng" dirty="0">
                <a:latin typeface="Arial" panose="020B0604020202020204" pitchFamily="34" charset="0"/>
                <a:cs typeface="Arial" panose="020B0604020202020204" pitchFamily="34" charset="0"/>
              </a:rPr>
              <a:t>Valid delay codes</a:t>
            </a:r>
          </a:p>
          <a:p>
            <a:pPr marL="0" indent="0">
              <a:buNone/>
            </a:pPr>
            <a:endParaRPr lang="en-US" sz="2600" u="sng"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01 Parent refused to provide consent or revoked consent during the process or child is never enrolled,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03 Deceased,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43 Mutual written agreement was made between parents and a group of qualified professionals to extend time for Specific Learning Disability (SLD) identification.</a:t>
            </a:r>
          </a:p>
          <a:p>
            <a:endParaRPr lang="en-US" sz="1700" dirty="0"/>
          </a:p>
        </p:txBody>
      </p:sp>
      <p:sp>
        <p:nvSpPr>
          <p:cNvPr id="24"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951133" y="-2"/>
            <a:ext cx="5240867"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77637" y="6104467"/>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895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701"/>
    </mc:Choice>
    <mc:Fallback xmlns="">
      <p:transition spd="slow" advTm="2770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2988</TotalTime>
  <Words>2190</Words>
  <Application>Microsoft Office PowerPoint</Application>
  <PresentationFormat>Widescreen</PresentationFormat>
  <Paragraphs>217</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Museo Slab 500</vt:lpstr>
      <vt:lpstr>Nunito</vt:lpstr>
      <vt:lpstr>Segoe UI</vt:lpstr>
      <vt:lpstr>Wingdings</vt:lpstr>
      <vt:lpstr>Office Theme</vt:lpstr>
      <vt:lpstr>Indicator 11 (I 11): Timely Initial Evaluation Indicator 12 (I 12): Part C to Part B Transition</vt:lpstr>
      <vt:lpstr>Agenda</vt:lpstr>
      <vt:lpstr>Importance of Indicator 11 </vt:lpstr>
      <vt:lpstr>What does Indicator 11 measure?</vt:lpstr>
      <vt:lpstr>Importance of Indicator 12 </vt:lpstr>
      <vt:lpstr>What does Indicator 12 measure?</vt:lpstr>
      <vt:lpstr>How is compliance determined?</vt:lpstr>
      <vt:lpstr>What counts as noncompliance?</vt:lpstr>
      <vt:lpstr>Know the valid and invalid delay codes (01, 03, 43)</vt:lpstr>
      <vt:lpstr>Know the valid and invalid delay codes (45, 46, 47) </vt:lpstr>
      <vt:lpstr>Know the valid and invalid delay codes (49, 56, 41) </vt:lpstr>
      <vt:lpstr>Know the valid and invalid delay codes (58, 59, 60) </vt:lpstr>
      <vt:lpstr>Consequences of Noncompliance</vt:lpstr>
      <vt:lpstr>What is demonstration of correction?</vt:lpstr>
      <vt:lpstr>ESSU Data Management System (DMS)</vt:lpstr>
      <vt:lpstr>Access to the Ascend DMS</vt:lpstr>
      <vt:lpstr>Where to find noncompliance letters</vt:lpstr>
      <vt:lpstr>Downloading Letters</vt:lpstr>
      <vt:lpstr>Starting the “Individual Correction” process</vt:lpstr>
      <vt:lpstr>Online Correction Tracker – Indicator 11</vt:lpstr>
      <vt:lpstr>Online Correction Tracker – Indicator 12</vt:lpstr>
      <vt:lpstr>Navigating tips</vt:lpstr>
      <vt:lpstr>Dropdown menus </vt:lpstr>
      <vt:lpstr>Adding an explanation when required</vt:lpstr>
      <vt:lpstr>Irrelevant questions</vt:lpstr>
      <vt:lpstr>Saving your work</vt:lpstr>
      <vt:lpstr>Submitting completed corrections</vt:lpstr>
      <vt:lpstr>Unsubmitting corrections </vt:lpstr>
      <vt:lpstr>Data submission and reporting</vt:lpstr>
      <vt:lpstr>ESSU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11: Timely Evaluation</dc:title>
  <dc:creator>Durosko, Gloria</dc:creator>
  <cp:lastModifiedBy>Timmerman, Amanda</cp:lastModifiedBy>
  <cp:revision>170</cp:revision>
  <dcterms:created xsi:type="dcterms:W3CDTF">2020-08-12T15:09:24Z</dcterms:created>
  <dcterms:modified xsi:type="dcterms:W3CDTF">2026-01-30T00:13:37Z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806DC8C4-8CEF-40C3-B224-BDA839F5AFA9</vt:lpwstr>
  </property>
  <property fmtid="{D5CDD505-2E9C-101B-9397-08002B2CF9AE}" pid="3" name="ArticulatePath">
    <vt:lpwstr>I 11_I 12_Webinar_CorrectionProcess_2024-25</vt:lpwstr>
  </property>
</Properties>
</file>