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5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gray"/>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22286" autoAdjust="0"/>
    <p:restoredTop sz="94866" autoAdjust="0"/>
  </p:normalViewPr>
  <p:slideViewPr>
    <p:cSldViewPr snapToGrid="0" snapToObjects="1">
      <p:cViewPr>
        <p:scale>
          <a:sx n="75" d="100"/>
          <a:sy n="75" d="100"/>
        </p:scale>
        <p:origin x="-712" y="-32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100" d="100"/>
          <a:sy n="100" d="100"/>
        </p:scale>
        <p:origin x="-1592" y="5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015D5D7-ABC3-684F-B9B6-3FDB7DDAD7C9}" type="datetime1">
              <a:rPr lang="en-US" smtClean="0"/>
              <a:t>5/17/16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EABA64B-06F0-2A40-A38F-AA9E1DC38B75}" type="slidenum">
              <a:rPr lang="en-US" smtClean="0"/>
              <a:t>‹#›</a:t>
            </a:fld>
            <a:endParaRPr lang="en-US"/>
          </a:p>
        </p:txBody>
      </p:sp>
    </p:spTree>
    <p:extLst>
      <p:ext uri="{BB962C8B-B14F-4D97-AF65-F5344CB8AC3E}">
        <p14:creationId xmlns:p14="http://schemas.microsoft.com/office/powerpoint/2010/main" val="186976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B539AA-4A19-9645-938E-0E44B64F3E7E}" type="datetime1">
              <a:rPr lang="en-US" smtClean="0"/>
              <a:t>5/17/16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7242FB-F25E-544B-B72F-E0B5A499AB48}" type="slidenum">
              <a:rPr lang="en-US" smtClean="0"/>
              <a:t>‹#›</a:t>
            </a:fld>
            <a:endParaRPr lang="en-US"/>
          </a:p>
        </p:txBody>
      </p:sp>
    </p:spTree>
    <p:extLst>
      <p:ext uri="{BB962C8B-B14F-4D97-AF65-F5344CB8AC3E}">
        <p14:creationId xmlns:p14="http://schemas.microsoft.com/office/powerpoint/2010/main" val="321067630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555" eaLnBrk="0" hangingPunct="0">
              <a:defRPr>
                <a:solidFill>
                  <a:schemeClr val="tx1"/>
                </a:solidFill>
                <a:latin typeface="Arial" pitchFamily="34" charset="0"/>
                <a:ea typeface="ＭＳ Ｐゴシック" pitchFamily="34" charset="-128"/>
              </a:defRPr>
            </a:lvl1pPr>
            <a:lvl2pPr marL="735874" indent="-283028" defTabSz="913555" eaLnBrk="0" hangingPunct="0">
              <a:defRPr>
                <a:solidFill>
                  <a:schemeClr val="tx1"/>
                </a:solidFill>
                <a:latin typeface="Arial" pitchFamily="34" charset="0"/>
                <a:ea typeface="ＭＳ Ｐゴシック" pitchFamily="34" charset="-128"/>
              </a:defRPr>
            </a:lvl2pPr>
            <a:lvl3pPr marL="1132115" indent="-226423" defTabSz="913555" eaLnBrk="0" hangingPunct="0">
              <a:defRPr>
                <a:solidFill>
                  <a:schemeClr val="tx1"/>
                </a:solidFill>
                <a:latin typeface="Arial" pitchFamily="34" charset="0"/>
                <a:ea typeface="ＭＳ Ｐゴシック" pitchFamily="34" charset="-128"/>
              </a:defRPr>
            </a:lvl3pPr>
            <a:lvl4pPr marL="1584961" indent="-226423" defTabSz="913555" eaLnBrk="0" hangingPunct="0">
              <a:defRPr>
                <a:solidFill>
                  <a:schemeClr val="tx1"/>
                </a:solidFill>
                <a:latin typeface="Arial" pitchFamily="34" charset="0"/>
                <a:ea typeface="ＭＳ Ｐゴシック" pitchFamily="34" charset="-128"/>
              </a:defRPr>
            </a:lvl4pPr>
            <a:lvl5pPr marL="2037806" indent="-226423" defTabSz="913555" eaLnBrk="0" hangingPunct="0">
              <a:defRPr>
                <a:solidFill>
                  <a:schemeClr val="tx1"/>
                </a:solidFill>
                <a:latin typeface="Arial" pitchFamily="34" charset="0"/>
                <a:ea typeface="ＭＳ Ｐゴシック" pitchFamily="34" charset="-128"/>
              </a:defRPr>
            </a:lvl5pPr>
            <a:lvl6pPr marL="2490653" indent="-226423" defTabSz="913555" eaLnBrk="0" fontAlgn="base" hangingPunct="0">
              <a:spcBef>
                <a:spcPct val="0"/>
              </a:spcBef>
              <a:spcAft>
                <a:spcPct val="0"/>
              </a:spcAft>
              <a:defRPr>
                <a:solidFill>
                  <a:schemeClr val="tx1"/>
                </a:solidFill>
                <a:latin typeface="Arial" pitchFamily="34" charset="0"/>
                <a:ea typeface="ＭＳ Ｐゴシック" pitchFamily="34" charset="-128"/>
              </a:defRPr>
            </a:lvl6pPr>
            <a:lvl7pPr marL="2943499" indent="-226423" defTabSz="913555" eaLnBrk="0" fontAlgn="base" hangingPunct="0">
              <a:spcBef>
                <a:spcPct val="0"/>
              </a:spcBef>
              <a:spcAft>
                <a:spcPct val="0"/>
              </a:spcAft>
              <a:defRPr>
                <a:solidFill>
                  <a:schemeClr val="tx1"/>
                </a:solidFill>
                <a:latin typeface="Arial" pitchFamily="34" charset="0"/>
                <a:ea typeface="ＭＳ Ｐゴシック" pitchFamily="34" charset="-128"/>
              </a:defRPr>
            </a:lvl7pPr>
            <a:lvl8pPr marL="3396345" indent="-226423" defTabSz="913555" eaLnBrk="0" fontAlgn="base" hangingPunct="0">
              <a:spcBef>
                <a:spcPct val="0"/>
              </a:spcBef>
              <a:spcAft>
                <a:spcPct val="0"/>
              </a:spcAft>
              <a:defRPr>
                <a:solidFill>
                  <a:schemeClr val="tx1"/>
                </a:solidFill>
                <a:latin typeface="Arial" pitchFamily="34" charset="0"/>
                <a:ea typeface="ＭＳ Ｐゴシック" pitchFamily="34" charset="-128"/>
              </a:defRPr>
            </a:lvl8pPr>
            <a:lvl9pPr marL="3849190" indent="-226423" defTabSz="913555"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52BA5679-DF08-4131-AFDF-0153AC340865}" type="slidenum">
              <a:rPr lang="en-US"/>
              <a:pPr eaLnBrk="1" hangingPunct="1"/>
              <a:t>1</a:t>
            </a:fld>
            <a:endParaRPr lang="en-US"/>
          </a:p>
        </p:txBody>
      </p:sp>
      <p:sp>
        <p:nvSpPr>
          <p:cNvPr id="99331"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99332" name="Rectangle 3"/>
          <p:cNvSpPr>
            <a:spLocks noGrp="1" noChangeArrowheads="1"/>
          </p:cNvSpPr>
          <p:nvPr>
            <p:ph type="body" idx="1"/>
          </p:nvPr>
        </p:nvSpPr>
        <p:spPr bwMode="auto">
          <a:xfrm>
            <a:off x="914401" y="4344026"/>
            <a:ext cx="5029200" cy="4112926"/>
          </a:xfrm>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r>
              <a:rPr lang="en-US" sz="1100" dirty="0">
                <a:latin typeface="+mj-lt"/>
                <a:ea typeface="ＭＳ Ｐゴシック" pitchFamily="34" charset="-128"/>
              </a:rPr>
              <a:t>Key Points</a:t>
            </a:r>
            <a:r>
              <a:rPr lang="en-US" sz="1100" dirty="0" smtClean="0">
                <a:latin typeface="+mj-lt"/>
                <a:ea typeface="ＭＳ Ｐゴシック" pitchFamily="34" charset="-128"/>
              </a:rPr>
              <a:t>:</a:t>
            </a:r>
          </a:p>
          <a:p>
            <a:r>
              <a:rPr lang="en-US" sz="1100" dirty="0"/>
              <a:t>This activity can be done individually or in groups, as part of training or individual study. A possible scenario is described below.</a:t>
            </a:r>
          </a:p>
          <a:p>
            <a:r>
              <a:rPr lang="en-US" sz="1100" dirty="0"/>
              <a:t> </a:t>
            </a:r>
          </a:p>
          <a:p>
            <a:r>
              <a:rPr lang="en-US" sz="1100" b="1" dirty="0"/>
              <a:t>Materials:</a:t>
            </a:r>
            <a:r>
              <a:rPr lang="en-US" sz="1100" dirty="0"/>
              <a:t> Calendar templates; writing utensils; examples of educator and family member calendars.</a:t>
            </a:r>
          </a:p>
          <a:p>
            <a:r>
              <a:rPr lang="en-US" sz="1100" dirty="0"/>
              <a:t> </a:t>
            </a:r>
          </a:p>
          <a:p>
            <a:r>
              <a:rPr lang="en-US" sz="1100" b="1" dirty="0"/>
              <a:t>Outcome:</a:t>
            </a:r>
            <a:r>
              <a:rPr lang="en-US" sz="1100" dirty="0"/>
              <a:t> Participants engage in discussing how they envision ongoing partnering becoming a planned, strategic part of their schedules. Participants hear varying viewpoints and have an opportunity to collaborate on creating various calendars. Alternatively, individuals may do this activity on their own.</a:t>
            </a:r>
          </a:p>
          <a:p>
            <a:r>
              <a:rPr lang="en-US" sz="1100" dirty="0"/>
              <a:t> </a:t>
            </a:r>
          </a:p>
          <a:p>
            <a:r>
              <a:rPr lang="en-US" sz="1100" b="1" dirty="0"/>
              <a:t>Instructions: </a:t>
            </a:r>
            <a:r>
              <a:rPr lang="en-US" sz="1100" dirty="0"/>
              <a:t>(These can be varied to fit audiences.)  Please take a few minutes and choose a weekly, monthly or yearly calendar template. Jot down some ideas for activities relating to your personal partnering role and responsibilities. Then discuss response with your team (or a neighbor). Create an individual or team or group calendar. Share key points with entire group.  Optional discussion points: ask would responses be different if all were educators or family members or community resources? or any different group from the current one? what would students say? or compare actual school calendars in place.</a:t>
            </a:r>
          </a:p>
          <a:p>
            <a:r>
              <a:rPr lang="en-US" sz="1100" dirty="0"/>
              <a:t> </a:t>
            </a:r>
          </a:p>
          <a:p>
            <a:r>
              <a:rPr lang="en-US" sz="1100" b="1" dirty="0"/>
              <a:t>Conclusion: </a:t>
            </a:r>
            <a:r>
              <a:rPr lang="en-US" sz="1100" dirty="0"/>
              <a:t>Individual, team or dyad keeps their responses. The following activities might occur with other stakeholders: role-playing; sharing with colleagues; putting samples on website; using calendar and collecting data.</a:t>
            </a:r>
          </a:p>
          <a:p>
            <a:pPr>
              <a:spcBef>
                <a:spcPct val="0"/>
              </a:spcBef>
            </a:pPr>
            <a:endParaRPr lang="en-US" sz="1100" dirty="0">
              <a:latin typeface="+mj-lt"/>
              <a:ea typeface="ＭＳ Ｐゴシック" pitchFamily="34" charset="-128"/>
            </a:endParaRPr>
          </a:p>
        </p:txBody>
      </p:sp>
      <p:sp>
        <p:nvSpPr>
          <p:cNvPr id="2" name="TextBox 1"/>
          <p:cNvSpPr txBox="1"/>
          <p:nvPr/>
        </p:nvSpPr>
        <p:spPr>
          <a:xfrm>
            <a:off x="-838200" y="5181600"/>
            <a:ext cx="184666" cy="369332"/>
          </a:xfrm>
          <a:prstGeom prst="rect">
            <a:avLst/>
          </a:prstGeom>
          <a:noFill/>
        </p:spPr>
        <p:txBody>
          <a:bodyPr wrap="none" rtlCol="0">
            <a:spAutoFit/>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 Id="rId3" Type="http://schemas.openxmlformats.org/officeDocument/2006/relationships/image" Target="../media/image3.emf"/></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 Id="rId3" Type="http://schemas.openxmlformats.org/officeDocument/2006/relationships/image" Target="../media/image3.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png"/><Relationship Id="rId3" Type="http://schemas.openxmlformats.org/officeDocument/2006/relationships/image" Target="../media/image3.emf"/></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 Id="rId3"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emf"/></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3.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userDrawn="1"/>
        </p:nvPicPr>
        <p:blipFill rotWithShape="1">
          <a:blip r:embed="rId3">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dirty="0" smtClean="0"/>
              <a:t>Click to edit Master title style</a:t>
            </a:r>
            <a:endParaRPr lang="en-US" dirty="0"/>
          </a:p>
        </p:txBody>
      </p:sp>
      <p:pic>
        <p:nvPicPr>
          <p:cNvPr id="7" name="Picture 6" descr="co_cde_shield_rgb.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0" i="0" spc="0">
                <a:solidFill>
                  <a:schemeClr val="tx1"/>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14879509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0" name="Picture 9" descr="co_cde_shield_rgb.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91158561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84549143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b="0" i="0">
                <a:latin typeface="Museo Slab 500"/>
                <a:cs typeface="Museo Slab 500"/>
              </a:defRPr>
            </a:lvl1pPr>
          </a:lstStyle>
          <a:p>
            <a:r>
              <a:rPr lang="en-US" dirty="0"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endParaRPr lang="en-US"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smtClean="0"/>
              <a:t>Click to edit Master title style</a:t>
            </a:r>
            <a:endParaRPr lang="en-US" dirty="0"/>
          </a:p>
        </p:txBody>
      </p:sp>
      <p:pic>
        <p:nvPicPr>
          <p:cNvPr id="6" name="Picture 5" descr="co_cde_shield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20909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Tree>
    <p:extLst>
      <p:ext uri="{BB962C8B-B14F-4D97-AF65-F5344CB8AC3E}">
        <p14:creationId xmlns:p14="http://schemas.microsoft.com/office/powerpoint/2010/main" val="127480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Tree>
    <p:extLst>
      <p:ext uri="{BB962C8B-B14F-4D97-AF65-F5344CB8AC3E}">
        <p14:creationId xmlns:p14="http://schemas.microsoft.com/office/powerpoint/2010/main" val="57544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Tree>
    <p:extLst>
      <p:ext uri="{BB962C8B-B14F-4D97-AF65-F5344CB8AC3E}">
        <p14:creationId xmlns:p14="http://schemas.microsoft.com/office/powerpoint/2010/main" val="366865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pic>
        <p:nvPicPr>
          <p:cNvPr id="5" name="Picture 4" descr="co_cde_shield_rgb.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endParaRPr lang="en-US" dirty="0" smtClean="0"/>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12" name="Picture 11" descr="co_cde_shield_rgb.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2.png"/><Relationship Id="rId16" Type="http://schemas.openxmlformats.org/officeDocument/2006/relationships/image" Target="../media/image3.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5"/>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endParaRPr lang="en-US" dirty="0" smtClean="0"/>
          </a:p>
        </p:txBody>
      </p:sp>
      <p:pic>
        <p:nvPicPr>
          <p:cNvPr id="6" name="Picture 5" descr="co_cde_shield_rgb.eps"/>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77" r:id="rId4"/>
    <p:sldLayoutId id="2147483666" r:id="rId5"/>
    <p:sldLayoutId id="2147483678" r:id="rId6"/>
    <p:sldLayoutId id="2147483679" r:id="rId7"/>
    <p:sldLayoutId id="2147483667" r:id="rId8"/>
    <p:sldLayoutId id="2147483668" r:id="rId9"/>
    <p:sldLayoutId id="2147483669" r:id="rId10"/>
    <p:sldLayoutId id="2147483670" r:id="rId11"/>
    <p:sldLayoutId id="2147483673" r:id="rId12"/>
    <p:sldLayoutId id="2147483672" r:id="rId13"/>
  </p:sldLayoutIdLst>
  <p:hf sldNum="0" hdr="0" ftr="0" dt="0"/>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bwMode="auto">
          <a:xfrm>
            <a:off x="381000" y="-508000"/>
            <a:ext cx="8381260" cy="191824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r>
              <a:rPr lang="en-US" sz="3200" dirty="0" smtClean="0">
                <a:solidFill>
                  <a:srgbClr val="EFE7D5"/>
                </a:solidFill>
                <a:latin typeface="Museo 500"/>
                <a:ea typeface="ＭＳ Ｐゴシック" pitchFamily="34" charset="-128"/>
                <a:cs typeface="Museo 500"/>
              </a:rPr>
              <a:t/>
            </a:r>
            <a:br>
              <a:rPr lang="en-US" sz="3200" dirty="0" smtClean="0">
                <a:solidFill>
                  <a:srgbClr val="EFE7D5"/>
                </a:solidFill>
                <a:latin typeface="Museo 500"/>
                <a:ea typeface="ＭＳ Ｐゴシック" pitchFamily="34" charset="-128"/>
                <a:cs typeface="Museo 500"/>
              </a:rPr>
            </a:br>
            <a:r>
              <a:rPr lang="en-US" sz="1800" dirty="0" smtClean="0">
                <a:latin typeface="Museo 500"/>
                <a:ea typeface="ＭＳ Ｐゴシック" pitchFamily="34" charset="-128"/>
                <a:cs typeface="Museo 500"/>
              </a:rPr>
              <a:t>Step One: Activity #3</a:t>
            </a:r>
            <a:r>
              <a:rPr lang="en-US" sz="3200" dirty="0" smtClean="0">
                <a:solidFill>
                  <a:srgbClr val="EFE7D5"/>
                </a:solidFill>
                <a:latin typeface="Museo 500"/>
                <a:ea typeface="ＭＳ Ｐゴシック" pitchFamily="34" charset="-128"/>
                <a:cs typeface="Museo 500"/>
              </a:rPr>
              <a:t/>
            </a:r>
            <a:br>
              <a:rPr lang="en-US" sz="3200" dirty="0" smtClean="0">
                <a:solidFill>
                  <a:srgbClr val="EFE7D5"/>
                </a:solidFill>
                <a:latin typeface="Museo 500"/>
                <a:ea typeface="ＭＳ Ｐゴシック" pitchFamily="34" charset="-128"/>
                <a:cs typeface="Museo 500"/>
              </a:rPr>
            </a:br>
            <a:r>
              <a:rPr lang="en-US" dirty="0" smtClean="0">
                <a:solidFill>
                  <a:srgbClr val="FFFFFF"/>
                </a:solidFill>
                <a:latin typeface="Museo 500"/>
                <a:ea typeface="ＭＳ Ｐゴシック" pitchFamily="34" charset="-128"/>
                <a:cs typeface="Museo 500"/>
              </a:rPr>
              <a:t>Create </a:t>
            </a:r>
            <a:r>
              <a:rPr lang="en-US" dirty="0" smtClean="0">
                <a:solidFill>
                  <a:srgbClr val="FFFFFF"/>
                </a:solidFill>
                <a:latin typeface="Museo 500"/>
                <a:ea typeface="ＭＳ Ｐゴシック" pitchFamily="34" charset="-128"/>
                <a:cs typeface="Museo 500"/>
              </a:rPr>
              <a:t>A Partnering </a:t>
            </a:r>
            <a:r>
              <a:rPr lang="en-US" dirty="0" smtClean="0">
                <a:solidFill>
                  <a:srgbClr val="FFFFFF"/>
                </a:solidFill>
                <a:latin typeface="Museo 500"/>
                <a:ea typeface="ＭＳ Ｐゴシック" pitchFamily="34" charset="-128"/>
                <a:cs typeface="Museo 500"/>
              </a:rPr>
              <a:t>Calendar: </a:t>
            </a:r>
            <a:r>
              <a:rPr lang="en-US" dirty="0" smtClean="0">
                <a:solidFill>
                  <a:srgbClr val="FFFFFF"/>
                </a:solidFill>
                <a:latin typeface="Museo 500"/>
                <a:ea typeface="ＭＳ Ｐゴシック" pitchFamily="34" charset="-128"/>
                <a:cs typeface="Museo 500"/>
              </a:rPr>
              <a:t>Week or Month or Year</a:t>
            </a:r>
            <a:r>
              <a:rPr lang="en-US" sz="3200" dirty="0" smtClean="0">
                <a:solidFill>
                  <a:srgbClr val="EFE7D5"/>
                </a:solidFill>
                <a:latin typeface="Museo 500"/>
                <a:ea typeface="ＭＳ Ｐゴシック" pitchFamily="34" charset="-128"/>
                <a:cs typeface="Museo 500"/>
              </a:rPr>
              <a:t> </a:t>
            </a:r>
          </a:p>
        </p:txBody>
      </p:sp>
      <p:sp>
        <p:nvSpPr>
          <p:cNvPr id="44035" name="Rectangle 3"/>
          <p:cNvSpPr>
            <a:spLocks noGrp="1" noChangeArrowheads="1"/>
          </p:cNvSpPr>
          <p:nvPr>
            <p:ph type="body" idx="1"/>
          </p:nvPr>
        </p:nvSpPr>
        <p:spPr bwMode="auto">
          <a:xfrm>
            <a:off x="380999" y="1719070"/>
            <a:ext cx="8407893" cy="491032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0" indent="0" algn="ctr">
              <a:spcBef>
                <a:spcPts val="0"/>
              </a:spcBef>
              <a:buNone/>
            </a:pPr>
            <a:endParaRPr lang="en-US" sz="2800" b="0" dirty="0">
              <a:latin typeface="Arial"/>
            </a:endParaRPr>
          </a:p>
          <a:p>
            <a:pPr marL="45720" indent="0">
              <a:buNone/>
            </a:pPr>
            <a:endParaRPr lang="en-US" sz="2800" dirty="0"/>
          </a:p>
        </p:txBody>
      </p:sp>
      <p:graphicFrame>
        <p:nvGraphicFramePr>
          <p:cNvPr id="2" name="Table 1"/>
          <p:cNvGraphicFramePr>
            <a:graphicFrameLocks noGrp="1"/>
          </p:cNvGraphicFramePr>
          <p:nvPr>
            <p:extLst>
              <p:ext uri="{D42A27DB-BD31-4B8C-83A1-F6EECF244321}">
                <p14:modId xmlns:p14="http://schemas.microsoft.com/office/powerpoint/2010/main" val="3313447313"/>
              </p:ext>
            </p:extLst>
          </p:nvPr>
        </p:nvGraphicFramePr>
        <p:xfrm>
          <a:off x="1" y="1719070"/>
          <a:ext cx="9144000" cy="5138931"/>
        </p:xfrm>
        <a:graphic>
          <a:graphicData uri="http://schemas.openxmlformats.org/drawingml/2006/table">
            <a:tbl>
              <a:tblPr/>
              <a:tblGrid>
                <a:gridCol w="2329606"/>
                <a:gridCol w="2283563"/>
                <a:gridCol w="2578217"/>
                <a:gridCol w="1952614"/>
              </a:tblGrid>
              <a:tr h="1721867">
                <a:tc>
                  <a:txBody>
                    <a:bodyPr/>
                    <a:lstStyle/>
                    <a:p>
                      <a:r>
                        <a:rPr lang="en-US" dirty="0" smtClean="0"/>
                        <a:t>Action: </a:t>
                      </a:r>
                    </a:p>
                    <a:p>
                      <a:endParaRPr lang="en-US" dirty="0" smtClean="0"/>
                    </a:p>
                    <a:p>
                      <a:r>
                        <a:rPr lang="en-US" dirty="0" smtClean="0"/>
                        <a:t>Completed,</a:t>
                      </a:r>
                      <a:r>
                        <a:rPr lang="en-US" baseline="0" dirty="0" smtClean="0"/>
                        <a:t> Date</a:t>
                      </a:r>
                      <a:r>
                        <a:rPr lang="en-US" dirty="0" smtClean="0"/>
                        <a:t>: </a:t>
                      </a:r>
                    </a:p>
                    <a:p>
                      <a:endParaRPr lang="en-US" dirty="0" smtClean="0"/>
                    </a:p>
                    <a:p>
                      <a:r>
                        <a:rPr lang="en-US" dirty="0" smtClean="0"/>
                        <a:t>Notes: </a:t>
                      </a:r>
                    </a:p>
                    <a:p>
                      <a:endParaRPr lang="en-US" dirty="0" smtClean="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AB67"/>
                    </a:solidFill>
                  </a:tcPr>
                </a:tc>
                <a:tc>
                  <a:txBody>
                    <a:bodyPr/>
                    <a:lstStyle/>
                    <a:p>
                      <a:r>
                        <a:rPr lang="en-US" dirty="0" smtClean="0"/>
                        <a:t>Action: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Completed,</a:t>
                      </a:r>
                      <a:r>
                        <a:rPr lang="en-US" baseline="0" dirty="0" smtClean="0"/>
                        <a:t> Date</a:t>
                      </a:r>
                      <a:r>
                        <a:rPr lang="en-US" dirty="0" smtClean="0"/>
                        <a:t>: </a:t>
                      </a:r>
                    </a:p>
                    <a:p>
                      <a:endParaRPr lang="en-US" dirty="0" smtClean="0"/>
                    </a:p>
                    <a:p>
                      <a:r>
                        <a:rPr lang="en-US" dirty="0" smtClean="0"/>
                        <a:t>Notes: </a:t>
                      </a:r>
                    </a:p>
                    <a:p>
                      <a:endParaRPr 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AB67"/>
                    </a:solidFill>
                  </a:tcPr>
                </a:tc>
                <a:tc>
                  <a:txBody>
                    <a:bodyPr/>
                    <a:lstStyle/>
                    <a:p>
                      <a:r>
                        <a:rPr lang="en-US" dirty="0" smtClean="0"/>
                        <a:t>Action: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Completed,</a:t>
                      </a:r>
                      <a:r>
                        <a:rPr lang="en-US" baseline="0" dirty="0" smtClean="0"/>
                        <a:t> Date</a:t>
                      </a:r>
                      <a:r>
                        <a:rPr lang="en-US" dirty="0" smtClean="0"/>
                        <a:t>: </a:t>
                      </a:r>
                    </a:p>
                    <a:p>
                      <a:endParaRPr lang="en-US" dirty="0" smtClean="0"/>
                    </a:p>
                    <a:p>
                      <a:r>
                        <a:rPr lang="en-US" dirty="0" smtClean="0"/>
                        <a:t>Notes: </a:t>
                      </a:r>
                    </a:p>
                    <a:p>
                      <a:endParaRPr 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AB67"/>
                    </a:solidFill>
                  </a:tcPr>
                </a:tc>
                <a:tc>
                  <a:txBody>
                    <a:bodyPr/>
                    <a:lstStyle/>
                    <a:p>
                      <a:r>
                        <a:rPr lang="en-US" dirty="0" smtClean="0"/>
                        <a:t>Action: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Completed,</a:t>
                      </a:r>
                      <a:r>
                        <a:rPr lang="en-US" baseline="0" dirty="0" smtClean="0"/>
                        <a:t> Date</a:t>
                      </a:r>
                      <a:r>
                        <a:rPr lang="en-US" dirty="0" smtClean="0"/>
                        <a:t>: </a:t>
                      </a:r>
                    </a:p>
                    <a:p>
                      <a:endParaRPr lang="en-US" dirty="0" smtClean="0"/>
                    </a:p>
                    <a:p>
                      <a:r>
                        <a:rPr lang="en-US" dirty="0" smtClean="0"/>
                        <a:t>Notes: </a:t>
                      </a:r>
                    </a:p>
                    <a:p>
                      <a:endParaRPr 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AB67"/>
                    </a:solidFill>
                  </a:tcPr>
                </a:tc>
              </a:tr>
              <a:tr h="1721867">
                <a:tc>
                  <a:txBody>
                    <a:bodyPr/>
                    <a:lstStyle/>
                    <a:p>
                      <a:r>
                        <a:rPr lang="en-US" dirty="0" smtClean="0"/>
                        <a:t>Action: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Completed,</a:t>
                      </a:r>
                      <a:r>
                        <a:rPr lang="en-US" baseline="0" dirty="0" smtClean="0"/>
                        <a:t> Date</a:t>
                      </a:r>
                      <a:r>
                        <a:rPr lang="en-US" dirty="0" smtClean="0"/>
                        <a:t>: </a:t>
                      </a:r>
                    </a:p>
                    <a:p>
                      <a:endParaRPr lang="en-US" dirty="0" smtClean="0"/>
                    </a:p>
                    <a:p>
                      <a:r>
                        <a:rPr lang="en-US" dirty="0" smtClean="0"/>
                        <a:t>Notes: </a:t>
                      </a:r>
                    </a:p>
                    <a:p>
                      <a:endParaRPr 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B6D2"/>
                    </a:solidFill>
                  </a:tcPr>
                </a:tc>
                <a:tc>
                  <a:txBody>
                    <a:bodyPr/>
                    <a:lstStyle/>
                    <a:p>
                      <a:r>
                        <a:rPr lang="en-US" dirty="0" smtClean="0"/>
                        <a:t>Action: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Completed,</a:t>
                      </a:r>
                      <a:r>
                        <a:rPr lang="en-US" baseline="0" dirty="0" smtClean="0"/>
                        <a:t> Date</a:t>
                      </a:r>
                      <a:r>
                        <a:rPr lang="en-US" dirty="0" smtClean="0"/>
                        <a:t>: </a:t>
                      </a:r>
                    </a:p>
                    <a:p>
                      <a:endParaRPr lang="en-US" dirty="0" smtClean="0"/>
                    </a:p>
                    <a:p>
                      <a:r>
                        <a:rPr lang="en-US" dirty="0" smtClean="0"/>
                        <a:t>Notes: </a:t>
                      </a:r>
                    </a:p>
                    <a:p>
                      <a:endParaRPr 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B6D2"/>
                    </a:solidFill>
                  </a:tcPr>
                </a:tc>
                <a:tc>
                  <a:txBody>
                    <a:bodyPr/>
                    <a:lstStyle/>
                    <a:p>
                      <a:r>
                        <a:rPr lang="en-US" dirty="0" smtClean="0"/>
                        <a:t>Action: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Completed,</a:t>
                      </a:r>
                      <a:r>
                        <a:rPr lang="en-US" baseline="0" dirty="0" smtClean="0"/>
                        <a:t> Date</a:t>
                      </a:r>
                      <a:r>
                        <a:rPr lang="en-US" dirty="0" smtClean="0"/>
                        <a:t>:  </a:t>
                      </a:r>
                    </a:p>
                    <a:p>
                      <a:endParaRPr lang="en-US" dirty="0" smtClean="0"/>
                    </a:p>
                    <a:p>
                      <a:r>
                        <a:rPr lang="en-US" dirty="0" smtClean="0"/>
                        <a:t>Notes: </a:t>
                      </a:r>
                    </a:p>
                    <a:p>
                      <a:endParaRPr 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B6D2"/>
                    </a:solidFill>
                  </a:tcPr>
                </a:tc>
                <a:tc>
                  <a:txBody>
                    <a:bodyPr/>
                    <a:lstStyle/>
                    <a:p>
                      <a:r>
                        <a:rPr lang="en-US" dirty="0" smtClean="0"/>
                        <a:t>Action: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Completed,</a:t>
                      </a:r>
                      <a:r>
                        <a:rPr lang="en-US" baseline="0" dirty="0" smtClean="0"/>
                        <a:t> Date</a:t>
                      </a:r>
                      <a:r>
                        <a:rPr lang="en-US" dirty="0" smtClean="0"/>
                        <a:t>:  </a:t>
                      </a:r>
                    </a:p>
                    <a:p>
                      <a:endParaRPr lang="en-US" dirty="0" smtClean="0"/>
                    </a:p>
                    <a:p>
                      <a:r>
                        <a:rPr lang="en-US" dirty="0" smtClean="0"/>
                        <a:t>Notes: </a:t>
                      </a:r>
                    </a:p>
                    <a:p>
                      <a:endParaRPr 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B6D2"/>
                    </a:solidFill>
                  </a:tcPr>
                </a:tc>
              </a:tr>
              <a:tr h="1695197">
                <a:tc>
                  <a:txBody>
                    <a:bodyPr/>
                    <a:lstStyle/>
                    <a:p>
                      <a:r>
                        <a:rPr lang="en-US" dirty="0" smtClean="0"/>
                        <a:t>Action: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Completed,</a:t>
                      </a:r>
                      <a:r>
                        <a:rPr lang="en-US" baseline="0" dirty="0" smtClean="0"/>
                        <a:t> Date</a:t>
                      </a:r>
                      <a:r>
                        <a:rPr lang="en-US" dirty="0" smtClean="0"/>
                        <a:t>: </a:t>
                      </a:r>
                    </a:p>
                    <a:p>
                      <a:endParaRPr lang="en-US" dirty="0" smtClean="0"/>
                    </a:p>
                    <a:p>
                      <a:r>
                        <a:rPr lang="en-US" dirty="0" smtClean="0"/>
                        <a:t>Notes: </a:t>
                      </a:r>
                    </a:p>
                    <a:p>
                      <a:endParaRPr 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Action: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Completed,</a:t>
                      </a:r>
                      <a:r>
                        <a:rPr lang="en-US" baseline="0" dirty="0" smtClean="0"/>
                        <a:t> Date</a:t>
                      </a:r>
                      <a:r>
                        <a:rPr lang="en-US" dirty="0" smtClean="0"/>
                        <a:t>: </a:t>
                      </a:r>
                    </a:p>
                    <a:p>
                      <a:endParaRPr lang="en-US" dirty="0" smtClean="0"/>
                    </a:p>
                    <a:p>
                      <a:r>
                        <a:rPr lang="en-US" dirty="0" smtClean="0"/>
                        <a:t>Notes: </a:t>
                      </a:r>
                    </a:p>
                    <a:p>
                      <a:endParaRPr 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Action: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Completed,</a:t>
                      </a:r>
                      <a:r>
                        <a:rPr lang="en-US" baseline="0" dirty="0" smtClean="0"/>
                        <a:t> Date</a:t>
                      </a:r>
                      <a:r>
                        <a:rPr lang="en-US" dirty="0" smtClean="0"/>
                        <a:t>: </a:t>
                      </a:r>
                    </a:p>
                    <a:p>
                      <a:endParaRPr lang="en-US" dirty="0" smtClean="0"/>
                    </a:p>
                    <a:p>
                      <a:r>
                        <a:rPr lang="en-US" dirty="0" smtClean="0"/>
                        <a:t>Notes: </a:t>
                      </a:r>
                    </a:p>
                    <a:p>
                      <a:endParaRPr 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Action: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Completed,</a:t>
                      </a:r>
                      <a:r>
                        <a:rPr lang="en-US" baseline="0" dirty="0" smtClean="0"/>
                        <a:t> Date</a:t>
                      </a:r>
                      <a:r>
                        <a:rPr lang="en-US" dirty="0" smtClean="0"/>
                        <a:t>: </a:t>
                      </a:r>
                    </a:p>
                    <a:p>
                      <a:endParaRPr lang="en-US" dirty="0" smtClean="0"/>
                    </a:p>
                    <a:p>
                      <a:r>
                        <a:rPr lang="en-US" dirty="0" smtClean="0"/>
                        <a:t>Notes: </a:t>
                      </a:r>
                    </a:p>
                    <a:p>
                      <a:endParaRPr 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9323424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DE THEME">
  <a:themeElements>
    <a:clrScheme name="BCo CDE MS Color Palette FINAL">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101E8E"/>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CDE THEME.thmx</Template>
  <TotalTime>10474</TotalTime>
  <Words>125</Words>
  <Application>Microsoft Macintosh PowerPoint</Application>
  <PresentationFormat>On-screen Show (4:3)</PresentationFormat>
  <Paragraphs>72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CDE THEME</vt:lpstr>
      <vt:lpstr> Step One: Activity #3 Create A Partnering Calendar: Week or Month or Year </vt:lpstr>
    </vt:vector>
  </TitlesOfParts>
  <Company>Colorado State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Hunter</dc:creator>
  <cp:lastModifiedBy>Cathy Lines</cp:lastModifiedBy>
  <cp:revision>297</cp:revision>
  <cp:lastPrinted>2015-05-02T00:51:28Z</cp:lastPrinted>
  <dcterms:created xsi:type="dcterms:W3CDTF">2012-07-16T02:29:43Z</dcterms:created>
  <dcterms:modified xsi:type="dcterms:W3CDTF">2016-05-17T14:23:43Z</dcterms:modified>
</cp:coreProperties>
</file>