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handoutMasterIdLst>
    <p:handoutMasterId r:id="rId4"/>
  </p:handoutMasterIdLst>
  <p:sldIdLst>
    <p:sldId id="48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6" clrMode="bw" frameSlides="1"/>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22286" autoAdjust="0"/>
    <p:restoredTop sz="94737" autoAdjust="0"/>
  </p:normalViewPr>
  <p:slideViewPr>
    <p:cSldViewPr snapToGrid="0" snapToObjects="1">
      <p:cViewPr>
        <p:scale>
          <a:sx n="75" d="100"/>
          <a:sy n="75" d="100"/>
        </p:scale>
        <p:origin x="-712" y="-2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00" d="100"/>
          <a:sy n="100" d="100"/>
        </p:scale>
        <p:origin x="-1592" y="244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4" Type="http://schemas.openxmlformats.org/officeDocument/2006/relationships/handoutMaster" Target="handoutMasters/handout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015D5D7-ABC3-684F-B9B6-3FDB7DDAD7C9}" type="datetime1">
              <a:rPr lang="en-US" smtClean="0"/>
              <a:t>5/17/16</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EABA64B-06F0-2A40-A38F-AA9E1DC38B75}" type="slidenum">
              <a:rPr lang="en-US" smtClean="0"/>
              <a:t>‹#›</a:t>
            </a:fld>
            <a:endParaRPr lang="en-US" dirty="0"/>
          </a:p>
        </p:txBody>
      </p:sp>
    </p:spTree>
    <p:extLst>
      <p:ext uri="{BB962C8B-B14F-4D97-AF65-F5344CB8AC3E}">
        <p14:creationId xmlns:p14="http://schemas.microsoft.com/office/powerpoint/2010/main" val="18697646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B539AA-4A19-9645-938E-0E44B64F3E7E}" type="datetime1">
              <a:rPr lang="en-US" smtClean="0"/>
              <a:t>5/17/16</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7242FB-F25E-544B-B72F-E0B5A499AB48}" type="slidenum">
              <a:rPr lang="en-US" smtClean="0"/>
              <a:t>‹#›</a:t>
            </a:fld>
            <a:endParaRPr lang="en-US" dirty="0"/>
          </a:p>
        </p:txBody>
      </p:sp>
    </p:spTree>
    <p:extLst>
      <p:ext uri="{BB962C8B-B14F-4D97-AF65-F5344CB8AC3E}">
        <p14:creationId xmlns:p14="http://schemas.microsoft.com/office/powerpoint/2010/main" val="321067630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a:bodyPr>
          <a:lstStyle/>
          <a:p>
            <a:pPr eaLnBrk="1" hangingPunct="1">
              <a:defRPr/>
            </a:pPr>
            <a:r>
              <a:rPr lang="en-US" sz="1100" dirty="0" smtClean="0">
                <a:latin typeface="+mj-lt"/>
              </a:rPr>
              <a:t>Key Points: </a:t>
            </a:r>
          </a:p>
          <a:p>
            <a:pPr eaLnBrk="1" hangingPunct="1">
              <a:defRPr/>
            </a:pPr>
            <a:endParaRPr lang="en-US" sz="1100" dirty="0">
              <a:latin typeface="+mj-lt"/>
            </a:endParaRPr>
          </a:p>
          <a:p>
            <a:r>
              <a:rPr lang="en-US" sz="1100" dirty="0"/>
              <a:t>This activity can be done many ways. One is described below.</a:t>
            </a:r>
          </a:p>
          <a:p>
            <a:r>
              <a:rPr lang="en-US" sz="1100" dirty="0"/>
              <a:t> </a:t>
            </a:r>
          </a:p>
          <a:p>
            <a:r>
              <a:rPr lang="en-US" sz="1100" b="1" dirty="0"/>
              <a:t>Materials:</a:t>
            </a:r>
            <a:r>
              <a:rPr lang="en-US" sz="1100" dirty="0"/>
              <a:t> Information on multi-tiered partnering tasks, partnering practices, partnering job suggestions from the field, National Standards for Family-School Partnerships and the Colorado State Model Evaluation System professional rubrics for principals, teachers, and specialized service professionals; 1-2-3 Form; writing utensils.</a:t>
            </a:r>
          </a:p>
          <a:p>
            <a:r>
              <a:rPr lang="en-US" sz="1100" dirty="0"/>
              <a:t> </a:t>
            </a:r>
          </a:p>
          <a:p>
            <a:r>
              <a:rPr lang="en-US" sz="1100" b="1" dirty="0"/>
              <a:t>Outcome:</a:t>
            </a:r>
            <a:r>
              <a:rPr lang="en-US" sz="1100" dirty="0"/>
              <a:t> Participants engage in discussing personal and/or team partnering job descriptions. Participants hear varying role actions and have an opportunity to collaborate on creating a mutually developed one, two, or three point job description. This can be for various roles, positions, teams, or groups. The goal is to have one to three prioritized actionable partnering responsibilities. Alternatively, individuals may do this activity on their own. </a:t>
            </a:r>
          </a:p>
          <a:p>
            <a:r>
              <a:rPr lang="en-US" sz="1100" dirty="0"/>
              <a:t> </a:t>
            </a:r>
          </a:p>
          <a:p>
            <a:r>
              <a:rPr lang="en-US" sz="1100" b="1" dirty="0"/>
              <a:t>Instructions: </a:t>
            </a:r>
            <a:r>
              <a:rPr lang="en-US" sz="1100" dirty="0"/>
              <a:t>(These can be varied to fit audiences.)  Please write down a brief response to “What are the three most important partnering responsibilities for you or your team, organization, or group?  Then discuss response with your team (or a neighbor). Create a team or individual priority 1-2-3 after discussing. Share key points with entire group.  Optional discussion points: ask whether responses would be different if all were educators or family members or community resources? or any different group from the current one? what would students say? or compare with existing job descriptions.</a:t>
            </a:r>
          </a:p>
          <a:p>
            <a:r>
              <a:rPr lang="en-US" sz="1100" dirty="0"/>
              <a:t> </a:t>
            </a:r>
          </a:p>
          <a:p>
            <a:r>
              <a:rPr lang="en-US" sz="1100" b="1" dirty="0"/>
              <a:t>Conclusion:</a:t>
            </a:r>
            <a:r>
              <a:rPr lang="en-US" sz="1100" dirty="0"/>
              <a:t> Individual, team or dyad keeps their responses to re-examine and reflect. </a:t>
            </a:r>
            <a:r>
              <a:rPr lang="en-US" sz="1100"/>
              <a:t>Ideally, the priorities will guide personal and group practice, be assessed for validity and helpfulness, and revised accordingly.</a:t>
            </a:r>
          </a:p>
          <a:p>
            <a:pPr eaLnBrk="1" hangingPunct="1">
              <a:defRPr/>
            </a:pPr>
            <a:endParaRPr lang="en-US" sz="1100" dirty="0">
              <a:latin typeface="+mj-lt"/>
            </a:endParaRPr>
          </a:p>
        </p:txBody>
      </p:sp>
      <p:sp>
        <p:nvSpPr>
          <p:cNvPr id="4" name="Slide Number Placeholder 3"/>
          <p:cNvSpPr>
            <a:spLocks noGrp="1"/>
          </p:cNvSpPr>
          <p:nvPr>
            <p:ph type="sldNum" sz="quarter" idx="10"/>
          </p:nvPr>
        </p:nvSpPr>
        <p:spPr/>
        <p:txBody>
          <a:bodyPr/>
          <a:lstStyle/>
          <a:p>
            <a:pPr>
              <a:defRPr/>
            </a:pPr>
            <a:fld id="{9F16C9A8-0157-489B-B755-9E596ACDB690}" type="slidenum">
              <a:rPr lang="en-US" smtClean="0"/>
              <a:pPr>
                <a:defRPr/>
              </a:pPr>
              <a:t>1</a:t>
            </a:fld>
            <a:endParaRPr lang="en-US" dirty="0"/>
          </a:p>
        </p:txBody>
      </p:sp>
      <p:sp>
        <p:nvSpPr>
          <p:cNvPr id="5" name="TextBox 4"/>
          <p:cNvSpPr txBox="1"/>
          <p:nvPr/>
        </p:nvSpPr>
        <p:spPr>
          <a:xfrm>
            <a:off x="-1049867" y="7755467"/>
            <a:ext cx="184666" cy="369332"/>
          </a:xfrm>
          <a:prstGeom prst="rect">
            <a:avLst/>
          </a:prstGeom>
          <a:noFill/>
        </p:spPr>
        <p:txBody>
          <a:bodyPr wrap="none" rtlCol="0">
            <a:spAutoFit/>
          </a:bodyPr>
          <a:lstStyle/>
          <a:p>
            <a:endParaRPr lang="en-US"/>
          </a:p>
        </p:txBody>
      </p:sp>
    </p:spTree>
    <p:extLst>
      <p:ext uri="{BB962C8B-B14F-4D97-AF65-F5344CB8AC3E}">
        <p14:creationId xmlns:p14="http://schemas.microsoft.com/office/powerpoint/2010/main" val="19256040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5.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 Id="rId3" Type="http://schemas.openxmlformats.org/officeDocument/2006/relationships/image" Target="../media/image3.emf"/></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 Id="rId3" Type="http://schemas.openxmlformats.org/officeDocument/2006/relationships/image" Target="../media/image3.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2.png"/><Relationship Id="rId3" Type="http://schemas.openxmlformats.org/officeDocument/2006/relationships/image" Target="../media/image3.emf"/></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3.png"/><Relationship Id="rId3" Type="http://schemas.openxmlformats.org/officeDocument/2006/relationships/image" Target="../media/image3.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6.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7.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png"/><Relationship Id="rId3" Type="http://schemas.openxmlformats.org/officeDocument/2006/relationships/image" Target="../media/image3.emf"/></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3.emf"/></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userDrawn="1"/>
        </p:nvPicPr>
        <p:blipFill rotWithShape="1">
          <a:blip r:embed="rId3">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9"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2" name="Title 10"/>
          <p:cNvSpPr>
            <a:spLocks noGrp="1"/>
          </p:cNvSpPr>
          <p:nvPr>
            <p:ph type="title"/>
          </p:nvPr>
        </p:nvSpPr>
        <p:spPr>
          <a:xfrm>
            <a:off x="7037832" y="1096962"/>
            <a:ext cx="1913456" cy="1033590"/>
          </a:xfrm>
        </p:spPr>
        <p:txBody>
          <a:bodyPr anchor="b"/>
          <a:lstStyle>
            <a:lvl1pPr algn="l">
              <a:defRPr sz="2000" spc="0" baseline="0">
                <a:solidFill>
                  <a:schemeClr val="tx1"/>
                </a:solidFill>
              </a:defRPr>
            </a:lvl1pPr>
          </a:lstStyle>
          <a:p>
            <a:r>
              <a:rPr lang="en-US" dirty="0" smtClean="0"/>
              <a:t>Click to edit Master title style</a:t>
            </a:r>
            <a:endParaRPr lang="en-US" dirty="0"/>
          </a:p>
        </p:txBody>
      </p:sp>
      <p:pic>
        <p:nvPicPr>
          <p:cNvPr id="7" name="Picture 6"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47319" y="6356350"/>
            <a:ext cx="1824049"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9" name="Content Placeholder 2"/>
          <p:cNvSpPr>
            <a:spLocks noGrp="1"/>
          </p:cNvSpPr>
          <p:nvPr>
            <p:ph idx="1"/>
          </p:nvPr>
        </p:nvSpPr>
        <p:spPr>
          <a:xfrm>
            <a:off x="2199640" y="1036320"/>
            <a:ext cx="6589252"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0" i="0" spc="0">
                <a:solidFill>
                  <a:schemeClr val="tx1"/>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3" name="Text Placeholder 3"/>
          <p:cNvSpPr>
            <a:spLocks noGrp="1"/>
          </p:cNvSpPr>
          <p:nvPr>
            <p:ph type="body" sz="half" idx="2"/>
          </p:nvPr>
        </p:nvSpPr>
        <p:spPr>
          <a:xfrm>
            <a:off x="60220" y="2171510"/>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itle 10"/>
          <p:cNvSpPr>
            <a:spLocks noGrp="1"/>
          </p:cNvSpPr>
          <p:nvPr>
            <p:ph type="title"/>
          </p:nvPr>
        </p:nvSpPr>
        <p:spPr>
          <a:xfrm>
            <a:off x="57912" y="1036320"/>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Footer Placeholder 4"/>
          <p:cNvSpPr>
            <a:spLocks noGrp="1"/>
          </p:cNvSpPr>
          <p:nvPr>
            <p:ph type="ftr" sz="quarter" idx="3"/>
          </p:nvPr>
        </p:nvSpPr>
        <p:spPr>
          <a:xfrm>
            <a:off x="198119" y="6356350"/>
            <a:ext cx="1773249"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6" name="Text Placeholder 3"/>
          <p:cNvSpPr>
            <a:spLocks noGrp="1"/>
          </p:cNvSpPr>
          <p:nvPr>
            <p:ph type="body" sz="half" idx="2"/>
          </p:nvPr>
        </p:nvSpPr>
        <p:spPr>
          <a:xfrm>
            <a:off x="6022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9" name="Title 10"/>
          <p:cNvSpPr>
            <a:spLocks noGrp="1"/>
          </p:cNvSpPr>
          <p:nvPr>
            <p:ph type="title"/>
          </p:nvPr>
        </p:nvSpPr>
        <p:spPr>
          <a:xfrm>
            <a:off x="57912" y="1096962"/>
            <a:ext cx="1913456" cy="1033590"/>
          </a:xfrm>
        </p:spPr>
        <p:txBody>
          <a:bodyPr anchor="b"/>
          <a:lstStyle>
            <a:lvl1pPr algn="l">
              <a:defRPr sz="2000" spc="0" baseline="0"/>
            </a:lvl1pPr>
          </a:lstStyle>
          <a:p>
            <a:r>
              <a:rPr lang="en-US" dirty="0" smtClean="0"/>
              <a:t>Click to edit Master title style</a:t>
            </a:r>
            <a:endParaRPr lang="en-US" dirty="0"/>
          </a:p>
        </p:txBody>
      </p:sp>
      <p:pic>
        <p:nvPicPr>
          <p:cNvPr id="10" name="Picture 9"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Picture with Caption Left">
    <p:bg>
      <p:bgPr>
        <a:blipFill rotWithShape="1">
          <a:blip r:embed="rId2"/>
          <a:stretch>
            <a:fillRect/>
          </a:stretch>
        </a:blipFill>
        <a:effectLst/>
      </p:bgPr>
    </p:bg>
    <p:spTree>
      <p:nvGrpSpPr>
        <p:cNvPr id="1" name=""/>
        <p:cNvGrpSpPr/>
        <p:nvPr/>
      </p:nvGrpSpPr>
      <p:grpSpPr>
        <a:xfrm>
          <a:off x="0" y="0"/>
          <a:ext cx="0" cy="0"/>
          <a:chOff x="0" y="0"/>
          <a:chExt cx="0" cy="0"/>
        </a:xfrm>
      </p:grpSpPr>
      <p:sp>
        <p:nvSpPr>
          <p:cNvPr id="7" name="Picture Placeholder 2"/>
          <p:cNvSpPr>
            <a:spLocks noGrp="1"/>
          </p:cNvSpPr>
          <p:nvPr>
            <p:ph type="pic" idx="1"/>
          </p:nvPr>
        </p:nvSpPr>
        <p:spPr>
          <a:xfrm>
            <a:off x="2213286" y="304800"/>
            <a:ext cx="6625914" cy="57737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8" name="Footer Placeholder 4"/>
          <p:cNvSpPr>
            <a:spLocks noGrp="1"/>
          </p:cNvSpPr>
          <p:nvPr>
            <p:ph type="ftr" sz="quarter" idx="3"/>
          </p:nvPr>
        </p:nvSpPr>
        <p:spPr>
          <a:xfrm>
            <a:off x="287528" y="6356350"/>
            <a:ext cx="16764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
        <p:nvSpPr>
          <p:cNvPr id="12" name="Text Placeholder 3"/>
          <p:cNvSpPr>
            <a:spLocks noGrp="1"/>
          </p:cNvSpPr>
          <p:nvPr>
            <p:ph type="body" sz="half" idx="2"/>
          </p:nvPr>
        </p:nvSpPr>
        <p:spPr>
          <a:xfrm>
            <a:off x="53108" y="2232152"/>
            <a:ext cx="1910820" cy="2816352"/>
          </a:xfrm>
        </p:spPr>
        <p:txBody>
          <a:bodyPr tIns="0"/>
          <a:lstStyle>
            <a:lvl1pPr marL="0" indent="0">
              <a:buNone/>
              <a:defRPr sz="1800" b="0" spc="0">
                <a:solidFill>
                  <a:srgbClr val="5C667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3" name="Title 10"/>
          <p:cNvSpPr>
            <a:spLocks noGrp="1"/>
          </p:cNvSpPr>
          <p:nvPr>
            <p:ph type="title"/>
          </p:nvPr>
        </p:nvSpPr>
        <p:spPr>
          <a:xfrm>
            <a:off x="50800" y="1096962"/>
            <a:ext cx="1913456" cy="1033590"/>
          </a:xfrm>
        </p:spPr>
        <p:txBody>
          <a:bodyPr anchor="b"/>
          <a:lstStyle>
            <a:lvl1pPr algn="l">
              <a:defRPr sz="2000" spc="0" baseline="0">
                <a:solidFill>
                  <a:srgbClr val="5C6670"/>
                </a:solidFill>
              </a:defRPr>
            </a:lvl1pPr>
          </a:lstStyle>
          <a:p>
            <a:r>
              <a:rPr lang="en-US" dirty="0" smtClean="0"/>
              <a:t>Click to edit Master title style</a:t>
            </a:r>
            <a:endParaRPr lang="en-US" dirty="0"/>
          </a:p>
        </p:txBody>
      </p:sp>
      <p:pic>
        <p:nvPicPr>
          <p:cNvPr id="11" name="Picture 10"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spc="0"/>
            </a:lvl1pPr>
            <a:lvl2pPr marL="548640" indent="-182880">
              <a:buFont typeface="Wingdings" charset="2"/>
              <a:buChar char="§"/>
              <a:defRPr spc="0"/>
            </a:lvl2pPr>
            <a:lvl3pPr marL="822960" indent="-182880">
              <a:buFont typeface="Wingdings" charset="2"/>
              <a:buChar char="§"/>
              <a:defRPr spc="0"/>
            </a:lvl3pPr>
            <a:lvl4pPr marL="1097280" indent="-182880">
              <a:buFont typeface="Wingdings" charset="2"/>
              <a:buChar char="§"/>
              <a:defRPr spc="0"/>
            </a:lvl4pPr>
            <a:lvl5pPr marL="1280160" indent="-182880">
              <a:buFont typeface="Wingdings" charset="2"/>
              <a:buChar char="§"/>
              <a:defRPr spc="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lvl1pPr>
              <a:defRPr b="0" i="0">
                <a:latin typeface="Museo Slab 500"/>
                <a:cs typeface="Museo Slab 500"/>
              </a:defRPr>
            </a:lvl1pPr>
          </a:lstStyle>
          <a:p>
            <a:r>
              <a:rPr lang="en-US" dirty="0"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dirty="0" smtClean="0"/>
              <a:t>Click to edit Master title style</a:t>
            </a:r>
            <a:endParaRPr lang="en-US" dirty="0"/>
          </a:p>
        </p:txBody>
      </p:sp>
      <p:pic>
        <p:nvPicPr>
          <p:cNvPr id="6" name="Picture 5" descr="co_cde_shield_rgb.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12748095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575444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Green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dirty="0"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spTree>
    <p:extLst>
      <p:ext uri="{BB962C8B-B14F-4D97-AF65-F5344CB8AC3E}">
        <p14:creationId xmlns:p14="http://schemas.microsoft.com/office/powerpoint/2010/main" val="36686574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smtClean="0"/>
          </a:p>
        </p:txBody>
      </p:sp>
      <p:pic>
        <p:nvPicPr>
          <p:cNvPr id="5" name="Picture 4"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spc="0"/>
            </a:lvl1pPr>
            <a:lvl2pPr>
              <a:defRPr sz="2200" spc="0"/>
            </a:lvl2pPr>
            <a:lvl3pPr>
              <a:defRPr sz="2000" spc="0"/>
            </a:lvl3pPr>
            <a:lvl4pPr>
              <a:defRPr sz="1800" spc="0"/>
            </a:lvl4pPr>
            <a:lvl5pPr>
              <a:defRPr sz="1600" spc="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7040140" y="2232152"/>
            <a:ext cx="1910820" cy="2816352"/>
          </a:xfrm>
        </p:spPr>
        <p:txBody>
          <a:bodyPr tIns="0"/>
          <a:lstStyle>
            <a:lvl1pPr marL="0" indent="0">
              <a:buNone/>
              <a:defRPr sz="1800" b="0" spc="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1" name="Title 10"/>
          <p:cNvSpPr>
            <a:spLocks noGrp="1"/>
          </p:cNvSpPr>
          <p:nvPr>
            <p:ph type="title"/>
          </p:nvPr>
        </p:nvSpPr>
        <p:spPr>
          <a:xfrm>
            <a:off x="7037832" y="1096962"/>
            <a:ext cx="1913456" cy="1033590"/>
          </a:xfrm>
        </p:spPr>
        <p:txBody>
          <a:bodyPr anchor="b"/>
          <a:lstStyle>
            <a:lvl1pPr algn="l">
              <a:defRPr sz="2000" spc="0" baseline="0"/>
            </a:lvl1p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0" i="0" spc="0">
                <a:solidFill>
                  <a:srgbClr val="45454C"/>
                </a:solidFill>
                <a:latin typeface="Museo Slab 500"/>
                <a:cs typeface="Museo Slab 50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pic>
        <p:nvPicPr>
          <p:cNvPr id="12" name="Picture 11" descr="co_cde_shield_rgb.eps"/>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2.png"/><Relationship Id="rId16" Type="http://schemas.openxmlformats.org/officeDocument/2006/relationships/image" Target="../media/image3.e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endParaRPr lang="en-US" dirty="0" smtClean="0"/>
          </a:p>
        </p:txBody>
      </p:sp>
      <p:pic>
        <p:nvPicPr>
          <p:cNvPr id="6" name="Picture 5" descr="co_cde_shield_rgb.eps"/>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75" r:id="rId3"/>
    <p:sldLayoutId id="2147483677" r:id="rId4"/>
    <p:sldLayoutId id="2147483666" r:id="rId5"/>
    <p:sldLayoutId id="2147483678" r:id="rId6"/>
    <p:sldLayoutId id="2147483679" r:id="rId7"/>
    <p:sldLayoutId id="2147483667" r:id="rId8"/>
    <p:sldLayoutId id="2147483668" r:id="rId9"/>
    <p:sldLayoutId id="2147483669" r:id="rId10"/>
    <p:sldLayoutId id="2147483670" r:id="rId11"/>
    <p:sldLayoutId id="2147483673" r:id="rId12"/>
    <p:sldLayoutId id="2147483672" r:id="rId13"/>
  </p:sldLayoutIdLst>
  <p:hf sldNum="0" hdr="0" ftr="0" dt="0"/>
  <p:txStyles>
    <p:titleStyle>
      <a:lvl1pPr algn="ctr" defTabSz="914400" rtl="0" eaLnBrk="1" latinLnBrk="0" hangingPunct="1">
        <a:spcBef>
          <a:spcPct val="0"/>
        </a:spcBef>
        <a:buNone/>
        <a:defRPr sz="3600" b="0" i="0" kern="1200" cap="none" spc="200" baseline="0">
          <a:ln>
            <a:noFill/>
          </a:ln>
          <a:solidFill>
            <a:schemeClr val="bg1"/>
          </a:solidFill>
          <a:effectLst/>
          <a:latin typeface="Museo Slab 500"/>
          <a:ea typeface="+mj-ea"/>
          <a:cs typeface="Museo Slab 500"/>
        </a:defRPr>
      </a:lvl1pPr>
    </p:titleStyle>
    <p:body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82945" name="Title 1"/>
          <p:cNvSpPr>
            <a:spLocks noGrp="1"/>
          </p:cNvSpPr>
          <p:nvPr>
            <p:ph type="title"/>
          </p:nvPr>
        </p:nvSpPr>
        <p:spPr bwMode="auto">
          <a:xfrm>
            <a:off x="381000" y="0"/>
            <a:ext cx="8381260" cy="141024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40" tIns="45720" rIns="91440" bIns="45720" numCol="1" anchor="t" anchorCtr="0" compatLnSpc="1">
            <a:prstTxWarp prst="textNoShape">
              <a:avLst/>
            </a:prstTxWarp>
          </a:bodyPr>
          <a:lstStyle/>
          <a:p>
            <a:r>
              <a:rPr lang="en-US" sz="1800" dirty="0"/>
              <a:t>Step One: Activity </a:t>
            </a:r>
            <a:r>
              <a:rPr lang="en-US" sz="1800" dirty="0" smtClean="0"/>
              <a:t>#2</a:t>
            </a:r>
            <a:r>
              <a:rPr lang="en-US" dirty="0" smtClean="0">
                <a:solidFill>
                  <a:srgbClr val="FFFFFF"/>
                </a:solidFill>
                <a:ea typeface="ＭＳ Ｐゴシック" pitchFamily="34" charset="-128"/>
              </a:rPr>
              <a:t/>
            </a:r>
            <a:br>
              <a:rPr lang="en-US" dirty="0" smtClean="0">
                <a:solidFill>
                  <a:srgbClr val="FFFFFF"/>
                </a:solidFill>
                <a:ea typeface="ＭＳ Ｐゴシック" pitchFamily="34" charset="-128"/>
              </a:rPr>
            </a:br>
            <a:r>
              <a:rPr lang="en-US" dirty="0" smtClean="0">
                <a:solidFill>
                  <a:srgbClr val="FFFFFF"/>
                </a:solidFill>
                <a:ea typeface="ＭＳ Ｐゴシック" pitchFamily="34" charset="-128"/>
              </a:rPr>
              <a:t>Write </a:t>
            </a:r>
            <a:r>
              <a:rPr lang="en-US" dirty="0" smtClean="0">
                <a:solidFill>
                  <a:srgbClr val="FFFFFF"/>
                </a:solidFill>
                <a:ea typeface="ＭＳ Ｐゴシック" pitchFamily="34" charset="-128"/>
              </a:rPr>
              <a:t>a Partnering Job Description</a:t>
            </a:r>
            <a:br>
              <a:rPr lang="en-US" dirty="0" smtClean="0">
                <a:solidFill>
                  <a:srgbClr val="FFFFFF"/>
                </a:solidFill>
                <a:ea typeface="ＭＳ Ｐゴシック" pitchFamily="34" charset="-128"/>
              </a:rPr>
            </a:br>
            <a:r>
              <a:rPr lang="en-US" dirty="0" smtClean="0">
                <a:solidFill>
                  <a:schemeClr val="tx1"/>
                </a:solidFill>
                <a:ea typeface="ＭＳ Ｐゴシック" pitchFamily="34" charset="-128"/>
              </a:rPr>
              <a:t> </a:t>
            </a:r>
          </a:p>
        </p:txBody>
      </p:sp>
      <p:grpSp>
        <p:nvGrpSpPr>
          <p:cNvPr id="9" name="Group 8"/>
          <p:cNvGrpSpPr/>
          <p:nvPr/>
        </p:nvGrpSpPr>
        <p:grpSpPr>
          <a:xfrm>
            <a:off x="237067" y="1688502"/>
            <a:ext cx="7916333" cy="4940898"/>
            <a:chOff x="237067" y="1688502"/>
            <a:chExt cx="7916333" cy="4940898"/>
          </a:xfrm>
        </p:grpSpPr>
        <p:sp>
          <p:nvSpPr>
            <p:cNvPr id="10" name="Right Arrow 9"/>
            <p:cNvSpPr>
              <a:spLocks noChangeArrowheads="1"/>
            </p:cNvSpPr>
            <p:nvPr/>
          </p:nvSpPr>
          <p:spPr bwMode="auto">
            <a:xfrm>
              <a:off x="990600" y="1688502"/>
              <a:ext cx="7162800" cy="4940898"/>
            </a:xfrm>
            <a:prstGeom prst="rightArrow">
              <a:avLst>
                <a:gd name="adj1" fmla="val 50000"/>
                <a:gd name="adj2" fmla="val 50000"/>
              </a:avLst>
            </a:prstGeom>
            <a:noFill/>
            <a:ln w="22225">
              <a:solidFill>
                <a:schemeClr val="tx1"/>
              </a:solidFill>
              <a:round/>
              <a:headEnd/>
              <a:tailEnd/>
            </a:ln>
            <a:effectLst>
              <a:outerShdw dist="23000" dir="5400000" rotWithShape="0">
                <a:srgbClr val="808080">
                  <a:alpha val="34999"/>
                </a:srgbClr>
              </a:outerShdw>
            </a:effectLst>
          </p:spPr>
          <p:txBody>
            <a:bodyPr anchor="ctr"/>
            <a:lstStyle/>
            <a:p>
              <a:pPr algn="ctr">
                <a:defRPr/>
              </a:pPr>
              <a:endParaRPr lang="en-US" dirty="0">
                <a:ln>
                  <a:solidFill>
                    <a:srgbClr val="189B78"/>
                  </a:solidFill>
                </a:ln>
                <a:solidFill>
                  <a:schemeClr val="lt1"/>
                </a:solidFill>
                <a:latin typeface="+mn-lt"/>
                <a:ea typeface="+mn-ea"/>
              </a:endParaRPr>
            </a:p>
          </p:txBody>
        </p:sp>
        <p:sp>
          <p:nvSpPr>
            <p:cNvPr id="11" name="TextBox 7"/>
            <p:cNvSpPr txBox="1">
              <a:spLocks noChangeArrowheads="1"/>
            </p:cNvSpPr>
            <p:nvPr/>
          </p:nvSpPr>
          <p:spPr bwMode="auto">
            <a:xfrm>
              <a:off x="237067" y="1747391"/>
              <a:ext cx="5804057"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r>
                <a:rPr lang="en-US" sz="3200" dirty="0" smtClean="0">
                  <a:latin typeface="+mj-lt"/>
                </a:rPr>
                <a:t>What are my (our) prioritized  partnering responsibilities? </a:t>
              </a:r>
              <a:endParaRPr lang="en-US" sz="3200" dirty="0">
                <a:latin typeface="+mj-lt"/>
              </a:endParaRPr>
            </a:p>
          </p:txBody>
        </p:sp>
        <p:sp>
          <p:nvSpPr>
            <p:cNvPr id="12" name="TextBox 10"/>
            <p:cNvSpPr txBox="1">
              <a:spLocks noChangeArrowheads="1"/>
            </p:cNvSpPr>
            <p:nvPr/>
          </p:nvSpPr>
          <p:spPr bwMode="auto">
            <a:xfrm>
              <a:off x="1437341" y="2743200"/>
              <a:ext cx="6182659"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ea typeface="ＭＳ Ｐゴシック" pitchFamily="34" charset="-128"/>
                </a:defRPr>
              </a:lvl1pPr>
              <a:lvl2pPr marL="742950" indent="-285750" eaLnBrk="0" hangingPunct="0">
                <a:defRPr>
                  <a:solidFill>
                    <a:schemeClr val="tx1"/>
                  </a:solidFill>
                  <a:latin typeface="Arial" charset="0"/>
                  <a:ea typeface="ＭＳ Ｐゴシック" pitchFamily="34" charset="-128"/>
                </a:defRPr>
              </a:lvl2pPr>
              <a:lvl3pPr marL="1143000" indent="-228600" eaLnBrk="0" hangingPunct="0">
                <a:defRPr>
                  <a:solidFill>
                    <a:schemeClr val="tx1"/>
                  </a:solidFill>
                  <a:latin typeface="Arial" charset="0"/>
                  <a:ea typeface="ＭＳ Ｐゴシック" pitchFamily="34" charset="-128"/>
                </a:defRPr>
              </a:lvl3pPr>
              <a:lvl4pPr marL="1600200" indent="-228600" eaLnBrk="0" hangingPunct="0">
                <a:defRPr>
                  <a:solidFill>
                    <a:schemeClr val="tx1"/>
                  </a:solidFill>
                  <a:latin typeface="Arial" charset="0"/>
                  <a:ea typeface="ＭＳ Ｐゴシック" pitchFamily="34" charset="-128"/>
                </a:defRPr>
              </a:lvl4pPr>
              <a:lvl5pPr marL="2057400" indent="-228600" eaLnBrk="0" hangingPunct="0">
                <a:defRPr>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charset="0"/>
                  <a:ea typeface="ＭＳ Ｐゴシック" pitchFamily="34" charset="-128"/>
                </a:defRPr>
              </a:lvl9pPr>
            </a:lstStyle>
            <a:p>
              <a:pPr eaLnBrk="1" hangingPunct="1">
                <a:lnSpc>
                  <a:spcPct val="200000"/>
                </a:lnSpc>
                <a:buFont typeface="Arial" charset="0"/>
                <a:buAutoNum type="arabicPeriod"/>
              </a:pPr>
              <a:r>
                <a:rPr lang="en-US" sz="2800" dirty="0">
                  <a:solidFill>
                    <a:srgbClr val="189B78"/>
                  </a:solidFill>
                  <a:latin typeface="+mn-lt"/>
                </a:rPr>
                <a:t> </a:t>
              </a:r>
              <a:r>
                <a:rPr lang="en-US" sz="2800" dirty="0" smtClean="0">
                  <a:solidFill>
                    <a:srgbClr val="189B78"/>
                  </a:solidFill>
                  <a:latin typeface="+mn-lt"/>
                </a:rPr>
                <a:t>                                                  </a:t>
              </a:r>
              <a:endParaRPr lang="en-US" sz="2800" dirty="0">
                <a:solidFill>
                  <a:srgbClr val="189B78"/>
                </a:solidFill>
                <a:latin typeface="+mn-lt"/>
              </a:endParaRPr>
            </a:p>
            <a:p>
              <a:pPr eaLnBrk="1" hangingPunct="1">
                <a:lnSpc>
                  <a:spcPct val="200000"/>
                </a:lnSpc>
                <a:buFont typeface="Arial" charset="0"/>
                <a:buAutoNum type="arabicPeriod" startAt="2"/>
              </a:pPr>
              <a:r>
                <a:rPr lang="en-US" sz="2800" dirty="0">
                  <a:solidFill>
                    <a:srgbClr val="189B78"/>
                  </a:solidFill>
                  <a:latin typeface="+mn-lt"/>
                </a:rPr>
                <a:t>  </a:t>
              </a:r>
              <a:r>
                <a:rPr lang="en-US" sz="2800" dirty="0" smtClean="0">
                  <a:solidFill>
                    <a:srgbClr val="189B78"/>
                  </a:solidFill>
                  <a:latin typeface="+mn-lt"/>
                </a:rPr>
                <a:t>                                            </a:t>
              </a:r>
              <a:endParaRPr lang="en-US" sz="2800" dirty="0">
                <a:solidFill>
                  <a:srgbClr val="189B78"/>
                </a:solidFill>
                <a:latin typeface="+mn-lt"/>
              </a:endParaRPr>
            </a:p>
            <a:p>
              <a:pPr eaLnBrk="1" hangingPunct="1">
                <a:lnSpc>
                  <a:spcPct val="200000"/>
                </a:lnSpc>
                <a:buFont typeface="Arial" charset="0"/>
                <a:buAutoNum type="arabicPeriod" startAt="3"/>
              </a:pPr>
              <a:r>
                <a:rPr lang="en-US" sz="2800" dirty="0">
                  <a:solidFill>
                    <a:srgbClr val="189B78"/>
                  </a:solidFill>
                  <a:latin typeface="+mn-lt"/>
                </a:rPr>
                <a:t>  </a:t>
              </a:r>
            </a:p>
          </p:txBody>
        </p:sp>
      </p:grpSp>
      <p:sp>
        <p:nvSpPr>
          <p:cNvPr id="7" name="TextBox 6"/>
          <p:cNvSpPr txBox="1"/>
          <p:nvPr/>
        </p:nvSpPr>
        <p:spPr>
          <a:xfrm>
            <a:off x="237068" y="5420856"/>
            <a:ext cx="5384800" cy="1077218"/>
          </a:xfrm>
          <a:prstGeom prst="rect">
            <a:avLst/>
          </a:prstGeom>
          <a:noFill/>
        </p:spPr>
        <p:txBody>
          <a:bodyPr wrap="square" rtlCol="0">
            <a:spAutoFit/>
          </a:bodyPr>
          <a:lstStyle/>
          <a:p>
            <a:r>
              <a:rPr lang="en-US" sz="3200" dirty="0" smtClean="0">
                <a:latin typeface="+mj-lt"/>
              </a:rPr>
              <a:t>How will I (we) know how I (we) am (are) doing? </a:t>
            </a:r>
          </a:p>
        </p:txBody>
      </p:sp>
      <p:sp>
        <p:nvSpPr>
          <p:cNvPr id="3" name="TextBox 2"/>
          <p:cNvSpPr txBox="1"/>
          <p:nvPr/>
        </p:nvSpPr>
        <p:spPr>
          <a:xfrm>
            <a:off x="9618133" y="1270000"/>
            <a:ext cx="184666"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2261689776"/>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DE THEME">
  <a:themeElements>
    <a:clrScheme name="BCo CDE MS Color Palette FINAL">
      <a:dk1>
        <a:srgbClr val="5C6670"/>
      </a:dk1>
      <a:lt1>
        <a:sysClr val="window" lastClr="FFFFFF"/>
      </a:lt1>
      <a:dk2>
        <a:srgbClr val="8FC6E8"/>
      </a:dk2>
      <a:lt2>
        <a:srgbClr val="D3CCBC"/>
      </a:lt2>
      <a:accent1>
        <a:srgbClr val="488BC9"/>
      </a:accent1>
      <a:accent2>
        <a:srgbClr val="FFC846"/>
      </a:accent2>
      <a:accent3>
        <a:srgbClr val="8DC63F"/>
      </a:accent3>
      <a:accent4>
        <a:srgbClr val="6D3A5D"/>
      </a:accent4>
      <a:accent5>
        <a:srgbClr val="46797A"/>
      </a:accent5>
      <a:accent6>
        <a:srgbClr val="EF7521"/>
      </a:accent6>
      <a:hlink>
        <a:srgbClr val="101E8E"/>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CDE THEME.thmx</Template>
  <TotalTime>9941</TotalTime>
  <Words>54</Words>
  <Application>Microsoft Macintosh PowerPoint</Application>
  <PresentationFormat>On-screen Show (4:3)</PresentationFormat>
  <Paragraphs>18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CDE THEME</vt:lpstr>
      <vt:lpstr>Step One: Activity #2 Write a Partnering Job Description  </vt:lpstr>
    </vt:vector>
  </TitlesOfParts>
  <Company>Colorado State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Hunter</dc:creator>
  <cp:lastModifiedBy>Cathy Lines</cp:lastModifiedBy>
  <cp:revision>253</cp:revision>
  <cp:lastPrinted>2015-03-26T23:50:26Z</cp:lastPrinted>
  <dcterms:created xsi:type="dcterms:W3CDTF">2012-07-16T02:29:43Z</dcterms:created>
  <dcterms:modified xsi:type="dcterms:W3CDTF">2016-05-17T14:13:06Z</dcterms:modified>
</cp:coreProperties>
</file>