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709" autoAdjust="0"/>
  </p:normalViewPr>
  <p:slideViewPr>
    <p:cSldViewPr snapToGrid="0">
      <p:cViewPr varScale="1">
        <p:scale>
          <a:sx n="50" d="100"/>
          <a:sy n="50" d="100"/>
        </p:scale>
        <p:origin x="17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g26b0d4ed1af_0_3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8" name="Google Shape;158;g26b0d4ed1af_0_3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g26b0d4ed1af_0_3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6a3c9eba01_0_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26a3c9eba01_0_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g26a3c9eba01_0_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26b0d4ed1af_0_4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26b0d4ed1af_0_4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4" name="Google Shape;174;g26b0d4ed1af_0_4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c047e58887_0_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2c047e58887_0_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1200"/>
              </a:spcBef>
              <a:spcAft>
                <a:spcPts val="0"/>
              </a:spcAft>
              <a:buNone/>
            </a:pPr>
            <a:endParaRPr dirty="0"/>
          </a:p>
        </p:txBody>
      </p:sp>
      <p:sp>
        <p:nvSpPr>
          <p:cNvPr id="181" name="Google Shape;181;g2c047e58887_0_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2c047e58887_0_4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2c047e58887_0_4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9" name="Google Shape;189;g2c047e58887_0_4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2c047e58887_0_5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2c047e58887_0_5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g2c047e58887_0_5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26b0d4ed1af_0_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26b0d4ed1af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5" name="Google Shape;205;g26b0d4ed1af_0_3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16</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2c047e58887_0_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2c047e58887_0_1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2" name="Google Shape;212;g2c047e58887_0_1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17</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26b0d4ed1af_0_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26b0d4ed1af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2" name="Google Shape;222;g26b0d4ed1af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18</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g2c22f057970_1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9" name="Google Shape;229;g2c22f057970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g2c22f057970_1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6b0d4ed1af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6" name="Google Shape;96;g26b0d4ed1a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7" name="Google Shape;97;g26b0d4ed1a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2c11d1b12ab_0_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 name="Google Shape;236;g2c11d1b12ab_0_1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endParaRPr dirty="0"/>
          </a:p>
        </p:txBody>
      </p:sp>
      <p:sp>
        <p:nvSpPr>
          <p:cNvPr id="237" name="Google Shape;237;g2c11d1b12ab_0_1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20</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26b0d4ed1af_0_6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26b0d4ed1af_0_6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5" name="Google Shape;245;g26b0d4ed1af_0_6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2c047e58887_0_3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2c047e58887_0_3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2" name="Google Shape;252;g2c047e58887_0_3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22</a:t>
            </a:fld>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g2c11d1b12ab_0_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9" name="Google Shape;259;g2c11d1b12ab_0_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0" name="Google Shape;260;g2c11d1b12ab_0_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23</a:t>
            </a:fld>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5"/>
        <p:cNvGrpSpPr/>
        <p:nvPr/>
      </p:nvGrpSpPr>
      <p:grpSpPr>
        <a:xfrm>
          <a:off x="0" y="0"/>
          <a:ext cx="0" cy="0"/>
          <a:chOff x="0" y="0"/>
          <a:chExt cx="0" cy="0"/>
        </a:xfrm>
      </p:grpSpPr>
      <p:sp>
        <p:nvSpPr>
          <p:cNvPr id="266" name="Google Shape;266;g26b0d4ed1af_0_7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 name="Google Shape;267;g26b0d4ed1af_0_72: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g26b0d4ed1af_0_72: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2c047e58887_0_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 name="Google Shape;274;g2c047e58887_0_25: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5" name="Google Shape;275;g2c047e58887_0_25: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25</a:t>
            </a:fld>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26b0d4ed1af_0_7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26b0d4ed1af_0_7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3" name="Google Shape;283;g26b0d4ed1af_0_7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26</a:t>
            </a:fld>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2c047e58887_0_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2c047e58887_0_39: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0" name="Google Shape;290;g2c047e58887_0_39: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27</a:t>
            </a:fld>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1ba625804c7_0_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1ba625804c7_0_1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9" name="Google Shape;299;g1ba625804c7_0_1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28</a:t>
            </a:fld>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g1b8c411811b_2_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5" name="Google Shape;305;g1b8c411811b_2_28: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6" name="Google Shape;306;g1b8c411811b_2_28: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29</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846267e101_0_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g2846267e101_0_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g2846267e101_0_3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0"/>
        <p:cNvGrpSpPr/>
        <p:nvPr/>
      </p:nvGrpSpPr>
      <p:grpSpPr>
        <a:xfrm>
          <a:off x="0" y="0"/>
          <a:ext cx="0" cy="0"/>
          <a:chOff x="0" y="0"/>
          <a:chExt cx="0" cy="0"/>
        </a:xfrm>
      </p:grpSpPr>
      <p:sp>
        <p:nvSpPr>
          <p:cNvPr id="311" name="Google Shape;311;g2846267e101_0_22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2" name="Google Shape;312;g2846267e101_0_22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3" name="Google Shape;313;g2846267e101_0_22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a:t>30</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2c103214d58_0_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2c103214d58_0_6: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1" name="Google Shape;111;g2c103214d58_0_6: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6b0d4ed1af_0_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6b0d4ed1af_0_2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9" name="Google Shape;119;g26b0d4ed1af_0_2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26a3c9eba01_0_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26a3c9eba01_0_2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g26a3c9eba01_0_2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26b0d4ed1af_0_5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26b0d4ed1af_0_5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g26b0d4ed1af_0_51: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2c047e58887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2c047e58887_0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g2c047e58887_0_0: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26a3c9eba01_0_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26a3c9eba01_0_14: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0" name="Google Shape;150;g26a3c9eba01_0_14: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13"/>
        <p:cNvGrpSpPr/>
        <p:nvPr/>
      </p:nvGrpSpPr>
      <p:grpSpPr>
        <a:xfrm>
          <a:off x="0" y="0"/>
          <a:ext cx="0" cy="0"/>
          <a:chOff x="0" y="0"/>
          <a:chExt cx="0" cy="0"/>
        </a:xfrm>
      </p:grpSpPr>
      <p:pic>
        <p:nvPicPr>
          <p:cNvPr id="14" name="Google Shape;14;p2"/>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15" name="Google Shape;15;p2"/>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2"/>
        <p:cNvGrpSpPr/>
        <p:nvPr/>
      </p:nvGrpSpPr>
      <p:grpSpPr>
        <a:xfrm>
          <a:off x="0" y="0"/>
          <a:ext cx="0" cy="0"/>
          <a:chOff x="0" y="0"/>
          <a:chExt cx="0" cy="0"/>
        </a:xfrm>
      </p:grpSpPr>
      <p:sp>
        <p:nvSpPr>
          <p:cNvPr id="73" name="Google Shape;73;p11"/>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11"/>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5" name="Google Shape;75;p11"/>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76" name="Google Shape;76;p11"/>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77" name="Google Shape;77;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8" name="Google Shape;78;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79"/>
        <p:cNvGrpSpPr/>
        <p:nvPr/>
      </p:nvGrpSpPr>
      <p:grpSpPr>
        <a:xfrm>
          <a:off x="0" y="0"/>
          <a:ext cx="0" cy="0"/>
          <a:chOff x="0" y="0"/>
          <a:chExt cx="0" cy="0"/>
        </a:xfrm>
      </p:grpSpPr>
      <p:sp>
        <p:nvSpPr>
          <p:cNvPr id="80" name="Google Shape;80;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1" name="Google Shape;81;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2"/>
        <p:cNvGrpSpPr/>
        <p:nvPr/>
      </p:nvGrpSpPr>
      <p:grpSpPr>
        <a:xfrm>
          <a:off x="0" y="0"/>
          <a:ext cx="0" cy="0"/>
          <a:chOff x="0" y="0"/>
          <a:chExt cx="0" cy="0"/>
        </a:xfrm>
      </p:grpSpPr>
      <p:sp>
        <p:nvSpPr>
          <p:cNvPr id="83" name="Google Shape;83;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84"/>
        <p:cNvGrpSpPr/>
        <p:nvPr/>
      </p:nvGrpSpPr>
      <p:grpSpPr>
        <a:xfrm>
          <a:off x="0" y="0"/>
          <a:ext cx="0" cy="0"/>
          <a:chOff x="0" y="0"/>
          <a:chExt cx="0" cy="0"/>
        </a:xfrm>
      </p:grpSpPr>
      <p:pic>
        <p:nvPicPr>
          <p:cNvPr id="85" name="Google Shape;85;p14"/>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86" name="Google Shape;86;p1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7" name="Google Shape;87;p14"/>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pic>
        <p:nvPicPr>
          <p:cNvPr id="18" name="Google Shape;18;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19" name="Google Shape;19;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1" name="Google Shape;21;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2" name="Google Shape;22;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3"/>
        <p:cNvGrpSpPr/>
        <p:nvPr/>
      </p:nvGrpSpPr>
      <p:grpSpPr>
        <a:xfrm>
          <a:off x="0" y="0"/>
          <a:ext cx="0" cy="0"/>
          <a:chOff x="0" y="0"/>
          <a:chExt cx="0" cy="0"/>
        </a:xfrm>
      </p:grpSpPr>
      <p:sp>
        <p:nvSpPr>
          <p:cNvPr id="24" name="Google Shape;24;p4"/>
          <p:cNvSpPr/>
          <p:nvPr/>
        </p:nvSpPr>
        <p:spPr>
          <a:xfrm>
            <a:off x="0" y="4675238"/>
            <a:ext cx="9144000" cy="2182761"/>
          </a:xfrm>
          <a:prstGeom prst="rect">
            <a:avLst/>
          </a:prstGeom>
          <a:gradFill>
            <a:gsLst>
              <a:gs pos="0">
                <a:schemeClr val="lt1"/>
              </a:gs>
              <a:gs pos="100000">
                <a:srgbClr val="00953A">
                  <a:alpha val="47843"/>
                </a:srgbClr>
              </a:gs>
            </a:gsLst>
            <a:lin ang="5400000" scaled="0"/>
          </a:gra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5" name="Google Shape;25;p4"/>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4"/>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27" name="Google Shape;27;p4"/>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28" name="Google Shape;28;p4"/>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29" name="Google Shape;29;p4"/>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2" name="Google Shape;32;p5"/>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5"/>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4" name="Google Shape;34;p5"/>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5" name="Google Shape;35;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36" name="Google Shape;36;p5"/>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37"/>
        <p:cNvGrpSpPr/>
        <p:nvPr/>
      </p:nvGrpSpPr>
      <p:grpSpPr>
        <a:xfrm>
          <a:off x="0" y="0"/>
          <a:ext cx="0" cy="0"/>
          <a:chOff x="0" y="0"/>
          <a:chExt cx="0" cy="0"/>
        </a:xfrm>
      </p:grpSpPr>
      <p:pic>
        <p:nvPicPr>
          <p:cNvPr id="38" name="Google Shape;38;p6"/>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39" name="Google Shape;39;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0" name="Google Shape;40;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1" name="Google Shape;41;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2" name="Google Shape;42;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3" name="Google Shape;43;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4"/>
        <p:cNvGrpSpPr/>
        <p:nvPr/>
      </p:nvGrpSpPr>
      <p:grpSpPr>
        <a:xfrm>
          <a:off x="0" y="0"/>
          <a:ext cx="0" cy="0"/>
          <a:chOff x="0" y="0"/>
          <a:chExt cx="0" cy="0"/>
        </a:xfrm>
      </p:grpSpPr>
      <p:pic>
        <p:nvPicPr>
          <p:cNvPr id="45" name="Google Shape;45;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6" name="Google Shape;46;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8" name="Google Shape;48;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9" name="Google Shape;49;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0" name="Google Shape;50;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1"/>
        <p:cNvGrpSpPr/>
        <p:nvPr/>
      </p:nvGrpSpPr>
      <p:grpSpPr>
        <a:xfrm>
          <a:off x="0" y="0"/>
          <a:ext cx="0" cy="0"/>
          <a:chOff x="0" y="0"/>
          <a:chExt cx="0" cy="0"/>
        </a:xfrm>
      </p:grpSpPr>
      <p:pic>
        <p:nvPicPr>
          <p:cNvPr id="52" name="Google Shape;52;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3" name="Google Shape;53;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5" name="Google Shape;55;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6" name="Google Shape;56;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7" name="Google Shape;57;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58"/>
        <p:cNvGrpSpPr/>
        <p:nvPr/>
      </p:nvGrpSpPr>
      <p:grpSpPr>
        <a:xfrm>
          <a:off x="0" y="0"/>
          <a:ext cx="0" cy="0"/>
          <a:chOff x="0" y="0"/>
          <a:chExt cx="0" cy="0"/>
        </a:xfrm>
      </p:grpSpPr>
      <p:pic>
        <p:nvPicPr>
          <p:cNvPr id="59" name="Google Shape;59;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0" name="Google Shape;60;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2" name="Google Shape;62;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3" name="Google Shape;63;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4" name="Google Shape;64;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5"/>
        <p:cNvGrpSpPr/>
        <p:nvPr/>
      </p:nvGrpSpPr>
      <p:grpSpPr>
        <a:xfrm>
          <a:off x="0" y="0"/>
          <a:ext cx="0" cy="0"/>
          <a:chOff x="0" y="0"/>
          <a:chExt cx="0" cy="0"/>
        </a:xfrm>
      </p:grpSpPr>
      <p:pic>
        <p:nvPicPr>
          <p:cNvPr id="66" name="Google Shape;66;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7" name="Google Shape;67;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rm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9" name="Google Shape;69;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0" name="Google Shape;70;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marR="0" lvl="0"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1pPr>
            <a:lvl2pPr marL="0" marR="0" lvl="1"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2pPr>
            <a:lvl3pPr marL="0" marR="0" lvl="2"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3pPr>
            <a:lvl4pPr marL="0" marR="0" lvl="3"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4pPr>
            <a:lvl5pPr marL="0" marR="0" lvl="4"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5pPr>
            <a:lvl6pPr marL="0" marR="0" lvl="5"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6pPr>
            <a:lvl7pPr marL="0" marR="0" lvl="6"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7pPr>
            <a:lvl8pPr marL="0" marR="0" lvl="7"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8pPr>
            <a:lvl9pPr marL="0" marR="0" lvl="8" indent="0" algn="l">
              <a:lnSpc>
                <a:spcPct val="100000"/>
              </a:lnSpc>
              <a:spcBef>
                <a:spcPts val="0"/>
              </a:spcBef>
              <a:spcAft>
                <a:spcPts val="0"/>
              </a:spcAft>
              <a:buClr>
                <a:srgbClr val="000000"/>
              </a:buClr>
              <a:buSzPts val="1600"/>
              <a:buFont typeface="Arial"/>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1" name="Google Shape;71;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1pPr>
            <a:lvl2pPr marL="0" marR="0" lvl="1"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2pPr>
            <a:lvl3pPr marL="0" marR="0" lvl="2"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3pPr>
            <a:lvl4pPr marL="0" marR="0" lvl="3"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4pPr>
            <a:lvl5pPr marL="0" marR="0" lvl="4"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5pPr>
            <a:lvl6pPr marL="0" marR="0" lvl="5"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6pPr>
            <a:lvl7pPr marL="0" marR="0" lvl="6"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7pPr>
            <a:lvl8pPr marL="0" marR="0" lvl="7"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8pPr>
            <a:lvl9pPr marL="0" marR="0" lvl="8" indent="0" algn="l" rtl="0">
              <a:lnSpc>
                <a:spcPct val="100000"/>
              </a:lnSpc>
              <a:spcBef>
                <a:spcPts val="0"/>
              </a:spcBef>
              <a:spcAft>
                <a:spcPts val="0"/>
              </a:spcAft>
              <a:buClr>
                <a:srgbClr val="000000"/>
              </a:buClr>
              <a:buSzPts val="1800"/>
              <a:buFont typeface="Arial"/>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hyperlink" Target="https://www.ecfr.gov/current/title-2/subtitle-A/chapter-II/part-200/subpart-D/subject-group-ECFR36520e4111dce32/section-200.330" TargetMode="External"/><Relationship Id="rId3" Type="http://schemas.openxmlformats.org/officeDocument/2006/relationships/hyperlink" Target="https://www.ecfr.gov/current/title-29/subtitle-A/part-5/subpart-A/section-5.5" TargetMode="External"/><Relationship Id="rId7" Type="http://schemas.openxmlformats.org/officeDocument/2006/relationships/hyperlink" Target="https://www.ecfr.gov/current/title-2/section-200.322"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ecfr.gov/current/title-2/section-200.326" TargetMode="External"/><Relationship Id="rId5" Type="http://schemas.openxmlformats.org/officeDocument/2006/relationships/hyperlink" Target="https://www.ecfr.gov/current/title-2/section-200.310" TargetMode="External"/><Relationship Id="rId4" Type="http://schemas.openxmlformats.org/officeDocument/2006/relationships/hyperlink" Target="https://www.ecfr.gov/current/title-2/subtitle-A/chapter-II/part-200/appendix-Appendix%20II%20to%20Part%20200"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ecfr.gov/current/title-34/subtitle-A/part-77/section-77.1"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www.ecfr.gov/current/title-2/subtitle-A/chapter-II/part-200/subpart-A/subject-group-ECFR2a6a0087862fd2c/section-200.1" TargetMode="External"/><Relationship Id="rId5" Type="http://schemas.openxmlformats.org/officeDocument/2006/relationships/hyperlink" Target="https://www.ecfr.gov/current/title-2/subtitle-A/chapter-II/part-200/subpart-E/subject-group-ECFRed1f39f9b3d4e72/section-200.439" TargetMode="External"/><Relationship Id="rId4" Type="http://schemas.openxmlformats.org/officeDocument/2006/relationships/hyperlink" Target="https://www.ecfr.gov/current/title-2/subtitle-A/chapter-II/part-200/subpart-E/subject-group-ECFRed1f39f9b3d4e72/section-200.452"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www.ecfr.gov/current/title-34/subtitle-A/part-75/subpart-E?toc=1" TargetMode="External"/><Relationship Id="rId2" Type="http://schemas.openxmlformats.org/officeDocument/2006/relationships/notesSlide" Target="../notesSlides/notesSlide17.xml"/><Relationship Id="rId1" Type="http://schemas.openxmlformats.org/officeDocument/2006/relationships/slideLayout" Target="../slideLayouts/slideLayout10.xml"/><Relationship Id="rId6" Type="http://schemas.openxmlformats.org/officeDocument/2006/relationships/hyperlink" Target="https://www.ecfr.gov/current/title-34/section-75.605" TargetMode="External"/><Relationship Id="rId5" Type="http://schemas.openxmlformats.org/officeDocument/2006/relationships/hyperlink" Target="https://www.ecfr.gov/current/title-34/section-75.601" TargetMode="External"/><Relationship Id="rId4" Type="http://schemas.openxmlformats.org/officeDocument/2006/relationships/hyperlink" Target="https://www.ecfr.gov/current/title-34/section-76.600"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cde.state.co.us/cdefisgrant/nfiguidance"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ecfr.gov/current/title-2/section-200.1"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hyperlink" Target="https://app.smartsheet.com/b/form/e787c89cee224249bdfea24c10e2044d"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8.xml.rels><?xml version="1.0" encoding="UTF-8" standalone="yes"?>
<Relationships xmlns="http://schemas.openxmlformats.org/package/2006/relationships"><Relationship Id="rId8" Type="http://schemas.openxmlformats.org/officeDocument/2006/relationships/hyperlink" Target="https://oese.ed.gov/files/2023/05/Davis-Bacon-Resources-and-Office-Hours.pdf" TargetMode="External"/><Relationship Id="rId13" Type="http://schemas.openxmlformats.org/officeDocument/2006/relationships/hyperlink" Target="https://www.dol.gov/agencies/whd/forms/wh347" TargetMode="External"/><Relationship Id="rId3" Type="http://schemas.openxmlformats.org/officeDocument/2006/relationships/hyperlink" Target="https://www.ecfr.gov/current/title-2/subtitle-A/chapter-II/part-200?toc=1" TargetMode="External"/><Relationship Id="rId7" Type="http://schemas.openxmlformats.org/officeDocument/2006/relationships/hyperlink" Target="https://oese.ed.gov/files/2023/04/Davis-Bacon-Overview-4.26.23.pdf" TargetMode="External"/><Relationship Id="rId12" Type="http://schemas.openxmlformats.org/officeDocument/2006/relationships/hyperlink" Target="https://www.dol.gov/sites/dolgov/files/WHD/legacy/files/wh347.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s://oese.ed.gov/offices/american-rescue-plan/resources/" TargetMode="External"/><Relationship Id="rId11" Type="http://schemas.openxmlformats.org/officeDocument/2006/relationships/hyperlink" Target="https://www.dol.gov/sites/dolgov/files/WHD/prevailing-wage-presentations/4_PWS2020.pdf" TargetMode="External"/><Relationship Id="rId5" Type="http://schemas.openxmlformats.org/officeDocument/2006/relationships/hyperlink" Target="https://www.cde.state.co.us/cdefisgrant/nfiguidance" TargetMode="External"/><Relationship Id="rId15" Type="http://schemas.openxmlformats.org/officeDocument/2006/relationships/hyperlink" Target="https://www.ecfr.gov/current/title-2/subtitle-A/chapter-II/part-200/appendix-Appendix%20II%20to%20Part%20200" TargetMode="External"/><Relationship Id="rId10" Type="http://schemas.openxmlformats.org/officeDocument/2006/relationships/hyperlink" Target="https://www.youtube.com/watch?v=coKt_vBTzKw" TargetMode="External"/><Relationship Id="rId4" Type="http://schemas.openxmlformats.org/officeDocument/2006/relationships/hyperlink" Target="https://www.cde.state.co.us/esserconstructionguidance" TargetMode="External"/><Relationship Id="rId9" Type="http://schemas.openxmlformats.org/officeDocument/2006/relationships/hyperlink" Target="https://www.dol.gov/agencies/whd/government-contracts/construction" TargetMode="External"/><Relationship Id="rId14" Type="http://schemas.openxmlformats.org/officeDocument/2006/relationships/hyperlink" Target="https://www.dol.gov/agencies/whd/government-contracts/construction/presentations"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hyperlink" Target="mailto:Crumley_k@cde.state.co.us" TargetMode="External"/><Relationship Id="rId3" Type="http://schemas.openxmlformats.org/officeDocument/2006/relationships/hyperlink" Target="mailto:Austin_J@cde.state.co.us" TargetMode="External"/><Relationship Id="rId7" Type="http://schemas.openxmlformats.org/officeDocument/2006/relationships/hyperlink" Target="mailto:Giessinger_T@cde.state.co.us"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mailto:Mohajeri-Nelson_n@cde.state.co.us" TargetMode="External"/><Relationship Id="rId5" Type="http://schemas.openxmlformats.org/officeDocument/2006/relationships/hyperlink" Target="mailto:Morris_h@cde.state.co.us" TargetMode="External"/><Relationship Id="rId4" Type="http://schemas.openxmlformats.org/officeDocument/2006/relationships/hyperlink" Target="mailto:Parsley_b@cde.state.co.u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dol.gov/agencies/whd/government-contracts/constructio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dol.gov/sites/dolgov/files/WHD/prevailing-wage-presentations/4_PWS2020.pdf" TargetMode="External"/><Relationship Id="rId3" Type="http://schemas.openxmlformats.org/officeDocument/2006/relationships/hyperlink" Target="https://www.fsd.gov/gsafsd_sp?id=kb_article_view&amp;sysparm_article=KB0038670&amp;sys_kb_id=897f84621b309d5006b09796bc4bcb99&amp;spa=1" TargetMode="External"/><Relationship Id="rId7" Type="http://schemas.openxmlformats.org/officeDocument/2006/relationships/hyperlink" Target="https://www.youtube.com/watch?v=coKt_vBTzKw"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dol.gov/agencies/whd/forms/wh347" TargetMode="External"/><Relationship Id="rId5" Type="http://schemas.openxmlformats.org/officeDocument/2006/relationships/hyperlink" Target="https://www.dol.gov/sites/dolgov/files/WHD/legacy/files/wh347.pdf" TargetMode="External"/><Relationship Id="rId4" Type="http://schemas.openxmlformats.org/officeDocument/2006/relationships/hyperlink" Target="https://www.dol.gov/agencies/whd/government-contracts/construction/faq/conformance" TargetMode="External"/><Relationship Id="rId9" Type="http://schemas.openxmlformats.org/officeDocument/2006/relationships/hyperlink" Target="https://www.dol.gov/agencies/whd/government-contracts/construction/faq#1"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dol.gov/sites/dolgov/files/WHD/legacy/files/fedprojc.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sz="4500">
                <a:latin typeface="Calibri"/>
                <a:ea typeface="Calibri"/>
                <a:cs typeface="Calibri"/>
                <a:sym typeface="Calibri"/>
              </a:rPr>
              <a:t>Mandatory ESSER-Funded</a:t>
            </a:r>
            <a:r>
              <a:rPr lang="en-US" sz="4500">
                <a:solidFill>
                  <a:srgbClr val="FF0000"/>
                </a:solidFill>
                <a:latin typeface="Calibri"/>
                <a:ea typeface="Calibri"/>
                <a:cs typeface="Calibri"/>
                <a:sym typeface="Calibri"/>
              </a:rPr>
              <a:t> </a:t>
            </a:r>
            <a:r>
              <a:rPr lang="en-US" sz="4500">
                <a:latin typeface="Calibri"/>
                <a:ea typeface="Calibri"/>
                <a:cs typeface="Calibri"/>
                <a:sym typeface="Calibri"/>
              </a:rPr>
              <a:t>Project and Construction Training</a:t>
            </a:r>
            <a:endParaRPr sz="4500">
              <a:latin typeface="Calibri"/>
              <a:ea typeface="Calibri"/>
              <a:cs typeface="Calibri"/>
              <a:sym typeface="Calibri"/>
            </a:endParaRPr>
          </a:p>
          <a:p>
            <a:pPr marL="0" lvl="0" indent="0" algn="ctr" rtl="0">
              <a:lnSpc>
                <a:spcPct val="90000"/>
              </a:lnSpc>
              <a:spcBef>
                <a:spcPts val="0"/>
              </a:spcBef>
              <a:spcAft>
                <a:spcPts val="0"/>
              </a:spcAft>
              <a:buClr>
                <a:schemeClr val="lt1"/>
              </a:buClr>
              <a:buSzPts val="4000"/>
              <a:buFont typeface="Arial"/>
              <a:buNone/>
            </a:pPr>
            <a:endParaRPr sz="3800">
              <a:latin typeface="Calibri"/>
              <a:ea typeface="Calibri"/>
              <a:cs typeface="Calibri"/>
              <a:sym typeface="Calibri"/>
            </a:endParaRPr>
          </a:p>
          <a:p>
            <a:pPr marL="0" lvl="0" indent="0" algn="ctr" rtl="0">
              <a:lnSpc>
                <a:spcPct val="90000"/>
              </a:lnSpc>
              <a:spcBef>
                <a:spcPts val="0"/>
              </a:spcBef>
              <a:spcAft>
                <a:spcPts val="0"/>
              </a:spcAft>
              <a:buClr>
                <a:schemeClr val="lt1"/>
              </a:buClr>
              <a:buSzPts val="4000"/>
              <a:buFont typeface="Arial"/>
              <a:buNone/>
            </a:pPr>
            <a:r>
              <a:rPr lang="en-US" sz="3400">
                <a:latin typeface="Calibri"/>
                <a:ea typeface="Calibri"/>
                <a:cs typeface="Calibri"/>
                <a:sym typeface="Calibri"/>
              </a:rPr>
              <a:t>March 2024</a:t>
            </a:r>
            <a:endParaRPr sz="3400">
              <a:latin typeface="Calibri"/>
              <a:ea typeface="Calibri"/>
              <a:cs typeface="Calibri"/>
              <a:sym typeface="Calibri"/>
            </a:endParaRPr>
          </a:p>
          <a:p>
            <a:pPr marL="0" lvl="0" indent="0" algn="ctr" rtl="0">
              <a:lnSpc>
                <a:spcPct val="90000"/>
              </a:lnSpc>
              <a:spcBef>
                <a:spcPts val="0"/>
              </a:spcBef>
              <a:spcAft>
                <a:spcPts val="0"/>
              </a:spcAft>
              <a:buClr>
                <a:schemeClr val="lt1"/>
              </a:buClr>
              <a:buSzPts val="4000"/>
              <a:buFont typeface="Arial"/>
              <a:buNone/>
            </a:pPr>
            <a:endParaRPr/>
          </a:p>
        </p:txBody>
      </p:sp>
      <p:sp>
        <p:nvSpPr>
          <p:cNvPr id="93" name="Google Shape;93;p15"/>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4"/>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a:bodyPr>
          <a:lstStyle/>
          <a:p>
            <a:pPr marL="0" lvl="0" indent="0" algn="ctr" rtl="0">
              <a:spcBef>
                <a:spcPts val="0"/>
              </a:spcBef>
              <a:spcAft>
                <a:spcPts val="0"/>
              </a:spcAft>
              <a:buNone/>
            </a:pPr>
            <a:r>
              <a:rPr lang="en-US"/>
              <a:t>Contract Provisions and </a:t>
            </a:r>
            <a:endParaRPr/>
          </a:p>
          <a:p>
            <a:pPr marL="0" lvl="0" indent="0" algn="ctr" rtl="0">
              <a:spcBef>
                <a:spcPts val="0"/>
              </a:spcBef>
              <a:spcAft>
                <a:spcPts val="0"/>
              </a:spcAft>
              <a:buNone/>
            </a:pPr>
            <a:r>
              <a:rPr lang="en-US"/>
              <a:t>Other Requirements</a:t>
            </a:r>
            <a:endParaRPr/>
          </a:p>
          <a:p>
            <a:pPr marL="0" lvl="0" indent="0" algn="ctr" rtl="0">
              <a:spcBef>
                <a:spcPts val="0"/>
              </a:spcBef>
              <a:spcAft>
                <a:spcPts val="0"/>
              </a:spcAft>
              <a:buNone/>
            </a:pPr>
            <a:endParaRPr/>
          </a:p>
          <a:p>
            <a:pPr marL="457200" lvl="0" indent="0" algn="l" rtl="0">
              <a:spcBef>
                <a:spcPts val="0"/>
              </a:spcBef>
              <a:spcAft>
                <a:spcPts val="0"/>
              </a:spcAft>
              <a:buNone/>
            </a:pPr>
            <a:endParaRPr/>
          </a:p>
        </p:txBody>
      </p:sp>
      <p:sp>
        <p:nvSpPr>
          <p:cNvPr id="162" name="Google Shape;162;p24"/>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25"/>
          <p:cNvSpPr txBox="1">
            <a:spLocks noGrp="1"/>
          </p:cNvSpPr>
          <p:nvPr>
            <p:ph type="title"/>
          </p:nvPr>
        </p:nvSpPr>
        <p:spPr>
          <a:xfrm>
            <a:off x="245203" y="254525"/>
            <a:ext cx="86715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Contract Provisions and Other Requirements for Federally Funded Costs or Activities</a:t>
            </a:r>
            <a:endParaRPr/>
          </a:p>
        </p:txBody>
      </p:sp>
      <p:sp>
        <p:nvSpPr>
          <p:cNvPr id="169" name="Google Shape;169;p25"/>
          <p:cNvSpPr txBox="1">
            <a:spLocks noGrp="1"/>
          </p:cNvSpPr>
          <p:nvPr>
            <p:ph type="body" idx="1"/>
          </p:nvPr>
        </p:nvSpPr>
        <p:spPr>
          <a:xfrm>
            <a:off x="245200" y="1433175"/>
            <a:ext cx="8541300" cy="4670700"/>
          </a:xfrm>
          <a:prstGeom prst="rect">
            <a:avLst/>
          </a:prstGeom>
        </p:spPr>
        <p:txBody>
          <a:bodyPr spcFirstLastPara="1" wrap="square" lIns="0" tIns="0" rIns="0" bIns="45700" anchor="t" anchorCtr="0">
            <a:normAutofit lnSpcReduction="20000"/>
          </a:bodyPr>
          <a:lstStyle/>
          <a:p>
            <a:pPr marL="457200" lvl="0" indent="-368300" algn="l" rtl="0">
              <a:spcBef>
                <a:spcPts val="1000"/>
              </a:spcBef>
              <a:spcAft>
                <a:spcPts val="0"/>
              </a:spcAft>
              <a:buSzPts val="2200"/>
              <a:buChar char="•"/>
            </a:pPr>
            <a:r>
              <a:rPr lang="en-US" sz="2200"/>
              <a:t>Work with your attorney to ensure compliance</a:t>
            </a:r>
            <a:endParaRPr sz="2200"/>
          </a:p>
          <a:p>
            <a:pPr marL="457200" lvl="0" indent="-368300" algn="l" rtl="0">
              <a:spcBef>
                <a:spcPts val="1000"/>
              </a:spcBef>
              <a:spcAft>
                <a:spcPts val="0"/>
              </a:spcAft>
              <a:buSzPts val="2200"/>
              <a:buChar char="•"/>
            </a:pPr>
            <a:r>
              <a:rPr lang="en-US" sz="2200"/>
              <a:t>Determine the need to include:</a:t>
            </a:r>
            <a:endParaRPr sz="2200"/>
          </a:p>
          <a:p>
            <a:pPr marL="914400" lvl="1" indent="-368300" algn="l" rtl="0">
              <a:spcBef>
                <a:spcPts val="1000"/>
              </a:spcBef>
              <a:spcAft>
                <a:spcPts val="0"/>
              </a:spcAft>
              <a:buSzPts val="2200"/>
              <a:buChar char="•"/>
            </a:pPr>
            <a:r>
              <a:rPr lang="en-US" sz="2200"/>
              <a:t>DBRA provisions from </a:t>
            </a:r>
            <a:r>
              <a:rPr lang="en-US" sz="2200" i="1" u="sng">
                <a:solidFill>
                  <a:schemeClr val="hlink"/>
                </a:solidFill>
                <a:hlinkClick r:id="rId3"/>
              </a:rPr>
              <a:t>29 CFR 5.5</a:t>
            </a:r>
            <a:r>
              <a:rPr lang="en-US" sz="2200" i="1"/>
              <a:t> - Contract Provisions and Related Matters </a:t>
            </a:r>
            <a:endParaRPr sz="2200" i="1"/>
          </a:p>
          <a:p>
            <a:pPr marL="914400" lvl="1" indent="-368300" algn="l" rtl="0">
              <a:spcBef>
                <a:spcPts val="1000"/>
              </a:spcBef>
              <a:spcAft>
                <a:spcPts val="0"/>
              </a:spcAft>
              <a:buSzPts val="2200"/>
              <a:buChar char="•"/>
            </a:pPr>
            <a:r>
              <a:rPr lang="en-US" sz="2200"/>
              <a:t>Applicable provisions from </a:t>
            </a:r>
            <a:r>
              <a:rPr lang="en-US" sz="2200" i="1" u="sng">
                <a:solidFill>
                  <a:schemeClr val="hlink"/>
                </a:solidFill>
                <a:hlinkClick r:id="rId4"/>
              </a:rPr>
              <a:t>2 CFR 200, Appendix II</a:t>
            </a:r>
            <a:r>
              <a:rPr lang="en-US" sz="2200" i="1"/>
              <a:t> - Contract Provisions for Non-Federal Entity Contracts Under Federal Awards</a:t>
            </a:r>
            <a:endParaRPr sz="2200" i="1"/>
          </a:p>
          <a:p>
            <a:pPr marL="457200" lvl="0" indent="-368300" algn="l" rtl="0">
              <a:lnSpc>
                <a:spcPct val="100000"/>
              </a:lnSpc>
              <a:spcBef>
                <a:spcPts val="1000"/>
              </a:spcBef>
              <a:spcAft>
                <a:spcPts val="0"/>
              </a:spcAft>
              <a:buSzPts val="2200"/>
              <a:buChar char="•"/>
            </a:pPr>
            <a:r>
              <a:rPr lang="en-US" sz="2200"/>
              <a:t>Insurance coverage on federally funded property must at least be equivalent to coverage on non-federally funded property (</a:t>
            </a:r>
            <a:r>
              <a:rPr lang="en-US" sz="2200" u="sng">
                <a:solidFill>
                  <a:schemeClr val="hlink"/>
                </a:solidFill>
                <a:hlinkClick r:id="rId5"/>
              </a:rPr>
              <a:t>2 CFR 200.310</a:t>
            </a:r>
            <a:r>
              <a:rPr lang="en-US" sz="2200"/>
              <a:t>)</a:t>
            </a:r>
            <a:endParaRPr sz="2200"/>
          </a:p>
          <a:p>
            <a:pPr marL="457200" lvl="0" indent="-368300" algn="l" rtl="0">
              <a:lnSpc>
                <a:spcPct val="100000"/>
              </a:lnSpc>
              <a:spcBef>
                <a:spcPts val="1000"/>
              </a:spcBef>
              <a:spcAft>
                <a:spcPts val="0"/>
              </a:spcAft>
              <a:buSzPts val="2200"/>
              <a:buChar char="•"/>
            </a:pPr>
            <a:r>
              <a:rPr lang="en-US" sz="2200"/>
              <a:t>Follow bonding requirements when applicable (</a:t>
            </a:r>
            <a:r>
              <a:rPr lang="en-US" sz="2200" u="sng">
                <a:solidFill>
                  <a:schemeClr val="hlink"/>
                </a:solidFill>
                <a:hlinkClick r:id="rId6"/>
              </a:rPr>
              <a:t>2 CFR 200.326</a:t>
            </a:r>
            <a:r>
              <a:rPr lang="en-US" sz="2200"/>
              <a:t>)</a:t>
            </a:r>
            <a:endParaRPr sz="2200"/>
          </a:p>
          <a:p>
            <a:pPr marL="457200" lvl="0" indent="-368300" algn="l" rtl="0">
              <a:lnSpc>
                <a:spcPct val="100000"/>
              </a:lnSpc>
              <a:spcBef>
                <a:spcPts val="1000"/>
              </a:spcBef>
              <a:spcAft>
                <a:spcPts val="0"/>
              </a:spcAft>
              <a:buSzPts val="2200"/>
              <a:buChar char="•"/>
            </a:pPr>
            <a:r>
              <a:rPr lang="en-US" sz="2200"/>
              <a:t>Provide for domestic preference for procurement (</a:t>
            </a:r>
            <a:r>
              <a:rPr lang="en-US" sz="2200" u="sng">
                <a:solidFill>
                  <a:schemeClr val="hlink"/>
                </a:solidFill>
                <a:hlinkClick r:id="rId7"/>
              </a:rPr>
              <a:t>2 CFR 200.322</a:t>
            </a:r>
            <a:r>
              <a:rPr lang="en-US" sz="2200"/>
              <a:t>)</a:t>
            </a:r>
            <a:endParaRPr sz="2200"/>
          </a:p>
          <a:p>
            <a:pPr marL="457200" lvl="0" indent="-368300" algn="l" rtl="0">
              <a:lnSpc>
                <a:spcPct val="100000"/>
              </a:lnSpc>
              <a:spcBef>
                <a:spcPts val="1000"/>
              </a:spcBef>
              <a:spcAft>
                <a:spcPts val="0"/>
              </a:spcAft>
              <a:buSzPts val="2200"/>
              <a:buChar char="•"/>
            </a:pPr>
            <a:r>
              <a:rPr lang="en-US" sz="2200"/>
              <a:t>Submit annual real property reports to Colorado Department of Education (</a:t>
            </a:r>
            <a:r>
              <a:rPr lang="en-US" sz="2200" b="1" i="1"/>
              <a:t>Process Coming Soon</a:t>
            </a:r>
            <a:r>
              <a:rPr lang="en-US" sz="2200"/>
              <a:t>) (</a:t>
            </a:r>
            <a:r>
              <a:rPr lang="en-US" sz="2200" u="sng">
                <a:solidFill>
                  <a:schemeClr val="hlink"/>
                </a:solidFill>
                <a:hlinkClick r:id="rId8"/>
              </a:rPr>
              <a:t>2 CFR 200.330</a:t>
            </a:r>
            <a:r>
              <a:rPr lang="en-US" sz="2200"/>
              <a:t>)</a:t>
            </a:r>
            <a:endParaRPr sz="2200"/>
          </a:p>
          <a:p>
            <a:pPr marL="914400" lvl="0" indent="0" algn="l" rtl="0">
              <a:spcBef>
                <a:spcPts val="1000"/>
              </a:spcBef>
              <a:spcAft>
                <a:spcPts val="0"/>
              </a:spcAft>
              <a:buNone/>
            </a:pPr>
            <a:endParaRPr sz="2200"/>
          </a:p>
        </p:txBody>
      </p:sp>
      <p:sp>
        <p:nvSpPr>
          <p:cNvPr id="170" name="Google Shape;170;p25"/>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6"/>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a:bodyPr>
          <a:lstStyle/>
          <a:p>
            <a:pPr marL="0" lvl="0" indent="0" algn="ctr" rtl="0">
              <a:spcBef>
                <a:spcPts val="0"/>
              </a:spcBef>
              <a:spcAft>
                <a:spcPts val="0"/>
              </a:spcAft>
              <a:buNone/>
            </a:pPr>
            <a:r>
              <a:rPr lang="en-US"/>
              <a:t>Construction</a:t>
            </a:r>
            <a:endParaRPr/>
          </a:p>
        </p:txBody>
      </p:sp>
      <p:sp>
        <p:nvSpPr>
          <p:cNvPr id="177" name="Google Shape;177;p26"/>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7"/>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How do we define Construction?</a:t>
            </a:r>
            <a:endParaRPr/>
          </a:p>
        </p:txBody>
      </p:sp>
      <p:sp>
        <p:nvSpPr>
          <p:cNvPr id="184" name="Google Shape;184;p27"/>
          <p:cNvSpPr txBox="1">
            <a:spLocks noGrp="1"/>
          </p:cNvSpPr>
          <p:nvPr>
            <p:ph type="body" idx="1"/>
          </p:nvPr>
        </p:nvSpPr>
        <p:spPr>
          <a:xfrm>
            <a:off x="291600" y="1291275"/>
            <a:ext cx="8376600" cy="5500800"/>
          </a:xfrm>
          <a:prstGeom prst="rect">
            <a:avLst/>
          </a:prstGeom>
          <a:noFill/>
        </p:spPr>
        <p:txBody>
          <a:bodyPr spcFirstLastPara="1" wrap="square" lIns="0" tIns="0" rIns="0" bIns="45700" anchor="t" anchorCtr="0">
            <a:normAutofit lnSpcReduction="10000"/>
          </a:bodyPr>
          <a:lstStyle/>
          <a:p>
            <a:pPr marL="457200" marR="0" lvl="0" indent="-368300" algn="l" rtl="0">
              <a:lnSpc>
                <a:spcPct val="100000"/>
              </a:lnSpc>
              <a:spcBef>
                <a:spcPts val="1000"/>
              </a:spcBef>
              <a:spcAft>
                <a:spcPts val="0"/>
              </a:spcAft>
              <a:buSzPts val="2200"/>
              <a:buFont typeface="Calibri"/>
              <a:buChar char="•"/>
            </a:pPr>
            <a:r>
              <a:rPr lang="en-US" sz="2200"/>
              <a:t>Minor remodeling is not construction</a:t>
            </a:r>
            <a:endParaRPr sz="2200"/>
          </a:p>
          <a:p>
            <a:pPr marL="457200" marR="0" lvl="0" indent="0" algn="l" rtl="0">
              <a:lnSpc>
                <a:spcPct val="100000"/>
              </a:lnSpc>
              <a:spcBef>
                <a:spcPts val="0"/>
              </a:spcBef>
              <a:spcAft>
                <a:spcPts val="0"/>
              </a:spcAft>
              <a:buNone/>
            </a:pPr>
            <a:r>
              <a:rPr lang="en-US" sz="1700"/>
              <a:t>Minor alterations in a previously completed building. The term also includes the extension of utility lines, such as water and electricity, from points beyond the confines of the space in which the minor remodeling is undertaken but within the confines of the previously completed building. The term does not include building construction, structural alterations to buildings, building maintenance, or repairs (</a:t>
            </a:r>
            <a:r>
              <a:rPr lang="en-US" sz="1700" u="sng">
                <a:solidFill>
                  <a:schemeClr val="hlink"/>
                </a:solidFill>
                <a:hlinkClick r:id="rId3"/>
              </a:rPr>
              <a:t>34 CFR 77.1</a:t>
            </a:r>
            <a:r>
              <a:rPr lang="en-US" sz="1700"/>
              <a:t>).</a:t>
            </a:r>
            <a:endParaRPr sz="1700"/>
          </a:p>
          <a:p>
            <a:pPr marL="914400" lvl="1" indent="-349250" algn="l" rtl="0">
              <a:lnSpc>
                <a:spcPct val="100000"/>
              </a:lnSpc>
              <a:spcBef>
                <a:spcPts val="1000"/>
              </a:spcBef>
              <a:spcAft>
                <a:spcPts val="0"/>
              </a:spcAft>
              <a:buSzPts val="1900"/>
              <a:buChar char="•"/>
            </a:pPr>
            <a:r>
              <a:rPr lang="en-US" sz="1900"/>
              <a:t>Remodeling that results in structural changes ≠ minor remodeling </a:t>
            </a:r>
            <a:endParaRPr sz="1900"/>
          </a:p>
          <a:p>
            <a:pPr marL="457200" marR="0" lvl="0" indent="-368300" algn="l" rtl="0">
              <a:lnSpc>
                <a:spcPct val="100000"/>
              </a:lnSpc>
              <a:spcBef>
                <a:spcPts val="1000"/>
              </a:spcBef>
              <a:spcAft>
                <a:spcPts val="0"/>
              </a:spcAft>
              <a:buSzPts val="2200"/>
              <a:buFont typeface="Calibri"/>
              <a:buChar char="•"/>
            </a:pPr>
            <a:r>
              <a:rPr lang="en-US" sz="2200"/>
              <a:t>Maintenance and repairs are not construction</a:t>
            </a:r>
            <a:endParaRPr sz="2200"/>
          </a:p>
          <a:p>
            <a:pPr marL="457200" marR="0" lvl="0" indent="0" algn="l" rtl="0">
              <a:lnSpc>
                <a:spcPct val="100000"/>
              </a:lnSpc>
              <a:spcBef>
                <a:spcPts val="0"/>
              </a:spcBef>
              <a:spcAft>
                <a:spcPts val="0"/>
              </a:spcAft>
              <a:buNone/>
            </a:pPr>
            <a:r>
              <a:rPr lang="en-US" sz="1700"/>
              <a:t>Costs incurred for utilities, insurance, security, necessary maintenance, janitorial services, repair, or upkeep of buildings and equipment which neither add to the permanent value of the property nor appreciably prolong its intended life, but keep it in an efficient operating condition (</a:t>
            </a:r>
            <a:r>
              <a:rPr lang="en-US" sz="1700" u="sng">
                <a:solidFill>
                  <a:schemeClr val="hlink"/>
                </a:solidFill>
                <a:hlinkClick r:id="rId4"/>
              </a:rPr>
              <a:t>2 CFR 200.452</a:t>
            </a:r>
            <a:r>
              <a:rPr lang="en-US" sz="1700"/>
              <a:t>). </a:t>
            </a:r>
            <a:endParaRPr sz="1700"/>
          </a:p>
          <a:p>
            <a:pPr marL="457200" lvl="0" indent="-368300" algn="l" rtl="0">
              <a:lnSpc>
                <a:spcPct val="100000"/>
              </a:lnSpc>
              <a:spcBef>
                <a:spcPts val="1000"/>
              </a:spcBef>
              <a:spcAft>
                <a:spcPts val="0"/>
              </a:spcAft>
              <a:buSzPts val="2200"/>
              <a:buFont typeface="Calibri"/>
              <a:buChar char="•"/>
            </a:pPr>
            <a:r>
              <a:rPr lang="en-US" sz="2200"/>
              <a:t>Equipment and other Capital Expenditures could be construction</a:t>
            </a:r>
            <a:endParaRPr sz="2200"/>
          </a:p>
          <a:p>
            <a:pPr marL="457200" marR="0" lvl="0" indent="0" algn="l" rtl="0">
              <a:lnSpc>
                <a:spcPct val="100000"/>
              </a:lnSpc>
              <a:spcBef>
                <a:spcPts val="0"/>
              </a:spcBef>
              <a:spcAft>
                <a:spcPts val="0"/>
              </a:spcAft>
              <a:buNone/>
            </a:pPr>
            <a:r>
              <a:rPr lang="en-US" sz="1700"/>
              <a:t>Costs incurred for improvements which add to the permanent value of the buildings and equipment or appreciably prolong their intended life must be treated as capital expenditures (see</a:t>
            </a:r>
            <a:r>
              <a:rPr lang="en-US" sz="1700" u="sng">
                <a:solidFill>
                  <a:schemeClr val="hlink"/>
                </a:solidFill>
                <a:hlinkClick r:id="rId5"/>
              </a:rPr>
              <a:t> 2 CFR 200.439</a:t>
            </a:r>
            <a:r>
              <a:rPr lang="en-US" sz="1700"/>
              <a:t> and </a:t>
            </a:r>
            <a:r>
              <a:rPr lang="en-US" sz="1700" u="sng">
                <a:solidFill>
                  <a:schemeClr val="hlink"/>
                </a:solidFill>
                <a:hlinkClick r:id="rId6"/>
              </a:rPr>
              <a:t>200.1</a:t>
            </a:r>
            <a:r>
              <a:rPr lang="en-US" sz="1700"/>
              <a:t>). </a:t>
            </a:r>
            <a:endParaRPr sz="1700"/>
          </a:p>
          <a:p>
            <a:pPr marL="914400" marR="0" lvl="0" indent="-349250" algn="l" rtl="0">
              <a:lnSpc>
                <a:spcPct val="100000"/>
              </a:lnSpc>
              <a:spcBef>
                <a:spcPts val="1000"/>
              </a:spcBef>
              <a:spcAft>
                <a:spcPts val="0"/>
              </a:spcAft>
              <a:buSzPts val="1900"/>
              <a:buChar char="•"/>
            </a:pPr>
            <a:r>
              <a:rPr lang="en-US" sz="1900"/>
              <a:t>Project might substantially increase value of a building but not be construction because it is not altering the structure of the building </a:t>
            </a:r>
            <a:endParaRPr sz="1900"/>
          </a:p>
          <a:p>
            <a:pPr marL="457200" lvl="0" indent="0" algn="l" rtl="0">
              <a:lnSpc>
                <a:spcPct val="100000"/>
              </a:lnSpc>
              <a:spcBef>
                <a:spcPts val="1000"/>
              </a:spcBef>
              <a:spcAft>
                <a:spcPts val="0"/>
              </a:spcAft>
              <a:buNone/>
            </a:pPr>
            <a:endParaRPr sz="2200"/>
          </a:p>
        </p:txBody>
      </p:sp>
      <p:sp>
        <p:nvSpPr>
          <p:cNvPr id="185" name="Google Shape;185;p27"/>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8"/>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Is it construction or not? </a:t>
            </a:r>
            <a:endParaRPr/>
          </a:p>
        </p:txBody>
      </p:sp>
      <p:sp>
        <p:nvSpPr>
          <p:cNvPr id="192" name="Google Shape;192;p28"/>
          <p:cNvSpPr txBox="1">
            <a:spLocks noGrp="1"/>
          </p:cNvSpPr>
          <p:nvPr>
            <p:ph type="body" idx="1"/>
          </p:nvPr>
        </p:nvSpPr>
        <p:spPr>
          <a:xfrm>
            <a:off x="223075" y="1433175"/>
            <a:ext cx="8705400" cy="5358900"/>
          </a:xfrm>
          <a:prstGeom prst="rect">
            <a:avLst/>
          </a:prstGeom>
          <a:noFill/>
        </p:spPr>
        <p:txBody>
          <a:bodyPr spcFirstLastPara="1" wrap="square" lIns="0" tIns="0" rIns="0" bIns="45700" anchor="t" anchorCtr="0">
            <a:normAutofit/>
          </a:bodyPr>
          <a:lstStyle/>
          <a:p>
            <a:pPr marL="457200" lvl="0" indent="-368300" algn="l" rtl="0">
              <a:lnSpc>
                <a:spcPct val="100000"/>
              </a:lnSpc>
              <a:spcBef>
                <a:spcPts val="1000"/>
              </a:spcBef>
              <a:spcAft>
                <a:spcPts val="0"/>
              </a:spcAft>
              <a:buSzPts val="2200"/>
              <a:buChar char="•"/>
            </a:pPr>
            <a:r>
              <a:rPr lang="en-US" sz="2200"/>
              <a:t>Construction can be a gray area, case-by-case basis</a:t>
            </a:r>
            <a:endParaRPr sz="2200"/>
          </a:p>
          <a:p>
            <a:pPr marL="457200" lvl="0" indent="-368300" algn="l" rtl="0">
              <a:lnSpc>
                <a:spcPct val="100000"/>
              </a:lnSpc>
              <a:spcBef>
                <a:spcPts val="1000"/>
              </a:spcBef>
              <a:spcAft>
                <a:spcPts val="0"/>
              </a:spcAft>
              <a:buSzPts val="2200"/>
              <a:buChar char="•"/>
            </a:pPr>
            <a:r>
              <a:rPr lang="en-US" sz="2200"/>
              <a:t>Proposed changes to Education Department General Administrative Regulations (EDGAR) would provide a definition of construction and also revise the minor remodeling definition to clarify that it is not considered construction</a:t>
            </a:r>
            <a:endParaRPr sz="2200"/>
          </a:p>
          <a:p>
            <a:pPr marL="457200" lvl="0" indent="-368300" algn="l" rtl="0">
              <a:lnSpc>
                <a:spcPct val="100000"/>
              </a:lnSpc>
              <a:spcBef>
                <a:spcPts val="1000"/>
              </a:spcBef>
              <a:spcAft>
                <a:spcPts val="0"/>
              </a:spcAft>
              <a:buSzPts val="2200"/>
              <a:buChar char="•"/>
            </a:pPr>
            <a:r>
              <a:rPr lang="en-US" sz="2200"/>
              <a:t>Consider answers to questions such as:</a:t>
            </a:r>
            <a:endParaRPr sz="2200"/>
          </a:p>
          <a:p>
            <a:pPr marL="914400" lvl="1" indent="-368300" algn="l" rtl="0">
              <a:lnSpc>
                <a:spcPct val="100000"/>
              </a:lnSpc>
              <a:spcBef>
                <a:spcPts val="1000"/>
              </a:spcBef>
              <a:spcAft>
                <a:spcPts val="0"/>
              </a:spcAft>
              <a:buSzPts val="2200"/>
              <a:buChar char="•"/>
            </a:pPr>
            <a:r>
              <a:rPr lang="en-US" sz="2200"/>
              <a:t>Are you changing existing space? (might not be construction)</a:t>
            </a:r>
            <a:endParaRPr sz="2200"/>
          </a:p>
          <a:p>
            <a:pPr marL="914400" lvl="1" indent="-368300" algn="l" rtl="0">
              <a:lnSpc>
                <a:spcPct val="100000"/>
              </a:lnSpc>
              <a:spcBef>
                <a:spcPts val="1000"/>
              </a:spcBef>
              <a:spcAft>
                <a:spcPts val="0"/>
              </a:spcAft>
              <a:buSzPts val="2200"/>
              <a:buChar char="•"/>
            </a:pPr>
            <a:r>
              <a:rPr lang="en-US" sz="2200"/>
              <a:t>Are you creating </a:t>
            </a:r>
            <a:r>
              <a:rPr lang="en-US" sz="2200" i="1"/>
              <a:t>new</a:t>
            </a:r>
            <a:r>
              <a:rPr lang="en-US" sz="2200"/>
              <a:t> space? (likely construction)</a:t>
            </a:r>
            <a:endParaRPr sz="2200"/>
          </a:p>
          <a:p>
            <a:pPr marL="914400" lvl="1" indent="-368300" algn="l" rtl="0">
              <a:lnSpc>
                <a:spcPct val="100000"/>
              </a:lnSpc>
              <a:spcBef>
                <a:spcPts val="1000"/>
              </a:spcBef>
              <a:spcAft>
                <a:spcPts val="0"/>
              </a:spcAft>
              <a:buSzPts val="2200"/>
              <a:buChar char="•"/>
            </a:pPr>
            <a:r>
              <a:rPr lang="en-US" sz="2200"/>
              <a:t>Will the project result in structural changes, such as creation of new or alteration of existing load bearing walls? (likely construction)</a:t>
            </a:r>
            <a:endParaRPr sz="2200"/>
          </a:p>
          <a:p>
            <a:pPr marL="457200" lvl="0" indent="0" algn="l" rtl="0">
              <a:lnSpc>
                <a:spcPct val="100000"/>
              </a:lnSpc>
              <a:spcBef>
                <a:spcPts val="0"/>
              </a:spcBef>
              <a:spcAft>
                <a:spcPts val="0"/>
              </a:spcAft>
              <a:buNone/>
            </a:pPr>
            <a:endParaRPr sz="2200"/>
          </a:p>
        </p:txBody>
      </p:sp>
      <p:sp>
        <p:nvSpPr>
          <p:cNvPr id="193" name="Google Shape;193;p28"/>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14</a:t>
            </a:fld>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Project Examples - Construction? DBRA?</a:t>
            </a:r>
            <a:endParaRPr/>
          </a:p>
        </p:txBody>
      </p:sp>
      <p:sp>
        <p:nvSpPr>
          <p:cNvPr id="200" name="Google Shape;200;p29"/>
          <p:cNvSpPr txBox="1">
            <a:spLocks noGrp="1"/>
          </p:cNvSpPr>
          <p:nvPr>
            <p:ph type="body" idx="1"/>
          </p:nvPr>
        </p:nvSpPr>
        <p:spPr>
          <a:xfrm>
            <a:off x="223075" y="1267625"/>
            <a:ext cx="8705400" cy="5451000"/>
          </a:xfrm>
          <a:prstGeom prst="rect">
            <a:avLst/>
          </a:prstGeom>
          <a:noFill/>
        </p:spPr>
        <p:txBody>
          <a:bodyPr spcFirstLastPara="1" wrap="square" lIns="0" tIns="0" rIns="0" bIns="45700" anchor="t" anchorCtr="0">
            <a:normAutofit fontScale="92500" lnSpcReduction="20000"/>
          </a:bodyPr>
          <a:lstStyle/>
          <a:p>
            <a:pPr marL="0" lvl="0" indent="0" algn="l" rtl="0">
              <a:lnSpc>
                <a:spcPct val="100000"/>
              </a:lnSpc>
              <a:spcBef>
                <a:spcPts val="0"/>
              </a:spcBef>
              <a:spcAft>
                <a:spcPts val="0"/>
              </a:spcAft>
              <a:buNone/>
            </a:pPr>
            <a:r>
              <a:rPr lang="en-US" sz="2200"/>
              <a:t>NOTE:  The following examples </a:t>
            </a:r>
            <a:r>
              <a:rPr lang="en-US" sz="2200" b="1" i="1"/>
              <a:t>may </a:t>
            </a:r>
            <a:r>
              <a:rPr lang="en-US" sz="2200"/>
              <a:t>meet the definition of a capital improvement</a:t>
            </a:r>
            <a:endParaRPr sz="2200"/>
          </a:p>
          <a:p>
            <a:pPr marL="457200" lvl="0" indent="-357822" algn="l" rtl="0">
              <a:lnSpc>
                <a:spcPct val="100000"/>
              </a:lnSpc>
              <a:spcBef>
                <a:spcPts val="1000"/>
              </a:spcBef>
              <a:spcAft>
                <a:spcPts val="0"/>
              </a:spcAft>
              <a:buSzPct val="100000"/>
              <a:buChar char="•"/>
            </a:pPr>
            <a:r>
              <a:rPr lang="en-US" sz="2200"/>
              <a:t>Change flooring from carpet to tile but no structural changes to the building (typically subject to DBRA but not considered to be construction)</a:t>
            </a:r>
            <a:endParaRPr sz="2200"/>
          </a:p>
          <a:p>
            <a:pPr marL="457200" lvl="0" indent="-357822" algn="l" rtl="0">
              <a:lnSpc>
                <a:spcPct val="100000"/>
              </a:lnSpc>
              <a:spcBef>
                <a:spcPts val="1000"/>
              </a:spcBef>
              <a:spcAft>
                <a:spcPts val="0"/>
              </a:spcAft>
              <a:buSzPct val="100000"/>
              <a:buChar char="•"/>
            </a:pPr>
            <a:r>
              <a:rPr lang="en-US" sz="2200"/>
              <a:t>Installation of a marquee sign (typically not construction but subject to DBRA)</a:t>
            </a:r>
            <a:endParaRPr sz="2200"/>
          </a:p>
          <a:p>
            <a:pPr marL="457200" lvl="0" indent="-357822" algn="l" rtl="0">
              <a:lnSpc>
                <a:spcPct val="100000"/>
              </a:lnSpc>
              <a:spcBef>
                <a:spcPts val="1000"/>
              </a:spcBef>
              <a:spcAft>
                <a:spcPts val="0"/>
              </a:spcAft>
              <a:buSzPct val="100000"/>
              <a:buChar char="•"/>
            </a:pPr>
            <a:r>
              <a:rPr lang="en-US" sz="2200"/>
              <a:t>Setup of a smartboard (typically not construction nor is it subject to DBRA unless electrical/rewiring work is necessary)</a:t>
            </a:r>
            <a:endParaRPr sz="2200"/>
          </a:p>
          <a:p>
            <a:pPr marL="457200" lvl="0" indent="-357822" algn="l" rtl="0">
              <a:lnSpc>
                <a:spcPct val="100000"/>
              </a:lnSpc>
              <a:spcBef>
                <a:spcPts val="1000"/>
              </a:spcBef>
              <a:spcAft>
                <a:spcPts val="0"/>
              </a:spcAft>
              <a:buSzPct val="100000"/>
              <a:buChar char="•"/>
            </a:pPr>
            <a:r>
              <a:rPr lang="en-US" sz="2200"/>
              <a:t>Upgrading wireless with no structural changes (typically not construction but subject to DBRA)</a:t>
            </a:r>
            <a:endParaRPr sz="2200"/>
          </a:p>
          <a:p>
            <a:pPr marL="457200" lvl="0" indent="-357822" algn="l" rtl="0">
              <a:lnSpc>
                <a:spcPct val="100000"/>
              </a:lnSpc>
              <a:spcBef>
                <a:spcPts val="1000"/>
              </a:spcBef>
              <a:spcAft>
                <a:spcPts val="0"/>
              </a:spcAft>
              <a:buSzPct val="100000"/>
              <a:buChar char="•"/>
            </a:pPr>
            <a:r>
              <a:rPr lang="en-US" sz="2200"/>
              <a:t>Rewiring (typically minor remodeling (not construction) subject to DBRA)</a:t>
            </a:r>
            <a:endParaRPr sz="2200"/>
          </a:p>
          <a:p>
            <a:pPr marL="457200" lvl="0" indent="-357822" algn="l" rtl="0">
              <a:lnSpc>
                <a:spcPct val="100000"/>
              </a:lnSpc>
              <a:spcBef>
                <a:spcPts val="1000"/>
              </a:spcBef>
              <a:spcAft>
                <a:spcPts val="0"/>
              </a:spcAft>
              <a:buSzPct val="100000"/>
              <a:buChar char="•"/>
            </a:pPr>
            <a:r>
              <a:rPr lang="en-US" sz="2200"/>
              <a:t>Upgrading windows (typically minor remodeling subject to DBRA)</a:t>
            </a:r>
            <a:endParaRPr sz="2200"/>
          </a:p>
          <a:p>
            <a:pPr marL="457200" lvl="0" indent="-357822" algn="l" rtl="0">
              <a:lnSpc>
                <a:spcPct val="100000"/>
              </a:lnSpc>
              <a:spcBef>
                <a:spcPts val="1000"/>
              </a:spcBef>
              <a:spcAft>
                <a:spcPts val="0"/>
              </a:spcAft>
              <a:buSzPct val="100000"/>
              <a:buChar char="•"/>
            </a:pPr>
            <a:r>
              <a:rPr lang="en-US" sz="2200"/>
              <a:t>Pour concrete pad for modular building (typically construction subject to other construction regulations and DBRA)</a:t>
            </a:r>
            <a:endParaRPr sz="2200"/>
          </a:p>
          <a:p>
            <a:pPr marL="457200" lvl="0" indent="-357822" algn="l" rtl="0">
              <a:lnSpc>
                <a:spcPct val="100000"/>
              </a:lnSpc>
              <a:spcBef>
                <a:spcPts val="1000"/>
              </a:spcBef>
              <a:spcAft>
                <a:spcPts val="0"/>
              </a:spcAft>
              <a:buSzPct val="100000"/>
              <a:buChar char="•"/>
            </a:pPr>
            <a:r>
              <a:rPr lang="en-US" sz="2200"/>
              <a:t>Relocate load bearing walls for social distancing (typically construction subject to other construction regulations and DBRA)</a:t>
            </a:r>
            <a:endParaRPr sz="2200"/>
          </a:p>
          <a:p>
            <a:pPr marL="457200" lvl="0" indent="-357822" algn="l" rtl="0">
              <a:lnSpc>
                <a:spcPct val="100000"/>
              </a:lnSpc>
              <a:spcBef>
                <a:spcPts val="1000"/>
              </a:spcBef>
              <a:spcAft>
                <a:spcPts val="0"/>
              </a:spcAft>
              <a:buSzPct val="100000"/>
              <a:buChar char="•"/>
            </a:pPr>
            <a:r>
              <a:rPr lang="en-US" sz="2200"/>
              <a:t>Install new/updated HVAC system with no structural changes </a:t>
            </a:r>
            <a:endParaRPr sz="2200"/>
          </a:p>
          <a:p>
            <a:pPr marL="0" lvl="0" indent="457200" algn="l" rtl="0">
              <a:lnSpc>
                <a:spcPct val="100000"/>
              </a:lnSpc>
              <a:spcBef>
                <a:spcPts val="0"/>
              </a:spcBef>
              <a:spcAft>
                <a:spcPts val="0"/>
              </a:spcAft>
              <a:buNone/>
            </a:pPr>
            <a:r>
              <a:rPr lang="en-US" sz="2200"/>
              <a:t>(typically minor remodeling subject to DBRA)</a:t>
            </a:r>
            <a:endParaRPr sz="2200"/>
          </a:p>
        </p:txBody>
      </p:sp>
      <p:sp>
        <p:nvSpPr>
          <p:cNvPr id="201" name="Google Shape;201;p29"/>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15</a:t>
            </a:fld>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0"/>
          <p:cNvSpPr txBox="1">
            <a:spLocks noGrp="1"/>
          </p:cNvSpPr>
          <p:nvPr>
            <p:ph type="ctrTitle"/>
          </p:nvPr>
        </p:nvSpPr>
        <p:spPr>
          <a:xfrm>
            <a:off x="421800" y="711900"/>
            <a:ext cx="8300400" cy="5569200"/>
          </a:xfrm>
          <a:prstGeom prst="rect">
            <a:avLst/>
          </a:prstGeom>
        </p:spPr>
        <p:txBody>
          <a:bodyPr spcFirstLastPara="1" wrap="square" lIns="91425" tIns="45700" rIns="91425" bIns="45700" anchor="t" anchorCtr="0">
            <a:normAutofit fontScale="90000"/>
          </a:bodyPr>
          <a:lstStyle/>
          <a:p>
            <a:pPr marL="0" lvl="0" indent="0" algn="ctr" rtl="0">
              <a:spcBef>
                <a:spcPts val="0"/>
              </a:spcBef>
              <a:spcAft>
                <a:spcPts val="0"/>
              </a:spcAft>
              <a:buNone/>
            </a:pPr>
            <a:r>
              <a:rPr lang="en-US"/>
              <a:t>IMPORTANT REMINDER!!!</a:t>
            </a:r>
            <a:endParaRPr/>
          </a:p>
          <a:p>
            <a:pPr marL="0" lvl="0" indent="0" algn="ctr" rtl="0">
              <a:spcBef>
                <a:spcPts val="0"/>
              </a:spcBef>
              <a:spcAft>
                <a:spcPts val="0"/>
              </a:spcAft>
              <a:buNone/>
            </a:pPr>
            <a:endParaRPr sz="2200"/>
          </a:p>
          <a:p>
            <a:pPr marL="0" lvl="0" indent="0" algn="l" rtl="0">
              <a:spcBef>
                <a:spcPts val="0"/>
              </a:spcBef>
              <a:spcAft>
                <a:spcPts val="0"/>
              </a:spcAft>
              <a:buNone/>
            </a:pPr>
            <a:r>
              <a:rPr lang="en-US" sz="2200"/>
              <a:t>DBRA is often applicable to “non-construction” projects such as minor remodeling, repairs, and maintenance in addition to construction projects. </a:t>
            </a:r>
            <a:endParaRPr sz="2200"/>
          </a:p>
          <a:p>
            <a:pPr marL="0" lvl="0" indent="0" algn="l" rtl="0">
              <a:spcBef>
                <a:spcPts val="0"/>
              </a:spcBef>
              <a:spcAft>
                <a:spcPts val="0"/>
              </a:spcAft>
              <a:buNone/>
            </a:pPr>
            <a:endParaRPr sz="2200"/>
          </a:p>
          <a:p>
            <a:pPr marL="0" lvl="0" indent="0" algn="l" rtl="0">
              <a:spcBef>
                <a:spcPts val="1000"/>
              </a:spcBef>
              <a:spcAft>
                <a:spcPts val="0"/>
              </a:spcAft>
              <a:buNone/>
            </a:pPr>
            <a:r>
              <a:rPr lang="en-US" sz="2200"/>
              <a:t>Remember that DBRA applies to contractors and subcontractors performing on contracts that:</a:t>
            </a:r>
            <a:endParaRPr sz="2200"/>
          </a:p>
          <a:p>
            <a:pPr marL="457200" lvl="0" indent="-354330" algn="l" rtl="0">
              <a:lnSpc>
                <a:spcPct val="100000"/>
              </a:lnSpc>
              <a:spcBef>
                <a:spcPts val="1000"/>
              </a:spcBef>
              <a:spcAft>
                <a:spcPts val="0"/>
              </a:spcAft>
              <a:buSzPct val="100000"/>
              <a:buAutoNum type="arabicPeriod"/>
            </a:pPr>
            <a:r>
              <a:rPr lang="en-US" sz="2200"/>
              <a:t>Are federally funded (in whole or in part)</a:t>
            </a:r>
            <a:endParaRPr sz="2200"/>
          </a:p>
          <a:p>
            <a:pPr marL="457200" lvl="0" indent="-354330" algn="l" rtl="0">
              <a:lnSpc>
                <a:spcPct val="100000"/>
              </a:lnSpc>
              <a:spcBef>
                <a:spcPts val="0"/>
              </a:spcBef>
              <a:spcAft>
                <a:spcPts val="0"/>
              </a:spcAft>
              <a:buSzPct val="100000"/>
              <a:buAutoNum type="arabicPeriod"/>
            </a:pPr>
            <a:r>
              <a:rPr lang="en-US" sz="2200"/>
              <a:t>Exceed $2,000</a:t>
            </a:r>
            <a:endParaRPr sz="2200"/>
          </a:p>
          <a:p>
            <a:pPr marL="457200" lvl="0" indent="-354330" algn="l" rtl="0">
              <a:lnSpc>
                <a:spcPct val="100000"/>
              </a:lnSpc>
              <a:spcBef>
                <a:spcPts val="0"/>
              </a:spcBef>
              <a:spcAft>
                <a:spcPts val="0"/>
              </a:spcAft>
              <a:buSzPct val="100000"/>
              <a:buAutoNum type="arabicPeriod"/>
            </a:pPr>
            <a:r>
              <a:rPr lang="en-US" sz="2200"/>
              <a:t>Are for the construction, alteration, or repair (including painting and decorating) of public buildings and public works, and</a:t>
            </a:r>
            <a:endParaRPr sz="2200"/>
          </a:p>
          <a:p>
            <a:pPr marL="457200" lvl="0" indent="-354330" algn="l" rtl="0">
              <a:lnSpc>
                <a:spcPct val="100000"/>
              </a:lnSpc>
              <a:spcBef>
                <a:spcPts val="0"/>
              </a:spcBef>
              <a:spcAft>
                <a:spcPts val="0"/>
              </a:spcAft>
              <a:buSzPct val="100000"/>
              <a:buAutoNum type="arabicPeriod"/>
            </a:pPr>
            <a:r>
              <a:rPr lang="en-US" sz="2200"/>
              <a:t>Include employment of laborers or mechanics </a:t>
            </a:r>
            <a:endParaRPr sz="2200"/>
          </a:p>
          <a:p>
            <a:pPr marL="457200" lvl="0" indent="0" algn="l" rtl="0">
              <a:lnSpc>
                <a:spcPct val="100000"/>
              </a:lnSpc>
              <a:spcBef>
                <a:spcPts val="1000"/>
              </a:spcBef>
              <a:spcAft>
                <a:spcPts val="0"/>
              </a:spcAft>
              <a:buNone/>
            </a:pPr>
            <a:endParaRPr sz="2200"/>
          </a:p>
          <a:p>
            <a:pPr marL="0" lvl="0" indent="0" algn="l" rtl="0">
              <a:lnSpc>
                <a:spcPct val="100000"/>
              </a:lnSpc>
              <a:spcBef>
                <a:spcPts val="0"/>
              </a:spcBef>
              <a:spcAft>
                <a:spcPts val="0"/>
              </a:spcAft>
              <a:buNone/>
            </a:pPr>
            <a:r>
              <a:rPr lang="en-US" sz="2200"/>
              <a:t>**If your project meets all four criteria above, it is subject to DBRA**</a:t>
            </a:r>
            <a:endParaRPr sz="2200"/>
          </a:p>
          <a:p>
            <a:pPr marL="0" lvl="0" indent="0" algn="l" rtl="0">
              <a:spcBef>
                <a:spcPts val="0"/>
              </a:spcBef>
              <a:spcAft>
                <a:spcPts val="0"/>
              </a:spcAft>
              <a:buNone/>
            </a:pPr>
            <a:endParaRPr sz="2200"/>
          </a:p>
          <a:p>
            <a:pPr marL="0" lvl="0" indent="0" algn="l" rtl="0">
              <a:spcBef>
                <a:spcPts val="0"/>
              </a:spcBef>
              <a:spcAft>
                <a:spcPts val="0"/>
              </a:spcAft>
              <a:buNone/>
            </a:pPr>
            <a:endParaRPr sz="2200"/>
          </a:p>
        </p:txBody>
      </p:sp>
      <p:sp>
        <p:nvSpPr>
          <p:cNvPr id="208" name="Google Shape;208;p30"/>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1"/>
          <p:cNvSpPr txBox="1">
            <a:spLocks noGrp="1"/>
          </p:cNvSpPr>
          <p:nvPr>
            <p:ph type="title"/>
          </p:nvPr>
        </p:nvSpPr>
        <p:spPr>
          <a:xfrm>
            <a:off x="245193" y="254514"/>
            <a:ext cx="60819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Construction - Some Specific Rules</a:t>
            </a:r>
            <a:endParaRPr/>
          </a:p>
        </p:txBody>
      </p:sp>
      <p:sp>
        <p:nvSpPr>
          <p:cNvPr id="215" name="Google Shape;215;p31"/>
          <p:cNvSpPr txBox="1">
            <a:spLocks noGrp="1"/>
          </p:cNvSpPr>
          <p:nvPr>
            <p:ph type="body" idx="1"/>
          </p:nvPr>
        </p:nvSpPr>
        <p:spPr>
          <a:xfrm>
            <a:off x="355925" y="2976750"/>
            <a:ext cx="4158900" cy="3316200"/>
          </a:xfrm>
          <a:prstGeom prst="rect">
            <a:avLst/>
          </a:prstGeom>
        </p:spPr>
        <p:txBody>
          <a:bodyPr spcFirstLastPara="1" wrap="square" lIns="91425" tIns="45700" rIns="91425" bIns="45700" anchor="t" anchorCtr="0">
            <a:normAutofit/>
          </a:bodyPr>
          <a:lstStyle/>
          <a:p>
            <a:pPr marL="285750" lvl="0" indent="-292100" algn="l" rtl="0">
              <a:lnSpc>
                <a:spcPct val="100000"/>
              </a:lnSpc>
              <a:spcBef>
                <a:spcPts val="1000"/>
              </a:spcBef>
              <a:spcAft>
                <a:spcPts val="0"/>
              </a:spcAft>
              <a:buSzPts val="1900"/>
              <a:buChar char="•"/>
            </a:pPr>
            <a:r>
              <a:rPr lang="en-US" sz="1900"/>
              <a:t>Environmental assessment (75.601)</a:t>
            </a:r>
            <a:endParaRPr sz="1900"/>
          </a:p>
          <a:p>
            <a:pPr marL="285750" lvl="0" indent="-292100" algn="l" rtl="0">
              <a:lnSpc>
                <a:spcPct val="100000"/>
              </a:lnSpc>
              <a:spcBef>
                <a:spcPts val="0"/>
              </a:spcBef>
              <a:spcAft>
                <a:spcPts val="0"/>
              </a:spcAft>
              <a:buSzPts val="1900"/>
              <a:buChar char="•"/>
            </a:pPr>
            <a:r>
              <a:rPr lang="en-US" sz="1900"/>
              <a:t>Historic site preservation (75.602)</a:t>
            </a:r>
            <a:endParaRPr sz="1900"/>
          </a:p>
          <a:p>
            <a:pPr marL="285750" lvl="0" indent="-292100" algn="l" rtl="0">
              <a:lnSpc>
                <a:spcPct val="100000"/>
              </a:lnSpc>
              <a:spcBef>
                <a:spcPts val="0"/>
              </a:spcBef>
              <a:spcAft>
                <a:spcPts val="0"/>
              </a:spcAft>
              <a:buSzPts val="1900"/>
              <a:buChar char="•"/>
            </a:pPr>
            <a:r>
              <a:rPr lang="en-US" sz="1900"/>
              <a:t>Title to site for at least 50 years (75.603)</a:t>
            </a:r>
            <a:endParaRPr sz="1900"/>
          </a:p>
          <a:p>
            <a:pPr marL="285750" lvl="0" indent="-292100" algn="l" rtl="0">
              <a:lnSpc>
                <a:spcPct val="100000"/>
              </a:lnSpc>
              <a:spcBef>
                <a:spcPts val="0"/>
              </a:spcBef>
              <a:spcAft>
                <a:spcPts val="0"/>
              </a:spcAft>
              <a:buSzPts val="1900"/>
              <a:buChar char="•"/>
            </a:pPr>
            <a:r>
              <a:rPr lang="en-US" sz="1900"/>
              <a:t>Cost-sharing availability (75.604)</a:t>
            </a:r>
            <a:endParaRPr sz="1900"/>
          </a:p>
          <a:p>
            <a:pPr marL="285750" lvl="0" indent="-292100" algn="l" rtl="0">
              <a:lnSpc>
                <a:spcPct val="100000"/>
              </a:lnSpc>
              <a:spcBef>
                <a:spcPts val="0"/>
              </a:spcBef>
              <a:spcAft>
                <a:spcPts val="0"/>
              </a:spcAft>
              <a:buSzPts val="1900"/>
              <a:buChar char="•"/>
            </a:pPr>
            <a:r>
              <a:rPr lang="en-US" sz="1900"/>
              <a:t>Approval requirements (75.605)</a:t>
            </a:r>
            <a:endParaRPr sz="1900"/>
          </a:p>
          <a:p>
            <a:pPr marL="285750" lvl="0" indent="-292100" algn="l" rtl="0">
              <a:lnSpc>
                <a:spcPct val="100000"/>
              </a:lnSpc>
              <a:spcBef>
                <a:spcPts val="0"/>
              </a:spcBef>
              <a:spcAft>
                <a:spcPts val="0"/>
              </a:spcAft>
              <a:buSzPts val="1900"/>
              <a:buChar char="•"/>
            </a:pPr>
            <a:r>
              <a:rPr lang="en-US" sz="1900"/>
              <a:t>Timely completion (75.606)</a:t>
            </a:r>
            <a:endParaRPr sz="1900"/>
          </a:p>
          <a:p>
            <a:pPr marL="285750" lvl="0" indent="-292100" algn="l" rtl="0">
              <a:lnSpc>
                <a:spcPct val="100000"/>
              </a:lnSpc>
              <a:spcBef>
                <a:spcPts val="0"/>
              </a:spcBef>
              <a:spcAft>
                <a:spcPts val="0"/>
              </a:spcAft>
              <a:buSzPts val="1900"/>
              <a:buChar char="•"/>
            </a:pPr>
            <a:r>
              <a:rPr lang="en-US" sz="1900"/>
              <a:t>Facility design (75.607)</a:t>
            </a:r>
            <a:endParaRPr sz="1900"/>
          </a:p>
          <a:p>
            <a:pPr marL="285750" lvl="0" indent="-292100" algn="l" rtl="0">
              <a:lnSpc>
                <a:spcPct val="100000"/>
              </a:lnSpc>
              <a:spcBef>
                <a:spcPts val="0"/>
              </a:spcBef>
              <a:spcAft>
                <a:spcPts val="0"/>
              </a:spcAft>
              <a:buSzPts val="1900"/>
              <a:buChar char="•"/>
            </a:pPr>
            <a:r>
              <a:rPr lang="en-US" sz="1900"/>
              <a:t>Cultural activities (75.608)</a:t>
            </a:r>
            <a:endParaRPr sz="1900"/>
          </a:p>
          <a:p>
            <a:pPr marL="457200" lvl="0" indent="0" algn="l" rtl="0">
              <a:lnSpc>
                <a:spcPct val="100000"/>
              </a:lnSpc>
              <a:spcBef>
                <a:spcPts val="1000"/>
              </a:spcBef>
              <a:spcAft>
                <a:spcPts val="0"/>
              </a:spcAft>
              <a:buNone/>
            </a:pPr>
            <a:endParaRPr sz="1900"/>
          </a:p>
        </p:txBody>
      </p:sp>
      <p:sp>
        <p:nvSpPr>
          <p:cNvPr id="216" name="Google Shape;216;p31"/>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17</a:t>
            </a:fld>
            <a:endParaRPr/>
          </a:p>
        </p:txBody>
      </p:sp>
      <p:sp>
        <p:nvSpPr>
          <p:cNvPr id="217" name="Google Shape;217;p31"/>
          <p:cNvSpPr txBox="1">
            <a:spLocks noGrp="1"/>
          </p:cNvSpPr>
          <p:nvPr>
            <p:ph type="body" idx="2"/>
          </p:nvPr>
        </p:nvSpPr>
        <p:spPr>
          <a:xfrm>
            <a:off x="497825" y="1426475"/>
            <a:ext cx="8288700" cy="1550400"/>
          </a:xfrm>
          <a:prstGeom prst="rect">
            <a:avLst/>
          </a:prstGeom>
        </p:spPr>
        <p:txBody>
          <a:bodyPr spcFirstLastPara="1" wrap="square" lIns="91425" tIns="45700" rIns="91425" bIns="45700" anchor="t" anchorCtr="0">
            <a:normAutofit lnSpcReduction="20000"/>
          </a:bodyPr>
          <a:lstStyle/>
          <a:p>
            <a:pPr marL="0" lvl="0" indent="0" algn="l" rtl="0">
              <a:lnSpc>
                <a:spcPct val="115000"/>
              </a:lnSpc>
              <a:spcBef>
                <a:spcPts val="1000"/>
              </a:spcBef>
              <a:spcAft>
                <a:spcPts val="0"/>
              </a:spcAft>
              <a:buNone/>
            </a:pPr>
            <a:r>
              <a:rPr lang="en-US" sz="2200"/>
              <a:t>ESSER-funded projects considered to be construction must meet the rules at </a:t>
            </a:r>
            <a:r>
              <a:rPr lang="en-US" sz="2200" u="sng">
                <a:solidFill>
                  <a:schemeClr val="hlink"/>
                </a:solidFill>
                <a:hlinkClick r:id="rId3"/>
              </a:rPr>
              <a:t>34 </a:t>
            </a:r>
            <a:r>
              <a:rPr lang="en-US" sz="2200" u="sng">
                <a:solidFill>
                  <a:schemeClr val="hlink"/>
                </a:solidFill>
                <a:hlinkClick r:id="rId3"/>
              </a:rPr>
              <a:t>CFR 75.600-75.617</a:t>
            </a:r>
            <a:r>
              <a:rPr lang="en-US" sz="2200"/>
              <a:t> (</a:t>
            </a:r>
            <a:r>
              <a:rPr lang="en-US" sz="2200" u="sng">
                <a:solidFill>
                  <a:schemeClr val="hlink"/>
                </a:solidFill>
                <a:hlinkClick r:id="rId4"/>
              </a:rPr>
              <a:t>34 CFR 76.600</a:t>
            </a:r>
            <a:r>
              <a:rPr lang="en-US" sz="2200"/>
              <a:t>) except for </a:t>
            </a:r>
            <a:r>
              <a:rPr lang="en-US" sz="2200" u="sng">
                <a:solidFill>
                  <a:schemeClr val="hlink"/>
                </a:solidFill>
                <a:hlinkClick r:id="rId5"/>
              </a:rPr>
              <a:t>75.601</a:t>
            </a:r>
            <a:r>
              <a:rPr lang="en-US" sz="2200"/>
              <a:t> (not required, but ED highly encourages compliance) and </a:t>
            </a:r>
            <a:r>
              <a:rPr lang="en-US" sz="2200" u="sng">
                <a:solidFill>
                  <a:schemeClr val="hlink"/>
                </a:solidFill>
                <a:hlinkClick r:id="rId6"/>
              </a:rPr>
              <a:t>75.605</a:t>
            </a:r>
            <a:endParaRPr sz="2200"/>
          </a:p>
          <a:p>
            <a:pPr marL="0" lvl="0" indent="0" algn="l" rtl="0">
              <a:spcBef>
                <a:spcPts val="1000"/>
              </a:spcBef>
              <a:spcAft>
                <a:spcPts val="0"/>
              </a:spcAft>
              <a:buNone/>
            </a:pPr>
            <a:endParaRPr/>
          </a:p>
        </p:txBody>
      </p:sp>
      <p:sp>
        <p:nvSpPr>
          <p:cNvPr id="218" name="Google Shape;218;p31"/>
          <p:cNvSpPr txBox="1">
            <a:spLocks noGrp="1"/>
          </p:cNvSpPr>
          <p:nvPr>
            <p:ph type="body" idx="1"/>
          </p:nvPr>
        </p:nvSpPr>
        <p:spPr>
          <a:xfrm>
            <a:off x="4562125" y="2976750"/>
            <a:ext cx="4389900" cy="3316200"/>
          </a:xfrm>
          <a:prstGeom prst="rect">
            <a:avLst/>
          </a:prstGeom>
        </p:spPr>
        <p:txBody>
          <a:bodyPr spcFirstLastPara="1" wrap="square" lIns="91425" tIns="45700" rIns="91425" bIns="45700" anchor="t" anchorCtr="0">
            <a:normAutofit/>
          </a:bodyPr>
          <a:lstStyle/>
          <a:p>
            <a:pPr marL="285750" marR="0" lvl="0" indent="-292100" algn="l" rtl="0">
              <a:lnSpc>
                <a:spcPct val="100000"/>
              </a:lnSpc>
              <a:spcBef>
                <a:spcPts val="1000"/>
              </a:spcBef>
              <a:spcAft>
                <a:spcPts val="0"/>
              </a:spcAft>
              <a:buSzPts val="1900"/>
              <a:buChar char="•"/>
            </a:pPr>
            <a:r>
              <a:rPr lang="en-US" sz="1900"/>
              <a:t>Health and safety standards (75.609)</a:t>
            </a:r>
            <a:endParaRPr sz="1900"/>
          </a:p>
          <a:p>
            <a:pPr marL="285750" lvl="0" indent="-292100" algn="l" rtl="0">
              <a:lnSpc>
                <a:spcPct val="100000"/>
              </a:lnSpc>
              <a:spcBef>
                <a:spcPts val="0"/>
              </a:spcBef>
              <a:spcAft>
                <a:spcPts val="0"/>
              </a:spcAft>
              <a:buSzPts val="1900"/>
              <a:buChar char="•"/>
            </a:pPr>
            <a:r>
              <a:rPr lang="en-US" sz="1900"/>
              <a:t>Accessibility (75.610)</a:t>
            </a:r>
            <a:endParaRPr sz="1900"/>
          </a:p>
          <a:p>
            <a:pPr marL="285750" lvl="0" indent="-292100" algn="l" rtl="0">
              <a:lnSpc>
                <a:spcPct val="100000"/>
              </a:lnSpc>
              <a:spcBef>
                <a:spcPts val="0"/>
              </a:spcBef>
              <a:spcAft>
                <a:spcPts val="0"/>
              </a:spcAft>
              <a:buSzPts val="1900"/>
              <a:buChar char="•"/>
            </a:pPr>
            <a:r>
              <a:rPr lang="en-US" sz="1900"/>
              <a:t>Flood hazards (75.611)</a:t>
            </a:r>
            <a:endParaRPr sz="1900"/>
          </a:p>
          <a:p>
            <a:pPr marL="285750" lvl="0" indent="-292100" algn="l" rtl="0">
              <a:lnSpc>
                <a:spcPct val="100000"/>
              </a:lnSpc>
              <a:spcBef>
                <a:spcPts val="0"/>
              </a:spcBef>
              <a:spcAft>
                <a:spcPts val="0"/>
              </a:spcAft>
              <a:buSzPts val="1900"/>
              <a:buChar char="•"/>
            </a:pPr>
            <a:r>
              <a:rPr lang="en-US" sz="1900"/>
              <a:t>Supervision and inspection (75.612)</a:t>
            </a:r>
            <a:endParaRPr sz="1900"/>
          </a:p>
          <a:p>
            <a:pPr marL="285750" lvl="0" indent="-292100" algn="l" rtl="0">
              <a:lnSpc>
                <a:spcPct val="100000"/>
              </a:lnSpc>
              <a:spcBef>
                <a:spcPts val="0"/>
              </a:spcBef>
              <a:spcAft>
                <a:spcPts val="0"/>
              </a:spcAft>
              <a:buSzPts val="1900"/>
              <a:buChar char="•"/>
            </a:pPr>
            <a:r>
              <a:rPr lang="en-US" sz="1900"/>
              <a:t>Relocation (75.613)</a:t>
            </a:r>
            <a:endParaRPr sz="1900"/>
          </a:p>
          <a:p>
            <a:pPr marL="285750" lvl="0" indent="-292100" algn="l" rtl="0">
              <a:lnSpc>
                <a:spcPct val="100000"/>
              </a:lnSpc>
              <a:spcBef>
                <a:spcPts val="0"/>
              </a:spcBef>
              <a:spcAft>
                <a:spcPts val="0"/>
              </a:spcAft>
              <a:buSzPts val="1900"/>
              <a:buChar char="•"/>
            </a:pPr>
            <a:r>
              <a:rPr lang="en-US" sz="1900"/>
              <a:t>Operational funds (75.614)</a:t>
            </a:r>
            <a:endParaRPr sz="1900"/>
          </a:p>
          <a:p>
            <a:pPr marL="285750" lvl="0" indent="-292100" algn="l" rtl="0">
              <a:lnSpc>
                <a:spcPct val="100000"/>
              </a:lnSpc>
              <a:spcBef>
                <a:spcPts val="0"/>
              </a:spcBef>
              <a:spcAft>
                <a:spcPts val="0"/>
              </a:spcAft>
              <a:buSzPts val="1900"/>
              <a:buChar char="•"/>
            </a:pPr>
            <a:r>
              <a:rPr lang="en-US" sz="1900"/>
              <a:t>Operation and maintenance (75.615)</a:t>
            </a:r>
            <a:endParaRPr sz="1900"/>
          </a:p>
          <a:p>
            <a:pPr marL="285750" lvl="0" indent="-292100" algn="l" rtl="0">
              <a:lnSpc>
                <a:spcPct val="100000"/>
              </a:lnSpc>
              <a:spcBef>
                <a:spcPts val="0"/>
              </a:spcBef>
              <a:spcAft>
                <a:spcPts val="0"/>
              </a:spcAft>
              <a:buSzPts val="1900"/>
              <a:buChar char="•"/>
            </a:pPr>
            <a:r>
              <a:rPr lang="en-US" sz="1900"/>
              <a:t>Energy conservation (75.616)</a:t>
            </a:r>
            <a:endParaRPr sz="1900"/>
          </a:p>
          <a:p>
            <a:pPr marL="285750" lvl="0" indent="-292100" algn="l" rtl="0">
              <a:lnSpc>
                <a:spcPct val="100000"/>
              </a:lnSpc>
              <a:spcBef>
                <a:spcPts val="0"/>
              </a:spcBef>
              <a:spcAft>
                <a:spcPts val="0"/>
              </a:spcAft>
              <a:buSzPts val="1900"/>
              <a:buChar char="•"/>
            </a:pPr>
            <a:r>
              <a:rPr lang="en-US" sz="1900"/>
              <a:t>Coastal Barriers Resources Act (75.617)</a:t>
            </a:r>
            <a:endParaRPr sz="19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32"/>
          <p:cNvSpPr txBox="1">
            <a:spLocks noGrp="1"/>
          </p:cNvSpPr>
          <p:nvPr>
            <p:ph type="title"/>
          </p:nvPr>
        </p:nvSpPr>
        <p:spPr>
          <a:xfrm>
            <a:off x="131175" y="254525"/>
            <a:ext cx="88680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Construction - File a Notice of Federal Interest (NFI)</a:t>
            </a:r>
            <a:endParaRPr/>
          </a:p>
        </p:txBody>
      </p:sp>
      <p:sp>
        <p:nvSpPr>
          <p:cNvPr id="225" name="Google Shape;225;p32"/>
          <p:cNvSpPr txBox="1">
            <a:spLocks noGrp="1"/>
          </p:cNvSpPr>
          <p:nvPr>
            <p:ph type="body" idx="1"/>
          </p:nvPr>
        </p:nvSpPr>
        <p:spPr>
          <a:xfrm>
            <a:off x="245200" y="1527775"/>
            <a:ext cx="8754000" cy="5001600"/>
          </a:xfrm>
          <a:prstGeom prst="rect">
            <a:avLst/>
          </a:prstGeom>
        </p:spPr>
        <p:txBody>
          <a:bodyPr spcFirstLastPara="1" wrap="square" lIns="0" tIns="0" rIns="0" bIns="45700" anchor="t" anchorCtr="0">
            <a:normAutofit/>
          </a:bodyPr>
          <a:lstStyle/>
          <a:p>
            <a:pPr marL="457200" lvl="0" indent="-368300" algn="l" rtl="0">
              <a:lnSpc>
                <a:spcPct val="100000"/>
              </a:lnSpc>
              <a:spcBef>
                <a:spcPts val="1000"/>
              </a:spcBef>
              <a:spcAft>
                <a:spcPts val="0"/>
              </a:spcAft>
              <a:buSzPts val="2200"/>
              <a:buChar char="•"/>
            </a:pPr>
            <a:r>
              <a:rPr lang="en-US" sz="2200"/>
              <a:t>Required to protect the federal government’s ownership interest in the property created by its participation in funding the construction</a:t>
            </a:r>
            <a:endParaRPr sz="2200"/>
          </a:p>
          <a:p>
            <a:pPr marL="457200" lvl="0" indent="-368300" algn="l" rtl="0">
              <a:lnSpc>
                <a:spcPct val="100000"/>
              </a:lnSpc>
              <a:spcBef>
                <a:spcPts val="1000"/>
              </a:spcBef>
              <a:spcAft>
                <a:spcPts val="0"/>
              </a:spcAft>
              <a:buSzPts val="2200"/>
              <a:buChar char="•"/>
            </a:pPr>
            <a:r>
              <a:rPr lang="en-US" sz="2200"/>
              <a:t>See CDE’s </a:t>
            </a:r>
            <a:r>
              <a:rPr lang="en-US" sz="2200" i="1"/>
              <a:t>Filing A Notice of Federal Interest Guidance Document</a:t>
            </a:r>
            <a:r>
              <a:rPr lang="en-US" sz="2200"/>
              <a:t> found </a:t>
            </a:r>
            <a:r>
              <a:rPr lang="en-US" sz="2200" u="sng">
                <a:solidFill>
                  <a:schemeClr val="hlink"/>
                </a:solidFill>
                <a:hlinkClick r:id="rId3"/>
              </a:rPr>
              <a:t>here</a:t>
            </a:r>
            <a:r>
              <a:rPr lang="en-US" sz="2200"/>
              <a:t> for additional information and examples of completed filings</a:t>
            </a:r>
            <a:endParaRPr sz="2200"/>
          </a:p>
          <a:p>
            <a:pPr marL="457200" lvl="0" indent="-368300" algn="l" rtl="0">
              <a:lnSpc>
                <a:spcPct val="100000"/>
              </a:lnSpc>
              <a:spcBef>
                <a:spcPts val="1000"/>
              </a:spcBef>
              <a:spcAft>
                <a:spcPts val="0"/>
              </a:spcAft>
              <a:buSzPts val="2200"/>
              <a:buChar char="•"/>
            </a:pPr>
            <a:r>
              <a:rPr lang="en-US" sz="2200"/>
              <a:t>LEAs should check with their local governmental office to determine what must be provided in order to record property interests</a:t>
            </a:r>
            <a:endParaRPr sz="2200"/>
          </a:p>
          <a:p>
            <a:pPr marL="457200" lvl="0" indent="0" algn="l" rtl="0">
              <a:lnSpc>
                <a:spcPct val="100000"/>
              </a:lnSpc>
              <a:spcBef>
                <a:spcPts val="1000"/>
              </a:spcBef>
              <a:spcAft>
                <a:spcPts val="0"/>
              </a:spcAft>
              <a:buNone/>
            </a:pPr>
            <a:endParaRPr sz="2200"/>
          </a:p>
        </p:txBody>
      </p:sp>
      <p:sp>
        <p:nvSpPr>
          <p:cNvPr id="226" name="Google Shape;226;p32"/>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a:bodyPr>
          <a:lstStyle/>
          <a:p>
            <a:pPr marL="0" lvl="0" indent="0" algn="ctr" rtl="0">
              <a:spcBef>
                <a:spcPts val="0"/>
              </a:spcBef>
              <a:spcAft>
                <a:spcPts val="0"/>
              </a:spcAft>
              <a:buNone/>
            </a:pPr>
            <a:r>
              <a:rPr lang="en-US"/>
              <a:t>Indirect Costs</a:t>
            </a:r>
            <a:endParaRPr/>
          </a:p>
        </p:txBody>
      </p:sp>
      <p:sp>
        <p:nvSpPr>
          <p:cNvPr id="233" name="Google Shape;233;p33"/>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19</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6"/>
          <p:cNvSpPr txBox="1">
            <a:spLocks noGrp="1"/>
          </p:cNvSpPr>
          <p:nvPr>
            <p:ph type="title"/>
          </p:nvPr>
        </p:nvSpPr>
        <p:spPr>
          <a:xfrm>
            <a:off x="223068" y="179964"/>
            <a:ext cx="6081900" cy="756300"/>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1100"/>
              <a:buFont typeface="Arial"/>
              <a:buNone/>
            </a:pPr>
            <a:r>
              <a:rPr lang="en-US" sz="2800">
                <a:latin typeface="Calibri"/>
                <a:ea typeface="Calibri"/>
                <a:cs typeface="Calibri"/>
                <a:sym typeface="Calibri"/>
              </a:rPr>
              <a:t>Purpose</a:t>
            </a:r>
            <a:endParaRPr sz="2800">
              <a:latin typeface="Calibri"/>
              <a:ea typeface="Calibri"/>
              <a:cs typeface="Calibri"/>
              <a:sym typeface="Calibri"/>
            </a:endParaRPr>
          </a:p>
        </p:txBody>
      </p:sp>
      <p:sp>
        <p:nvSpPr>
          <p:cNvPr id="100" name="Google Shape;100;p16"/>
          <p:cNvSpPr txBox="1">
            <a:spLocks noGrp="1"/>
          </p:cNvSpPr>
          <p:nvPr>
            <p:ph type="body" idx="1"/>
          </p:nvPr>
        </p:nvSpPr>
        <p:spPr>
          <a:xfrm>
            <a:off x="146950" y="1527775"/>
            <a:ext cx="8403000" cy="5202600"/>
          </a:xfrm>
          <a:prstGeom prst="rect">
            <a:avLst/>
          </a:prstGeom>
          <a:noFill/>
          <a:ln>
            <a:noFill/>
          </a:ln>
        </p:spPr>
        <p:txBody>
          <a:bodyPr spcFirstLastPara="1" wrap="square" lIns="0" tIns="0" rIns="0" bIns="45700" anchor="t" anchorCtr="0">
            <a:normAutofit/>
          </a:bodyPr>
          <a:lstStyle/>
          <a:p>
            <a:pPr marL="457200" lvl="0" indent="-368300" algn="l" rtl="0">
              <a:spcBef>
                <a:spcPts val="1000"/>
              </a:spcBef>
              <a:spcAft>
                <a:spcPts val="0"/>
              </a:spcAft>
              <a:buSzPts val="2200"/>
              <a:buChar char="•"/>
            </a:pPr>
            <a:r>
              <a:rPr lang="en-US" sz="2200"/>
              <a:t>Ensure LEAs understand requirements applicable to federally funded projects</a:t>
            </a:r>
            <a:endParaRPr sz="2200"/>
          </a:p>
          <a:p>
            <a:pPr marL="457200" lvl="0" indent="-368300" algn="l" rtl="0">
              <a:spcBef>
                <a:spcPts val="1000"/>
              </a:spcBef>
              <a:spcAft>
                <a:spcPts val="0"/>
              </a:spcAft>
              <a:buSzPts val="2200"/>
              <a:buChar char="•"/>
            </a:pPr>
            <a:r>
              <a:rPr lang="en-US" sz="2200"/>
              <a:t>Provide guidance and tools for LEAs to determine exactly what rules apply to their projects</a:t>
            </a:r>
            <a:endParaRPr sz="2200"/>
          </a:p>
          <a:p>
            <a:pPr marL="914400" lvl="1" indent="-368300" algn="l" rtl="0">
              <a:spcBef>
                <a:spcPts val="1000"/>
              </a:spcBef>
              <a:spcAft>
                <a:spcPts val="0"/>
              </a:spcAft>
              <a:buSzPts val="2200"/>
              <a:buChar char="•"/>
            </a:pPr>
            <a:r>
              <a:rPr lang="en-US" sz="2200"/>
              <a:t>Not all projects are subject to all of the rules</a:t>
            </a:r>
            <a:endParaRPr sz="2200"/>
          </a:p>
          <a:p>
            <a:pPr marL="457200" lvl="0" indent="-368321" algn="l" rtl="0">
              <a:lnSpc>
                <a:spcPct val="90000"/>
              </a:lnSpc>
              <a:spcBef>
                <a:spcPts val="1000"/>
              </a:spcBef>
              <a:spcAft>
                <a:spcPts val="0"/>
              </a:spcAft>
              <a:buSzPts val="2200"/>
              <a:buChar char="•"/>
            </a:pPr>
            <a:r>
              <a:rPr lang="en-US" sz="2200"/>
              <a:t>Based on recent U.S. Department of Education (ED) guidance, focus on current/open projects </a:t>
            </a:r>
            <a:endParaRPr sz="2200"/>
          </a:p>
          <a:p>
            <a:pPr marL="914400" lvl="1" indent="-368300" algn="l" rtl="0">
              <a:lnSpc>
                <a:spcPct val="100000"/>
              </a:lnSpc>
              <a:spcBef>
                <a:spcPts val="1000"/>
              </a:spcBef>
              <a:spcAft>
                <a:spcPts val="0"/>
              </a:spcAft>
              <a:buSzPts val="2200"/>
              <a:buChar char="•"/>
            </a:pPr>
            <a:r>
              <a:rPr lang="en-US" sz="2200"/>
              <a:t>Areas of noncompliance must be corrected prior to completion of federally funded projects </a:t>
            </a:r>
            <a:endParaRPr sz="2200"/>
          </a:p>
          <a:p>
            <a:pPr marL="457200" lvl="0" indent="-368300" algn="l" rtl="0">
              <a:spcBef>
                <a:spcPts val="1000"/>
              </a:spcBef>
              <a:spcAft>
                <a:spcPts val="0"/>
              </a:spcAft>
              <a:buSzPts val="2200"/>
              <a:buChar char="•"/>
            </a:pPr>
            <a:r>
              <a:rPr lang="en-US" sz="2200"/>
              <a:t>Provide next steps for LEAs with closed projects that had instances of noncompliance</a:t>
            </a:r>
            <a:endParaRPr sz="2200"/>
          </a:p>
          <a:p>
            <a:pPr marL="457200" lvl="0" indent="-368300" algn="l" rtl="0">
              <a:lnSpc>
                <a:spcPct val="100000"/>
              </a:lnSpc>
              <a:spcBef>
                <a:spcPts val="1000"/>
              </a:spcBef>
              <a:spcAft>
                <a:spcPts val="0"/>
              </a:spcAft>
              <a:buSzPts val="2200"/>
              <a:buChar char="•"/>
            </a:pPr>
            <a:r>
              <a:rPr lang="en-US" sz="2200"/>
              <a:t>CDE will be required to report instances of noncompliance to ED</a:t>
            </a:r>
            <a:endParaRPr sz="2200"/>
          </a:p>
          <a:p>
            <a:pPr marL="0" lvl="0" indent="457200" algn="l" rtl="0">
              <a:spcBef>
                <a:spcPts val="0"/>
              </a:spcBef>
              <a:spcAft>
                <a:spcPts val="0"/>
              </a:spcAft>
              <a:buNone/>
            </a:pPr>
            <a:endParaRPr sz="22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34"/>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Indirect Costs (IDCs) - Has your LEA taken unallowable IDCs?</a:t>
            </a:r>
            <a:endParaRPr/>
          </a:p>
        </p:txBody>
      </p:sp>
      <p:sp>
        <p:nvSpPr>
          <p:cNvPr id="240" name="Google Shape;240;p34"/>
          <p:cNvSpPr txBox="1">
            <a:spLocks noGrp="1"/>
          </p:cNvSpPr>
          <p:nvPr>
            <p:ph type="body" idx="1"/>
          </p:nvPr>
        </p:nvSpPr>
        <p:spPr>
          <a:xfrm>
            <a:off x="131275" y="1314925"/>
            <a:ext cx="8856300" cy="5368200"/>
          </a:xfrm>
          <a:prstGeom prst="rect">
            <a:avLst/>
          </a:prstGeom>
          <a:noFill/>
        </p:spPr>
        <p:txBody>
          <a:bodyPr spcFirstLastPara="1" wrap="square" lIns="0" tIns="0" rIns="0" bIns="45700" anchor="t" anchorCtr="0">
            <a:noAutofit/>
          </a:bodyPr>
          <a:lstStyle/>
          <a:p>
            <a:pPr marL="457200" lvl="0" indent="-374650" algn="l" rtl="0">
              <a:lnSpc>
                <a:spcPct val="80000"/>
              </a:lnSpc>
              <a:spcBef>
                <a:spcPts val="0"/>
              </a:spcBef>
              <a:spcAft>
                <a:spcPts val="0"/>
              </a:spcAft>
              <a:buSzPts val="2300"/>
              <a:buChar char="•"/>
            </a:pPr>
            <a:r>
              <a:rPr lang="en-US" sz="2300"/>
              <a:t>The indirect cost rate (ICR) cannot be applied against </a:t>
            </a:r>
            <a:r>
              <a:rPr lang="en-US" sz="2300" u="sng"/>
              <a:t>capital expenditures</a:t>
            </a:r>
            <a:r>
              <a:rPr lang="en-US" sz="2300"/>
              <a:t> as defined at </a:t>
            </a:r>
            <a:r>
              <a:rPr lang="en-US" sz="2300" u="sng">
                <a:solidFill>
                  <a:schemeClr val="hlink"/>
                </a:solidFill>
                <a:hlinkClick r:id="rId3"/>
              </a:rPr>
              <a:t>2 CFR 200.1</a:t>
            </a:r>
            <a:r>
              <a:rPr lang="en-US" sz="2300"/>
              <a:t>, which includes equipment, construction and/or other capitalized items (e.g., software)</a:t>
            </a:r>
            <a:endParaRPr sz="2300"/>
          </a:p>
          <a:p>
            <a:pPr marL="914400" lvl="0" indent="-374650" algn="l" rtl="0">
              <a:lnSpc>
                <a:spcPct val="80000"/>
              </a:lnSpc>
              <a:spcBef>
                <a:spcPts val="1000"/>
              </a:spcBef>
              <a:spcAft>
                <a:spcPts val="0"/>
              </a:spcAft>
              <a:buSzPts val="2300"/>
              <a:buChar char="•"/>
            </a:pPr>
            <a:r>
              <a:rPr lang="en-US" sz="2300"/>
              <a:t>For example, no IDCs should be claimed on any HVAC purchase or installation costs that meet the capitalization threshold even if the project only qualifies as minor remodeling</a:t>
            </a:r>
            <a:endParaRPr sz="2300"/>
          </a:p>
          <a:p>
            <a:pPr marL="457200" lvl="0" indent="-374650" algn="l" rtl="0">
              <a:lnSpc>
                <a:spcPct val="80000"/>
              </a:lnSpc>
              <a:spcBef>
                <a:spcPts val="1000"/>
              </a:spcBef>
              <a:spcAft>
                <a:spcPts val="0"/>
              </a:spcAft>
              <a:buSzPts val="2300"/>
              <a:buChar char="•"/>
            </a:pPr>
            <a:r>
              <a:rPr lang="en-US" sz="2300"/>
              <a:t>IDCs can only be taken on the first $25,000 of service contracts that go through the procurement process</a:t>
            </a:r>
            <a:endParaRPr sz="2300"/>
          </a:p>
          <a:p>
            <a:pPr marL="914400" lvl="0" indent="-374650" algn="l" rtl="0">
              <a:lnSpc>
                <a:spcPct val="80000"/>
              </a:lnSpc>
              <a:spcBef>
                <a:spcPts val="1000"/>
              </a:spcBef>
              <a:spcAft>
                <a:spcPts val="0"/>
              </a:spcAft>
              <a:buSzPts val="2300"/>
              <a:buChar char="•"/>
            </a:pPr>
            <a:r>
              <a:rPr lang="en-US" sz="2300"/>
              <a:t>This limitation generally does not apply to contracts for goods or supplies</a:t>
            </a:r>
            <a:endParaRPr sz="2300"/>
          </a:p>
          <a:p>
            <a:pPr marL="457200" lvl="0" indent="-374650" algn="l" rtl="0">
              <a:lnSpc>
                <a:spcPct val="80000"/>
              </a:lnSpc>
              <a:spcBef>
                <a:spcPts val="1000"/>
              </a:spcBef>
              <a:spcAft>
                <a:spcPts val="0"/>
              </a:spcAft>
              <a:buSzPts val="2300"/>
              <a:buChar char="•"/>
            </a:pPr>
            <a:r>
              <a:rPr lang="en-US" sz="2300"/>
              <a:t>These limitations also apply to charter school expenditures and internal services (e.g., objects 0594 and 0851)</a:t>
            </a:r>
            <a:endParaRPr sz="2300"/>
          </a:p>
          <a:p>
            <a:pPr marL="457200" lvl="0" indent="-374650" algn="l" rtl="0">
              <a:lnSpc>
                <a:spcPct val="80000"/>
              </a:lnSpc>
              <a:spcBef>
                <a:spcPts val="1000"/>
              </a:spcBef>
              <a:spcAft>
                <a:spcPts val="0"/>
              </a:spcAft>
              <a:buSzPts val="2300"/>
              <a:buChar char="•"/>
            </a:pPr>
            <a:r>
              <a:rPr lang="en-US" sz="2300"/>
              <a:t>Many LEAs did not use the ESSER applications’ manual override feature to correct their overstated IDCs</a:t>
            </a:r>
            <a:endParaRPr sz="2300"/>
          </a:p>
          <a:p>
            <a:pPr marL="457200" lvl="0" indent="-374650" algn="l" rtl="0">
              <a:lnSpc>
                <a:spcPct val="80000"/>
              </a:lnSpc>
              <a:spcBef>
                <a:spcPts val="1000"/>
              </a:spcBef>
              <a:spcAft>
                <a:spcPts val="0"/>
              </a:spcAft>
              <a:buSzPts val="2300"/>
              <a:buChar char="•"/>
            </a:pPr>
            <a:r>
              <a:rPr lang="en-US" sz="2300"/>
              <a:t>Recalculate your IDCs and notify CDE of inaccuracies while                 there is still time to make necessary corrections (ESSER II, III)</a:t>
            </a:r>
            <a:endParaRPr sz="2300"/>
          </a:p>
          <a:p>
            <a:pPr marL="914400" lvl="0" indent="0" algn="l" rtl="0">
              <a:lnSpc>
                <a:spcPct val="80000"/>
              </a:lnSpc>
              <a:spcBef>
                <a:spcPts val="0"/>
              </a:spcBef>
              <a:spcAft>
                <a:spcPts val="0"/>
              </a:spcAft>
              <a:buNone/>
            </a:pPr>
            <a:endParaRPr sz="2200"/>
          </a:p>
        </p:txBody>
      </p:sp>
      <p:sp>
        <p:nvSpPr>
          <p:cNvPr id="241" name="Google Shape;241;p34"/>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20</a:t>
            </a:fld>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35"/>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a:bodyPr>
          <a:lstStyle/>
          <a:p>
            <a:pPr marL="0" lvl="0" indent="0" algn="ctr" rtl="0">
              <a:spcBef>
                <a:spcPts val="0"/>
              </a:spcBef>
              <a:spcAft>
                <a:spcPts val="0"/>
              </a:spcAft>
              <a:buNone/>
            </a:pPr>
            <a:r>
              <a:rPr lang="en-US"/>
              <a:t>Projects That Are Out of Compliance - Next Steps</a:t>
            </a:r>
            <a:endParaRPr/>
          </a:p>
        </p:txBody>
      </p:sp>
      <p:sp>
        <p:nvSpPr>
          <p:cNvPr id="248" name="Google Shape;248;p35"/>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21</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36"/>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Current/Open Projects</a:t>
            </a:r>
            <a:endParaRPr strike="sngStrike"/>
          </a:p>
        </p:txBody>
      </p:sp>
      <p:sp>
        <p:nvSpPr>
          <p:cNvPr id="255" name="Google Shape;255;p36"/>
          <p:cNvSpPr txBox="1">
            <a:spLocks noGrp="1"/>
          </p:cNvSpPr>
          <p:nvPr>
            <p:ph type="body" idx="1"/>
          </p:nvPr>
        </p:nvSpPr>
        <p:spPr>
          <a:xfrm>
            <a:off x="291600" y="1374050"/>
            <a:ext cx="8560800" cy="5238000"/>
          </a:xfrm>
          <a:prstGeom prst="rect">
            <a:avLst/>
          </a:prstGeom>
        </p:spPr>
        <p:txBody>
          <a:bodyPr spcFirstLastPara="1" wrap="square" lIns="0" tIns="0" rIns="0" bIns="45700" anchor="t" anchorCtr="0">
            <a:noAutofit/>
          </a:bodyPr>
          <a:lstStyle/>
          <a:p>
            <a:pPr marL="457200" lvl="0" indent="-364172" algn="l" rtl="0">
              <a:lnSpc>
                <a:spcPct val="90000"/>
              </a:lnSpc>
              <a:spcBef>
                <a:spcPts val="0"/>
              </a:spcBef>
              <a:spcAft>
                <a:spcPts val="0"/>
              </a:spcAft>
              <a:buSzPts val="2135"/>
              <a:buChar char="•"/>
            </a:pPr>
            <a:r>
              <a:rPr lang="en-US" sz="2135"/>
              <a:t>Consider an accounting adjustment to use non-federal funds to pay for the project</a:t>
            </a:r>
            <a:endParaRPr sz="2135"/>
          </a:p>
          <a:p>
            <a:pPr marL="457200" lvl="0" indent="-364172" algn="l" rtl="0">
              <a:lnSpc>
                <a:spcPct val="90000"/>
              </a:lnSpc>
              <a:spcBef>
                <a:spcPts val="1000"/>
              </a:spcBef>
              <a:spcAft>
                <a:spcPts val="0"/>
              </a:spcAft>
              <a:buSzPts val="2135"/>
              <a:buChar char="•"/>
            </a:pPr>
            <a:r>
              <a:rPr lang="en-US" sz="2135"/>
              <a:t>If project will remain federally funded, bring it into compliance in all areas </a:t>
            </a:r>
            <a:endParaRPr sz="2135"/>
          </a:p>
          <a:p>
            <a:pPr marL="914400" lvl="1" indent="-364172" algn="l" rtl="0">
              <a:lnSpc>
                <a:spcPct val="90000"/>
              </a:lnSpc>
              <a:spcBef>
                <a:spcPts val="0"/>
              </a:spcBef>
              <a:spcAft>
                <a:spcPts val="0"/>
              </a:spcAft>
              <a:buSzPts val="2135"/>
              <a:buChar char="•"/>
            </a:pPr>
            <a:r>
              <a:rPr lang="en-US" sz="2135"/>
              <a:t>Amend contracts to include applicable provisions, including DBRA clauses and wage determinations</a:t>
            </a:r>
            <a:endParaRPr sz="2135"/>
          </a:p>
          <a:p>
            <a:pPr marL="914400" lvl="1" indent="-364172" algn="l" rtl="0">
              <a:lnSpc>
                <a:spcPct val="90000"/>
              </a:lnSpc>
              <a:spcBef>
                <a:spcPts val="0"/>
              </a:spcBef>
              <a:spcAft>
                <a:spcPts val="0"/>
              </a:spcAft>
              <a:buSzPts val="2135"/>
              <a:buChar char="•"/>
            </a:pPr>
            <a:r>
              <a:rPr lang="en-US" sz="2135"/>
              <a:t>Ensure prevailing wages were paid from the inception of the project </a:t>
            </a:r>
            <a:endParaRPr sz="2135"/>
          </a:p>
          <a:p>
            <a:pPr marL="1371600" lvl="2" indent="-364172" algn="l" rtl="0">
              <a:lnSpc>
                <a:spcPct val="90000"/>
              </a:lnSpc>
              <a:spcBef>
                <a:spcPts val="0"/>
              </a:spcBef>
              <a:spcAft>
                <a:spcPts val="0"/>
              </a:spcAft>
              <a:buSzPts val="2135"/>
              <a:buChar char="•"/>
            </a:pPr>
            <a:r>
              <a:rPr lang="en-US" sz="2135"/>
              <a:t>This will require collection and review of certified payroll records and may require paying additional wages</a:t>
            </a:r>
            <a:endParaRPr sz="2135"/>
          </a:p>
          <a:p>
            <a:pPr marL="914400" lvl="1" indent="-364172" algn="l" rtl="0">
              <a:lnSpc>
                <a:spcPct val="90000"/>
              </a:lnSpc>
              <a:spcBef>
                <a:spcPts val="0"/>
              </a:spcBef>
              <a:spcAft>
                <a:spcPts val="0"/>
              </a:spcAft>
              <a:buSzPts val="2135"/>
              <a:buChar char="•"/>
            </a:pPr>
            <a:r>
              <a:rPr lang="en-US" sz="2135"/>
              <a:t>Perform site visits to view required postings</a:t>
            </a:r>
            <a:endParaRPr sz="2135"/>
          </a:p>
          <a:p>
            <a:pPr marL="914400" lvl="1" indent="-364172" algn="l" rtl="0">
              <a:lnSpc>
                <a:spcPct val="90000"/>
              </a:lnSpc>
              <a:spcBef>
                <a:spcPts val="0"/>
              </a:spcBef>
              <a:spcAft>
                <a:spcPts val="0"/>
              </a:spcAft>
              <a:buSzPts val="2135"/>
              <a:buChar char="•"/>
            </a:pPr>
            <a:r>
              <a:rPr lang="en-US" sz="2135"/>
              <a:t>Possible applicability of 34 CFR 75.600-617</a:t>
            </a:r>
            <a:endParaRPr sz="2135"/>
          </a:p>
          <a:p>
            <a:pPr marL="457200" lvl="0" indent="-364172" algn="l" rtl="0">
              <a:lnSpc>
                <a:spcPct val="90000"/>
              </a:lnSpc>
              <a:spcBef>
                <a:spcPts val="1000"/>
              </a:spcBef>
              <a:spcAft>
                <a:spcPts val="0"/>
              </a:spcAft>
              <a:buSzPts val="2135"/>
              <a:buChar char="•"/>
            </a:pPr>
            <a:r>
              <a:rPr lang="en-US" sz="2135"/>
              <a:t>File an NFI if deemed necessary</a:t>
            </a:r>
            <a:endParaRPr sz="2135"/>
          </a:p>
          <a:p>
            <a:pPr marL="457200" lvl="0" indent="-364172" algn="l" rtl="0">
              <a:lnSpc>
                <a:spcPct val="90000"/>
              </a:lnSpc>
              <a:spcBef>
                <a:spcPts val="1000"/>
              </a:spcBef>
              <a:spcAft>
                <a:spcPts val="0"/>
              </a:spcAft>
              <a:buSzPts val="2135"/>
              <a:buChar char="•"/>
            </a:pPr>
            <a:r>
              <a:rPr lang="en-US" sz="2135"/>
              <a:t>Update policies and procedures to help ensure future compliance</a:t>
            </a:r>
            <a:endParaRPr sz="2135"/>
          </a:p>
          <a:p>
            <a:pPr marL="0" lvl="0" indent="0" algn="l" rtl="0">
              <a:lnSpc>
                <a:spcPct val="90000"/>
              </a:lnSpc>
              <a:spcBef>
                <a:spcPts val="1000"/>
              </a:spcBef>
              <a:spcAft>
                <a:spcPts val="0"/>
              </a:spcAft>
              <a:buSzPts val="1018"/>
              <a:buNone/>
            </a:pPr>
            <a:endParaRPr sz="2035"/>
          </a:p>
        </p:txBody>
      </p:sp>
      <p:sp>
        <p:nvSpPr>
          <p:cNvPr id="256" name="Google Shape;256;p36"/>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22</a:t>
            </a:fld>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37"/>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Closed Projects</a:t>
            </a:r>
            <a:endParaRPr/>
          </a:p>
        </p:txBody>
      </p:sp>
      <p:sp>
        <p:nvSpPr>
          <p:cNvPr id="263" name="Google Shape;263;p37"/>
          <p:cNvSpPr txBox="1">
            <a:spLocks noGrp="1"/>
          </p:cNvSpPr>
          <p:nvPr>
            <p:ph type="body" idx="1"/>
          </p:nvPr>
        </p:nvSpPr>
        <p:spPr>
          <a:xfrm>
            <a:off x="119425" y="1468650"/>
            <a:ext cx="8903400" cy="5037000"/>
          </a:xfrm>
          <a:prstGeom prst="rect">
            <a:avLst/>
          </a:prstGeom>
        </p:spPr>
        <p:txBody>
          <a:bodyPr spcFirstLastPara="1" wrap="square" lIns="0" tIns="0" rIns="0" bIns="45700" anchor="t" anchorCtr="0">
            <a:noAutofit/>
          </a:bodyPr>
          <a:lstStyle/>
          <a:p>
            <a:pPr marL="457200" lvl="0" indent="-364172" algn="l" rtl="0">
              <a:lnSpc>
                <a:spcPct val="90000"/>
              </a:lnSpc>
              <a:spcBef>
                <a:spcPts val="1000"/>
              </a:spcBef>
              <a:spcAft>
                <a:spcPts val="0"/>
              </a:spcAft>
              <a:buSzPts val="2135"/>
              <a:buChar char="•"/>
            </a:pPr>
            <a:r>
              <a:rPr lang="en-US" sz="2135"/>
              <a:t>If LEAs are identified during monitoring as being out of compliance, CDE is required to notify ED </a:t>
            </a:r>
            <a:endParaRPr sz="2135"/>
          </a:p>
          <a:p>
            <a:pPr marL="457200" lvl="0" indent="-364172" algn="l" rtl="0">
              <a:lnSpc>
                <a:spcPct val="90000"/>
              </a:lnSpc>
              <a:spcBef>
                <a:spcPts val="1000"/>
              </a:spcBef>
              <a:spcAft>
                <a:spcPts val="0"/>
              </a:spcAft>
              <a:buSzPts val="2135"/>
              <a:buChar char="•"/>
            </a:pPr>
            <a:r>
              <a:rPr lang="en-US" sz="2135"/>
              <a:t>If still possible, consider an accounting adjustment to use non-federal funds to pay for the project</a:t>
            </a:r>
            <a:endParaRPr sz="2135"/>
          </a:p>
          <a:p>
            <a:pPr marL="457200" lvl="0" indent="-364172" algn="l" rtl="0">
              <a:lnSpc>
                <a:spcPct val="90000"/>
              </a:lnSpc>
              <a:spcBef>
                <a:spcPts val="1000"/>
              </a:spcBef>
              <a:spcAft>
                <a:spcPts val="0"/>
              </a:spcAft>
              <a:buSzPts val="2135"/>
              <a:buChar char="•"/>
            </a:pPr>
            <a:r>
              <a:rPr lang="en-US" sz="2135"/>
              <a:t>If LEA did not include DBRA clauses or wage determinations in project contracts, but prevailing wage rates were paid and otherwise sufficiently documented, LEA should contact CDE for assistance in seeking a waiver from the DOL for remaining unmet requirements such as certified payrolls  </a:t>
            </a:r>
            <a:endParaRPr sz="2135"/>
          </a:p>
          <a:p>
            <a:pPr marL="457200" lvl="0" indent="-364172" algn="l" rtl="0">
              <a:lnSpc>
                <a:spcPct val="90000"/>
              </a:lnSpc>
              <a:spcBef>
                <a:spcPts val="1000"/>
              </a:spcBef>
              <a:spcAft>
                <a:spcPts val="0"/>
              </a:spcAft>
              <a:buSzPts val="2135"/>
              <a:buChar char="•"/>
            </a:pPr>
            <a:r>
              <a:rPr lang="en-US" sz="2135"/>
              <a:t>File an NFI if deemed necessary</a:t>
            </a:r>
            <a:endParaRPr sz="2135"/>
          </a:p>
          <a:p>
            <a:pPr marL="457200" lvl="0" indent="-364172" algn="l" rtl="0">
              <a:lnSpc>
                <a:spcPct val="90000"/>
              </a:lnSpc>
              <a:spcBef>
                <a:spcPts val="1000"/>
              </a:spcBef>
              <a:spcAft>
                <a:spcPts val="0"/>
              </a:spcAft>
              <a:buSzPts val="2135"/>
              <a:buChar char="•"/>
            </a:pPr>
            <a:r>
              <a:rPr lang="en-US" sz="2135"/>
              <a:t>Update policies and procedures to help ensure future compliance </a:t>
            </a:r>
            <a:endParaRPr sz="2135"/>
          </a:p>
          <a:p>
            <a:pPr marL="0" lvl="0" indent="0" algn="l" rtl="0">
              <a:lnSpc>
                <a:spcPct val="90000"/>
              </a:lnSpc>
              <a:spcBef>
                <a:spcPts val="1000"/>
              </a:spcBef>
              <a:spcAft>
                <a:spcPts val="0"/>
              </a:spcAft>
              <a:buSzPts val="1018"/>
              <a:buNone/>
            </a:pPr>
            <a:endParaRPr sz="2035"/>
          </a:p>
        </p:txBody>
      </p:sp>
      <p:sp>
        <p:nvSpPr>
          <p:cNvPr id="264" name="Google Shape;264;p37"/>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23</a:t>
            </a:fld>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38"/>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a:bodyPr>
          <a:lstStyle/>
          <a:p>
            <a:pPr marL="0" lvl="0" indent="0" algn="ctr" rtl="0">
              <a:spcBef>
                <a:spcPts val="0"/>
              </a:spcBef>
              <a:spcAft>
                <a:spcPts val="0"/>
              </a:spcAft>
              <a:buNone/>
            </a:pPr>
            <a:r>
              <a:rPr lang="en-US"/>
              <a:t>CDE Construction Questionnaire</a:t>
            </a:r>
            <a:endParaRPr/>
          </a:p>
        </p:txBody>
      </p:sp>
      <p:sp>
        <p:nvSpPr>
          <p:cNvPr id="271" name="Google Shape;271;p38"/>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24</a:t>
            </a:fld>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39"/>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CDE Construction Questionnaire</a:t>
            </a:r>
            <a:endParaRPr/>
          </a:p>
        </p:txBody>
      </p:sp>
      <p:sp>
        <p:nvSpPr>
          <p:cNvPr id="278" name="Google Shape;278;p39"/>
          <p:cNvSpPr txBox="1">
            <a:spLocks noGrp="1"/>
          </p:cNvSpPr>
          <p:nvPr>
            <p:ph type="body" idx="1"/>
          </p:nvPr>
        </p:nvSpPr>
        <p:spPr>
          <a:xfrm>
            <a:off x="291600" y="1374050"/>
            <a:ext cx="8560800" cy="5167200"/>
          </a:xfrm>
          <a:prstGeom prst="rect">
            <a:avLst/>
          </a:prstGeom>
        </p:spPr>
        <p:txBody>
          <a:bodyPr spcFirstLastPara="1" wrap="square" lIns="0" tIns="0" rIns="0" bIns="45700" anchor="t" anchorCtr="0">
            <a:normAutofit fontScale="92500" lnSpcReduction="10000"/>
          </a:bodyPr>
          <a:lstStyle/>
          <a:p>
            <a:pPr marL="457200" lvl="0" indent="-357822" algn="l" rtl="0">
              <a:lnSpc>
                <a:spcPct val="100000"/>
              </a:lnSpc>
              <a:spcBef>
                <a:spcPts val="1000"/>
              </a:spcBef>
              <a:spcAft>
                <a:spcPts val="0"/>
              </a:spcAft>
              <a:buSzPct val="100000"/>
              <a:buChar char="•"/>
            </a:pPr>
            <a:r>
              <a:rPr lang="en-US" sz="2200"/>
              <a:t>Developed to facilitate the collection of information from LEAs and serve as a resource and form of technical assistance</a:t>
            </a:r>
            <a:endParaRPr sz="2200"/>
          </a:p>
          <a:p>
            <a:pPr marL="457200" lvl="0" indent="-357822" algn="l" rtl="0">
              <a:lnSpc>
                <a:spcPct val="100000"/>
              </a:lnSpc>
              <a:spcBef>
                <a:spcPts val="1000"/>
              </a:spcBef>
              <a:spcAft>
                <a:spcPts val="0"/>
              </a:spcAft>
              <a:buSzPct val="100000"/>
              <a:buChar char="•"/>
            </a:pPr>
            <a:r>
              <a:rPr lang="en-US" sz="2200"/>
              <a:t>Some LEAs have already received it as part of their fiscal monitoring</a:t>
            </a:r>
            <a:endParaRPr sz="2200"/>
          </a:p>
          <a:p>
            <a:pPr marL="457200" lvl="0" indent="-357822" algn="l" rtl="0">
              <a:lnSpc>
                <a:spcPct val="100000"/>
              </a:lnSpc>
              <a:spcBef>
                <a:spcPts val="1000"/>
              </a:spcBef>
              <a:spcAft>
                <a:spcPts val="0"/>
              </a:spcAft>
              <a:buSzPct val="100000"/>
              <a:buChar char="•"/>
            </a:pPr>
            <a:r>
              <a:rPr lang="en-US" sz="2200"/>
              <a:t>Sent via email to LEAs with ESSER III projects (construction and non-construction, due to the DBRA and 2 CFR 200, Appendix II requirements)</a:t>
            </a:r>
            <a:endParaRPr sz="2200"/>
          </a:p>
          <a:p>
            <a:pPr marL="457200" lvl="0" indent="-357822" algn="l" rtl="0">
              <a:lnSpc>
                <a:spcPct val="100000"/>
              </a:lnSpc>
              <a:spcBef>
                <a:spcPts val="1000"/>
              </a:spcBef>
              <a:spcAft>
                <a:spcPts val="0"/>
              </a:spcAft>
              <a:buSzPct val="100000"/>
              <a:buChar char="•"/>
            </a:pPr>
            <a:r>
              <a:rPr lang="en-US" sz="2200"/>
              <a:t>Similar in format to the Fiscal Monitoring Questionnaire (Google doc)</a:t>
            </a:r>
            <a:endParaRPr sz="2200"/>
          </a:p>
          <a:p>
            <a:pPr marL="914400" lvl="1" indent="-357822" algn="l" rtl="0">
              <a:lnSpc>
                <a:spcPct val="100000"/>
              </a:lnSpc>
              <a:spcBef>
                <a:spcPts val="0"/>
              </a:spcBef>
              <a:spcAft>
                <a:spcPts val="0"/>
              </a:spcAft>
              <a:buSzPct val="100000"/>
              <a:buChar char="•"/>
            </a:pPr>
            <a:r>
              <a:rPr lang="en-US" sz="2200"/>
              <a:t>Download from the link in the format most convenient for you</a:t>
            </a:r>
            <a:endParaRPr sz="2200"/>
          </a:p>
          <a:p>
            <a:pPr marL="457200" lvl="0" indent="-357822" algn="l" rtl="0">
              <a:lnSpc>
                <a:spcPct val="100000"/>
              </a:lnSpc>
              <a:spcBef>
                <a:spcPts val="1000"/>
              </a:spcBef>
              <a:spcAft>
                <a:spcPts val="0"/>
              </a:spcAft>
              <a:buSzPct val="100000"/>
              <a:buChar char="•"/>
            </a:pPr>
            <a:r>
              <a:rPr lang="en-US" sz="2200"/>
              <a:t>As you are completing it, if you feel a section does not apply to your LEA based on the specifics of your project (e.g., it does not involve structural changes such as moving load bearing walls), </a:t>
            </a:r>
            <a:r>
              <a:rPr lang="en-US" sz="2200" u="sng"/>
              <a:t>please include that type of information in your responses</a:t>
            </a:r>
            <a:endParaRPr sz="2200" u="sng"/>
          </a:p>
          <a:p>
            <a:pPr marL="457200" lvl="0" indent="-357822" algn="l" rtl="0">
              <a:lnSpc>
                <a:spcPct val="100000"/>
              </a:lnSpc>
              <a:spcBef>
                <a:spcPts val="1000"/>
              </a:spcBef>
              <a:spcAft>
                <a:spcPts val="0"/>
              </a:spcAft>
              <a:buSzPct val="100000"/>
              <a:buChar char="•"/>
            </a:pPr>
            <a:r>
              <a:rPr lang="en-US" sz="2200"/>
              <a:t>Includes a Resources section</a:t>
            </a:r>
            <a:endParaRPr sz="2200"/>
          </a:p>
          <a:p>
            <a:pPr marL="457200" lvl="0" indent="-357822" algn="l" rtl="0">
              <a:lnSpc>
                <a:spcPct val="100000"/>
              </a:lnSpc>
              <a:spcBef>
                <a:spcPts val="1000"/>
              </a:spcBef>
              <a:spcAft>
                <a:spcPts val="0"/>
              </a:spcAft>
              <a:buSzPct val="100000"/>
              <a:buChar char="•"/>
            </a:pPr>
            <a:r>
              <a:rPr lang="en-US" sz="2200"/>
              <a:t>Sign the certification page and submit the entire questionnaire in Syncplicity as directed in the instructions</a:t>
            </a:r>
            <a:endParaRPr sz="2200"/>
          </a:p>
          <a:p>
            <a:pPr marL="457200" lvl="0" indent="0" algn="l" rtl="0">
              <a:lnSpc>
                <a:spcPct val="100000"/>
              </a:lnSpc>
              <a:spcBef>
                <a:spcPts val="1000"/>
              </a:spcBef>
              <a:spcAft>
                <a:spcPts val="0"/>
              </a:spcAft>
              <a:buNone/>
            </a:pPr>
            <a:endParaRPr sz="2200"/>
          </a:p>
        </p:txBody>
      </p:sp>
      <p:sp>
        <p:nvSpPr>
          <p:cNvPr id="279" name="Google Shape;279;p39"/>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25</a:t>
            </a:fl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40"/>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a:bodyPr>
          <a:lstStyle/>
          <a:p>
            <a:pPr marL="0" lvl="0" indent="0" algn="ctr" rtl="0">
              <a:spcBef>
                <a:spcPts val="0"/>
              </a:spcBef>
              <a:spcAft>
                <a:spcPts val="0"/>
              </a:spcAft>
              <a:buNone/>
            </a:pPr>
            <a:r>
              <a:rPr lang="en-US"/>
              <a:t>Attestation of Completion</a:t>
            </a:r>
            <a:endParaRPr/>
          </a:p>
        </p:txBody>
      </p:sp>
      <p:sp>
        <p:nvSpPr>
          <p:cNvPr id="286" name="Google Shape;286;p40"/>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26</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41"/>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Attestation of Completion</a:t>
            </a:r>
            <a:endParaRPr/>
          </a:p>
        </p:txBody>
      </p:sp>
      <p:sp>
        <p:nvSpPr>
          <p:cNvPr id="293" name="Google Shape;293;p41"/>
          <p:cNvSpPr txBox="1">
            <a:spLocks noGrp="1"/>
          </p:cNvSpPr>
          <p:nvPr>
            <p:ph type="body" idx="1"/>
          </p:nvPr>
        </p:nvSpPr>
        <p:spPr>
          <a:xfrm>
            <a:off x="291600" y="1267625"/>
            <a:ext cx="4523100" cy="5099400"/>
          </a:xfrm>
          <a:prstGeom prst="rect">
            <a:avLst/>
          </a:prstGeom>
        </p:spPr>
        <p:txBody>
          <a:bodyPr spcFirstLastPara="1" wrap="square" lIns="0" tIns="0" rIns="0" bIns="45700" anchor="t" anchorCtr="0">
            <a:normAutofit lnSpcReduction="10000"/>
          </a:bodyPr>
          <a:lstStyle/>
          <a:p>
            <a:pPr marL="457200" lvl="0" indent="-368300" algn="l" rtl="0">
              <a:lnSpc>
                <a:spcPct val="100000"/>
              </a:lnSpc>
              <a:spcBef>
                <a:spcPts val="1000"/>
              </a:spcBef>
              <a:spcAft>
                <a:spcPts val="0"/>
              </a:spcAft>
              <a:buSzPts val="2200"/>
              <a:buChar char="•"/>
            </a:pPr>
            <a:r>
              <a:rPr lang="en-US" sz="2200"/>
              <a:t>Smartsheet linked </a:t>
            </a:r>
            <a:r>
              <a:rPr lang="en-US" sz="2200" u="sng">
                <a:solidFill>
                  <a:schemeClr val="hlink"/>
                </a:solidFill>
                <a:hlinkClick r:id="rId3"/>
              </a:rPr>
              <a:t>here</a:t>
            </a:r>
            <a:endParaRPr sz="2200"/>
          </a:p>
          <a:p>
            <a:pPr marL="457200" lvl="0" indent="-368300" algn="l" rtl="0">
              <a:lnSpc>
                <a:spcPct val="100000"/>
              </a:lnSpc>
              <a:spcBef>
                <a:spcPts val="1000"/>
              </a:spcBef>
              <a:spcAft>
                <a:spcPts val="0"/>
              </a:spcAft>
              <a:buSzPts val="2200"/>
              <a:buChar char="•"/>
            </a:pPr>
            <a:r>
              <a:rPr lang="en-US" sz="2200"/>
              <a:t>Used to provide assurance to CDE that LEA personnel watched the  available recording or attended Office Hours on March 28, 2024</a:t>
            </a:r>
            <a:endParaRPr sz="2200"/>
          </a:p>
          <a:p>
            <a:pPr marL="457200" lvl="0" indent="-368300" algn="l" rtl="0">
              <a:lnSpc>
                <a:spcPct val="100000"/>
              </a:lnSpc>
              <a:spcBef>
                <a:spcPts val="1000"/>
              </a:spcBef>
              <a:spcAft>
                <a:spcPts val="0"/>
              </a:spcAft>
              <a:buSzPts val="2200"/>
              <a:buChar char="•"/>
            </a:pPr>
            <a:r>
              <a:rPr lang="en-US" sz="2200"/>
              <a:t>Individual responses must be submitted </a:t>
            </a:r>
            <a:endParaRPr sz="2200"/>
          </a:p>
          <a:p>
            <a:pPr marL="457200" lvl="0" indent="-368300" algn="l" rtl="0">
              <a:lnSpc>
                <a:spcPct val="100000"/>
              </a:lnSpc>
              <a:spcBef>
                <a:spcPts val="1000"/>
              </a:spcBef>
              <a:spcAft>
                <a:spcPts val="0"/>
              </a:spcAft>
              <a:buSzPts val="2200"/>
              <a:buChar char="•"/>
            </a:pPr>
            <a:r>
              <a:rPr lang="en-US" sz="2200"/>
              <a:t>Due by April 5, 2024</a:t>
            </a:r>
            <a:endParaRPr sz="2200"/>
          </a:p>
          <a:p>
            <a:pPr marL="457200" lvl="0" indent="-368300" algn="l" rtl="0">
              <a:lnSpc>
                <a:spcPct val="100000"/>
              </a:lnSpc>
              <a:spcBef>
                <a:spcPts val="1000"/>
              </a:spcBef>
              <a:spcAft>
                <a:spcPts val="0"/>
              </a:spcAft>
              <a:buSzPts val="2200"/>
              <a:buChar char="•"/>
            </a:pPr>
            <a:r>
              <a:rPr lang="en-US" sz="2200"/>
              <a:t>Respondents should see a pop-up window as confirmation that CDE received their response</a:t>
            </a:r>
            <a:endParaRPr sz="2200"/>
          </a:p>
          <a:p>
            <a:pPr marL="457200" lvl="0" indent="-368300" algn="l" rtl="0">
              <a:lnSpc>
                <a:spcPct val="100000"/>
              </a:lnSpc>
              <a:spcBef>
                <a:spcPts val="1000"/>
              </a:spcBef>
              <a:spcAft>
                <a:spcPts val="0"/>
              </a:spcAft>
              <a:buSzPts val="2200"/>
              <a:buChar char="•"/>
            </a:pPr>
            <a:r>
              <a:rPr lang="en-US" sz="2200"/>
              <a:t>Consider entering your email address and checking the box to get a copy of your response</a:t>
            </a:r>
            <a:endParaRPr sz="2200"/>
          </a:p>
        </p:txBody>
      </p:sp>
      <p:sp>
        <p:nvSpPr>
          <p:cNvPr id="294" name="Google Shape;294;p41"/>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27</a:t>
            </a:fld>
            <a:endParaRPr/>
          </a:p>
        </p:txBody>
      </p:sp>
      <p:pic>
        <p:nvPicPr>
          <p:cNvPr id="295" name="Google Shape;295;p41"/>
          <p:cNvPicPr preferRelativeResize="0"/>
          <p:nvPr/>
        </p:nvPicPr>
        <p:blipFill>
          <a:blip r:embed="rId4">
            <a:alphaModFix/>
          </a:blip>
          <a:stretch>
            <a:fillRect/>
          </a:stretch>
        </p:blipFill>
        <p:spPr>
          <a:xfrm>
            <a:off x="5115025" y="1397750"/>
            <a:ext cx="3052925" cy="4679725"/>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42"/>
          <p:cNvSpPr txBox="1">
            <a:spLocks noGrp="1"/>
          </p:cNvSpPr>
          <p:nvPr>
            <p:ph type="title"/>
          </p:nvPr>
        </p:nvSpPr>
        <p:spPr>
          <a:xfrm>
            <a:off x="245193" y="254514"/>
            <a:ext cx="60819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Resources:</a:t>
            </a:r>
            <a:endParaRPr/>
          </a:p>
        </p:txBody>
      </p:sp>
      <p:sp>
        <p:nvSpPr>
          <p:cNvPr id="302" name="Google Shape;302;p42"/>
          <p:cNvSpPr txBox="1">
            <a:spLocks noGrp="1"/>
          </p:cNvSpPr>
          <p:nvPr>
            <p:ph type="body" idx="1"/>
          </p:nvPr>
        </p:nvSpPr>
        <p:spPr>
          <a:xfrm>
            <a:off x="549700" y="1443301"/>
            <a:ext cx="7886700" cy="4983600"/>
          </a:xfrm>
          <a:prstGeom prst="rect">
            <a:avLst/>
          </a:prstGeom>
        </p:spPr>
        <p:txBody>
          <a:bodyPr spcFirstLastPara="1" wrap="square" lIns="0" tIns="0" rIns="0" bIns="45700" anchor="t" anchorCtr="0">
            <a:normAutofit lnSpcReduction="10000"/>
          </a:bodyPr>
          <a:lstStyle/>
          <a:p>
            <a:pPr marL="457200" lvl="0" indent="-311150" algn="l" rtl="0">
              <a:lnSpc>
                <a:spcPct val="100000"/>
              </a:lnSpc>
              <a:spcBef>
                <a:spcPts val="0"/>
              </a:spcBef>
              <a:spcAft>
                <a:spcPts val="0"/>
              </a:spcAft>
              <a:buSzPts val="1300"/>
              <a:buFont typeface="Calibri"/>
              <a:buAutoNum type="arabicPeriod"/>
            </a:pPr>
            <a:r>
              <a:rPr lang="en-US" sz="1300" b="1" u="sng">
                <a:solidFill>
                  <a:srgbClr val="1155CC"/>
                </a:solidFill>
                <a:hlinkClick r:id="rId3">
                  <a:extLst>
                    <a:ext uri="{A12FA001-AC4F-418D-AE19-62706E023703}">
                      <ahyp:hlinkClr xmlns:ahyp="http://schemas.microsoft.com/office/drawing/2018/hyperlinkcolor" val="tx"/>
                    </a:ext>
                  </a:extLst>
                </a:hlinkClick>
              </a:rPr>
              <a:t>Uniform Grant Guidance (2 CFR §200)</a:t>
            </a:r>
            <a:endParaRPr sz="1300"/>
          </a:p>
          <a:p>
            <a:pPr marL="457200" lvl="0" indent="0" algn="l" rtl="0">
              <a:lnSpc>
                <a:spcPct val="100000"/>
              </a:lnSpc>
              <a:spcBef>
                <a:spcPts val="0"/>
              </a:spcBef>
              <a:spcAft>
                <a:spcPts val="0"/>
              </a:spcAft>
              <a:buClr>
                <a:schemeClr val="dk1"/>
              </a:buClr>
              <a:buSzPts val="1100"/>
              <a:buFont typeface="Arial"/>
              <a:buNone/>
            </a:pPr>
            <a:endParaRPr sz="1400" b="1"/>
          </a:p>
          <a:p>
            <a:pPr marL="457200" lvl="0" indent="-311150" algn="l" rtl="0">
              <a:lnSpc>
                <a:spcPct val="100000"/>
              </a:lnSpc>
              <a:spcBef>
                <a:spcPts val="0"/>
              </a:spcBef>
              <a:spcAft>
                <a:spcPts val="0"/>
              </a:spcAft>
              <a:buSzPts val="1300"/>
              <a:buFont typeface="Calibri"/>
              <a:buAutoNum type="arabicPeriod"/>
            </a:pPr>
            <a:r>
              <a:rPr lang="en-US" sz="1300" b="1"/>
              <a:t>CDE </a:t>
            </a:r>
            <a:r>
              <a:rPr lang="en-US" sz="1300" b="1" u="sng">
                <a:solidFill>
                  <a:srgbClr val="1155CC"/>
                </a:solidFill>
                <a:hlinkClick r:id="rId4">
                  <a:extLst>
                    <a:ext uri="{A12FA001-AC4F-418D-AE19-62706E023703}">
                      <ahyp:hlinkClr xmlns:ahyp="http://schemas.microsoft.com/office/drawing/2018/hyperlinkcolor" val="tx"/>
                    </a:ext>
                  </a:extLst>
                </a:hlinkClick>
              </a:rPr>
              <a:t>Construction Guidance</a:t>
            </a:r>
            <a:r>
              <a:rPr lang="en-US" sz="1300" b="1"/>
              <a:t> Document</a:t>
            </a:r>
            <a:endParaRPr sz="1300" b="1"/>
          </a:p>
          <a:p>
            <a:pPr marL="457200" lvl="0" indent="0" algn="l" rtl="0">
              <a:lnSpc>
                <a:spcPct val="100000"/>
              </a:lnSpc>
              <a:spcBef>
                <a:spcPts val="0"/>
              </a:spcBef>
              <a:spcAft>
                <a:spcPts val="0"/>
              </a:spcAft>
              <a:buNone/>
            </a:pPr>
            <a:endParaRPr sz="1300" b="1"/>
          </a:p>
          <a:p>
            <a:pPr marL="457200" lvl="0" indent="-311150" algn="l" rtl="0">
              <a:lnSpc>
                <a:spcPct val="100000"/>
              </a:lnSpc>
              <a:spcBef>
                <a:spcPts val="0"/>
              </a:spcBef>
              <a:spcAft>
                <a:spcPts val="0"/>
              </a:spcAft>
              <a:buSzPts val="1300"/>
              <a:buFont typeface="Calibri"/>
              <a:buAutoNum type="arabicPeriod"/>
            </a:pPr>
            <a:r>
              <a:rPr lang="en-US" sz="1300" b="1"/>
              <a:t>CDE </a:t>
            </a:r>
            <a:r>
              <a:rPr lang="en-US" sz="1300" b="1" u="sng">
                <a:solidFill>
                  <a:schemeClr val="hlink"/>
                </a:solidFill>
                <a:hlinkClick r:id="rId5"/>
              </a:rPr>
              <a:t>Filing A Notice of Federal Interest Guidance</a:t>
            </a:r>
            <a:r>
              <a:rPr lang="en-US" sz="1300" b="1"/>
              <a:t> Document</a:t>
            </a:r>
            <a:endParaRPr sz="1300" b="1"/>
          </a:p>
          <a:p>
            <a:pPr marL="0" lvl="0" indent="0" algn="l" rtl="0">
              <a:lnSpc>
                <a:spcPct val="100000"/>
              </a:lnSpc>
              <a:spcBef>
                <a:spcPts val="0"/>
              </a:spcBef>
              <a:spcAft>
                <a:spcPts val="0"/>
              </a:spcAft>
              <a:buNone/>
            </a:pPr>
            <a:endParaRPr sz="1300" b="1"/>
          </a:p>
          <a:p>
            <a:pPr marL="457200" lvl="0" indent="0" algn="l" rtl="0">
              <a:lnSpc>
                <a:spcPct val="100000"/>
              </a:lnSpc>
              <a:spcBef>
                <a:spcPts val="0"/>
              </a:spcBef>
              <a:spcAft>
                <a:spcPts val="0"/>
              </a:spcAft>
              <a:buClr>
                <a:schemeClr val="dk1"/>
              </a:buClr>
              <a:buSzPts val="1100"/>
              <a:buFont typeface="Arial"/>
              <a:buNone/>
            </a:pPr>
            <a:endParaRPr sz="1400"/>
          </a:p>
          <a:p>
            <a:pPr marL="457200" lvl="0" indent="-311150" algn="l" rtl="0">
              <a:lnSpc>
                <a:spcPct val="100000"/>
              </a:lnSpc>
              <a:spcBef>
                <a:spcPts val="0"/>
              </a:spcBef>
              <a:spcAft>
                <a:spcPts val="0"/>
              </a:spcAft>
              <a:buSzPts val="1300"/>
              <a:buFont typeface="Calibri"/>
              <a:buAutoNum type="arabicPeriod"/>
            </a:pPr>
            <a:r>
              <a:rPr lang="en-US" sz="1300" b="1"/>
              <a:t>U.S. Department of Education Office of Elementary and Secondary Education (OESE) Resources</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6">
                  <a:extLst>
                    <a:ext uri="{A12FA001-AC4F-418D-AE19-62706E023703}">
                      <ahyp:hlinkClr xmlns:ahyp="http://schemas.microsoft.com/office/drawing/2018/hyperlinkcolor" val="tx"/>
                    </a:ext>
                  </a:extLst>
                </a:hlinkClick>
              </a:rPr>
              <a:t>ESSER Resources</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7">
                  <a:extLst>
                    <a:ext uri="{A12FA001-AC4F-418D-AE19-62706E023703}">
                      <ahyp:hlinkClr xmlns:ahyp="http://schemas.microsoft.com/office/drawing/2018/hyperlinkcolor" val="tx"/>
                    </a:ext>
                  </a:extLst>
                </a:hlinkClick>
              </a:rPr>
              <a:t>Davis-Bacon Overview</a:t>
            </a:r>
            <a:r>
              <a:rPr lang="en-US" sz="1300"/>
              <a:t> Document</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8">
                  <a:extLst>
                    <a:ext uri="{A12FA001-AC4F-418D-AE19-62706E023703}">
                      <ahyp:hlinkClr xmlns:ahyp="http://schemas.microsoft.com/office/drawing/2018/hyperlinkcolor" val="tx"/>
                    </a:ext>
                  </a:extLst>
                </a:hlinkClick>
              </a:rPr>
              <a:t>Links</a:t>
            </a:r>
            <a:r>
              <a:rPr lang="en-US" sz="1300"/>
              <a:t> to April 26, 2023, webinar recording and transcript</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6">
                  <a:extLst>
                    <a:ext uri="{A12FA001-AC4F-418D-AE19-62706E023703}">
                      <ahyp:hlinkClr xmlns:ahyp="http://schemas.microsoft.com/office/drawing/2018/hyperlinkcolor" val="tx"/>
                    </a:ext>
                  </a:extLst>
                </a:hlinkClick>
              </a:rPr>
              <a:t>Links</a:t>
            </a:r>
            <a:r>
              <a:rPr lang="en-US" sz="1300"/>
              <a:t> to Davis-Bacon Regulations Updates Office Hours</a:t>
            </a:r>
            <a:r>
              <a:rPr lang="en-US" sz="1300" i="1"/>
              <a:t> </a:t>
            </a:r>
            <a:r>
              <a:rPr lang="en-US" sz="1300"/>
              <a:t>recording and transcript discussing DBRA updates effective October 23, 2023</a:t>
            </a:r>
            <a:endParaRPr sz="1300"/>
          </a:p>
          <a:p>
            <a:pPr marL="914400" lvl="0" indent="0" algn="l" rtl="0">
              <a:lnSpc>
                <a:spcPct val="100000"/>
              </a:lnSpc>
              <a:spcBef>
                <a:spcPts val="0"/>
              </a:spcBef>
              <a:spcAft>
                <a:spcPts val="0"/>
              </a:spcAft>
              <a:buClr>
                <a:schemeClr val="dk1"/>
              </a:buClr>
              <a:buSzPts val="1100"/>
              <a:buFont typeface="Arial"/>
              <a:buNone/>
            </a:pPr>
            <a:r>
              <a:rPr lang="en-US" sz="1300"/>
              <a:t>(NOTE:  This is the same link as #3a above. Click on it, expand </a:t>
            </a:r>
            <a:r>
              <a:rPr lang="en-US" sz="1300" i="1"/>
              <a:t>Webinars &amp; Office Hours</a:t>
            </a:r>
            <a:r>
              <a:rPr lang="en-US" sz="1300"/>
              <a:t>, then scroll down to the </a:t>
            </a:r>
            <a:r>
              <a:rPr lang="en-US" sz="1300" i="1"/>
              <a:t>Davis Bacon Regulations Updates Office Hours (12.07.2023) </a:t>
            </a:r>
            <a:r>
              <a:rPr lang="en-US" sz="1300"/>
              <a:t>items.)</a:t>
            </a:r>
            <a:endParaRPr sz="1300"/>
          </a:p>
          <a:p>
            <a:pPr marL="457200" lvl="0" indent="457200" algn="l" rtl="0">
              <a:lnSpc>
                <a:spcPct val="100000"/>
              </a:lnSpc>
              <a:spcBef>
                <a:spcPts val="0"/>
              </a:spcBef>
              <a:spcAft>
                <a:spcPts val="0"/>
              </a:spcAft>
              <a:buClr>
                <a:schemeClr val="dk1"/>
              </a:buClr>
              <a:buSzPts val="1100"/>
              <a:buFont typeface="Arial"/>
              <a:buNone/>
            </a:pPr>
            <a:endParaRPr sz="1400">
              <a:solidFill>
                <a:srgbClr val="1155CC"/>
              </a:solidFill>
            </a:endParaRPr>
          </a:p>
          <a:p>
            <a:pPr marL="457200" lvl="0" indent="-311150" algn="l" rtl="0">
              <a:lnSpc>
                <a:spcPct val="100000"/>
              </a:lnSpc>
              <a:spcBef>
                <a:spcPts val="0"/>
              </a:spcBef>
              <a:spcAft>
                <a:spcPts val="0"/>
              </a:spcAft>
              <a:buSzPts val="1300"/>
              <a:buFont typeface="Calibri"/>
              <a:buAutoNum type="arabicPeriod"/>
            </a:pPr>
            <a:r>
              <a:rPr lang="en-US" sz="1300" b="1"/>
              <a:t>U.S. Department of Labor (DOL) Resources</a:t>
            </a:r>
            <a:endParaRPr sz="1300"/>
          </a:p>
          <a:p>
            <a:pPr marL="914400" lvl="1" indent="-311150" algn="l" rtl="0">
              <a:lnSpc>
                <a:spcPct val="100000"/>
              </a:lnSpc>
              <a:spcBef>
                <a:spcPts val="0"/>
              </a:spcBef>
              <a:spcAft>
                <a:spcPts val="0"/>
              </a:spcAft>
              <a:buSzPts val="1300"/>
              <a:buFont typeface="Calibri"/>
              <a:buAutoNum type="alphaLcPeriod"/>
            </a:pPr>
            <a:r>
              <a:rPr lang="en-US" sz="1300"/>
              <a:t>DOL Wage and Hour Division DBRA </a:t>
            </a:r>
            <a:r>
              <a:rPr lang="en-US" sz="1300" u="sng">
                <a:solidFill>
                  <a:srgbClr val="1155CC"/>
                </a:solidFill>
                <a:hlinkClick r:id="rId9">
                  <a:extLst>
                    <a:ext uri="{A12FA001-AC4F-418D-AE19-62706E023703}">
                      <ahyp:hlinkClr xmlns:ahyp="http://schemas.microsoft.com/office/drawing/2018/hyperlinkcolor" val="tx"/>
                    </a:ext>
                  </a:extLst>
                </a:hlinkClick>
              </a:rPr>
              <a:t>Webpage</a:t>
            </a:r>
            <a:endParaRPr sz="1300"/>
          </a:p>
          <a:p>
            <a:pPr marL="914400" lvl="1" indent="-311150" algn="l" rtl="0">
              <a:lnSpc>
                <a:spcPct val="100000"/>
              </a:lnSpc>
              <a:spcBef>
                <a:spcPts val="0"/>
              </a:spcBef>
              <a:spcAft>
                <a:spcPts val="0"/>
              </a:spcAft>
              <a:buSzPts val="1300"/>
              <a:buFont typeface="Calibri"/>
              <a:buAutoNum type="alphaLcPeriod"/>
            </a:pPr>
            <a:r>
              <a:rPr lang="en-US" sz="1300"/>
              <a:t>DBA/DBRA Certified Payrolls</a:t>
            </a:r>
            <a:r>
              <a:rPr lang="en-US" sz="1300">
                <a:uFill>
                  <a:noFill/>
                </a:uFill>
                <a:hlinkClick r:id="rId10"/>
              </a:rPr>
              <a:t> </a:t>
            </a:r>
            <a:r>
              <a:rPr lang="en-US" sz="1300" u="sng">
                <a:solidFill>
                  <a:srgbClr val="1155CC"/>
                </a:solidFill>
                <a:hlinkClick r:id="rId10">
                  <a:extLst>
                    <a:ext uri="{A12FA001-AC4F-418D-AE19-62706E023703}">
                      <ahyp:hlinkClr xmlns:ahyp="http://schemas.microsoft.com/office/drawing/2018/hyperlinkcolor" val="tx"/>
                    </a:ext>
                  </a:extLst>
                </a:hlinkClick>
              </a:rPr>
              <a:t>training</a:t>
            </a:r>
            <a:r>
              <a:rPr lang="en-US" sz="1300"/>
              <a:t> and related</a:t>
            </a:r>
            <a:r>
              <a:rPr lang="en-US" sz="1300">
                <a:uFill>
                  <a:noFill/>
                </a:uFill>
                <a:hlinkClick r:id="rId11"/>
              </a:rPr>
              <a:t> </a:t>
            </a:r>
            <a:r>
              <a:rPr lang="en-US" sz="1300" u="sng">
                <a:solidFill>
                  <a:srgbClr val="1155CC"/>
                </a:solidFill>
                <a:hlinkClick r:id="rId11">
                  <a:extLst>
                    <a:ext uri="{A12FA001-AC4F-418D-AE19-62706E023703}">
                      <ahyp:hlinkClr xmlns:ahyp="http://schemas.microsoft.com/office/drawing/2018/hyperlinkcolor" val="tx"/>
                    </a:ext>
                  </a:extLst>
                </a:hlinkClick>
              </a:rPr>
              <a:t>slides</a:t>
            </a:r>
            <a:r>
              <a:rPr lang="en-US" sz="1300"/>
              <a:t> that provide guidance on how to review certified payrolls</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12">
                  <a:extLst>
                    <a:ext uri="{A12FA001-AC4F-418D-AE19-62706E023703}">
                      <ahyp:hlinkClr xmlns:ahyp="http://schemas.microsoft.com/office/drawing/2018/hyperlinkcolor" val="tx"/>
                    </a:ext>
                  </a:extLst>
                </a:hlinkClick>
              </a:rPr>
              <a:t>Payroll Form WH-347</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13">
                  <a:extLst>
                    <a:ext uri="{A12FA001-AC4F-418D-AE19-62706E023703}">
                      <ahyp:hlinkClr xmlns:ahyp="http://schemas.microsoft.com/office/drawing/2018/hyperlinkcolor" val="tx"/>
                    </a:ext>
                  </a:extLst>
                </a:hlinkClick>
              </a:rPr>
              <a:t>Instructions</a:t>
            </a:r>
            <a:r>
              <a:rPr lang="en-US" sz="1300"/>
              <a:t> for Completing Payroll Form WH-347</a:t>
            </a:r>
            <a:endParaRPr sz="1300"/>
          </a:p>
          <a:p>
            <a:pPr marL="914400" lvl="1" indent="-311150" algn="l" rtl="0">
              <a:lnSpc>
                <a:spcPct val="100000"/>
              </a:lnSpc>
              <a:spcBef>
                <a:spcPts val="0"/>
              </a:spcBef>
              <a:spcAft>
                <a:spcPts val="0"/>
              </a:spcAft>
              <a:buSzPts val="1300"/>
              <a:buFont typeface="Calibri"/>
              <a:buAutoNum type="alphaLcPeriod"/>
            </a:pPr>
            <a:r>
              <a:rPr lang="en-US" sz="1300" u="sng">
                <a:solidFill>
                  <a:srgbClr val="1155CC"/>
                </a:solidFill>
                <a:hlinkClick r:id="rId14">
                  <a:extLst>
                    <a:ext uri="{A12FA001-AC4F-418D-AE19-62706E023703}">
                      <ahyp:hlinkClr xmlns:ahyp="http://schemas.microsoft.com/office/drawing/2018/hyperlinkcolor" val="tx"/>
                    </a:ext>
                  </a:extLst>
                </a:hlinkClick>
              </a:rPr>
              <a:t>Links </a:t>
            </a:r>
            <a:r>
              <a:rPr lang="en-US" sz="1300"/>
              <a:t>to prevailing wage webinars and related slides and transcripts</a:t>
            </a:r>
            <a:endParaRPr sz="1300"/>
          </a:p>
          <a:p>
            <a:pPr marL="0" lvl="0" indent="0" algn="l" rtl="0">
              <a:lnSpc>
                <a:spcPct val="100000"/>
              </a:lnSpc>
              <a:spcBef>
                <a:spcPts val="0"/>
              </a:spcBef>
              <a:spcAft>
                <a:spcPts val="0"/>
              </a:spcAft>
              <a:buClr>
                <a:schemeClr val="dk1"/>
              </a:buClr>
              <a:buSzPts val="1100"/>
              <a:buFont typeface="Arial"/>
              <a:buNone/>
            </a:pPr>
            <a:endParaRPr sz="1300">
              <a:solidFill>
                <a:srgbClr val="1155CC"/>
              </a:solidFill>
            </a:endParaRPr>
          </a:p>
          <a:p>
            <a:pPr marL="457200" lvl="0" indent="-311150" algn="l" rtl="0">
              <a:lnSpc>
                <a:spcPct val="100000"/>
              </a:lnSpc>
              <a:spcBef>
                <a:spcPts val="0"/>
              </a:spcBef>
              <a:spcAft>
                <a:spcPts val="0"/>
              </a:spcAft>
              <a:buSzPts val="1300"/>
              <a:buFont typeface="Calibri"/>
              <a:buAutoNum type="arabicPeriod"/>
            </a:pPr>
            <a:r>
              <a:rPr lang="en-US" sz="1300" b="1" u="sng">
                <a:solidFill>
                  <a:srgbClr val="1155CC"/>
                </a:solidFill>
                <a:hlinkClick r:id="rId15">
                  <a:extLst>
                    <a:ext uri="{A12FA001-AC4F-418D-AE19-62706E023703}">
                      <ahyp:hlinkClr xmlns:ahyp="http://schemas.microsoft.com/office/drawing/2018/hyperlinkcolor" val="tx"/>
                    </a:ext>
                  </a:extLst>
                </a:hlinkClick>
              </a:rPr>
              <a:t>Contract Provisions for Non-Federal Entity Contracts Under Federal Awards (2 CFR §200, Appendix II) </a:t>
            </a:r>
            <a:endParaRPr sz="1300"/>
          </a:p>
          <a:p>
            <a:pPr marL="457200" lvl="0" indent="0" algn="l" rtl="0">
              <a:lnSpc>
                <a:spcPct val="90000"/>
              </a:lnSpc>
              <a:spcBef>
                <a:spcPts val="1000"/>
              </a:spcBef>
              <a:spcAft>
                <a:spcPts val="1200"/>
              </a:spcAft>
              <a:buNone/>
            </a:pPr>
            <a:endParaRPr sz="2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3"/>
          <p:cNvSpPr txBox="1">
            <a:spLocks noGrp="1"/>
          </p:cNvSpPr>
          <p:nvPr>
            <p:ph type="title"/>
          </p:nvPr>
        </p:nvSpPr>
        <p:spPr>
          <a:xfrm>
            <a:off x="245193" y="254514"/>
            <a:ext cx="60819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Any Questions?</a:t>
            </a:r>
            <a:endParaRPr/>
          </a:p>
        </p:txBody>
      </p:sp>
      <p:pic>
        <p:nvPicPr>
          <p:cNvPr id="309" name="Google Shape;309;p43"/>
          <p:cNvPicPr preferRelativeResize="0"/>
          <p:nvPr/>
        </p:nvPicPr>
        <p:blipFill>
          <a:blip r:embed="rId3">
            <a:alphaModFix/>
          </a:blip>
          <a:stretch>
            <a:fillRect/>
          </a:stretch>
        </p:blipFill>
        <p:spPr>
          <a:xfrm>
            <a:off x="3076127" y="2485752"/>
            <a:ext cx="2428325" cy="24283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7"/>
          <p:cNvSpPr txBox="1">
            <a:spLocks noGrp="1"/>
          </p:cNvSpPr>
          <p:nvPr>
            <p:ph type="title"/>
          </p:nvPr>
        </p:nvSpPr>
        <p:spPr>
          <a:xfrm>
            <a:off x="223068" y="179964"/>
            <a:ext cx="6081900" cy="756300"/>
          </a:xfrm>
          <a:prstGeom prst="rect">
            <a:avLst/>
          </a:prstGeom>
          <a:noFill/>
          <a:ln>
            <a:noFill/>
          </a:ln>
        </p:spPr>
        <p:txBody>
          <a:bodyPr spcFirstLastPara="1" wrap="square" lIns="0" tIns="0" rIns="0" bIns="0" anchor="t" anchorCtr="0">
            <a:normAutofit/>
          </a:bodyPr>
          <a:lstStyle/>
          <a:p>
            <a:pPr marL="0" lvl="0" indent="0" algn="l" rtl="0">
              <a:lnSpc>
                <a:spcPct val="90000"/>
              </a:lnSpc>
              <a:spcBef>
                <a:spcPts val="0"/>
              </a:spcBef>
              <a:spcAft>
                <a:spcPts val="0"/>
              </a:spcAft>
              <a:buClr>
                <a:schemeClr val="dk1"/>
              </a:buClr>
              <a:buSzPts val="1100"/>
              <a:buFont typeface="Arial"/>
              <a:buNone/>
            </a:pPr>
            <a:r>
              <a:rPr lang="en-US" sz="2800">
                <a:latin typeface="Calibri"/>
                <a:ea typeface="Calibri"/>
                <a:cs typeface="Calibri"/>
                <a:sym typeface="Calibri"/>
              </a:rPr>
              <a:t>Agenda</a:t>
            </a:r>
            <a:endParaRPr sz="2800">
              <a:latin typeface="Calibri"/>
              <a:ea typeface="Calibri"/>
              <a:cs typeface="Calibri"/>
              <a:sym typeface="Calibri"/>
            </a:endParaRPr>
          </a:p>
        </p:txBody>
      </p:sp>
      <p:sp>
        <p:nvSpPr>
          <p:cNvPr id="107" name="Google Shape;107;p17"/>
          <p:cNvSpPr txBox="1">
            <a:spLocks noGrp="1"/>
          </p:cNvSpPr>
          <p:nvPr>
            <p:ph type="body" idx="1"/>
          </p:nvPr>
        </p:nvSpPr>
        <p:spPr>
          <a:xfrm>
            <a:off x="223075" y="1433175"/>
            <a:ext cx="8634300" cy="5119500"/>
          </a:xfrm>
          <a:prstGeom prst="rect">
            <a:avLst/>
          </a:prstGeom>
          <a:noFill/>
          <a:ln>
            <a:noFill/>
          </a:ln>
        </p:spPr>
        <p:txBody>
          <a:bodyPr spcFirstLastPara="1" wrap="square" lIns="0" tIns="0" rIns="0" bIns="45700" anchor="t" anchorCtr="0">
            <a:normAutofit lnSpcReduction="10000"/>
          </a:bodyPr>
          <a:lstStyle/>
          <a:p>
            <a:pPr marL="457200" lvl="0" indent="-368300" algn="l" rtl="0">
              <a:spcBef>
                <a:spcPts val="1000"/>
              </a:spcBef>
              <a:spcAft>
                <a:spcPts val="0"/>
              </a:spcAft>
              <a:buClr>
                <a:srgbClr val="212121"/>
              </a:buClr>
              <a:buSzPts val="2200"/>
              <a:buChar char="•"/>
            </a:pPr>
            <a:r>
              <a:rPr lang="en-US" sz="2200">
                <a:solidFill>
                  <a:srgbClr val="212121"/>
                </a:solidFill>
              </a:rPr>
              <a:t>Considerations for this Webinar</a:t>
            </a:r>
            <a:endParaRPr sz="2200">
              <a:solidFill>
                <a:srgbClr val="212121"/>
              </a:solidFill>
            </a:endParaRPr>
          </a:p>
          <a:p>
            <a:pPr marL="457200" lvl="0" indent="-368300" algn="l" rtl="0">
              <a:spcBef>
                <a:spcPts val="1000"/>
              </a:spcBef>
              <a:spcAft>
                <a:spcPts val="0"/>
              </a:spcAft>
              <a:buSzPts val="2200"/>
              <a:buChar char="•"/>
            </a:pPr>
            <a:r>
              <a:rPr lang="en-US" sz="2200"/>
              <a:t>Davis-Bacon and Related Acts (DBRA)</a:t>
            </a:r>
            <a:endParaRPr sz="2200"/>
          </a:p>
          <a:p>
            <a:pPr marL="914400" lvl="1" indent="-368300" algn="l" rtl="0">
              <a:spcBef>
                <a:spcPts val="1000"/>
              </a:spcBef>
              <a:spcAft>
                <a:spcPts val="0"/>
              </a:spcAft>
              <a:buSzPts val="2200"/>
              <a:buChar char="•"/>
            </a:pPr>
            <a:r>
              <a:rPr lang="en-US" sz="2200"/>
              <a:t>What is required from LEAs?</a:t>
            </a:r>
            <a:endParaRPr sz="2200"/>
          </a:p>
          <a:p>
            <a:pPr marL="457200" lvl="0" indent="-368300" algn="l" rtl="0">
              <a:spcBef>
                <a:spcPts val="1000"/>
              </a:spcBef>
              <a:spcAft>
                <a:spcPts val="0"/>
              </a:spcAft>
              <a:buSzPts val="2200"/>
              <a:buChar char="•"/>
            </a:pPr>
            <a:r>
              <a:rPr lang="en-US" sz="2200"/>
              <a:t>Required Contract Provisions</a:t>
            </a:r>
            <a:endParaRPr sz="2200"/>
          </a:p>
          <a:p>
            <a:pPr marL="457200" lvl="0" indent="-368300" algn="l" rtl="0">
              <a:spcBef>
                <a:spcPts val="1000"/>
              </a:spcBef>
              <a:spcAft>
                <a:spcPts val="0"/>
              </a:spcAft>
              <a:buSzPts val="2200"/>
              <a:buChar char="•"/>
            </a:pPr>
            <a:r>
              <a:rPr lang="en-US" sz="2200"/>
              <a:t>Construction </a:t>
            </a:r>
            <a:endParaRPr sz="2200"/>
          </a:p>
          <a:p>
            <a:pPr marL="914400" lvl="1" indent="-368300" algn="l" rtl="0">
              <a:spcBef>
                <a:spcPts val="1000"/>
              </a:spcBef>
              <a:spcAft>
                <a:spcPts val="0"/>
              </a:spcAft>
              <a:buSzPts val="2200"/>
              <a:buChar char="•"/>
            </a:pPr>
            <a:r>
              <a:rPr lang="en-US" sz="2200"/>
              <a:t>How do you define it and when is DBRA applicable?</a:t>
            </a:r>
            <a:endParaRPr sz="2200"/>
          </a:p>
          <a:p>
            <a:pPr marL="914400" lvl="1" indent="-368300" algn="l" rtl="0">
              <a:lnSpc>
                <a:spcPct val="90000"/>
              </a:lnSpc>
              <a:spcBef>
                <a:spcPts val="1000"/>
              </a:spcBef>
              <a:spcAft>
                <a:spcPts val="0"/>
              </a:spcAft>
              <a:buSzPts val="2200"/>
              <a:buChar char="•"/>
            </a:pPr>
            <a:r>
              <a:rPr lang="en-US" sz="2200"/>
              <a:t>Examples of Projects - Construction or Not</a:t>
            </a:r>
            <a:endParaRPr sz="2200"/>
          </a:p>
          <a:p>
            <a:pPr marL="914400" lvl="1" indent="-368300" algn="l" rtl="0">
              <a:lnSpc>
                <a:spcPct val="90000"/>
              </a:lnSpc>
              <a:spcBef>
                <a:spcPts val="1000"/>
              </a:spcBef>
              <a:spcAft>
                <a:spcPts val="0"/>
              </a:spcAft>
              <a:buSzPts val="2200"/>
              <a:buChar char="•"/>
            </a:pPr>
            <a:r>
              <a:rPr lang="en-US" sz="2200"/>
              <a:t>Additional Rules Applicable to Construction</a:t>
            </a:r>
            <a:endParaRPr sz="2200"/>
          </a:p>
          <a:p>
            <a:pPr marL="914400" lvl="1" indent="-368300" algn="l" rtl="0">
              <a:spcBef>
                <a:spcPts val="1000"/>
              </a:spcBef>
              <a:spcAft>
                <a:spcPts val="0"/>
              </a:spcAft>
              <a:buSzPts val="2200"/>
              <a:buChar char="•"/>
            </a:pPr>
            <a:r>
              <a:rPr lang="en-US" sz="2200"/>
              <a:t>Notice of Federal Interest</a:t>
            </a:r>
            <a:endParaRPr sz="2200"/>
          </a:p>
          <a:p>
            <a:pPr marL="457200" lvl="0" indent="-368300" algn="l" rtl="0">
              <a:lnSpc>
                <a:spcPct val="90000"/>
              </a:lnSpc>
              <a:spcBef>
                <a:spcPts val="1000"/>
              </a:spcBef>
              <a:spcAft>
                <a:spcPts val="0"/>
              </a:spcAft>
              <a:buSzPts val="2200"/>
              <a:buChar char="•"/>
            </a:pPr>
            <a:r>
              <a:rPr lang="en-US" sz="2200"/>
              <a:t>Indirect Costs</a:t>
            </a:r>
            <a:endParaRPr sz="2200"/>
          </a:p>
          <a:p>
            <a:pPr marL="457200" lvl="0" indent="-368300" algn="l" rtl="0">
              <a:lnSpc>
                <a:spcPct val="90000"/>
              </a:lnSpc>
              <a:spcBef>
                <a:spcPts val="1000"/>
              </a:spcBef>
              <a:spcAft>
                <a:spcPts val="0"/>
              </a:spcAft>
              <a:buSzPts val="2200"/>
              <a:buChar char="•"/>
            </a:pPr>
            <a:r>
              <a:rPr lang="en-US" sz="2200"/>
              <a:t>What if noncompliance occurred on a project?</a:t>
            </a:r>
            <a:endParaRPr sz="2200"/>
          </a:p>
          <a:p>
            <a:pPr marL="457200" lvl="0" indent="-368300" algn="l" rtl="0">
              <a:spcBef>
                <a:spcPts val="1000"/>
              </a:spcBef>
              <a:spcAft>
                <a:spcPts val="0"/>
              </a:spcAft>
              <a:buSzPts val="2200"/>
              <a:buChar char="•"/>
            </a:pPr>
            <a:r>
              <a:rPr lang="en-US" sz="2200"/>
              <a:t>CDE Construction Questionnaire</a:t>
            </a:r>
            <a:endParaRPr sz="2200"/>
          </a:p>
          <a:p>
            <a:pPr marL="457200" lvl="0" indent="-368300" algn="l" rtl="0">
              <a:lnSpc>
                <a:spcPct val="90000"/>
              </a:lnSpc>
              <a:spcBef>
                <a:spcPts val="1000"/>
              </a:spcBef>
              <a:spcAft>
                <a:spcPts val="0"/>
              </a:spcAft>
              <a:buSzPts val="2200"/>
              <a:buChar char="•"/>
            </a:pPr>
            <a:r>
              <a:rPr lang="en-US" sz="2200"/>
              <a:t>Attestation of Completion</a:t>
            </a:r>
            <a:endParaRPr sz="22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Google Shape;315;p44"/>
          <p:cNvSpPr txBox="1">
            <a:spLocks noGrp="1"/>
          </p:cNvSpPr>
          <p:nvPr>
            <p:ph type="title"/>
          </p:nvPr>
        </p:nvSpPr>
        <p:spPr>
          <a:xfrm>
            <a:off x="245203" y="254525"/>
            <a:ext cx="8694900" cy="756300"/>
          </a:xfrm>
          <a:prstGeom prst="rect">
            <a:avLst/>
          </a:prstGeom>
          <a:noFill/>
          <a:ln>
            <a:noFill/>
          </a:ln>
        </p:spPr>
        <p:txBody>
          <a:bodyPr spcFirstLastPara="1" wrap="square" lIns="0" tIns="0" rIns="0" bIns="0" anchor="t" anchorCtr="0">
            <a:normAutofit/>
          </a:bodyPr>
          <a:lstStyle/>
          <a:p>
            <a:pPr marL="0" lvl="0" indent="0" algn="ctr" rtl="0">
              <a:lnSpc>
                <a:spcPct val="90000"/>
              </a:lnSpc>
              <a:spcBef>
                <a:spcPts val="0"/>
              </a:spcBef>
              <a:spcAft>
                <a:spcPts val="0"/>
              </a:spcAft>
              <a:buSzPts val="2400"/>
              <a:buNone/>
            </a:pPr>
            <a:r>
              <a:rPr lang="en-US" sz="2800">
                <a:latin typeface="Calibri"/>
                <a:ea typeface="Calibri"/>
                <a:cs typeface="Calibri"/>
                <a:sym typeface="Calibri"/>
              </a:rPr>
              <a:t>CDE Contacts</a:t>
            </a:r>
            <a:r>
              <a:rPr lang="en-US"/>
              <a:t>	</a:t>
            </a:r>
            <a:endParaRPr/>
          </a:p>
        </p:txBody>
      </p:sp>
      <p:sp>
        <p:nvSpPr>
          <p:cNvPr id="316" name="Google Shape;316;p44"/>
          <p:cNvSpPr txBox="1">
            <a:spLocks noGrp="1"/>
          </p:cNvSpPr>
          <p:nvPr>
            <p:ph type="body" idx="1"/>
          </p:nvPr>
        </p:nvSpPr>
        <p:spPr>
          <a:xfrm>
            <a:off x="746900" y="1463050"/>
            <a:ext cx="3570600" cy="4964100"/>
          </a:xfrm>
          <a:prstGeom prst="rect">
            <a:avLst/>
          </a:prstGeom>
          <a:noFill/>
          <a:ln>
            <a:noFill/>
          </a:ln>
        </p:spPr>
        <p:txBody>
          <a:bodyPr spcFirstLastPara="1" wrap="square" lIns="0" tIns="0" rIns="0" bIns="45700" anchor="t" anchorCtr="0">
            <a:normAutofit/>
          </a:bodyPr>
          <a:lstStyle/>
          <a:p>
            <a:pPr marL="0" lvl="0" indent="0" algn="l" rtl="0">
              <a:lnSpc>
                <a:spcPct val="100000"/>
              </a:lnSpc>
              <a:spcBef>
                <a:spcPts val="1000"/>
              </a:spcBef>
              <a:spcAft>
                <a:spcPts val="0"/>
              </a:spcAft>
              <a:buClr>
                <a:schemeClr val="dk1"/>
              </a:buClr>
              <a:buSzPts val="1100"/>
              <a:buFont typeface="Arial"/>
              <a:buNone/>
            </a:pPr>
            <a:r>
              <a:rPr lang="en-US" sz="1700"/>
              <a:t>Jennifer Austin</a:t>
            </a:r>
            <a:endParaRPr sz="1700"/>
          </a:p>
          <a:p>
            <a:pPr marL="0" lvl="0" indent="0" algn="l" rtl="0">
              <a:lnSpc>
                <a:spcPct val="65000"/>
              </a:lnSpc>
              <a:spcBef>
                <a:spcPts val="1000"/>
              </a:spcBef>
              <a:spcAft>
                <a:spcPts val="0"/>
              </a:spcAft>
              <a:buClr>
                <a:schemeClr val="dk1"/>
              </a:buClr>
              <a:buSzPts val="1100"/>
              <a:buFont typeface="Arial"/>
              <a:buNone/>
            </a:pPr>
            <a:r>
              <a:rPr lang="en-US" sz="1400"/>
              <a:t>Grants Fiscal Management Director</a:t>
            </a:r>
            <a:endParaRPr sz="1400"/>
          </a:p>
          <a:p>
            <a:pPr marL="0" lvl="0" indent="0" algn="l" rtl="0">
              <a:lnSpc>
                <a:spcPct val="65000"/>
              </a:lnSpc>
              <a:spcBef>
                <a:spcPts val="1000"/>
              </a:spcBef>
              <a:spcAft>
                <a:spcPts val="0"/>
              </a:spcAft>
              <a:buClr>
                <a:schemeClr val="dk1"/>
              </a:buClr>
              <a:buSzPts val="1100"/>
              <a:buFont typeface="Arial"/>
              <a:buNone/>
            </a:pPr>
            <a:r>
              <a:rPr lang="en-US" sz="1400"/>
              <a:t>Office of Grants Fiscal Management</a:t>
            </a:r>
            <a:endParaRPr sz="1400"/>
          </a:p>
          <a:p>
            <a:pPr marL="0" lvl="0" indent="0" algn="l" rtl="0">
              <a:lnSpc>
                <a:spcPct val="65000"/>
              </a:lnSpc>
              <a:spcBef>
                <a:spcPts val="1000"/>
              </a:spcBef>
              <a:spcAft>
                <a:spcPts val="0"/>
              </a:spcAft>
              <a:buClr>
                <a:schemeClr val="dk1"/>
              </a:buClr>
              <a:buSzPts val="1100"/>
              <a:buFont typeface="Arial"/>
              <a:buNone/>
            </a:pPr>
            <a:r>
              <a:rPr lang="en-US" sz="1400"/>
              <a:t>EMAIL: </a:t>
            </a:r>
            <a:r>
              <a:rPr lang="en-US" sz="1400" u="sng">
                <a:solidFill>
                  <a:schemeClr val="hlink"/>
                </a:solidFill>
                <a:hlinkClick r:id="rId3"/>
              </a:rPr>
              <a:t>Austin_J@cde.state.co.us</a:t>
            </a:r>
            <a:r>
              <a:rPr lang="en-US" sz="1400"/>
              <a:t> </a:t>
            </a:r>
            <a:endParaRPr sz="1700"/>
          </a:p>
          <a:p>
            <a:pPr marL="0" lvl="0" indent="0" algn="l" rtl="0">
              <a:lnSpc>
                <a:spcPct val="65000"/>
              </a:lnSpc>
              <a:spcBef>
                <a:spcPts val="1000"/>
              </a:spcBef>
              <a:spcAft>
                <a:spcPts val="0"/>
              </a:spcAft>
              <a:buClr>
                <a:schemeClr val="dk1"/>
              </a:buClr>
              <a:buSzPts val="1100"/>
              <a:buFont typeface="Arial"/>
              <a:buNone/>
            </a:pPr>
            <a:endParaRPr sz="1100"/>
          </a:p>
          <a:p>
            <a:pPr marL="0" lvl="0" indent="0" algn="l" rtl="0">
              <a:lnSpc>
                <a:spcPct val="65000"/>
              </a:lnSpc>
              <a:spcBef>
                <a:spcPts val="1000"/>
              </a:spcBef>
              <a:spcAft>
                <a:spcPts val="0"/>
              </a:spcAft>
              <a:buClr>
                <a:schemeClr val="dk1"/>
              </a:buClr>
              <a:buSzPts val="1100"/>
              <a:buFont typeface="Arial"/>
              <a:buNone/>
            </a:pPr>
            <a:r>
              <a:rPr lang="en-US" sz="1700"/>
              <a:t>Bill Parsley</a:t>
            </a:r>
            <a:endParaRPr sz="1700"/>
          </a:p>
          <a:p>
            <a:pPr marL="0" lvl="0" indent="0" algn="l" rtl="0">
              <a:lnSpc>
                <a:spcPct val="65000"/>
              </a:lnSpc>
              <a:spcBef>
                <a:spcPts val="1000"/>
              </a:spcBef>
              <a:spcAft>
                <a:spcPts val="0"/>
              </a:spcAft>
              <a:buClr>
                <a:schemeClr val="dk1"/>
              </a:buClr>
              <a:buSzPts val="1100"/>
              <a:buFont typeface="Arial"/>
              <a:buNone/>
            </a:pPr>
            <a:r>
              <a:rPr lang="en-US" sz="1400"/>
              <a:t>ESSER Fiscal Monitoring Supervisor</a:t>
            </a:r>
            <a:endParaRPr sz="1400"/>
          </a:p>
          <a:p>
            <a:pPr marL="0" lvl="0" indent="0" algn="l" rtl="0">
              <a:lnSpc>
                <a:spcPct val="65000"/>
              </a:lnSpc>
              <a:spcBef>
                <a:spcPts val="1000"/>
              </a:spcBef>
              <a:spcAft>
                <a:spcPts val="0"/>
              </a:spcAft>
              <a:buClr>
                <a:schemeClr val="dk1"/>
              </a:buClr>
              <a:buSzPts val="1100"/>
              <a:buFont typeface="Arial"/>
              <a:buNone/>
            </a:pPr>
            <a:r>
              <a:rPr lang="en-US" sz="1400"/>
              <a:t>Office of Grants Fiscal Management</a:t>
            </a:r>
            <a:endParaRPr sz="1400"/>
          </a:p>
          <a:p>
            <a:pPr marL="0" lvl="0" indent="0" algn="l" rtl="0">
              <a:lnSpc>
                <a:spcPct val="65000"/>
              </a:lnSpc>
              <a:spcBef>
                <a:spcPts val="1000"/>
              </a:spcBef>
              <a:spcAft>
                <a:spcPts val="0"/>
              </a:spcAft>
              <a:buClr>
                <a:schemeClr val="dk1"/>
              </a:buClr>
              <a:buSzPts val="1100"/>
              <a:buFont typeface="Arial"/>
              <a:buNone/>
            </a:pPr>
            <a:r>
              <a:rPr lang="en-US" sz="1400"/>
              <a:t>EMAIL: </a:t>
            </a:r>
            <a:r>
              <a:rPr lang="en-US" sz="1400" u="sng">
                <a:solidFill>
                  <a:schemeClr val="hlink"/>
                </a:solidFill>
                <a:hlinkClick r:id="rId4"/>
              </a:rPr>
              <a:t>Parsley_b@cde.state.co.us</a:t>
            </a:r>
            <a:r>
              <a:rPr lang="en-US" sz="1400"/>
              <a:t> </a:t>
            </a:r>
            <a:endParaRPr sz="1700"/>
          </a:p>
          <a:p>
            <a:pPr marL="0" lvl="0" indent="0" algn="l" rtl="0">
              <a:lnSpc>
                <a:spcPct val="65000"/>
              </a:lnSpc>
              <a:spcBef>
                <a:spcPts val="1000"/>
              </a:spcBef>
              <a:spcAft>
                <a:spcPts val="0"/>
              </a:spcAft>
              <a:buSzPts val="2400"/>
              <a:buNone/>
            </a:pPr>
            <a:endParaRPr sz="1700"/>
          </a:p>
          <a:p>
            <a:pPr marL="0" lvl="0" indent="0" algn="l" rtl="0">
              <a:lnSpc>
                <a:spcPct val="90000"/>
              </a:lnSpc>
              <a:spcBef>
                <a:spcPts val="1000"/>
              </a:spcBef>
              <a:spcAft>
                <a:spcPts val="0"/>
              </a:spcAft>
              <a:buSzPts val="2400"/>
              <a:buNone/>
            </a:pPr>
            <a:r>
              <a:rPr lang="en-US" sz="1700"/>
              <a:t>Hilery Morris </a:t>
            </a:r>
            <a:endParaRPr sz="1700"/>
          </a:p>
          <a:p>
            <a:pPr marL="0" lvl="0" indent="0" algn="l" rtl="0">
              <a:lnSpc>
                <a:spcPct val="65000"/>
              </a:lnSpc>
              <a:spcBef>
                <a:spcPts val="1000"/>
              </a:spcBef>
              <a:spcAft>
                <a:spcPts val="0"/>
              </a:spcAft>
              <a:buSzPts val="2400"/>
              <a:buNone/>
            </a:pPr>
            <a:r>
              <a:rPr lang="en-US" sz="1400"/>
              <a:t>Fiscal Monitoring Specialist</a:t>
            </a:r>
            <a:endParaRPr sz="1400"/>
          </a:p>
          <a:p>
            <a:pPr marL="0" lvl="0" indent="0" algn="l" rtl="0">
              <a:lnSpc>
                <a:spcPct val="65000"/>
              </a:lnSpc>
              <a:spcBef>
                <a:spcPts val="1000"/>
              </a:spcBef>
              <a:spcAft>
                <a:spcPts val="0"/>
              </a:spcAft>
              <a:buSzPts val="2400"/>
              <a:buNone/>
            </a:pPr>
            <a:r>
              <a:rPr lang="en-US" sz="1400"/>
              <a:t>Office of Grants Fiscal Management</a:t>
            </a:r>
            <a:endParaRPr sz="1400"/>
          </a:p>
          <a:p>
            <a:pPr marL="0" lvl="0" indent="0" algn="l" rtl="0">
              <a:lnSpc>
                <a:spcPct val="65000"/>
              </a:lnSpc>
              <a:spcBef>
                <a:spcPts val="1000"/>
              </a:spcBef>
              <a:spcAft>
                <a:spcPts val="0"/>
              </a:spcAft>
              <a:buSzPts val="2400"/>
              <a:buNone/>
            </a:pPr>
            <a:r>
              <a:rPr lang="en-US" sz="1400"/>
              <a:t>Email: </a:t>
            </a:r>
            <a:r>
              <a:rPr lang="en-US" sz="1400" u="sng">
                <a:solidFill>
                  <a:schemeClr val="hlink"/>
                </a:solidFill>
                <a:hlinkClick r:id="rId5"/>
              </a:rPr>
              <a:t>Morris_h@cde.state.co.us</a:t>
            </a:r>
            <a:r>
              <a:rPr lang="en-US" sz="1400"/>
              <a:t> </a:t>
            </a:r>
            <a:endParaRPr sz="1400"/>
          </a:p>
          <a:p>
            <a:pPr marL="0" lvl="0" indent="0" algn="l" rtl="0">
              <a:lnSpc>
                <a:spcPct val="75000"/>
              </a:lnSpc>
              <a:spcBef>
                <a:spcPts val="1000"/>
              </a:spcBef>
              <a:spcAft>
                <a:spcPts val="0"/>
              </a:spcAft>
              <a:buSzPts val="2400"/>
              <a:buNone/>
            </a:pPr>
            <a:endParaRPr sz="1100"/>
          </a:p>
          <a:p>
            <a:pPr marL="0" lvl="0" indent="0" algn="l" rtl="0">
              <a:lnSpc>
                <a:spcPct val="75000"/>
              </a:lnSpc>
              <a:spcBef>
                <a:spcPts val="1000"/>
              </a:spcBef>
              <a:spcAft>
                <a:spcPts val="0"/>
              </a:spcAft>
              <a:buSzPts val="2400"/>
              <a:buNone/>
            </a:pPr>
            <a:endParaRPr sz="1100"/>
          </a:p>
        </p:txBody>
      </p:sp>
      <p:sp>
        <p:nvSpPr>
          <p:cNvPr id="317" name="Google Shape;317;p44"/>
          <p:cNvSpPr txBox="1">
            <a:spLocks noGrp="1"/>
          </p:cNvSpPr>
          <p:nvPr>
            <p:ph type="sldNum" idx="12"/>
          </p:nvPr>
        </p:nvSpPr>
        <p:spPr>
          <a:xfrm>
            <a:off x="223071" y="6427018"/>
            <a:ext cx="2057400" cy="365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30</a:t>
            </a:fld>
            <a:endParaRPr/>
          </a:p>
        </p:txBody>
      </p:sp>
      <p:sp>
        <p:nvSpPr>
          <p:cNvPr id="318" name="Google Shape;318;p44"/>
          <p:cNvSpPr txBox="1">
            <a:spLocks noGrp="1"/>
          </p:cNvSpPr>
          <p:nvPr>
            <p:ph type="body" idx="1"/>
          </p:nvPr>
        </p:nvSpPr>
        <p:spPr>
          <a:xfrm>
            <a:off x="4992175" y="1463050"/>
            <a:ext cx="3215100" cy="4406700"/>
          </a:xfrm>
          <a:prstGeom prst="rect">
            <a:avLst/>
          </a:prstGeom>
          <a:noFill/>
          <a:ln>
            <a:noFill/>
          </a:ln>
        </p:spPr>
        <p:txBody>
          <a:bodyPr spcFirstLastPara="1" wrap="square" lIns="0" tIns="0" rIns="0" bIns="45700" anchor="t" anchorCtr="0">
            <a:normAutofit lnSpcReduction="10000"/>
          </a:bodyPr>
          <a:lstStyle/>
          <a:p>
            <a:pPr marL="0" lvl="0" indent="0" algn="l" rtl="0">
              <a:lnSpc>
                <a:spcPct val="100000"/>
              </a:lnSpc>
              <a:spcBef>
                <a:spcPts val="1000"/>
              </a:spcBef>
              <a:spcAft>
                <a:spcPts val="0"/>
              </a:spcAft>
              <a:buClr>
                <a:schemeClr val="dk1"/>
              </a:buClr>
              <a:buSzPts val="1100"/>
              <a:buFont typeface="Arial"/>
              <a:buNone/>
            </a:pPr>
            <a:r>
              <a:rPr lang="en-US" sz="1700"/>
              <a:t>Nazie Mohajeri-Nelson</a:t>
            </a:r>
            <a:endParaRPr sz="1700"/>
          </a:p>
          <a:p>
            <a:pPr marL="0" lvl="0" indent="0" algn="l" rtl="0">
              <a:lnSpc>
                <a:spcPct val="75000"/>
              </a:lnSpc>
              <a:spcBef>
                <a:spcPts val="1000"/>
              </a:spcBef>
              <a:spcAft>
                <a:spcPts val="0"/>
              </a:spcAft>
              <a:buSzPts val="1100"/>
              <a:buNone/>
            </a:pPr>
            <a:r>
              <a:rPr lang="en-US" sz="1400"/>
              <a:t>Executive Director </a:t>
            </a:r>
            <a:endParaRPr sz="1400"/>
          </a:p>
          <a:p>
            <a:pPr marL="0" lvl="0" indent="0" algn="l" rtl="0">
              <a:lnSpc>
                <a:spcPct val="75000"/>
              </a:lnSpc>
              <a:spcBef>
                <a:spcPts val="1000"/>
              </a:spcBef>
              <a:spcAft>
                <a:spcPts val="0"/>
              </a:spcAft>
              <a:buSzPts val="1100"/>
              <a:buNone/>
            </a:pPr>
            <a:r>
              <a:rPr lang="en-US" sz="1400"/>
              <a:t>Federal Programs &amp; Supports Unit</a:t>
            </a:r>
            <a:endParaRPr sz="1400"/>
          </a:p>
          <a:p>
            <a:pPr marL="0" lvl="0" indent="0" algn="l" rtl="0">
              <a:lnSpc>
                <a:spcPct val="75000"/>
              </a:lnSpc>
              <a:spcBef>
                <a:spcPts val="1000"/>
              </a:spcBef>
              <a:spcAft>
                <a:spcPts val="0"/>
              </a:spcAft>
              <a:buClr>
                <a:schemeClr val="dk1"/>
              </a:buClr>
              <a:buSzPts val="1100"/>
              <a:buFont typeface="Arial"/>
              <a:buNone/>
            </a:pPr>
            <a:r>
              <a:rPr lang="en-US" sz="1400"/>
              <a:t>EMAIL: </a:t>
            </a:r>
            <a:r>
              <a:rPr lang="en-US" sz="1400" u="sng">
                <a:solidFill>
                  <a:schemeClr val="hlink"/>
                </a:solidFill>
                <a:hlinkClick r:id="rId6"/>
              </a:rPr>
              <a:t>Mohajeri-Nelson_n@cde.state.co.us</a:t>
            </a:r>
            <a:r>
              <a:rPr lang="en-US" sz="1400"/>
              <a:t> </a:t>
            </a:r>
            <a:endParaRPr sz="1700"/>
          </a:p>
          <a:p>
            <a:pPr marL="0" lvl="0" indent="0" algn="l" rtl="0">
              <a:lnSpc>
                <a:spcPct val="75000"/>
              </a:lnSpc>
              <a:spcBef>
                <a:spcPts val="1000"/>
              </a:spcBef>
              <a:spcAft>
                <a:spcPts val="0"/>
              </a:spcAft>
              <a:buSzPts val="2400"/>
              <a:buNone/>
            </a:pPr>
            <a:endParaRPr sz="1100"/>
          </a:p>
          <a:p>
            <a:pPr marL="0" lvl="0" indent="0" algn="l" rtl="0">
              <a:lnSpc>
                <a:spcPct val="100000"/>
              </a:lnSpc>
              <a:spcBef>
                <a:spcPts val="1000"/>
              </a:spcBef>
              <a:spcAft>
                <a:spcPts val="0"/>
              </a:spcAft>
              <a:buClr>
                <a:schemeClr val="dk1"/>
              </a:buClr>
              <a:buSzPts val="1100"/>
              <a:buFont typeface="Arial"/>
              <a:buNone/>
            </a:pPr>
            <a:r>
              <a:rPr lang="en-US" sz="1700"/>
              <a:t>Tammy Giessinger</a:t>
            </a:r>
            <a:endParaRPr sz="1700"/>
          </a:p>
          <a:p>
            <a:pPr marL="0" lvl="0" indent="0" algn="l" rtl="0">
              <a:lnSpc>
                <a:spcPct val="75000"/>
              </a:lnSpc>
              <a:spcBef>
                <a:spcPts val="1000"/>
              </a:spcBef>
              <a:spcAft>
                <a:spcPts val="0"/>
              </a:spcAft>
              <a:buClr>
                <a:schemeClr val="dk1"/>
              </a:buClr>
              <a:buSzPts val="1100"/>
              <a:buFont typeface="Arial"/>
              <a:buNone/>
            </a:pPr>
            <a:r>
              <a:rPr lang="en-US" sz="1400"/>
              <a:t>Program Monitoring Supervisor</a:t>
            </a:r>
            <a:endParaRPr sz="1400"/>
          </a:p>
          <a:p>
            <a:pPr marL="0" lvl="0" indent="0" algn="l" rtl="0">
              <a:lnSpc>
                <a:spcPct val="75000"/>
              </a:lnSpc>
              <a:spcBef>
                <a:spcPts val="1000"/>
              </a:spcBef>
              <a:spcAft>
                <a:spcPts val="0"/>
              </a:spcAft>
              <a:buSzPts val="1100"/>
              <a:buNone/>
            </a:pPr>
            <a:r>
              <a:rPr lang="en-US" sz="1400"/>
              <a:t>Federal Programs &amp; Supports Unit</a:t>
            </a:r>
            <a:endParaRPr sz="1400"/>
          </a:p>
          <a:p>
            <a:pPr marL="0" lvl="0" indent="0" algn="l" rtl="0">
              <a:lnSpc>
                <a:spcPct val="75000"/>
              </a:lnSpc>
              <a:spcBef>
                <a:spcPts val="1000"/>
              </a:spcBef>
              <a:spcAft>
                <a:spcPts val="0"/>
              </a:spcAft>
              <a:buClr>
                <a:schemeClr val="dk1"/>
              </a:buClr>
              <a:buSzPts val="1100"/>
              <a:buFont typeface="Arial"/>
              <a:buNone/>
            </a:pPr>
            <a:r>
              <a:rPr lang="en-US" sz="1400"/>
              <a:t>EMAIL: </a:t>
            </a:r>
            <a:r>
              <a:rPr lang="en-US" sz="1400" u="sng">
                <a:solidFill>
                  <a:schemeClr val="hlink"/>
                </a:solidFill>
                <a:hlinkClick r:id="rId7"/>
              </a:rPr>
              <a:t>Giessinger_T@cde.state.co.us</a:t>
            </a:r>
            <a:r>
              <a:rPr lang="en-US" sz="1400"/>
              <a:t> </a:t>
            </a:r>
            <a:endParaRPr sz="1700"/>
          </a:p>
          <a:p>
            <a:pPr marL="0" lvl="0" indent="0" algn="l" rtl="0">
              <a:lnSpc>
                <a:spcPct val="75000"/>
              </a:lnSpc>
              <a:spcBef>
                <a:spcPts val="1000"/>
              </a:spcBef>
              <a:spcAft>
                <a:spcPts val="0"/>
              </a:spcAft>
              <a:buSzPts val="2400"/>
              <a:buNone/>
            </a:pPr>
            <a:endParaRPr sz="1100"/>
          </a:p>
          <a:p>
            <a:pPr marL="0" lvl="0" indent="0" algn="l" rtl="0">
              <a:lnSpc>
                <a:spcPct val="100000"/>
              </a:lnSpc>
              <a:spcBef>
                <a:spcPts val="1000"/>
              </a:spcBef>
              <a:spcAft>
                <a:spcPts val="0"/>
              </a:spcAft>
              <a:buClr>
                <a:schemeClr val="dk1"/>
              </a:buClr>
              <a:buSzPts val="1100"/>
              <a:buFont typeface="Arial"/>
              <a:buNone/>
            </a:pPr>
            <a:r>
              <a:rPr lang="en-US" sz="1700"/>
              <a:t>Kristin Crumley</a:t>
            </a:r>
            <a:endParaRPr sz="1700"/>
          </a:p>
          <a:p>
            <a:pPr marL="0" lvl="0" indent="0" algn="l" rtl="0">
              <a:lnSpc>
                <a:spcPct val="75000"/>
              </a:lnSpc>
              <a:spcBef>
                <a:spcPts val="1000"/>
              </a:spcBef>
              <a:spcAft>
                <a:spcPts val="0"/>
              </a:spcAft>
              <a:buClr>
                <a:schemeClr val="dk1"/>
              </a:buClr>
              <a:buSzPts val="1100"/>
              <a:buFont typeface="Arial"/>
              <a:buNone/>
            </a:pPr>
            <a:r>
              <a:rPr lang="en-US" sz="1400"/>
              <a:t>ESEA/ESSER Monitoring Coordinator</a:t>
            </a:r>
            <a:endParaRPr sz="1400"/>
          </a:p>
          <a:p>
            <a:pPr marL="0" lvl="0" indent="0" algn="l" rtl="0">
              <a:lnSpc>
                <a:spcPct val="75000"/>
              </a:lnSpc>
              <a:spcBef>
                <a:spcPts val="1000"/>
              </a:spcBef>
              <a:spcAft>
                <a:spcPts val="0"/>
              </a:spcAft>
              <a:buClr>
                <a:schemeClr val="dk1"/>
              </a:buClr>
              <a:buSzPts val="1100"/>
              <a:buFont typeface="Arial"/>
              <a:buNone/>
            </a:pPr>
            <a:r>
              <a:rPr lang="en-US" sz="1400"/>
              <a:t>Federal Programs &amp; Supports Unit</a:t>
            </a:r>
            <a:endParaRPr sz="1400"/>
          </a:p>
          <a:p>
            <a:pPr marL="0" lvl="0" indent="0" algn="l" rtl="0">
              <a:lnSpc>
                <a:spcPct val="75000"/>
              </a:lnSpc>
              <a:spcBef>
                <a:spcPts val="1000"/>
              </a:spcBef>
              <a:spcAft>
                <a:spcPts val="0"/>
              </a:spcAft>
              <a:buClr>
                <a:schemeClr val="dk1"/>
              </a:buClr>
              <a:buSzPts val="1100"/>
              <a:buFont typeface="Arial"/>
              <a:buNone/>
            </a:pPr>
            <a:r>
              <a:rPr lang="en-US" sz="1400"/>
              <a:t>EMAIL: </a:t>
            </a:r>
            <a:r>
              <a:rPr lang="en-US" sz="1400" u="sng">
                <a:solidFill>
                  <a:schemeClr val="hlink"/>
                </a:solidFill>
                <a:hlinkClick r:id="rId8"/>
              </a:rPr>
              <a:t>Crumley_k@cde.state.co.us</a:t>
            </a:r>
            <a:r>
              <a:rPr lang="en-US" sz="1400"/>
              <a:t> </a:t>
            </a:r>
            <a:endParaRPr sz="1700"/>
          </a:p>
          <a:p>
            <a:pPr marL="0" lvl="0" indent="0" algn="l" rtl="0">
              <a:lnSpc>
                <a:spcPct val="75000"/>
              </a:lnSpc>
              <a:spcBef>
                <a:spcPts val="1000"/>
              </a:spcBef>
              <a:spcAft>
                <a:spcPts val="0"/>
              </a:spcAft>
              <a:buSzPts val="2400"/>
              <a:buNone/>
            </a:pPr>
            <a:endParaRPr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8"/>
          <p:cNvSpPr txBox="1">
            <a:spLocks noGrp="1"/>
          </p:cNvSpPr>
          <p:nvPr>
            <p:ph type="title"/>
          </p:nvPr>
        </p:nvSpPr>
        <p:spPr>
          <a:xfrm>
            <a:off x="245193" y="254514"/>
            <a:ext cx="60819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Considerations for this Webinar</a:t>
            </a:r>
            <a:endParaRPr/>
          </a:p>
        </p:txBody>
      </p:sp>
      <p:sp>
        <p:nvSpPr>
          <p:cNvPr id="114" name="Google Shape;114;p18"/>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solidFill>
                  <a:srgbClr val="7F7F7F"/>
                </a:solidFill>
              </a:rPr>
              <a:t>4</a:t>
            </a:fld>
            <a:endParaRPr>
              <a:solidFill>
                <a:srgbClr val="7F7F7F"/>
              </a:solidFill>
            </a:endParaRPr>
          </a:p>
        </p:txBody>
      </p:sp>
      <p:sp>
        <p:nvSpPr>
          <p:cNvPr id="115" name="Google Shape;115;p18"/>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rmAutofit lnSpcReduction="20000"/>
          </a:bodyPr>
          <a:lstStyle/>
          <a:p>
            <a:pPr marL="457200" lvl="0" indent="-381000" algn="l" rtl="0">
              <a:spcBef>
                <a:spcPts val="1000"/>
              </a:spcBef>
              <a:spcAft>
                <a:spcPts val="0"/>
              </a:spcAft>
              <a:buSzPts val="2400"/>
              <a:buChar char="•"/>
            </a:pPr>
            <a:r>
              <a:rPr lang="en-US"/>
              <a:t>How did you use your ESSER funds?</a:t>
            </a:r>
            <a:endParaRPr/>
          </a:p>
          <a:p>
            <a:pPr marL="457200" lvl="0" indent="-381000" algn="l" rtl="0">
              <a:spcBef>
                <a:spcPts val="1000"/>
              </a:spcBef>
              <a:spcAft>
                <a:spcPts val="0"/>
              </a:spcAft>
              <a:buSzPts val="2400"/>
              <a:buChar char="•"/>
            </a:pPr>
            <a:r>
              <a:rPr lang="en-US"/>
              <a:t>Did you have any activities in your application that included contracted work completed by mechanics, plumbers, or other laborers?</a:t>
            </a:r>
            <a:endParaRPr/>
          </a:p>
          <a:p>
            <a:pPr marL="457200" lvl="0" indent="-381000" algn="l" rtl="0">
              <a:spcBef>
                <a:spcPts val="1000"/>
              </a:spcBef>
              <a:spcAft>
                <a:spcPts val="0"/>
              </a:spcAft>
              <a:buSzPts val="2400"/>
              <a:buChar char="•"/>
            </a:pPr>
            <a:r>
              <a:rPr lang="en-US"/>
              <a:t>Did you have any activities that involved construction, alteration, or repair (including painting and decorating) of public buildings or public works</a:t>
            </a:r>
            <a:endParaRPr/>
          </a:p>
          <a:p>
            <a:pPr marL="457200" lvl="0" indent="-381000" algn="l" rtl="0">
              <a:spcBef>
                <a:spcPts val="1000"/>
              </a:spcBef>
              <a:spcAft>
                <a:spcPts val="0"/>
              </a:spcAft>
              <a:buSzPts val="2400"/>
              <a:buChar char="•"/>
            </a:pPr>
            <a:r>
              <a:rPr lang="en-US"/>
              <a:t>Are these activities completed or ongoing?</a:t>
            </a:r>
            <a:endParaRPr/>
          </a:p>
          <a:p>
            <a:pPr marL="0" lvl="0" indent="0" algn="l" rtl="0">
              <a:spcBef>
                <a:spcPts val="1000"/>
              </a:spcBef>
              <a:spcAft>
                <a:spcPts val="0"/>
              </a:spcAft>
              <a:buNone/>
            </a:pPr>
            <a:endParaRPr/>
          </a:p>
          <a:p>
            <a:pPr marL="0" lvl="0" indent="0" algn="l" rtl="0">
              <a:spcBef>
                <a:spcPts val="1000"/>
              </a:spcBef>
              <a:spcAft>
                <a:spcPts val="0"/>
              </a:spcAft>
              <a:buNone/>
            </a:pPr>
            <a:r>
              <a:rPr lang="en-US"/>
              <a:t>During this webinar, we will discuss the federal regulations and their applicability to various types of projects </a:t>
            </a:r>
            <a:endParaRPr/>
          </a:p>
          <a:p>
            <a:pPr marL="0" lvl="0" indent="0" algn="l" rtl="0">
              <a:spcBef>
                <a:spcPts val="1000"/>
              </a:spcBef>
              <a:spcAft>
                <a:spcPts val="0"/>
              </a:spcAft>
              <a:buNone/>
            </a:pPr>
            <a:endParaRPr/>
          </a:p>
          <a:p>
            <a:pPr marL="0" lvl="0" indent="0" algn="l" rtl="0">
              <a:spcBef>
                <a:spcPts val="10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9"/>
          <p:cNvSpPr txBox="1">
            <a:spLocks noGrp="1"/>
          </p:cNvSpPr>
          <p:nvPr>
            <p:ph type="ctrTitle"/>
          </p:nvPr>
        </p:nvSpPr>
        <p:spPr>
          <a:xfrm>
            <a:off x="685800" y="2595716"/>
            <a:ext cx="7772400" cy="2337600"/>
          </a:xfrm>
          <a:prstGeom prst="rect">
            <a:avLst/>
          </a:prstGeom>
        </p:spPr>
        <p:txBody>
          <a:bodyPr spcFirstLastPara="1" wrap="square" lIns="91425" tIns="45700" rIns="91425" bIns="45700" anchor="t" anchorCtr="0">
            <a:normAutofit fontScale="90000"/>
          </a:bodyPr>
          <a:lstStyle/>
          <a:p>
            <a:pPr marL="0" lvl="0" indent="0" algn="ctr" rtl="0">
              <a:spcBef>
                <a:spcPts val="0"/>
              </a:spcBef>
              <a:spcAft>
                <a:spcPts val="0"/>
              </a:spcAft>
              <a:buNone/>
            </a:pPr>
            <a:r>
              <a:rPr lang="en-US"/>
              <a:t>Davis-Bacon and Related Acts (DBRA)</a:t>
            </a:r>
            <a:endParaRPr/>
          </a:p>
          <a:p>
            <a:pPr marL="0" lvl="0" indent="0" algn="ctr" rtl="0">
              <a:spcBef>
                <a:spcPts val="0"/>
              </a:spcBef>
              <a:spcAft>
                <a:spcPts val="0"/>
              </a:spcAft>
              <a:buNone/>
            </a:pPr>
            <a:endParaRPr/>
          </a:p>
          <a:p>
            <a:pPr marL="457200" lvl="0" indent="-365760" algn="l" rtl="0">
              <a:spcBef>
                <a:spcPts val="0"/>
              </a:spcBef>
              <a:spcAft>
                <a:spcPts val="0"/>
              </a:spcAft>
              <a:buSzPct val="100000"/>
              <a:buChar char="-"/>
            </a:pPr>
            <a:r>
              <a:rPr lang="en-US" sz="2400"/>
              <a:t>May apply to contracts for labor, including but not limited to construction </a:t>
            </a:r>
            <a:endParaRPr/>
          </a:p>
        </p:txBody>
      </p:sp>
      <p:sp>
        <p:nvSpPr>
          <p:cNvPr id="122" name="Google Shape;122;p19"/>
          <p:cNvSpPr txBox="1">
            <a:spLocks noGrp="1"/>
          </p:cNvSpPr>
          <p:nvPr>
            <p:ph type="sldNum" idx="12"/>
          </p:nvPr>
        </p:nvSpPr>
        <p:spPr>
          <a:xfrm>
            <a:off x="215697"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0"/>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Davis-Bacon and Related Acts (DBRA)</a:t>
            </a:r>
            <a:endParaRPr>
              <a:solidFill>
                <a:srgbClr val="FF0000"/>
              </a:solidFill>
            </a:endParaRPr>
          </a:p>
        </p:txBody>
      </p:sp>
      <p:sp>
        <p:nvSpPr>
          <p:cNvPr id="129" name="Google Shape;129;p20"/>
          <p:cNvSpPr txBox="1">
            <a:spLocks noGrp="1"/>
          </p:cNvSpPr>
          <p:nvPr>
            <p:ph type="body" idx="1"/>
          </p:nvPr>
        </p:nvSpPr>
        <p:spPr>
          <a:xfrm>
            <a:off x="223075" y="1267625"/>
            <a:ext cx="8859000" cy="5273700"/>
          </a:xfrm>
          <a:prstGeom prst="rect">
            <a:avLst/>
          </a:prstGeom>
        </p:spPr>
        <p:txBody>
          <a:bodyPr spcFirstLastPara="1" wrap="square" lIns="0" tIns="0" rIns="0" bIns="45700" anchor="t" anchorCtr="0">
            <a:normAutofit/>
          </a:bodyPr>
          <a:lstStyle/>
          <a:p>
            <a:pPr marL="342900" marR="0" lvl="0" indent="-368300" algn="l" rtl="0">
              <a:lnSpc>
                <a:spcPct val="100000"/>
              </a:lnSpc>
              <a:spcBef>
                <a:spcPts val="1000"/>
              </a:spcBef>
              <a:spcAft>
                <a:spcPts val="0"/>
              </a:spcAft>
              <a:buSzPts val="2200"/>
              <a:buChar char="•"/>
            </a:pPr>
            <a:r>
              <a:rPr lang="en-US" sz="2200"/>
              <a:t>The Davis-Bacon and Related Acts (DBRA) does </a:t>
            </a:r>
            <a:r>
              <a:rPr lang="en-US" sz="2200" u="sng"/>
              <a:t>not</a:t>
            </a:r>
            <a:r>
              <a:rPr lang="en-US" sz="2200"/>
              <a:t> apply to work performed by LEA employees</a:t>
            </a:r>
            <a:endParaRPr sz="2200"/>
          </a:p>
          <a:p>
            <a:pPr marL="342900" marR="0" lvl="0" indent="-368300" algn="l" rtl="0">
              <a:lnSpc>
                <a:spcPct val="100000"/>
              </a:lnSpc>
              <a:spcBef>
                <a:spcPts val="1000"/>
              </a:spcBef>
              <a:spcAft>
                <a:spcPts val="0"/>
              </a:spcAft>
              <a:buSzPts val="2200"/>
              <a:buChar char="•"/>
            </a:pPr>
            <a:r>
              <a:rPr lang="en-US" sz="2200"/>
              <a:t>DBRA applies to contractors and subcontractors performing on contracts that:</a:t>
            </a:r>
            <a:endParaRPr sz="2200"/>
          </a:p>
          <a:p>
            <a:pPr marL="857250" marR="0" lvl="0" indent="-368300" algn="l" rtl="0">
              <a:lnSpc>
                <a:spcPct val="100000"/>
              </a:lnSpc>
              <a:spcBef>
                <a:spcPts val="0"/>
              </a:spcBef>
              <a:spcAft>
                <a:spcPts val="0"/>
              </a:spcAft>
              <a:buSzPts val="2200"/>
              <a:buAutoNum type="arabicPeriod"/>
            </a:pPr>
            <a:r>
              <a:rPr lang="en-US" sz="2200"/>
              <a:t>Are federally funded (in whole or in part)</a:t>
            </a:r>
            <a:endParaRPr sz="2200"/>
          </a:p>
          <a:p>
            <a:pPr marL="857250" marR="0" lvl="0" indent="-368300" algn="l" rtl="0">
              <a:lnSpc>
                <a:spcPct val="100000"/>
              </a:lnSpc>
              <a:spcBef>
                <a:spcPts val="0"/>
              </a:spcBef>
              <a:spcAft>
                <a:spcPts val="0"/>
              </a:spcAft>
              <a:buSzPts val="2200"/>
              <a:buAutoNum type="arabicPeriod"/>
            </a:pPr>
            <a:r>
              <a:rPr lang="en-US" sz="2200"/>
              <a:t>Exceed $2,000</a:t>
            </a:r>
            <a:endParaRPr sz="2200"/>
          </a:p>
          <a:p>
            <a:pPr marL="857250" marR="0" lvl="0" indent="-368300" algn="l" rtl="0">
              <a:lnSpc>
                <a:spcPct val="100000"/>
              </a:lnSpc>
              <a:spcBef>
                <a:spcPts val="0"/>
              </a:spcBef>
              <a:spcAft>
                <a:spcPts val="0"/>
              </a:spcAft>
              <a:buSzPts val="2200"/>
              <a:buAutoNum type="arabicPeriod"/>
            </a:pPr>
            <a:r>
              <a:rPr lang="en-US" sz="2200"/>
              <a:t>Are for the construction, alteration, or repair (including painting and decorating) of public buildings and public works, and</a:t>
            </a:r>
            <a:endParaRPr sz="2200"/>
          </a:p>
          <a:p>
            <a:pPr marL="857250" marR="0" lvl="0" indent="-368300" algn="l" rtl="0">
              <a:lnSpc>
                <a:spcPct val="100000"/>
              </a:lnSpc>
              <a:spcBef>
                <a:spcPts val="0"/>
              </a:spcBef>
              <a:spcAft>
                <a:spcPts val="0"/>
              </a:spcAft>
              <a:buSzPts val="2200"/>
              <a:buAutoNum type="arabicPeriod"/>
            </a:pPr>
            <a:r>
              <a:rPr lang="en-US" sz="2200"/>
              <a:t>Include employment of laborers or mechanics (work is manual or physical in nature as distinguished from mental or managerial duties)</a:t>
            </a:r>
            <a:endParaRPr sz="2200"/>
          </a:p>
          <a:p>
            <a:pPr marL="342900" lvl="0" indent="-368300" algn="l" rtl="0">
              <a:lnSpc>
                <a:spcPct val="100000"/>
              </a:lnSpc>
              <a:spcBef>
                <a:spcPts val="1000"/>
              </a:spcBef>
              <a:spcAft>
                <a:spcPts val="0"/>
              </a:spcAft>
              <a:buSzPts val="2200"/>
              <a:buChar char="•"/>
            </a:pPr>
            <a:r>
              <a:rPr lang="en-US" sz="2200"/>
              <a:t>The four factors listed above are what should be used to determine if a project is subject to DBRA; </a:t>
            </a:r>
            <a:r>
              <a:rPr lang="en-US" sz="2200" u="sng"/>
              <a:t>whether or not the project is considered construction as opposed to minor remodeling is not a factor in determining DBRA applicability</a:t>
            </a:r>
            <a:r>
              <a:rPr lang="en-US" sz="2200"/>
              <a:t>.</a:t>
            </a:r>
            <a:endParaRPr sz="2200"/>
          </a:p>
        </p:txBody>
      </p:sp>
      <p:sp>
        <p:nvSpPr>
          <p:cNvPr id="130" name="Google Shape;130;p20"/>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1"/>
          <p:cNvSpPr txBox="1">
            <a:spLocks noGrp="1"/>
          </p:cNvSpPr>
          <p:nvPr>
            <p:ph type="title"/>
          </p:nvPr>
        </p:nvSpPr>
        <p:spPr>
          <a:xfrm>
            <a:off x="290778" y="219050"/>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Davis-Bacon and Related Acts (DBRA) Cont’d</a:t>
            </a:r>
            <a:endParaRPr/>
          </a:p>
        </p:txBody>
      </p:sp>
      <p:sp>
        <p:nvSpPr>
          <p:cNvPr id="137" name="Google Shape;137;p21"/>
          <p:cNvSpPr txBox="1">
            <a:spLocks noGrp="1"/>
          </p:cNvSpPr>
          <p:nvPr>
            <p:ph type="body" idx="1"/>
          </p:nvPr>
        </p:nvSpPr>
        <p:spPr>
          <a:xfrm>
            <a:off x="60225" y="1433175"/>
            <a:ext cx="9021900" cy="5108100"/>
          </a:xfrm>
          <a:prstGeom prst="rect">
            <a:avLst/>
          </a:prstGeom>
        </p:spPr>
        <p:txBody>
          <a:bodyPr spcFirstLastPara="1" wrap="square" lIns="0" tIns="0" rIns="0" bIns="45700" anchor="t" anchorCtr="0">
            <a:normAutofit/>
          </a:bodyPr>
          <a:lstStyle/>
          <a:p>
            <a:pPr marL="342900" marR="0" lvl="0" indent="-368300" algn="l" rtl="0">
              <a:lnSpc>
                <a:spcPct val="100000"/>
              </a:lnSpc>
              <a:spcBef>
                <a:spcPts val="1000"/>
              </a:spcBef>
              <a:spcAft>
                <a:spcPts val="0"/>
              </a:spcAft>
              <a:buSzPts val="2200"/>
              <a:buChar char="•"/>
            </a:pPr>
            <a:r>
              <a:rPr lang="en-US" sz="2200"/>
              <a:t>Contracts must include DBRA clauses or provisions detailing the minimum wages (a.k.a. prevailing wages) to be paid to various classes of laborers and mechanics employed under the contract (see subsequent slides for more detail)</a:t>
            </a:r>
            <a:endParaRPr sz="2200"/>
          </a:p>
          <a:p>
            <a:pPr marL="342900" marR="0" lvl="0" indent="-368300" algn="l" rtl="0">
              <a:lnSpc>
                <a:spcPct val="100000"/>
              </a:lnSpc>
              <a:spcBef>
                <a:spcPts val="1000"/>
              </a:spcBef>
              <a:spcAft>
                <a:spcPts val="0"/>
              </a:spcAft>
              <a:buSzPts val="2200"/>
              <a:buChar char="•"/>
            </a:pPr>
            <a:r>
              <a:rPr lang="en-US" sz="2200"/>
              <a:t>Wage determinations (see next slide) must be incorporated in contracts</a:t>
            </a:r>
            <a:endParaRPr sz="2200"/>
          </a:p>
          <a:p>
            <a:pPr marL="342900" marR="0" lvl="0" indent="-368300" algn="l" rtl="0">
              <a:lnSpc>
                <a:spcPct val="100000"/>
              </a:lnSpc>
              <a:spcBef>
                <a:spcPts val="1000"/>
              </a:spcBef>
              <a:spcAft>
                <a:spcPts val="0"/>
              </a:spcAft>
              <a:buSzPts val="2200"/>
              <a:buChar char="•"/>
            </a:pPr>
            <a:r>
              <a:rPr lang="en-US" sz="2200"/>
              <a:t>Davis-Bacon Act (DBA) prevailing wage provisions apply to approximately 60 “Related Acts” or statutes under which federal agencies assist construction projects through grants, loans, loan guarantees, and insurance</a:t>
            </a:r>
            <a:endParaRPr sz="2200"/>
          </a:p>
          <a:p>
            <a:pPr marL="342900" lvl="0" indent="-368300" algn="l" rtl="0">
              <a:lnSpc>
                <a:spcPct val="100000"/>
              </a:lnSpc>
              <a:spcBef>
                <a:spcPts val="1000"/>
              </a:spcBef>
              <a:spcAft>
                <a:spcPts val="0"/>
              </a:spcAft>
              <a:buSzPts val="2200"/>
              <a:buChar char="•"/>
            </a:pPr>
            <a:r>
              <a:rPr lang="en-US" sz="2200"/>
              <a:t>Additional information linked </a:t>
            </a:r>
            <a:r>
              <a:rPr lang="en-US" sz="2200" u="sng">
                <a:solidFill>
                  <a:schemeClr val="hlink"/>
                </a:solidFill>
                <a:hlinkClick r:id="rId3"/>
              </a:rPr>
              <a:t>here</a:t>
            </a:r>
            <a:endParaRPr sz="2200"/>
          </a:p>
        </p:txBody>
      </p:sp>
      <p:sp>
        <p:nvSpPr>
          <p:cNvPr id="138" name="Google Shape;138;p21"/>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2"/>
          <p:cNvSpPr txBox="1">
            <a:spLocks noGrp="1"/>
          </p:cNvSpPr>
          <p:nvPr>
            <p:ph type="title"/>
          </p:nvPr>
        </p:nvSpPr>
        <p:spPr>
          <a:xfrm>
            <a:off x="245203" y="254525"/>
            <a:ext cx="8560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DBRA Requirements - Wage Determinations, Prevailing Wages and Certified Payrolls</a:t>
            </a:r>
            <a:endParaRPr/>
          </a:p>
        </p:txBody>
      </p:sp>
      <p:sp>
        <p:nvSpPr>
          <p:cNvPr id="145" name="Google Shape;145;p22"/>
          <p:cNvSpPr txBox="1">
            <a:spLocks noGrp="1"/>
          </p:cNvSpPr>
          <p:nvPr>
            <p:ph type="body" idx="1"/>
          </p:nvPr>
        </p:nvSpPr>
        <p:spPr>
          <a:xfrm>
            <a:off x="291600" y="1397700"/>
            <a:ext cx="8560800" cy="5029200"/>
          </a:xfrm>
          <a:prstGeom prst="rect">
            <a:avLst/>
          </a:prstGeom>
        </p:spPr>
        <p:txBody>
          <a:bodyPr spcFirstLastPara="1" wrap="square" lIns="0" tIns="0" rIns="0" bIns="45700" anchor="t" anchorCtr="0">
            <a:normAutofit/>
          </a:bodyPr>
          <a:lstStyle/>
          <a:p>
            <a:pPr marL="457200" lvl="0" indent="-355600" algn="l" rtl="0">
              <a:spcBef>
                <a:spcPts val="1000"/>
              </a:spcBef>
              <a:spcAft>
                <a:spcPts val="0"/>
              </a:spcAft>
              <a:buSzPts val="2000"/>
              <a:buChar char="•"/>
            </a:pPr>
            <a:r>
              <a:rPr lang="en-US" sz="2000"/>
              <a:t>Wage Determinations (WD)</a:t>
            </a:r>
            <a:endParaRPr sz="2000"/>
          </a:p>
          <a:p>
            <a:pPr marL="914400" lvl="1" indent="-355600" algn="l" rtl="0">
              <a:spcBef>
                <a:spcPts val="0"/>
              </a:spcBef>
              <a:spcAft>
                <a:spcPts val="0"/>
              </a:spcAft>
              <a:buSzPts val="2000"/>
              <a:buChar char="•"/>
            </a:pPr>
            <a:r>
              <a:rPr lang="en-US"/>
              <a:t>Published by the </a:t>
            </a:r>
            <a:r>
              <a:rPr lang="en-US" sz="2000"/>
              <a:t>Department of Labor (DOL), a </a:t>
            </a:r>
            <a:r>
              <a:rPr lang="en-US"/>
              <a:t>WDs is a list of</a:t>
            </a:r>
            <a:r>
              <a:rPr lang="en-US" sz="2000"/>
              <a:t> locally prevailing hour</a:t>
            </a:r>
            <a:r>
              <a:rPr lang="en-US"/>
              <a:t>ly </a:t>
            </a:r>
            <a:r>
              <a:rPr lang="en-US" sz="2000"/>
              <a:t>wage and fringe benefit </a:t>
            </a:r>
            <a:r>
              <a:rPr lang="en-US"/>
              <a:t>rates for each classification of laborer and mechanic by geographic area and by construction type (building, residential, highway, and heavy)</a:t>
            </a:r>
            <a:endParaRPr/>
          </a:p>
          <a:p>
            <a:pPr marL="914400" lvl="1" indent="-355600" algn="l" rtl="0">
              <a:spcBef>
                <a:spcPts val="0"/>
              </a:spcBef>
              <a:spcAft>
                <a:spcPts val="0"/>
              </a:spcAft>
              <a:buSzPts val="2000"/>
              <a:buChar char="•"/>
            </a:pPr>
            <a:r>
              <a:rPr lang="en-US"/>
              <a:t>Each WD is assigned a reference number and published on sam.gov</a:t>
            </a:r>
            <a:endParaRPr/>
          </a:p>
          <a:p>
            <a:pPr marL="914400" lvl="1" indent="-355600" algn="l" rtl="0">
              <a:spcBef>
                <a:spcPts val="0"/>
              </a:spcBef>
              <a:spcAft>
                <a:spcPts val="0"/>
              </a:spcAft>
              <a:buSzPts val="2000"/>
              <a:buChar char="•"/>
            </a:pPr>
            <a:r>
              <a:rPr lang="en-US"/>
              <a:t>Click </a:t>
            </a:r>
            <a:r>
              <a:rPr lang="en-US" u="sng">
                <a:solidFill>
                  <a:schemeClr val="hlink"/>
                </a:solidFill>
                <a:hlinkClick r:id="rId3"/>
              </a:rPr>
              <a:t>here </a:t>
            </a:r>
            <a:r>
              <a:rPr lang="en-US"/>
              <a:t>for an overview on how to search sam.gov for WDs applicable to your project or </a:t>
            </a:r>
            <a:r>
              <a:rPr lang="en-US" u="sng">
                <a:solidFill>
                  <a:schemeClr val="hlink"/>
                </a:solidFill>
                <a:hlinkClick r:id="rId4"/>
              </a:rPr>
              <a:t>here</a:t>
            </a:r>
            <a:r>
              <a:rPr lang="en-US"/>
              <a:t> for additional information about WDs</a:t>
            </a:r>
            <a:endParaRPr/>
          </a:p>
          <a:p>
            <a:pPr marL="457200" lvl="0" indent="-355600" algn="l" rtl="0">
              <a:spcBef>
                <a:spcPts val="1000"/>
              </a:spcBef>
              <a:spcAft>
                <a:spcPts val="0"/>
              </a:spcAft>
              <a:buSzPts val="2000"/>
              <a:buChar char="•"/>
            </a:pPr>
            <a:r>
              <a:rPr lang="en-US" sz="2000"/>
              <a:t>Prevailing wages and fringe benefits </a:t>
            </a:r>
            <a:r>
              <a:rPr lang="en-US" sz="2000" u="sng"/>
              <a:t>must</a:t>
            </a:r>
            <a:r>
              <a:rPr lang="en-US" sz="2000"/>
              <a:t> be paid on a </a:t>
            </a:r>
            <a:r>
              <a:rPr lang="en-US" sz="2000" u="sng"/>
              <a:t>weekly</a:t>
            </a:r>
            <a:r>
              <a:rPr lang="en-US" sz="2000"/>
              <a:t> basis</a:t>
            </a:r>
            <a:endParaRPr sz="2000"/>
          </a:p>
          <a:p>
            <a:pPr marL="457200" marR="0" lvl="0" indent="-355621" algn="l" rtl="0">
              <a:lnSpc>
                <a:spcPct val="90000"/>
              </a:lnSpc>
              <a:spcBef>
                <a:spcPts val="1000"/>
              </a:spcBef>
              <a:spcAft>
                <a:spcPts val="0"/>
              </a:spcAft>
              <a:buSzPts val="2000"/>
              <a:buChar char="•"/>
            </a:pPr>
            <a:r>
              <a:rPr lang="en-US" sz="2000"/>
              <a:t>Weekly certified payroll records must be submitted to the LEA </a:t>
            </a:r>
            <a:endParaRPr sz="2000"/>
          </a:p>
          <a:p>
            <a:pPr marL="914400" marR="0" lvl="1" indent="-355600" algn="l" rtl="0">
              <a:lnSpc>
                <a:spcPct val="90000"/>
              </a:lnSpc>
              <a:spcBef>
                <a:spcPts val="0"/>
              </a:spcBef>
              <a:spcAft>
                <a:spcPts val="0"/>
              </a:spcAft>
              <a:buSzPts val="2000"/>
              <a:buChar char="•"/>
            </a:pPr>
            <a:r>
              <a:rPr lang="en-US" sz="2000"/>
              <a:t>DOL </a:t>
            </a:r>
            <a:r>
              <a:rPr lang="en-US" sz="2000" u="sng">
                <a:solidFill>
                  <a:schemeClr val="hlink"/>
                </a:solidFill>
                <a:hlinkClick r:id="rId5"/>
              </a:rPr>
              <a:t>Form WH-347</a:t>
            </a:r>
            <a:r>
              <a:rPr lang="en-US" sz="2000"/>
              <a:t> and </a:t>
            </a:r>
            <a:r>
              <a:rPr lang="en-US" u="sng">
                <a:solidFill>
                  <a:schemeClr val="hlink"/>
                </a:solidFill>
                <a:hlinkClick r:id="rId6"/>
              </a:rPr>
              <a:t>I</a:t>
            </a:r>
            <a:r>
              <a:rPr lang="en-US" sz="2000" u="sng">
                <a:solidFill>
                  <a:schemeClr val="hlink"/>
                </a:solidFill>
                <a:hlinkClick r:id="rId6"/>
              </a:rPr>
              <a:t>nstructions</a:t>
            </a:r>
            <a:r>
              <a:rPr lang="en-US"/>
              <a:t> - optional, but the same information and certification language are a required part of the weekly submission</a:t>
            </a:r>
            <a:endParaRPr sz="2000"/>
          </a:p>
          <a:p>
            <a:pPr marL="457200" marR="0" lvl="0" indent="-355621" algn="l" rtl="0">
              <a:lnSpc>
                <a:spcPct val="90000"/>
              </a:lnSpc>
              <a:spcBef>
                <a:spcPts val="1000"/>
              </a:spcBef>
              <a:spcAft>
                <a:spcPts val="0"/>
              </a:spcAft>
              <a:buSzPts val="2000"/>
              <a:buChar char="•"/>
            </a:pPr>
            <a:r>
              <a:rPr lang="en-US" sz="2000"/>
              <a:t>LEAs should at least be spot monitoring submitted certified payrolls</a:t>
            </a:r>
            <a:endParaRPr sz="2000"/>
          </a:p>
          <a:p>
            <a:pPr marL="914400" marR="0" lvl="1" indent="-355600" algn="l" rtl="0">
              <a:lnSpc>
                <a:spcPct val="90000"/>
              </a:lnSpc>
              <a:spcBef>
                <a:spcPts val="0"/>
              </a:spcBef>
              <a:spcAft>
                <a:spcPts val="0"/>
              </a:spcAft>
              <a:buSzPts val="2000"/>
              <a:buChar char="•"/>
            </a:pPr>
            <a:r>
              <a:rPr lang="en-US"/>
              <a:t>DOL offers a payroll review </a:t>
            </a:r>
            <a:r>
              <a:rPr lang="en-US" u="sng">
                <a:solidFill>
                  <a:schemeClr val="hlink"/>
                </a:solidFill>
                <a:hlinkClick r:id="rId7"/>
              </a:rPr>
              <a:t>tutorial</a:t>
            </a:r>
            <a:r>
              <a:rPr lang="en-US"/>
              <a:t> with related </a:t>
            </a:r>
            <a:r>
              <a:rPr lang="en-US" u="sng">
                <a:solidFill>
                  <a:schemeClr val="hlink"/>
                </a:solidFill>
                <a:hlinkClick r:id="rId8"/>
              </a:rPr>
              <a:t>slides</a:t>
            </a:r>
            <a:endParaRPr/>
          </a:p>
          <a:p>
            <a:pPr marL="914400" marR="0" lvl="1" indent="-355600" algn="l" rtl="0">
              <a:lnSpc>
                <a:spcPct val="90000"/>
              </a:lnSpc>
              <a:spcBef>
                <a:spcPts val="0"/>
              </a:spcBef>
              <a:spcAft>
                <a:spcPts val="0"/>
              </a:spcAft>
              <a:buSzPts val="2000"/>
              <a:buChar char="•"/>
            </a:pPr>
            <a:r>
              <a:rPr lang="en-US"/>
              <a:t>We recommend LEAs sign and date to show evidence of review</a:t>
            </a:r>
            <a:endParaRPr/>
          </a:p>
          <a:p>
            <a:pPr marL="457200" marR="0" lvl="0" indent="-355621" algn="l" rtl="0">
              <a:lnSpc>
                <a:spcPct val="90000"/>
              </a:lnSpc>
              <a:spcBef>
                <a:spcPts val="1000"/>
              </a:spcBef>
              <a:spcAft>
                <a:spcPts val="0"/>
              </a:spcAft>
              <a:buSzPts val="2000"/>
              <a:buChar char="•"/>
            </a:pPr>
            <a:r>
              <a:rPr lang="en-US" sz="2000"/>
              <a:t>DBRA FAQ page from DOL website linked </a:t>
            </a:r>
            <a:r>
              <a:rPr lang="en-US" sz="2000" u="sng">
                <a:solidFill>
                  <a:schemeClr val="hlink"/>
                </a:solidFill>
                <a:hlinkClick r:id="rId9"/>
              </a:rPr>
              <a:t>here</a:t>
            </a:r>
            <a:endParaRPr sz="2000"/>
          </a:p>
        </p:txBody>
      </p:sp>
      <p:sp>
        <p:nvSpPr>
          <p:cNvPr id="146" name="Google Shape;146;p22"/>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8</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3"/>
          <p:cNvSpPr txBox="1">
            <a:spLocks noGrp="1"/>
          </p:cNvSpPr>
          <p:nvPr>
            <p:ph type="title"/>
          </p:nvPr>
        </p:nvSpPr>
        <p:spPr>
          <a:xfrm>
            <a:off x="308525" y="266350"/>
            <a:ext cx="8161800" cy="756300"/>
          </a:xfrm>
          <a:prstGeom prst="rect">
            <a:avLst/>
          </a:prstGeom>
        </p:spPr>
        <p:txBody>
          <a:bodyPr spcFirstLastPara="1" wrap="square" lIns="0" tIns="0" rIns="0" bIns="0" anchor="t" anchorCtr="0">
            <a:normAutofit/>
          </a:bodyPr>
          <a:lstStyle/>
          <a:p>
            <a:pPr marL="0" lvl="0" indent="0" algn="l" rtl="0">
              <a:spcBef>
                <a:spcPts val="0"/>
              </a:spcBef>
              <a:spcAft>
                <a:spcPts val="0"/>
              </a:spcAft>
              <a:buNone/>
            </a:pPr>
            <a:r>
              <a:rPr lang="en-US"/>
              <a:t>DBRA Requirements - Job Site Postings</a:t>
            </a:r>
            <a:endParaRPr/>
          </a:p>
          <a:p>
            <a:pPr marL="0" lvl="0" indent="0" algn="l" rtl="0">
              <a:spcBef>
                <a:spcPts val="0"/>
              </a:spcBef>
              <a:spcAft>
                <a:spcPts val="0"/>
              </a:spcAft>
              <a:buClr>
                <a:schemeClr val="dk1"/>
              </a:buClr>
              <a:buSzPts val="1100"/>
              <a:buFont typeface="Arial"/>
              <a:buNone/>
            </a:pPr>
            <a:endParaRPr/>
          </a:p>
        </p:txBody>
      </p:sp>
      <p:sp>
        <p:nvSpPr>
          <p:cNvPr id="153" name="Google Shape;153;p23"/>
          <p:cNvSpPr txBox="1">
            <a:spLocks noGrp="1"/>
          </p:cNvSpPr>
          <p:nvPr>
            <p:ph type="body" idx="1"/>
          </p:nvPr>
        </p:nvSpPr>
        <p:spPr>
          <a:xfrm>
            <a:off x="367650" y="1255800"/>
            <a:ext cx="8601300" cy="5171400"/>
          </a:xfrm>
          <a:prstGeom prst="rect">
            <a:avLst/>
          </a:prstGeom>
        </p:spPr>
        <p:txBody>
          <a:bodyPr spcFirstLastPara="1" wrap="square" lIns="0" tIns="0" rIns="0" bIns="45700" anchor="t" anchorCtr="0">
            <a:normAutofit/>
          </a:bodyPr>
          <a:lstStyle/>
          <a:p>
            <a:pPr marL="457200" lvl="0" indent="-381000" algn="l" rtl="0">
              <a:spcBef>
                <a:spcPts val="1000"/>
              </a:spcBef>
              <a:spcAft>
                <a:spcPts val="0"/>
              </a:spcAft>
              <a:buSzPts val="2400"/>
              <a:buChar char="•"/>
            </a:pPr>
            <a:r>
              <a:rPr lang="en-US"/>
              <a:t>Visit the job site to ensure the following are visible:</a:t>
            </a:r>
            <a:endParaRPr/>
          </a:p>
          <a:p>
            <a:pPr marL="914400" lvl="1" indent="-355600" algn="l" rtl="0">
              <a:spcBef>
                <a:spcPts val="0"/>
              </a:spcBef>
              <a:spcAft>
                <a:spcPts val="0"/>
              </a:spcAft>
              <a:buSzPts val="2000"/>
              <a:buChar char="•"/>
            </a:pPr>
            <a:r>
              <a:rPr lang="en-US"/>
              <a:t>The applicable DBRA wage determination from sam.gov</a:t>
            </a:r>
            <a:endParaRPr/>
          </a:p>
          <a:p>
            <a:pPr marL="914400" lvl="1" indent="-355600" algn="l" rtl="0">
              <a:spcBef>
                <a:spcPts val="0"/>
              </a:spcBef>
              <a:spcAft>
                <a:spcPts val="0"/>
              </a:spcAft>
              <a:buSzPts val="2000"/>
              <a:buChar char="•"/>
            </a:pPr>
            <a:r>
              <a:rPr lang="en-US"/>
              <a:t>WH-1321 poster found </a:t>
            </a:r>
            <a:r>
              <a:rPr lang="en-US" u="sng">
                <a:solidFill>
                  <a:schemeClr val="hlink"/>
                </a:solidFill>
                <a:hlinkClick r:id="rId3"/>
              </a:rPr>
              <a:t>here</a:t>
            </a:r>
            <a:r>
              <a:rPr lang="en-US"/>
              <a:t> on the DOL website</a:t>
            </a:r>
            <a:endParaRPr/>
          </a:p>
          <a:p>
            <a:pPr marL="457200" lvl="0" indent="-381000" algn="l" rtl="0">
              <a:spcBef>
                <a:spcPts val="0"/>
              </a:spcBef>
              <a:spcAft>
                <a:spcPts val="0"/>
              </a:spcAft>
              <a:buSzPts val="2400"/>
              <a:buChar char="•"/>
            </a:pPr>
            <a:r>
              <a:rPr lang="en-US"/>
              <a:t>We recommend taking pictures to document compliance</a:t>
            </a:r>
            <a:endParaRPr/>
          </a:p>
        </p:txBody>
      </p:sp>
      <p:sp>
        <p:nvSpPr>
          <p:cNvPr id="154" name="Google Shape;154;p23"/>
          <p:cNvSpPr txBox="1">
            <a:spLocks noGrp="1"/>
          </p:cNvSpPr>
          <p:nvPr>
            <p:ph type="sldNum" idx="12"/>
          </p:nvPr>
        </p:nvSpPr>
        <p:spPr>
          <a:xfrm>
            <a:off x="223071" y="6427018"/>
            <a:ext cx="2057400" cy="365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SzPts val="1600"/>
              <a:buFont typeface="Arial"/>
              <a:buNone/>
            </a:pPr>
            <a:fld id="{00000000-1234-1234-1234-123412341234}" type="slidenum">
              <a:rPr lang="en-US"/>
              <a:t>9</a:t>
            </a:fld>
            <a:endParaRPr/>
          </a:p>
        </p:txBody>
      </p:sp>
      <p:pic>
        <p:nvPicPr>
          <p:cNvPr id="155" name="Google Shape;155;p23"/>
          <p:cNvPicPr preferRelativeResize="0"/>
          <p:nvPr/>
        </p:nvPicPr>
        <p:blipFill>
          <a:blip r:embed="rId4">
            <a:alphaModFix/>
          </a:blip>
          <a:stretch>
            <a:fillRect/>
          </a:stretch>
        </p:blipFill>
        <p:spPr>
          <a:xfrm>
            <a:off x="1195350" y="2594100"/>
            <a:ext cx="6308000" cy="407977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2646</Words>
  <Application>Microsoft Office PowerPoint</Application>
  <PresentationFormat>On-screen Show (4:3)</PresentationFormat>
  <Paragraphs>291</Paragraphs>
  <Slides>30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30</vt:i4>
      </vt:variant>
    </vt:vector>
  </HeadingPairs>
  <TitlesOfParts>
    <vt:vector size="33" baseType="lpstr">
      <vt:lpstr>Arial</vt:lpstr>
      <vt:lpstr>Calibri</vt:lpstr>
      <vt:lpstr>Office Theme</vt:lpstr>
      <vt:lpstr>Mandatory ESSER-Funded Project and Construction Training  March 2024 </vt:lpstr>
      <vt:lpstr>Purpose</vt:lpstr>
      <vt:lpstr>Agenda</vt:lpstr>
      <vt:lpstr>Considerations for this Webinar</vt:lpstr>
      <vt:lpstr>Davis-Bacon and Related Acts (DBRA)  May apply to contracts for labor, including but not limited to construction </vt:lpstr>
      <vt:lpstr>Davis-Bacon and Related Acts (DBRA)</vt:lpstr>
      <vt:lpstr>Davis-Bacon and Related Acts (DBRA) Cont’d</vt:lpstr>
      <vt:lpstr>DBRA Requirements - Wage Determinations, Prevailing Wages and Certified Payrolls</vt:lpstr>
      <vt:lpstr>DBRA Requirements - Job Site Postings </vt:lpstr>
      <vt:lpstr>Contract Provisions and  Other Requirements  </vt:lpstr>
      <vt:lpstr>Contract Provisions and Other Requirements for Federally Funded Costs or Activities</vt:lpstr>
      <vt:lpstr>Construction</vt:lpstr>
      <vt:lpstr>How do we define Construction?</vt:lpstr>
      <vt:lpstr>Is it construction or not? </vt:lpstr>
      <vt:lpstr>Project Examples - Construction? DBRA?</vt:lpstr>
      <vt:lpstr>IMPORTANT REMINDER!!!  DBRA is often applicable to “non-construction” projects such as minor remodeling, repairs, and maintenance in addition to construction projects.   Remember that DBRA applies to contractors and subcontractors performing on contracts that: Are federally funded (in whole or in part) Exceed $2,000 Are for the construction, alteration, or repair (including painting and decorating) of public buildings and public works, and Include employment of laborers or mechanics   **If your project meets all four criteria above, it is subject to DBRA**  </vt:lpstr>
      <vt:lpstr>Construction - Some Specific Rules</vt:lpstr>
      <vt:lpstr>Construction - File a Notice of Federal Interest (NFI)</vt:lpstr>
      <vt:lpstr>Indirect Costs</vt:lpstr>
      <vt:lpstr>Indirect Costs (IDCs) - Has your LEA taken unallowable IDCs?</vt:lpstr>
      <vt:lpstr>Projects That Are Out of Compliance - Next Steps</vt:lpstr>
      <vt:lpstr>Current/Open Projects</vt:lpstr>
      <vt:lpstr>Closed Projects</vt:lpstr>
      <vt:lpstr>CDE Construction Questionnaire</vt:lpstr>
      <vt:lpstr>CDE Construction Questionnaire</vt:lpstr>
      <vt:lpstr>Attestation of Completion</vt:lpstr>
      <vt:lpstr>Attestation of Completion</vt:lpstr>
      <vt:lpstr>Resources:</vt:lpstr>
      <vt:lpstr>Any Questions?</vt:lpstr>
      <vt:lpstr>CDE Contacts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Mandatory ESSER-Funded Project and Construction Training  March 2024</dc:title>
  <dc:creator>Morris, Hilery</dc:creator>
  <cp:lastModifiedBy>Morris, Hilery</cp:lastModifiedBy>
  <cp:revision>2</cp:revision>
  <dcterms:modified xsi:type="dcterms:W3CDTF">2024-03-13T16:43:20Z</dcterms:modified>
</cp:coreProperties>
</file>