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comments/comment2.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2" r:id="rId2"/>
  </p:sldMasterIdLst>
  <p:notesMasterIdLst>
    <p:notesMasterId r:id="rId7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Lst>
  <p:sldSz cx="12192000" cy="6858000"/>
  <p:notesSz cx="6858000" cy="9144000"/>
  <p:embeddedFontLst>
    <p:embeddedFont>
      <p:font typeface="EB Garamond" panose="00000500000000000000" pitchFamily="2" charset="0"/>
      <p:regular r:id="rId78"/>
      <p:bold r:id="rId79"/>
      <p:italic r:id="rId80"/>
      <p:boldItalic r:id="rId81"/>
    </p:embeddedFont>
    <p:embeddedFont>
      <p:font typeface="Garamond" panose="02020404030301010803" pitchFamily="18" charset="0"/>
      <p:regular r:id="rId82"/>
      <p:bold r:id="rId83"/>
      <p:italic r:id="rId84"/>
      <p:boldItalic r:id="rId85"/>
    </p:embeddedFont>
    <p:embeddedFont>
      <p:font typeface="Proxima Nova" panose="020B0604020202020204" charset="0"/>
      <p:regular r:id="rId86"/>
      <p:bold r:id="rId87"/>
      <p:italic r:id="rId88"/>
      <p:boldItalic r:id="rId89"/>
    </p:embeddedFont>
    <p:embeddedFont>
      <p:font typeface="Rockwell" panose="02060603020205020403" pitchFamily="18" charset="0"/>
      <p:regular r:id="rId90"/>
      <p:bold r:id="rId91"/>
      <p:italic r:id="rId92"/>
      <p:boldItalic r:id="rId9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4" roundtripDataSignature="AMtx7mgE4slTM8D7LX9u/YHYPn8xYPWxm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nifer Okes" initials="" lastIdx="3" clrIdx="0"/>
  <p:cmAuthor id="1" name="Tim Kahle"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615" autoAdjust="0"/>
    <p:restoredTop sz="86378" autoAdjust="0"/>
  </p:normalViewPr>
  <p:slideViewPr>
    <p:cSldViewPr snapToGrid="0">
      <p:cViewPr varScale="1">
        <p:scale>
          <a:sx n="75" d="100"/>
          <a:sy n="75" d="100"/>
        </p:scale>
        <p:origin x="114" y="54"/>
      </p:cViewPr>
      <p:guideLst/>
    </p:cSldViewPr>
  </p:slideViewPr>
  <p:outlineViewPr>
    <p:cViewPr>
      <p:scale>
        <a:sx n="33" d="100"/>
        <a:sy n="33" d="100"/>
      </p:scale>
      <p:origin x="0" y="-1249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font" Target="fonts/font7.fntdata"/><Relationship Id="rId89" Type="http://schemas.openxmlformats.org/officeDocument/2006/relationships/font" Target="fonts/font12.fntdata"/><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font" Target="fonts/font2.fntdata"/><Relationship Id="rId5" Type="http://schemas.openxmlformats.org/officeDocument/2006/relationships/slide" Target="slides/slide3.xml"/><Relationship Id="rId90" Type="http://schemas.openxmlformats.org/officeDocument/2006/relationships/font" Target="fonts/font13.fntdata"/><Relationship Id="rId95" Type="http://schemas.openxmlformats.org/officeDocument/2006/relationships/commentAuthors" Target="commentAuthor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font" Target="fonts/font3.fntdata"/><Relationship Id="rId85" Type="http://schemas.openxmlformats.org/officeDocument/2006/relationships/font" Target="fonts/font8.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font" Target="fonts/font6.fntdata"/><Relationship Id="rId88" Type="http://schemas.openxmlformats.org/officeDocument/2006/relationships/font" Target="fonts/font11.fntdata"/><Relationship Id="rId91" Type="http://schemas.openxmlformats.org/officeDocument/2006/relationships/font" Target="fonts/font14.fntdata"/><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font" Target="fonts/font1.fntdata"/><Relationship Id="rId81" Type="http://schemas.openxmlformats.org/officeDocument/2006/relationships/font" Target="fonts/font4.fntdata"/><Relationship Id="rId86" Type="http://schemas.openxmlformats.org/officeDocument/2006/relationships/font" Target="fonts/font9.fntdata"/><Relationship Id="rId94" Type="http://customschemas.google.com/relationships/presentationmetadata" Target="metadata"/><Relationship Id="rId9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font" Target="fonts/font15.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font" Target="fonts/font10.fntdata"/><Relationship Id="rId61" Type="http://schemas.openxmlformats.org/officeDocument/2006/relationships/slide" Target="slides/slide59.xml"/><Relationship Id="rId82" Type="http://schemas.openxmlformats.org/officeDocument/2006/relationships/font" Target="fonts/font5.fntdata"/><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font" Target="fonts/font16.fntdata"/><Relationship Id="rId98"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4-11-11T18:41:09.375" idx="1">
    <p:pos x="414" y="921"/>
    <p:text>Does this make sense to add?
@kahle_t@cde.state.co.us</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YXKQg_E"/>
      </p:ext>
    </p:extLst>
  </p:cm>
  <p:cm authorId="1" dt="2024-11-11T18:41:09.375" idx="1">
    <p:pos x="414" y="921"/>
    <p:text>I think it is a great addition.  I did change December to the 24th since the 25th is always a holiday.  Thanks!</p:text>
    <p:extLst>
      <p:ext uri="{C676402C-5697-4E1C-873F-D02D1690AC5C}">
        <p15:threadingInfo xmlns:p15="http://schemas.microsoft.com/office/powerpoint/2012/main" timeZoneBias="0">
          <p15:parentCm authorId="0" idx="1"/>
        </p15:threadingInfo>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YXKQg_I"/>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24-11-11T18:10:57.311" idx="2">
    <p:pos x="414" y="921"/>
    <p:text>Does it make sense that we would target submitting the report on the new at-risk measure on census block at the same time that we submit the mid-year true-up request?
@peel_w@cde.state.co.us @konkel_s@cde.state.co.us @bloom_m@cde.state.co.us @lanoha_k@cde.state.co.us @mcree_r@cde.state.co.us @rosenkrance_s@cde.state.co.us</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YXKQg-s"/>
      </p:ext>
    </p:extLst>
  </p:cm>
  <p:cm authorId="0" dt="2024-11-11T18:11:32.021" idx="3">
    <p:pos x="414" y="1021"/>
    <p:text>We don't have a date for the SMART Act hearing yet, do we?
@konkel_s@cde.state.co.us @bloom_m@cde.state.co.us @lanoha_k@cde.state.co.us</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YXKQg-w"/>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313dcd5be1f_0_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6" name="Google Shape;256;g313dcd5be1f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9183918dd3_0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3" name="Google Shape;263;g29183918dd3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313dcd5be1f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g313dcd5be1f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p>
        </p:txBody>
      </p:sp>
      <p:sp>
        <p:nvSpPr>
          <p:cNvPr id="270" name="Google Shape;270;g313dcd5be1f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4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313dcd5be1f_1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g313dcd5be1f_1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p>
        </p:txBody>
      </p:sp>
      <p:sp>
        <p:nvSpPr>
          <p:cNvPr id="278" name="Google Shape;278;g313dcd5be1f_1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313dcd5be1f_1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g313dcd5be1f_1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p>
          <a:p>
            <a:pPr marL="0" lvl="0" indent="0" algn="l" rtl="0">
              <a:lnSpc>
                <a:spcPct val="100000"/>
              </a:lnSpc>
              <a:spcBef>
                <a:spcPts val="0"/>
              </a:spcBef>
              <a:spcAft>
                <a:spcPts val="0"/>
              </a:spcAft>
              <a:buClr>
                <a:schemeClr val="dk1"/>
              </a:buClr>
              <a:buSzPts val="1400"/>
              <a:buFont typeface="Calibri"/>
              <a:buNone/>
            </a:pPr>
            <a:endParaRPr dirty="0">
              <a:highlight>
                <a:srgbClr val="FFFF00"/>
              </a:highlight>
            </a:endParaRPr>
          </a:p>
        </p:txBody>
      </p:sp>
      <p:sp>
        <p:nvSpPr>
          <p:cNvPr id="286" name="Google Shape;286;g313dcd5be1f_1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313dcd5be1f_1_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g313dcd5be1f_1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p>
        </p:txBody>
      </p:sp>
      <p:sp>
        <p:nvSpPr>
          <p:cNvPr id="295" name="Google Shape;295;g313dcd5be1f_1_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400" b="0" i="0" u="none" strike="noStrike" cap="none">
                <a:solidFill>
                  <a:srgbClr val="000000"/>
                </a:solidFill>
                <a:latin typeface="Arial"/>
                <a:ea typeface="Arial"/>
                <a:cs typeface="Arial"/>
                <a:sym typeface="Arial"/>
              </a:rPr>
              <a:t>15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13dcd5be1f_1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g313dcd5be1f_1_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g313dcd5be1f_1_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16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313dcd5be1f_1_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g313dcd5be1f_1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15594ea483_3_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7" name="Google Shape;317;g315594ea483_3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315594ea483_3_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3" name="Google Shape;323;g315594ea483_3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2" name="Google Shape;20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3100af4acb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3100af4acbb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g3100af4acbb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3100af4acbb_1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7" name="Google Shape;337;g3100af4acbb_1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315594ea483_3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4" name="Google Shape;344;g315594ea483_3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313ec9700f2_3_105:notes"/>
          <p:cNvSpPr>
            <a:spLocks noGrp="1" noRot="1" noChangeAspect="1"/>
          </p:cNvSpPr>
          <p:nvPr>
            <p:ph type="sldImg" idx="2"/>
          </p:nvPr>
        </p:nvSpPr>
        <p:spPr>
          <a:xfrm>
            <a:off x="1454051" y="461131"/>
            <a:ext cx="4226719" cy="2416024"/>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g313ec9700f2_3_105:notes"/>
          <p:cNvSpPr txBox="1">
            <a:spLocks noGrp="1"/>
          </p:cNvSpPr>
          <p:nvPr>
            <p:ph type="body" idx="1"/>
          </p:nvPr>
        </p:nvSpPr>
        <p:spPr>
          <a:xfrm>
            <a:off x="347870" y="2825070"/>
            <a:ext cx="6311348" cy="5919192"/>
          </a:xfrm>
          <a:prstGeom prst="rect">
            <a:avLst/>
          </a:prstGeom>
          <a:noFill/>
          <a:ln>
            <a:noFill/>
          </a:ln>
        </p:spPr>
        <p:txBody>
          <a:bodyPr spcFirstLastPara="1" wrap="square" lIns="89200" tIns="44600" rIns="89200" bIns="44600" anchor="t" anchorCtr="0">
            <a:noAutofit/>
          </a:bodyPr>
          <a:lstStyle/>
          <a:p>
            <a:pPr marL="0" lvl="0" indent="0" algn="l" rtl="0">
              <a:spcBef>
                <a:spcPts val="0"/>
              </a:spcBef>
              <a:spcAft>
                <a:spcPts val="0"/>
              </a:spcAft>
              <a:buNone/>
            </a:pPr>
            <a:endParaRPr sz="1300"/>
          </a:p>
        </p:txBody>
      </p:sp>
      <p:sp>
        <p:nvSpPr>
          <p:cNvPr id="351" name="Google Shape;351;g313ec9700f2_3_105:notes"/>
          <p:cNvSpPr txBox="1">
            <a:spLocks noGrp="1"/>
          </p:cNvSpPr>
          <p:nvPr>
            <p:ph type="ftr" idx="11"/>
          </p:nvPr>
        </p:nvSpPr>
        <p:spPr>
          <a:xfrm>
            <a:off x="4" y="8881676"/>
            <a:ext cx="2971697" cy="260769"/>
          </a:xfrm>
          <a:prstGeom prst="rect">
            <a:avLst/>
          </a:prstGeom>
          <a:noFill/>
          <a:ln>
            <a:noFill/>
          </a:ln>
        </p:spPr>
        <p:txBody>
          <a:bodyPr spcFirstLastPara="1" wrap="square" lIns="89200" tIns="44600" rIns="89200" bIns="44600" anchor="b" anchorCtr="0">
            <a:noAutofit/>
          </a:bodyPr>
          <a:lstStyle/>
          <a:p>
            <a:pPr marL="0" lvl="0" indent="0" algn="l" rtl="0">
              <a:spcBef>
                <a:spcPts val="0"/>
              </a:spcBef>
              <a:spcAft>
                <a:spcPts val="0"/>
              </a:spcAft>
              <a:buNone/>
            </a:pPr>
            <a:endParaRPr sz="13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313ec9700f2_3_112:notes"/>
          <p:cNvSpPr>
            <a:spLocks noGrp="1" noRot="1" noChangeAspect="1"/>
          </p:cNvSpPr>
          <p:nvPr>
            <p:ph type="sldImg" idx="2"/>
          </p:nvPr>
        </p:nvSpPr>
        <p:spPr>
          <a:xfrm>
            <a:off x="1841004" y="374952"/>
            <a:ext cx="3786187" cy="2163536"/>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g313ec9700f2_3_112:notes"/>
          <p:cNvSpPr txBox="1">
            <a:spLocks noGrp="1"/>
          </p:cNvSpPr>
          <p:nvPr>
            <p:ph type="body" idx="1"/>
          </p:nvPr>
        </p:nvSpPr>
        <p:spPr>
          <a:xfrm>
            <a:off x="347870" y="2825070"/>
            <a:ext cx="6311348" cy="5919192"/>
          </a:xfrm>
          <a:prstGeom prst="rect">
            <a:avLst/>
          </a:prstGeom>
          <a:noFill/>
          <a:ln>
            <a:noFill/>
          </a:ln>
        </p:spPr>
        <p:txBody>
          <a:bodyPr spcFirstLastPara="1" wrap="square" lIns="89200" tIns="44600" rIns="89200" bIns="44600" anchor="t" anchorCtr="0">
            <a:noAutofit/>
          </a:bodyPr>
          <a:lstStyle/>
          <a:p>
            <a:pPr marL="0" lvl="0" indent="0" algn="l" rtl="0">
              <a:spcBef>
                <a:spcPts val="0"/>
              </a:spcBef>
              <a:spcAft>
                <a:spcPts val="0"/>
              </a:spcAft>
              <a:buNone/>
            </a:pPr>
            <a:endParaRPr sz="1300"/>
          </a:p>
        </p:txBody>
      </p:sp>
      <p:sp>
        <p:nvSpPr>
          <p:cNvPr id="358" name="Google Shape;358;g313ec9700f2_3_112:notes"/>
          <p:cNvSpPr txBox="1">
            <a:spLocks noGrp="1"/>
          </p:cNvSpPr>
          <p:nvPr>
            <p:ph type="ftr" idx="11"/>
          </p:nvPr>
        </p:nvSpPr>
        <p:spPr>
          <a:xfrm>
            <a:off x="4" y="8881676"/>
            <a:ext cx="2971697" cy="260769"/>
          </a:xfrm>
          <a:prstGeom prst="rect">
            <a:avLst/>
          </a:prstGeom>
          <a:noFill/>
          <a:ln>
            <a:noFill/>
          </a:ln>
        </p:spPr>
        <p:txBody>
          <a:bodyPr spcFirstLastPara="1" wrap="square" lIns="89200" tIns="44600" rIns="89200" bIns="44600" anchor="b" anchorCtr="0">
            <a:noAutofit/>
          </a:bodyPr>
          <a:lstStyle/>
          <a:p>
            <a:pPr marL="0" lvl="0" indent="0" algn="l" rtl="0">
              <a:spcBef>
                <a:spcPts val="0"/>
              </a:spcBef>
              <a:spcAft>
                <a:spcPts val="0"/>
              </a:spcAft>
              <a:buNone/>
            </a:pPr>
            <a:endParaRPr sz="13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313ec9700f2_3_118:notes"/>
          <p:cNvSpPr>
            <a:spLocks noGrp="1" noRot="1" noChangeAspect="1"/>
          </p:cNvSpPr>
          <p:nvPr>
            <p:ph type="sldImg" idx="2"/>
          </p:nvPr>
        </p:nvSpPr>
        <p:spPr>
          <a:xfrm>
            <a:off x="1841004" y="374952"/>
            <a:ext cx="3786187" cy="2163536"/>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g313ec9700f2_3_118:notes"/>
          <p:cNvSpPr txBox="1">
            <a:spLocks noGrp="1"/>
          </p:cNvSpPr>
          <p:nvPr>
            <p:ph type="body" idx="1"/>
          </p:nvPr>
        </p:nvSpPr>
        <p:spPr>
          <a:xfrm>
            <a:off x="347870" y="2825070"/>
            <a:ext cx="6311348" cy="5919192"/>
          </a:xfrm>
          <a:prstGeom prst="rect">
            <a:avLst/>
          </a:prstGeom>
          <a:noFill/>
          <a:ln>
            <a:noFill/>
          </a:ln>
        </p:spPr>
        <p:txBody>
          <a:bodyPr spcFirstLastPara="1" wrap="square" lIns="89200" tIns="44600" rIns="89200" bIns="44600" anchor="t" anchorCtr="0">
            <a:noAutofit/>
          </a:bodyPr>
          <a:lstStyle/>
          <a:p>
            <a:pPr marL="0" lvl="0" indent="0" algn="l" rtl="0">
              <a:spcBef>
                <a:spcPts val="0"/>
              </a:spcBef>
              <a:spcAft>
                <a:spcPts val="0"/>
              </a:spcAft>
              <a:buNone/>
            </a:pPr>
            <a:endParaRPr sz="1300"/>
          </a:p>
        </p:txBody>
      </p:sp>
      <p:sp>
        <p:nvSpPr>
          <p:cNvPr id="365" name="Google Shape;365;g313ec9700f2_3_118:notes"/>
          <p:cNvSpPr txBox="1">
            <a:spLocks noGrp="1"/>
          </p:cNvSpPr>
          <p:nvPr>
            <p:ph type="ftr" idx="11"/>
          </p:nvPr>
        </p:nvSpPr>
        <p:spPr>
          <a:xfrm>
            <a:off x="4" y="8881676"/>
            <a:ext cx="2971697" cy="260769"/>
          </a:xfrm>
          <a:prstGeom prst="rect">
            <a:avLst/>
          </a:prstGeom>
          <a:noFill/>
          <a:ln>
            <a:noFill/>
          </a:ln>
        </p:spPr>
        <p:txBody>
          <a:bodyPr spcFirstLastPara="1" wrap="square" lIns="89200" tIns="44600" rIns="89200" bIns="44600" anchor="b" anchorCtr="0">
            <a:noAutofit/>
          </a:bodyPr>
          <a:lstStyle/>
          <a:p>
            <a:pPr marL="0" lvl="0" indent="0" algn="l" rtl="0">
              <a:spcBef>
                <a:spcPts val="0"/>
              </a:spcBef>
              <a:spcAft>
                <a:spcPts val="0"/>
              </a:spcAft>
              <a:buNone/>
            </a:pPr>
            <a:endParaRPr sz="13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313ec9700f2_3_124:notes"/>
          <p:cNvSpPr>
            <a:spLocks noGrp="1" noRot="1" noChangeAspect="1"/>
          </p:cNvSpPr>
          <p:nvPr>
            <p:ph type="sldImg" idx="2"/>
          </p:nvPr>
        </p:nvSpPr>
        <p:spPr>
          <a:xfrm>
            <a:off x="1811338" y="374650"/>
            <a:ext cx="3846512" cy="21637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g313ec9700f2_3_124:notes"/>
          <p:cNvSpPr txBox="1">
            <a:spLocks noGrp="1"/>
          </p:cNvSpPr>
          <p:nvPr>
            <p:ph type="body" idx="1"/>
          </p:nvPr>
        </p:nvSpPr>
        <p:spPr>
          <a:xfrm>
            <a:off x="347870" y="2825070"/>
            <a:ext cx="6311348" cy="5919192"/>
          </a:xfrm>
          <a:prstGeom prst="rect">
            <a:avLst/>
          </a:prstGeom>
          <a:noFill/>
          <a:ln>
            <a:noFill/>
          </a:ln>
        </p:spPr>
        <p:txBody>
          <a:bodyPr spcFirstLastPara="1" wrap="square" lIns="89200" tIns="44600" rIns="89200" bIns="44600" anchor="t" anchorCtr="0">
            <a:noAutofit/>
          </a:bodyPr>
          <a:lstStyle/>
          <a:p>
            <a:pPr marL="0" lvl="0" indent="0" algn="l" rtl="0">
              <a:spcBef>
                <a:spcPts val="0"/>
              </a:spcBef>
              <a:spcAft>
                <a:spcPts val="0"/>
              </a:spcAft>
              <a:buNone/>
            </a:pPr>
            <a:endParaRPr sz="1300"/>
          </a:p>
        </p:txBody>
      </p:sp>
      <p:sp>
        <p:nvSpPr>
          <p:cNvPr id="372" name="Google Shape;372;g313ec9700f2_3_124:notes"/>
          <p:cNvSpPr txBox="1">
            <a:spLocks noGrp="1"/>
          </p:cNvSpPr>
          <p:nvPr>
            <p:ph type="ftr" idx="11"/>
          </p:nvPr>
        </p:nvSpPr>
        <p:spPr>
          <a:xfrm>
            <a:off x="4" y="8881676"/>
            <a:ext cx="2971697" cy="260769"/>
          </a:xfrm>
          <a:prstGeom prst="rect">
            <a:avLst/>
          </a:prstGeom>
          <a:noFill/>
          <a:ln>
            <a:noFill/>
          </a:ln>
        </p:spPr>
        <p:txBody>
          <a:bodyPr spcFirstLastPara="1" wrap="square" lIns="89200" tIns="44600" rIns="89200" bIns="44600" anchor="b" anchorCtr="0">
            <a:noAutofit/>
          </a:bodyPr>
          <a:lstStyle/>
          <a:p>
            <a:pPr marL="0" lvl="0" indent="0" algn="l" rtl="0">
              <a:spcBef>
                <a:spcPts val="0"/>
              </a:spcBef>
              <a:spcAft>
                <a:spcPts val="0"/>
              </a:spcAft>
              <a:buNone/>
            </a:pPr>
            <a:endParaRPr sz="13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313ec9700f2_3_130:notes"/>
          <p:cNvSpPr>
            <a:spLocks noGrp="1" noRot="1" noChangeAspect="1"/>
          </p:cNvSpPr>
          <p:nvPr>
            <p:ph type="sldImg" idx="2"/>
          </p:nvPr>
        </p:nvSpPr>
        <p:spPr>
          <a:xfrm>
            <a:off x="1419225" y="287338"/>
            <a:ext cx="4098925" cy="23066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78" name="Google Shape;378;g313ec9700f2_3_130:notes"/>
          <p:cNvSpPr txBox="1">
            <a:spLocks noGrp="1"/>
          </p:cNvSpPr>
          <p:nvPr>
            <p:ph type="body" idx="1"/>
          </p:nvPr>
        </p:nvSpPr>
        <p:spPr>
          <a:xfrm>
            <a:off x="347870" y="2825070"/>
            <a:ext cx="6311348" cy="5919192"/>
          </a:xfrm>
          <a:prstGeom prst="rect">
            <a:avLst/>
          </a:prstGeom>
          <a:noFill/>
          <a:ln>
            <a:noFill/>
          </a:ln>
        </p:spPr>
        <p:txBody>
          <a:bodyPr spcFirstLastPara="1" wrap="square" lIns="89200" tIns="44600" rIns="89200" bIns="44600" anchor="t" anchorCtr="0">
            <a:noAutofit/>
          </a:bodyPr>
          <a:lstStyle/>
          <a:p>
            <a:pPr marL="0" lvl="0" indent="0" algn="l" rtl="0">
              <a:spcBef>
                <a:spcPts val="0"/>
              </a:spcBef>
              <a:spcAft>
                <a:spcPts val="0"/>
              </a:spcAft>
              <a:buNone/>
            </a:pPr>
            <a:endParaRPr sz="1300"/>
          </a:p>
        </p:txBody>
      </p:sp>
      <p:sp>
        <p:nvSpPr>
          <p:cNvPr id="379" name="Google Shape;379;g313ec9700f2_3_130:notes"/>
          <p:cNvSpPr txBox="1">
            <a:spLocks noGrp="1"/>
          </p:cNvSpPr>
          <p:nvPr>
            <p:ph type="ftr" idx="11"/>
          </p:nvPr>
        </p:nvSpPr>
        <p:spPr>
          <a:xfrm>
            <a:off x="4" y="8881676"/>
            <a:ext cx="2971697" cy="260769"/>
          </a:xfrm>
          <a:prstGeom prst="rect">
            <a:avLst/>
          </a:prstGeom>
          <a:noFill/>
          <a:ln>
            <a:noFill/>
          </a:ln>
        </p:spPr>
        <p:txBody>
          <a:bodyPr spcFirstLastPara="1" wrap="square" lIns="89200" tIns="44600" rIns="89200" bIns="44600" anchor="b" anchorCtr="0">
            <a:noAutofit/>
          </a:bodyPr>
          <a:lstStyle/>
          <a:p>
            <a:pPr marL="0" lvl="0" indent="0" algn="l" rtl="0">
              <a:spcBef>
                <a:spcPts val="0"/>
              </a:spcBef>
              <a:spcAft>
                <a:spcPts val="0"/>
              </a:spcAft>
              <a:buNone/>
            </a:pPr>
            <a:endParaRPr sz="13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313ec9700f2_3_141:notes"/>
          <p:cNvSpPr>
            <a:spLocks noGrp="1" noRot="1" noChangeAspect="1"/>
          </p:cNvSpPr>
          <p:nvPr>
            <p:ph type="sldImg" idx="2"/>
          </p:nvPr>
        </p:nvSpPr>
        <p:spPr>
          <a:xfrm>
            <a:off x="1419225" y="287338"/>
            <a:ext cx="4098925" cy="23066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g313ec9700f2_3_141:notes"/>
          <p:cNvSpPr txBox="1">
            <a:spLocks noGrp="1"/>
          </p:cNvSpPr>
          <p:nvPr>
            <p:ph type="body" idx="1"/>
          </p:nvPr>
        </p:nvSpPr>
        <p:spPr>
          <a:xfrm>
            <a:off x="347870" y="2825070"/>
            <a:ext cx="6311348" cy="5919192"/>
          </a:xfrm>
          <a:prstGeom prst="rect">
            <a:avLst/>
          </a:prstGeom>
          <a:noFill/>
          <a:ln>
            <a:noFill/>
          </a:ln>
        </p:spPr>
        <p:txBody>
          <a:bodyPr spcFirstLastPara="1" wrap="square" lIns="89200" tIns="44600" rIns="89200" bIns="44600" anchor="t" anchorCtr="0">
            <a:noAutofit/>
          </a:bodyPr>
          <a:lstStyle/>
          <a:p>
            <a:pPr marL="0" lvl="0" indent="0" algn="l" rtl="0">
              <a:spcBef>
                <a:spcPts val="0"/>
              </a:spcBef>
              <a:spcAft>
                <a:spcPts val="0"/>
              </a:spcAft>
              <a:buNone/>
            </a:pPr>
            <a:endParaRPr sz="1300"/>
          </a:p>
        </p:txBody>
      </p:sp>
      <p:sp>
        <p:nvSpPr>
          <p:cNvPr id="391" name="Google Shape;391;g313ec9700f2_3_141:notes"/>
          <p:cNvSpPr txBox="1">
            <a:spLocks noGrp="1"/>
          </p:cNvSpPr>
          <p:nvPr>
            <p:ph type="sldNum" idx="12"/>
          </p:nvPr>
        </p:nvSpPr>
        <p:spPr>
          <a:xfrm>
            <a:off x="3884754" y="8881676"/>
            <a:ext cx="2971697" cy="260769"/>
          </a:xfrm>
          <a:prstGeom prst="rect">
            <a:avLst/>
          </a:prstGeom>
          <a:noFill/>
          <a:ln>
            <a:noFill/>
          </a:ln>
        </p:spPr>
        <p:txBody>
          <a:bodyPr spcFirstLastPara="1" wrap="square" lIns="89200" tIns="44600" rIns="89200" bIns="44600" anchor="b" anchorCtr="0">
            <a:noAutofit/>
          </a:bodyPr>
          <a:lstStyle/>
          <a:p>
            <a:pPr marL="0" lvl="0" indent="0" algn="r" rtl="0">
              <a:spcBef>
                <a:spcPts val="0"/>
              </a:spcBef>
              <a:spcAft>
                <a:spcPts val="0"/>
              </a:spcAft>
              <a:buNone/>
            </a:pPr>
            <a:fld id="{00000000-1234-1234-1234-123412341234}" type="slidenum">
              <a:rPr lang="en-US" sz="1300"/>
              <a:t>28</a:t>
            </a:fld>
            <a:endParaRPr sz="13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313ec9700f2_3_149:notes"/>
          <p:cNvSpPr>
            <a:spLocks noGrp="1" noRot="1" noChangeAspect="1"/>
          </p:cNvSpPr>
          <p:nvPr>
            <p:ph type="sldImg" idx="2"/>
          </p:nvPr>
        </p:nvSpPr>
        <p:spPr>
          <a:xfrm>
            <a:off x="1811338" y="374650"/>
            <a:ext cx="3846512" cy="21637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g313ec9700f2_3_149:notes"/>
          <p:cNvSpPr txBox="1">
            <a:spLocks noGrp="1"/>
          </p:cNvSpPr>
          <p:nvPr>
            <p:ph type="body" idx="1"/>
          </p:nvPr>
        </p:nvSpPr>
        <p:spPr>
          <a:xfrm>
            <a:off x="347870" y="2825070"/>
            <a:ext cx="6311348" cy="5919192"/>
          </a:xfrm>
          <a:prstGeom prst="rect">
            <a:avLst/>
          </a:prstGeom>
          <a:noFill/>
          <a:ln>
            <a:noFill/>
          </a:ln>
        </p:spPr>
        <p:txBody>
          <a:bodyPr spcFirstLastPara="1" wrap="square" lIns="89200" tIns="44600" rIns="89200" bIns="44600" anchor="t" anchorCtr="0">
            <a:noAutofit/>
          </a:bodyPr>
          <a:lstStyle/>
          <a:p>
            <a:pPr marL="0" lvl="0" indent="0" algn="l" rtl="0">
              <a:spcBef>
                <a:spcPts val="0"/>
              </a:spcBef>
              <a:spcAft>
                <a:spcPts val="0"/>
              </a:spcAft>
              <a:buNone/>
            </a:pPr>
            <a:endParaRPr sz="1300"/>
          </a:p>
        </p:txBody>
      </p:sp>
      <p:sp>
        <p:nvSpPr>
          <p:cNvPr id="400" name="Google Shape;400;g313ec9700f2_3_149:notes"/>
          <p:cNvSpPr txBox="1">
            <a:spLocks noGrp="1"/>
          </p:cNvSpPr>
          <p:nvPr>
            <p:ph type="ftr" idx="11"/>
          </p:nvPr>
        </p:nvSpPr>
        <p:spPr>
          <a:xfrm>
            <a:off x="4" y="8881676"/>
            <a:ext cx="2971697" cy="260769"/>
          </a:xfrm>
          <a:prstGeom prst="rect">
            <a:avLst/>
          </a:prstGeom>
          <a:noFill/>
          <a:ln>
            <a:noFill/>
          </a:ln>
        </p:spPr>
        <p:txBody>
          <a:bodyPr spcFirstLastPara="1" wrap="square" lIns="89200" tIns="44600" rIns="89200" bIns="44600" anchor="b" anchorCtr="0">
            <a:noAutofit/>
          </a:bodyPr>
          <a:lstStyle/>
          <a:p>
            <a:pPr marL="0" lvl="0" indent="0" algn="l" rtl="0">
              <a:spcBef>
                <a:spcPts val="0"/>
              </a:spcBef>
              <a:spcAft>
                <a:spcPts val="0"/>
              </a:spcAft>
              <a:buNone/>
            </a:pPr>
            <a:endParaRPr sz="13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0" name="Google Shape;21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313ec9700f2_3_155:notes"/>
          <p:cNvSpPr>
            <a:spLocks noGrp="1" noRot="1" noChangeAspect="1"/>
          </p:cNvSpPr>
          <p:nvPr>
            <p:ph type="sldImg" idx="2"/>
          </p:nvPr>
        </p:nvSpPr>
        <p:spPr>
          <a:xfrm>
            <a:off x="1811338" y="374650"/>
            <a:ext cx="3846512" cy="21637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6" name="Google Shape;406;g313ec9700f2_3_155:notes"/>
          <p:cNvSpPr txBox="1">
            <a:spLocks noGrp="1"/>
          </p:cNvSpPr>
          <p:nvPr>
            <p:ph type="body" idx="1"/>
          </p:nvPr>
        </p:nvSpPr>
        <p:spPr>
          <a:xfrm>
            <a:off x="347870" y="2825070"/>
            <a:ext cx="6311348" cy="5919192"/>
          </a:xfrm>
          <a:prstGeom prst="rect">
            <a:avLst/>
          </a:prstGeom>
          <a:noFill/>
          <a:ln>
            <a:noFill/>
          </a:ln>
        </p:spPr>
        <p:txBody>
          <a:bodyPr spcFirstLastPara="1" wrap="square" lIns="89200" tIns="44600" rIns="89200" bIns="44600" anchor="t" anchorCtr="0">
            <a:noAutofit/>
          </a:bodyPr>
          <a:lstStyle/>
          <a:p>
            <a:pPr marL="0" lvl="0" indent="0" algn="l" rtl="0">
              <a:spcBef>
                <a:spcPts val="0"/>
              </a:spcBef>
              <a:spcAft>
                <a:spcPts val="0"/>
              </a:spcAft>
              <a:buNone/>
            </a:pPr>
            <a:endParaRPr sz="1300"/>
          </a:p>
        </p:txBody>
      </p:sp>
      <p:sp>
        <p:nvSpPr>
          <p:cNvPr id="407" name="Google Shape;407;g313ec9700f2_3_155:notes"/>
          <p:cNvSpPr txBox="1">
            <a:spLocks noGrp="1"/>
          </p:cNvSpPr>
          <p:nvPr>
            <p:ph type="ftr" idx="11"/>
          </p:nvPr>
        </p:nvSpPr>
        <p:spPr>
          <a:xfrm>
            <a:off x="4" y="8881676"/>
            <a:ext cx="2971697" cy="260769"/>
          </a:xfrm>
          <a:prstGeom prst="rect">
            <a:avLst/>
          </a:prstGeom>
          <a:noFill/>
          <a:ln>
            <a:noFill/>
          </a:ln>
        </p:spPr>
        <p:txBody>
          <a:bodyPr spcFirstLastPara="1" wrap="square" lIns="89200" tIns="44600" rIns="89200" bIns="44600" anchor="b" anchorCtr="0">
            <a:noAutofit/>
          </a:bodyPr>
          <a:lstStyle/>
          <a:p>
            <a:pPr marL="0" lvl="0" indent="0" algn="l" rtl="0">
              <a:spcBef>
                <a:spcPts val="0"/>
              </a:spcBef>
              <a:spcAft>
                <a:spcPts val="0"/>
              </a:spcAft>
              <a:buNone/>
            </a:pPr>
            <a:endParaRPr sz="13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313ec9700f2_3_165:notes"/>
          <p:cNvSpPr>
            <a:spLocks noGrp="1" noRot="1" noChangeAspect="1"/>
          </p:cNvSpPr>
          <p:nvPr>
            <p:ph type="sldImg" idx="2"/>
          </p:nvPr>
        </p:nvSpPr>
        <p:spPr>
          <a:xfrm>
            <a:off x="1419225" y="287338"/>
            <a:ext cx="4098925" cy="23066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17" name="Google Shape;417;g313ec9700f2_3_165:notes"/>
          <p:cNvSpPr txBox="1">
            <a:spLocks noGrp="1"/>
          </p:cNvSpPr>
          <p:nvPr>
            <p:ph type="body" idx="1"/>
          </p:nvPr>
        </p:nvSpPr>
        <p:spPr>
          <a:xfrm>
            <a:off x="347870" y="2825070"/>
            <a:ext cx="6311348" cy="5919192"/>
          </a:xfrm>
          <a:prstGeom prst="rect">
            <a:avLst/>
          </a:prstGeom>
          <a:noFill/>
          <a:ln>
            <a:noFill/>
          </a:ln>
        </p:spPr>
        <p:txBody>
          <a:bodyPr spcFirstLastPara="1" wrap="square" lIns="89200" tIns="44600" rIns="89200" bIns="44600" anchor="t" anchorCtr="0">
            <a:noAutofit/>
          </a:bodyPr>
          <a:lstStyle/>
          <a:p>
            <a:pPr marL="0" lvl="0" indent="0" algn="l" rtl="0">
              <a:spcBef>
                <a:spcPts val="0"/>
              </a:spcBef>
              <a:spcAft>
                <a:spcPts val="0"/>
              </a:spcAft>
              <a:buNone/>
            </a:pPr>
            <a:endParaRPr sz="1300"/>
          </a:p>
        </p:txBody>
      </p:sp>
      <p:sp>
        <p:nvSpPr>
          <p:cNvPr id="418" name="Google Shape;418;g313ec9700f2_3_165:notes"/>
          <p:cNvSpPr txBox="1">
            <a:spLocks noGrp="1"/>
          </p:cNvSpPr>
          <p:nvPr>
            <p:ph type="ftr" idx="11"/>
          </p:nvPr>
        </p:nvSpPr>
        <p:spPr>
          <a:xfrm>
            <a:off x="4" y="8881676"/>
            <a:ext cx="2971697" cy="260769"/>
          </a:xfrm>
          <a:prstGeom prst="rect">
            <a:avLst/>
          </a:prstGeom>
          <a:noFill/>
          <a:ln>
            <a:noFill/>
          </a:ln>
        </p:spPr>
        <p:txBody>
          <a:bodyPr spcFirstLastPara="1" wrap="square" lIns="89200" tIns="44600" rIns="89200" bIns="44600" anchor="b" anchorCtr="0">
            <a:noAutofit/>
          </a:bodyPr>
          <a:lstStyle/>
          <a:p>
            <a:pPr marL="0" lvl="0" indent="0" algn="l" rtl="0">
              <a:spcBef>
                <a:spcPts val="0"/>
              </a:spcBef>
              <a:spcAft>
                <a:spcPts val="0"/>
              </a:spcAft>
              <a:buNone/>
            </a:pPr>
            <a:endParaRPr sz="13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313ec9700f2_3_171:notes"/>
          <p:cNvSpPr>
            <a:spLocks noGrp="1" noRot="1" noChangeAspect="1"/>
          </p:cNvSpPr>
          <p:nvPr>
            <p:ph type="sldImg" idx="2"/>
          </p:nvPr>
        </p:nvSpPr>
        <p:spPr>
          <a:xfrm>
            <a:off x="1419225" y="287338"/>
            <a:ext cx="4098925" cy="23066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24" name="Google Shape;424;g313ec9700f2_3_171:notes"/>
          <p:cNvSpPr txBox="1">
            <a:spLocks noGrp="1"/>
          </p:cNvSpPr>
          <p:nvPr>
            <p:ph type="body" idx="1"/>
          </p:nvPr>
        </p:nvSpPr>
        <p:spPr>
          <a:xfrm>
            <a:off x="347870" y="2825070"/>
            <a:ext cx="6311348" cy="5919192"/>
          </a:xfrm>
          <a:prstGeom prst="rect">
            <a:avLst/>
          </a:prstGeom>
          <a:noFill/>
          <a:ln>
            <a:noFill/>
          </a:ln>
        </p:spPr>
        <p:txBody>
          <a:bodyPr spcFirstLastPara="1" wrap="square" lIns="89200" tIns="44600" rIns="89200" bIns="44600" anchor="t" anchorCtr="0">
            <a:noAutofit/>
          </a:bodyPr>
          <a:lstStyle/>
          <a:p>
            <a:pPr marL="0" lvl="0" indent="0" algn="l" rtl="0">
              <a:spcBef>
                <a:spcPts val="0"/>
              </a:spcBef>
              <a:spcAft>
                <a:spcPts val="0"/>
              </a:spcAft>
              <a:buNone/>
            </a:pPr>
            <a:endParaRPr sz="1300"/>
          </a:p>
        </p:txBody>
      </p:sp>
      <p:sp>
        <p:nvSpPr>
          <p:cNvPr id="425" name="Google Shape;425;g313ec9700f2_3_171:notes"/>
          <p:cNvSpPr txBox="1">
            <a:spLocks noGrp="1"/>
          </p:cNvSpPr>
          <p:nvPr>
            <p:ph type="ftr" idx="11"/>
          </p:nvPr>
        </p:nvSpPr>
        <p:spPr>
          <a:xfrm>
            <a:off x="4" y="8881676"/>
            <a:ext cx="2971697" cy="260769"/>
          </a:xfrm>
          <a:prstGeom prst="rect">
            <a:avLst/>
          </a:prstGeom>
          <a:noFill/>
          <a:ln>
            <a:noFill/>
          </a:ln>
        </p:spPr>
        <p:txBody>
          <a:bodyPr spcFirstLastPara="1" wrap="square" lIns="89200" tIns="44600" rIns="89200" bIns="44600" anchor="b" anchorCtr="0">
            <a:noAutofit/>
          </a:bodyPr>
          <a:lstStyle/>
          <a:p>
            <a:pPr marL="0" lvl="0" indent="0" algn="l" rtl="0">
              <a:spcBef>
                <a:spcPts val="0"/>
              </a:spcBef>
              <a:spcAft>
                <a:spcPts val="0"/>
              </a:spcAft>
              <a:buNone/>
            </a:pPr>
            <a:endParaRPr sz="13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313ec9700f2_3_177:notes"/>
          <p:cNvSpPr>
            <a:spLocks noGrp="1" noRot="1" noChangeAspect="1"/>
          </p:cNvSpPr>
          <p:nvPr>
            <p:ph type="sldImg" idx="2"/>
          </p:nvPr>
        </p:nvSpPr>
        <p:spPr>
          <a:xfrm>
            <a:off x="2108200" y="287338"/>
            <a:ext cx="2913063" cy="16398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g313ec9700f2_3_177:notes"/>
          <p:cNvSpPr txBox="1">
            <a:spLocks noGrp="1"/>
          </p:cNvSpPr>
          <p:nvPr>
            <p:ph type="body" idx="1"/>
          </p:nvPr>
        </p:nvSpPr>
        <p:spPr>
          <a:xfrm>
            <a:off x="347870" y="2825070"/>
            <a:ext cx="6311348" cy="5919192"/>
          </a:xfrm>
          <a:prstGeom prst="rect">
            <a:avLst/>
          </a:prstGeom>
          <a:noFill/>
          <a:ln>
            <a:noFill/>
          </a:ln>
        </p:spPr>
        <p:txBody>
          <a:bodyPr spcFirstLastPara="1" wrap="square" lIns="89200" tIns="44600" rIns="89200" bIns="44600" anchor="t" anchorCtr="0">
            <a:noAutofit/>
          </a:bodyPr>
          <a:lstStyle/>
          <a:p>
            <a:pPr marL="0" lvl="0" indent="0" algn="l" rtl="0">
              <a:spcBef>
                <a:spcPts val="0"/>
              </a:spcBef>
              <a:spcAft>
                <a:spcPts val="0"/>
              </a:spcAft>
              <a:buNone/>
            </a:pPr>
            <a:endParaRPr sz="1300"/>
          </a:p>
        </p:txBody>
      </p:sp>
      <p:sp>
        <p:nvSpPr>
          <p:cNvPr id="432" name="Google Shape;432;g313ec9700f2_3_177:notes"/>
          <p:cNvSpPr txBox="1">
            <a:spLocks noGrp="1"/>
          </p:cNvSpPr>
          <p:nvPr>
            <p:ph type="ftr" idx="11"/>
          </p:nvPr>
        </p:nvSpPr>
        <p:spPr>
          <a:xfrm>
            <a:off x="4" y="8881676"/>
            <a:ext cx="2971697" cy="260769"/>
          </a:xfrm>
          <a:prstGeom prst="rect">
            <a:avLst/>
          </a:prstGeom>
          <a:noFill/>
          <a:ln>
            <a:noFill/>
          </a:ln>
        </p:spPr>
        <p:txBody>
          <a:bodyPr spcFirstLastPara="1" wrap="square" lIns="89200" tIns="44600" rIns="89200" bIns="44600" anchor="b" anchorCtr="0">
            <a:noAutofit/>
          </a:bodyPr>
          <a:lstStyle/>
          <a:p>
            <a:pPr marL="0" lvl="0" indent="0" algn="l" rtl="0">
              <a:spcBef>
                <a:spcPts val="0"/>
              </a:spcBef>
              <a:spcAft>
                <a:spcPts val="0"/>
              </a:spcAft>
              <a:buNone/>
            </a:pPr>
            <a:endParaRPr sz="13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313ec9700f2_3_183:notes"/>
          <p:cNvSpPr>
            <a:spLocks noGrp="1" noRot="1" noChangeAspect="1"/>
          </p:cNvSpPr>
          <p:nvPr>
            <p:ph type="sldImg" idx="2"/>
          </p:nvPr>
        </p:nvSpPr>
        <p:spPr>
          <a:xfrm>
            <a:off x="1419225" y="287338"/>
            <a:ext cx="4098925" cy="23066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38" name="Google Shape;438;g313ec9700f2_3_183:notes"/>
          <p:cNvSpPr txBox="1">
            <a:spLocks noGrp="1"/>
          </p:cNvSpPr>
          <p:nvPr>
            <p:ph type="body" idx="1"/>
          </p:nvPr>
        </p:nvSpPr>
        <p:spPr>
          <a:xfrm>
            <a:off x="347870" y="2825070"/>
            <a:ext cx="6311348" cy="5919192"/>
          </a:xfrm>
          <a:prstGeom prst="rect">
            <a:avLst/>
          </a:prstGeom>
          <a:noFill/>
          <a:ln>
            <a:noFill/>
          </a:ln>
        </p:spPr>
        <p:txBody>
          <a:bodyPr spcFirstLastPara="1" wrap="square" lIns="89200" tIns="44600" rIns="89200" bIns="44600" anchor="t" anchorCtr="0">
            <a:noAutofit/>
          </a:bodyPr>
          <a:lstStyle/>
          <a:p>
            <a:pPr marL="0" lvl="0" indent="0" algn="l" rtl="0">
              <a:spcBef>
                <a:spcPts val="0"/>
              </a:spcBef>
              <a:spcAft>
                <a:spcPts val="0"/>
              </a:spcAft>
              <a:buNone/>
            </a:pPr>
            <a:endParaRPr sz="1300"/>
          </a:p>
        </p:txBody>
      </p:sp>
      <p:sp>
        <p:nvSpPr>
          <p:cNvPr id="439" name="Google Shape;439;g313ec9700f2_3_183:notes"/>
          <p:cNvSpPr txBox="1">
            <a:spLocks noGrp="1"/>
          </p:cNvSpPr>
          <p:nvPr>
            <p:ph type="ftr" idx="11"/>
          </p:nvPr>
        </p:nvSpPr>
        <p:spPr>
          <a:xfrm>
            <a:off x="4" y="8881676"/>
            <a:ext cx="2971697" cy="260769"/>
          </a:xfrm>
          <a:prstGeom prst="rect">
            <a:avLst/>
          </a:prstGeom>
          <a:noFill/>
          <a:ln>
            <a:noFill/>
          </a:ln>
        </p:spPr>
        <p:txBody>
          <a:bodyPr spcFirstLastPara="1" wrap="square" lIns="89200" tIns="44600" rIns="89200" bIns="44600" anchor="b" anchorCtr="0">
            <a:noAutofit/>
          </a:bodyPr>
          <a:lstStyle/>
          <a:p>
            <a:pPr marL="0" lvl="0" indent="0" algn="l" rtl="0">
              <a:spcBef>
                <a:spcPts val="0"/>
              </a:spcBef>
              <a:spcAft>
                <a:spcPts val="0"/>
              </a:spcAft>
              <a:buNone/>
            </a:pPr>
            <a:endParaRPr sz="13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313ec9700f2_3_189:notes"/>
          <p:cNvSpPr>
            <a:spLocks noGrp="1" noRot="1" noChangeAspect="1"/>
          </p:cNvSpPr>
          <p:nvPr>
            <p:ph type="sldImg" idx="2"/>
          </p:nvPr>
        </p:nvSpPr>
        <p:spPr>
          <a:xfrm>
            <a:off x="1812925" y="374650"/>
            <a:ext cx="3844925" cy="21637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45" name="Google Shape;445;g313ec9700f2_3_189:notes"/>
          <p:cNvSpPr txBox="1">
            <a:spLocks noGrp="1"/>
          </p:cNvSpPr>
          <p:nvPr>
            <p:ph type="body" idx="1"/>
          </p:nvPr>
        </p:nvSpPr>
        <p:spPr>
          <a:xfrm>
            <a:off x="347870" y="2825070"/>
            <a:ext cx="6311348" cy="5919192"/>
          </a:xfrm>
          <a:prstGeom prst="rect">
            <a:avLst/>
          </a:prstGeom>
          <a:noFill/>
          <a:ln>
            <a:noFill/>
          </a:ln>
        </p:spPr>
        <p:txBody>
          <a:bodyPr spcFirstLastPara="1" wrap="square" lIns="89200" tIns="44600" rIns="89200" bIns="44600" anchor="t" anchorCtr="0">
            <a:noAutofit/>
          </a:bodyPr>
          <a:lstStyle/>
          <a:p>
            <a:pPr marL="0" lvl="0" indent="0" algn="l" rtl="0">
              <a:spcBef>
                <a:spcPts val="0"/>
              </a:spcBef>
              <a:spcAft>
                <a:spcPts val="0"/>
              </a:spcAft>
              <a:buNone/>
            </a:pPr>
            <a:endParaRPr sz="1300"/>
          </a:p>
        </p:txBody>
      </p:sp>
      <p:sp>
        <p:nvSpPr>
          <p:cNvPr id="446" name="Google Shape;446;g313ec9700f2_3_189:notes"/>
          <p:cNvSpPr txBox="1">
            <a:spLocks noGrp="1"/>
          </p:cNvSpPr>
          <p:nvPr>
            <p:ph type="ftr" idx="11"/>
          </p:nvPr>
        </p:nvSpPr>
        <p:spPr>
          <a:xfrm>
            <a:off x="4" y="8881676"/>
            <a:ext cx="2971697" cy="260769"/>
          </a:xfrm>
          <a:prstGeom prst="rect">
            <a:avLst/>
          </a:prstGeom>
          <a:noFill/>
          <a:ln>
            <a:noFill/>
          </a:ln>
        </p:spPr>
        <p:txBody>
          <a:bodyPr spcFirstLastPara="1" wrap="square" lIns="89200" tIns="44600" rIns="89200" bIns="44600" anchor="b" anchorCtr="0">
            <a:noAutofit/>
          </a:bodyPr>
          <a:lstStyle/>
          <a:p>
            <a:pPr marL="0" lvl="0" indent="0" algn="l" rtl="0">
              <a:spcBef>
                <a:spcPts val="0"/>
              </a:spcBef>
              <a:spcAft>
                <a:spcPts val="0"/>
              </a:spcAft>
              <a:buNone/>
            </a:pPr>
            <a:endParaRPr sz="13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313ec9700f2_3_195:notes"/>
          <p:cNvSpPr>
            <a:spLocks noGrp="1" noRot="1" noChangeAspect="1"/>
          </p:cNvSpPr>
          <p:nvPr>
            <p:ph type="sldImg" idx="2"/>
          </p:nvPr>
        </p:nvSpPr>
        <p:spPr>
          <a:xfrm>
            <a:off x="1812925" y="374650"/>
            <a:ext cx="3844925" cy="21637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52" name="Google Shape;452;g313ec9700f2_3_195:notes"/>
          <p:cNvSpPr txBox="1">
            <a:spLocks noGrp="1"/>
          </p:cNvSpPr>
          <p:nvPr>
            <p:ph type="body" idx="1"/>
          </p:nvPr>
        </p:nvSpPr>
        <p:spPr>
          <a:xfrm>
            <a:off x="347870" y="2825070"/>
            <a:ext cx="6311348" cy="5919192"/>
          </a:xfrm>
          <a:prstGeom prst="rect">
            <a:avLst/>
          </a:prstGeom>
          <a:noFill/>
          <a:ln>
            <a:noFill/>
          </a:ln>
        </p:spPr>
        <p:txBody>
          <a:bodyPr spcFirstLastPara="1" wrap="square" lIns="89200" tIns="44600" rIns="89200" bIns="44600" anchor="t" anchorCtr="0">
            <a:noAutofit/>
          </a:bodyPr>
          <a:lstStyle/>
          <a:p>
            <a:pPr marL="0" lvl="0" indent="0" algn="l" rtl="0">
              <a:spcBef>
                <a:spcPts val="0"/>
              </a:spcBef>
              <a:spcAft>
                <a:spcPts val="0"/>
              </a:spcAft>
              <a:buNone/>
            </a:pPr>
            <a:endParaRPr sz="1300"/>
          </a:p>
        </p:txBody>
      </p:sp>
      <p:sp>
        <p:nvSpPr>
          <p:cNvPr id="453" name="Google Shape;453;g313ec9700f2_3_195:notes"/>
          <p:cNvSpPr txBox="1">
            <a:spLocks noGrp="1"/>
          </p:cNvSpPr>
          <p:nvPr>
            <p:ph type="ftr" idx="11"/>
          </p:nvPr>
        </p:nvSpPr>
        <p:spPr>
          <a:xfrm>
            <a:off x="4" y="8881676"/>
            <a:ext cx="2971697" cy="260769"/>
          </a:xfrm>
          <a:prstGeom prst="rect">
            <a:avLst/>
          </a:prstGeom>
          <a:noFill/>
          <a:ln>
            <a:noFill/>
          </a:ln>
        </p:spPr>
        <p:txBody>
          <a:bodyPr spcFirstLastPara="1" wrap="square" lIns="89200" tIns="44600" rIns="89200" bIns="44600" anchor="b" anchorCtr="0">
            <a:noAutofit/>
          </a:bodyPr>
          <a:lstStyle/>
          <a:p>
            <a:pPr marL="0" lvl="0" indent="0" algn="l" rtl="0">
              <a:spcBef>
                <a:spcPts val="0"/>
              </a:spcBef>
              <a:spcAft>
                <a:spcPts val="0"/>
              </a:spcAft>
              <a:buNone/>
            </a:pPr>
            <a:endParaRPr sz="13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313ec9700f2_3_201:notes"/>
          <p:cNvSpPr>
            <a:spLocks noGrp="1" noRot="1" noChangeAspect="1"/>
          </p:cNvSpPr>
          <p:nvPr>
            <p:ph type="sldImg" idx="2"/>
          </p:nvPr>
        </p:nvSpPr>
        <p:spPr>
          <a:xfrm>
            <a:off x="1812925" y="374650"/>
            <a:ext cx="3844925" cy="21637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59" name="Google Shape;459;g313ec9700f2_3_201:notes"/>
          <p:cNvSpPr txBox="1">
            <a:spLocks noGrp="1"/>
          </p:cNvSpPr>
          <p:nvPr>
            <p:ph type="body" idx="1"/>
          </p:nvPr>
        </p:nvSpPr>
        <p:spPr>
          <a:xfrm>
            <a:off x="347870" y="2825070"/>
            <a:ext cx="6311348" cy="5919192"/>
          </a:xfrm>
          <a:prstGeom prst="rect">
            <a:avLst/>
          </a:prstGeom>
          <a:noFill/>
          <a:ln>
            <a:noFill/>
          </a:ln>
        </p:spPr>
        <p:txBody>
          <a:bodyPr spcFirstLastPara="1" wrap="square" lIns="89200" tIns="44600" rIns="89200" bIns="44600" anchor="t" anchorCtr="0">
            <a:noAutofit/>
          </a:bodyPr>
          <a:lstStyle/>
          <a:p>
            <a:pPr marL="0" lvl="0" indent="0" algn="l" rtl="0">
              <a:spcBef>
                <a:spcPts val="0"/>
              </a:spcBef>
              <a:spcAft>
                <a:spcPts val="0"/>
              </a:spcAft>
              <a:buNone/>
            </a:pPr>
            <a:endParaRPr sz="1300"/>
          </a:p>
        </p:txBody>
      </p:sp>
      <p:sp>
        <p:nvSpPr>
          <p:cNvPr id="460" name="Google Shape;460;g313ec9700f2_3_201:notes"/>
          <p:cNvSpPr txBox="1">
            <a:spLocks noGrp="1"/>
          </p:cNvSpPr>
          <p:nvPr>
            <p:ph type="ftr" idx="11"/>
          </p:nvPr>
        </p:nvSpPr>
        <p:spPr>
          <a:xfrm>
            <a:off x="4" y="8881676"/>
            <a:ext cx="2971697" cy="260769"/>
          </a:xfrm>
          <a:prstGeom prst="rect">
            <a:avLst/>
          </a:prstGeom>
          <a:noFill/>
          <a:ln>
            <a:noFill/>
          </a:ln>
        </p:spPr>
        <p:txBody>
          <a:bodyPr spcFirstLastPara="1" wrap="square" lIns="89200" tIns="44600" rIns="89200" bIns="44600" anchor="b" anchorCtr="0">
            <a:noAutofit/>
          </a:bodyPr>
          <a:lstStyle/>
          <a:p>
            <a:pPr marL="0" lvl="0" indent="0" algn="l" rtl="0">
              <a:spcBef>
                <a:spcPts val="0"/>
              </a:spcBef>
              <a:spcAft>
                <a:spcPts val="0"/>
              </a:spcAft>
              <a:buNone/>
            </a:pPr>
            <a:endParaRPr sz="13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313ec9700f2_3_207:notes"/>
          <p:cNvSpPr>
            <a:spLocks noGrp="1" noRot="1" noChangeAspect="1"/>
          </p:cNvSpPr>
          <p:nvPr>
            <p:ph type="sldImg" idx="2"/>
          </p:nvPr>
        </p:nvSpPr>
        <p:spPr>
          <a:xfrm>
            <a:off x="1812925" y="374650"/>
            <a:ext cx="3844925" cy="21637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66" name="Google Shape;466;g313ec9700f2_3_207:notes"/>
          <p:cNvSpPr txBox="1">
            <a:spLocks noGrp="1"/>
          </p:cNvSpPr>
          <p:nvPr>
            <p:ph type="body" idx="1"/>
          </p:nvPr>
        </p:nvSpPr>
        <p:spPr>
          <a:xfrm>
            <a:off x="347870" y="2825070"/>
            <a:ext cx="6311348" cy="5919192"/>
          </a:xfrm>
          <a:prstGeom prst="rect">
            <a:avLst/>
          </a:prstGeom>
          <a:noFill/>
          <a:ln>
            <a:noFill/>
          </a:ln>
        </p:spPr>
        <p:txBody>
          <a:bodyPr spcFirstLastPara="1" wrap="square" lIns="89200" tIns="44600" rIns="89200" bIns="44600" anchor="t" anchorCtr="0">
            <a:noAutofit/>
          </a:bodyPr>
          <a:lstStyle/>
          <a:p>
            <a:pPr marL="0" lvl="0" indent="0" algn="l" rtl="0">
              <a:spcBef>
                <a:spcPts val="0"/>
              </a:spcBef>
              <a:spcAft>
                <a:spcPts val="0"/>
              </a:spcAft>
              <a:buNone/>
            </a:pPr>
            <a:endParaRPr sz="1300"/>
          </a:p>
        </p:txBody>
      </p:sp>
      <p:sp>
        <p:nvSpPr>
          <p:cNvPr id="467" name="Google Shape;467;g313ec9700f2_3_207:notes"/>
          <p:cNvSpPr txBox="1">
            <a:spLocks noGrp="1"/>
          </p:cNvSpPr>
          <p:nvPr>
            <p:ph type="sldNum" idx="12"/>
          </p:nvPr>
        </p:nvSpPr>
        <p:spPr>
          <a:xfrm>
            <a:off x="3884754" y="8881676"/>
            <a:ext cx="2971697" cy="260769"/>
          </a:xfrm>
          <a:prstGeom prst="rect">
            <a:avLst/>
          </a:prstGeom>
          <a:noFill/>
          <a:ln>
            <a:noFill/>
          </a:ln>
        </p:spPr>
        <p:txBody>
          <a:bodyPr spcFirstLastPara="1" wrap="square" lIns="89200" tIns="44600" rIns="89200" bIns="44600" anchor="b" anchorCtr="0">
            <a:noAutofit/>
          </a:bodyPr>
          <a:lstStyle/>
          <a:p>
            <a:pPr marL="0" lvl="0" indent="0" algn="r" rtl="0">
              <a:spcBef>
                <a:spcPts val="0"/>
              </a:spcBef>
              <a:spcAft>
                <a:spcPts val="0"/>
              </a:spcAft>
              <a:buNone/>
            </a:pPr>
            <a:fld id="{00000000-1234-1234-1234-123412341234}" type="slidenum">
              <a:rPr lang="en-US" sz="1100" b="0" i="0" u="none" strike="noStrike" cap="none">
                <a:solidFill>
                  <a:srgbClr val="000000"/>
                </a:solidFill>
                <a:latin typeface="Arial"/>
                <a:ea typeface="Arial"/>
                <a:cs typeface="Arial"/>
                <a:sym typeface="Arial"/>
              </a:rPr>
              <a:t>38</a:t>
            </a:fld>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313ec9700f2_3_213:notes"/>
          <p:cNvSpPr>
            <a:spLocks noGrp="1" noRot="1" noChangeAspect="1"/>
          </p:cNvSpPr>
          <p:nvPr>
            <p:ph type="sldImg" idx="2"/>
          </p:nvPr>
        </p:nvSpPr>
        <p:spPr>
          <a:xfrm>
            <a:off x="1419225" y="287338"/>
            <a:ext cx="4098925" cy="23066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3" name="Google Shape;473;g313ec9700f2_3_213:notes"/>
          <p:cNvSpPr txBox="1">
            <a:spLocks noGrp="1"/>
          </p:cNvSpPr>
          <p:nvPr>
            <p:ph type="body" idx="1"/>
          </p:nvPr>
        </p:nvSpPr>
        <p:spPr>
          <a:xfrm>
            <a:off x="347870" y="2825070"/>
            <a:ext cx="6311348" cy="5919192"/>
          </a:xfrm>
          <a:prstGeom prst="rect">
            <a:avLst/>
          </a:prstGeom>
          <a:noFill/>
          <a:ln>
            <a:noFill/>
          </a:ln>
        </p:spPr>
        <p:txBody>
          <a:bodyPr spcFirstLastPara="1" wrap="square" lIns="89200" tIns="44600" rIns="89200" bIns="44600" anchor="t" anchorCtr="0">
            <a:noAutofit/>
          </a:bodyPr>
          <a:lstStyle/>
          <a:p>
            <a:pPr marL="0" marR="0" lvl="0" indent="0" algn="l" rtl="0">
              <a:lnSpc>
                <a:spcPct val="100000"/>
              </a:lnSpc>
              <a:spcBef>
                <a:spcPts val="0"/>
              </a:spcBef>
              <a:spcAft>
                <a:spcPts val="0"/>
              </a:spcAft>
              <a:buClr>
                <a:schemeClr val="dk1"/>
              </a:buClr>
              <a:buSzPts val="1300"/>
              <a:buFont typeface="Calibri"/>
              <a:buNone/>
            </a:pPr>
            <a:endParaRPr sz="1300"/>
          </a:p>
        </p:txBody>
      </p:sp>
      <p:sp>
        <p:nvSpPr>
          <p:cNvPr id="474" name="Google Shape;474;g313ec9700f2_3_213:notes"/>
          <p:cNvSpPr txBox="1">
            <a:spLocks noGrp="1"/>
          </p:cNvSpPr>
          <p:nvPr>
            <p:ph type="sldNum" idx="12"/>
          </p:nvPr>
        </p:nvSpPr>
        <p:spPr>
          <a:xfrm>
            <a:off x="3884754" y="8881676"/>
            <a:ext cx="2971697" cy="260769"/>
          </a:xfrm>
          <a:prstGeom prst="rect">
            <a:avLst/>
          </a:prstGeom>
          <a:noFill/>
          <a:ln>
            <a:noFill/>
          </a:ln>
        </p:spPr>
        <p:txBody>
          <a:bodyPr spcFirstLastPara="1" wrap="square" lIns="89200" tIns="44600" rIns="89200" bIns="44600" anchor="b" anchorCtr="0">
            <a:noAutofit/>
          </a:bodyPr>
          <a:lstStyle/>
          <a:p>
            <a:pPr marL="0" lvl="0" indent="0" algn="r" rtl="0">
              <a:spcBef>
                <a:spcPts val="0"/>
              </a:spcBef>
              <a:spcAft>
                <a:spcPts val="0"/>
              </a:spcAft>
              <a:buNone/>
            </a:pPr>
            <a:fld id="{00000000-1234-1234-1234-123412341234}" type="slidenum">
              <a:rPr lang="en-US" sz="1300">
                <a:solidFill>
                  <a:srgbClr val="000000"/>
                </a:solidFill>
                <a:latin typeface="Arial"/>
                <a:ea typeface="Arial"/>
                <a:cs typeface="Arial"/>
                <a:sym typeface="Arial"/>
              </a:rPr>
              <a:t>39</a:t>
            </a:fld>
            <a:endParaRPr sz="1300">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9183918dd3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6" name="Google Shape;216;g29183918dd3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313ec9700f2_3_220:notes"/>
          <p:cNvSpPr>
            <a:spLocks noGrp="1" noRot="1" noChangeAspect="1"/>
          </p:cNvSpPr>
          <p:nvPr>
            <p:ph type="sldImg" idx="2"/>
          </p:nvPr>
        </p:nvSpPr>
        <p:spPr>
          <a:xfrm>
            <a:off x="1419225" y="287338"/>
            <a:ext cx="4098925" cy="23066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1" name="Google Shape;481;g313ec9700f2_3_220:notes"/>
          <p:cNvSpPr txBox="1">
            <a:spLocks noGrp="1"/>
          </p:cNvSpPr>
          <p:nvPr>
            <p:ph type="body" idx="1"/>
          </p:nvPr>
        </p:nvSpPr>
        <p:spPr>
          <a:xfrm>
            <a:off x="347870" y="2825070"/>
            <a:ext cx="6311348" cy="5919192"/>
          </a:xfrm>
          <a:prstGeom prst="rect">
            <a:avLst/>
          </a:prstGeom>
          <a:noFill/>
          <a:ln>
            <a:noFill/>
          </a:ln>
        </p:spPr>
        <p:txBody>
          <a:bodyPr spcFirstLastPara="1" wrap="square" lIns="89200" tIns="44600" rIns="89200" bIns="44600" anchor="t" anchorCtr="0">
            <a:noAutofit/>
          </a:bodyPr>
          <a:lstStyle/>
          <a:p>
            <a:pPr marL="0" marR="0" lvl="0" indent="0" algn="l" rtl="0">
              <a:lnSpc>
                <a:spcPct val="100000"/>
              </a:lnSpc>
              <a:spcBef>
                <a:spcPts val="0"/>
              </a:spcBef>
              <a:spcAft>
                <a:spcPts val="0"/>
              </a:spcAft>
              <a:buClr>
                <a:schemeClr val="dk1"/>
              </a:buClr>
              <a:buSzPts val="1300"/>
              <a:buFont typeface="Calibri"/>
              <a:buNone/>
            </a:pPr>
            <a:endParaRPr sz="1300"/>
          </a:p>
        </p:txBody>
      </p:sp>
      <p:sp>
        <p:nvSpPr>
          <p:cNvPr id="482" name="Google Shape;482;g313ec9700f2_3_220:notes"/>
          <p:cNvSpPr txBox="1">
            <a:spLocks noGrp="1"/>
          </p:cNvSpPr>
          <p:nvPr>
            <p:ph type="sldNum" idx="12"/>
          </p:nvPr>
        </p:nvSpPr>
        <p:spPr>
          <a:xfrm>
            <a:off x="3884754" y="8881676"/>
            <a:ext cx="2971697" cy="260769"/>
          </a:xfrm>
          <a:prstGeom prst="rect">
            <a:avLst/>
          </a:prstGeom>
          <a:noFill/>
          <a:ln>
            <a:noFill/>
          </a:ln>
        </p:spPr>
        <p:txBody>
          <a:bodyPr spcFirstLastPara="1" wrap="square" lIns="89200" tIns="44600" rIns="89200" bIns="44600" anchor="b" anchorCtr="0">
            <a:noAutofit/>
          </a:bodyPr>
          <a:lstStyle/>
          <a:p>
            <a:pPr marL="0" lvl="0" indent="0" algn="r" rtl="0">
              <a:spcBef>
                <a:spcPts val="0"/>
              </a:spcBef>
              <a:spcAft>
                <a:spcPts val="0"/>
              </a:spcAft>
              <a:buNone/>
            </a:pPr>
            <a:fld id="{00000000-1234-1234-1234-123412341234}" type="slidenum">
              <a:rPr lang="en-US" sz="1300">
                <a:solidFill>
                  <a:srgbClr val="000000"/>
                </a:solidFill>
                <a:latin typeface="Arial"/>
                <a:ea typeface="Arial"/>
                <a:cs typeface="Arial"/>
                <a:sym typeface="Arial"/>
              </a:rPr>
              <a:t>40</a:t>
            </a:fld>
            <a:endParaRPr sz="1300">
              <a:solidFill>
                <a:srgbClr val="000000"/>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313ec9700f2_3_227:notes"/>
          <p:cNvSpPr>
            <a:spLocks noGrp="1" noRot="1" noChangeAspect="1"/>
          </p:cNvSpPr>
          <p:nvPr>
            <p:ph type="sldImg" idx="2"/>
          </p:nvPr>
        </p:nvSpPr>
        <p:spPr>
          <a:xfrm>
            <a:off x="1419225" y="287338"/>
            <a:ext cx="4098925" cy="23066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9" name="Google Shape;489;g313ec9700f2_3_227:notes"/>
          <p:cNvSpPr txBox="1">
            <a:spLocks noGrp="1"/>
          </p:cNvSpPr>
          <p:nvPr>
            <p:ph type="body" idx="1"/>
          </p:nvPr>
        </p:nvSpPr>
        <p:spPr>
          <a:xfrm>
            <a:off x="347870" y="2825070"/>
            <a:ext cx="6311348" cy="5919192"/>
          </a:xfrm>
          <a:prstGeom prst="rect">
            <a:avLst/>
          </a:prstGeom>
          <a:noFill/>
          <a:ln>
            <a:noFill/>
          </a:ln>
        </p:spPr>
        <p:txBody>
          <a:bodyPr spcFirstLastPara="1" wrap="square" lIns="89200" tIns="44600" rIns="89200" bIns="44600" anchor="t" anchorCtr="0">
            <a:noAutofit/>
          </a:bodyPr>
          <a:lstStyle/>
          <a:p>
            <a:pPr marL="0" marR="0" lvl="0" indent="0" algn="l" rtl="0">
              <a:lnSpc>
                <a:spcPct val="100000"/>
              </a:lnSpc>
              <a:spcBef>
                <a:spcPts val="0"/>
              </a:spcBef>
              <a:spcAft>
                <a:spcPts val="0"/>
              </a:spcAft>
              <a:buClr>
                <a:schemeClr val="dk1"/>
              </a:buClr>
              <a:buSzPts val="1300"/>
              <a:buFont typeface="Calibri"/>
              <a:buNone/>
            </a:pPr>
            <a:endParaRPr sz="1300"/>
          </a:p>
        </p:txBody>
      </p:sp>
      <p:sp>
        <p:nvSpPr>
          <p:cNvPr id="490" name="Google Shape;490;g313ec9700f2_3_227:notes"/>
          <p:cNvSpPr txBox="1">
            <a:spLocks noGrp="1"/>
          </p:cNvSpPr>
          <p:nvPr>
            <p:ph type="sldNum" idx="12"/>
          </p:nvPr>
        </p:nvSpPr>
        <p:spPr>
          <a:xfrm>
            <a:off x="3884754" y="8881676"/>
            <a:ext cx="2971697" cy="260769"/>
          </a:xfrm>
          <a:prstGeom prst="rect">
            <a:avLst/>
          </a:prstGeom>
          <a:noFill/>
          <a:ln>
            <a:noFill/>
          </a:ln>
        </p:spPr>
        <p:txBody>
          <a:bodyPr spcFirstLastPara="1" wrap="square" lIns="89200" tIns="44600" rIns="89200" bIns="44600" anchor="b" anchorCtr="0">
            <a:noAutofit/>
          </a:bodyPr>
          <a:lstStyle/>
          <a:p>
            <a:pPr marL="0" lvl="0" indent="0" algn="r" rtl="0">
              <a:spcBef>
                <a:spcPts val="0"/>
              </a:spcBef>
              <a:spcAft>
                <a:spcPts val="0"/>
              </a:spcAft>
              <a:buNone/>
            </a:pPr>
            <a:fld id="{00000000-1234-1234-1234-123412341234}" type="slidenum">
              <a:rPr lang="en-US" sz="1300">
                <a:solidFill>
                  <a:srgbClr val="000000"/>
                </a:solidFill>
                <a:latin typeface="Arial"/>
                <a:ea typeface="Arial"/>
                <a:cs typeface="Arial"/>
                <a:sym typeface="Arial"/>
              </a:rPr>
              <a:t>41</a:t>
            </a:fld>
            <a:endParaRPr sz="1300">
              <a:solidFill>
                <a:srgbClr val="000000"/>
              </a:solidFill>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313ec9700f2_3_236:notes"/>
          <p:cNvSpPr>
            <a:spLocks noGrp="1" noRot="1" noChangeAspect="1"/>
          </p:cNvSpPr>
          <p:nvPr>
            <p:ph type="sldImg" idx="2"/>
          </p:nvPr>
        </p:nvSpPr>
        <p:spPr>
          <a:xfrm>
            <a:off x="1419225" y="287338"/>
            <a:ext cx="4098925" cy="23066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9" name="Google Shape;499;g313ec9700f2_3_236:notes"/>
          <p:cNvSpPr txBox="1">
            <a:spLocks noGrp="1"/>
          </p:cNvSpPr>
          <p:nvPr>
            <p:ph type="body" idx="1"/>
          </p:nvPr>
        </p:nvSpPr>
        <p:spPr>
          <a:xfrm>
            <a:off x="347870" y="2825070"/>
            <a:ext cx="6311348" cy="5919192"/>
          </a:xfrm>
          <a:prstGeom prst="rect">
            <a:avLst/>
          </a:prstGeom>
          <a:noFill/>
          <a:ln>
            <a:noFill/>
          </a:ln>
        </p:spPr>
        <p:txBody>
          <a:bodyPr spcFirstLastPara="1" wrap="square" lIns="89200" tIns="44600" rIns="89200" bIns="44600" anchor="t" anchorCtr="0">
            <a:noAutofit/>
          </a:bodyPr>
          <a:lstStyle/>
          <a:p>
            <a:pPr marL="0" marR="0" lvl="0" indent="0" algn="l" rtl="0">
              <a:lnSpc>
                <a:spcPct val="100000"/>
              </a:lnSpc>
              <a:spcBef>
                <a:spcPts val="0"/>
              </a:spcBef>
              <a:spcAft>
                <a:spcPts val="0"/>
              </a:spcAft>
              <a:buClr>
                <a:schemeClr val="dk1"/>
              </a:buClr>
              <a:buSzPts val="1300"/>
              <a:buFont typeface="Calibri"/>
              <a:buNone/>
            </a:pPr>
            <a:endParaRPr sz="1300"/>
          </a:p>
        </p:txBody>
      </p:sp>
      <p:sp>
        <p:nvSpPr>
          <p:cNvPr id="500" name="Google Shape;500;g313ec9700f2_3_236:notes"/>
          <p:cNvSpPr txBox="1">
            <a:spLocks noGrp="1"/>
          </p:cNvSpPr>
          <p:nvPr>
            <p:ph type="sldNum" idx="12"/>
          </p:nvPr>
        </p:nvSpPr>
        <p:spPr>
          <a:xfrm>
            <a:off x="3884754" y="8881676"/>
            <a:ext cx="2971697" cy="260769"/>
          </a:xfrm>
          <a:prstGeom prst="rect">
            <a:avLst/>
          </a:prstGeom>
          <a:noFill/>
          <a:ln>
            <a:noFill/>
          </a:ln>
        </p:spPr>
        <p:txBody>
          <a:bodyPr spcFirstLastPara="1" wrap="square" lIns="89200" tIns="44600" rIns="89200" bIns="44600" anchor="b" anchorCtr="0">
            <a:noAutofit/>
          </a:bodyPr>
          <a:lstStyle/>
          <a:p>
            <a:pPr marL="0" lvl="0" indent="0" algn="r" rtl="0">
              <a:spcBef>
                <a:spcPts val="0"/>
              </a:spcBef>
              <a:spcAft>
                <a:spcPts val="0"/>
              </a:spcAft>
              <a:buNone/>
            </a:pPr>
            <a:fld id="{00000000-1234-1234-1234-123412341234}" type="slidenum">
              <a:rPr lang="en-US" sz="1300">
                <a:solidFill>
                  <a:srgbClr val="000000"/>
                </a:solidFill>
                <a:latin typeface="Arial"/>
                <a:ea typeface="Arial"/>
                <a:cs typeface="Arial"/>
                <a:sym typeface="Arial"/>
              </a:rPr>
              <a:t>42</a:t>
            </a:fld>
            <a:endParaRPr sz="1300">
              <a:solidFill>
                <a:srgbClr val="000000"/>
              </a:solidFill>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313ec9700f2_3_245:notes"/>
          <p:cNvSpPr>
            <a:spLocks noGrp="1" noRot="1" noChangeAspect="1"/>
          </p:cNvSpPr>
          <p:nvPr>
            <p:ph type="sldImg" idx="2"/>
          </p:nvPr>
        </p:nvSpPr>
        <p:spPr>
          <a:xfrm>
            <a:off x="1812925" y="374650"/>
            <a:ext cx="3844925" cy="21637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09" name="Google Shape;509;g313ec9700f2_3_245:notes"/>
          <p:cNvSpPr txBox="1">
            <a:spLocks noGrp="1"/>
          </p:cNvSpPr>
          <p:nvPr>
            <p:ph type="body" idx="1"/>
          </p:nvPr>
        </p:nvSpPr>
        <p:spPr>
          <a:xfrm>
            <a:off x="347870" y="2825070"/>
            <a:ext cx="6311348" cy="5919192"/>
          </a:xfrm>
          <a:prstGeom prst="rect">
            <a:avLst/>
          </a:prstGeom>
          <a:noFill/>
          <a:ln>
            <a:noFill/>
          </a:ln>
        </p:spPr>
        <p:txBody>
          <a:bodyPr spcFirstLastPara="1" wrap="square" lIns="89200" tIns="44600" rIns="89200" bIns="44600" anchor="t" anchorCtr="0">
            <a:noAutofit/>
          </a:bodyPr>
          <a:lstStyle/>
          <a:p>
            <a:pPr marL="0" lvl="0" indent="0" algn="l" rtl="0">
              <a:spcBef>
                <a:spcPts val="0"/>
              </a:spcBef>
              <a:spcAft>
                <a:spcPts val="0"/>
              </a:spcAft>
              <a:buNone/>
            </a:pPr>
            <a:endParaRPr sz="1300"/>
          </a:p>
        </p:txBody>
      </p:sp>
      <p:sp>
        <p:nvSpPr>
          <p:cNvPr id="510" name="Google Shape;510;g313ec9700f2_3_245:notes"/>
          <p:cNvSpPr txBox="1">
            <a:spLocks noGrp="1"/>
          </p:cNvSpPr>
          <p:nvPr>
            <p:ph type="sldNum" idx="12"/>
          </p:nvPr>
        </p:nvSpPr>
        <p:spPr>
          <a:xfrm>
            <a:off x="3884754" y="8881676"/>
            <a:ext cx="2971697" cy="260769"/>
          </a:xfrm>
          <a:prstGeom prst="rect">
            <a:avLst/>
          </a:prstGeom>
          <a:noFill/>
          <a:ln>
            <a:noFill/>
          </a:ln>
        </p:spPr>
        <p:txBody>
          <a:bodyPr spcFirstLastPara="1" wrap="square" lIns="89200" tIns="44600" rIns="89200" bIns="44600" anchor="b" anchorCtr="0">
            <a:noAutofit/>
          </a:bodyPr>
          <a:lstStyle/>
          <a:p>
            <a:pPr marL="0" lvl="0" indent="0" algn="r" rtl="0">
              <a:spcBef>
                <a:spcPts val="0"/>
              </a:spcBef>
              <a:spcAft>
                <a:spcPts val="0"/>
              </a:spcAft>
              <a:buNone/>
            </a:pPr>
            <a:fld id="{00000000-1234-1234-1234-123412341234}" type="slidenum">
              <a:rPr lang="en-US" sz="1100" b="0" i="0" u="none" strike="noStrike" cap="none">
                <a:solidFill>
                  <a:srgbClr val="000000"/>
                </a:solidFill>
                <a:latin typeface="Arial"/>
                <a:ea typeface="Arial"/>
                <a:cs typeface="Arial"/>
                <a:sym typeface="Arial"/>
              </a:rPr>
              <a:t>43</a:t>
            </a:fld>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313ec9700f2_3_251:notes"/>
          <p:cNvSpPr>
            <a:spLocks noGrp="1" noRot="1" noChangeAspect="1"/>
          </p:cNvSpPr>
          <p:nvPr>
            <p:ph type="sldImg" idx="2"/>
          </p:nvPr>
        </p:nvSpPr>
        <p:spPr>
          <a:xfrm>
            <a:off x="1449338" y="287262"/>
            <a:ext cx="4038202" cy="230716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6" name="Google Shape;516;g313ec9700f2_3_251:notes"/>
          <p:cNvSpPr txBox="1">
            <a:spLocks noGrp="1"/>
          </p:cNvSpPr>
          <p:nvPr>
            <p:ph type="body" idx="1"/>
          </p:nvPr>
        </p:nvSpPr>
        <p:spPr>
          <a:xfrm>
            <a:off x="347870" y="2825070"/>
            <a:ext cx="6311348" cy="5919192"/>
          </a:xfrm>
          <a:prstGeom prst="rect">
            <a:avLst/>
          </a:prstGeom>
          <a:noFill/>
          <a:ln>
            <a:noFill/>
          </a:ln>
        </p:spPr>
        <p:txBody>
          <a:bodyPr spcFirstLastPara="1" wrap="square" lIns="89200" tIns="44600" rIns="89200" bIns="44600" anchor="t" anchorCtr="0">
            <a:noAutofit/>
          </a:bodyPr>
          <a:lstStyle/>
          <a:p>
            <a:pPr marL="0" lvl="0" indent="0" algn="l" rtl="0">
              <a:spcBef>
                <a:spcPts val="0"/>
              </a:spcBef>
              <a:spcAft>
                <a:spcPts val="0"/>
              </a:spcAft>
              <a:buNone/>
            </a:pPr>
            <a:endParaRPr sz="1300"/>
          </a:p>
        </p:txBody>
      </p:sp>
      <p:sp>
        <p:nvSpPr>
          <p:cNvPr id="517" name="Google Shape;517;g313ec9700f2_3_251:notes"/>
          <p:cNvSpPr txBox="1">
            <a:spLocks noGrp="1"/>
          </p:cNvSpPr>
          <p:nvPr>
            <p:ph type="ftr" idx="11"/>
          </p:nvPr>
        </p:nvSpPr>
        <p:spPr>
          <a:xfrm>
            <a:off x="4" y="8881676"/>
            <a:ext cx="2971697" cy="260769"/>
          </a:xfrm>
          <a:prstGeom prst="rect">
            <a:avLst/>
          </a:prstGeom>
          <a:noFill/>
          <a:ln>
            <a:noFill/>
          </a:ln>
        </p:spPr>
        <p:txBody>
          <a:bodyPr spcFirstLastPara="1" wrap="square" lIns="89200" tIns="44600" rIns="89200" bIns="44600" anchor="b" anchorCtr="0">
            <a:noAutofit/>
          </a:bodyPr>
          <a:lstStyle/>
          <a:p>
            <a:pPr marL="0" lvl="0" indent="0" algn="l" rtl="0">
              <a:spcBef>
                <a:spcPts val="0"/>
              </a:spcBef>
              <a:spcAft>
                <a:spcPts val="0"/>
              </a:spcAft>
              <a:buNone/>
            </a:pPr>
            <a:endParaRPr sz="13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31292449be1_0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2" name="Google Shape;522;g31292449be1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31292449be1_0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8" name="Google Shape;528;g31292449be1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31292449be1_0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5" name="Google Shape;535;g31292449be1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31292449be1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31292449be1_0_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3" name="Google Shape;543;g31292449be1_0_2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31292449be1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0" name="Google Shape;550;g31292449be1_0_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1" name="Google Shape;551;g31292449be1_0_3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9183918dd3_0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2" name="Google Shape;222;g29183918dd3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31292449be1_0_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8" name="Google Shape;558;g31292449be1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31292449be1_0_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5" name="Google Shape;565;g31292449be1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31292449be1_0_5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2" name="Google Shape;572;g31292449be1_0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g31292449be1_0_1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9" name="Google Shape;579;g31292449be1_0_1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29183918dd3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6" name="Google Shape;586;g29183918dd3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29183918dd3_0_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2" name="Google Shape;592;g29183918dd3_0_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29183918dd3_0_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9" name="Google Shape;599;g29183918dd3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g315594ea483_2_6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5" name="Google Shape;605;g315594ea483_2_6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315594ea483_2_2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1" name="Google Shape;611;g315594ea483_2_2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2" name="Google Shape;612;g315594ea483_2_29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315594ea483_2_3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9" name="Google Shape;619;g315594ea483_2_39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0" name="Google Shape;620;g315594ea483_2_39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9183918dd3_0_9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8" name="Google Shape;228;g29183918dd3_0_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315594ea483_2_4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7" name="Google Shape;627;g315594ea483_2_4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315594ea483_2_5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4" name="Google Shape;634;g315594ea483_2_5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315594ea483_2_2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641" name="Google Shape;641;g315594ea483_2_2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315594ea483_2_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7" name="Google Shape;647;g315594ea483_2_10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648" name="Google Shape;648;g315594ea483_2_10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313ec9700f2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6" name="Google Shape;656;g313ec9700f2_0_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657" name="Google Shape;657;g313ec9700f2_0_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315594ea483_2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5" name="Google Shape;665;g315594ea483_2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66" name="Google Shape;666;g315594ea483_2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g315594ea483_3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674" name="Google Shape;674;g315594ea483_3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g315594ea483_3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0" name="Google Shape;680;g315594ea483_3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g315594ea483_3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7" name="Google Shape;687;g315594ea483_3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315594ea483_3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4" name="Google Shape;694;g315594ea483_3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313dcd5be1f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5" name="Google Shape;235;g313dcd5be1f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g29183918dd3_0_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1" name="Google Shape;701;g29183918dd3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g29183918dd3_0_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7" name="Google Shape;707;g29183918dd3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g29183918dd3_0_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4" name="Google Shape;714;g29183918dd3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g29183918dd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0" name="Google Shape;720;g29183918dd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29183918dd3_0_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7" name="Google Shape;727;g29183918dd3_0_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13dcd5be1f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2" name="Google Shape;242;g313dcd5be1f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313dcd5be1f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9" name="Google Shape;249;g313dcd5be1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15"/>
          <p:cNvSpPr/>
          <p:nvPr/>
        </p:nvSpPr>
        <p:spPr>
          <a:xfrm>
            <a:off x="0" y="4675239"/>
            <a:ext cx="12192000" cy="2182761"/>
          </a:xfrm>
          <a:prstGeom prst="rect">
            <a:avLst/>
          </a:prstGeom>
          <a:gradFill>
            <a:gsLst>
              <a:gs pos="0">
                <a:schemeClr val="lt1"/>
              </a:gs>
              <a:gs pos="100000">
                <a:srgbClr val="488BC9"/>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 name="Google Shape;15;p15"/>
          <p:cNvSpPr txBox="1">
            <a:spLocks noGrp="1"/>
          </p:cNvSpPr>
          <p:nvPr>
            <p:ph type="ctrTitle"/>
          </p:nvPr>
        </p:nvSpPr>
        <p:spPr>
          <a:xfrm>
            <a:off x="914400" y="3236240"/>
            <a:ext cx="10363200" cy="1216589"/>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5"/>
          <p:cNvSpPr txBox="1">
            <a:spLocks noGrp="1"/>
          </p:cNvSpPr>
          <p:nvPr>
            <p:ph type="subTitle" idx="1"/>
          </p:nvPr>
        </p:nvSpPr>
        <p:spPr>
          <a:xfrm>
            <a:off x="914400" y="5073445"/>
            <a:ext cx="10363200" cy="106592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000"/>
              <a:buNone/>
              <a:defRPr sz="20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7" name="Google Shape;17;p15"/>
          <p:cNvPicPr preferRelativeResize="0"/>
          <p:nvPr/>
        </p:nvPicPr>
        <p:blipFill rotWithShape="1">
          <a:blip r:embed="rId2">
            <a:alphaModFix/>
          </a:blip>
          <a:srcRect/>
          <a:stretch/>
        </p:blipFill>
        <p:spPr>
          <a:xfrm>
            <a:off x="4220983" y="632706"/>
            <a:ext cx="3761564" cy="1762730"/>
          </a:xfrm>
          <a:prstGeom prst="rect">
            <a:avLst/>
          </a:prstGeom>
          <a:noFill/>
          <a:ln>
            <a:noFill/>
          </a:ln>
        </p:spPr>
      </p:pic>
      <p:cxnSp>
        <p:nvCxnSpPr>
          <p:cNvPr id="18" name="Google Shape;18;p15"/>
          <p:cNvCxnSpPr/>
          <p:nvPr/>
        </p:nvCxnSpPr>
        <p:spPr>
          <a:xfrm>
            <a:off x="914401" y="2772696"/>
            <a:ext cx="10402529" cy="0"/>
          </a:xfrm>
          <a:prstGeom prst="straightConnector1">
            <a:avLst/>
          </a:prstGeom>
          <a:noFill/>
          <a:ln w="19050" cap="flat" cmpd="sng">
            <a:solidFill>
              <a:srgbClr val="488BC9"/>
            </a:solidFill>
            <a:prstDash val="solid"/>
            <a:miter lim="800000"/>
            <a:headEnd type="none" w="sm" len="sm"/>
            <a:tailEnd type="none" w="sm" len="sm"/>
          </a:ln>
        </p:spPr>
      </p:cxnSp>
      <p:sp>
        <p:nvSpPr>
          <p:cNvPr id="19" name="Google Shape;19;p15"/>
          <p:cNvSpPr txBox="1">
            <a:spLocks noGrp="1"/>
          </p:cNvSpPr>
          <p:nvPr>
            <p:ph type="sldNum" idx="12"/>
          </p:nvPr>
        </p:nvSpPr>
        <p:spPr>
          <a:xfrm>
            <a:off x="297428" y="6427019"/>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68"/>
        <p:cNvGrpSpPr/>
        <p:nvPr/>
      </p:nvGrpSpPr>
      <p:grpSpPr>
        <a:xfrm>
          <a:off x="0" y="0"/>
          <a:ext cx="0" cy="0"/>
          <a:chOff x="0" y="0"/>
          <a:chExt cx="0" cy="0"/>
        </a:xfrm>
      </p:grpSpPr>
      <p:pic>
        <p:nvPicPr>
          <p:cNvPr id="69" name="Google Shape;69;p21"/>
          <p:cNvPicPr preferRelativeResize="0"/>
          <p:nvPr/>
        </p:nvPicPr>
        <p:blipFill rotWithShape="1">
          <a:blip r:embed="rId2">
            <a:alphaModFix/>
          </a:blip>
          <a:srcRect/>
          <a:stretch/>
        </p:blipFill>
        <p:spPr>
          <a:xfrm>
            <a:off x="2" y="1"/>
            <a:ext cx="12191996" cy="1219199"/>
          </a:xfrm>
          <a:prstGeom prst="rect">
            <a:avLst/>
          </a:prstGeom>
          <a:noFill/>
          <a:ln>
            <a:noFill/>
          </a:ln>
        </p:spPr>
      </p:pic>
      <p:sp>
        <p:nvSpPr>
          <p:cNvPr id="70" name="Google Shape;70;p21"/>
          <p:cNvSpPr txBox="1">
            <a:spLocks noGrp="1"/>
          </p:cNvSpPr>
          <p:nvPr>
            <p:ph type="title"/>
          </p:nvPr>
        </p:nvSpPr>
        <p:spPr>
          <a:xfrm>
            <a:off x="1558415" y="420329"/>
            <a:ext cx="6877663"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1"/>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2" name="Google Shape;72;p21"/>
          <p:cNvPicPr preferRelativeResize="0"/>
          <p:nvPr/>
        </p:nvPicPr>
        <p:blipFill rotWithShape="1">
          <a:blip r:embed="rId3">
            <a:alphaModFix/>
          </a:blip>
          <a:srcRect/>
          <a:stretch/>
        </p:blipFill>
        <p:spPr>
          <a:xfrm>
            <a:off x="10363200" y="6172201"/>
            <a:ext cx="1524000" cy="485919"/>
          </a:xfrm>
          <a:prstGeom prst="rect">
            <a:avLst/>
          </a:prstGeom>
          <a:noFill/>
          <a:ln>
            <a:noFill/>
          </a:ln>
        </p:spPr>
      </p:pic>
      <p:sp>
        <p:nvSpPr>
          <p:cNvPr id="73" name="Google Shape;73;p21"/>
          <p:cNvSpPr txBox="1">
            <a:spLocks noGrp="1"/>
          </p:cNvSpPr>
          <p:nvPr>
            <p:ph type="sldNum" idx="12"/>
          </p:nvPr>
        </p:nvSpPr>
        <p:spPr>
          <a:xfrm>
            <a:off x="297428" y="6427019"/>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74" name="Google Shape;74;p21"/>
          <p:cNvPicPr preferRelativeResize="0"/>
          <p:nvPr/>
        </p:nvPicPr>
        <p:blipFill rotWithShape="1">
          <a:blip r:embed="rId4">
            <a:alphaModFix/>
          </a:blip>
          <a:srcRect/>
          <a:stretch/>
        </p:blipFill>
        <p:spPr>
          <a:xfrm>
            <a:off x="156293" y="41458"/>
            <a:ext cx="1245831" cy="1068472"/>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75"/>
        <p:cNvGrpSpPr/>
        <p:nvPr/>
      </p:nvGrpSpPr>
      <p:grpSpPr>
        <a:xfrm>
          <a:off x="0" y="0"/>
          <a:ext cx="0" cy="0"/>
          <a:chOff x="0" y="0"/>
          <a:chExt cx="0" cy="0"/>
        </a:xfrm>
      </p:grpSpPr>
      <p:pic>
        <p:nvPicPr>
          <p:cNvPr id="76" name="Google Shape;76;p22"/>
          <p:cNvPicPr preferRelativeResize="0"/>
          <p:nvPr/>
        </p:nvPicPr>
        <p:blipFill rotWithShape="1">
          <a:blip r:embed="rId2">
            <a:alphaModFix/>
          </a:blip>
          <a:srcRect/>
          <a:stretch/>
        </p:blipFill>
        <p:spPr>
          <a:xfrm>
            <a:off x="2" y="1"/>
            <a:ext cx="12191996" cy="1219199"/>
          </a:xfrm>
          <a:prstGeom prst="rect">
            <a:avLst/>
          </a:prstGeom>
          <a:noFill/>
          <a:ln>
            <a:noFill/>
          </a:ln>
        </p:spPr>
      </p:pic>
      <p:sp>
        <p:nvSpPr>
          <p:cNvPr id="77" name="Google Shape;77;p22"/>
          <p:cNvSpPr txBox="1">
            <a:spLocks noGrp="1"/>
          </p:cNvSpPr>
          <p:nvPr>
            <p:ph type="title"/>
          </p:nvPr>
        </p:nvSpPr>
        <p:spPr>
          <a:xfrm>
            <a:off x="1558415" y="420329"/>
            <a:ext cx="6877663"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2"/>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9" name="Google Shape;79;p22"/>
          <p:cNvPicPr preferRelativeResize="0"/>
          <p:nvPr/>
        </p:nvPicPr>
        <p:blipFill rotWithShape="1">
          <a:blip r:embed="rId3">
            <a:alphaModFix/>
          </a:blip>
          <a:srcRect/>
          <a:stretch/>
        </p:blipFill>
        <p:spPr>
          <a:xfrm>
            <a:off x="10363200" y="6172201"/>
            <a:ext cx="1524000" cy="485919"/>
          </a:xfrm>
          <a:prstGeom prst="rect">
            <a:avLst/>
          </a:prstGeom>
          <a:noFill/>
          <a:ln>
            <a:noFill/>
          </a:ln>
        </p:spPr>
      </p:pic>
      <p:sp>
        <p:nvSpPr>
          <p:cNvPr id="80" name="Google Shape;80;p22"/>
          <p:cNvSpPr txBox="1">
            <a:spLocks noGrp="1"/>
          </p:cNvSpPr>
          <p:nvPr>
            <p:ph type="sldNum" idx="12"/>
          </p:nvPr>
        </p:nvSpPr>
        <p:spPr>
          <a:xfrm>
            <a:off x="297428" y="6427019"/>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81" name="Google Shape;81;p22"/>
          <p:cNvPicPr preferRelativeResize="0"/>
          <p:nvPr/>
        </p:nvPicPr>
        <p:blipFill rotWithShape="1">
          <a:blip r:embed="rId4">
            <a:alphaModFix/>
          </a:blip>
          <a:srcRect/>
          <a:stretch/>
        </p:blipFill>
        <p:spPr>
          <a:xfrm>
            <a:off x="156293" y="41458"/>
            <a:ext cx="1245831" cy="1068472"/>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82"/>
        <p:cNvGrpSpPr/>
        <p:nvPr/>
      </p:nvGrpSpPr>
      <p:grpSpPr>
        <a:xfrm>
          <a:off x="0" y="0"/>
          <a:ext cx="0" cy="0"/>
          <a:chOff x="0" y="0"/>
          <a:chExt cx="0" cy="0"/>
        </a:xfrm>
      </p:grpSpPr>
      <p:sp>
        <p:nvSpPr>
          <p:cNvPr id="83" name="Google Shape;83;p25"/>
          <p:cNvSpPr txBox="1">
            <a:spLocks noGrp="1"/>
          </p:cNvSpPr>
          <p:nvPr>
            <p:ph type="title"/>
          </p:nvPr>
        </p:nvSpPr>
        <p:spPr>
          <a:xfrm>
            <a:off x="326925" y="254514"/>
            <a:ext cx="8109153" cy="75641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84"/>
        <p:cNvGrpSpPr/>
        <p:nvPr/>
      </p:nvGrpSpPr>
      <p:grpSpPr>
        <a:xfrm>
          <a:off x="0" y="0"/>
          <a:ext cx="0" cy="0"/>
          <a:chOff x="0" y="0"/>
          <a:chExt cx="0" cy="0"/>
        </a:xfrm>
      </p:grpSpPr>
      <p:pic>
        <p:nvPicPr>
          <p:cNvPr id="85" name="Google Shape;85;p26"/>
          <p:cNvPicPr preferRelativeResize="0"/>
          <p:nvPr/>
        </p:nvPicPr>
        <p:blipFill rotWithShape="1">
          <a:blip r:embed="rId2">
            <a:alphaModFix/>
          </a:blip>
          <a:srcRect/>
          <a:stretch/>
        </p:blipFill>
        <p:spPr>
          <a:xfrm>
            <a:off x="0" y="1"/>
            <a:ext cx="12192000" cy="6857999"/>
          </a:xfrm>
          <a:prstGeom prst="rect">
            <a:avLst/>
          </a:prstGeom>
          <a:noFill/>
          <a:ln>
            <a:noFill/>
          </a:ln>
        </p:spPr>
      </p:pic>
      <p:sp>
        <p:nvSpPr>
          <p:cNvPr id="86" name="Google Shape;86;p26"/>
          <p:cNvSpPr txBox="1">
            <a:spLocks noGrp="1"/>
          </p:cNvSpPr>
          <p:nvPr>
            <p:ph type="ctrTitle"/>
          </p:nvPr>
        </p:nvSpPr>
        <p:spPr>
          <a:xfrm>
            <a:off x="914400" y="2595716"/>
            <a:ext cx="10363200" cy="233762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26"/>
          <p:cNvSpPr txBox="1">
            <a:spLocks noGrp="1"/>
          </p:cNvSpPr>
          <p:nvPr>
            <p:ph type="sldNum" idx="12"/>
          </p:nvPr>
        </p:nvSpPr>
        <p:spPr>
          <a:xfrm>
            <a:off x="287596" y="6427019"/>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4"/>
        <p:cNvGrpSpPr/>
        <p:nvPr/>
      </p:nvGrpSpPr>
      <p:grpSpPr>
        <a:xfrm>
          <a:off x="0" y="0"/>
          <a:ext cx="0" cy="0"/>
          <a:chOff x="0" y="0"/>
          <a:chExt cx="0" cy="0"/>
        </a:xfrm>
      </p:grpSpPr>
      <p:sp>
        <p:nvSpPr>
          <p:cNvPr id="95" name="Google Shape;95;g313ec9700f2_3_6"/>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g313ec9700f2_3_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7" name="Google Shape;97;g313ec9700f2_3_6"/>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g313ec9700f2_3_6"/>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g313ec9700f2_3_6"/>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ue Alternate">
  <p:cSld name="Blue Alternate">
    <p:bg>
      <p:bgPr>
        <a:blipFill>
          <a:blip r:embed="rId2">
            <a:alphaModFix/>
          </a:blip>
          <a:stretch>
            <a:fillRect/>
          </a:stretch>
        </a:blipFill>
        <a:effectLst/>
      </p:bgPr>
    </p:bg>
    <p:spTree>
      <p:nvGrpSpPr>
        <p:cNvPr id="1" name="Shape 100"/>
        <p:cNvGrpSpPr/>
        <p:nvPr/>
      </p:nvGrpSpPr>
      <p:grpSpPr>
        <a:xfrm>
          <a:off x="0" y="0"/>
          <a:ext cx="0" cy="0"/>
          <a:chOff x="0" y="0"/>
          <a:chExt cx="0" cy="0"/>
        </a:xfrm>
      </p:grpSpPr>
      <p:sp>
        <p:nvSpPr>
          <p:cNvPr id="101" name="Google Shape;101;g313ec9700f2_3_12"/>
          <p:cNvSpPr txBox="1">
            <a:spLocks noGrp="1"/>
          </p:cNvSpPr>
          <p:nvPr>
            <p:ph type="title"/>
          </p:nvPr>
        </p:nvSpPr>
        <p:spPr>
          <a:xfrm>
            <a:off x="1236133" y="274638"/>
            <a:ext cx="10346267" cy="1143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F3F3F"/>
              </a:buClr>
              <a:buSzPts val="4400"/>
              <a:buFont typeface="EB Garamond"/>
              <a:buNone/>
              <a:defRPr>
                <a:solidFill>
                  <a:srgbClr val="3F3F3F"/>
                </a:solidFill>
                <a:latin typeface="EB Garamond"/>
                <a:ea typeface="EB Garamond"/>
                <a:cs typeface="EB Garamond"/>
                <a:sym typeface="EB 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g313ec9700f2_3_12"/>
          <p:cNvSpPr txBox="1">
            <a:spLocks noGrp="1"/>
          </p:cNvSpPr>
          <p:nvPr>
            <p:ph type="body" idx="1"/>
          </p:nvPr>
        </p:nvSpPr>
        <p:spPr>
          <a:xfrm>
            <a:off x="1855304" y="1600201"/>
            <a:ext cx="9727096" cy="4374322"/>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3F3F3F"/>
              </a:buClr>
              <a:buSzPts val="2800"/>
              <a:buChar char="•"/>
              <a:defRPr>
                <a:solidFill>
                  <a:srgbClr val="3F3F3F"/>
                </a:solidFill>
                <a:latin typeface="EB Garamond"/>
                <a:ea typeface="EB Garamond"/>
                <a:cs typeface="EB Garamond"/>
                <a:sym typeface="EB Garamond"/>
              </a:defRPr>
            </a:lvl1pPr>
            <a:lvl2pPr marL="914400" lvl="1" indent="-381000" algn="l">
              <a:lnSpc>
                <a:spcPct val="90000"/>
              </a:lnSpc>
              <a:spcBef>
                <a:spcPts val="500"/>
              </a:spcBef>
              <a:spcAft>
                <a:spcPts val="0"/>
              </a:spcAft>
              <a:buClr>
                <a:srgbClr val="3F3F3F"/>
              </a:buClr>
              <a:buSzPts val="2400"/>
              <a:buChar char="•"/>
              <a:defRPr>
                <a:solidFill>
                  <a:srgbClr val="3F3F3F"/>
                </a:solidFill>
                <a:latin typeface="EB Garamond"/>
                <a:ea typeface="EB Garamond"/>
                <a:cs typeface="EB Garamond"/>
                <a:sym typeface="EB Garamond"/>
              </a:defRPr>
            </a:lvl2pPr>
            <a:lvl3pPr marL="1371600" lvl="2" indent="-355600" algn="l">
              <a:lnSpc>
                <a:spcPct val="90000"/>
              </a:lnSpc>
              <a:spcBef>
                <a:spcPts val="500"/>
              </a:spcBef>
              <a:spcAft>
                <a:spcPts val="0"/>
              </a:spcAft>
              <a:buClr>
                <a:srgbClr val="3F3F3F"/>
              </a:buClr>
              <a:buSzPts val="2000"/>
              <a:buChar char="•"/>
              <a:defRPr>
                <a:solidFill>
                  <a:srgbClr val="3F3F3F"/>
                </a:solidFill>
                <a:latin typeface="EB Garamond"/>
                <a:ea typeface="EB Garamond"/>
                <a:cs typeface="EB Garamond"/>
                <a:sym typeface="EB Garamond"/>
              </a:defRPr>
            </a:lvl3pPr>
            <a:lvl4pPr marL="1828800" lvl="3" indent="-342900" algn="l">
              <a:lnSpc>
                <a:spcPct val="90000"/>
              </a:lnSpc>
              <a:spcBef>
                <a:spcPts val="500"/>
              </a:spcBef>
              <a:spcAft>
                <a:spcPts val="0"/>
              </a:spcAft>
              <a:buClr>
                <a:srgbClr val="3F3F3F"/>
              </a:buClr>
              <a:buSzPts val="1800"/>
              <a:buChar char="•"/>
              <a:defRPr>
                <a:solidFill>
                  <a:srgbClr val="3F3F3F"/>
                </a:solidFill>
                <a:latin typeface="EB Garamond"/>
                <a:ea typeface="EB Garamond"/>
                <a:cs typeface="EB Garamond"/>
                <a:sym typeface="EB Garamond"/>
              </a:defRPr>
            </a:lvl4pPr>
            <a:lvl5pPr marL="2286000" lvl="4" indent="-342900" algn="l">
              <a:lnSpc>
                <a:spcPct val="90000"/>
              </a:lnSpc>
              <a:spcBef>
                <a:spcPts val="500"/>
              </a:spcBef>
              <a:spcAft>
                <a:spcPts val="0"/>
              </a:spcAft>
              <a:buClr>
                <a:srgbClr val="3F3F3F"/>
              </a:buClr>
              <a:buSzPts val="1800"/>
              <a:buChar char="•"/>
              <a:defRPr>
                <a:solidFill>
                  <a:srgbClr val="3F3F3F"/>
                </a:solidFill>
                <a:latin typeface="EB Garamond"/>
                <a:ea typeface="EB Garamond"/>
                <a:cs typeface="EB Garamond"/>
                <a:sym typeface="EB Garamond"/>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7_Title and Content">
  <p:cSld name="7_Title and Content">
    <p:bg>
      <p:bgPr>
        <a:blipFill>
          <a:blip r:embed="rId2">
            <a:alphaModFix/>
          </a:blip>
          <a:stretch>
            <a:fillRect/>
          </a:stretch>
        </a:blipFill>
        <a:effectLst/>
      </p:bgPr>
    </p:bg>
    <p:spTree>
      <p:nvGrpSpPr>
        <p:cNvPr id="1" name="Shape 103"/>
        <p:cNvGrpSpPr/>
        <p:nvPr/>
      </p:nvGrpSpPr>
      <p:grpSpPr>
        <a:xfrm>
          <a:off x="0" y="0"/>
          <a:ext cx="0" cy="0"/>
          <a:chOff x="0" y="0"/>
          <a:chExt cx="0" cy="0"/>
        </a:xfrm>
      </p:grpSpPr>
      <p:sp>
        <p:nvSpPr>
          <p:cNvPr id="104" name="Google Shape;104;g313ec9700f2_3_15"/>
          <p:cNvSpPr txBox="1">
            <a:spLocks noGrp="1"/>
          </p:cNvSpPr>
          <p:nvPr>
            <p:ph type="title"/>
          </p:nvPr>
        </p:nvSpPr>
        <p:spPr>
          <a:xfrm>
            <a:off x="935567" y="4713288"/>
            <a:ext cx="10346267" cy="148431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5"/>
        <p:cNvGrpSpPr/>
        <p:nvPr/>
      </p:nvGrpSpPr>
      <p:grpSpPr>
        <a:xfrm>
          <a:off x="0" y="0"/>
          <a:ext cx="0" cy="0"/>
          <a:chOff x="0" y="0"/>
          <a:chExt cx="0" cy="0"/>
        </a:xfrm>
      </p:grpSpPr>
      <p:sp>
        <p:nvSpPr>
          <p:cNvPr id="106" name="Google Shape;106;g313ec9700f2_3_17"/>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g313ec9700f2_3_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g313ec9700f2_3_17"/>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g313ec9700f2_3_17"/>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g313ec9700f2_3_17"/>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1"/>
        <p:cNvGrpSpPr/>
        <p:nvPr/>
      </p:nvGrpSpPr>
      <p:grpSpPr>
        <a:xfrm>
          <a:off x="0" y="0"/>
          <a:ext cx="0" cy="0"/>
          <a:chOff x="0" y="0"/>
          <a:chExt cx="0" cy="0"/>
        </a:xfrm>
      </p:grpSpPr>
      <p:sp>
        <p:nvSpPr>
          <p:cNvPr id="112" name="Google Shape;112;g313ec9700f2_3_23"/>
          <p:cNvSpPr txBox="1">
            <a:spLocks noGrp="1"/>
          </p:cNvSpPr>
          <p:nvPr>
            <p:ph type="title"/>
          </p:nvPr>
        </p:nvSpPr>
        <p:spPr>
          <a:xfrm>
            <a:off x="831851" y="1709739"/>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g313ec9700f2_3_23"/>
          <p:cNvSpPr txBox="1">
            <a:spLocks noGrp="1"/>
          </p:cNvSpPr>
          <p:nvPr>
            <p:ph type="body" idx="1"/>
          </p:nvPr>
        </p:nvSpPr>
        <p:spPr>
          <a:xfrm>
            <a:off x="831851" y="4589464"/>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14" name="Google Shape;114;g313ec9700f2_3_23"/>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g313ec9700f2_3_23"/>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g313ec9700f2_3_23"/>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7"/>
        <p:cNvGrpSpPr/>
        <p:nvPr/>
      </p:nvGrpSpPr>
      <p:grpSpPr>
        <a:xfrm>
          <a:off x="0" y="0"/>
          <a:ext cx="0" cy="0"/>
          <a:chOff x="0" y="0"/>
          <a:chExt cx="0" cy="0"/>
        </a:xfrm>
      </p:grpSpPr>
      <p:sp>
        <p:nvSpPr>
          <p:cNvPr id="118" name="Google Shape;118;g313ec9700f2_3_29"/>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 name="Google Shape;119;g313ec9700f2_3_2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g313ec9700f2_3_2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g313ec9700f2_3_29"/>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g313ec9700f2_3_29"/>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g313ec9700f2_3_29"/>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pic>
        <p:nvPicPr>
          <p:cNvPr id="21" name="Google Shape;21;p16"/>
          <p:cNvPicPr preferRelativeResize="0"/>
          <p:nvPr/>
        </p:nvPicPr>
        <p:blipFill rotWithShape="1">
          <a:blip r:embed="rId2">
            <a:alphaModFix/>
          </a:blip>
          <a:srcRect/>
          <a:stretch/>
        </p:blipFill>
        <p:spPr>
          <a:xfrm>
            <a:off x="2" y="0"/>
            <a:ext cx="12191996" cy="1219200"/>
          </a:xfrm>
          <a:prstGeom prst="rect">
            <a:avLst/>
          </a:prstGeom>
          <a:noFill/>
          <a:ln>
            <a:noFill/>
          </a:ln>
        </p:spPr>
      </p:pic>
      <p:sp>
        <p:nvSpPr>
          <p:cNvPr id="22" name="Google Shape;22;p16"/>
          <p:cNvSpPr txBox="1">
            <a:spLocks noGrp="1"/>
          </p:cNvSpPr>
          <p:nvPr>
            <p:ph type="title"/>
          </p:nvPr>
        </p:nvSpPr>
        <p:spPr>
          <a:xfrm>
            <a:off x="326925" y="254514"/>
            <a:ext cx="8109153" cy="75641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6"/>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4" name="Google Shape;24;p16"/>
          <p:cNvPicPr preferRelativeResize="0"/>
          <p:nvPr/>
        </p:nvPicPr>
        <p:blipFill rotWithShape="1">
          <a:blip r:embed="rId3">
            <a:alphaModFix/>
          </a:blip>
          <a:srcRect/>
          <a:stretch/>
        </p:blipFill>
        <p:spPr>
          <a:xfrm>
            <a:off x="10363200" y="6172201"/>
            <a:ext cx="1524000" cy="485919"/>
          </a:xfrm>
          <a:prstGeom prst="rect">
            <a:avLst/>
          </a:prstGeom>
          <a:noFill/>
          <a:ln>
            <a:noFill/>
          </a:ln>
        </p:spPr>
      </p:pic>
      <p:sp>
        <p:nvSpPr>
          <p:cNvPr id="25" name="Google Shape;25;p16"/>
          <p:cNvSpPr txBox="1">
            <a:spLocks noGrp="1"/>
          </p:cNvSpPr>
          <p:nvPr>
            <p:ph type="sldNum" idx="12"/>
          </p:nvPr>
        </p:nvSpPr>
        <p:spPr>
          <a:xfrm>
            <a:off x="297428" y="6427019"/>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4"/>
        <p:cNvGrpSpPr/>
        <p:nvPr/>
      </p:nvGrpSpPr>
      <p:grpSpPr>
        <a:xfrm>
          <a:off x="0" y="0"/>
          <a:ext cx="0" cy="0"/>
          <a:chOff x="0" y="0"/>
          <a:chExt cx="0" cy="0"/>
        </a:xfrm>
      </p:grpSpPr>
      <p:sp>
        <p:nvSpPr>
          <p:cNvPr id="125" name="Google Shape;125;g313ec9700f2_3_36"/>
          <p:cNvSpPr txBox="1">
            <a:spLocks noGrp="1"/>
          </p:cNvSpPr>
          <p:nvPr>
            <p:ph type="title"/>
          </p:nvPr>
        </p:nvSpPr>
        <p:spPr>
          <a:xfrm>
            <a:off x="839788"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g313ec9700f2_3_36"/>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7" name="Google Shape;127;g313ec9700f2_3_36"/>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g313ec9700f2_3_3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9" name="Google Shape;129;g313ec9700f2_3_3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g313ec9700f2_3_36"/>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g313ec9700f2_3_36"/>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g313ec9700f2_3_36"/>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3"/>
        <p:cNvGrpSpPr/>
        <p:nvPr/>
      </p:nvGrpSpPr>
      <p:grpSpPr>
        <a:xfrm>
          <a:off x="0" y="0"/>
          <a:ext cx="0" cy="0"/>
          <a:chOff x="0" y="0"/>
          <a:chExt cx="0" cy="0"/>
        </a:xfrm>
      </p:grpSpPr>
      <p:sp>
        <p:nvSpPr>
          <p:cNvPr id="134" name="Google Shape;134;g313ec9700f2_3_45"/>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g313ec9700f2_3_45"/>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g313ec9700f2_3_45"/>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g313ec9700f2_3_45"/>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8"/>
        <p:cNvGrpSpPr/>
        <p:nvPr/>
      </p:nvGrpSpPr>
      <p:grpSpPr>
        <a:xfrm>
          <a:off x="0" y="0"/>
          <a:ext cx="0" cy="0"/>
          <a:chOff x="0" y="0"/>
          <a:chExt cx="0" cy="0"/>
        </a:xfrm>
      </p:grpSpPr>
      <p:sp>
        <p:nvSpPr>
          <p:cNvPr id="139" name="Google Shape;139;g313ec9700f2_3_50"/>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g313ec9700f2_3_50"/>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g313ec9700f2_3_50"/>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2"/>
        <p:cNvGrpSpPr/>
        <p:nvPr/>
      </p:nvGrpSpPr>
      <p:grpSpPr>
        <a:xfrm>
          <a:off x="0" y="0"/>
          <a:ext cx="0" cy="0"/>
          <a:chOff x="0" y="0"/>
          <a:chExt cx="0" cy="0"/>
        </a:xfrm>
      </p:grpSpPr>
      <p:sp>
        <p:nvSpPr>
          <p:cNvPr id="143" name="Google Shape;143;g313ec9700f2_3_5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4" name="Google Shape;144;g313ec9700f2_3_54"/>
          <p:cNvSpPr txBox="1">
            <a:spLocks noGrp="1"/>
          </p:cNvSpPr>
          <p:nvPr>
            <p:ph type="body" idx="1"/>
          </p:nvPr>
        </p:nvSpPr>
        <p:spPr>
          <a:xfrm>
            <a:off x="5183188" y="987426"/>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45" name="Google Shape;145;g313ec9700f2_3_5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6" name="Google Shape;146;g313ec9700f2_3_54"/>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g313ec9700f2_3_54"/>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g313ec9700f2_3_54"/>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9"/>
        <p:cNvGrpSpPr/>
        <p:nvPr/>
      </p:nvGrpSpPr>
      <p:grpSpPr>
        <a:xfrm>
          <a:off x="0" y="0"/>
          <a:ext cx="0" cy="0"/>
          <a:chOff x="0" y="0"/>
          <a:chExt cx="0" cy="0"/>
        </a:xfrm>
      </p:grpSpPr>
      <p:sp>
        <p:nvSpPr>
          <p:cNvPr id="150" name="Google Shape;150;g313ec9700f2_3_6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1" name="Google Shape;151;g313ec9700f2_3_61"/>
          <p:cNvSpPr>
            <a:spLocks noGrp="1"/>
          </p:cNvSpPr>
          <p:nvPr>
            <p:ph type="pic" idx="2"/>
          </p:nvPr>
        </p:nvSpPr>
        <p:spPr>
          <a:xfrm>
            <a:off x="5183188" y="987426"/>
            <a:ext cx="6172200" cy="4873625"/>
          </a:xfrm>
          <a:prstGeom prst="rect">
            <a:avLst/>
          </a:prstGeom>
          <a:noFill/>
          <a:ln>
            <a:noFill/>
          </a:ln>
        </p:spPr>
      </p:sp>
      <p:sp>
        <p:nvSpPr>
          <p:cNvPr id="152" name="Google Shape;152;g313ec9700f2_3_6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53" name="Google Shape;153;g313ec9700f2_3_61"/>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g313ec9700f2_3_61"/>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g313ec9700f2_3_61"/>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6"/>
        <p:cNvGrpSpPr/>
        <p:nvPr/>
      </p:nvGrpSpPr>
      <p:grpSpPr>
        <a:xfrm>
          <a:off x="0" y="0"/>
          <a:ext cx="0" cy="0"/>
          <a:chOff x="0" y="0"/>
          <a:chExt cx="0" cy="0"/>
        </a:xfrm>
      </p:grpSpPr>
      <p:sp>
        <p:nvSpPr>
          <p:cNvPr id="157" name="Google Shape;157;g313ec9700f2_3_68"/>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8" name="Google Shape;158;g313ec9700f2_3_6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g313ec9700f2_3_68"/>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g313ec9700f2_3_68"/>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g313ec9700f2_3_68"/>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2"/>
        <p:cNvGrpSpPr/>
        <p:nvPr/>
      </p:nvGrpSpPr>
      <p:grpSpPr>
        <a:xfrm>
          <a:off x="0" y="0"/>
          <a:ext cx="0" cy="0"/>
          <a:chOff x="0" y="0"/>
          <a:chExt cx="0" cy="0"/>
        </a:xfrm>
      </p:grpSpPr>
      <p:sp>
        <p:nvSpPr>
          <p:cNvPr id="163" name="Google Shape;163;g313ec9700f2_3_7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4" name="Google Shape;164;g313ec9700f2_3_7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5" name="Google Shape;165;g313ec9700f2_3_74"/>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g313ec9700f2_3_74"/>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g313ec9700f2_3_74"/>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Title Slide">
  <p:cSld name="1_Title Slide">
    <p:bg>
      <p:bgPr>
        <a:blipFill>
          <a:blip r:embed="rId2">
            <a:alphaModFix/>
          </a:blip>
          <a:stretch>
            <a:fillRect/>
          </a:stretch>
        </a:blipFill>
        <a:effectLst/>
      </p:bgPr>
    </p:bg>
    <p:spTree>
      <p:nvGrpSpPr>
        <p:cNvPr id="1" name="Shape 168"/>
        <p:cNvGrpSpPr/>
        <p:nvPr/>
      </p:nvGrpSpPr>
      <p:grpSpPr>
        <a:xfrm>
          <a:off x="0" y="0"/>
          <a:ext cx="0" cy="0"/>
          <a:chOff x="0" y="0"/>
          <a:chExt cx="0" cy="0"/>
        </a:xfrm>
      </p:grpSpPr>
      <p:sp>
        <p:nvSpPr>
          <p:cNvPr id="169" name="Google Shape;169;g313ec9700f2_3_80"/>
          <p:cNvSpPr txBox="1">
            <a:spLocks noGrp="1"/>
          </p:cNvSpPr>
          <p:nvPr>
            <p:ph type="ctrTitle"/>
          </p:nvPr>
        </p:nvSpPr>
        <p:spPr>
          <a:xfrm>
            <a:off x="975784" y="660400"/>
            <a:ext cx="10363200" cy="180975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910029"/>
              </a:buClr>
              <a:buSzPts val="4400"/>
              <a:buFont typeface="Calibri"/>
              <a:buNone/>
              <a:defRPr>
                <a:solidFill>
                  <a:srgbClr val="91002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0" name="Google Shape;170;g313ec9700f2_3_80"/>
          <p:cNvSpPr txBox="1">
            <a:spLocks noGrp="1"/>
          </p:cNvSpPr>
          <p:nvPr>
            <p:ph type="subTitle" idx="1"/>
          </p:nvPr>
        </p:nvSpPr>
        <p:spPr>
          <a:xfrm>
            <a:off x="1801284" y="2770188"/>
            <a:ext cx="5541433" cy="17526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67767E"/>
              </a:buClr>
              <a:buSzPts val="2800"/>
              <a:buChar char="•"/>
              <a:defRPr>
                <a:solidFill>
                  <a:srgbClr val="67767E"/>
                </a:solidFill>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pic>
        <p:nvPicPr>
          <p:cNvPr id="171" name="Google Shape;171;g313ec9700f2_3_80"/>
          <p:cNvPicPr preferRelativeResize="0"/>
          <p:nvPr/>
        </p:nvPicPr>
        <p:blipFill rotWithShape="1">
          <a:blip r:embed="rId3">
            <a:alphaModFix/>
          </a:blip>
          <a:srcRect/>
          <a:stretch/>
        </p:blipFill>
        <p:spPr>
          <a:xfrm>
            <a:off x="651933" y="4735513"/>
            <a:ext cx="2609850" cy="1595437"/>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Blue Section Header">
  <p:cSld name="1_Blue Section Header">
    <p:bg>
      <p:bgPr>
        <a:blipFill>
          <a:blip r:embed="rId2">
            <a:alphaModFix/>
          </a:blip>
          <a:stretch>
            <a:fillRect/>
          </a:stretch>
        </a:blipFill>
        <a:effectLst/>
      </p:bgPr>
    </p:bg>
    <p:spTree>
      <p:nvGrpSpPr>
        <p:cNvPr id="1" name="Shape 172"/>
        <p:cNvGrpSpPr/>
        <p:nvPr/>
      </p:nvGrpSpPr>
      <p:grpSpPr>
        <a:xfrm>
          <a:off x="0" y="0"/>
          <a:ext cx="0" cy="0"/>
          <a:chOff x="0" y="0"/>
          <a:chExt cx="0" cy="0"/>
        </a:xfrm>
      </p:grpSpPr>
      <p:sp>
        <p:nvSpPr>
          <p:cNvPr id="173" name="Google Shape;173;g313ec9700f2_3_84"/>
          <p:cNvSpPr txBox="1">
            <a:spLocks noGrp="1"/>
          </p:cNvSpPr>
          <p:nvPr>
            <p:ph type="title"/>
          </p:nvPr>
        </p:nvSpPr>
        <p:spPr>
          <a:xfrm>
            <a:off x="1013884" y="2355850"/>
            <a:ext cx="5640916" cy="13620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4400"/>
              <a:buFont typeface="Calibri"/>
              <a:buNone/>
              <a:defRPr>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4" name="Google Shape;174;g313ec9700f2_3_84"/>
          <p:cNvSpPr txBox="1">
            <a:spLocks noGrp="1"/>
          </p:cNvSpPr>
          <p:nvPr>
            <p:ph type="body" idx="1"/>
          </p:nvPr>
        </p:nvSpPr>
        <p:spPr>
          <a:xfrm>
            <a:off x="1037167" y="3843338"/>
            <a:ext cx="7385051" cy="136683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FFFFF"/>
              </a:buClr>
              <a:buSzPts val="2800"/>
              <a:buFont typeface="Calibri"/>
              <a:buNone/>
              <a:defRPr>
                <a:solidFill>
                  <a:srgbClr val="FFFFFF"/>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Blue Alternate">
  <p:cSld name="1_Blue Alternate">
    <p:bg>
      <p:bgPr>
        <a:blipFill>
          <a:blip r:embed="rId2">
            <a:alphaModFix/>
          </a:blip>
          <a:stretch>
            <a:fillRect/>
          </a:stretch>
        </a:blipFill>
        <a:effectLst/>
      </p:bgPr>
    </p:bg>
    <p:spTree>
      <p:nvGrpSpPr>
        <p:cNvPr id="1" name="Shape 175"/>
        <p:cNvGrpSpPr/>
        <p:nvPr/>
      </p:nvGrpSpPr>
      <p:grpSpPr>
        <a:xfrm>
          <a:off x="0" y="0"/>
          <a:ext cx="0" cy="0"/>
          <a:chOff x="0" y="0"/>
          <a:chExt cx="0" cy="0"/>
        </a:xfrm>
      </p:grpSpPr>
      <p:sp>
        <p:nvSpPr>
          <p:cNvPr id="176" name="Google Shape;176;g313ec9700f2_3_87"/>
          <p:cNvSpPr txBox="1">
            <a:spLocks noGrp="1"/>
          </p:cNvSpPr>
          <p:nvPr>
            <p:ph type="title"/>
          </p:nvPr>
        </p:nvSpPr>
        <p:spPr>
          <a:xfrm>
            <a:off x="1236133" y="274638"/>
            <a:ext cx="10346267" cy="1143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F3F3F"/>
              </a:buClr>
              <a:buSzPts val="4400"/>
              <a:buFont typeface="EB Garamond"/>
              <a:buNone/>
              <a:defRPr>
                <a:solidFill>
                  <a:srgbClr val="3F3F3F"/>
                </a:solidFill>
                <a:latin typeface="EB Garamond"/>
                <a:ea typeface="EB Garamond"/>
                <a:cs typeface="EB Garamond"/>
                <a:sym typeface="EB 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7" name="Google Shape;177;g313ec9700f2_3_87"/>
          <p:cNvSpPr txBox="1">
            <a:spLocks noGrp="1"/>
          </p:cNvSpPr>
          <p:nvPr>
            <p:ph type="body" idx="1"/>
          </p:nvPr>
        </p:nvSpPr>
        <p:spPr>
          <a:xfrm>
            <a:off x="1855304" y="1600201"/>
            <a:ext cx="9727096" cy="4374322"/>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3F3F3F"/>
              </a:buClr>
              <a:buSzPts val="2800"/>
              <a:buChar char="•"/>
              <a:defRPr>
                <a:solidFill>
                  <a:srgbClr val="3F3F3F"/>
                </a:solidFill>
                <a:latin typeface="EB Garamond"/>
                <a:ea typeface="EB Garamond"/>
                <a:cs typeface="EB Garamond"/>
                <a:sym typeface="EB Garamond"/>
              </a:defRPr>
            </a:lvl1pPr>
            <a:lvl2pPr marL="914400" lvl="1" indent="-381000" algn="l">
              <a:lnSpc>
                <a:spcPct val="90000"/>
              </a:lnSpc>
              <a:spcBef>
                <a:spcPts val="500"/>
              </a:spcBef>
              <a:spcAft>
                <a:spcPts val="0"/>
              </a:spcAft>
              <a:buClr>
                <a:srgbClr val="3F3F3F"/>
              </a:buClr>
              <a:buSzPts val="2400"/>
              <a:buChar char="•"/>
              <a:defRPr>
                <a:solidFill>
                  <a:srgbClr val="3F3F3F"/>
                </a:solidFill>
                <a:latin typeface="EB Garamond"/>
                <a:ea typeface="EB Garamond"/>
                <a:cs typeface="EB Garamond"/>
                <a:sym typeface="EB Garamond"/>
              </a:defRPr>
            </a:lvl2pPr>
            <a:lvl3pPr marL="1371600" lvl="2" indent="-355600" algn="l">
              <a:lnSpc>
                <a:spcPct val="90000"/>
              </a:lnSpc>
              <a:spcBef>
                <a:spcPts val="500"/>
              </a:spcBef>
              <a:spcAft>
                <a:spcPts val="0"/>
              </a:spcAft>
              <a:buClr>
                <a:srgbClr val="3F3F3F"/>
              </a:buClr>
              <a:buSzPts val="2000"/>
              <a:buChar char="•"/>
              <a:defRPr>
                <a:solidFill>
                  <a:srgbClr val="3F3F3F"/>
                </a:solidFill>
                <a:latin typeface="EB Garamond"/>
                <a:ea typeface="EB Garamond"/>
                <a:cs typeface="EB Garamond"/>
                <a:sym typeface="EB Garamond"/>
              </a:defRPr>
            </a:lvl3pPr>
            <a:lvl4pPr marL="1828800" lvl="3" indent="-342900" algn="l">
              <a:lnSpc>
                <a:spcPct val="90000"/>
              </a:lnSpc>
              <a:spcBef>
                <a:spcPts val="500"/>
              </a:spcBef>
              <a:spcAft>
                <a:spcPts val="0"/>
              </a:spcAft>
              <a:buClr>
                <a:srgbClr val="3F3F3F"/>
              </a:buClr>
              <a:buSzPts val="1800"/>
              <a:buChar char="•"/>
              <a:defRPr>
                <a:solidFill>
                  <a:srgbClr val="3F3F3F"/>
                </a:solidFill>
                <a:latin typeface="EB Garamond"/>
                <a:ea typeface="EB Garamond"/>
                <a:cs typeface="EB Garamond"/>
                <a:sym typeface="EB Garamond"/>
              </a:defRPr>
            </a:lvl4pPr>
            <a:lvl5pPr marL="2286000" lvl="4" indent="-342900" algn="l">
              <a:lnSpc>
                <a:spcPct val="90000"/>
              </a:lnSpc>
              <a:spcBef>
                <a:spcPts val="500"/>
              </a:spcBef>
              <a:spcAft>
                <a:spcPts val="0"/>
              </a:spcAft>
              <a:buClr>
                <a:srgbClr val="3F3F3F"/>
              </a:buClr>
              <a:buSzPts val="1800"/>
              <a:buChar char="•"/>
              <a:defRPr>
                <a:solidFill>
                  <a:srgbClr val="3F3F3F"/>
                </a:solidFill>
                <a:latin typeface="EB Garamond"/>
                <a:ea typeface="EB Garamond"/>
                <a:cs typeface="EB Garamond"/>
                <a:sym typeface="EB Garamond"/>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26"/>
        <p:cNvGrpSpPr/>
        <p:nvPr/>
      </p:nvGrpSpPr>
      <p:grpSpPr>
        <a:xfrm>
          <a:off x="0" y="0"/>
          <a:ext cx="0" cy="0"/>
          <a:chOff x="0" y="0"/>
          <a:chExt cx="0" cy="0"/>
        </a:xfrm>
      </p:grpSpPr>
      <p:pic>
        <p:nvPicPr>
          <p:cNvPr id="27" name="Google Shape;27;p27"/>
          <p:cNvPicPr preferRelativeResize="0"/>
          <p:nvPr/>
        </p:nvPicPr>
        <p:blipFill rotWithShape="1">
          <a:blip r:embed="rId2">
            <a:alphaModFix/>
          </a:blip>
          <a:srcRect/>
          <a:stretch/>
        </p:blipFill>
        <p:spPr>
          <a:xfrm>
            <a:off x="1" y="1"/>
            <a:ext cx="12191999" cy="6857999"/>
          </a:xfrm>
          <a:prstGeom prst="rect">
            <a:avLst/>
          </a:prstGeom>
          <a:noFill/>
          <a:ln>
            <a:noFill/>
          </a:ln>
        </p:spPr>
      </p:pic>
      <p:sp>
        <p:nvSpPr>
          <p:cNvPr id="28" name="Google Shape;28;p27"/>
          <p:cNvSpPr txBox="1">
            <a:spLocks noGrp="1"/>
          </p:cNvSpPr>
          <p:nvPr>
            <p:ph type="ctrTitle"/>
          </p:nvPr>
        </p:nvSpPr>
        <p:spPr>
          <a:xfrm>
            <a:off x="914400" y="2595716"/>
            <a:ext cx="10363200" cy="233762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7"/>
          <p:cNvSpPr txBox="1">
            <a:spLocks noGrp="1"/>
          </p:cNvSpPr>
          <p:nvPr>
            <p:ph type="sldNum" idx="12"/>
          </p:nvPr>
        </p:nvSpPr>
        <p:spPr>
          <a:xfrm>
            <a:off x="297428" y="6427019"/>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Dark Gray_Section Header">
  <p:cSld name="Dark Gray_Section Header">
    <p:bg>
      <p:bgPr>
        <a:blipFill>
          <a:blip r:embed="rId2">
            <a:alphaModFix/>
          </a:blip>
          <a:stretch>
            <a:fillRect/>
          </a:stretch>
        </a:blipFill>
        <a:effectLst/>
      </p:bgPr>
    </p:bg>
    <p:spTree>
      <p:nvGrpSpPr>
        <p:cNvPr id="1" name="Shape 178"/>
        <p:cNvGrpSpPr/>
        <p:nvPr/>
      </p:nvGrpSpPr>
      <p:grpSpPr>
        <a:xfrm>
          <a:off x="0" y="0"/>
          <a:ext cx="0" cy="0"/>
          <a:chOff x="0" y="0"/>
          <a:chExt cx="0" cy="0"/>
        </a:xfrm>
      </p:grpSpPr>
      <p:sp>
        <p:nvSpPr>
          <p:cNvPr id="179" name="Google Shape;179;g313ec9700f2_3_90"/>
          <p:cNvSpPr txBox="1">
            <a:spLocks noGrp="1"/>
          </p:cNvSpPr>
          <p:nvPr>
            <p:ph type="title"/>
          </p:nvPr>
        </p:nvSpPr>
        <p:spPr>
          <a:xfrm>
            <a:off x="1013884" y="2355850"/>
            <a:ext cx="5640916" cy="13620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4400"/>
              <a:buFont typeface="Calibri"/>
              <a:buNone/>
              <a:defRPr>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0" name="Google Shape;180;g313ec9700f2_3_90"/>
          <p:cNvSpPr txBox="1">
            <a:spLocks noGrp="1"/>
          </p:cNvSpPr>
          <p:nvPr>
            <p:ph type="body" idx="1"/>
          </p:nvPr>
        </p:nvSpPr>
        <p:spPr>
          <a:xfrm>
            <a:off x="1037167" y="3843338"/>
            <a:ext cx="7385051" cy="136683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FFFFF"/>
              </a:buClr>
              <a:buSzPts val="2800"/>
              <a:buFont typeface="Calibri"/>
              <a:buNone/>
              <a:defRPr>
                <a:solidFill>
                  <a:srgbClr val="FFFFFF"/>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Red_Section Header">
  <p:cSld name="Red_Section Header">
    <p:bg>
      <p:bgPr>
        <a:blipFill>
          <a:blip r:embed="rId2">
            <a:alphaModFix/>
          </a:blip>
          <a:stretch>
            <a:fillRect/>
          </a:stretch>
        </a:blipFill>
        <a:effectLst/>
      </p:bgPr>
    </p:bg>
    <p:spTree>
      <p:nvGrpSpPr>
        <p:cNvPr id="1" name="Shape 181"/>
        <p:cNvGrpSpPr/>
        <p:nvPr/>
      </p:nvGrpSpPr>
      <p:grpSpPr>
        <a:xfrm>
          <a:off x="0" y="0"/>
          <a:ext cx="0" cy="0"/>
          <a:chOff x="0" y="0"/>
          <a:chExt cx="0" cy="0"/>
        </a:xfrm>
      </p:grpSpPr>
      <p:sp>
        <p:nvSpPr>
          <p:cNvPr id="182" name="Google Shape;182;g313ec9700f2_3_93"/>
          <p:cNvSpPr txBox="1">
            <a:spLocks noGrp="1"/>
          </p:cNvSpPr>
          <p:nvPr>
            <p:ph type="title"/>
          </p:nvPr>
        </p:nvSpPr>
        <p:spPr>
          <a:xfrm>
            <a:off x="1013884" y="2355850"/>
            <a:ext cx="5640916" cy="13620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4400"/>
              <a:buFont typeface="Calibri"/>
              <a:buNone/>
              <a:defRPr>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3" name="Google Shape;183;g313ec9700f2_3_93"/>
          <p:cNvSpPr txBox="1">
            <a:spLocks noGrp="1"/>
          </p:cNvSpPr>
          <p:nvPr>
            <p:ph type="body" idx="1"/>
          </p:nvPr>
        </p:nvSpPr>
        <p:spPr>
          <a:xfrm>
            <a:off x="1037167" y="3843338"/>
            <a:ext cx="7385051" cy="136683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FFFFF"/>
              </a:buClr>
              <a:buSzPts val="2800"/>
              <a:buFont typeface="Calibri"/>
              <a:buNone/>
              <a:defRPr>
                <a:solidFill>
                  <a:srgbClr val="FFFFFF"/>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2_Red_Section Header">
  <p:cSld name="2_Red_Section Header">
    <p:bg>
      <p:bgPr>
        <a:blipFill>
          <a:blip r:embed="rId2">
            <a:alphaModFix/>
          </a:blip>
          <a:stretch>
            <a:fillRect/>
          </a:stretch>
        </a:blipFill>
        <a:effectLst/>
      </p:bgPr>
    </p:bg>
    <p:spTree>
      <p:nvGrpSpPr>
        <p:cNvPr id="1" name="Shape 184"/>
        <p:cNvGrpSpPr/>
        <p:nvPr/>
      </p:nvGrpSpPr>
      <p:grpSpPr>
        <a:xfrm>
          <a:off x="0" y="0"/>
          <a:ext cx="0" cy="0"/>
          <a:chOff x="0" y="0"/>
          <a:chExt cx="0" cy="0"/>
        </a:xfrm>
      </p:grpSpPr>
      <p:sp>
        <p:nvSpPr>
          <p:cNvPr id="185" name="Google Shape;185;g313ec9700f2_3_96"/>
          <p:cNvSpPr txBox="1">
            <a:spLocks noGrp="1"/>
          </p:cNvSpPr>
          <p:nvPr>
            <p:ph type="title"/>
          </p:nvPr>
        </p:nvSpPr>
        <p:spPr>
          <a:xfrm>
            <a:off x="1013884" y="2355850"/>
            <a:ext cx="5640916" cy="13620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4400"/>
              <a:buFont typeface="Calibri"/>
              <a:buNone/>
              <a:defRPr>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6" name="Google Shape;186;g313ec9700f2_3_96"/>
          <p:cNvSpPr txBox="1">
            <a:spLocks noGrp="1"/>
          </p:cNvSpPr>
          <p:nvPr>
            <p:ph type="body" idx="1"/>
          </p:nvPr>
        </p:nvSpPr>
        <p:spPr>
          <a:xfrm>
            <a:off x="1037167" y="3843338"/>
            <a:ext cx="7385051" cy="136683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FFFFF"/>
              </a:buClr>
              <a:buSzPts val="2800"/>
              <a:buFont typeface="Calibri"/>
              <a:buNone/>
              <a:defRPr>
                <a:solidFill>
                  <a:srgbClr val="FFFFFF"/>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6_Section Header">
  <p:cSld name="6_Section Header">
    <p:bg>
      <p:bgPr>
        <a:blipFill>
          <a:blip r:embed="rId2">
            <a:alphaModFix/>
          </a:blip>
          <a:stretch>
            <a:fillRect/>
          </a:stretch>
        </a:blipFill>
        <a:effectLst/>
      </p:bgPr>
    </p:bg>
    <p:spTree>
      <p:nvGrpSpPr>
        <p:cNvPr id="1" name="Shape 187"/>
        <p:cNvGrpSpPr/>
        <p:nvPr/>
      </p:nvGrpSpPr>
      <p:grpSpPr>
        <a:xfrm>
          <a:off x="0" y="0"/>
          <a:ext cx="0" cy="0"/>
          <a:chOff x="0" y="0"/>
          <a:chExt cx="0" cy="0"/>
        </a:xfrm>
      </p:grpSpPr>
      <p:sp>
        <p:nvSpPr>
          <p:cNvPr id="188" name="Google Shape;188;g313ec9700f2_3_99"/>
          <p:cNvSpPr txBox="1">
            <a:spLocks noGrp="1"/>
          </p:cNvSpPr>
          <p:nvPr>
            <p:ph type="title"/>
          </p:nvPr>
        </p:nvSpPr>
        <p:spPr>
          <a:xfrm>
            <a:off x="1013884" y="2355850"/>
            <a:ext cx="5640916" cy="13620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4400"/>
              <a:buFont typeface="Calibri"/>
              <a:buNone/>
              <a:defRPr>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9" name="Google Shape;189;g313ec9700f2_3_99"/>
          <p:cNvSpPr txBox="1">
            <a:spLocks noGrp="1"/>
          </p:cNvSpPr>
          <p:nvPr>
            <p:ph type="body" idx="1"/>
          </p:nvPr>
        </p:nvSpPr>
        <p:spPr>
          <a:xfrm>
            <a:off x="1037167" y="3843338"/>
            <a:ext cx="7385051" cy="136683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FFFFF"/>
              </a:buClr>
              <a:buSzPts val="2800"/>
              <a:buFont typeface="Calibri"/>
              <a:buNone/>
              <a:defRPr>
                <a:solidFill>
                  <a:srgbClr val="FFFFFF"/>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6_Title and Content">
  <p:cSld name="6_Title and Content">
    <p:bg>
      <p:bgPr>
        <a:blipFill>
          <a:blip r:embed="rId2">
            <a:alphaModFix/>
          </a:blip>
          <a:stretch>
            <a:fillRect/>
          </a:stretch>
        </a:blipFill>
        <a:effectLst/>
      </p:bgPr>
    </p:bg>
    <p:spTree>
      <p:nvGrpSpPr>
        <p:cNvPr id="1" name="Shape 190"/>
        <p:cNvGrpSpPr/>
        <p:nvPr/>
      </p:nvGrpSpPr>
      <p:grpSpPr>
        <a:xfrm>
          <a:off x="0" y="0"/>
          <a:ext cx="0" cy="0"/>
          <a:chOff x="0" y="0"/>
          <a:chExt cx="0" cy="0"/>
        </a:xfrm>
      </p:grpSpPr>
      <p:sp>
        <p:nvSpPr>
          <p:cNvPr id="191" name="Google Shape;191;g313ec9700f2_3_102"/>
          <p:cNvSpPr txBox="1">
            <a:spLocks noGrp="1"/>
          </p:cNvSpPr>
          <p:nvPr>
            <p:ph type="title"/>
          </p:nvPr>
        </p:nvSpPr>
        <p:spPr>
          <a:xfrm>
            <a:off x="1236133" y="274638"/>
            <a:ext cx="10346267" cy="1143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4400"/>
              <a:buFont typeface="Calibri"/>
              <a:buNone/>
              <a:defRPr>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2" name="Google Shape;192;g313ec9700f2_3_102"/>
          <p:cNvSpPr txBox="1">
            <a:spLocks noGrp="1"/>
          </p:cNvSpPr>
          <p:nvPr>
            <p:ph type="body" idx="1"/>
          </p:nvPr>
        </p:nvSpPr>
        <p:spPr>
          <a:xfrm>
            <a:off x="1855304" y="1600201"/>
            <a:ext cx="9727096" cy="4374322"/>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FFFFFF"/>
              </a:buClr>
              <a:buSzPts val="2800"/>
              <a:buChar char="•"/>
              <a:defRPr>
                <a:solidFill>
                  <a:srgbClr val="FFFFFF"/>
                </a:solidFill>
              </a:defRPr>
            </a:lvl1pPr>
            <a:lvl2pPr marL="914400" lvl="1" indent="-381000" algn="l">
              <a:lnSpc>
                <a:spcPct val="90000"/>
              </a:lnSpc>
              <a:spcBef>
                <a:spcPts val="500"/>
              </a:spcBef>
              <a:spcAft>
                <a:spcPts val="0"/>
              </a:spcAft>
              <a:buClr>
                <a:srgbClr val="FFFFFF"/>
              </a:buClr>
              <a:buSzPts val="2400"/>
              <a:buChar char="•"/>
              <a:defRPr>
                <a:solidFill>
                  <a:srgbClr val="FFFFFF"/>
                </a:solidFill>
              </a:defRPr>
            </a:lvl2pPr>
            <a:lvl3pPr marL="1371600" lvl="2" indent="-355600" algn="l">
              <a:lnSpc>
                <a:spcPct val="90000"/>
              </a:lnSpc>
              <a:spcBef>
                <a:spcPts val="500"/>
              </a:spcBef>
              <a:spcAft>
                <a:spcPts val="0"/>
              </a:spcAft>
              <a:buClr>
                <a:srgbClr val="FFFFFF"/>
              </a:buClr>
              <a:buSzPts val="2000"/>
              <a:buChar char="•"/>
              <a:defRPr>
                <a:solidFill>
                  <a:srgbClr val="FFFFFF"/>
                </a:solidFill>
              </a:defRPr>
            </a:lvl3pPr>
            <a:lvl4pPr marL="1828800" lvl="3" indent="-342900" algn="l">
              <a:lnSpc>
                <a:spcPct val="90000"/>
              </a:lnSpc>
              <a:spcBef>
                <a:spcPts val="500"/>
              </a:spcBef>
              <a:spcAft>
                <a:spcPts val="0"/>
              </a:spcAft>
              <a:buClr>
                <a:srgbClr val="FFFFFF"/>
              </a:buClr>
              <a:buSzPts val="1800"/>
              <a:buChar char="•"/>
              <a:defRPr>
                <a:solidFill>
                  <a:srgbClr val="FFFFFF"/>
                </a:solidFill>
              </a:defRPr>
            </a:lvl4pPr>
            <a:lvl5pPr marL="2286000" lvl="4" indent="-342900" algn="l">
              <a:lnSpc>
                <a:spcPct val="90000"/>
              </a:lnSpc>
              <a:spcBef>
                <a:spcPts val="500"/>
              </a:spcBef>
              <a:spcAft>
                <a:spcPts val="0"/>
              </a:spcAft>
              <a:buClr>
                <a:srgbClr val="FFFFFF"/>
              </a:buClr>
              <a:buSzPts val="1800"/>
              <a:buChar char="•"/>
              <a:defRPr>
                <a:solidFill>
                  <a:srgbClr val="FFFFF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0"/>
        <p:cNvGrpSpPr/>
        <p:nvPr/>
      </p:nvGrpSpPr>
      <p:grpSpPr>
        <a:xfrm>
          <a:off x="0" y="0"/>
          <a:ext cx="0" cy="0"/>
          <a:chOff x="0" y="0"/>
          <a:chExt cx="0" cy="0"/>
        </a:xfrm>
      </p:grpSpPr>
      <p:sp>
        <p:nvSpPr>
          <p:cNvPr id="31" name="Google Shape;31;p23"/>
          <p:cNvSpPr txBox="1">
            <a:spLocks noGrp="1"/>
          </p:cNvSpPr>
          <p:nvPr>
            <p:ph type="body" idx="1"/>
          </p:nvPr>
        </p:nvSpPr>
        <p:spPr>
          <a:xfrm>
            <a:off x="838200" y="1463041"/>
            <a:ext cx="5181600" cy="458379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3"/>
          <p:cNvSpPr txBox="1">
            <a:spLocks noGrp="1"/>
          </p:cNvSpPr>
          <p:nvPr>
            <p:ph type="body" idx="2"/>
          </p:nvPr>
        </p:nvSpPr>
        <p:spPr>
          <a:xfrm>
            <a:off x="6172200" y="1463041"/>
            <a:ext cx="5181600" cy="458379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3" name="Google Shape;33;p23"/>
          <p:cNvPicPr preferRelativeResize="0"/>
          <p:nvPr/>
        </p:nvPicPr>
        <p:blipFill rotWithShape="1">
          <a:blip r:embed="rId2">
            <a:alphaModFix/>
          </a:blip>
          <a:srcRect/>
          <a:stretch/>
        </p:blipFill>
        <p:spPr>
          <a:xfrm>
            <a:off x="2" y="0"/>
            <a:ext cx="12191996" cy="1219200"/>
          </a:xfrm>
          <a:prstGeom prst="rect">
            <a:avLst/>
          </a:prstGeom>
          <a:noFill/>
          <a:ln>
            <a:noFill/>
          </a:ln>
        </p:spPr>
      </p:pic>
      <p:sp>
        <p:nvSpPr>
          <p:cNvPr id="34" name="Google Shape;34;p23"/>
          <p:cNvSpPr txBox="1">
            <a:spLocks noGrp="1"/>
          </p:cNvSpPr>
          <p:nvPr>
            <p:ph type="title"/>
          </p:nvPr>
        </p:nvSpPr>
        <p:spPr>
          <a:xfrm>
            <a:off x="326925" y="254514"/>
            <a:ext cx="8109153" cy="75641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5" name="Google Shape;35;p23"/>
          <p:cNvPicPr preferRelativeResize="0"/>
          <p:nvPr/>
        </p:nvPicPr>
        <p:blipFill rotWithShape="1">
          <a:blip r:embed="rId3">
            <a:alphaModFix/>
          </a:blip>
          <a:srcRect/>
          <a:stretch/>
        </p:blipFill>
        <p:spPr>
          <a:xfrm>
            <a:off x="10363200" y="6172201"/>
            <a:ext cx="1524000" cy="485919"/>
          </a:xfrm>
          <a:prstGeom prst="rect">
            <a:avLst/>
          </a:prstGeom>
          <a:noFill/>
          <a:ln>
            <a:noFill/>
          </a:ln>
        </p:spPr>
      </p:pic>
      <p:sp>
        <p:nvSpPr>
          <p:cNvPr id="36" name="Google Shape;36;p23"/>
          <p:cNvSpPr txBox="1">
            <a:spLocks noGrp="1"/>
          </p:cNvSpPr>
          <p:nvPr>
            <p:ph type="sldNum" idx="12"/>
          </p:nvPr>
        </p:nvSpPr>
        <p:spPr>
          <a:xfrm>
            <a:off x="297428" y="6427019"/>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7"/>
        <p:cNvGrpSpPr/>
        <p:nvPr/>
      </p:nvGrpSpPr>
      <p:grpSpPr>
        <a:xfrm>
          <a:off x="0" y="0"/>
          <a:ext cx="0" cy="0"/>
          <a:chOff x="0" y="0"/>
          <a:chExt cx="0" cy="0"/>
        </a:xfrm>
      </p:grpSpPr>
      <p:sp>
        <p:nvSpPr>
          <p:cNvPr id="38" name="Google Shape;38;p24"/>
          <p:cNvSpPr txBox="1">
            <a:spLocks noGrp="1"/>
          </p:cNvSpPr>
          <p:nvPr>
            <p:ph type="sldNum" idx="12"/>
          </p:nvPr>
        </p:nvSpPr>
        <p:spPr>
          <a:xfrm>
            <a:off x="297428" y="6427019"/>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39" name="Google Shape;39;p24"/>
          <p:cNvSpPr txBox="1">
            <a:spLocks noGrp="1"/>
          </p:cNvSpPr>
          <p:nvPr>
            <p:ph type="title"/>
          </p:nvPr>
        </p:nvSpPr>
        <p:spPr>
          <a:xfrm>
            <a:off x="326925" y="254514"/>
            <a:ext cx="8109153" cy="75641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0"/>
        <p:cNvGrpSpPr/>
        <p:nvPr/>
      </p:nvGrpSpPr>
      <p:grpSpPr>
        <a:xfrm>
          <a:off x="0" y="0"/>
          <a:ext cx="0" cy="0"/>
          <a:chOff x="0" y="0"/>
          <a:chExt cx="0" cy="0"/>
        </a:xfrm>
      </p:grpSpPr>
      <p:pic>
        <p:nvPicPr>
          <p:cNvPr id="41" name="Google Shape;41;p17"/>
          <p:cNvPicPr preferRelativeResize="0"/>
          <p:nvPr/>
        </p:nvPicPr>
        <p:blipFill rotWithShape="1">
          <a:blip r:embed="rId2">
            <a:alphaModFix/>
          </a:blip>
          <a:srcRect/>
          <a:stretch/>
        </p:blipFill>
        <p:spPr>
          <a:xfrm>
            <a:off x="2" y="0"/>
            <a:ext cx="12191996" cy="1219200"/>
          </a:xfrm>
          <a:prstGeom prst="rect">
            <a:avLst/>
          </a:prstGeom>
          <a:noFill/>
          <a:ln>
            <a:noFill/>
          </a:ln>
        </p:spPr>
      </p:pic>
      <p:sp>
        <p:nvSpPr>
          <p:cNvPr id="42" name="Google Shape;42;p17"/>
          <p:cNvSpPr txBox="1">
            <a:spLocks noGrp="1"/>
          </p:cNvSpPr>
          <p:nvPr>
            <p:ph type="title"/>
          </p:nvPr>
        </p:nvSpPr>
        <p:spPr>
          <a:xfrm>
            <a:off x="1558415" y="420329"/>
            <a:ext cx="6877663"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7"/>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4" name="Google Shape;44;p17"/>
          <p:cNvPicPr preferRelativeResize="0"/>
          <p:nvPr/>
        </p:nvPicPr>
        <p:blipFill rotWithShape="1">
          <a:blip r:embed="rId3">
            <a:alphaModFix/>
          </a:blip>
          <a:srcRect/>
          <a:stretch/>
        </p:blipFill>
        <p:spPr>
          <a:xfrm>
            <a:off x="10363200" y="6172201"/>
            <a:ext cx="1524000" cy="485919"/>
          </a:xfrm>
          <a:prstGeom prst="rect">
            <a:avLst/>
          </a:prstGeom>
          <a:noFill/>
          <a:ln>
            <a:noFill/>
          </a:ln>
        </p:spPr>
      </p:pic>
      <p:sp>
        <p:nvSpPr>
          <p:cNvPr id="45" name="Google Shape;45;p17"/>
          <p:cNvSpPr txBox="1">
            <a:spLocks noGrp="1"/>
          </p:cNvSpPr>
          <p:nvPr>
            <p:ph type="sldNum" idx="12"/>
          </p:nvPr>
        </p:nvSpPr>
        <p:spPr>
          <a:xfrm>
            <a:off x="297428" y="6427019"/>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46" name="Google Shape;46;p17"/>
          <p:cNvPicPr preferRelativeResize="0"/>
          <p:nvPr/>
        </p:nvPicPr>
        <p:blipFill rotWithShape="1">
          <a:blip r:embed="rId4">
            <a:alphaModFix/>
          </a:blip>
          <a:srcRect/>
          <a:stretch/>
        </p:blipFill>
        <p:spPr>
          <a:xfrm>
            <a:off x="156293" y="41458"/>
            <a:ext cx="1245831" cy="106847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47"/>
        <p:cNvGrpSpPr/>
        <p:nvPr/>
      </p:nvGrpSpPr>
      <p:grpSpPr>
        <a:xfrm>
          <a:off x="0" y="0"/>
          <a:ext cx="0" cy="0"/>
          <a:chOff x="0" y="0"/>
          <a:chExt cx="0" cy="0"/>
        </a:xfrm>
      </p:grpSpPr>
      <p:pic>
        <p:nvPicPr>
          <p:cNvPr id="48" name="Google Shape;48;p18"/>
          <p:cNvPicPr preferRelativeResize="0"/>
          <p:nvPr/>
        </p:nvPicPr>
        <p:blipFill rotWithShape="1">
          <a:blip r:embed="rId2">
            <a:alphaModFix/>
          </a:blip>
          <a:srcRect/>
          <a:stretch/>
        </p:blipFill>
        <p:spPr>
          <a:xfrm>
            <a:off x="2" y="1"/>
            <a:ext cx="12191996" cy="1219199"/>
          </a:xfrm>
          <a:prstGeom prst="rect">
            <a:avLst/>
          </a:prstGeom>
          <a:noFill/>
          <a:ln>
            <a:noFill/>
          </a:ln>
        </p:spPr>
      </p:pic>
      <p:sp>
        <p:nvSpPr>
          <p:cNvPr id="49" name="Google Shape;49;p18"/>
          <p:cNvSpPr txBox="1">
            <a:spLocks noGrp="1"/>
          </p:cNvSpPr>
          <p:nvPr>
            <p:ph type="title"/>
          </p:nvPr>
        </p:nvSpPr>
        <p:spPr>
          <a:xfrm>
            <a:off x="1558415" y="420329"/>
            <a:ext cx="6877663"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8"/>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1" name="Google Shape;51;p18"/>
          <p:cNvPicPr preferRelativeResize="0"/>
          <p:nvPr/>
        </p:nvPicPr>
        <p:blipFill rotWithShape="1">
          <a:blip r:embed="rId3">
            <a:alphaModFix/>
          </a:blip>
          <a:srcRect/>
          <a:stretch/>
        </p:blipFill>
        <p:spPr>
          <a:xfrm>
            <a:off x="10363200" y="6172201"/>
            <a:ext cx="1524000" cy="485919"/>
          </a:xfrm>
          <a:prstGeom prst="rect">
            <a:avLst/>
          </a:prstGeom>
          <a:noFill/>
          <a:ln>
            <a:noFill/>
          </a:ln>
        </p:spPr>
      </p:pic>
      <p:sp>
        <p:nvSpPr>
          <p:cNvPr id="52" name="Google Shape;52;p18"/>
          <p:cNvSpPr txBox="1">
            <a:spLocks noGrp="1"/>
          </p:cNvSpPr>
          <p:nvPr>
            <p:ph type="sldNum" idx="12"/>
          </p:nvPr>
        </p:nvSpPr>
        <p:spPr>
          <a:xfrm>
            <a:off x="297428" y="6427019"/>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3" name="Google Shape;53;p18"/>
          <p:cNvPicPr preferRelativeResize="0"/>
          <p:nvPr/>
        </p:nvPicPr>
        <p:blipFill rotWithShape="1">
          <a:blip r:embed="rId4">
            <a:alphaModFix/>
          </a:blip>
          <a:srcRect/>
          <a:stretch/>
        </p:blipFill>
        <p:spPr>
          <a:xfrm>
            <a:off x="156293" y="41458"/>
            <a:ext cx="1245831" cy="106847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54"/>
        <p:cNvGrpSpPr/>
        <p:nvPr/>
      </p:nvGrpSpPr>
      <p:grpSpPr>
        <a:xfrm>
          <a:off x="0" y="0"/>
          <a:ext cx="0" cy="0"/>
          <a:chOff x="0" y="0"/>
          <a:chExt cx="0" cy="0"/>
        </a:xfrm>
      </p:grpSpPr>
      <p:pic>
        <p:nvPicPr>
          <p:cNvPr id="55" name="Google Shape;55;p19"/>
          <p:cNvPicPr preferRelativeResize="0"/>
          <p:nvPr/>
        </p:nvPicPr>
        <p:blipFill rotWithShape="1">
          <a:blip r:embed="rId2">
            <a:alphaModFix/>
          </a:blip>
          <a:srcRect/>
          <a:stretch/>
        </p:blipFill>
        <p:spPr>
          <a:xfrm>
            <a:off x="2" y="1"/>
            <a:ext cx="12191996" cy="1219199"/>
          </a:xfrm>
          <a:prstGeom prst="rect">
            <a:avLst/>
          </a:prstGeom>
          <a:noFill/>
          <a:ln>
            <a:noFill/>
          </a:ln>
        </p:spPr>
      </p:pic>
      <p:sp>
        <p:nvSpPr>
          <p:cNvPr id="56" name="Google Shape;56;p19"/>
          <p:cNvSpPr txBox="1">
            <a:spLocks noGrp="1"/>
          </p:cNvSpPr>
          <p:nvPr>
            <p:ph type="title"/>
          </p:nvPr>
        </p:nvSpPr>
        <p:spPr>
          <a:xfrm>
            <a:off x="1558415" y="420329"/>
            <a:ext cx="6877663"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9"/>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8" name="Google Shape;58;p19"/>
          <p:cNvPicPr preferRelativeResize="0"/>
          <p:nvPr/>
        </p:nvPicPr>
        <p:blipFill rotWithShape="1">
          <a:blip r:embed="rId3">
            <a:alphaModFix/>
          </a:blip>
          <a:srcRect/>
          <a:stretch/>
        </p:blipFill>
        <p:spPr>
          <a:xfrm>
            <a:off x="10363200" y="6172201"/>
            <a:ext cx="1524000" cy="485919"/>
          </a:xfrm>
          <a:prstGeom prst="rect">
            <a:avLst/>
          </a:prstGeom>
          <a:noFill/>
          <a:ln>
            <a:noFill/>
          </a:ln>
        </p:spPr>
      </p:pic>
      <p:sp>
        <p:nvSpPr>
          <p:cNvPr id="59" name="Google Shape;59;p19"/>
          <p:cNvSpPr txBox="1">
            <a:spLocks noGrp="1"/>
          </p:cNvSpPr>
          <p:nvPr>
            <p:ph type="sldNum" idx="12"/>
          </p:nvPr>
        </p:nvSpPr>
        <p:spPr>
          <a:xfrm>
            <a:off x="297428" y="6427019"/>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60" name="Google Shape;60;p19"/>
          <p:cNvPicPr preferRelativeResize="0"/>
          <p:nvPr/>
        </p:nvPicPr>
        <p:blipFill rotWithShape="1">
          <a:blip r:embed="rId4">
            <a:alphaModFix/>
          </a:blip>
          <a:srcRect/>
          <a:stretch/>
        </p:blipFill>
        <p:spPr>
          <a:xfrm>
            <a:off x="156293" y="41458"/>
            <a:ext cx="1245831" cy="106847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61"/>
        <p:cNvGrpSpPr/>
        <p:nvPr/>
      </p:nvGrpSpPr>
      <p:grpSpPr>
        <a:xfrm>
          <a:off x="0" y="0"/>
          <a:ext cx="0" cy="0"/>
          <a:chOff x="0" y="0"/>
          <a:chExt cx="0" cy="0"/>
        </a:xfrm>
      </p:grpSpPr>
      <p:pic>
        <p:nvPicPr>
          <p:cNvPr id="62" name="Google Shape;62;p20"/>
          <p:cNvPicPr preferRelativeResize="0"/>
          <p:nvPr/>
        </p:nvPicPr>
        <p:blipFill rotWithShape="1">
          <a:blip r:embed="rId2">
            <a:alphaModFix/>
          </a:blip>
          <a:srcRect/>
          <a:stretch/>
        </p:blipFill>
        <p:spPr>
          <a:xfrm>
            <a:off x="2" y="1"/>
            <a:ext cx="12191996" cy="1219199"/>
          </a:xfrm>
          <a:prstGeom prst="rect">
            <a:avLst/>
          </a:prstGeom>
          <a:noFill/>
          <a:ln>
            <a:noFill/>
          </a:ln>
        </p:spPr>
      </p:pic>
      <p:sp>
        <p:nvSpPr>
          <p:cNvPr id="63" name="Google Shape;63;p20"/>
          <p:cNvSpPr txBox="1">
            <a:spLocks noGrp="1"/>
          </p:cNvSpPr>
          <p:nvPr>
            <p:ph type="title"/>
          </p:nvPr>
        </p:nvSpPr>
        <p:spPr>
          <a:xfrm>
            <a:off x="1558415" y="420329"/>
            <a:ext cx="6877663"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0"/>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5" name="Google Shape;65;p20"/>
          <p:cNvPicPr preferRelativeResize="0"/>
          <p:nvPr/>
        </p:nvPicPr>
        <p:blipFill rotWithShape="1">
          <a:blip r:embed="rId3">
            <a:alphaModFix/>
          </a:blip>
          <a:srcRect/>
          <a:stretch/>
        </p:blipFill>
        <p:spPr>
          <a:xfrm>
            <a:off x="10363200" y="6172201"/>
            <a:ext cx="1524000" cy="485919"/>
          </a:xfrm>
          <a:prstGeom prst="rect">
            <a:avLst/>
          </a:prstGeom>
          <a:noFill/>
          <a:ln>
            <a:noFill/>
          </a:ln>
        </p:spPr>
      </p:pic>
      <p:sp>
        <p:nvSpPr>
          <p:cNvPr id="66" name="Google Shape;66;p20"/>
          <p:cNvSpPr txBox="1">
            <a:spLocks noGrp="1"/>
          </p:cNvSpPr>
          <p:nvPr>
            <p:ph type="sldNum" idx="12"/>
          </p:nvPr>
        </p:nvSpPr>
        <p:spPr>
          <a:xfrm>
            <a:off x="297428" y="6427019"/>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67" name="Google Shape;67;p20"/>
          <p:cNvPicPr preferRelativeResize="0"/>
          <p:nvPr/>
        </p:nvPicPr>
        <p:blipFill rotWithShape="1">
          <a:blip r:embed="rId4">
            <a:alphaModFix/>
          </a:blip>
          <a:srcRect/>
          <a:stretch/>
        </p:blipFill>
        <p:spPr>
          <a:xfrm>
            <a:off x="156293" y="41458"/>
            <a:ext cx="1245831" cy="106847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4"/>
          <p:cNvSpPr txBox="1">
            <a:spLocks noGrp="1"/>
          </p:cNvSpPr>
          <p:nvPr>
            <p:ph type="sldNum" idx="12"/>
          </p:nvPr>
        </p:nvSpPr>
        <p:spPr>
          <a:xfrm>
            <a:off x="326924" y="6360653"/>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sp>
        <p:nvSpPr>
          <p:cNvPr id="89" name="Google Shape;89;g313ec9700f2_3_0"/>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0" name="Google Shape;90;g313ec9700f2_3_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g313ec9700f2_3_0"/>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2" name="Google Shape;92;g313ec9700f2_3_0"/>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3" name="Google Shape;93;g313ec9700f2_3_0"/>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docs.google.com/document/d/1kylyqHcnulXDwzZfX3uNLFWIP5qO8KhBM-nuRdFMNOU/edit?tab=t.0" TargetMode="External"/><Relationship Id="rId13" Type="http://schemas.openxmlformats.org/officeDocument/2006/relationships/hyperlink" Target="https://docs.google.com/document/d/19mkrXujYUwDCZNZ_KmUZTTMa7iDgPIl4-bq09ui832g/edit?tab=t.0" TargetMode="External"/><Relationship Id="rId3" Type="http://schemas.openxmlformats.org/officeDocument/2006/relationships/hyperlink" Target="https://drive.google.com/drive/folders/1agDBu8_QDKn7wIGVwZB4X8Q7dl7YJJyK" TargetMode="External"/><Relationship Id="rId7" Type="http://schemas.openxmlformats.org/officeDocument/2006/relationships/hyperlink" Target="https://docs.google.com/document/d/1bJd7srow1Hglj7_FlnAlqv5Nrc00bbgqvJdvbCYq5Sc/edit?tab=t.0" TargetMode="External"/><Relationship Id="rId12" Type="http://schemas.openxmlformats.org/officeDocument/2006/relationships/hyperlink" Target="https://docs.google.com/document/d/1xp4QUFobqcKKg7dQsrzFM-4HrtUeVgk1_9EkXnzLBlI/edit?tab=t.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docs.google.com/document/d/1Vin-qkuU9oJi1Oys7uEpVe1odzGwrEOsG-xLmNQtb1k/edit?tab=t.0" TargetMode="External"/><Relationship Id="rId11" Type="http://schemas.openxmlformats.org/officeDocument/2006/relationships/hyperlink" Target="https://docs.google.com/document/d/1VYikJAzEVdKlNuep_HkXexAVOPXzZgMF5ygFqEwNvQg/edit?tab=t.0" TargetMode="External"/><Relationship Id="rId5" Type="http://schemas.openxmlformats.org/officeDocument/2006/relationships/hyperlink" Target="https://docs.google.com/document/d/1FjG0Bem8WuX46jr81YXoQT_IZgaf5ZGJROpzfwTJJB0/edit?tab=t.0" TargetMode="External"/><Relationship Id="rId10" Type="http://schemas.openxmlformats.org/officeDocument/2006/relationships/hyperlink" Target="https://docs.google.com/document/d/1nHOMfSEBq1h6t5bVn79Tun1CY1l0FqLlWviad9C6jlU/edit?tab=t.0" TargetMode="External"/><Relationship Id="rId4" Type="http://schemas.openxmlformats.org/officeDocument/2006/relationships/hyperlink" Target="https://docs.google.com/document/d/1kswnDVgGptQBTG2sh_KK1RhszwiE61fIDozvLqa3Ai0/edit?tab=t.0" TargetMode="External"/><Relationship Id="rId9" Type="http://schemas.openxmlformats.org/officeDocument/2006/relationships/hyperlink" Target="https://docs.google.com/document/d/1gk8568wygBuSCUvL1ms10COPGfKOOy8zOhJFFQnw-ms/edit?tab=t.0"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idm.cde.state.co.us/equa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leg.colorado.gov/bills/hb24-1448"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mailto:okes_j@cde.state.co.us" TargetMode="External"/><Relationship Id="rId4" Type="http://schemas.openxmlformats.org/officeDocument/2006/relationships/hyperlink" Target="https://docs.google.com/spreadsheets/d/1KiU3D6QL03eerE5HvXsHLY870egNF4NYLv3_nRGM_Pg/edit?gid=0#gid=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hyperlink" Target="https://vimeo.com/990204264?share=copy" TargetMode="External"/><Relationship Id="rId3" Type="http://schemas.openxmlformats.org/officeDocument/2006/relationships/hyperlink" Target="https://www.cde.state.co.us/cdefinance/school_auditing_office_audit_process" TargetMode="External"/><Relationship Id="rId7" Type="http://schemas.openxmlformats.org/officeDocument/2006/relationships/hyperlink" Target="https://www.cde.state.co.us/cdefinance/new_annual_audit_process_webinar"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cde.state.co.us/cdefinance/school_auditing_ell_count_audit_questionnaire_aud110" TargetMode="External"/><Relationship Id="rId5" Type="http://schemas.openxmlformats.org/officeDocument/2006/relationships/hyperlink" Target="https://www.cde.state.co.us/cdefinance/school_auditing_atrisk_count_questionnaire_aud110" TargetMode="External"/><Relationship Id="rId4" Type="http://schemas.openxmlformats.org/officeDocument/2006/relationships/hyperlink" Target="https://www.cde.state.co.us/cdefinance/school_auditing_pupil_count_questionnaire_aud110" TargetMode="External"/><Relationship Id="rId9" Type="http://schemas.openxmlformats.org/officeDocument/2006/relationships/hyperlink" Target="mailto:audit@cde.state.co.us"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15.xml"/><Relationship Id="rId5" Type="http://schemas.openxmlformats.org/officeDocument/2006/relationships/hyperlink" Target="https://leg.colorado.gov/agencies/office-of-the-state-auditor" TargetMode="Externa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15.xml"/><Relationship Id="rId5" Type="http://schemas.openxmlformats.org/officeDocument/2006/relationships/image" Target="../media/image28.png"/><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15.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15.xml"/><Relationship Id="rId5" Type="http://schemas.openxmlformats.org/officeDocument/2006/relationships/image" Target="../media/image31.png"/><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15.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15.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15.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15.xml"/><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1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15.xml"/><Relationship Id="rId6" Type="http://schemas.openxmlformats.org/officeDocument/2006/relationships/image" Target="../media/image39.png"/><Relationship Id="rId5" Type="http://schemas.openxmlformats.org/officeDocument/2006/relationships/image" Target="../media/image37.png"/><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16.xml"/><Relationship Id="rId5" Type="http://schemas.openxmlformats.org/officeDocument/2006/relationships/hyperlink" Target="mailto:osa.lg@coleg.gov" TargetMode="External"/><Relationship Id="rId4" Type="http://schemas.openxmlformats.org/officeDocument/2006/relationships/hyperlink" Target="mailto:crystal.dorsey@coleg.gov"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gasb.org/Page/Document?pdf=GASBS%20101.pdf&amp;title=GASB%20Statement%20No.%20101,%20Compensated%20Absences"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drive.google.com/file/d/1ca28oajR6oV3wi284ddgMmpU_ilwq6xn/view"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drive.google.com/file/d/1EU_xOiI6UQD3r1_A3DYqmyQOnfzPD1RI/view" TargetMode="External"/></Relationships>
</file>

<file path=ppt/slides/_rels/slide60.xml.rels><?xml version="1.0" encoding="UTF-8" standalone="yes"?>
<Relationships xmlns="http://schemas.openxmlformats.org/package/2006/relationships"><Relationship Id="rId3" Type="http://schemas.openxmlformats.org/officeDocument/2006/relationships/hyperlink" Target="https://forms.gle/6TZtV3SJc9dfeaM57"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hyperlink" Target="https://forms.gle/m3TUcq61HvaNeLzc7" TargetMode="External"/><Relationship Id="rId4" Type="http://schemas.openxmlformats.org/officeDocument/2006/relationships/hyperlink" Target="https://docs.google.com/presentation/d/1ITc3z9ZSU-r3GJH21LiGdJNRLZXmjky0GeEchbuB6kk/edit?usp=sharing"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docs.google.com/presentation/d/1ITc3z9ZSU-r3GJH21LiGdJNRLZXmjky0GeEchbuB6kk/edit?usp=sharing"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65.xml.rels><?xml version="1.0" encoding="UTF-8" standalone="yes"?>
<Relationships xmlns="http://schemas.openxmlformats.org/package/2006/relationships"><Relationship Id="rId3" Type="http://schemas.openxmlformats.org/officeDocument/2006/relationships/hyperlink" Target="https://docs.google.com/presentation/d/1ITc3z9ZSU-r3GJH21LiGdJNRLZXmjky0GeEchbuB6kk/edit?usp=sharing"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hyperlink" Target="https://www.cde.state.co.us/cdefinance/upcomingschoolfinancetownhallsandtrainings"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hyperlink" Target="https://www.cde.state.co.us/cdefinance" TargetMode="Externa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apps.leg.co.gov/osa/lg"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ocs.google.com/document/d/1J2xhC2I0_ep8wHjXmVC3S6KTxcJU2uWQYjd5jgo3rzc/edit?tab=t.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docs.google.com/document/d/1nlv6a9qyJ_nnFkeqGJxOlPtZnKDBMf8n3bQr1emcBSo/edit?tab=t.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
          <p:cNvSpPr txBox="1">
            <a:spLocks noGrp="1"/>
          </p:cNvSpPr>
          <p:nvPr>
            <p:ph type="ctrTitle"/>
          </p:nvPr>
        </p:nvSpPr>
        <p:spPr>
          <a:xfrm>
            <a:off x="2209800" y="3236240"/>
            <a:ext cx="7772400" cy="121658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3600"/>
              <a:buFont typeface="Arial"/>
              <a:buNone/>
            </a:pPr>
            <a:r>
              <a:rPr lang="en-US" sz="4000" dirty="0"/>
              <a:t>Financial Policies and </a:t>
            </a:r>
            <a:endParaRPr sz="4000" dirty="0"/>
          </a:p>
          <a:p>
            <a:pPr marL="0" lvl="0" indent="0" algn="ctr" rtl="0">
              <a:lnSpc>
                <a:spcPct val="90000"/>
              </a:lnSpc>
              <a:spcBef>
                <a:spcPts val="0"/>
              </a:spcBef>
              <a:spcAft>
                <a:spcPts val="0"/>
              </a:spcAft>
              <a:buClr>
                <a:schemeClr val="dk1"/>
              </a:buClr>
              <a:buSzPts val="3600"/>
              <a:buFont typeface="Arial"/>
              <a:buNone/>
            </a:pPr>
            <a:r>
              <a:rPr lang="en-US" sz="4000" dirty="0"/>
              <a:t>Procedures Meeting</a:t>
            </a:r>
            <a:endParaRPr sz="4000" dirty="0"/>
          </a:p>
        </p:txBody>
      </p:sp>
      <p:sp>
        <p:nvSpPr>
          <p:cNvPr id="198" name="Google Shape;198;p1"/>
          <p:cNvSpPr txBox="1">
            <a:spLocks noGrp="1"/>
          </p:cNvSpPr>
          <p:nvPr>
            <p:ph type="subTitle" idx="1"/>
          </p:nvPr>
        </p:nvSpPr>
        <p:spPr>
          <a:xfrm>
            <a:off x="973394" y="4727540"/>
            <a:ext cx="10373032" cy="1411800"/>
          </a:xfrm>
          <a:prstGeom prst="rect">
            <a:avLst/>
          </a:prstGeom>
          <a:noFill/>
          <a:ln>
            <a:noFill/>
          </a:ln>
        </p:spPr>
        <p:txBody>
          <a:bodyPr spcFirstLastPara="1" wrap="square" lIns="91425" tIns="45700" rIns="91425" bIns="45700" anchor="t" anchorCtr="0">
            <a:noAutofit/>
          </a:bodyPr>
          <a:lstStyle/>
          <a:p>
            <a:pPr marL="0" lvl="0" indent="0" algn="ctr" rtl="0">
              <a:lnSpc>
                <a:spcPct val="70000"/>
              </a:lnSpc>
              <a:spcBef>
                <a:spcPts val="0"/>
              </a:spcBef>
              <a:spcAft>
                <a:spcPts val="0"/>
              </a:spcAft>
              <a:buSzPts val="2000"/>
              <a:buNone/>
            </a:pPr>
            <a:endParaRPr sz="2500" dirty="0"/>
          </a:p>
          <a:p>
            <a:pPr marL="0" lvl="0" indent="0" algn="ctr" rtl="0">
              <a:lnSpc>
                <a:spcPct val="70000"/>
              </a:lnSpc>
              <a:spcBef>
                <a:spcPts val="0"/>
              </a:spcBef>
              <a:spcAft>
                <a:spcPts val="0"/>
              </a:spcAft>
              <a:buSzPts val="2000"/>
              <a:buNone/>
            </a:pPr>
            <a:r>
              <a:rPr lang="en-US" sz="3000" dirty="0"/>
              <a:t>November 14, 2024</a:t>
            </a:r>
            <a:endParaRPr sz="3000" dirty="0"/>
          </a:p>
          <a:p>
            <a:pPr marL="0" lvl="0" indent="0" algn="ctr" rtl="0">
              <a:lnSpc>
                <a:spcPct val="70000"/>
              </a:lnSpc>
              <a:spcBef>
                <a:spcPts val="0"/>
              </a:spcBef>
              <a:spcAft>
                <a:spcPts val="0"/>
              </a:spcAft>
              <a:buSzPts val="2000"/>
              <a:buNone/>
            </a:pPr>
            <a:endParaRPr sz="3000" dirty="0"/>
          </a:p>
          <a:p>
            <a:pPr marL="0" lvl="0" indent="0" algn="ctr" rtl="0">
              <a:lnSpc>
                <a:spcPct val="70000"/>
              </a:lnSpc>
              <a:spcBef>
                <a:spcPts val="0"/>
              </a:spcBef>
              <a:spcAft>
                <a:spcPts val="0"/>
              </a:spcAft>
              <a:buSzPts val="2000"/>
              <a:buNone/>
            </a:pPr>
            <a:r>
              <a:rPr lang="en-US" sz="3000" dirty="0"/>
              <a:t>District Facilitator:  Sheila Summers, Northwest BOCES</a:t>
            </a:r>
            <a:endParaRPr dirty="0"/>
          </a:p>
          <a:p>
            <a:pPr marL="0" lvl="0" indent="0" algn="ctr" rtl="0">
              <a:lnSpc>
                <a:spcPct val="70000"/>
              </a:lnSpc>
              <a:spcBef>
                <a:spcPts val="0"/>
              </a:spcBef>
              <a:spcAft>
                <a:spcPts val="0"/>
              </a:spcAft>
              <a:buSzPts val="2000"/>
              <a:buNone/>
            </a:pPr>
            <a:endParaRPr sz="3000" dirty="0"/>
          </a:p>
        </p:txBody>
      </p:sp>
      <p:sp>
        <p:nvSpPr>
          <p:cNvPr id="199" name="Google Shape;199;p1"/>
          <p:cNvSpPr txBox="1">
            <a:spLocks noGrp="1"/>
          </p:cNvSpPr>
          <p:nvPr>
            <p:ph type="sldNum" idx="12"/>
          </p:nvPr>
        </p:nvSpPr>
        <p:spPr>
          <a:xfrm>
            <a:off x="1747071" y="6427019"/>
            <a:ext cx="2057400"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313dcd5be1f_0_29"/>
          <p:cNvSpPr txBox="1">
            <a:spLocks noGrp="1"/>
          </p:cNvSpPr>
          <p:nvPr>
            <p:ph type="title"/>
          </p:nvPr>
        </p:nvSpPr>
        <p:spPr>
          <a:xfrm>
            <a:off x="450899" y="254525"/>
            <a:ext cx="114030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sz="3200">
                <a:solidFill>
                  <a:schemeClr val="dk1"/>
                </a:solidFill>
              </a:rPr>
              <a:t> </a:t>
            </a:r>
            <a:r>
              <a:rPr lang="en-US" sz="3200" u="sng">
                <a:solidFill>
                  <a:schemeClr val="hlink"/>
                </a:solidFill>
                <a:hlinkClick r:id="rId3"/>
              </a:rPr>
              <a:t>2025-26 CDE/CSI/CSDB Budget Requests</a:t>
            </a:r>
            <a:endParaRPr sz="3200">
              <a:solidFill>
                <a:schemeClr val="dk1"/>
              </a:solidFill>
            </a:endParaRPr>
          </a:p>
        </p:txBody>
      </p:sp>
      <p:sp>
        <p:nvSpPr>
          <p:cNvPr id="259" name="Google Shape;259;g313dcd5be1f_0_29"/>
          <p:cNvSpPr txBox="1">
            <a:spLocks noGrp="1"/>
          </p:cNvSpPr>
          <p:nvPr>
            <p:ph type="body" idx="1"/>
          </p:nvPr>
        </p:nvSpPr>
        <p:spPr>
          <a:xfrm>
            <a:off x="658761" y="1463040"/>
            <a:ext cx="10815600" cy="4640700"/>
          </a:xfrm>
          <a:prstGeom prst="rect">
            <a:avLst/>
          </a:prstGeom>
          <a:noFill/>
          <a:ln>
            <a:noFill/>
          </a:ln>
        </p:spPr>
        <p:txBody>
          <a:bodyPr spcFirstLastPara="1" wrap="square" lIns="0" tIns="0" rIns="0" bIns="45700" anchor="t" anchorCtr="0">
            <a:normAutofit/>
          </a:bodyPr>
          <a:lstStyle/>
          <a:p>
            <a:pPr marL="457200" lvl="0" indent="0" algn="l" rtl="0">
              <a:spcBef>
                <a:spcPts val="0"/>
              </a:spcBef>
              <a:spcAft>
                <a:spcPts val="0"/>
              </a:spcAft>
              <a:buNone/>
            </a:pPr>
            <a:r>
              <a:rPr lang="en-US" sz="3200" u="sng">
                <a:solidFill>
                  <a:schemeClr val="hlink"/>
                </a:solidFill>
                <a:hlinkClick r:id="rId4"/>
              </a:rPr>
              <a:t>CSI Mill Levy Equalization</a:t>
            </a:r>
            <a:endParaRPr sz="3200"/>
          </a:p>
          <a:p>
            <a:pPr marL="457200" lvl="0" indent="0" algn="l" rtl="0">
              <a:spcBef>
                <a:spcPts val="0"/>
              </a:spcBef>
              <a:spcAft>
                <a:spcPts val="0"/>
              </a:spcAft>
              <a:buNone/>
            </a:pPr>
            <a:r>
              <a:rPr lang="en-US" sz="3200" u="sng">
                <a:solidFill>
                  <a:schemeClr val="hlink"/>
                </a:solidFill>
                <a:hlinkClick r:id="rId5"/>
              </a:rPr>
              <a:t>Supporting Instructional Coherence</a:t>
            </a:r>
            <a:endParaRPr sz="3200"/>
          </a:p>
          <a:p>
            <a:pPr marL="457200" lvl="0" indent="0" algn="l" rtl="0">
              <a:spcBef>
                <a:spcPts val="0"/>
              </a:spcBef>
              <a:spcAft>
                <a:spcPts val="0"/>
              </a:spcAft>
              <a:buNone/>
            </a:pPr>
            <a:r>
              <a:rPr lang="en-US" sz="3200" u="sng">
                <a:solidFill>
                  <a:schemeClr val="hlink"/>
                </a:solidFill>
                <a:hlinkClick r:id="rId6"/>
              </a:rPr>
              <a:t>Student Engagement</a:t>
            </a:r>
            <a:endParaRPr sz="3200"/>
          </a:p>
          <a:p>
            <a:pPr marL="457200" lvl="0" indent="0" algn="l" rtl="0">
              <a:spcBef>
                <a:spcPts val="0"/>
              </a:spcBef>
              <a:spcAft>
                <a:spcPts val="0"/>
              </a:spcAft>
              <a:buNone/>
            </a:pPr>
            <a:r>
              <a:rPr lang="en-US" sz="3200" u="sng">
                <a:solidFill>
                  <a:schemeClr val="hlink"/>
                </a:solidFill>
                <a:hlinkClick r:id="rId7"/>
              </a:rPr>
              <a:t>READ Act Training Support</a:t>
            </a:r>
            <a:endParaRPr sz="3200"/>
          </a:p>
          <a:p>
            <a:pPr marL="457200" lvl="0" indent="0" algn="l" rtl="0">
              <a:spcBef>
                <a:spcPts val="0"/>
              </a:spcBef>
              <a:spcAft>
                <a:spcPts val="0"/>
              </a:spcAft>
              <a:buNone/>
            </a:pPr>
            <a:r>
              <a:rPr lang="en-US" sz="3200" u="sng">
                <a:solidFill>
                  <a:schemeClr val="hlink"/>
                </a:solidFill>
                <a:hlinkClick r:id="rId8"/>
              </a:rPr>
              <a:t>CTBL Security</a:t>
            </a:r>
            <a:endParaRPr sz="3200"/>
          </a:p>
          <a:p>
            <a:pPr marL="457200" lvl="0" indent="0" algn="l" rtl="0">
              <a:spcBef>
                <a:spcPts val="0"/>
              </a:spcBef>
              <a:spcAft>
                <a:spcPts val="0"/>
              </a:spcAft>
              <a:buNone/>
            </a:pPr>
            <a:r>
              <a:rPr lang="en-US" sz="3200" u="sng">
                <a:solidFill>
                  <a:schemeClr val="hlink"/>
                </a:solidFill>
                <a:hlinkClick r:id="rId9"/>
              </a:rPr>
              <a:t>National Student </a:t>
            </a:r>
            <a:r>
              <a:rPr lang="en-US" sz="3200" u="sng">
                <a:solidFill>
                  <a:schemeClr val="hlink"/>
                </a:solidFill>
                <a:hlinkClick r:id="rId9"/>
              </a:rPr>
              <a:t>Clearinghouse</a:t>
            </a:r>
            <a:endParaRPr sz="3200"/>
          </a:p>
          <a:p>
            <a:pPr marL="457200" lvl="0" indent="0" algn="l" rtl="0">
              <a:spcBef>
                <a:spcPts val="0"/>
              </a:spcBef>
              <a:spcAft>
                <a:spcPts val="0"/>
              </a:spcAft>
              <a:buNone/>
            </a:pPr>
            <a:r>
              <a:rPr lang="en-US" sz="3200" u="sng">
                <a:solidFill>
                  <a:schemeClr val="hlink"/>
                </a:solidFill>
                <a:hlinkClick r:id="rId10"/>
              </a:rPr>
              <a:t>Statewide Student Information System</a:t>
            </a:r>
            <a:endParaRPr sz="3200"/>
          </a:p>
          <a:p>
            <a:pPr marL="457200" lvl="0" indent="0" algn="l" rtl="0">
              <a:spcBef>
                <a:spcPts val="0"/>
              </a:spcBef>
              <a:spcAft>
                <a:spcPts val="0"/>
              </a:spcAft>
              <a:buNone/>
            </a:pPr>
            <a:r>
              <a:rPr lang="en-US" sz="3200" u="sng">
                <a:solidFill>
                  <a:schemeClr val="hlink"/>
                </a:solidFill>
                <a:hlinkClick r:id="rId11"/>
              </a:rPr>
              <a:t>CSDB Inflationary Increase</a:t>
            </a:r>
            <a:endParaRPr sz="3200"/>
          </a:p>
          <a:p>
            <a:pPr marL="457200" lvl="0" indent="0" algn="l" rtl="0">
              <a:spcBef>
                <a:spcPts val="0"/>
              </a:spcBef>
              <a:spcAft>
                <a:spcPts val="0"/>
              </a:spcAft>
              <a:buNone/>
            </a:pPr>
            <a:r>
              <a:rPr lang="en-US" sz="3200" u="sng">
                <a:solidFill>
                  <a:schemeClr val="hlink"/>
                </a:solidFill>
                <a:hlinkClick r:id="rId12"/>
              </a:rPr>
              <a:t>Career </a:t>
            </a:r>
            <a:r>
              <a:rPr lang="en-US" sz="3200" u="sng">
                <a:solidFill>
                  <a:schemeClr val="hlink"/>
                </a:solidFill>
                <a:hlinkClick r:id="rId12"/>
              </a:rPr>
              <a:t>Training</a:t>
            </a:r>
            <a:r>
              <a:rPr lang="en-US" sz="3200" u="sng">
                <a:solidFill>
                  <a:schemeClr val="hlink"/>
                </a:solidFill>
                <a:hlinkClick r:id="rId12"/>
              </a:rPr>
              <a:t> and Basic Skills Reduction</a:t>
            </a:r>
            <a:endParaRPr sz="3200"/>
          </a:p>
          <a:p>
            <a:pPr marL="457200" lvl="0" indent="0" algn="l" rtl="0">
              <a:spcBef>
                <a:spcPts val="0"/>
              </a:spcBef>
              <a:spcAft>
                <a:spcPts val="0"/>
              </a:spcAft>
              <a:buNone/>
            </a:pPr>
            <a:r>
              <a:rPr lang="en-US" sz="3200" u="sng">
                <a:solidFill>
                  <a:schemeClr val="hlink"/>
                </a:solidFill>
                <a:hlinkClick r:id="rId13"/>
              </a:rPr>
              <a:t>Inactive Cash Funds Sweep</a:t>
            </a:r>
            <a:endParaRPr sz="3200"/>
          </a:p>
        </p:txBody>
      </p:sp>
      <p:sp>
        <p:nvSpPr>
          <p:cNvPr id="260" name="Google Shape;260;g313dcd5be1f_0_29"/>
          <p:cNvSpPr txBox="1">
            <a:spLocks noGrp="1"/>
          </p:cNvSpPr>
          <p:nvPr>
            <p:ph type="sldNum" idx="12"/>
          </p:nvPr>
        </p:nvSpPr>
        <p:spPr>
          <a:xfrm>
            <a:off x="1747071" y="6427018"/>
            <a:ext cx="20574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g29183918dd3_0_26"/>
          <p:cNvSpPr txBox="1">
            <a:spLocks noGrp="1"/>
          </p:cNvSpPr>
          <p:nvPr>
            <p:ph type="ctrTitle"/>
          </p:nvPr>
        </p:nvSpPr>
        <p:spPr>
          <a:xfrm>
            <a:off x="2209800" y="2595716"/>
            <a:ext cx="7772400" cy="2337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4000"/>
              <a:buFont typeface="Arial"/>
              <a:buNone/>
            </a:pPr>
            <a:r>
              <a:rPr lang="en-US" sz="4500" dirty="0">
                <a:solidFill>
                  <a:schemeClr val="dk1"/>
                </a:solidFill>
              </a:rPr>
              <a:t>Mill Levy Certification</a:t>
            </a:r>
            <a:endParaRPr sz="4500" dirty="0">
              <a:solidFill>
                <a:schemeClr val="dk1"/>
              </a:solidFill>
            </a:endParaRPr>
          </a:p>
        </p:txBody>
      </p:sp>
      <p:sp>
        <p:nvSpPr>
          <p:cNvPr id="266" name="Google Shape;266;g29183918dd3_0_26"/>
          <p:cNvSpPr txBox="1">
            <a:spLocks noGrp="1"/>
          </p:cNvSpPr>
          <p:nvPr>
            <p:ph type="sldNum" idx="12"/>
          </p:nvPr>
        </p:nvSpPr>
        <p:spPr>
          <a:xfrm>
            <a:off x="1807453" y="6427018"/>
            <a:ext cx="20574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g313dcd5be1f_1_0"/>
          <p:cNvSpPr txBox="1">
            <a:spLocks noGrp="1"/>
          </p:cNvSpPr>
          <p:nvPr>
            <p:ph type="title"/>
          </p:nvPr>
        </p:nvSpPr>
        <p:spPr>
          <a:xfrm>
            <a:off x="2152652" y="155925"/>
            <a:ext cx="7886700" cy="756300"/>
          </a:xfrm>
          <a:prstGeom prst="rect">
            <a:avLst/>
          </a:prstGeom>
          <a:noFill/>
          <a:ln>
            <a:noFill/>
          </a:ln>
        </p:spPr>
        <p:txBody>
          <a:bodyPr spcFirstLastPara="1" wrap="square" lIns="0" tIns="0" rIns="0" bIns="0" anchor="t" anchorCtr="0">
            <a:normAutofit/>
          </a:bodyPr>
          <a:lstStyle/>
          <a:p>
            <a:pPr marL="0" lvl="0" indent="0" algn="ctr" rtl="0">
              <a:lnSpc>
                <a:spcPct val="90000"/>
              </a:lnSpc>
              <a:spcBef>
                <a:spcPts val="0"/>
              </a:spcBef>
              <a:spcAft>
                <a:spcPts val="0"/>
              </a:spcAft>
              <a:buClr>
                <a:schemeClr val="dk1"/>
              </a:buClr>
              <a:buSzPts val="1100"/>
              <a:buNone/>
            </a:pPr>
            <a:r>
              <a:rPr lang="en-US" sz="2750" dirty="0">
                <a:latin typeface="Rockwell"/>
                <a:ea typeface="Rockwell"/>
                <a:cs typeface="Rockwell"/>
                <a:sym typeface="Rockwell"/>
              </a:rPr>
              <a:t>Important Dates</a:t>
            </a:r>
            <a:endParaRPr sz="2750" dirty="0">
              <a:latin typeface="Rockwell"/>
              <a:ea typeface="Rockwell"/>
              <a:cs typeface="Rockwell"/>
              <a:sym typeface="Rockwell"/>
            </a:endParaRPr>
          </a:p>
        </p:txBody>
      </p:sp>
      <p:sp>
        <p:nvSpPr>
          <p:cNvPr id="273" name="Google Shape;273;g313dcd5be1f_1_0"/>
          <p:cNvSpPr txBox="1">
            <a:spLocks noGrp="1"/>
          </p:cNvSpPr>
          <p:nvPr>
            <p:ph type="body" idx="1"/>
          </p:nvPr>
        </p:nvSpPr>
        <p:spPr>
          <a:xfrm>
            <a:off x="1318800" y="1377875"/>
            <a:ext cx="9702000" cy="5049300"/>
          </a:xfrm>
          <a:prstGeom prst="rect">
            <a:avLst/>
          </a:prstGeom>
          <a:noFill/>
          <a:ln>
            <a:noFill/>
          </a:ln>
        </p:spPr>
        <p:txBody>
          <a:bodyPr spcFirstLastPara="1" wrap="square" lIns="0" tIns="0" rIns="0" bIns="45700" anchor="t" anchorCtr="0">
            <a:normAutofit fontScale="85000" lnSpcReduction="20000"/>
          </a:bodyPr>
          <a:lstStyle/>
          <a:p>
            <a:pPr marL="0" lvl="0" indent="0" algn="l" rtl="0">
              <a:lnSpc>
                <a:spcPct val="90000"/>
              </a:lnSpc>
              <a:spcBef>
                <a:spcPts val="1000"/>
              </a:spcBef>
              <a:spcAft>
                <a:spcPts val="0"/>
              </a:spcAft>
              <a:buSzPct val="94117"/>
              <a:buNone/>
            </a:pPr>
            <a:r>
              <a:rPr lang="en-US" sz="3000" b="1"/>
              <a:t>CDE Trainings—</a:t>
            </a:r>
            <a:endParaRPr/>
          </a:p>
          <a:p>
            <a:pPr marL="0" lvl="0" indent="0" algn="l" rtl="0">
              <a:lnSpc>
                <a:spcPct val="90000"/>
              </a:lnSpc>
              <a:spcBef>
                <a:spcPts val="1000"/>
              </a:spcBef>
              <a:spcAft>
                <a:spcPts val="0"/>
              </a:spcAft>
              <a:buSzPct val="94117"/>
              <a:buNone/>
            </a:pPr>
            <a:r>
              <a:rPr lang="en-US" sz="3000" b="1"/>
              <a:t>	</a:t>
            </a:r>
            <a:r>
              <a:rPr lang="en-US" sz="3000"/>
              <a:t>November 12, 9:00-10:30 am</a:t>
            </a:r>
            <a:endParaRPr/>
          </a:p>
          <a:p>
            <a:pPr marL="457200" lvl="0" indent="0" algn="l" rtl="0">
              <a:lnSpc>
                <a:spcPct val="90000"/>
              </a:lnSpc>
              <a:spcBef>
                <a:spcPts val="1000"/>
              </a:spcBef>
              <a:spcAft>
                <a:spcPts val="0"/>
              </a:spcAft>
              <a:buSzPct val="94117"/>
              <a:buNone/>
            </a:pPr>
            <a:r>
              <a:rPr lang="en-US" sz="3000"/>
              <a:t>November 14, 2:00-3:30  pm (targeted training for districts totally locally funded)</a:t>
            </a:r>
            <a:endParaRPr/>
          </a:p>
          <a:p>
            <a:pPr marL="0" lvl="0" indent="0" algn="l" rtl="0">
              <a:lnSpc>
                <a:spcPct val="90000"/>
              </a:lnSpc>
              <a:spcBef>
                <a:spcPts val="1000"/>
              </a:spcBef>
              <a:spcAft>
                <a:spcPts val="0"/>
              </a:spcAft>
              <a:buSzPct val="94117"/>
              <a:buNone/>
            </a:pPr>
            <a:endParaRPr sz="3000" b="1"/>
          </a:p>
          <a:p>
            <a:pPr marL="0" lvl="0" indent="0" algn="l" rtl="0">
              <a:lnSpc>
                <a:spcPct val="90000"/>
              </a:lnSpc>
              <a:spcBef>
                <a:spcPts val="1000"/>
              </a:spcBef>
              <a:spcAft>
                <a:spcPts val="0"/>
              </a:spcAft>
              <a:buSzPct val="94117"/>
              <a:buNone/>
            </a:pPr>
            <a:r>
              <a:rPr lang="en-US" sz="3000" b="1"/>
              <a:t>On or before December 10, 2024—</a:t>
            </a:r>
            <a:r>
              <a:rPr lang="en-US" sz="3000"/>
              <a:t>county assessor will provide FINAL Certificate of Valuations. Advisable to contact your County assessor to find out when they will be providing certifications.</a:t>
            </a:r>
            <a:endParaRPr sz="3000"/>
          </a:p>
          <a:p>
            <a:pPr marL="0" lvl="0" indent="0" algn="l" rtl="0">
              <a:lnSpc>
                <a:spcPct val="90000"/>
              </a:lnSpc>
              <a:spcBef>
                <a:spcPts val="1000"/>
              </a:spcBef>
              <a:spcAft>
                <a:spcPts val="0"/>
              </a:spcAft>
              <a:buSzPct val="94117"/>
              <a:buNone/>
            </a:pPr>
            <a:endParaRPr sz="3000"/>
          </a:p>
          <a:p>
            <a:pPr marL="0" lvl="0" indent="0" algn="l" rtl="0">
              <a:lnSpc>
                <a:spcPct val="90000"/>
              </a:lnSpc>
              <a:spcBef>
                <a:spcPts val="1000"/>
              </a:spcBef>
              <a:spcAft>
                <a:spcPts val="0"/>
              </a:spcAft>
              <a:buSzPct val="94117"/>
              <a:buNone/>
            </a:pPr>
            <a:r>
              <a:rPr lang="en-US" sz="3000" b="1"/>
              <a:t>December 16, 2024—</a:t>
            </a:r>
            <a:r>
              <a:rPr lang="en-US" sz="3000"/>
              <a:t>District Board of Education must certify levies and provide to County Commissioners by this date as well as submit to CDE. Determine what is needed by the County Commissioners before this date in order to meet this deadline</a:t>
            </a:r>
            <a:endParaRPr/>
          </a:p>
          <a:p>
            <a:pPr marL="0" lvl="0" indent="0" algn="l" rtl="0">
              <a:lnSpc>
                <a:spcPct val="90000"/>
              </a:lnSpc>
              <a:spcBef>
                <a:spcPts val="1000"/>
              </a:spcBef>
              <a:spcAft>
                <a:spcPts val="0"/>
              </a:spcAft>
              <a:buSzPct val="94117"/>
              <a:buNone/>
            </a:pPr>
            <a:endParaRPr sz="3000"/>
          </a:p>
          <a:p>
            <a:pPr marL="0" lvl="0" indent="0" algn="l" rtl="0">
              <a:lnSpc>
                <a:spcPct val="90000"/>
              </a:lnSpc>
              <a:spcBef>
                <a:spcPts val="1000"/>
              </a:spcBef>
              <a:spcAft>
                <a:spcPts val="0"/>
              </a:spcAft>
              <a:buSzPct val="94117"/>
              <a:buNone/>
            </a:pPr>
            <a:endParaRPr sz="3000" b="1"/>
          </a:p>
        </p:txBody>
      </p:sp>
      <p:sp>
        <p:nvSpPr>
          <p:cNvPr id="274" name="Google Shape;274;g313dcd5be1f_1_0"/>
          <p:cNvSpPr txBox="1">
            <a:spLocks noGrp="1"/>
          </p:cNvSpPr>
          <p:nvPr>
            <p:ph type="sldNum" idx="12"/>
          </p:nvPr>
        </p:nvSpPr>
        <p:spPr>
          <a:xfrm>
            <a:off x="1747071" y="6427018"/>
            <a:ext cx="20577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g313dcd5be1f_1_7"/>
          <p:cNvSpPr txBox="1">
            <a:spLocks noGrp="1"/>
          </p:cNvSpPr>
          <p:nvPr>
            <p:ph type="title"/>
          </p:nvPr>
        </p:nvSpPr>
        <p:spPr>
          <a:xfrm>
            <a:off x="1769203" y="254525"/>
            <a:ext cx="8376900" cy="756300"/>
          </a:xfrm>
          <a:prstGeom prst="rect">
            <a:avLst/>
          </a:prstGeom>
          <a:noFill/>
          <a:ln>
            <a:noFill/>
          </a:ln>
        </p:spPr>
        <p:txBody>
          <a:bodyPr spcFirstLastPara="1" wrap="square" lIns="0" tIns="0" rIns="0" bIns="0" anchor="t" anchorCtr="0">
            <a:normAutofit/>
          </a:bodyPr>
          <a:lstStyle/>
          <a:p>
            <a:pPr marL="0" lvl="0" indent="0" algn="ctr" rtl="0">
              <a:lnSpc>
                <a:spcPct val="90000"/>
              </a:lnSpc>
              <a:spcBef>
                <a:spcPts val="0"/>
              </a:spcBef>
              <a:spcAft>
                <a:spcPts val="0"/>
              </a:spcAft>
              <a:buSzPts val="2400"/>
              <a:buNone/>
            </a:pPr>
            <a:r>
              <a:rPr lang="en-US">
                <a:latin typeface="Rockwell"/>
                <a:ea typeface="Rockwell"/>
                <a:cs typeface="Rockwell"/>
                <a:sym typeface="Rockwell"/>
              </a:rPr>
              <a:t>Mill Levy Certification Process Changes</a:t>
            </a:r>
            <a:endParaRPr>
              <a:latin typeface="Rockwell"/>
              <a:ea typeface="Rockwell"/>
              <a:cs typeface="Rockwell"/>
              <a:sym typeface="Rockwell"/>
            </a:endParaRPr>
          </a:p>
        </p:txBody>
      </p:sp>
      <p:sp>
        <p:nvSpPr>
          <p:cNvPr id="281" name="Google Shape;281;g313dcd5be1f_1_7"/>
          <p:cNvSpPr txBox="1">
            <a:spLocks noGrp="1"/>
          </p:cNvSpPr>
          <p:nvPr>
            <p:ph type="sldNum" idx="12"/>
          </p:nvPr>
        </p:nvSpPr>
        <p:spPr>
          <a:xfrm>
            <a:off x="1747071" y="6427018"/>
            <a:ext cx="20577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13</a:t>
            </a:fld>
            <a:endParaRPr/>
          </a:p>
        </p:txBody>
      </p:sp>
      <p:sp>
        <p:nvSpPr>
          <p:cNvPr id="282" name="Google Shape;282;g313dcd5be1f_1_7"/>
          <p:cNvSpPr txBox="1">
            <a:spLocks noGrp="1"/>
          </p:cNvSpPr>
          <p:nvPr>
            <p:ph type="body" idx="1"/>
          </p:nvPr>
        </p:nvSpPr>
        <p:spPr>
          <a:xfrm>
            <a:off x="820775" y="1456050"/>
            <a:ext cx="10578300" cy="4769400"/>
          </a:xfrm>
          <a:prstGeom prst="rect">
            <a:avLst/>
          </a:prstGeom>
          <a:noFill/>
          <a:ln>
            <a:noFill/>
          </a:ln>
        </p:spPr>
        <p:txBody>
          <a:bodyPr spcFirstLastPara="1" wrap="square" lIns="0" tIns="0" rIns="0" bIns="45700" anchor="t" anchorCtr="0">
            <a:normAutofit/>
          </a:bodyPr>
          <a:lstStyle/>
          <a:p>
            <a:pPr marL="0" lvl="0" indent="0" algn="ctr" rtl="0">
              <a:lnSpc>
                <a:spcPct val="90000"/>
              </a:lnSpc>
              <a:spcBef>
                <a:spcPts val="1000"/>
              </a:spcBef>
              <a:spcAft>
                <a:spcPts val="0"/>
              </a:spcAft>
              <a:buSzPts val="2595"/>
              <a:buNone/>
            </a:pPr>
            <a:r>
              <a:rPr lang="en-US" sz="3600"/>
              <a:t>Submission</a:t>
            </a:r>
            <a:endParaRPr sz="3600"/>
          </a:p>
          <a:p>
            <a:pPr marL="914400" lvl="1" indent="-434545" algn="l" rtl="0">
              <a:lnSpc>
                <a:spcPct val="90000"/>
              </a:lnSpc>
              <a:spcBef>
                <a:spcPts val="0"/>
              </a:spcBef>
              <a:spcAft>
                <a:spcPts val="0"/>
              </a:spcAft>
              <a:buSzPts val="3243"/>
              <a:buChar char="•"/>
            </a:pPr>
            <a:r>
              <a:rPr lang="en-US" sz="3000"/>
              <a:t>Districts submit their mill levies to CDE using a web-based application. Each County’s Certification of Valuation for all levies need to be sent via the provided email link at the bottom of the application.</a:t>
            </a:r>
            <a:endParaRPr sz="3000" b="1">
              <a:solidFill>
                <a:srgbClr val="FF0000"/>
              </a:solidFill>
            </a:endParaRPr>
          </a:p>
          <a:p>
            <a:pPr marL="914400" lvl="1" indent="-434545" algn="l" rtl="0">
              <a:lnSpc>
                <a:spcPct val="90000"/>
              </a:lnSpc>
              <a:spcBef>
                <a:spcPts val="0"/>
              </a:spcBef>
              <a:spcAft>
                <a:spcPts val="0"/>
              </a:spcAft>
              <a:buSzPts val="3243"/>
              <a:buChar char="•"/>
            </a:pPr>
            <a:r>
              <a:rPr lang="en-US" sz="3000" b="1">
                <a:solidFill>
                  <a:srgbClr val="FF0000"/>
                </a:solidFill>
              </a:rPr>
              <a:t>REMINDER: For efficiency, </a:t>
            </a:r>
            <a:r>
              <a:rPr lang="en-US" sz="3000">
                <a:solidFill>
                  <a:schemeClr val="dk1"/>
                </a:solidFill>
              </a:rPr>
              <a:t>Districts should no longer</a:t>
            </a:r>
            <a:r>
              <a:rPr lang="en-US" sz="3000"/>
              <a:t> mail or fax mill levy certification documents to CDE.</a:t>
            </a:r>
            <a:endParaRPr sz="3000"/>
          </a:p>
          <a:p>
            <a:pPr marL="914400" lvl="1" indent="-434545" algn="l" rtl="0">
              <a:lnSpc>
                <a:spcPct val="90000"/>
              </a:lnSpc>
              <a:spcBef>
                <a:spcPts val="0"/>
              </a:spcBef>
              <a:spcAft>
                <a:spcPts val="0"/>
              </a:spcAft>
              <a:buSzPts val="3243"/>
              <a:buChar char="•"/>
            </a:pPr>
            <a:r>
              <a:rPr lang="en-US" sz="3000"/>
              <a:t>Districts </a:t>
            </a:r>
            <a:r>
              <a:rPr lang="en-US" sz="3000" b="1">
                <a:solidFill>
                  <a:srgbClr val="FF0000"/>
                </a:solidFill>
              </a:rPr>
              <a:t>may</a:t>
            </a:r>
            <a:r>
              <a:rPr lang="en-US" sz="3000"/>
              <a:t> send district’s calculation worksheet as back up when submitting their mill levies but this is not required to be submitted.</a:t>
            </a:r>
            <a:endParaRPr sz="3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90" name="Google Shape;290;g313dcd5be1f_1_14"/>
          <p:cNvSpPr txBox="1">
            <a:spLocks noGrp="1"/>
          </p:cNvSpPr>
          <p:nvPr>
            <p:ph type="title"/>
          </p:nvPr>
        </p:nvSpPr>
        <p:spPr>
          <a:xfrm>
            <a:off x="1797803" y="345275"/>
            <a:ext cx="8332800" cy="756300"/>
          </a:xfrm>
          <a:prstGeom prst="rect">
            <a:avLst/>
          </a:prstGeom>
          <a:noFill/>
          <a:ln>
            <a:noFill/>
          </a:ln>
        </p:spPr>
        <p:txBody>
          <a:bodyPr spcFirstLastPara="1" wrap="square" lIns="0" tIns="0" rIns="0" bIns="0" anchor="t" anchorCtr="0">
            <a:normAutofit/>
          </a:bodyPr>
          <a:lstStyle/>
          <a:p>
            <a:pPr marL="0" lvl="0" indent="0" algn="ctr" rtl="0">
              <a:lnSpc>
                <a:spcPct val="90000"/>
              </a:lnSpc>
              <a:spcBef>
                <a:spcPts val="0"/>
              </a:spcBef>
              <a:spcAft>
                <a:spcPts val="0"/>
              </a:spcAft>
              <a:buSzPts val="2400"/>
              <a:buNone/>
            </a:pPr>
            <a:r>
              <a:rPr lang="en-US" dirty="0">
                <a:latin typeface="Rockwell"/>
                <a:ea typeface="Rockwell"/>
                <a:cs typeface="Rockwell"/>
                <a:sym typeface="Rockwell"/>
              </a:rPr>
              <a:t>Mill Levy Certification Process</a:t>
            </a:r>
            <a:endParaRPr dirty="0">
              <a:latin typeface="Rockwell"/>
              <a:ea typeface="Rockwell"/>
              <a:cs typeface="Rockwell"/>
              <a:sym typeface="Rockwell"/>
            </a:endParaRPr>
          </a:p>
          <a:p>
            <a:pPr marL="0" lvl="0" indent="0" algn="ctr" rtl="0">
              <a:lnSpc>
                <a:spcPct val="90000"/>
              </a:lnSpc>
              <a:spcBef>
                <a:spcPts val="0"/>
              </a:spcBef>
              <a:spcAft>
                <a:spcPts val="0"/>
              </a:spcAft>
              <a:buClr>
                <a:schemeClr val="dk1"/>
              </a:buClr>
              <a:buSzPts val="2400"/>
              <a:buNone/>
            </a:pPr>
            <a:r>
              <a:rPr lang="en-US" u="sng" dirty="0">
                <a:solidFill>
                  <a:schemeClr val="hlink"/>
                </a:solidFill>
                <a:latin typeface="Rockwell"/>
                <a:ea typeface="Rockwell"/>
                <a:cs typeface="Rockwell"/>
                <a:sym typeface="Rockwell"/>
              </a:rPr>
              <a:t>https://www.cde.state.co.us/cdefinance</a:t>
            </a:r>
            <a:endParaRPr dirty="0">
              <a:latin typeface="Rockwell"/>
              <a:ea typeface="Rockwell"/>
              <a:cs typeface="Rockwell"/>
              <a:sym typeface="Rockwell"/>
            </a:endParaRPr>
          </a:p>
        </p:txBody>
      </p:sp>
      <p:pic>
        <p:nvPicPr>
          <p:cNvPr id="291" name="Google Shape;291;g313dcd5be1f_1_14" descr="screenshot of the webpage section for Elections and Mill Levies"/>
          <p:cNvPicPr preferRelativeResize="0"/>
          <p:nvPr/>
        </p:nvPicPr>
        <p:blipFill rotWithShape="1">
          <a:blip r:embed="rId3">
            <a:alphaModFix/>
          </a:blip>
          <a:srcRect/>
          <a:stretch/>
        </p:blipFill>
        <p:spPr>
          <a:xfrm>
            <a:off x="2496300" y="2495811"/>
            <a:ext cx="6935800" cy="3632548"/>
          </a:xfrm>
          <a:prstGeom prst="rect">
            <a:avLst/>
          </a:prstGeom>
          <a:noFill/>
          <a:ln>
            <a:noFill/>
          </a:ln>
        </p:spPr>
      </p:pic>
      <p:sp>
        <p:nvSpPr>
          <p:cNvPr id="288" name="Google Shape;288;g313dcd5be1f_1_14"/>
          <p:cNvSpPr txBox="1">
            <a:spLocks noGrp="1"/>
          </p:cNvSpPr>
          <p:nvPr>
            <p:ph type="sldNum" idx="12"/>
          </p:nvPr>
        </p:nvSpPr>
        <p:spPr>
          <a:xfrm>
            <a:off x="1747071" y="6427018"/>
            <a:ext cx="20577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14</a:t>
            </a:fld>
            <a:endParaRPr/>
          </a:p>
        </p:txBody>
      </p:sp>
      <p:sp>
        <p:nvSpPr>
          <p:cNvPr id="289" name="Google Shape;289;g313dcd5be1f_1_14"/>
          <p:cNvSpPr txBox="1">
            <a:spLocks noGrp="1"/>
          </p:cNvSpPr>
          <p:nvPr>
            <p:ph type="body" idx="1"/>
          </p:nvPr>
        </p:nvSpPr>
        <p:spPr>
          <a:xfrm>
            <a:off x="1769200" y="1694325"/>
            <a:ext cx="8524500" cy="4545000"/>
          </a:xfrm>
          <a:prstGeom prst="rect">
            <a:avLst/>
          </a:prstGeom>
          <a:noFill/>
          <a:ln>
            <a:noFill/>
          </a:ln>
        </p:spPr>
        <p:txBody>
          <a:bodyPr spcFirstLastPara="1" wrap="square" lIns="0" tIns="0" rIns="0" bIns="45700" anchor="t" anchorCtr="0">
            <a:normAutofit/>
          </a:bodyPr>
          <a:lstStyle/>
          <a:p>
            <a:pPr marL="457200" lvl="0" indent="-387350" algn="l" rtl="0">
              <a:lnSpc>
                <a:spcPct val="90000"/>
              </a:lnSpc>
              <a:spcBef>
                <a:spcPts val="1000"/>
              </a:spcBef>
              <a:spcAft>
                <a:spcPts val="0"/>
              </a:spcAft>
              <a:buSzPts val="2500"/>
              <a:buChar char="•"/>
            </a:pPr>
            <a:r>
              <a:rPr lang="en-US" sz="2500" dirty="0">
                <a:highlight>
                  <a:srgbClr val="FFFF00"/>
                </a:highlight>
              </a:rPr>
              <a:t>There will be a link on the School Finance homepage to the new December 2024 Mill Levy Certification Files</a:t>
            </a:r>
            <a:endParaRPr sz="2500" dirty="0">
              <a:highlight>
                <a:srgbClr val="FFFF00"/>
              </a:high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g313dcd5be1f_1_22"/>
          <p:cNvSpPr txBox="1">
            <a:spLocks noGrp="1"/>
          </p:cNvSpPr>
          <p:nvPr>
            <p:ph type="title"/>
          </p:nvPr>
        </p:nvSpPr>
        <p:spPr>
          <a:xfrm>
            <a:off x="1524000" y="7575"/>
            <a:ext cx="8661600" cy="9006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SzPts val="2400"/>
              <a:buNone/>
            </a:pPr>
            <a:r>
              <a:rPr lang="en-US" sz="3600" dirty="0">
                <a:latin typeface="Rockwell"/>
                <a:ea typeface="Rockwell"/>
                <a:cs typeface="Rockwell"/>
                <a:sym typeface="Rockwell"/>
              </a:rPr>
              <a:t>Mill Levy Certification </a:t>
            </a:r>
            <a:endParaRPr sz="3600" dirty="0">
              <a:latin typeface="Rockwell"/>
              <a:ea typeface="Rockwell"/>
              <a:cs typeface="Rockwell"/>
              <a:sym typeface="Rockwell"/>
            </a:endParaRPr>
          </a:p>
          <a:p>
            <a:pPr marL="0" lvl="0" indent="0" algn="ctr" rtl="0">
              <a:lnSpc>
                <a:spcPct val="90000"/>
              </a:lnSpc>
              <a:spcBef>
                <a:spcPts val="0"/>
              </a:spcBef>
              <a:spcAft>
                <a:spcPts val="0"/>
              </a:spcAft>
              <a:buSzPts val="2400"/>
              <a:buNone/>
            </a:pPr>
            <a:r>
              <a:rPr lang="en-US" sz="3600" dirty="0">
                <a:latin typeface="Rockwell"/>
                <a:ea typeface="Rockwell"/>
                <a:cs typeface="Rockwell"/>
                <a:sym typeface="Rockwell"/>
              </a:rPr>
              <a:t>Submittal Process</a:t>
            </a:r>
            <a:endParaRPr sz="3600" dirty="0">
              <a:latin typeface="Rockwell"/>
              <a:ea typeface="Rockwell"/>
              <a:cs typeface="Rockwell"/>
              <a:sym typeface="Rockwell"/>
            </a:endParaRPr>
          </a:p>
        </p:txBody>
      </p:sp>
      <p:sp>
        <p:nvSpPr>
          <p:cNvPr id="298" name="Google Shape;298;g313dcd5be1f_1_22"/>
          <p:cNvSpPr txBox="1">
            <a:spLocks noGrp="1"/>
          </p:cNvSpPr>
          <p:nvPr>
            <p:ph type="sldNum" idx="12"/>
          </p:nvPr>
        </p:nvSpPr>
        <p:spPr>
          <a:xfrm>
            <a:off x="1747071" y="6427018"/>
            <a:ext cx="20577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15</a:t>
            </a:fld>
            <a:endParaRPr/>
          </a:p>
        </p:txBody>
      </p:sp>
      <p:sp>
        <p:nvSpPr>
          <p:cNvPr id="299" name="Google Shape;299;g313dcd5be1f_1_22"/>
          <p:cNvSpPr txBox="1">
            <a:spLocks noGrp="1"/>
          </p:cNvSpPr>
          <p:nvPr>
            <p:ph type="body" idx="1"/>
          </p:nvPr>
        </p:nvSpPr>
        <p:spPr>
          <a:xfrm>
            <a:off x="1378567" y="1231300"/>
            <a:ext cx="9402900" cy="4872600"/>
          </a:xfrm>
          <a:prstGeom prst="rect">
            <a:avLst/>
          </a:prstGeom>
          <a:noFill/>
          <a:ln>
            <a:noFill/>
          </a:ln>
        </p:spPr>
        <p:txBody>
          <a:bodyPr spcFirstLastPara="1" wrap="square" lIns="0" tIns="0" rIns="0" bIns="45700" anchor="t" anchorCtr="0">
            <a:normAutofit/>
          </a:bodyPr>
          <a:lstStyle/>
          <a:p>
            <a:pPr marL="914400" lvl="0" indent="-457200" algn="l" rtl="0">
              <a:lnSpc>
                <a:spcPct val="90000"/>
              </a:lnSpc>
              <a:spcBef>
                <a:spcPts val="1000"/>
              </a:spcBef>
              <a:spcAft>
                <a:spcPts val="0"/>
              </a:spcAft>
              <a:buSzPts val="2824"/>
              <a:buChar char="•"/>
            </a:pPr>
            <a:r>
              <a:rPr lang="en-US" sz="2600" dirty="0"/>
              <a:t>CDE has a web-based application for districts to report their mill levies to CDE</a:t>
            </a:r>
            <a:endParaRPr dirty="0"/>
          </a:p>
          <a:p>
            <a:pPr marL="914400" lvl="0" indent="-457200" algn="l" rtl="0">
              <a:lnSpc>
                <a:spcPct val="90000"/>
              </a:lnSpc>
              <a:spcBef>
                <a:spcPts val="1000"/>
              </a:spcBef>
              <a:spcAft>
                <a:spcPts val="0"/>
              </a:spcAft>
              <a:buSzPts val="2824"/>
              <a:buChar char="•"/>
            </a:pPr>
            <a:r>
              <a:rPr lang="en-US" sz="2600" dirty="0"/>
              <a:t>Access is through the State Equal System</a:t>
            </a:r>
            <a:endParaRPr dirty="0"/>
          </a:p>
          <a:p>
            <a:pPr marL="914400" lvl="0" indent="-457200" algn="l" rtl="0">
              <a:lnSpc>
                <a:spcPct val="90000"/>
              </a:lnSpc>
              <a:spcBef>
                <a:spcPts val="1000"/>
              </a:spcBef>
              <a:spcAft>
                <a:spcPts val="0"/>
              </a:spcAft>
              <a:buSzPts val="2824"/>
              <a:buChar char="•"/>
            </a:pPr>
            <a:r>
              <a:rPr lang="en-US" sz="2600" u="sng" dirty="0">
                <a:solidFill>
                  <a:schemeClr val="hlink"/>
                </a:solidFill>
                <a:latin typeface="Calibri"/>
                <a:ea typeface="Calibri"/>
                <a:cs typeface="Calibri"/>
                <a:sym typeface="Calibri"/>
                <a:hlinkClick r:id="rId3"/>
              </a:rPr>
              <a:t>https://idm.cde.state.co.us/equal/</a:t>
            </a:r>
            <a:r>
              <a:rPr lang="en-US" sz="2600" dirty="0">
                <a:latin typeface="Calibri"/>
                <a:ea typeface="Calibri"/>
                <a:cs typeface="Calibri"/>
                <a:sym typeface="Calibri"/>
              </a:rPr>
              <a:t> </a:t>
            </a:r>
            <a:r>
              <a:rPr lang="en-US" sz="2600" dirty="0"/>
              <a:t> </a:t>
            </a:r>
            <a:endParaRPr dirty="0"/>
          </a:p>
          <a:p>
            <a:pPr marL="914400" lvl="0" indent="-457200" algn="l" rtl="0">
              <a:lnSpc>
                <a:spcPct val="90000"/>
              </a:lnSpc>
              <a:spcBef>
                <a:spcPts val="1000"/>
              </a:spcBef>
              <a:spcAft>
                <a:spcPts val="0"/>
              </a:spcAft>
              <a:buSzPts val="2824"/>
              <a:buChar char="•"/>
            </a:pPr>
            <a:r>
              <a:rPr lang="en-US" sz="2600" dirty="0"/>
              <a:t>Each district’s Local Access Manager (LAM) will need to grant permission to the district individual responsible for submission of mill levy data</a:t>
            </a:r>
            <a:endParaRPr dirty="0"/>
          </a:p>
          <a:p>
            <a:pPr marL="914400" lvl="0" indent="-457200" algn="l" rtl="0">
              <a:lnSpc>
                <a:spcPct val="90000"/>
              </a:lnSpc>
              <a:spcBef>
                <a:spcPts val="1000"/>
              </a:spcBef>
              <a:spcAft>
                <a:spcPts val="0"/>
              </a:spcAft>
              <a:buSzPts val="2824"/>
              <a:buChar char="•"/>
            </a:pPr>
            <a:r>
              <a:rPr lang="en-US" sz="2600" dirty="0"/>
              <a:t>CDE will notify all districts once the new application is available so that LAMs can grant access</a:t>
            </a:r>
            <a:endParaRPr sz="2600" dirty="0"/>
          </a:p>
          <a:p>
            <a:pPr marL="914400" lvl="0" indent="-442976" algn="l" rtl="0">
              <a:lnSpc>
                <a:spcPct val="90000"/>
              </a:lnSpc>
              <a:spcBef>
                <a:spcPts val="1000"/>
              </a:spcBef>
              <a:spcAft>
                <a:spcPts val="0"/>
              </a:spcAft>
              <a:buSzPts val="2600"/>
              <a:buChar char="•"/>
            </a:pPr>
            <a:r>
              <a:rPr lang="en-US" sz="2600" dirty="0"/>
              <a:t>LAMS need to grant access under State Equal and not Data Pipeline</a:t>
            </a:r>
            <a:endParaRPr sz="2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g313dcd5be1f_1_29"/>
          <p:cNvSpPr txBox="1">
            <a:spLocks noGrp="1"/>
          </p:cNvSpPr>
          <p:nvPr>
            <p:ph type="title"/>
          </p:nvPr>
        </p:nvSpPr>
        <p:spPr>
          <a:xfrm>
            <a:off x="1769193" y="254514"/>
            <a:ext cx="7671300" cy="756300"/>
          </a:xfrm>
          <a:prstGeom prst="rect">
            <a:avLst/>
          </a:prstGeom>
          <a:noFill/>
          <a:ln>
            <a:noFill/>
          </a:ln>
        </p:spPr>
        <p:txBody>
          <a:bodyPr spcFirstLastPara="1" wrap="square" lIns="0" tIns="0" rIns="0" bIns="0" anchor="t" anchorCtr="0">
            <a:normAutofit/>
          </a:bodyPr>
          <a:lstStyle/>
          <a:p>
            <a:pPr marL="0" lvl="0" indent="0" algn="ctr" rtl="0">
              <a:lnSpc>
                <a:spcPct val="90000"/>
              </a:lnSpc>
              <a:spcBef>
                <a:spcPts val="0"/>
              </a:spcBef>
              <a:spcAft>
                <a:spcPts val="0"/>
              </a:spcAft>
              <a:buSzPts val="2400"/>
              <a:buNone/>
            </a:pPr>
            <a:r>
              <a:rPr lang="en-US" dirty="0">
                <a:latin typeface="Rockwell"/>
                <a:ea typeface="Rockwell"/>
                <a:cs typeface="Rockwell"/>
                <a:sym typeface="Rockwell"/>
              </a:rPr>
              <a:t>Mill Levy Certification </a:t>
            </a:r>
            <a:br>
              <a:rPr lang="en-US" dirty="0">
                <a:latin typeface="Rockwell"/>
                <a:ea typeface="Rockwell"/>
                <a:cs typeface="Rockwell"/>
                <a:sym typeface="Rockwell"/>
              </a:rPr>
            </a:br>
            <a:r>
              <a:rPr lang="en-US" dirty="0">
                <a:latin typeface="Rockwell"/>
                <a:ea typeface="Rockwell"/>
                <a:cs typeface="Rockwell"/>
                <a:sym typeface="Rockwell"/>
              </a:rPr>
              <a:t>Submittal Process </a:t>
            </a:r>
            <a:endParaRPr dirty="0"/>
          </a:p>
        </p:txBody>
      </p:sp>
      <p:sp>
        <p:nvSpPr>
          <p:cNvPr id="306" name="Google Shape;306;g313dcd5be1f_1_29"/>
          <p:cNvSpPr txBox="1">
            <a:spLocks noGrp="1"/>
          </p:cNvSpPr>
          <p:nvPr>
            <p:ph type="sldNum" idx="12"/>
          </p:nvPr>
        </p:nvSpPr>
        <p:spPr>
          <a:xfrm>
            <a:off x="223071" y="6427018"/>
            <a:ext cx="20577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16</a:t>
            </a:fld>
            <a:endParaRPr/>
          </a:p>
        </p:txBody>
      </p:sp>
      <p:pic>
        <p:nvPicPr>
          <p:cNvPr id="307" name="Google Shape;307;g313dcd5be1f_1_29" descr="screen shot for the State Equal System Mill Levy Certification"/>
          <p:cNvPicPr preferRelativeResize="0"/>
          <p:nvPr/>
        </p:nvPicPr>
        <p:blipFill rotWithShape="1">
          <a:blip r:embed="rId3">
            <a:alphaModFix/>
          </a:blip>
          <a:srcRect/>
          <a:stretch/>
        </p:blipFill>
        <p:spPr>
          <a:xfrm>
            <a:off x="1962411" y="1334238"/>
            <a:ext cx="8705587" cy="476947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g313dcd5be1f_1_36"/>
          <p:cNvSpPr txBox="1">
            <a:spLocks noGrp="1"/>
          </p:cNvSpPr>
          <p:nvPr>
            <p:ph type="title"/>
          </p:nvPr>
        </p:nvSpPr>
        <p:spPr>
          <a:xfrm>
            <a:off x="1769193" y="254514"/>
            <a:ext cx="8034300" cy="756300"/>
          </a:xfrm>
          <a:prstGeom prst="rect">
            <a:avLst/>
          </a:prstGeom>
          <a:noFill/>
          <a:ln>
            <a:noFill/>
          </a:ln>
        </p:spPr>
        <p:txBody>
          <a:bodyPr spcFirstLastPara="1" wrap="square" lIns="0" tIns="0" rIns="0" bIns="0" anchor="t" anchorCtr="0">
            <a:normAutofit/>
          </a:bodyPr>
          <a:lstStyle/>
          <a:p>
            <a:pPr marL="0" lvl="0" indent="0" algn="ctr" rtl="0">
              <a:lnSpc>
                <a:spcPct val="90000"/>
              </a:lnSpc>
              <a:spcBef>
                <a:spcPts val="0"/>
              </a:spcBef>
              <a:spcAft>
                <a:spcPts val="0"/>
              </a:spcAft>
              <a:buSzPts val="2400"/>
              <a:buNone/>
            </a:pPr>
            <a:r>
              <a:rPr lang="en-US" dirty="0">
                <a:latin typeface="Rockwell"/>
                <a:ea typeface="Rockwell"/>
                <a:cs typeface="Rockwell"/>
                <a:sym typeface="Rockwell"/>
              </a:rPr>
              <a:t>Mill Levy Certification </a:t>
            </a:r>
            <a:br>
              <a:rPr lang="en-US" dirty="0">
                <a:latin typeface="Rockwell"/>
                <a:ea typeface="Rockwell"/>
                <a:cs typeface="Rockwell"/>
                <a:sym typeface="Rockwell"/>
              </a:rPr>
            </a:br>
            <a:r>
              <a:rPr lang="en-US" dirty="0">
                <a:latin typeface="Rockwell"/>
                <a:ea typeface="Rockwell"/>
                <a:cs typeface="Rockwell"/>
                <a:sym typeface="Rockwell"/>
              </a:rPr>
              <a:t>Submittal Process  </a:t>
            </a:r>
            <a:endParaRPr dirty="0"/>
          </a:p>
        </p:txBody>
      </p:sp>
      <p:sp>
        <p:nvSpPr>
          <p:cNvPr id="313" name="Google Shape;313;g313dcd5be1f_1_36"/>
          <p:cNvSpPr txBox="1">
            <a:spLocks noGrp="1"/>
          </p:cNvSpPr>
          <p:nvPr>
            <p:ph type="sldNum" idx="12"/>
          </p:nvPr>
        </p:nvSpPr>
        <p:spPr>
          <a:xfrm>
            <a:off x="223071" y="6427018"/>
            <a:ext cx="20577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17</a:t>
            </a:fld>
            <a:endParaRPr/>
          </a:p>
        </p:txBody>
      </p:sp>
      <p:pic>
        <p:nvPicPr>
          <p:cNvPr id="314" name="Google Shape;314;g313dcd5be1f_1_36" descr="screen shot for the State Equal System Mill Levy Certification"/>
          <p:cNvPicPr preferRelativeResize="0"/>
          <p:nvPr/>
        </p:nvPicPr>
        <p:blipFill rotWithShape="1">
          <a:blip r:embed="rId3">
            <a:alphaModFix/>
          </a:blip>
          <a:srcRect/>
          <a:stretch/>
        </p:blipFill>
        <p:spPr>
          <a:xfrm>
            <a:off x="1962411" y="1463039"/>
            <a:ext cx="8705588" cy="505783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g315594ea483_3_35"/>
          <p:cNvSpPr txBox="1">
            <a:spLocks noGrp="1"/>
          </p:cNvSpPr>
          <p:nvPr>
            <p:ph type="ctrTitle"/>
          </p:nvPr>
        </p:nvSpPr>
        <p:spPr>
          <a:xfrm>
            <a:off x="2209800" y="2595716"/>
            <a:ext cx="7772400" cy="2337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4000"/>
              <a:buFont typeface="Arial"/>
              <a:buNone/>
            </a:pPr>
            <a:r>
              <a:rPr lang="en-US" sz="4500" dirty="0">
                <a:solidFill>
                  <a:schemeClr val="dk1"/>
                </a:solidFill>
              </a:rPr>
              <a:t>Locale factor</a:t>
            </a:r>
            <a:endParaRPr sz="4500" dirty="0">
              <a:solidFill>
                <a:schemeClr val="dk1"/>
              </a:solidFill>
            </a:endParaRPr>
          </a:p>
        </p:txBody>
      </p:sp>
      <p:sp>
        <p:nvSpPr>
          <p:cNvPr id="320" name="Google Shape;320;g315594ea483_3_35"/>
          <p:cNvSpPr txBox="1">
            <a:spLocks noGrp="1"/>
          </p:cNvSpPr>
          <p:nvPr>
            <p:ph type="sldNum" idx="12"/>
          </p:nvPr>
        </p:nvSpPr>
        <p:spPr>
          <a:xfrm>
            <a:off x="1807453" y="6427018"/>
            <a:ext cx="20574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g315594ea483_3_40">
            <a:extLst>
              <a:ext uri="{C183D7F6-B498-43B3-948B-1728B52AA6E4}">
                <adec:decorative xmlns:adec="http://schemas.microsoft.com/office/drawing/2017/decorative" val="0"/>
              </a:ext>
            </a:extLst>
          </p:cNvPr>
          <p:cNvSpPr txBox="1">
            <a:spLocks noGrp="1"/>
          </p:cNvSpPr>
          <p:nvPr>
            <p:ph type="title"/>
          </p:nvPr>
        </p:nvSpPr>
        <p:spPr>
          <a:xfrm>
            <a:off x="450902" y="254525"/>
            <a:ext cx="74001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sz="3200" dirty="0">
                <a:solidFill>
                  <a:schemeClr val="dk1"/>
                </a:solidFill>
              </a:rPr>
              <a:t>Locale Factor </a:t>
            </a:r>
            <a:endParaRPr sz="3200" dirty="0">
              <a:solidFill>
                <a:schemeClr val="dk1"/>
              </a:solidFill>
            </a:endParaRPr>
          </a:p>
        </p:txBody>
      </p:sp>
      <p:sp>
        <p:nvSpPr>
          <p:cNvPr id="326" name="Google Shape;326;g315594ea483_3_40">
            <a:extLst>
              <a:ext uri="{C183D7F6-B498-43B3-948B-1728B52AA6E4}">
                <adec:decorative xmlns:adec="http://schemas.microsoft.com/office/drawing/2017/decorative" val="0"/>
              </a:ext>
            </a:extLst>
          </p:cNvPr>
          <p:cNvSpPr txBox="1">
            <a:spLocks noGrp="1"/>
          </p:cNvSpPr>
          <p:nvPr>
            <p:ph type="body" idx="1"/>
          </p:nvPr>
        </p:nvSpPr>
        <p:spPr>
          <a:xfrm>
            <a:off x="658761" y="1463040"/>
            <a:ext cx="10815600" cy="4640700"/>
          </a:xfrm>
          <a:prstGeom prst="rect">
            <a:avLst/>
          </a:prstGeom>
          <a:noFill/>
          <a:ln>
            <a:noFill/>
          </a:ln>
        </p:spPr>
        <p:txBody>
          <a:bodyPr spcFirstLastPara="1" wrap="square" lIns="0" tIns="0" rIns="0" bIns="45700" anchor="t" anchorCtr="0">
            <a:normAutofit/>
          </a:bodyPr>
          <a:lstStyle/>
          <a:p>
            <a:pPr marL="228600" lvl="0" indent="-76200" algn="l" rtl="0">
              <a:lnSpc>
                <a:spcPct val="90000"/>
              </a:lnSpc>
              <a:spcBef>
                <a:spcPts val="0"/>
              </a:spcBef>
              <a:spcAft>
                <a:spcPts val="0"/>
              </a:spcAft>
              <a:buSzPts val="2400"/>
              <a:buNone/>
            </a:pPr>
            <a:endParaRPr/>
          </a:p>
          <a:p>
            <a:pPr marL="228600" lvl="0" indent="0" algn="l" rtl="0">
              <a:lnSpc>
                <a:spcPct val="90000"/>
              </a:lnSpc>
              <a:spcBef>
                <a:spcPts val="0"/>
              </a:spcBef>
              <a:spcAft>
                <a:spcPts val="0"/>
              </a:spcAft>
              <a:buSzPts val="2400"/>
              <a:buNone/>
            </a:pPr>
            <a:r>
              <a:rPr lang="en-US" u="sng">
                <a:solidFill>
                  <a:schemeClr val="hlink"/>
                </a:solidFill>
                <a:hlinkClick r:id="rId3"/>
              </a:rPr>
              <a:t>HB24-1448</a:t>
            </a:r>
            <a:r>
              <a:rPr lang="en-US"/>
              <a:t> includes a locale factor which is based upon the classification criteria by the USDE National Center for Education Statistics (NCES). </a:t>
            </a:r>
            <a:endParaRPr/>
          </a:p>
          <a:p>
            <a:pPr marL="228600" lvl="0" indent="0" algn="l" rtl="0">
              <a:lnSpc>
                <a:spcPct val="90000"/>
              </a:lnSpc>
              <a:spcBef>
                <a:spcPts val="0"/>
              </a:spcBef>
              <a:spcAft>
                <a:spcPts val="0"/>
              </a:spcAft>
              <a:buSzPts val="2400"/>
              <a:buNone/>
            </a:pPr>
            <a:endParaRPr/>
          </a:p>
          <a:p>
            <a:pPr marL="228600" lvl="0" indent="0" algn="l" rtl="0">
              <a:lnSpc>
                <a:spcPct val="90000"/>
              </a:lnSpc>
              <a:spcBef>
                <a:spcPts val="0"/>
              </a:spcBef>
              <a:spcAft>
                <a:spcPts val="0"/>
              </a:spcAft>
              <a:buSzPts val="2400"/>
              <a:buNone/>
            </a:pPr>
            <a:r>
              <a:rPr lang="en-US"/>
              <a:t>If a district does not align with the NCES classification, CDE and LCS shall designate the locale factor based on considerations that align with similarly situated districts.</a:t>
            </a:r>
            <a:endParaRPr/>
          </a:p>
          <a:p>
            <a:pPr marL="228600" lvl="0" indent="0" algn="l" rtl="0">
              <a:lnSpc>
                <a:spcPct val="90000"/>
              </a:lnSpc>
              <a:spcBef>
                <a:spcPts val="0"/>
              </a:spcBef>
              <a:spcAft>
                <a:spcPts val="0"/>
              </a:spcAft>
              <a:buSzPts val="2400"/>
              <a:buNone/>
            </a:pPr>
            <a:endParaRPr/>
          </a:p>
          <a:p>
            <a:pPr marL="228600" lvl="0" indent="0" algn="l" rtl="0">
              <a:lnSpc>
                <a:spcPct val="90000"/>
              </a:lnSpc>
              <a:spcBef>
                <a:spcPts val="0"/>
              </a:spcBef>
              <a:spcAft>
                <a:spcPts val="0"/>
              </a:spcAft>
              <a:buSzPts val="2400"/>
              <a:buNone/>
            </a:pPr>
            <a:r>
              <a:rPr lang="en-US"/>
              <a:t>Based upon input from districts and discussions with Rural Alliance, CDE has begun work on a </a:t>
            </a:r>
            <a:r>
              <a:rPr lang="en-US" u="sng">
                <a:solidFill>
                  <a:schemeClr val="hlink"/>
                </a:solidFill>
                <a:hlinkClick r:id="rId4"/>
              </a:rPr>
              <a:t>Locale Analysis</a:t>
            </a:r>
            <a:r>
              <a:rPr lang="en-US"/>
              <a:t>. To date, 24 districts have been identified for review for potential adjustments.  </a:t>
            </a:r>
            <a:endParaRPr/>
          </a:p>
          <a:p>
            <a:pPr marL="228600" lvl="0" indent="0" algn="l" rtl="0">
              <a:lnSpc>
                <a:spcPct val="90000"/>
              </a:lnSpc>
              <a:spcBef>
                <a:spcPts val="0"/>
              </a:spcBef>
              <a:spcAft>
                <a:spcPts val="0"/>
              </a:spcAft>
              <a:buSzPts val="2400"/>
              <a:buNone/>
            </a:pPr>
            <a:endParaRPr/>
          </a:p>
          <a:p>
            <a:pPr marL="228600" lvl="0" indent="0" algn="l" rtl="0">
              <a:lnSpc>
                <a:spcPct val="90000"/>
              </a:lnSpc>
              <a:spcBef>
                <a:spcPts val="0"/>
              </a:spcBef>
              <a:spcAft>
                <a:spcPts val="0"/>
              </a:spcAft>
              <a:buSzPts val="2400"/>
              <a:buNone/>
            </a:pPr>
            <a:r>
              <a:rPr lang="en-US"/>
              <a:t>Districts should contact Jennifer Okes (</a:t>
            </a:r>
            <a:r>
              <a:rPr lang="en-US" u="sng">
                <a:solidFill>
                  <a:schemeClr val="hlink"/>
                </a:solidFill>
                <a:hlinkClick r:id="rId5"/>
              </a:rPr>
              <a:t>okes_j@cde.state.co.us</a:t>
            </a:r>
            <a:r>
              <a:rPr lang="en-US"/>
              <a:t>) if they believe their district does not align with the NCES locale classification. </a:t>
            </a:r>
            <a:endParaRPr/>
          </a:p>
        </p:txBody>
      </p:sp>
      <p:sp>
        <p:nvSpPr>
          <p:cNvPr id="327" name="Google Shape;327;g315594ea483_3_40">
            <a:extLst>
              <a:ext uri="{C183D7F6-B498-43B3-948B-1728B52AA6E4}">
                <adec:decorative xmlns:adec="http://schemas.microsoft.com/office/drawing/2017/decorative" val="0"/>
              </a:ext>
            </a:extLst>
          </p:cNvPr>
          <p:cNvSpPr txBox="1">
            <a:spLocks noGrp="1"/>
          </p:cNvSpPr>
          <p:nvPr>
            <p:ph type="sldNum" idx="12"/>
          </p:nvPr>
        </p:nvSpPr>
        <p:spPr>
          <a:xfrm>
            <a:off x="1747071" y="6427018"/>
            <a:ext cx="20574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
          <p:cNvSpPr txBox="1">
            <a:spLocks noGrp="1"/>
          </p:cNvSpPr>
          <p:nvPr>
            <p:ph type="title"/>
          </p:nvPr>
        </p:nvSpPr>
        <p:spPr>
          <a:xfrm>
            <a:off x="1769194" y="254514"/>
            <a:ext cx="6081865" cy="75641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dirty="0">
                <a:solidFill>
                  <a:schemeClr val="dk1"/>
                </a:solidFill>
              </a:rPr>
              <a:t>AGENDA</a:t>
            </a:r>
            <a:endParaRPr dirty="0">
              <a:solidFill>
                <a:schemeClr val="dk1"/>
              </a:solidFill>
            </a:endParaRPr>
          </a:p>
        </p:txBody>
      </p:sp>
      <p:sp>
        <p:nvSpPr>
          <p:cNvPr id="205" name="Google Shape;205;p2"/>
          <p:cNvSpPr txBox="1">
            <a:spLocks noGrp="1"/>
          </p:cNvSpPr>
          <p:nvPr>
            <p:ph type="body" idx="1"/>
          </p:nvPr>
        </p:nvSpPr>
        <p:spPr>
          <a:xfrm>
            <a:off x="521105" y="1463050"/>
            <a:ext cx="5233200" cy="4640700"/>
          </a:xfrm>
          <a:prstGeom prst="rect">
            <a:avLst/>
          </a:prstGeom>
          <a:noFill/>
          <a:ln>
            <a:noFill/>
          </a:ln>
        </p:spPr>
        <p:txBody>
          <a:bodyPr spcFirstLastPara="1" wrap="square" lIns="0" tIns="0" rIns="0" bIns="45700" anchor="t" anchorCtr="0">
            <a:normAutofit lnSpcReduction="10000"/>
          </a:bodyPr>
          <a:lstStyle/>
          <a:p>
            <a:pPr marL="457200" lvl="0" indent="-393700" algn="l" rtl="0">
              <a:lnSpc>
                <a:spcPct val="90000"/>
              </a:lnSpc>
              <a:spcBef>
                <a:spcPts val="0"/>
              </a:spcBef>
              <a:spcAft>
                <a:spcPts val="0"/>
              </a:spcAft>
              <a:buSzPts val="2600"/>
              <a:buChar char="•"/>
            </a:pPr>
            <a:r>
              <a:rPr lang="en-US" sz="2600"/>
              <a:t>Call to Order</a:t>
            </a:r>
            <a:endParaRPr sz="2600"/>
          </a:p>
          <a:p>
            <a:pPr marL="457200" lvl="0" indent="-393700" algn="l" rtl="0">
              <a:lnSpc>
                <a:spcPct val="90000"/>
              </a:lnSpc>
              <a:spcBef>
                <a:spcPts val="0"/>
              </a:spcBef>
              <a:spcAft>
                <a:spcPts val="0"/>
              </a:spcAft>
              <a:buSzPts val="2600"/>
              <a:buChar char="•"/>
            </a:pPr>
            <a:r>
              <a:rPr lang="en-US" sz="2600"/>
              <a:t>Approval of Agenda</a:t>
            </a:r>
            <a:endParaRPr sz="2600"/>
          </a:p>
          <a:p>
            <a:pPr marL="457200" lvl="0" indent="-393700" algn="l" rtl="0">
              <a:lnSpc>
                <a:spcPct val="90000"/>
              </a:lnSpc>
              <a:spcBef>
                <a:spcPts val="0"/>
              </a:spcBef>
              <a:spcAft>
                <a:spcPts val="0"/>
              </a:spcAft>
              <a:buSzPts val="2600"/>
              <a:buChar char="•"/>
            </a:pPr>
            <a:r>
              <a:rPr lang="en-US" sz="2600"/>
              <a:t>Approval of Minutes</a:t>
            </a:r>
            <a:endParaRPr sz="2600"/>
          </a:p>
          <a:p>
            <a:pPr marL="457200" lvl="0" indent="-393700" algn="l" rtl="0">
              <a:lnSpc>
                <a:spcPct val="90000"/>
              </a:lnSpc>
              <a:spcBef>
                <a:spcPts val="0"/>
              </a:spcBef>
              <a:spcAft>
                <a:spcPts val="0"/>
              </a:spcAft>
              <a:buSzPts val="2600"/>
              <a:buChar char="•"/>
            </a:pPr>
            <a:r>
              <a:rPr lang="en-US" sz="2600"/>
              <a:t>Legislative Session</a:t>
            </a:r>
            <a:endParaRPr sz="2600"/>
          </a:p>
          <a:p>
            <a:pPr marL="914400" lvl="1" indent="-393700" algn="l" rtl="0">
              <a:lnSpc>
                <a:spcPct val="90000"/>
              </a:lnSpc>
              <a:spcBef>
                <a:spcPts val="0"/>
              </a:spcBef>
              <a:spcAft>
                <a:spcPts val="0"/>
              </a:spcAft>
              <a:buSzPts val="2600"/>
              <a:buChar char="•"/>
            </a:pPr>
            <a:r>
              <a:rPr lang="en-US" sz="2600"/>
              <a:t>Governor’s Budget Request</a:t>
            </a:r>
            <a:endParaRPr sz="2600"/>
          </a:p>
          <a:p>
            <a:pPr marL="914400" lvl="1" indent="-393700" algn="l" rtl="0">
              <a:lnSpc>
                <a:spcPct val="90000"/>
              </a:lnSpc>
              <a:spcBef>
                <a:spcPts val="0"/>
              </a:spcBef>
              <a:spcAft>
                <a:spcPts val="0"/>
              </a:spcAft>
              <a:buSzPts val="2600"/>
              <a:buChar char="•"/>
            </a:pPr>
            <a:r>
              <a:rPr lang="en-US" sz="2600"/>
              <a:t>Upcoming Legislative Meetings </a:t>
            </a:r>
            <a:endParaRPr sz="2600"/>
          </a:p>
          <a:p>
            <a:pPr marL="914400" lvl="1" indent="-393700" algn="l" rtl="0">
              <a:lnSpc>
                <a:spcPct val="90000"/>
              </a:lnSpc>
              <a:spcBef>
                <a:spcPts val="0"/>
              </a:spcBef>
              <a:spcAft>
                <a:spcPts val="0"/>
              </a:spcAft>
              <a:buSzPts val="2600"/>
              <a:buChar char="•"/>
            </a:pPr>
            <a:r>
              <a:rPr lang="en-US" sz="2600"/>
              <a:t>Mid-Year True Up</a:t>
            </a:r>
            <a:endParaRPr sz="2600"/>
          </a:p>
          <a:p>
            <a:pPr marL="914400" lvl="0" indent="0" algn="l" rtl="0">
              <a:lnSpc>
                <a:spcPct val="90000"/>
              </a:lnSpc>
              <a:spcBef>
                <a:spcPts val="0"/>
              </a:spcBef>
              <a:spcAft>
                <a:spcPts val="0"/>
              </a:spcAft>
              <a:buNone/>
            </a:pPr>
            <a:endParaRPr sz="2600"/>
          </a:p>
          <a:p>
            <a:pPr marL="457200" lvl="0" indent="-393700" algn="l" rtl="0">
              <a:lnSpc>
                <a:spcPct val="90000"/>
              </a:lnSpc>
              <a:spcBef>
                <a:spcPts val="0"/>
              </a:spcBef>
              <a:spcAft>
                <a:spcPts val="0"/>
              </a:spcAft>
              <a:buSzPts val="2600"/>
              <a:buChar char="•"/>
            </a:pPr>
            <a:r>
              <a:rPr lang="en-US" sz="2600"/>
              <a:t>Mill Levy Certification</a:t>
            </a:r>
            <a:endParaRPr sz="2600"/>
          </a:p>
          <a:p>
            <a:pPr marL="914400" lvl="1" indent="-393700" algn="l" rtl="0">
              <a:lnSpc>
                <a:spcPct val="90000"/>
              </a:lnSpc>
              <a:spcBef>
                <a:spcPts val="0"/>
              </a:spcBef>
              <a:spcAft>
                <a:spcPts val="0"/>
              </a:spcAft>
              <a:buSzPts val="2600"/>
              <a:buChar char="•"/>
            </a:pPr>
            <a:r>
              <a:rPr lang="en-US" sz="2600"/>
              <a:t>Introduce Kim Reeves</a:t>
            </a:r>
            <a:endParaRPr sz="2600"/>
          </a:p>
          <a:p>
            <a:pPr marL="914400" lvl="1" indent="-393700" algn="l" rtl="0">
              <a:lnSpc>
                <a:spcPct val="90000"/>
              </a:lnSpc>
              <a:spcBef>
                <a:spcPts val="0"/>
              </a:spcBef>
              <a:spcAft>
                <a:spcPts val="0"/>
              </a:spcAft>
              <a:buSzPts val="2600"/>
              <a:buChar char="•"/>
            </a:pPr>
            <a:r>
              <a:rPr lang="en-US" sz="2600"/>
              <a:t>Important Dates</a:t>
            </a:r>
            <a:endParaRPr sz="2600"/>
          </a:p>
          <a:p>
            <a:pPr marL="914400" lvl="1" indent="-393700" algn="l" rtl="0">
              <a:lnSpc>
                <a:spcPct val="90000"/>
              </a:lnSpc>
              <a:spcBef>
                <a:spcPts val="0"/>
              </a:spcBef>
              <a:spcAft>
                <a:spcPts val="0"/>
              </a:spcAft>
              <a:buSzPts val="2600"/>
              <a:buChar char="•"/>
            </a:pPr>
            <a:r>
              <a:rPr lang="en-US" sz="2600"/>
              <a:t>Certification Forms</a:t>
            </a:r>
            <a:endParaRPr sz="2600"/>
          </a:p>
          <a:p>
            <a:pPr marL="914400" lvl="1" indent="-393700" algn="l" rtl="0">
              <a:lnSpc>
                <a:spcPct val="90000"/>
              </a:lnSpc>
              <a:spcBef>
                <a:spcPts val="0"/>
              </a:spcBef>
              <a:spcAft>
                <a:spcPts val="0"/>
              </a:spcAft>
              <a:buSzPts val="2600"/>
              <a:buChar char="•"/>
            </a:pPr>
            <a:r>
              <a:rPr lang="en-US" sz="2600"/>
              <a:t>Training for New Finance Staff</a:t>
            </a:r>
            <a:endParaRPr sz="2600"/>
          </a:p>
          <a:p>
            <a:pPr marL="457200" lvl="0" indent="-393700" algn="l" rtl="0">
              <a:lnSpc>
                <a:spcPct val="90000"/>
              </a:lnSpc>
              <a:spcBef>
                <a:spcPts val="0"/>
              </a:spcBef>
              <a:spcAft>
                <a:spcPts val="0"/>
              </a:spcAft>
              <a:buSzPts val="2600"/>
              <a:buChar char="•"/>
            </a:pPr>
            <a:r>
              <a:rPr lang="en-US" sz="2600"/>
              <a:t>Locale factor</a:t>
            </a:r>
            <a:endParaRPr sz="2600"/>
          </a:p>
          <a:p>
            <a:pPr marL="0" lvl="0" indent="0" algn="l" rtl="0">
              <a:lnSpc>
                <a:spcPct val="90000"/>
              </a:lnSpc>
              <a:spcBef>
                <a:spcPts val="0"/>
              </a:spcBef>
              <a:spcAft>
                <a:spcPts val="0"/>
              </a:spcAft>
              <a:buNone/>
            </a:pPr>
            <a:endParaRPr sz="2800"/>
          </a:p>
        </p:txBody>
      </p:sp>
      <p:sp>
        <p:nvSpPr>
          <p:cNvPr id="206" name="Google Shape;206;p2"/>
          <p:cNvSpPr txBox="1">
            <a:spLocks noGrp="1"/>
          </p:cNvSpPr>
          <p:nvPr>
            <p:ph type="sldNum" idx="12"/>
          </p:nvPr>
        </p:nvSpPr>
        <p:spPr>
          <a:xfrm>
            <a:off x="1747071" y="6427019"/>
            <a:ext cx="2057400"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fld id="{00000000-1234-1234-1234-123412341234}" type="slidenum">
              <a:rPr lang="en-US"/>
              <a:t>2</a:t>
            </a:fld>
            <a:endParaRPr/>
          </a:p>
        </p:txBody>
      </p:sp>
      <p:sp>
        <p:nvSpPr>
          <p:cNvPr id="207" name="Google Shape;207;p2"/>
          <p:cNvSpPr txBox="1">
            <a:spLocks noGrp="1"/>
          </p:cNvSpPr>
          <p:nvPr>
            <p:ph type="body" idx="1"/>
          </p:nvPr>
        </p:nvSpPr>
        <p:spPr>
          <a:xfrm>
            <a:off x="5855100" y="1383425"/>
            <a:ext cx="5850900" cy="4720500"/>
          </a:xfrm>
          <a:prstGeom prst="rect">
            <a:avLst/>
          </a:prstGeom>
          <a:noFill/>
          <a:ln>
            <a:noFill/>
          </a:ln>
        </p:spPr>
        <p:txBody>
          <a:bodyPr spcFirstLastPara="1" wrap="square" lIns="0" tIns="0" rIns="0" bIns="45700" anchor="t" anchorCtr="0">
            <a:normAutofit/>
          </a:bodyPr>
          <a:lstStyle/>
          <a:p>
            <a:pPr marL="457200" lvl="0" indent="-387350" algn="l" rtl="0">
              <a:lnSpc>
                <a:spcPct val="90000"/>
              </a:lnSpc>
              <a:spcBef>
                <a:spcPts val="0"/>
              </a:spcBef>
              <a:spcAft>
                <a:spcPts val="0"/>
              </a:spcAft>
              <a:buSzPts val="2500"/>
              <a:buChar char="•"/>
            </a:pPr>
            <a:r>
              <a:rPr lang="en-US" sz="2500"/>
              <a:t>New Annual Audit Review Process</a:t>
            </a:r>
            <a:endParaRPr sz="2500"/>
          </a:p>
          <a:p>
            <a:pPr marL="457200" lvl="0" indent="-387350" algn="l" rtl="0">
              <a:lnSpc>
                <a:spcPct val="90000"/>
              </a:lnSpc>
              <a:spcBef>
                <a:spcPts val="0"/>
              </a:spcBef>
              <a:spcAft>
                <a:spcPts val="0"/>
              </a:spcAft>
              <a:buSzPts val="2500"/>
              <a:buChar char="•"/>
            </a:pPr>
            <a:r>
              <a:rPr lang="en-US" sz="2500"/>
              <a:t>Office of the State Auditor</a:t>
            </a:r>
            <a:endParaRPr sz="2500"/>
          </a:p>
          <a:p>
            <a:pPr marL="914400" lvl="1" indent="-387350" algn="l" rtl="0">
              <a:lnSpc>
                <a:spcPct val="90000"/>
              </a:lnSpc>
              <a:spcBef>
                <a:spcPts val="0"/>
              </a:spcBef>
              <a:spcAft>
                <a:spcPts val="0"/>
              </a:spcAft>
              <a:buSzPts val="2500"/>
              <a:buChar char="•"/>
            </a:pPr>
            <a:r>
              <a:rPr lang="en-US" sz="2500"/>
              <a:t>School District Fiscal Health Report</a:t>
            </a:r>
            <a:endParaRPr sz="2500"/>
          </a:p>
          <a:p>
            <a:pPr marL="914400" lvl="1" indent="-387350" algn="l" rtl="0">
              <a:lnSpc>
                <a:spcPct val="90000"/>
              </a:lnSpc>
              <a:spcBef>
                <a:spcPts val="0"/>
              </a:spcBef>
              <a:spcAft>
                <a:spcPts val="0"/>
              </a:spcAft>
              <a:buSzPts val="2500"/>
              <a:buChar char="•"/>
            </a:pPr>
            <a:r>
              <a:rPr lang="en-US" sz="2500"/>
              <a:t>Fund Balance Discussion</a:t>
            </a:r>
            <a:endParaRPr sz="2500"/>
          </a:p>
          <a:p>
            <a:pPr marL="914400" lvl="1" indent="-387350" algn="l" rtl="0">
              <a:lnSpc>
                <a:spcPct val="90000"/>
              </a:lnSpc>
              <a:spcBef>
                <a:spcPts val="0"/>
              </a:spcBef>
              <a:spcAft>
                <a:spcPts val="0"/>
              </a:spcAft>
              <a:buSzPts val="2500"/>
              <a:buChar char="•"/>
            </a:pPr>
            <a:r>
              <a:rPr lang="en-US" sz="2500"/>
              <a:t>Extension Requests</a:t>
            </a:r>
            <a:endParaRPr sz="2500"/>
          </a:p>
          <a:p>
            <a:pPr marL="457200" lvl="0" indent="-387350" algn="l" rtl="0">
              <a:lnSpc>
                <a:spcPct val="90000"/>
              </a:lnSpc>
              <a:spcBef>
                <a:spcPts val="0"/>
              </a:spcBef>
              <a:spcAft>
                <a:spcPts val="0"/>
              </a:spcAft>
              <a:buSzPts val="2500"/>
              <a:buChar char="•"/>
            </a:pPr>
            <a:r>
              <a:rPr lang="en-US" sz="2500"/>
              <a:t>GASB 101 Compensated Absences</a:t>
            </a:r>
            <a:endParaRPr sz="2500"/>
          </a:p>
          <a:p>
            <a:pPr marL="457200" lvl="0" indent="-387350" algn="l" rtl="0">
              <a:lnSpc>
                <a:spcPct val="90000"/>
              </a:lnSpc>
              <a:spcBef>
                <a:spcPts val="0"/>
              </a:spcBef>
              <a:spcAft>
                <a:spcPts val="0"/>
              </a:spcAft>
              <a:buSzPts val="2500"/>
              <a:buChar char="•"/>
            </a:pPr>
            <a:r>
              <a:rPr lang="en-US" sz="2500"/>
              <a:t> Trainings</a:t>
            </a:r>
            <a:endParaRPr sz="2500"/>
          </a:p>
          <a:p>
            <a:pPr marL="457200" lvl="0" indent="-387350" algn="l" rtl="0">
              <a:lnSpc>
                <a:spcPct val="90000"/>
              </a:lnSpc>
              <a:spcBef>
                <a:spcPts val="0"/>
              </a:spcBef>
              <a:spcAft>
                <a:spcPts val="0"/>
              </a:spcAft>
              <a:buSzPts val="2500"/>
              <a:buChar char="•"/>
            </a:pPr>
            <a:r>
              <a:rPr lang="en-US" sz="2500"/>
              <a:t>Financial Reporting</a:t>
            </a:r>
            <a:endParaRPr sz="2500"/>
          </a:p>
          <a:p>
            <a:pPr marL="914400" lvl="1" indent="-387350" algn="l" rtl="0">
              <a:lnSpc>
                <a:spcPct val="90000"/>
              </a:lnSpc>
              <a:spcBef>
                <a:spcPts val="0"/>
              </a:spcBef>
              <a:spcAft>
                <a:spcPts val="0"/>
              </a:spcAft>
              <a:buSzPts val="2500"/>
              <a:buChar char="•"/>
            </a:pPr>
            <a:r>
              <a:rPr lang="en-US" sz="2500"/>
              <a:t>COA Subcommittee:  Results of VOTE #s 4 &amp; 5</a:t>
            </a:r>
            <a:endParaRPr sz="2500"/>
          </a:p>
          <a:p>
            <a:pPr marL="914400" lvl="1" indent="-387350" algn="l" rtl="0">
              <a:lnSpc>
                <a:spcPct val="90000"/>
              </a:lnSpc>
              <a:spcBef>
                <a:spcPts val="0"/>
              </a:spcBef>
              <a:spcAft>
                <a:spcPts val="0"/>
              </a:spcAft>
              <a:buSzPts val="2500"/>
              <a:buChar char="•"/>
            </a:pPr>
            <a:r>
              <a:rPr lang="en-US" sz="2500"/>
              <a:t>Data Pipeline: Finance December</a:t>
            </a:r>
            <a:endParaRPr sz="2500"/>
          </a:p>
          <a:p>
            <a:pPr marL="457200" lvl="0" indent="-387350" algn="l" rtl="0">
              <a:lnSpc>
                <a:spcPct val="90000"/>
              </a:lnSpc>
              <a:spcBef>
                <a:spcPts val="0"/>
              </a:spcBef>
              <a:spcAft>
                <a:spcPts val="0"/>
              </a:spcAft>
              <a:buSzPts val="2500"/>
              <a:buChar char="•"/>
            </a:pPr>
            <a:r>
              <a:rPr lang="en-US" sz="2500"/>
              <a:t>Other Topics of Interest</a:t>
            </a:r>
            <a:endParaRPr sz="2500"/>
          </a:p>
          <a:p>
            <a:pPr marL="457200" lvl="0" indent="-387350" algn="l" rtl="0">
              <a:lnSpc>
                <a:spcPct val="90000"/>
              </a:lnSpc>
              <a:spcBef>
                <a:spcPts val="0"/>
              </a:spcBef>
              <a:spcAft>
                <a:spcPts val="0"/>
              </a:spcAft>
              <a:buSzPts val="2500"/>
              <a:buChar char="•"/>
            </a:pPr>
            <a:r>
              <a:rPr lang="en-US" sz="2500"/>
              <a:t>Upcoming Meetings</a:t>
            </a:r>
            <a:endParaRPr sz="25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g3100af4acbb_0_0"/>
          <p:cNvSpPr txBox="1">
            <a:spLocks noGrp="1"/>
          </p:cNvSpPr>
          <p:nvPr>
            <p:ph type="ctrTitle"/>
          </p:nvPr>
        </p:nvSpPr>
        <p:spPr>
          <a:xfrm>
            <a:off x="914400" y="2595716"/>
            <a:ext cx="10363200" cy="2337600"/>
          </a:xfrm>
          <a:prstGeom prst="rect">
            <a:avLst/>
          </a:prstGeom>
        </p:spPr>
        <p:txBody>
          <a:bodyPr spcFirstLastPara="1" wrap="square" lIns="91425" tIns="45700" rIns="91425" bIns="45700" anchor="t" anchorCtr="0">
            <a:normAutofit/>
          </a:bodyPr>
          <a:lstStyle/>
          <a:p>
            <a:pPr marL="0" lvl="0" indent="0" algn="ctr" rtl="0">
              <a:spcBef>
                <a:spcPts val="0"/>
              </a:spcBef>
              <a:spcAft>
                <a:spcPts val="0"/>
              </a:spcAft>
              <a:buNone/>
            </a:pPr>
            <a:r>
              <a:rPr lang="en-US" sz="4500">
                <a:solidFill>
                  <a:schemeClr val="dk1"/>
                </a:solidFill>
              </a:rPr>
              <a:t>New Annual Audit Review Process</a:t>
            </a:r>
            <a:endParaRPr sz="4500">
              <a:solidFill>
                <a:schemeClr val="dk1"/>
              </a:solidFill>
            </a:endParaRPr>
          </a:p>
        </p:txBody>
      </p:sp>
      <p:sp>
        <p:nvSpPr>
          <p:cNvPr id="334" name="Google Shape;334;g3100af4acbb_0_0"/>
          <p:cNvSpPr txBox="1">
            <a:spLocks noGrp="1"/>
          </p:cNvSpPr>
          <p:nvPr>
            <p:ph type="sldNum" idx="12"/>
          </p:nvPr>
        </p:nvSpPr>
        <p:spPr>
          <a:xfrm>
            <a:off x="297428" y="6427019"/>
            <a:ext cx="27432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g3100af4acbb_1_6"/>
          <p:cNvSpPr txBox="1">
            <a:spLocks noGrp="1"/>
          </p:cNvSpPr>
          <p:nvPr>
            <p:ph type="title"/>
          </p:nvPr>
        </p:nvSpPr>
        <p:spPr>
          <a:xfrm>
            <a:off x="609601" y="254525"/>
            <a:ext cx="72414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sz="3200">
                <a:solidFill>
                  <a:schemeClr val="dk1"/>
                </a:solidFill>
              </a:rPr>
              <a:t>New Audit Approach</a:t>
            </a:r>
            <a:endParaRPr sz="3200">
              <a:solidFill>
                <a:schemeClr val="dk1"/>
              </a:solidFill>
            </a:endParaRPr>
          </a:p>
        </p:txBody>
      </p:sp>
      <p:sp>
        <p:nvSpPr>
          <p:cNvPr id="340" name="Google Shape;340;g3100af4acbb_1_6"/>
          <p:cNvSpPr txBox="1">
            <a:spLocks noGrp="1"/>
          </p:cNvSpPr>
          <p:nvPr>
            <p:ph type="body" idx="1"/>
          </p:nvPr>
        </p:nvSpPr>
        <p:spPr>
          <a:xfrm>
            <a:off x="609600" y="1307137"/>
            <a:ext cx="10884300" cy="4837800"/>
          </a:xfrm>
          <a:prstGeom prst="rect">
            <a:avLst/>
          </a:prstGeom>
          <a:noFill/>
          <a:ln>
            <a:noFill/>
          </a:ln>
        </p:spPr>
        <p:txBody>
          <a:bodyPr spcFirstLastPara="1" wrap="square" lIns="0" tIns="0" rIns="0" bIns="45700" anchor="t" anchorCtr="0">
            <a:normAutofit fontScale="92500" lnSpcReduction="10000"/>
          </a:bodyPr>
          <a:lstStyle/>
          <a:p>
            <a:pPr marL="0" lvl="0" indent="0" algn="l" rtl="0">
              <a:lnSpc>
                <a:spcPct val="100000"/>
              </a:lnSpc>
              <a:spcBef>
                <a:spcPts val="1000"/>
              </a:spcBef>
              <a:spcAft>
                <a:spcPts val="0"/>
              </a:spcAft>
              <a:buSzPct val="38319"/>
              <a:buNone/>
            </a:pPr>
            <a:r>
              <a:rPr lang="en-US" sz="2870"/>
              <a:t>Starting with the 2024-2025 fiscal year, the School Auditing Office will be shifting its audit approach. </a:t>
            </a:r>
            <a:endParaRPr sz="2870"/>
          </a:p>
          <a:p>
            <a:pPr marL="457200" lvl="0" indent="-369570" algn="l" rtl="0">
              <a:lnSpc>
                <a:spcPct val="100000"/>
              </a:lnSpc>
              <a:spcBef>
                <a:spcPts val="1000"/>
              </a:spcBef>
              <a:spcAft>
                <a:spcPts val="0"/>
              </a:spcAft>
              <a:buSzPct val="100000"/>
              <a:buChar char="•"/>
            </a:pPr>
            <a:r>
              <a:rPr lang="en-US"/>
              <a:t>All districts </a:t>
            </a:r>
            <a:r>
              <a:rPr lang="en-US" b="1">
                <a:solidFill>
                  <a:srgbClr val="C00000"/>
                </a:solidFill>
              </a:rPr>
              <a:t>and BOCES</a:t>
            </a:r>
            <a:r>
              <a:rPr lang="en-US" b="1">
                <a:solidFill>
                  <a:srgbClr val="FF0000"/>
                </a:solidFill>
              </a:rPr>
              <a:t> </a:t>
            </a:r>
            <a:r>
              <a:rPr lang="en-US"/>
              <a:t>(that operate their own schools and/or submit data during the Student October data collection) will participate in the </a:t>
            </a:r>
            <a:r>
              <a:rPr lang="en-US" u="sng">
                <a:solidFill>
                  <a:schemeClr val="hlink"/>
                </a:solidFill>
                <a:hlinkClick r:id="rId3"/>
              </a:rPr>
              <a:t>Annual Audit Review</a:t>
            </a:r>
            <a:r>
              <a:rPr lang="en-US"/>
              <a:t>.</a:t>
            </a:r>
            <a:endParaRPr/>
          </a:p>
          <a:p>
            <a:pPr marL="457200" lvl="0" indent="-369570" algn="l" rtl="0">
              <a:lnSpc>
                <a:spcPct val="100000"/>
              </a:lnSpc>
              <a:spcBef>
                <a:spcPts val="1000"/>
              </a:spcBef>
              <a:spcAft>
                <a:spcPts val="0"/>
              </a:spcAft>
              <a:buSzPct val="100000"/>
              <a:buChar char="•"/>
            </a:pPr>
            <a:r>
              <a:rPr lang="en-US"/>
              <a:t>No later than </a:t>
            </a:r>
            <a:r>
              <a:rPr lang="en-US" b="1"/>
              <a:t>December 11, 2024</a:t>
            </a:r>
            <a:r>
              <a:rPr lang="en-US"/>
              <a:t>, all districts and BOCES must:</a:t>
            </a:r>
            <a:endParaRPr/>
          </a:p>
          <a:p>
            <a:pPr marL="914400" lvl="1" indent="-346075" algn="l" rtl="0">
              <a:lnSpc>
                <a:spcPct val="100000"/>
              </a:lnSpc>
              <a:spcBef>
                <a:spcPts val="1000"/>
              </a:spcBef>
              <a:spcAft>
                <a:spcPts val="0"/>
              </a:spcAft>
              <a:buSzPct val="100000"/>
              <a:buChar char="•"/>
            </a:pPr>
            <a:r>
              <a:rPr lang="en-US" sz="2000"/>
              <a:t>Complete all funded count </a:t>
            </a:r>
            <a:r>
              <a:rPr lang="en-US" sz="2000" b="1"/>
              <a:t>audit questionnaires </a:t>
            </a:r>
            <a:r>
              <a:rPr lang="en-US" sz="2000"/>
              <a:t>(</a:t>
            </a:r>
            <a:r>
              <a:rPr lang="en-US" sz="2000" u="sng">
                <a:solidFill>
                  <a:schemeClr val="hlink"/>
                </a:solidFill>
                <a:hlinkClick r:id="rId4"/>
              </a:rPr>
              <a:t>pupil</a:t>
            </a:r>
            <a:r>
              <a:rPr lang="en-US" sz="2000"/>
              <a:t>, </a:t>
            </a:r>
            <a:r>
              <a:rPr lang="en-US" sz="2000" u="sng">
                <a:solidFill>
                  <a:schemeClr val="hlink"/>
                </a:solidFill>
                <a:hlinkClick r:id="rId5"/>
              </a:rPr>
              <a:t>at-risk</a:t>
            </a:r>
            <a:r>
              <a:rPr lang="en-US" sz="2000"/>
              <a:t>, and </a:t>
            </a:r>
            <a:r>
              <a:rPr lang="en-US" sz="2000" u="sng">
                <a:solidFill>
                  <a:schemeClr val="hlink"/>
                </a:solidFill>
                <a:hlinkClick r:id="rId6"/>
              </a:rPr>
              <a:t>ELL</a:t>
            </a:r>
            <a:r>
              <a:rPr lang="en-US" sz="2000"/>
              <a:t>), </a:t>
            </a:r>
            <a:r>
              <a:rPr lang="en-US" sz="2000" b="1"/>
              <a:t>and</a:t>
            </a:r>
            <a:endParaRPr sz="2000" b="1"/>
          </a:p>
          <a:p>
            <a:pPr marL="914400" lvl="1" indent="-346075" algn="l" rtl="0">
              <a:lnSpc>
                <a:spcPct val="100000"/>
              </a:lnSpc>
              <a:spcBef>
                <a:spcPts val="1000"/>
              </a:spcBef>
              <a:spcAft>
                <a:spcPts val="0"/>
              </a:spcAft>
              <a:buSzPct val="100000"/>
              <a:buChar char="•"/>
            </a:pPr>
            <a:r>
              <a:rPr lang="en-US" sz="2000"/>
              <a:t>Upload initial audit documentation (as described in the corresponding questionnaires) to Syncplicity.</a:t>
            </a:r>
            <a:endParaRPr/>
          </a:p>
          <a:p>
            <a:pPr marL="457200" lvl="0" indent="-369570" algn="l" rtl="0">
              <a:lnSpc>
                <a:spcPct val="100000"/>
              </a:lnSpc>
              <a:spcBef>
                <a:spcPts val="1000"/>
              </a:spcBef>
              <a:spcAft>
                <a:spcPts val="0"/>
              </a:spcAft>
              <a:buSzPct val="100000"/>
              <a:buChar char="•"/>
            </a:pPr>
            <a:r>
              <a:rPr lang="en-US"/>
              <a:t>The School Auditing Office anticipates that the new audit approach will evolve over the next few years - questionnaires and initial audit documentation will also update each year as needed.</a:t>
            </a:r>
            <a:endParaRPr/>
          </a:p>
          <a:p>
            <a:pPr marL="457200" lvl="0" indent="-369570" algn="l" rtl="0">
              <a:lnSpc>
                <a:spcPct val="100000"/>
              </a:lnSpc>
              <a:spcBef>
                <a:spcPts val="1000"/>
              </a:spcBef>
              <a:spcAft>
                <a:spcPts val="1000"/>
              </a:spcAft>
              <a:buSzPct val="75000"/>
              <a:buChar char="•"/>
            </a:pPr>
            <a:r>
              <a:rPr lang="en-US"/>
              <a:t>For more information, refer to the training “Preparing for the New Annual Audit Review” (</a:t>
            </a:r>
            <a:r>
              <a:rPr lang="en-US" u="sng">
                <a:solidFill>
                  <a:schemeClr val="hlink"/>
                </a:solidFill>
                <a:hlinkClick r:id="rId7"/>
              </a:rPr>
              <a:t>slides</a:t>
            </a:r>
            <a:r>
              <a:rPr lang="en-US"/>
              <a:t>; </a:t>
            </a:r>
            <a:r>
              <a:rPr lang="en-US" u="sng">
                <a:solidFill>
                  <a:schemeClr val="hlink"/>
                </a:solidFill>
                <a:hlinkClick r:id="rId8"/>
              </a:rPr>
              <a:t>recording</a:t>
            </a:r>
            <a:r>
              <a:rPr lang="en-US"/>
              <a:t>), or contact the School Auditing Office (</a:t>
            </a:r>
            <a:r>
              <a:rPr lang="en-US" u="sng">
                <a:solidFill>
                  <a:schemeClr val="hlink"/>
                </a:solidFill>
                <a:hlinkClick r:id="rId9"/>
              </a:rPr>
              <a:t>audit@cde.state.co.us</a:t>
            </a:r>
            <a:r>
              <a:rPr lang="en-US"/>
              <a:t>) directly.</a:t>
            </a:r>
            <a:endParaRPr sz="3200"/>
          </a:p>
        </p:txBody>
      </p:sp>
      <p:sp>
        <p:nvSpPr>
          <p:cNvPr id="341" name="Google Shape;341;g3100af4acbb_1_6"/>
          <p:cNvSpPr txBox="1">
            <a:spLocks noGrp="1"/>
          </p:cNvSpPr>
          <p:nvPr>
            <p:ph type="sldNum" idx="12"/>
          </p:nvPr>
        </p:nvSpPr>
        <p:spPr>
          <a:xfrm>
            <a:off x="1747071" y="6427018"/>
            <a:ext cx="20574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g315594ea483_3_24"/>
          <p:cNvSpPr txBox="1">
            <a:spLocks noGrp="1"/>
          </p:cNvSpPr>
          <p:nvPr>
            <p:ph type="ctrTitle"/>
          </p:nvPr>
        </p:nvSpPr>
        <p:spPr>
          <a:xfrm>
            <a:off x="2209800" y="2595716"/>
            <a:ext cx="7772400" cy="2337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4000"/>
              <a:buFont typeface="Arial"/>
              <a:buNone/>
            </a:pPr>
            <a:r>
              <a:rPr lang="en-US" sz="4500">
                <a:solidFill>
                  <a:schemeClr val="dk1"/>
                </a:solidFill>
              </a:rPr>
              <a:t>Office of the State Auditor</a:t>
            </a:r>
            <a:endParaRPr sz="4500">
              <a:solidFill>
                <a:schemeClr val="dk1"/>
              </a:solidFill>
            </a:endParaRPr>
          </a:p>
        </p:txBody>
      </p:sp>
      <p:sp>
        <p:nvSpPr>
          <p:cNvPr id="347" name="Google Shape;347;g315594ea483_3_24"/>
          <p:cNvSpPr txBox="1">
            <a:spLocks noGrp="1"/>
          </p:cNvSpPr>
          <p:nvPr>
            <p:ph type="sldNum" idx="12"/>
          </p:nvPr>
        </p:nvSpPr>
        <p:spPr>
          <a:xfrm>
            <a:off x="1807453" y="6427018"/>
            <a:ext cx="20574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52"/>
        <p:cNvGrpSpPr/>
        <p:nvPr/>
      </p:nvGrpSpPr>
      <p:grpSpPr>
        <a:xfrm>
          <a:off x="0" y="0"/>
          <a:ext cx="0" cy="0"/>
          <a:chOff x="0" y="0"/>
          <a:chExt cx="0" cy="0"/>
        </a:xfrm>
      </p:grpSpPr>
      <p:sp>
        <p:nvSpPr>
          <p:cNvPr id="353" name="Google Shape;353;g313ec9700f2_3_105"/>
          <p:cNvSpPr txBox="1">
            <a:spLocks noGrp="1"/>
          </p:cNvSpPr>
          <p:nvPr>
            <p:ph type="ctrTitle"/>
          </p:nvPr>
        </p:nvSpPr>
        <p:spPr>
          <a:xfrm>
            <a:off x="975784" y="660399"/>
            <a:ext cx="10363200" cy="250613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3764"/>
              </a:buClr>
              <a:buSzPts val="3800"/>
              <a:buFont typeface="Arial"/>
              <a:buNone/>
            </a:pPr>
            <a:r>
              <a:rPr lang="en-US" sz="3800" b="1">
                <a:solidFill>
                  <a:srgbClr val="003764"/>
                </a:solidFill>
                <a:latin typeface="Calibri"/>
                <a:ea typeface="Calibri"/>
                <a:cs typeface="Calibri"/>
                <a:sym typeface="Calibri"/>
              </a:rPr>
              <a:t>FPP Meeting</a:t>
            </a:r>
            <a:br>
              <a:rPr lang="en-US" sz="3800" b="1">
                <a:solidFill>
                  <a:srgbClr val="003764"/>
                </a:solidFill>
                <a:latin typeface="Calibri"/>
                <a:ea typeface="Calibri"/>
                <a:cs typeface="Calibri"/>
                <a:sym typeface="Calibri"/>
              </a:rPr>
            </a:br>
            <a:r>
              <a:rPr lang="en-US" sz="3800" b="1">
                <a:solidFill>
                  <a:srgbClr val="003764"/>
                </a:solidFill>
                <a:latin typeface="Calibri"/>
                <a:ea typeface="Calibri"/>
                <a:cs typeface="Calibri"/>
                <a:sym typeface="Calibri"/>
              </a:rPr>
              <a:t>OSA Update</a:t>
            </a:r>
            <a:br>
              <a:rPr lang="en-US" sz="3800" b="1">
                <a:solidFill>
                  <a:srgbClr val="003764"/>
                </a:solidFill>
                <a:latin typeface="Calibri"/>
                <a:ea typeface="Calibri"/>
                <a:cs typeface="Calibri"/>
                <a:sym typeface="Calibri"/>
              </a:rPr>
            </a:br>
            <a:r>
              <a:rPr lang="en-US" sz="3800" b="1">
                <a:solidFill>
                  <a:srgbClr val="003764"/>
                </a:solidFill>
                <a:latin typeface="Calibri"/>
                <a:ea typeface="Calibri"/>
                <a:cs typeface="Calibri"/>
                <a:sym typeface="Calibri"/>
              </a:rPr>
              <a:t>November 14, 2024</a:t>
            </a:r>
            <a:endParaRPr sz="3800" b="1">
              <a:solidFill>
                <a:srgbClr val="003764"/>
              </a:solidFill>
              <a:latin typeface="Calibri"/>
              <a:ea typeface="Calibri"/>
              <a:cs typeface="Calibri"/>
              <a:sym typeface="Calibri"/>
            </a:endParaRPr>
          </a:p>
        </p:txBody>
      </p:sp>
      <p:sp>
        <p:nvSpPr>
          <p:cNvPr id="354" name="Google Shape;354;g313ec9700f2_3_105"/>
          <p:cNvSpPr txBox="1">
            <a:spLocks noGrp="1"/>
          </p:cNvSpPr>
          <p:nvPr>
            <p:ph type="subTitle" idx="1"/>
          </p:nvPr>
        </p:nvSpPr>
        <p:spPr>
          <a:xfrm>
            <a:off x="1801284" y="3779520"/>
            <a:ext cx="7449396" cy="143753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3F3F3F"/>
              </a:buClr>
              <a:buSzPts val="3000"/>
              <a:buNone/>
            </a:pPr>
            <a:r>
              <a:rPr lang="en-US" sz="3000" b="0" i="0" u="none" strike="noStrike" cap="none">
                <a:solidFill>
                  <a:srgbClr val="3F3F3F"/>
                </a:solidFill>
                <a:latin typeface="Calibri"/>
                <a:ea typeface="Calibri"/>
                <a:cs typeface="Calibri"/>
                <a:sym typeface="Calibri"/>
              </a:rPr>
              <a:t>Crystal Dorsey, CPA</a:t>
            </a:r>
            <a:endParaRPr/>
          </a:p>
          <a:p>
            <a:pPr marL="0" marR="0" lvl="0" indent="0" algn="ctr" rtl="0">
              <a:lnSpc>
                <a:spcPct val="90000"/>
              </a:lnSpc>
              <a:spcBef>
                <a:spcPts val="1000"/>
              </a:spcBef>
              <a:spcAft>
                <a:spcPts val="0"/>
              </a:spcAft>
              <a:buClr>
                <a:srgbClr val="3F3F3F"/>
              </a:buClr>
              <a:buSzPts val="3000"/>
              <a:buFont typeface="Arial"/>
              <a:buNone/>
            </a:pPr>
            <a:r>
              <a:rPr lang="en-US" sz="3000" b="0" i="0" u="none" strike="noStrike" cap="none">
                <a:solidFill>
                  <a:srgbClr val="3F3F3F"/>
                </a:solidFill>
                <a:latin typeface="Calibri"/>
                <a:ea typeface="Calibri"/>
                <a:cs typeface="Calibri"/>
                <a:sym typeface="Calibri"/>
              </a:rPr>
              <a:t>Local Government Audit Manager</a:t>
            </a:r>
            <a:endParaRPr sz="3000" b="0" i="0" u="none" strike="noStrike" cap="none">
              <a:solidFill>
                <a:srgbClr val="3F3F3F"/>
              </a:solidFill>
              <a:latin typeface="Calibri"/>
              <a:ea typeface="Calibri"/>
              <a:cs typeface="Calibri"/>
              <a:sym typeface="Calibri"/>
            </a:endParaRPr>
          </a:p>
          <a:p>
            <a:pPr marL="0" lvl="0" indent="0" algn="ctr" rtl="0">
              <a:lnSpc>
                <a:spcPct val="90000"/>
              </a:lnSpc>
              <a:spcBef>
                <a:spcPts val="1000"/>
              </a:spcBef>
              <a:spcAft>
                <a:spcPts val="0"/>
              </a:spcAft>
              <a:buClr>
                <a:srgbClr val="67767E"/>
              </a:buClr>
              <a:buSzPts val="3000"/>
              <a:buNone/>
            </a:pPr>
            <a:endParaRPr sz="3000" b="0" i="0" u="none" strike="noStrike" cap="none">
              <a:solidFill>
                <a:srgbClr val="67767E"/>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59"/>
        <p:cNvGrpSpPr/>
        <p:nvPr/>
      </p:nvGrpSpPr>
      <p:grpSpPr>
        <a:xfrm>
          <a:off x="0" y="0"/>
          <a:ext cx="0" cy="0"/>
          <a:chOff x="0" y="0"/>
          <a:chExt cx="0" cy="0"/>
        </a:xfrm>
      </p:grpSpPr>
      <p:sp>
        <p:nvSpPr>
          <p:cNvPr id="360" name="Google Shape;360;g313ec9700f2_3_112"/>
          <p:cNvSpPr txBox="1">
            <a:spLocks noGrp="1"/>
          </p:cNvSpPr>
          <p:nvPr>
            <p:ph type="title"/>
          </p:nvPr>
        </p:nvSpPr>
        <p:spPr>
          <a:xfrm>
            <a:off x="423333" y="274638"/>
            <a:ext cx="8716932"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F3F3F"/>
              </a:buClr>
              <a:buSzPts val="4400"/>
              <a:buFont typeface="Calibri"/>
              <a:buNone/>
            </a:pPr>
            <a:r>
              <a:rPr lang="en-US">
                <a:latin typeface="Calibri"/>
                <a:ea typeface="Calibri"/>
                <a:cs typeface="Calibri"/>
                <a:sym typeface="Calibri"/>
              </a:rPr>
              <a:t>Discussion Today</a:t>
            </a:r>
            <a:endParaRPr>
              <a:latin typeface="Calibri"/>
              <a:ea typeface="Calibri"/>
              <a:cs typeface="Calibri"/>
              <a:sym typeface="Calibri"/>
            </a:endParaRPr>
          </a:p>
        </p:txBody>
      </p:sp>
      <p:sp>
        <p:nvSpPr>
          <p:cNvPr id="361" name="Google Shape;361;g313ec9700f2_3_112"/>
          <p:cNvSpPr txBox="1">
            <a:spLocks noGrp="1"/>
          </p:cNvSpPr>
          <p:nvPr>
            <p:ph type="body" idx="1"/>
          </p:nvPr>
        </p:nvSpPr>
        <p:spPr>
          <a:xfrm>
            <a:off x="423333" y="1828800"/>
            <a:ext cx="8716932" cy="4270916"/>
          </a:xfrm>
          <a:prstGeom prst="rect">
            <a:avLst/>
          </a:prstGeom>
          <a:noFill/>
          <a:ln>
            <a:noFill/>
          </a:ln>
        </p:spPr>
        <p:txBody>
          <a:bodyPr spcFirstLastPara="1" wrap="square" lIns="91425" tIns="45700" rIns="91425" bIns="45700" anchor="t" anchorCtr="0">
            <a:normAutofit/>
          </a:bodyPr>
          <a:lstStyle/>
          <a:p>
            <a:pPr marL="228600" lvl="0" indent="-12700" algn="l" rtl="0">
              <a:lnSpc>
                <a:spcPct val="90000"/>
              </a:lnSpc>
              <a:spcBef>
                <a:spcPts val="0"/>
              </a:spcBef>
              <a:spcAft>
                <a:spcPts val="0"/>
              </a:spcAft>
              <a:buClr>
                <a:srgbClr val="3F3F3F"/>
              </a:buClr>
              <a:buSzPts val="3400"/>
              <a:buNone/>
            </a:pPr>
            <a:endParaRPr sz="3400">
              <a:solidFill>
                <a:schemeClr val="dk1"/>
              </a:solidFill>
              <a:latin typeface="Garamond"/>
              <a:ea typeface="Garamond"/>
              <a:cs typeface="Garamond"/>
              <a:sym typeface="Garamond"/>
            </a:endParaRPr>
          </a:p>
          <a:p>
            <a:pPr marL="228600" lvl="0" indent="-228600" algn="l" rtl="0">
              <a:lnSpc>
                <a:spcPct val="90000"/>
              </a:lnSpc>
              <a:spcBef>
                <a:spcPts val="1000"/>
              </a:spcBef>
              <a:spcAft>
                <a:spcPts val="0"/>
              </a:spcAft>
              <a:buClr>
                <a:schemeClr val="dk1"/>
              </a:buClr>
              <a:buSzPts val="3400"/>
              <a:buChar char="•"/>
            </a:pPr>
            <a:r>
              <a:rPr lang="en-US" sz="3400">
                <a:solidFill>
                  <a:schemeClr val="dk1"/>
                </a:solidFill>
                <a:latin typeface="Garamond"/>
                <a:ea typeface="Garamond"/>
                <a:cs typeface="Garamond"/>
                <a:sym typeface="Garamond"/>
              </a:rPr>
              <a:t>Process to request an extension of time</a:t>
            </a:r>
            <a:endParaRPr/>
          </a:p>
          <a:p>
            <a:pPr marL="228600" lvl="0" indent="-38100" algn="l" rtl="0">
              <a:lnSpc>
                <a:spcPct val="90000"/>
              </a:lnSpc>
              <a:spcBef>
                <a:spcPts val="1000"/>
              </a:spcBef>
              <a:spcAft>
                <a:spcPts val="0"/>
              </a:spcAft>
              <a:buClr>
                <a:srgbClr val="3F3F3F"/>
              </a:buClr>
              <a:buSzPts val="3000"/>
              <a:buNone/>
            </a:pPr>
            <a:endParaRPr sz="3000">
              <a:solidFill>
                <a:schemeClr val="dk1"/>
              </a:solidFill>
              <a:latin typeface="Garamond"/>
              <a:ea typeface="Garamond"/>
              <a:cs typeface="Garamond"/>
              <a:sym typeface="Garamond"/>
            </a:endParaRPr>
          </a:p>
          <a:p>
            <a:pPr marL="228600" lvl="0" indent="-228600" algn="l" rtl="0">
              <a:lnSpc>
                <a:spcPct val="90000"/>
              </a:lnSpc>
              <a:spcBef>
                <a:spcPts val="1000"/>
              </a:spcBef>
              <a:spcAft>
                <a:spcPts val="0"/>
              </a:spcAft>
              <a:buClr>
                <a:schemeClr val="dk1"/>
              </a:buClr>
              <a:buSzPts val="3400"/>
              <a:buChar char="•"/>
            </a:pPr>
            <a:r>
              <a:rPr lang="en-US" sz="3400">
                <a:solidFill>
                  <a:schemeClr val="dk1"/>
                </a:solidFill>
                <a:latin typeface="Garamond"/>
                <a:ea typeface="Garamond"/>
                <a:cs typeface="Garamond"/>
                <a:sym typeface="Garamond"/>
              </a:rPr>
              <a:t>Colorado School District Fiscal Health Analysis</a:t>
            </a:r>
            <a:endParaRPr/>
          </a:p>
          <a:p>
            <a:pPr marL="685800" lvl="1" indent="-228600" algn="l" rtl="0">
              <a:lnSpc>
                <a:spcPct val="90000"/>
              </a:lnSpc>
              <a:spcBef>
                <a:spcPts val="500"/>
              </a:spcBef>
              <a:spcAft>
                <a:spcPts val="0"/>
              </a:spcAft>
              <a:buClr>
                <a:schemeClr val="dk1"/>
              </a:buClr>
              <a:buSzPts val="3000"/>
              <a:buChar char="•"/>
            </a:pPr>
            <a:r>
              <a:rPr lang="en-US" sz="3000">
                <a:solidFill>
                  <a:schemeClr val="dk1"/>
                </a:solidFill>
                <a:latin typeface="Garamond"/>
                <a:ea typeface="Garamond"/>
                <a:cs typeface="Garamond"/>
                <a:sym typeface="Garamond"/>
              </a:rPr>
              <a:t>Fiscal Years 2021-2023</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66"/>
        <p:cNvGrpSpPr/>
        <p:nvPr/>
      </p:nvGrpSpPr>
      <p:grpSpPr>
        <a:xfrm>
          <a:off x="0" y="0"/>
          <a:ext cx="0" cy="0"/>
          <a:chOff x="0" y="0"/>
          <a:chExt cx="0" cy="0"/>
        </a:xfrm>
      </p:grpSpPr>
      <p:sp>
        <p:nvSpPr>
          <p:cNvPr id="367" name="Google Shape;367;g313ec9700f2_3_118"/>
          <p:cNvSpPr txBox="1">
            <a:spLocks noGrp="1"/>
          </p:cNvSpPr>
          <p:nvPr>
            <p:ph type="title"/>
          </p:nvPr>
        </p:nvSpPr>
        <p:spPr>
          <a:xfrm>
            <a:off x="489800" y="293244"/>
            <a:ext cx="8727352"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F3F3F"/>
              </a:buClr>
              <a:buSzPts val="4400"/>
              <a:buFont typeface="Calibri"/>
              <a:buNone/>
            </a:pPr>
            <a:r>
              <a:rPr lang="en-US">
                <a:latin typeface="Calibri"/>
                <a:ea typeface="Calibri"/>
                <a:cs typeface="Calibri"/>
                <a:sym typeface="Calibri"/>
              </a:rPr>
              <a:t>Audit Law Deadlines</a:t>
            </a:r>
            <a:endParaRPr/>
          </a:p>
        </p:txBody>
      </p:sp>
      <p:sp>
        <p:nvSpPr>
          <p:cNvPr id="368" name="Google Shape;368;g313ec9700f2_3_118"/>
          <p:cNvSpPr txBox="1">
            <a:spLocks noGrp="1"/>
          </p:cNvSpPr>
          <p:nvPr>
            <p:ph type="body" idx="1"/>
          </p:nvPr>
        </p:nvSpPr>
        <p:spPr>
          <a:xfrm>
            <a:off x="587336" y="1436243"/>
            <a:ext cx="8507896" cy="508721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chemeClr val="dk1"/>
                </a:solidFill>
                <a:latin typeface="Garamond"/>
                <a:ea typeface="Garamond"/>
                <a:cs typeface="Garamond"/>
                <a:sym typeface="Garamond"/>
              </a:rPr>
              <a:t>School Districts – June 30 year end </a:t>
            </a:r>
            <a:endParaRPr/>
          </a:p>
          <a:p>
            <a:pPr marL="685800" lvl="1" indent="-228600" algn="l" rtl="0">
              <a:lnSpc>
                <a:spcPct val="90000"/>
              </a:lnSpc>
              <a:spcBef>
                <a:spcPts val="500"/>
              </a:spcBef>
              <a:spcAft>
                <a:spcPts val="0"/>
              </a:spcAft>
              <a:buClr>
                <a:schemeClr val="dk1"/>
              </a:buClr>
              <a:buSzPts val="3200"/>
              <a:buChar char="•"/>
            </a:pPr>
            <a:r>
              <a:rPr lang="en-US" sz="3200">
                <a:solidFill>
                  <a:schemeClr val="dk1"/>
                </a:solidFill>
                <a:latin typeface="Garamond"/>
                <a:ea typeface="Garamond"/>
                <a:cs typeface="Garamond"/>
                <a:sym typeface="Garamond"/>
              </a:rPr>
              <a:t>Audit shall be completed within 5 months </a:t>
            </a:r>
            <a:endParaRPr/>
          </a:p>
          <a:p>
            <a:pPr marL="1143000" lvl="2" indent="-228600" algn="l" rtl="0">
              <a:lnSpc>
                <a:spcPct val="90000"/>
              </a:lnSpc>
              <a:spcBef>
                <a:spcPts val="500"/>
              </a:spcBef>
              <a:spcAft>
                <a:spcPts val="0"/>
              </a:spcAft>
              <a:buClr>
                <a:schemeClr val="dk1"/>
              </a:buClr>
              <a:buSzPts val="3200"/>
              <a:buChar char="•"/>
            </a:pPr>
            <a:r>
              <a:rPr lang="en-US" sz="3200">
                <a:solidFill>
                  <a:schemeClr val="dk1"/>
                </a:solidFill>
                <a:latin typeface="Garamond"/>
                <a:ea typeface="Garamond"/>
                <a:cs typeface="Garamond"/>
                <a:sym typeface="Garamond"/>
              </a:rPr>
              <a:t>Submit to the OSA within 30 days of receipt of audit report</a:t>
            </a:r>
            <a:endParaRPr/>
          </a:p>
          <a:p>
            <a:pPr marL="685800" lvl="1" indent="-228600" algn="l" rtl="0">
              <a:lnSpc>
                <a:spcPct val="90000"/>
              </a:lnSpc>
              <a:spcBef>
                <a:spcPts val="500"/>
              </a:spcBef>
              <a:spcAft>
                <a:spcPts val="0"/>
              </a:spcAft>
              <a:buClr>
                <a:schemeClr val="dk1"/>
              </a:buClr>
              <a:buSzPts val="3200"/>
              <a:buChar char="•"/>
            </a:pPr>
            <a:r>
              <a:rPr lang="en-US" sz="3200">
                <a:solidFill>
                  <a:schemeClr val="dk1"/>
                </a:solidFill>
                <a:latin typeface="Garamond"/>
                <a:ea typeface="Garamond"/>
                <a:cs typeface="Garamond"/>
                <a:sym typeface="Garamond"/>
              </a:rPr>
              <a:t>December 31st – Deadline to file an extension</a:t>
            </a:r>
            <a:endParaRPr/>
          </a:p>
          <a:p>
            <a:pPr marL="1143000" lvl="2" indent="-228600" algn="l" rtl="0">
              <a:lnSpc>
                <a:spcPct val="90000"/>
              </a:lnSpc>
              <a:spcBef>
                <a:spcPts val="500"/>
              </a:spcBef>
              <a:spcAft>
                <a:spcPts val="0"/>
              </a:spcAft>
              <a:buClr>
                <a:schemeClr val="dk1"/>
              </a:buClr>
              <a:buSzPts val="3200"/>
              <a:buChar char="•"/>
            </a:pPr>
            <a:r>
              <a:rPr lang="en-US" sz="3200">
                <a:solidFill>
                  <a:schemeClr val="dk1"/>
                </a:solidFill>
                <a:latin typeface="Garamond"/>
                <a:ea typeface="Garamond"/>
                <a:cs typeface="Garamond"/>
                <a:sym typeface="Garamond"/>
              </a:rPr>
              <a:t>Extension may be granted for 60 days</a:t>
            </a:r>
            <a:endParaRPr/>
          </a:p>
          <a:p>
            <a:pPr marL="1600200" lvl="3" indent="-228600" algn="l" rtl="0">
              <a:lnSpc>
                <a:spcPct val="90000"/>
              </a:lnSpc>
              <a:spcBef>
                <a:spcPts val="500"/>
              </a:spcBef>
              <a:spcAft>
                <a:spcPts val="0"/>
              </a:spcAft>
              <a:buClr>
                <a:schemeClr val="dk1"/>
              </a:buClr>
              <a:buSzPts val="3200"/>
              <a:buChar char="•"/>
            </a:pPr>
            <a:r>
              <a:rPr lang="en-US" sz="3200">
                <a:solidFill>
                  <a:schemeClr val="dk1"/>
                </a:solidFill>
                <a:latin typeface="Garamond"/>
                <a:ea typeface="Garamond"/>
                <a:cs typeface="Garamond"/>
                <a:sym typeface="Garamond"/>
              </a:rPr>
              <a:t>March 1</a:t>
            </a:r>
            <a:endParaRPr sz="3200">
              <a:solidFill>
                <a:schemeClr val="dk1"/>
              </a:solidFill>
              <a:latin typeface="Garamond"/>
              <a:ea typeface="Garamond"/>
              <a:cs typeface="Garamond"/>
              <a:sym typeface="Garamon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73"/>
        <p:cNvGrpSpPr/>
        <p:nvPr/>
      </p:nvGrpSpPr>
      <p:grpSpPr>
        <a:xfrm>
          <a:off x="0" y="0"/>
          <a:ext cx="0" cy="0"/>
          <a:chOff x="0" y="0"/>
          <a:chExt cx="0" cy="0"/>
        </a:xfrm>
      </p:grpSpPr>
      <p:sp>
        <p:nvSpPr>
          <p:cNvPr id="374" name="Google Shape;374;g313ec9700f2_3_124"/>
          <p:cNvSpPr txBox="1">
            <a:spLocks noGrp="1"/>
          </p:cNvSpPr>
          <p:nvPr>
            <p:ph type="title"/>
          </p:nvPr>
        </p:nvSpPr>
        <p:spPr>
          <a:xfrm>
            <a:off x="489800" y="293244"/>
            <a:ext cx="8727352"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F3F3F"/>
              </a:buClr>
              <a:buSzPts val="4400"/>
              <a:buFont typeface="Calibri"/>
              <a:buNone/>
            </a:pPr>
            <a:r>
              <a:rPr lang="en-US">
                <a:latin typeface="Calibri"/>
                <a:ea typeface="Calibri"/>
                <a:cs typeface="Calibri"/>
                <a:sym typeface="Calibri"/>
              </a:rPr>
              <a:t>Extension – FAQs</a:t>
            </a:r>
            <a:endParaRPr>
              <a:latin typeface="Calibri"/>
              <a:ea typeface="Calibri"/>
              <a:cs typeface="Calibri"/>
              <a:sym typeface="Calibri"/>
            </a:endParaRPr>
          </a:p>
        </p:txBody>
      </p:sp>
      <p:sp>
        <p:nvSpPr>
          <p:cNvPr id="375" name="Google Shape;375;g313ec9700f2_3_124"/>
          <p:cNvSpPr txBox="1">
            <a:spLocks noGrp="1"/>
          </p:cNvSpPr>
          <p:nvPr>
            <p:ph type="body" idx="1"/>
          </p:nvPr>
        </p:nvSpPr>
        <p:spPr>
          <a:xfrm>
            <a:off x="489800" y="1436244"/>
            <a:ext cx="8727352" cy="4897650"/>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90000"/>
              </a:lnSpc>
              <a:spcBef>
                <a:spcPts val="0"/>
              </a:spcBef>
              <a:spcAft>
                <a:spcPts val="0"/>
              </a:spcAft>
              <a:buClr>
                <a:schemeClr val="dk1"/>
              </a:buClr>
              <a:buSzPct val="100000"/>
              <a:buChar char="•"/>
            </a:pPr>
            <a:r>
              <a:rPr lang="en-US" sz="3200">
                <a:solidFill>
                  <a:schemeClr val="dk1"/>
                </a:solidFill>
                <a:latin typeface="Garamond"/>
                <a:ea typeface="Garamond"/>
                <a:cs typeface="Garamond"/>
                <a:sym typeface="Garamond"/>
              </a:rPr>
              <a:t>Can I request an extension every year?  </a:t>
            </a:r>
            <a:r>
              <a:rPr lang="en-US" sz="3200" b="1">
                <a:solidFill>
                  <a:srgbClr val="0070C0"/>
                </a:solidFill>
                <a:latin typeface="Garamond"/>
                <a:ea typeface="Garamond"/>
                <a:cs typeface="Garamond"/>
                <a:sym typeface="Garamond"/>
              </a:rPr>
              <a:t>Yes</a:t>
            </a:r>
            <a:endParaRPr sz="3200" b="1">
              <a:solidFill>
                <a:schemeClr val="dk1"/>
              </a:solidFill>
              <a:latin typeface="Garamond"/>
              <a:ea typeface="Garamond"/>
              <a:cs typeface="Garamond"/>
              <a:sym typeface="Garamond"/>
            </a:endParaRPr>
          </a:p>
          <a:p>
            <a:pPr marL="228600" lvl="0" indent="-228600" algn="l" rtl="0">
              <a:lnSpc>
                <a:spcPct val="90000"/>
              </a:lnSpc>
              <a:spcBef>
                <a:spcPts val="1000"/>
              </a:spcBef>
              <a:spcAft>
                <a:spcPts val="0"/>
              </a:spcAft>
              <a:buClr>
                <a:schemeClr val="dk1"/>
              </a:buClr>
              <a:buSzPct val="100000"/>
              <a:buChar char="•"/>
            </a:pPr>
            <a:r>
              <a:rPr lang="en-US" sz="3200">
                <a:solidFill>
                  <a:schemeClr val="dk1"/>
                </a:solidFill>
                <a:latin typeface="Garamond"/>
                <a:ea typeface="Garamond"/>
                <a:cs typeface="Garamond"/>
                <a:sym typeface="Garamond"/>
              </a:rPr>
              <a:t>What if I was late last year, can I still get an extension this year? </a:t>
            </a:r>
            <a:r>
              <a:rPr lang="en-US" sz="3200" b="1">
                <a:solidFill>
                  <a:srgbClr val="0070C0"/>
                </a:solidFill>
                <a:latin typeface="Garamond"/>
                <a:ea typeface="Garamond"/>
                <a:cs typeface="Garamond"/>
                <a:sym typeface="Garamond"/>
              </a:rPr>
              <a:t>No</a:t>
            </a:r>
            <a:endParaRPr sz="3200">
              <a:solidFill>
                <a:schemeClr val="dk1"/>
              </a:solidFill>
              <a:latin typeface="Garamond"/>
              <a:ea typeface="Garamond"/>
              <a:cs typeface="Garamond"/>
              <a:sym typeface="Garamond"/>
            </a:endParaRPr>
          </a:p>
          <a:p>
            <a:pPr marL="228600" lvl="0" indent="-228600" algn="l" rtl="0">
              <a:lnSpc>
                <a:spcPct val="90000"/>
              </a:lnSpc>
              <a:spcBef>
                <a:spcPts val="1000"/>
              </a:spcBef>
              <a:spcAft>
                <a:spcPts val="0"/>
              </a:spcAft>
              <a:buClr>
                <a:schemeClr val="dk1"/>
              </a:buClr>
              <a:buSzPct val="100000"/>
              <a:buChar char="•"/>
            </a:pPr>
            <a:r>
              <a:rPr lang="en-US" sz="3200">
                <a:solidFill>
                  <a:schemeClr val="dk1"/>
                </a:solidFill>
                <a:latin typeface="Garamond"/>
                <a:ea typeface="Garamond"/>
                <a:cs typeface="Garamond"/>
                <a:sym typeface="Garamond"/>
              </a:rPr>
              <a:t>Do I have to have a board member sign the extension form? </a:t>
            </a:r>
            <a:r>
              <a:rPr lang="en-US" sz="3200" b="1">
                <a:solidFill>
                  <a:srgbClr val="0070C0"/>
                </a:solidFill>
                <a:latin typeface="Garamond"/>
                <a:ea typeface="Garamond"/>
                <a:cs typeface="Garamond"/>
                <a:sym typeface="Garamond"/>
              </a:rPr>
              <a:t>Yes</a:t>
            </a:r>
            <a:endParaRPr sz="3200">
              <a:solidFill>
                <a:schemeClr val="dk1"/>
              </a:solidFill>
              <a:latin typeface="Garamond"/>
              <a:ea typeface="Garamond"/>
              <a:cs typeface="Garamond"/>
              <a:sym typeface="Garamond"/>
            </a:endParaRPr>
          </a:p>
          <a:p>
            <a:pPr marL="228600" lvl="0" indent="-228600" algn="l" rtl="0">
              <a:lnSpc>
                <a:spcPct val="90000"/>
              </a:lnSpc>
              <a:spcBef>
                <a:spcPts val="1000"/>
              </a:spcBef>
              <a:spcAft>
                <a:spcPts val="0"/>
              </a:spcAft>
              <a:buClr>
                <a:schemeClr val="dk1"/>
              </a:buClr>
              <a:buSzPct val="100000"/>
              <a:buChar char="•"/>
            </a:pPr>
            <a:r>
              <a:rPr lang="en-US" sz="3200">
                <a:solidFill>
                  <a:schemeClr val="dk1"/>
                </a:solidFill>
                <a:latin typeface="Garamond"/>
                <a:ea typeface="Garamond"/>
                <a:cs typeface="Garamond"/>
                <a:sym typeface="Garamond"/>
              </a:rPr>
              <a:t>Can’t I just call the OSA to request an extension? </a:t>
            </a:r>
            <a:r>
              <a:rPr lang="en-US" sz="3200" b="1">
                <a:solidFill>
                  <a:srgbClr val="0070C0"/>
                </a:solidFill>
                <a:latin typeface="Garamond"/>
                <a:ea typeface="Garamond"/>
                <a:cs typeface="Garamond"/>
                <a:sym typeface="Garamond"/>
              </a:rPr>
              <a:t>No</a:t>
            </a:r>
            <a:endParaRPr sz="3200">
              <a:solidFill>
                <a:schemeClr val="dk1"/>
              </a:solidFill>
              <a:latin typeface="Garamond"/>
              <a:ea typeface="Garamond"/>
              <a:cs typeface="Garamond"/>
              <a:sym typeface="Garamond"/>
            </a:endParaRPr>
          </a:p>
          <a:p>
            <a:pPr marL="228600" lvl="0" indent="-228600" algn="l" rtl="0">
              <a:lnSpc>
                <a:spcPct val="90000"/>
              </a:lnSpc>
              <a:spcBef>
                <a:spcPts val="1000"/>
              </a:spcBef>
              <a:spcAft>
                <a:spcPts val="0"/>
              </a:spcAft>
              <a:buClr>
                <a:schemeClr val="dk1"/>
              </a:buClr>
              <a:buSzPct val="100000"/>
              <a:buChar char="•"/>
            </a:pPr>
            <a:r>
              <a:rPr lang="en-US" sz="3200">
                <a:solidFill>
                  <a:schemeClr val="dk1"/>
                </a:solidFill>
                <a:latin typeface="Garamond"/>
                <a:ea typeface="Garamond"/>
                <a:cs typeface="Garamond"/>
                <a:sym typeface="Garamond"/>
              </a:rPr>
              <a:t>Can CDE grant the extension? </a:t>
            </a:r>
            <a:r>
              <a:rPr lang="en-US" sz="3200" b="1">
                <a:solidFill>
                  <a:srgbClr val="0070C0"/>
                </a:solidFill>
                <a:latin typeface="Garamond"/>
                <a:ea typeface="Garamond"/>
                <a:cs typeface="Garamond"/>
                <a:sym typeface="Garamond"/>
              </a:rPr>
              <a:t>No</a:t>
            </a:r>
            <a:endParaRPr sz="3200">
              <a:solidFill>
                <a:schemeClr val="dk1"/>
              </a:solidFill>
              <a:latin typeface="Garamond"/>
              <a:ea typeface="Garamond"/>
              <a:cs typeface="Garamond"/>
              <a:sym typeface="Garamond"/>
            </a:endParaRPr>
          </a:p>
          <a:p>
            <a:pPr marL="228600" lvl="0" indent="-228600" algn="l" rtl="0">
              <a:lnSpc>
                <a:spcPct val="90000"/>
              </a:lnSpc>
              <a:spcBef>
                <a:spcPts val="1000"/>
              </a:spcBef>
              <a:spcAft>
                <a:spcPts val="0"/>
              </a:spcAft>
              <a:buClr>
                <a:schemeClr val="dk1"/>
              </a:buClr>
              <a:buSzPct val="100000"/>
              <a:buChar char="•"/>
            </a:pPr>
            <a:r>
              <a:rPr lang="en-US" sz="3200">
                <a:solidFill>
                  <a:schemeClr val="dk1"/>
                </a:solidFill>
                <a:latin typeface="Garamond"/>
                <a:ea typeface="Garamond"/>
                <a:cs typeface="Garamond"/>
                <a:sym typeface="Garamond"/>
              </a:rPr>
              <a:t>Can I request an extension now, or should I wait until 12/31? </a:t>
            </a:r>
            <a:r>
              <a:rPr lang="en-US" sz="3200" b="1">
                <a:solidFill>
                  <a:srgbClr val="0070C0"/>
                </a:solidFill>
                <a:latin typeface="Garamond"/>
                <a:ea typeface="Garamond"/>
                <a:cs typeface="Garamond"/>
                <a:sym typeface="Garamond"/>
              </a:rPr>
              <a:t>Please submit the form as soon as possible.</a:t>
            </a:r>
            <a:endParaRPr sz="3200">
              <a:solidFill>
                <a:schemeClr val="dk1"/>
              </a:solidFill>
              <a:latin typeface="Garamond"/>
              <a:ea typeface="Garamond"/>
              <a:cs typeface="Garamond"/>
              <a:sym typeface="Garamon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80"/>
        <p:cNvGrpSpPr/>
        <p:nvPr/>
      </p:nvGrpSpPr>
      <p:grpSpPr>
        <a:xfrm>
          <a:off x="0" y="0"/>
          <a:ext cx="0" cy="0"/>
          <a:chOff x="0" y="0"/>
          <a:chExt cx="0" cy="0"/>
        </a:xfrm>
      </p:grpSpPr>
      <p:pic>
        <p:nvPicPr>
          <p:cNvPr id="381" name="Google Shape;381;g313ec9700f2_3_130" descr="screenshot of the Office of State Auditors webpage"/>
          <p:cNvPicPr preferRelativeResize="0"/>
          <p:nvPr/>
        </p:nvPicPr>
        <p:blipFill rotWithShape="1">
          <a:blip r:embed="rId4">
            <a:alphaModFix/>
          </a:blip>
          <a:srcRect l="11324" t="19793" r="19551" b="4025"/>
          <a:stretch/>
        </p:blipFill>
        <p:spPr>
          <a:xfrm>
            <a:off x="364225" y="379825"/>
            <a:ext cx="8605605" cy="5498999"/>
          </a:xfrm>
          <a:prstGeom prst="rect">
            <a:avLst/>
          </a:prstGeom>
          <a:noFill/>
          <a:ln>
            <a:noFill/>
          </a:ln>
        </p:spPr>
      </p:pic>
      <p:sp>
        <p:nvSpPr>
          <p:cNvPr id="382" name="Google Shape;382;g313ec9700f2_3_130" descr="screenshot of the Office of State Auditors webpage"/>
          <p:cNvSpPr/>
          <p:nvPr/>
        </p:nvSpPr>
        <p:spPr>
          <a:xfrm>
            <a:off x="2640505" y="3550639"/>
            <a:ext cx="1559581" cy="498027"/>
          </a:xfrm>
          <a:prstGeom prst="rect">
            <a:avLst/>
          </a:prstGeom>
          <a:noFill/>
          <a:ln w="3810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D8D8D8"/>
              </a:solidFill>
              <a:latin typeface="Arial"/>
              <a:ea typeface="Arial"/>
              <a:cs typeface="Arial"/>
              <a:sym typeface="Arial"/>
            </a:endParaRPr>
          </a:p>
        </p:txBody>
      </p:sp>
      <p:cxnSp>
        <p:nvCxnSpPr>
          <p:cNvPr id="383" name="Google Shape;383;g313ec9700f2_3_130" descr="screenshot of the Office of State Auditors webpage"/>
          <p:cNvCxnSpPr/>
          <p:nvPr/>
        </p:nvCxnSpPr>
        <p:spPr>
          <a:xfrm rot="10800000">
            <a:off x="3845581" y="3799652"/>
            <a:ext cx="2936837" cy="453165"/>
          </a:xfrm>
          <a:prstGeom prst="straightConnector1">
            <a:avLst/>
          </a:prstGeom>
          <a:noFill/>
          <a:ln w="12700" cap="flat" cmpd="sng">
            <a:solidFill>
              <a:srgbClr val="FF0000"/>
            </a:solidFill>
            <a:prstDash val="solid"/>
            <a:miter lim="800000"/>
            <a:headEnd type="none" w="sm" len="sm"/>
            <a:tailEnd type="stealth" w="med" len="med"/>
          </a:ln>
        </p:spPr>
      </p:cxnSp>
      <p:sp>
        <p:nvSpPr>
          <p:cNvPr id="384" name="Google Shape;384;g313ec9700f2_3_130"/>
          <p:cNvSpPr txBox="1"/>
          <p:nvPr/>
        </p:nvSpPr>
        <p:spPr>
          <a:xfrm>
            <a:off x="6386043" y="3847069"/>
            <a:ext cx="2590800" cy="1477328"/>
          </a:xfrm>
          <a:prstGeom prst="rect">
            <a:avLst/>
          </a:prstGeom>
          <a:solidFill>
            <a:srgbClr val="FFFF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Hover on Local Government</a:t>
            </a:r>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Click on Local Government Portal</a:t>
            </a:r>
            <a:endParaRPr/>
          </a:p>
        </p:txBody>
      </p:sp>
      <p:sp>
        <p:nvSpPr>
          <p:cNvPr id="385" name="Google Shape;385;g313ec9700f2_3_130"/>
          <p:cNvSpPr txBox="1">
            <a:spLocks noGrp="1"/>
          </p:cNvSpPr>
          <p:nvPr>
            <p:ph type="sldNum" idx="4294967295"/>
          </p:nvPr>
        </p:nvSpPr>
        <p:spPr>
          <a:xfrm>
            <a:off x="9347200" y="6356350"/>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sp>
        <p:nvSpPr>
          <p:cNvPr id="386" name="Google Shape;386;g313ec9700f2_3_130"/>
          <p:cNvSpPr txBox="1"/>
          <p:nvPr/>
        </p:nvSpPr>
        <p:spPr>
          <a:xfrm>
            <a:off x="278049" y="317541"/>
            <a:ext cx="9423000" cy="523200"/>
          </a:xfrm>
          <a:prstGeom prst="rect">
            <a:avLst/>
          </a:prstGeom>
          <a:solidFill>
            <a:srgbClr val="FFFF0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1" u="none" strike="noStrike" cap="none">
                <a:solidFill>
                  <a:srgbClr val="000000"/>
                </a:solidFill>
                <a:latin typeface="Arial"/>
                <a:ea typeface="Arial"/>
                <a:cs typeface="Arial"/>
                <a:sym typeface="Arial"/>
              </a:rPr>
              <a:t>How do I request an extension of time?</a:t>
            </a:r>
            <a:endParaRPr sz="2800" b="0" i="1" u="none" strike="noStrike" cap="none">
              <a:solidFill>
                <a:srgbClr val="000000"/>
              </a:solidFill>
              <a:latin typeface="Arial"/>
              <a:ea typeface="Arial"/>
              <a:cs typeface="Arial"/>
              <a:sym typeface="Arial"/>
            </a:endParaRPr>
          </a:p>
        </p:txBody>
      </p:sp>
      <p:sp>
        <p:nvSpPr>
          <p:cNvPr id="387" name="Google Shape;387;g313ec9700f2_3_130"/>
          <p:cNvSpPr txBox="1">
            <a:spLocks noGrp="1"/>
          </p:cNvSpPr>
          <p:nvPr>
            <p:ph type="title" idx="4294967295"/>
          </p:nvPr>
        </p:nvSpPr>
        <p:spPr>
          <a:xfrm>
            <a:off x="1625589" y="2138130"/>
            <a:ext cx="6578920" cy="954107"/>
          </a:xfrm>
          <a:prstGeom prst="rect">
            <a:avLst/>
          </a:prstGeom>
          <a:solidFill>
            <a:srgbClr val="ADF2FD"/>
          </a:solid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sng" strike="noStrike" kern="0" cap="none" spc="0" normalizeH="0" baseline="0" noProof="0" dirty="0">
                <a:ln>
                  <a:noFill/>
                </a:ln>
                <a:solidFill>
                  <a:schemeClr val="hlink"/>
                </a:solidFill>
                <a:effectLst/>
                <a:uLnTx/>
                <a:uFillTx/>
                <a:latin typeface="Arial"/>
                <a:ea typeface="Arial"/>
                <a:cs typeface="Arial"/>
                <a:sym typeface="Arial"/>
                <a:hlinkClick r:id="rId5"/>
              </a:rPr>
              <a:t>Office of the State Auditor | Colorado General Assembly</a:t>
            </a:r>
            <a:endParaRPr kumimoji="0" lang="en-US" sz="2800" b="0" i="1"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92"/>
        <p:cNvGrpSpPr/>
        <p:nvPr/>
      </p:nvGrpSpPr>
      <p:grpSpPr>
        <a:xfrm>
          <a:off x="0" y="0"/>
          <a:ext cx="0" cy="0"/>
          <a:chOff x="0" y="0"/>
          <a:chExt cx="0" cy="0"/>
        </a:xfrm>
      </p:grpSpPr>
      <p:pic>
        <p:nvPicPr>
          <p:cNvPr id="393" name="Google Shape;393;g313ec9700f2_3_141" descr="screenshot of the Office of State Auditors webpage"/>
          <p:cNvPicPr preferRelativeResize="0"/>
          <p:nvPr/>
        </p:nvPicPr>
        <p:blipFill rotWithShape="1">
          <a:blip r:embed="rId4">
            <a:alphaModFix/>
          </a:blip>
          <a:srcRect/>
          <a:stretch/>
        </p:blipFill>
        <p:spPr>
          <a:xfrm>
            <a:off x="327753" y="4209919"/>
            <a:ext cx="9433908" cy="2225644"/>
          </a:xfrm>
          <a:prstGeom prst="rect">
            <a:avLst/>
          </a:prstGeom>
          <a:noFill/>
          <a:ln>
            <a:noFill/>
          </a:ln>
        </p:spPr>
      </p:pic>
      <p:pic>
        <p:nvPicPr>
          <p:cNvPr id="394" name="Google Shape;394;g313ec9700f2_3_141" descr="screenshot of the Office of State Auditors webpage"/>
          <p:cNvPicPr preferRelativeResize="0"/>
          <p:nvPr/>
        </p:nvPicPr>
        <p:blipFill rotWithShape="1">
          <a:blip r:embed="rId5">
            <a:alphaModFix/>
          </a:blip>
          <a:srcRect/>
          <a:stretch/>
        </p:blipFill>
        <p:spPr>
          <a:xfrm>
            <a:off x="417228" y="447261"/>
            <a:ext cx="9433908" cy="2949059"/>
          </a:xfrm>
          <a:prstGeom prst="rect">
            <a:avLst/>
          </a:prstGeom>
          <a:noFill/>
          <a:ln>
            <a:noFill/>
          </a:ln>
        </p:spPr>
      </p:pic>
      <p:sp>
        <p:nvSpPr>
          <p:cNvPr id="395" name="Google Shape;395;g313ec9700f2_3_141"/>
          <p:cNvSpPr txBox="1">
            <a:spLocks noGrp="1"/>
          </p:cNvSpPr>
          <p:nvPr>
            <p:ph type="title" idx="4294967295"/>
          </p:nvPr>
        </p:nvSpPr>
        <p:spPr>
          <a:xfrm>
            <a:off x="3407415" y="3563434"/>
            <a:ext cx="4428000" cy="646500"/>
          </a:xfrm>
          <a:prstGeom prst="rect">
            <a:avLst/>
          </a:prstGeom>
          <a:solidFill>
            <a:srgbClr val="FFFF00"/>
          </a:solid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Arial"/>
                <a:ea typeface="Arial"/>
                <a:cs typeface="Arial"/>
                <a:sym typeface="Arial"/>
              </a:rPr>
              <a:t>Scroll to the bottom of the portal page to find the form to request for an extension</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96" name="Google Shape;396;g313ec9700f2_3_141" descr="screenshot of the Office of State Auditors webpage"/>
          <p:cNvSpPr/>
          <p:nvPr/>
        </p:nvSpPr>
        <p:spPr>
          <a:xfrm>
            <a:off x="417228" y="4312343"/>
            <a:ext cx="3971700" cy="1478100"/>
          </a:xfrm>
          <a:prstGeom prst="rect">
            <a:avLst/>
          </a:prstGeom>
          <a:noFill/>
          <a:ln w="38100" cap="flat" cmpd="sng">
            <a:solidFill>
              <a:srgbClr val="FF66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D8D8D8"/>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01"/>
        <p:cNvGrpSpPr/>
        <p:nvPr/>
      </p:nvGrpSpPr>
      <p:grpSpPr>
        <a:xfrm>
          <a:off x="0" y="0"/>
          <a:ext cx="0" cy="0"/>
          <a:chOff x="0" y="0"/>
          <a:chExt cx="0" cy="0"/>
        </a:xfrm>
      </p:grpSpPr>
      <p:pic>
        <p:nvPicPr>
          <p:cNvPr id="402" name="Google Shape;402;g313ec9700f2_3_149" descr="screenshot of the Office of State Auditors extension form"/>
          <p:cNvPicPr preferRelativeResize="0"/>
          <p:nvPr/>
        </p:nvPicPr>
        <p:blipFill rotWithShape="1">
          <a:blip r:embed="rId4">
            <a:alphaModFix/>
          </a:blip>
          <a:srcRect/>
          <a:stretch/>
        </p:blipFill>
        <p:spPr>
          <a:xfrm>
            <a:off x="1287488" y="155485"/>
            <a:ext cx="5473178" cy="6547029"/>
          </a:xfrm>
          <a:prstGeom prst="rect">
            <a:avLst/>
          </a:prstGeom>
          <a:noFill/>
          <a:ln>
            <a:noFill/>
          </a:ln>
        </p:spPr>
      </p:pic>
      <p:sp>
        <p:nvSpPr>
          <p:cNvPr id="403" name="Google Shape;403;g313ec9700f2_3_149"/>
          <p:cNvSpPr txBox="1"/>
          <p:nvPr/>
        </p:nvSpPr>
        <p:spPr>
          <a:xfrm>
            <a:off x="6058488" y="2685026"/>
            <a:ext cx="5176211" cy="954107"/>
          </a:xfrm>
          <a:prstGeom prst="rect">
            <a:avLst/>
          </a:prstGeom>
          <a:solidFill>
            <a:srgbClr val="FFFF0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0" u="none" strike="noStrike" cap="none">
                <a:solidFill>
                  <a:srgbClr val="000000"/>
                </a:solidFill>
                <a:latin typeface="Arial"/>
                <a:ea typeface="Arial"/>
                <a:cs typeface="Arial"/>
                <a:sym typeface="Arial"/>
              </a:rPr>
              <a:t>Print and have a board member sign.</a:t>
            </a:r>
            <a:endParaRPr/>
          </a:p>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spcBef>
                <a:spcPts val="0"/>
              </a:spcBef>
              <a:spcAft>
                <a:spcPts val="0"/>
              </a:spcAft>
              <a:buNone/>
            </a:pPr>
            <a:r>
              <a:rPr lang="en-US" sz="1400" b="0" i="0" u="none" strike="noStrike" cap="none">
                <a:solidFill>
                  <a:srgbClr val="000000"/>
                </a:solidFill>
                <a:latin typeface="Arial"/>
                <a:ea typeface="Arial"/>
                <a:cs typeface="Arial"/>
                <a:sym typeface="Arial"/>
              </a:rPr>
              <a:t>Submit through the OSA Local Government Portal.</a:t>
            </a:r>
            <a:endParaRPr/>
          </a:p>
        </p:txBody>
      </p:sp>
      <p:sp>
        <p:nvSpPr>
          <p:cNvPr id="2" name="Title 1">
            <a:extLst>
              <a:ext uri="{FF2B5EF4-FFF2-40B4-BE49-F238E27FC236}">
                <a16:creationId xmlns:a16="http://schemas.microsoft.com/office/drawing/2014/main" id="{A9CC59FF-DB90-E9B5-40C9-7D63584336C5}"/>
              </a:ext>
            </a:extLst>
          </p:cNvPr>
          <p:cNvSpPr>
            <a:spLocks noGrp="1"/>
          </p:cNvSpPr>
          <p:nvPr>
            <p:ph type="title"/>
          </p:nvPr>
        </p:nvSpPr>
        <p:spPr>
          <a:xfrm>
            <a:off x="9376475" y="0"/>
            <a:ext cx="1528037" cy="1143000"/>
          </a:xfrm>
        </p:spPr>
        <p:txBody>
          <a:bodyPr>
            <a:normAutofit/>
          </a:bodyPr>
          <a:lstStyle/>
          <a:p>
            <a:r>
              <a:rPr lang="en-US" dirty="0">
                <a:solidFill>
                  <a:schemeClr val="bg1"/>
                </a:solidFill>
              </a:rPr>
              <a:t>OSA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3"/>
          <p:cNvSpPr txBox="1">
            <a:spLocks noGrp="1"/>
          </p:cNvSpPr>
          <p:nvPr>
            <p:ph type="ctrTitle"/>
          </p:nvPr>
        </p:nvSpPr>
        <p:spPr>
          <a:xfrm>
            <a:off x="2209800" y="2595716"/>
            <a:ext cx="7772400" cy="233762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4000"/>
              <a:buFont typeface="Arial"/>
              <a:buNone/>
            </a:pPr>
            <a:r>
              <a:rPr lang="en-US" sz="4500">
                <a:solidFill>
                  <a:schemeClr val="dk1"/>
                </a:solidFill>
              </a:rPr>
              <a:t>Approval of Agenda</a:t>
            </a:r>
            <a:endParaRPr sz="4500">
              <a:solidFill>
                <a:schemeClr val="dk1"/>
              </a:solidFill>
            </a:endParaRPr>
          </a:p>
        </p:txBody>
      </p:sp>
      <p:sp>
        <p:nvSpPr>
          <p:cNvPr id="213" name="Google Shape;213;p13"/>
          <p:cNvSpPr txBox="1">
            <a:spLocks noGrp="1"/>
          </p:cNvSpPr>
          <p:nvPr>
            <p:ph type="sldNum" idx="12"/>
          </p:nvPr>
        </p:nvSpPr>
        <p:spPr>
          <a:xfrm>
            <a:off x="1807453" y="6427019"/>
            <a:ext cx="2057400"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08"/>
        <p:cNvGrpSpPr/>
        <p:nvPr/>
      </p:nvGrpSpPr>
      <p:grpSpPr>
        <a:xfrm>
          <a:off x="0" y="0"/>
          <a:ext cx="0" cy="0"/>
          <a:chOff x="0" y="0"/>
          <a:chExt cx="0" cy="0"/>
        </a:xfrm>
      </p:grpSpPr>
      <p:sp>
        <p:nvSpPr>
          <p:cNvPr id="409" name="Google Shape;409;g313ec9700f2_3_155" descr="screenshot of the Office of State Auditors webpage"/>
          <p:cNvSpPr/>
          <p:nvPr/>
        </p:nvSpPr>
        <p:spPr>
          <a:xfrm>
            <a:off x="7696476" y="3184116"/>
            <a:ext cx="3236244" cy="2648638"/>
          </a:xfrm>
          <a:prstGeom prst="rect">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D8D8D8"/>
              </a:solidFill>
              <a:latin typeface="Arial"/>
              <a:ea typeface="Arial"/>
              <a:cs typeface="Arial"/>
              <a:sym typeface="Arial"/>
            </a:endParaRPr>
          </a:p>
        </p:txBody>
      </p:sp>
      <p:pic>
        <p:nvPicPr>
          <p:cNvPr id="410" name="Google Shape;410;g313ec9700f2_3_155" descr="screenshot of the Office of State Auditors webpage"/>
          <p:cNvPicPr preferRelativeResize="0"/>
          <p:nvPr/>
        </p:nvPicPr>
        <p:blipFill rotWithShape="1">
          <a:blip r:embed="rId4">
            <a:alphaModFix/>
          </a:blip>
          <a:srcRect/>
          <a:stretch/>
        </p:blipFill>
        <p:spPr>
          <a:xfrm>
            <a:off x="251492" y="273476"/>
            <a:ext cx="8153523" cy="5776541"/>
          </a:xfrm>
          <a:prstGeom prst="rect">
            <a:avLst/>
          </a:prstGeom>
          <a:noFill/>
          <a:ln>
            <a:noFill/>
          </a:ln>
        </p:spPr>
      </p:pic>
      <p:sp>
        <p:nvSpPr>
          <p:cNvPr id="411" name="Google Shape;411;g313ec9700f2_3_155"/>
          <p:cNvSpPr txBox="1"/>
          <p:nvPr/>
        </p:nvSpPr>
        <p:spPr>
          <a:xfrm>
            <a:off x="2666111" y="3409036"/>
            <a:ext cx="4627500" cy="2862900"/>
          </a:xfrm>
          <a:prstGeom prst="rect">
            <a:avLst/>
          </a:prstGeom>
          <a:solidFill>
            <a:srgbClr val="FFFF0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000000"/>
                </a:solidFill>
                <a:latin typeface="Arial"/>
                <a:ea typeface="Arial"/>
                <a:cs typeface="Arial"/>
                <a:sym typeface="Arial"/>
              </a:rPr>
              <a:t>Start with “Create New Submission”</a:t>
            </a:r>
            <a:endParaRPr/>
          </a:p>
          <a:p>
            <a:pPr marL="285750" marR="0" lvl="0" indent="-285750" algn="l" rtl="0">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Submission Type:  Extension</a:t>
            </a:r>
            <a:endParaRPr/>
          </a:p>
          <a:p>
            <a:pPr marL="285750" marR="0" lvl="0" indent="-285750" algn="l" rtl="0">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Complete all other fields</a:t>
            </a:r>
            <a:endParaRPr/>
          </a:p>
          <a:p>
            <a:pPr marL="285750" marR="0" lvl="0" indent="-285750" algn="l" rtl="0">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Use the drop down for Local Government, enter part of the district’s name to search.</a:t>
            </a:r>
            <a:endParaRPr/>
          </a:p>
          <a:p>
            <a:pPr marL="285750" marR="0" lvl="0" indent="-285750" algn="l" rtl="0">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Make sure you select your school district’s name and not the county by mistake.</a:t>
            </a:r>
            <a:endParaRPr/>
          </a:p>
          <a:p>
            <a:pPr marL="285750" marR="0" lvl="0" indent="-171450" algn="l" rtl="0">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12" name="Google Shape;412;g313ec9700f2_3_155" descr="screenshot of the Office of State Auditors webpage"/>
          <p:cNvSpPr/>
          <p:nvPr/>
        </p:nvSpPr>
        <p:spPr>
          <a:xfrm>
            <a:off x="5787876" y="2236446"/>
            <a:ext cx="2870400" cy="269700"/>
          </a:xfrm>
          <a:prstGeom prst="rect">
            <a:avLst/>
          </a:prstGeom>
          <a:noFill/>
          <a:ln w="3810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D8D8D8"/>
              </a:solidFill>
              <a:latin typeface="Arial"/>
              <a:ea typeface="Arial"/>
              <a:cs typeface="Arial"/>
              <a:sym typeface="Arial"/>
            </a:endParaRPr>
          </a:p>
        </p:txBody>
      </p:sp>
      <p:pic>
        <p:nvPicPr>
          <p:cNvPr id="413" name="Google Shape;413;g313ec9700f2_3_155" descr="screenshot of the Office of State Auditors webpage"/>
          <p:cNvPicPr preferRelativeResize="0"/>
          <p:nvPr/>
        </p:nvPicPr>
        <p:blipFill rotWithShape="1">
          <a:blip r:embed="rId5">
            <a:alphaModFix/>
          </a:blip>
          <a:srcRect/>
          <a:stretch/>
        </p:blipFill>
        <p:spPr>
          <a:xfrm>
            <a:off x="7643377" y="3263841"/>
            <a:ext cx="2471009" cy="2672725"/>
          </a:xfrm>
          <a:prstGeom prst="rect">
            <a:avLst/>
          </a:prstGeom>
          <a:solidFill>
            <a:srgbClr val="F7CAAC"/>
          </a:solidFill>
          <a:ln w="19050" cap="flat" cmpd="sng">
            <a:solidFill>
              <a:srgbClr val="FFC000"/>
            </a:solidFill>
            <a:prstDash val="solid"/>
            <a:round/>
            <a:headEnd type="none" w="sm" len="sm"/>
            <a:tailEnd type="none" w="sm" len="sm"/>
          </a:ln>
        </p:spPr>
      </p:pic>
      <p:sp>
        <p:nvSpPr>
          <p:cNvPr id="414" name="Google Shape;414;g313ec9700f2_3_155" descr="screenshot of the Office of State Auditors webpage"/>
          <p:cNvSpPr/>
          <p:nvPr/>
        </p:nvSpPr>
        <p:spPr>
          <a:xfrm>
            <a:off x="7517301" y="3184115"/>
            <a:ext cx="3468517" cy="2865901"/>
          </a:xfrm>
          <a:prstGeom prst="rect">
            <a:avLst/>
          </a:prstGeom>
          <a:noFill/>
          <a:ln w="38100" cap="flat" cmpd="sng">
            <a:solidFill>
              <a:srgbClr val="FF66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D8D8D8"/>
              </a:solidFill>
              <a:latin typeface="Arial"/>
              <a:ea typeface="Arial"/>
              <a:cs typeface="Arial"/>
              <a:sym typeface="Arial"/>
            </a:endParaRPr>
          </a:p>
        </p:txBody>
      </p:sp>
      <p:sp>
        <p:nvSpPr>
          <p:cNvPr id="2" name="Title 1">
            <a:extLst>
              <a:ext uri="{FF2B5EF4-FFF2-40B4-BE49-F238E27FC236}">
                <a16:creationId xmlns:a16="http://schemas.microsoft.com/office/drawing/2014/main" id="{0BD24231-EAE8-F5A4-7B02-52AAB7F6E77A}"/>
              </a:ext>
            </a:extLst>
          </p:cNvPr>
          <p:cNvSpPr>
            <a:spLocks noGrp="1"/>
          </p:cNvSpPr>
          <p:nvPr>
            <p:ph type="title"/>
          </p:nvPr>
        </p:nvSpPr>
        <p:spPr>
          <a:xfrm>
            <a:off x="9577953" y="274638"/>
            <a:ext cx="2004447" cy="1143000"/>
          </a:xfrm>
        </p:spPr>
        <p:txBody>
          <a:bodyPr/>
          <a:lstStyle/>
          <a:p>
            <a:r>
              <a:rPr lang="en-US" dirty="0">
                <a:solidFill>
                  <a:schemeClr val="bg1"/>
                </a:solidFill>
              </a:rPr>
              <a:t>OSA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19"/>
        <p:cNvGrpSpPr/>
        <p:nvPr/>
      </p:nvGrpSpPr>
      <p:grpSpPr>
        <a:xfrm>
          <a:off x="0" y="0"/>
          <a:ext cx="0" cy="0"/>
          <a:chOff x="0" y="0"/>
          <a:chExt cx="0" cy="0"/>
        </a:xfrm>
      </p:grpSpPr>
      <p:sp>
        <p:nvSpPr>
          <p:cNvPr id="420" name="Google Shape;420;g313ec9700f2_3_165"/>
          <p:cNvSpPr txBox="1">
            <a:spLocks noGrp="1"/>
          </p:cNvSpPr>
          <p:nvPr>
            <p:ph type="title"/>
          </p:nvPr>
        </p:nvSpPr>
        <p:spPr>
          <a:xfrm>
            <a:off x="518832" y="274956"/>
            <a:ext cx="8893392"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F3F3F"/>
              </a:buClr>
              <a:buSzPts val="4400"/>
              <a:buFont typeface="Calibri"/>
              <a:buNone/>
            </a:pPr>
            <a:r>
              <a:rPr lang="en-US" dirty="0">
                <a:latin typeface="Calibri"/>
                <a:ea typeface="Calibri"/>
                <a:cs typeface="Calibri"/>
                <a:sym typeface="Calibri"/>
              </a:rPr>
              <a:t>School District Fiscal Health</a:t>
            </a:r>
            <a:endParaRPr dirty="0"/>
          </a:p>
        </p:txBody>
      </p:sp>
      <p:pic>
        <p:nvPicPr>
          <p:cNvPr id="421" name="Google Shape;421;g313ec9700f2_3_165" descr="screenshot of the Office of State Auditors Fiscal Health Analysis"/>
          <p:cNvPicPr preferRelativeResize="0"/>
          <p:nvPr/>
        </p:nvPicPr>
        <p:blipFill rotWithShape="1">
          <a:blip r:embed="rId4">
            <a:alphaModFix/>
          </a:blip>
          <a:srcRect/>
          <a:stretch/>
        </p:blipFill>
        <p:spPr>
          <a:xfrm>
            <a:off x="515665" y="1417956"/>
            <a:ext cx="6555689" cy="4477267"/>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26"/>
        <p:cNvGrpSpPr/>
        <p:nvPr/>
      </p:nvGrpSpPr>
      <p:grpSpPr>
        <a:xfrm>
          <a:off x="0" y="0"/>
          <a:ext cx="0" cy="0"/>
          <a:chOff x="0" y="0"/>
          <a:chExt cx="0" cy="0"/>
        </a:xfrm>
      </p:grpSpPr>
      <p:sp>
        <p:nvSpPr>
          <p:cNvPr id="427" name="Google Shape;427;g313ec9700f2_3_171"/>
          <p:cNvSpPr txBox="1">
            <a:spLocks noGrp="1"/>
          </p:cNvSpPr>
          <p:nvPr>
            <p:ph type="title"/>
          </p:nvPr>
        </p:nvSpPr>
        <p:spPr>
          <a:xfrm>
            <a:off x="675301" y="274638"/>
            <a:ext cx="8517467"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F3F3F"/>
              </a:buClr>
              <a:buSzPct val="100000"/>
              <a:buFont typeface="Calibri"/>
              <a:buNone/>
            </a:pPr>
            <a:r>
              <a:rPr lang="en-US" dirty="0">
                <a:latin typeface="Calibri"/>
                <a:ea typeface="Calibri"/>
                <a:cs typeface="Calibri"/>
                <a:sym typeface="Calibri"/>
              </a:rPr>
              <a:t>School District Fiscal Health Analysis</a:t>
            </a:r>
            <a:endParaRPr dirty="0"/>
          </a:p>
        </p:txBody>
      </p:sp>
      <p:sp>
        <p:nvSpPr>
          <p:cNvPr id="428" name="Google Shape;428;g313ec9700f2_3_171"/>
          <p:cNvSpPr txBox="1">
            <a:spLocks noGrp="1"/>
          </p:cNvSpPr>
          <p:nvPr>
            <p:ph type="body" idx="1"/>
          </p:nvPr>
        </p:nvSpPr>
        <p:spPr>
          <a:xfrm>
            <a:off x="675301" y="1892809"/>
            <a:ext cx="8337208" cy="437432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3F3F3F"/>
              </a:buClr>
              <a:buSzPts val="3200"/>
              <a:buChar char="•"/>
            </a:pPr>
            <a:r>
              <a:rPr lang="en-US" sz="3200">
                <a:latin typeface="Garamond"/>
                <a:ea typeface="Garamond"/>
                <a:cs typeface="Garamond"/>
                <a:sym typeface="Garamond"/>
              </a:rPr>
              <a:t>October 14, 2024 </a:t>
            </a:r>
            <a:endParaRPr/>
          </a:p>
          <a:p>
            <a:pPr marL="685800" lvl="1" indent="-228600" algn="l" rtl="0">
              <a:lnSpc>
                <a:spcPct val="90000"/>
              </a:lnSpc>
              <a:spcBef>
                <a:spcPts val="500"/>
              </a:spcBef>
              <a:spcAft>
                <a:spcPts val="0"/>
              </a:spcAft>
              <a:buClr>
                <a:srgbClr val="3F3F3F"/>
              </a:buClr>
              <a:buSzPts val="3200"/>
              <a:buChar char="•"/>
            </a:pPr>
            <a:r>
              <a:rPr lang="en-US" sz="3200">
                <a:latin typeface="Garamond"/>
                <a:ea typeface="Garamond"/>
                <a:cs typeface="Garamond"/>
                <a:sym typeface="Garamond"/>
              </a:rPr>
              <a:t>Legislative Audit Committee</a:t>
            </a:r>
            <a:endParaRPr/>
          </a:p>
          <a:p>
            <a:pPr marL="228600" lvl="0" indent="-25400" algn="l" rtl="0">
              <a:lnSpc>
                <a:spcPct val="90000"/>
              </a:lnSpc>
              <a:spcBef>
                <a:spcPts val="1000"/>
              </a:spcBef>
              <a:spcAft>
                <a:spcPts val="0"/>
              </a:spcAft>
              <a:buClr>
                <a:srgbClr val="3F3F3F"/>
              </a:buClr>
              <a:buSzPts val="3200"/>
              <a:buNone/>
            </a:pPr>
            <a:endParaRPr sz="3200">
              <a:latin typeface="Garamond"/>
              <a:ea typeface="Garamond"/>
              <a:cs typeface="Garamond"/>
              <a:sym typeface="Garamond"/>
            </a:endParaRPr>
          </a:p>
          <a:p>
            <a:pPr marL="228600" lvl="0" indent="-228600" algn="l" rtl="0">
              <a:lnSpc>
                <a:spcPct val="90000"/>
              </a:lnSpc>
              <a:spcBef>
                <a:spcPts val="1000"/>
              </a:spcBef>
              <a:spcAft>
                <a:spcPts val="0"/>
              </a:spcAft>
              <a:buClr>
                <a:srgbClr val="3F3F3F"/>
              </a:buClr>
              <a:buSzPts val="3200"/>
              <a:buChar char="•"/>
            </a:pPr>
            <a:r>
              <a:rPr lang="en-US" sz="3200">
                <a:latin typeface="Garamond"/>
                <a:ea typeface="Garamond"/>
                <a:cs typeface="Garamond"/>
                <a:sym typeface="Garamond"/>
              </a:rPr>
              <a:t>178 School Districts</a:t>
            </a:r>
            <a:endParaRPr/>
          </a:p>
          <a:p>
            <a:pPr marL="228600" lvl="0" indent="-25400" algn="l" rtl="0">
              <a:lnSpc>
                <a:spcPct val="90000"/>
              </a:lnSpc>
              <a:spcBef>
                <a:spcPts val="1000"/>
              </a:spcBef>
              <a:spcAft>
                <a:spcPts val="0"/>
              </a:spcAft>
              <a:buClr>
                <a:srgbClr val="3F3F3F"/>
              </a:buClr>
              <a:buSzPts val="3200"/>
              <a:buNone/>
            </a:pPr>
            <a:endParaRPr sz="3200">
              <a:latin typeface="Garamond"/>
              <a:ea typeface="Garamond"/>
              <a:cs typeface="Garamond"/>
              <a:sym typeface="Garamond"/>
            </a:endParaRPr>
          </a:p>
          <a:p>
            <a:pPr marL="228600" lvl="0" indent="-228600" algn="l" rtl="0">
              <a:lnSpc>
                <a:spcPct val="90000"/>
              </a:lnSpc>
              <a:spcBef>
                <a:spcPts val="1000"/>
              </a:spcBef>
              <a:spcAft>
                <a:spcPts val="0"/>
              </a:spcAft>
              <a:buClr>
                <a:srgbClr val="3F3F3F"/>
              </a:buClr>
              <a:buSzPts val="3200"/>
              <a:buChar char="•"/>
            </a:pPr>
            <a:r>
              <a:rPr lang="en-US" sz="3200">
                <a:latin typeface="Garamond"/>
                <a:ea typeface="Garamond"/>
                <a:cs typeface="Garamond"/>
                <a:sym typeface="Garamond"/>
              </a:rPr>
              <a:t>Reviewed trends over Fiscal Years ended 2021, 2022, 2023</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33"/>
        <p:cNvGrpSpPr/>
        <p:nvPr/>
      </p:nvGrpSpPr>
      <p:grpSpPr>
        <a:xfrm>
          <a:off x="0" y="0"/>
          <a:ext cx="0" cy="0"/>
          <a:chOff x="0" y="0"/>
          <a:chExt cx="0" cy="0"/>
        </a:xfrm>
      </p:grpSpPr>
      <p:sp>
        <p:nvSpPr>
          <p:cNvPr id="434" name="Google Shape;434;g313ec9700f2_3_177"/>
          <p:cNvSpPr txBox="1">
            <a:spLocks noGrp="1"/>
          </p:cNvSpPr>
          <p:nvPr>
            <p:ph type="title"/>
          </p:nvPr>
        </p:nvSpPr>
        <p:spPr>
          <a:xfrm>
            <a:off x="528997" y="293244"/>
            <a:ext cx="8541851"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ct val="100000"/>
              <a:buFont typeface="Calibri"/>
              <a:buNone/>
            </a:pPr>
            <a:r>
              <a:rPr lang="en-US">
                <a:solidFill>
                  <a:schemeClr val="dk1"/>
                </a:solidFill>
                <a:latin typeface="Calibri"/>
                <a:ea typeface="Calibri"/>
                <a:cs typeface="Calibri"/>
                <a:sym typeface="Calibri"/>
              </a:rPr>
              <a:t>School District Fiscal Health Ratios</a:t>
            </a:r>
            <a:endParaRPr>
              <a:solidFill>
                <a:schemeClr val="dk1"/>
              </a:solidFill>
              <a:latin typeface="Calibri"/>
              <a:ea typeface="Calibri"/>
              <a:cs typeface="Calibri"/>
              <a:sym typeface="Calibri"/>
            </a:endParaRPr>
          </a:p>
        </p:txBody>
      </p:sp>
      <p:sp>
        <p:nvSpPr>
          <p:cNvPr id="435" name="Google Shape;435;g313ec9700f2_3_177"/>
          <p:cNvSpPr txBox="1">
            <a:spLocks noGrp="1"/>
          </p:cNvSpPr>
          <p:nvPr>
            <p:ph type="body" idx="1"/>
          </p:nvPr>
        </p:nvSpPr>
        <p:spPr>
          <a:xfrm>
            <a:off x="528997" y="1591056"/>
            <a:ext cx="8541851" cy="5060114"/>
          </a:xfrm>
          <a:prstGeom prst="rect">
            <a:avLst/>
          </a:prstGeom>
          <a:noFill/>
          <a:ln>
            <a:noFill/>
          </a:ln>
        </p:spPr>
        <p:txBody>
          <a:bodyPr spcFirstLastPara="1" wrap="square" lIns="91425" tIns="45700" rIns="91425" bIns="45700" anchor="t" anchorCtr="0">
            <a:normAutofit fontScale="85000" lnSpcReduction="20000"/>
          </a:bodyPr>
          <a:lstStyle/>
          <a:p>
            <a:pPr marL="228600" lvl="0" indent="-228600" algn="l" rtl="0">
              <a:lnSpc>
                <a:spcPct val="90000"/>
              </a:lnSpc>
              <a:spcBef>
                <a:spcPts val="0"/>
              </a:spcBef>
              <a:spcAft>
                <a:spcPts val="0"/>
              </a:spcAft>
              <a:buClr>
                <a:srgbClr val="3F3F3F"/>
              </a:buClr>
              <a:buSzPct val="100000"/>
              <a:buChar char="•"/>
            </a:pPr>
            <a:r>
              <a:rPr lang="en-US">
                <a:latin typeface="Garamond"/>
                <a:ea typeface="Garamond"/>
                <a:cs typeface="Garamond"/>
                <a:sym typeface="Garamond"/>
              </a:rPr>
              <a:t>Asset Sufficiency</a:t>
            </a:r>
            <a:endParaRPr/>
          </a:p>
          <a:p>
            <a:pPr marL="685800" lvl="1" indent="-228631" algn="l" rtl="0">
              <a:lnSpc>
                <a:spcPct val="90000"/>
              </a:lnSpc>
              <a:spcBef>
                <a:spcPts val="500"/>
              </a:spcBef>
              <a:spcAft>
                <a:spcPts val="0"/>
              </a:spcAft>
              <a:buClr>
                <a:srgbClr val="3F3F3F"/>
              </a:buClr>
              <a:buSzPct val="100000"/>
              <a:buChar char="•"/>
            </a:pPr>
            <a:r>
              <a:rPr lang="en-US" sz="2700">
                <a:latin typeface="Garamond"/>
                <a:ea typeface="Garamond"/>
                <a:cs typeface="Garamond"/>
                <a:sym typeface="Garamond"/>
              </a:rPr>
              <a:t>General Fund Assets / Liabilities</a:t>
            </a:r>
            <a:endParaRPr/>
          </a:p>
          <a:p>
            <a:pPr marL="228600" lvl="0" indent="-228600" algn="l" rtl="0">
              <a:lnSpc>
                <a:spcPct val="90000"/>
              </a:lnSpc>
              <a:spcBef>
                <a:spcPts val="1000"/>
              </a:spcBef>
              <a:spcAft>
                <a:spcPts val="0"/>
              </a:spcAft>
              <a:buClr>
                <a:srgbClr val="3F3F3F"/>
              </a:buClr>
              <a:buSzPct val="100000"/>
              <a:buChar char="•"/>
            </a:pPr>
            <a:r>
              <a:rPr lang="en-US">
                <a:latin typeface="Garamond"/>
                <a:ea typeface="Garamond"/>
                <a:cs typeface="Garamond"/>
                <a:sym typeface="Garamond"/>
              </a:rPr>
              <a:t>Debt Burden</a:t>
            </a:r>
            <a:endParaRPr/>
          </a:p>
          <a:p>
            <a:pPr marL="685800" lvl="1" indent="-228631" algn="l" rtl="0">
              <a:lnSpc>
                <a:spcPct val="90000"/>
              </a:lnSpc>
              <a:spcBef>
                <a:spcPts val="500"/>
              </a:spcBef>
              <a:spcAft>
                <a:spcPts val="0"/>
              </a:spcAft>
              <a:buClr>
                <a:srgbClr val="3F3F3F"/>
              </a:buClr>
              <a:buSzPct val="100000"/>
              <a:buChar char="•"/>
            </a:pPr>
            <a:r>
              <a:rPr lang="en-US" sz="2700">
                <a:latin typeface="Garamond"/>
                <a:ea typeface="Garamond"/>
                <a:cs typeface="Garamond"/>
                <a:sym typeface="Garamond"/>
              </a:rPr>
              <a:t>Revenue paying debt / debt payments</a:t>
            </a:r>
            <a:endParaRPr/>
          </a:p>
          <a:p>
            <a:pPr marL="228600" lvl="0" indent="-228600" algn="l" rtl="0">
              <a:lnSpc>
                <a:spcPct val="90000"/>
              </a:lnSpc>
              <a:spcBef>
                <a:spcPts val="1000"/>
              </a:spcBef>
              <a:spcAft>
                <a:spcPts val="0"/>
              </a:spcAft>
              <a:buClr>
                <a:srgbClr val="3F3F3F"/>
              </a:buClr>
              <a:buSzPct val="100000"/>
              <a:buChar char="•"/>
            </a:pPr>
            <a:r>
              <a:rPr lang="en-US">
                <a:latin typeface="Garamond"/>
                <a:ea typeface="Garamond"/>
                <a:cs typeface="Garamond"/>
                <a:sym typeface="Garamond"/>
              </a:rPr>
              <a:t>Operating Reserve</a:t>
            </a:r>
            <a:endParaRPr/>
          </a:p>
          <a:p>
            <a:pPr marL="685800" lvl="1" indent="-228631" algn="l" rtl="0">
              <a:lnSpc>
                <a:spcPct val="90000"/>
              </a:lnSpc>
              <a:spcBef>
                <a:spcPts val="500"/>
              </a:spcBef>
              <a:spcAft>
                <a:spcPts val="0"/>
              </a:spcAft>
              <a:buClr>
                <a:srgbClr val="3F3F3F"/>
              </a:buClr>
              <a:buSzPct val="100000"/>
              <a:buChar char="•"/>
            </a:pPr>
            <a:r>
              <a:rPr lang="en-US" sz="2700">
                <a:latin typeface="Garamond"/>
                <a:ea typeface="Garamond"/>
                <a:cs typeface="Garamond"/>
                <a:sym typeface="Garamond"/>
              </a:rPr>
              <a:t>GF fund balance / GF expenditures</a:t>
            </a:r>
            <a:endParaRPr/>
          </a:p>
          <a:p>
            <a:pPr marL="228600" lvl="0" indent="-228600" algn="l" rtl="0">
              <a:lnSpc>
                <a:spcPct val="90000"/>
              </a:lnSpc>
              <a:spcBef>
                <a:spcPts val="1000"/>
              </a:spcBef>
              <a:spcAft>
                <a:spcPts val="0"/>
              </a:spcAft>
              <a:buClr>
                <a:srgbClr val="3F3F3F"/>
              </a:buClr>
              <a:buSzPct val="100000"/>
              <a:buChar char="•"/>
            </a:pPr>
            <a:r>
              <a:rPr lang="en-US">
                <a:latin typeface="Garamond"/>
                <a:ea typeface="Garamond"/>
                <a:cs typeface="Garamond"/>
                <a:sym typeface="Garamond"/>
              </a:rPr>
              <a:t>Operating Margin</a:t>
            </a:r>
            <a:endParaRPr/>
          </a:p>
          <a:p>
            <a:pPr marL="685800" lvl="1" indent="-228631" algn="l" rtl="0">
              <a:lnSpc>
                <a:spcPct val="90000"/>
              </a:lnSpc>
              <a:spcBef>
                <a:spcPts val="500"/>
              </a:spcBef>
              <a:spcAft>
                <a:spcPts val="0"/>
              </a:spcAft>
              <a:buClr>
                <a:srgbClr val="3F3F3F"/>
              </a:buClr>
              <a:buSzPct val="100000"/>
              <a:buChar char="•"/>
            </a:pPr>
            <a:r>
              <a:rPr lang="en-US" sz="2700">
                <a:latin typeface="Garamond"/>
                <a:ea typeface="Garamond"/>
                <a:cs typeface="Garamond"/>
                <a:sym typeface="Garamond"/>
              </a:rPr>
              <a:t>GF revenues-expenditures / GF fund balance</a:t>
            </a:r>
            <a:endParaRPr/>
          </a:p>
          <a:p>
            <a:pPr marL="228600" lvl="0" indent="-228600" algn="l" rtl="0">
              <a:lnSpc>
                <a:spcPct val="90000"/>
              </a:lnSpc>
              <a:spcBef>
                <a:spcPts val="1000"/>
              </a:spcBef>
              <a:spcAft>
                <a:spcPts val="0"/>
              </a:spcAft>
              <a:buClr>
                <a:srgbClr val="3F3F3F"/>
              </a:buClr>
              <a:buSzPct val="100000"/>
              <a:buChar char="•"/>
            </a:pPr>
            <a:r>
              <a:rPr lang="en-US">
                <a:latin typeface="Garamond"/>
                <a:ea typeface="Garamond"/>
                <a:cs typeface="Garamond"/>
                <a:sym typeface="Garamond"/>
              </a:rPr>
              <a:t>Deficit Fund Balance</a:t>
            </a:r>
            <a:endParaRPr/>
          </a:p>
          <a:p>
            <a:pPr marL="685800" lvl="1" indent="-228631" algn="l" rtl="0">
              <a:lnSpc>
                <a:spcPct val="120000"/>
              </a:lnSpc>
              <a:spcBef>
                <a:spcPts val="500"/>
              </a:spcBef>
              <a:spcAft>
                <a:spcPts val="0"/>
              </a:spcAft>
              <a:buClr>
                <a:srgbClr val="3F3F3F"/>
              </a:buClr>
              <a:buSzPct val="100000"/>
              <a:buChar char="•"/>
            </a:pPr>
            <a:r>
              <a:rPr lang="en-US" sz="2700">
                <a:latin typeface="Garamond"/>
                <a:ea typeface="Garamond"/>
                <a:cs typeface="Garamond"/>
                <a:sym typeface="Garamond"/>
              </a:rPr>
              <a:t>Total deficit fund balance(s) – fund balance of the general fund (if positive)/Total revenues in deficit fund balance(s)</a:t>
            </a:r>
            <a:endParaRPr/>
          </a:p>
          <a:p>
            <a:pPr marL="228600" lvl="0" indent="-228600" algn="l" rtl="0">
              <a:lnSpc>
                <a:spcPct val="90000"/>
              </a:lnSpc>
              <a:spcBef>
                <a:spcPts val="1000"/>
              </a:spcBef>
              <a:spcAft>
                <a:spcPts val="0"/>
              </a:spcAft>
              <a:buClr>
                <a:srgbClr val="3F3F3F"/>
              </a:buClr>
              <a:buSzPct val="100000"/>
              <a:buChar char="•"/>
            </a:pPr>
            <a:r>
              <a:rPr lang="en-US">
                <a:latin typeface="Garamond"/>
                <a:ea typeface="Garamond"/>
                <a:cs typeface="Garamond"/>
                <a:sym typeface="Garamond"/>
              </a:rPr>
              <a:t>Change in Fund Balance</a:t>
            </a:r>
            <a:endParaRPr/>
          </a:p>
          <a:p>
            <a:pPr marL="685800" lvl="1" indent="-228631" algn="l" rtl="0">
              <a:lnSpc>
                <a:spcPct val="120000"/>
              </a:lnSpc>
              <a:spcBef>
                <a:spcPts val="500"/>
              </a:spcBef>
              <a:spcAft>
                <a:spcPts val="0"/>
              </a:spcAft>
              <a:buClr>
                <a:srgbClr val="3F3F3F"/>
              </a:buClr>
              <a:buSzPct val="100000"/>
              <a:buChar char="•"/>
            </a:pPr>
            <a:r>
              <a:rPr lang="en-US" sz="2700">
                <a:latin typeface="Garamond"/>
                <a:ea typeface="Garamond"/>
                <a:cs typeface="Garamond"/>
                <a:sym typeface="Garamond"/>
              </a:rPr>
              <a:t>Current year GF fund balance-prior year / GF prior year fund balance </a:t>
            </a:r>
            <a:endParaRPr sz="2700">
              <a:latin typeface="Garamond"/>
              <a:ea typeface="Garamond"/>
              <a:cs typeface="Garamond"/>
              <a:sym typeface="Garamon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40"/>
        <p:cNvGrpSpPr/>
        <p:nvPr/>
      </p:nvGrpSpPr>
      <p:grpSpPr>
        <a:xfrm>
          <a:off x="0" y="0"/>
          <a:ext cx="0" cy="0"/>
          <a:chOff x="0" y="0"/>
          <a:chExt cx="0" cy="0"/>
        </a:xfrm>
      </p:grpSpPr>
      <p:sp>
        <p:nvSpPr>
          <p:cNvPr id="441" name="Google Shape;441;g313ec9700f2_3_183"/>
          <p:cNvSpPr txBox="1">
            <a:spLocks noGrp="1"/>
          </p:cNvSpPr>
          <p:nvPr>
            <p:ph type="title"/>
          </p:nvPr>
        </p:nvSpPr>
        <p:spPr>
          <a:xfrm>
            <a:off x="671113" y="366396"/>
            <a:ext cx="8277815"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3F3F3F"/>
              </a:buClr>
              <a:buSzPct val="100000"/>
              <a:buFont typeface="Calibri"/>
              <a:buNone/>
            </a:pPr>
            <a:r>
              <a:rPr lang="en-US" dirty="0">
                <a:latin typeface="Calibri"/>
                <a:ea typeface="Calibri"/>
                <a:cs typeface="Calibri"/>
                <a:sym typeface="Calibri"/>
              </a:rPr>
              <a:t>School District Fiscal Health Analysis  </a:t>
            </a:r>
            <a:endParaRPr dirty="0"/>
          </a:p>
        </p:txBody>
      </p:sp>
      <p:pic>
        <p:nvPicPr>
          <p:cNvPr id="442" name="Google Shape;442;g313ec9700f2_3_183" descr="screenshot of the Office of State Auditors Fiscal Health Analysis"/>
          <p:cNvPicPr preferRelativeResize="0"/>
          <p:nvPr/>
        </p:nvPicPr>
        <p:blipFill rotWithShape="1">
          <a:blip r:embed="rId4">
            <a:alphaModFix/>
          </a:blip>
          <a:srcRect/>
          <a:stretch/>
        </p:blipFill>
        <p:spPr>
          <a:xfrm>
            <a:off x="977697" y="1548306"/>
            <a:ext cx="7504825" cy="5027591"/>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47"/>
        <p:cNvGrpSpPr/>
        <p:nvPr/>
      </p:nvGrpSpPr>
      <p:grpSpPr>
        <a:xfrm>
          <a:off x="0" y="0"/>
          <a:ext cx="0" cy="0"/>
          <a:chOff x="0" y="0"/>
          <a:chExt cx="0" cy="0"/>
        </a:xfrm>
      </p:grpSpPr>
      <p:sp>
        <p:nvSpPr>
          <p:cNvPr id="448" name="Google Shape;448;g313ec9700f2_3_189"/>
          <p:cNvSpPr txBox="1">
            <a:spLocks noGrp="1"/>
          </p:cNvSpPr>
          <p:nvPr>
            <p:ph type="title"/>
          </p:nvPr>
        </p:nvSpPr>
        <p:spPr>
          <a:xfrm>
            <a:off x="503385" y="402654"/>
            <a:ext cx="8494311"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F3F3F"/>
              </a:buClr>
              <a:buSzPct val="100000"/>
              <a:buFont typeface="Calibri"/>
              <a:buNone/>
            </a:pPr>
            <a:r>
              <a:rPr lang="en-US" dirty="0">
                <a:latin typeface="Calibri"/>
                <a:ea typeface="Calibri"/>
                <a:cs typeface="Calibri"/>
                <a:sym typeface="Calibri"/>
              </a:rPr>
              <a:t>School District Fiscal Health Analysis </a:t>
            </a:r>
            <a:endParaRPr dirty="0">
              <a:solidFill>
                <a:srgbClr val="910029"/>
              </a:solidFill>
              <a:latin typeface="Calibri"/>
              <a:ea typeface="Calibri"/>
              <a:cs typeface="Calibri"/>
              <a:sym typeface="Calibri"/>
            </a:endParaRPr>
          </a:p>
        </p:txBody>
      </p:sp>
      <p:sp>
        <p:nvSpPr>
          <p:cNvPr id="449" name="Google Shape;449;g313ec9700f2_3_189"/>
          <p:cNvSpPr txBox="1">
            <a:spLocks noGrp="1"/>
          </p:cNvSpPr>
          <p:nvPr>
            <p:ph type="body" idx="1"/>
          </p:nvPr>
        </p:nvSpPr>
        <p:spPr>
          <a:xfrm>
            <a:off x="503385" y="1746504"/>
            <a:ext cx="8494311" cy="455544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3000"/>
              <a:buFont typeface="Arial"/>
              <a:buChar char="•"/>
            </a:pPr>
            <a:r>
              <a:rPr lang="en-US" sz="3000">
                <a:solidFill>
                  <a:schemeClr val="dk1"/>
                </a:solidFill>
                <a:latin typeface="Garamond"/>
                <a:ea typeface="Garamond"/>
                <a:cs typeface="Garamond"/>
                <a:sym typeface="Garamond"/>
              </a:rPr>
              <a:t>36 school districts with one or more missed benchmarks</a:t>
            </a:r>
            <a:endParaRPr sz="3000">
              <a:solidFill>
                <a:schemeClr val="dk1"/>
              </a:solidFill>
              <a:latin typeface="Garamond"/>
              <a:ea typeface="Garamond"/>
              <a:cs typeface="Garamond"/>
              <a:sym typeface="Garamond"/>
            </a:endParaRPr>
          </a:p>
          <a:p>
            <a:pPr marL="685800" lvl="1" indent="-38100" algn="l" rtl="0">
              <a:lnSpc>
                <a:spcPct val="90000"/>
              </a:lnSpc>
              <a:spcBef>
                <a:spcPts val="500"/>
              </a:spcBef>
              <a:spcAft>
                <a:spcPts val="0"/>
              </a:spcAft>
              <a:buClr>
                <a:srgbClr val="3F3F3F"/>
              </a:buClr>
              <a:buSzPts val="3000"/>
              <a:buFont typeface="Arial"/>
              <a:buNone/>
            </a:pPr>
            <a:endParaRPr sz="3000">
              <a:solidFill>
                <a:schemeClr val="dk1"/>
              </a:solidFill>
              <a:latin typeface="Garamond"/>
              <a:ea typeface="Garamond"/>
              <a:cs typeface="Garamond"/>
              <a:sym typeface="Garamond"/>
            </a:endParaRPr>
          </a:p>
          <a:p>
            <a:pPr marL="685800" lvl="1" indent="-228600" algn="l" rtl="0">
              <a:lnSpc>
                <a:spcPct val="90000"/>
              </a:lnSpc>
              <a:spcBef>
                <a:spcPts val="500"/>
              </a:spcBef>
              <a:spcAft>
                <a:spcPts val="0"/>
              </a:spcAft>
              <a:buClr>
                <a:schemeClr val="dk1"/>
              </a:buClr>
              <a:buSzPts val="3000"/>
              <a:buFont typeface="Arial"/>
              <a:buChar char="–"/>
            </a:pPr>
            <a:r>
              <a:rPr lang="en-US" sz="3000">
                <a:solidFill>
                  <a:schemeClr val="dk1"/>
                </a:solidFill>
                <a:latin typeface="Garamond"/>
                <a:ea typeface="Garamond"/>
                <a:cs typeface="Garamond"/>
                <a:sym typeface="Garamond"/>
              </a:rPr>
              <a:t>14 districts with two</a:t>
            </a:r>
            <a:endParaRPr/>
          </a:p>
          <a:p>
            <a:pPr marL="685800" lvl="1" indent="-228600" algn="l" rtl="0">
              <a:lnSpc>
                <a:spcPct val="90000"/>
              </a:lnSpc>
              <a:spcBef>
                <a:spcPts val="500"/>
              </a:spcBef>
              <a:spcAft>
                <a:spcPts val="0"/>
              </a:spcAft>
              <a:buClr>
                <a:schemeClr val="dk1"/>
              </a:buClr>
              <a:buSzPts val="3000"/>
              <a:buFont typeface="Arial"/>
              <a:buChar char="–"/>
            </a:pPr>
            <a:r>
              <a:rPr lang="en-US" sz="3000">
                <a:solidFill>
                  <a:schemeClr val="dk1"/>
                </a:solidFill>
                <a:latin typeface="Garamond"/>
                <a:ea typeface="Garamond"/>
                <a:cs typeface="Garamond"/>
                <a:sym typeface="Garamond"/>
              </a:rPr>
              <a:t>2 districts with three</a:t>
            </a:r>
            <a:endParaRPr sz="3000">
              <a:solidFill>
                <a:schemeClr val="dk1"/>
              </a:solidFill>
              <a:latin typeface="Garamond"/>
              <a:ea typeface="Garamond"/>
              <a:cs typeface="Garamond"/>
              <a:sym typeface="Garamond"/>
            </a:endParaRPr>
          </a:p>
          <a:p>
            <a:pPr marL="1143000" lvl="2" indent="-228600" algn="l" rtl="0">
              <a:lnSpc>
                <a:spcPct val="90000"/>
              </a:lnSpc>
              <a:spcBef>
                <a:spcPts val="500"/>
              </a:spcBef>
              <a:spcAft>
                <a:spcPts val="0"/>
              </a:spcAft>
              <a:buClr>
                <a:schemeClr val="dk1"/>
              </a:buClr>
              <a:buSzPts val="2800"/>
              <a:buChar char="•"/>
            </a:pPr>
            <a:r>
              <a:rPr lang="en-US" sz="2800">
                <a:solidFill>
                  <a:schemeClr val="dk1"/>
                </a:solidFill>
                <a:latin typeface="Garamond"/>
                <a:ea typeface="Garamond"/>
                <a:cs typeface="Garamond"/>
                <a:sym typeface="Garamond"/>
              </a:rPr>
              <a:t>Elizabeth (Elbert)</a:t>
            </a:r>
            <a:endParaRPr/>
          </a:p>
          <a:p>
            <a:pPr marL="1143000" lvl="2" indent="-228600" algn="l" rtl="0">
              <a:lnSpc>
                <a:spcPct val="90000"/>
              </a:lnSpc>
              <a:spcBef>
                <a:spcPts val="500"/>
              </a:spcBef>
              <a:spcAft>
                <a:spcPts val="0"/>
              </a:spcAft>
              <a:buClr>
                <a:schemeClr val="dk1"/>
              </a:buClr>
              <a:buSzPts val="2800"/>
              <a:buChar char="•"/>
            </a:pPr>
            <a:r>
              <a:rPr lang="en-US" sz="2800">
                <a:solidFill>
                  <a:schemeClr val="dk1"/>
                </a:solidFill>
                <a:latin typeface="Garamond"/>
                <a:ea typeface="Garamond"/>
                <a:cs typeface="Garamond"/>
                <a:sym typeface="Garamond"/>
              </a:rPr>
              <a:t>Fountain (El Paso)</a:t>
            </a:r>
            <a:endParaRPr sz="2800">
              <a:solidFill>
                <a:schemeClr val="dk1"/>
              </a:solidFill>
              <a:latin typeface="Garamond"/>
              <a:ea typeface="Garamond"/>
              <a:cs typeface="Garamond"/>
              <a:sym typeface="Garamond"/>
            </a:endParaRPr>
          </a:p>
          <a:p>
            <a:pPr marL="685800" lvl="1" indent="-228600" algn="l" rtl="0">
              <a:lnSpc>
                <a:spcPct val="90000"/>
              </a:lnSpc>
              <a:spcBef>
                <a:spcPts val="500"/>
              </a:spcBef>
              <a:spcAft>
                <a:spcPts val="0"/>
              </a:spcAft>
              <a:buClr>
                <a:schemeClr val="dk1"/>
              </a:buClr>
              <a:buSzPts val="3000"/>
              <a:buFont typeface="Arial"/>
              <a:buChar char="–"/>
            </a:pPr>
            <a:r>
              <a:rPr lang="en-US" sz="3000">
                <a:solidFill>
                  <a:schemeClr val="dk1"/>
                </a:solidFill>
                <a:latin typeface="Garamond"/>
                <a:ea typeface="Garamond"/>
                <a:cs typeface="Garamond"/>
                <a:sym typeface="Garamond"/>
              </a:rPr>
              <a:t>1 district with five</a:t>
            </a:r>
            <a:endParaRPr/>
          </a:p>
          <a:p>
            <a:pPr marL="1143000" lvl="2" indent="-228600" algn="l" rtl="0">
              <a:lnSpc>
                <a:spcPct val="90000"/>
              </a:lnSpc>
              <a:spcBef>
                <a:spcPts val="500"/>
              </a:spcBef>
              <a:spcAft>
                <a:spcPts val="0"/>
              </a:spcAft>
              <a:buClr>
                <a:schemeClr val="dk1"/>
              </a:buClr>
              <a:buSzPts val="2800"/>
              <a:buFont typeface="Arial"/>
              <a:buChar char="•"/>
            </a:pPr>
            <a:r>
              <a:rPr lang="en-US" sz="2800">
                <a:solidFill>
                  <a:schemeClr val="dk1"/>
                </a:solidFill>
                <a:latin typeface="Garamond"/>
                <a:ea typeface="Garamond"/>
                <a:cs typeface="Garamond"/>
                <a:sym typeface="Garamond"/>
              </a:rPr>
              <a:t>Miami/Yoder 60 JT (El Paso)</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54"/>
        <p:cNvGrpSpPr/>
        <p:nvPr/>
      </p:nvGrpSpPr>
      <p:grpSpPr>
        <a:xfrm>
          <a:off x="0" y="0"/>
          <a:ext cx="0" cy="0"/>
          <a:chOff x="0" y="0"/>
          <a:chExt cx="0" cy="0"/>
        </a:xfrm>
      </p:grpSpPr>
      <p:sp>
        <p:nvSpPr>
          <p:cNvPr id="455" name="Google Shape;455;g313ec9700f2_3_195"/>
          <p:cNvSpPr txBox="1">
            <a:spLocks noGrp="1"/>
          </p:cNvSpPr>
          <p:nvPr>
            <p:ph type="title"/>
          </p:nvPr>
        </p:nvSpPr>
        <p:spPr>
          <a:xfrm>
            <a:off x="387459" y="402654"/>
            <a:ext cx="8610238"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F3F3F"/>
              </a:buClr>
              <a:buSzPct val="100000"/>
              <a:buFont typeface="Calibri"/>
              <a:buNone/>
            </a:pPr>
            <a:r>
              <a:rPr lang="en-US" dirty="0">
                <a:latin typeface="Calibri"/>
                <a:ea typeface="Calibri"/>
                <a:cs typeface="Calibri"/>
                <a:sym typeface="Calibri"/>
              </a:rPr>
              <a:t> School District Fiscal Health Analysis  </a:t>
            </a:r>
            <a:endParaRPr dirty="0">
              <a:solidFill>
                <a:srgbClr val="910029"/>
              </a:solidFill>
              <a:latin typeface="Calibri"/>
              <a:ea typeface="Calibri"/>
              <a:cs typeface="Calibri"/>
              <a:sym typeface="Calibri"/>
            </a:endParaRPr>
          </a:p>
        </p:txBody>
      </p:sp>
      <p:sp>
        <p:nvSpPr>
          <p:cNvPr id="456" name="Google Shape;456;g313ec9700f2_3_195"/>
          <p:cNvSpPr txBox="1">
            <a:spLocks noGrp="1"/>
          </p:cNvSpPr>
          <p:nvPr>
            <p:ph type="body" idx="1"/>
          </p:nvPr>
        </p:nvSpPr>
        <p:spPr>
          <a:xfrm>
            <a:off x="503385" y="1743366"/>
            <a:ext cx="8494311" cy="4893166"/>
          </a:xfrm>
          <a:prstGeom prst="rect">
            <a:avLst/>
          </a:prstGeom>
          <a:noFill/>
          <a:ln>
            <a:noFill/>
          </a:ln>
        </p:spPr>
        <p:txBody>
          <a:bodyPr spcFirstLastPara="1" wrap="square" lIns="91425" tIns="45700" rIns="91425" bIns="45700" anchor="t" anchorCtr="0">
            <a:normAutofit/>
          </a:bodyPr>
          <a:lstStyle/>
          <a:p>
            <a:pPr marL="685800" lvl="1" indent="-228600" algn="l" rtl="0">
              <a:lnSpc>
                <a:spcPct val="90000"/>
              </a:lnSpc>
              <a:spcBef>
                <a:spcPts val="0"/>
              </a:spcBef>
              <a:spcAft>
                <a:spcPts val="0"/>
              </a:spcAft>
              <a:buClr>
                <a:schemeClr val="dk1"/>
              </a:buClr>
              <a:buSzPts val="3400"/>
              <a:buFont typeface="Arial"/>
              <a:buChar char="–"/>
            </a:pPr>
            <a:r>
              <a:rPr lang="en-US" sz="3400">
                <a:solidFill>
                  <a:schemeClr val="dk1"/>
                </a:solidFill>
                <a:latin typeface="Garamond"/>
                <a:ea typeface="Garamond"/>
                <a:cs typeface="Garamond"/>
                <a:sym typeface="Garamond"/>
              </a:rPr>
              <a:t>14 districts with two</a:t>
            </a:r>
            <a:endParaRPr/>
          </a:p>
          <a:p>
            <a:pPr marL="1143000" lvl="2" indent="-228600" algn="l" rtl="0">
              <a:lnSpc>
                <a:spcPct val="90000"/>
              </a:lnSpc>
              <a:spcBef>
                <a:spcPts val="500"/>
              </a:spcBef>
              <a:spcAft>
                <a:spcPts val="0"/>
              </a:spcAft>
              <a:buClr>
                <a:schemeClr val="dk1"/>
              </a:buClr>
              <a:buSzPts val="3400"/>
              <a:buFont typeface="Arial"/>
              <a:buChar char="•"/>
            </a:pPr>
            <a:r>
              <a:rPr lang="en-US" sz="3400">
                <a:solidFill>
                  <a:schemeClr val="dk1"/>
                </a:solidFill>
                <a:latin typeface="Garamond"/>
                <a:ea typeface="Garamond"/>
                <a:cs typeface="Garamond"/>
                <a:sym typeface="Garamond"/>
              </a:rPr>
              <a:t>Adams Arapahoe 28J</a:t>
            </a:r>
            <a:endParaRPr/>
          </a:p>
          <a:p>
            <a:pPr marL="1143000" lvl="2" indent="-228600" algn="l" rtl="0">
              <a:lnSpc>
                <a:spcPct val="90000"/>
              </a:lnSpc>
              <a:spcBef>
                <a:spcPts val="500"/>
              </a:spcBef>
              <a:spcAft>
                <a:spcPts val="0"/>
              </a:spcAft>
              <a:buClr>
                <a:schemeClr val="dk1"/>
              </a:buClr>
              <a:buSzPts val="3400"/>
              <a:buFont typeface="Arial"/>
              <a:buChar char="•"/>
            </a:pPr>
            <a:r>
              <a:rPr lang="en-US" sz="3400">
                <a:solidFill>
                  <a:schemeClr val="dk1"/>
                </a:solidFill>
                <a:latin typeface="Garamond"/>
                <a:ea typeface="Garamond"/>
                <a:cs typeface="Garamond"/>
                <a:sym typeface="Garamond"/>
              </a:rPr>
              <a:t>Adams 14 (Adams)</a:t>
            </a:r>
            <a:endParaRPr/>
          </a:p>
          <a:p>
            <a:pPr marL="1143000" lvl="2" indent="-228600" algn="l" rtl="0">
              <a:lnSpc>
                <a:spcPct val="90000"/>
              </a:lnSpc>
              <a:spcBef>
                <a:spcPts val="500"/>
              </a:spcBef>
              <a:spcAft>
                <a:spcPts val="0"/>
              </a:spcAft>
              <a:buClr>
                <a:schemeClr val="dk1"/>
              </a:buClr>
              <a:buSzPts val="3400"/>
              <a:buFont typeface="Arial"/>
              <a:buChar char="•"/>
            </a:pPr>
            <a:r>
              <a:rPr lang="en-US" sz="3400">
                <a:solidFill>
                  <a:schemeClr val="dk1"/>
                </a:solidFill>
                <a:latin typeface="Garamond"/>
                <a:ea typeface="Garamond"/>
                <a:cs typeface="Garamond"/>
                <a:sym typeface="Garamond"/>
              </a:rPr>
              <a:t>Alamosa (Alamosa)</a:t>
            </a:r>
            <a:endParaRPr/>
          </a:p>
          <a:p>
            <a:pPr marL="1143000" lvl="2" indent="-228600" algn="l" rtl="0">
              <a:lnSpc>
                <a:spcPct val="90000"/>
              </a:lnSpc>
              <a:spcBef>
                <a:spcPts val="500"/>
              </a:spcBef>
              <a:spcAft>
                <a:spcPts val="0"/>
              </a:spcAft>
              <a:buClr>
                <a:schemeClr val="dk1"/>
              </a:buClr>
              <a:buSzPts val="3400"/>
              <a:buFont typeface="Arial"/>
              <a:buChar char="•"/>
            </a:pPr>
            <a:r>
              <a:rPr lang="en-US" sz="3400">
                <a:solidFill>
                  <a:schemeClr val="dk1"/>
                </a:solidFill>
                <a:latin typeface="Garamond"/>
                <a:ea typeface="Garamond"/>
                <a:cs typeface="Garamond"/>
                <a:sym typeface="Garamond"/>
              </a:rPr>
              <a:t>Arickaree (Washington)</a:t>
            </a:r>
            <a:endParaRPr/>
          </a:p>
          <a:p>
            <a:pPr marL="1143000" lvl="2" indent="-228600" algn="l" rtl="0">
              <a:lnSpc>
                <a:spcPct val="90000"/>
              </a:lnSpc>
              <a:spcBef>
                <a:spcPts val="500"/>
              </a:spcBef>
              <a:spcAft>
                <a:spcPts val="0"/>
              </a:spcAft>
              <a:buClr>
                <a:schemeClr val="dk1"/>
              </a:buClr>
              <a:buSzPts val="3400"/>
              <a:buFont typeface="Arial"/>
              <a:buChar char="•"/>
            </a:pPr>
            <a:r>
              <a:rPr lang="en-US" sz="3400">
                <a:solidFill>
                  <a:schemeClr val="dk1"/>
                </a:solidFill>
                <a:latin typeface="Garamond"/>
                <a:ea typeface="Garamond"/>
                <a:cs typeface="Garamond"/>
                <a:sym typeface="Garamond"/>
              </a:rPr>
              <a:t>Aspen 1 (Pitkin)</a:t>
            </a:r>
            <a:endParaRPr/>
          </a:p>
          <a:p>
            <a:pPr marL="1143000" lvl="2" indent="-228600" algn="l" rtl="0">
              <a:lnSpc>
                <a:spcPct val="90000"/>
              </a:lnSpc>
              <a:spcBef>
                <a:spcPts val="500"/>
              </a:spcBef>
              <a:spcAft>
                <a:spcPts val="0"/>
              </a:spcAft>
              <a:buClr>
                <a:schemeClr val="dk1"/>
              </a:buClr>
              <a:buSzPts val="3400"/>
              <a:buFont typeface="Arial"/>
              <a:buChar char="•"/>
            </a:pPr>
            <a:r>
              <a:rPr lang="en-US" sz="3400">
                <a:solidFill>
                  <a:schemeClr val="dk1"/>
                </a:solidFill>
                <a:latin typeface="Garamond"/>
                <a:ea typeface="Garamond"/>
                <a:cs typeface="Garamond"/>
                <a:sym typeface="Garamond"/>
              </a:rPr>
              <a:t>Calhan RJ-1 (El Paso)</a:t>
            </a:r>
            <a:endParaRPr/>
          </a:p>
          <a:p>
            <a:pPr marL="1143000" lvl="2" indent="-228600" algn="l" rtl="0">
              <a:lnSpc>
                <a:spcPct val="90000"/>
              </a:lnSpc>
              <a:spcBef>
                <a:spcPts val="500"/>
              </a:spcBef>
              <a:spcAft>
                <a:spcPts val="0"/>
              </a:spcAft>
              <a:buClr>
                <a:schemeClr val="dk1"/>
              </a:buClr>
              <a:buSzPts val="3400"/>
              <a:buFont typeface="Arial"/>
              <a:buChar char="•"/>
            </a:pPr>
            <a:r>
              <a:rPr lang="en-US" sz="3400">
                <a:solidFill>
                  <a:schemeClr val="dk1"/>
                </a:solidFill>
                <a:latin typeface="Garamond"/>
                <a:ea typeface="Garamond"/>
                <a:cs typeface="Garamond"/>
                <a:sym typeface="Garamond"/>
              </a:rPr>
              <a:t>Clear Creek RE-1</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61"/>
        <p:cNvGrpSpPr/>
        <p:nvPr/>
      </p:nvGrpSpPr>
      <p:grpSpPr>
        <a:xfrm>
          <a:off x="0" y="0"/>
          <a:ext cx="0" cy="0"/>
          <a:chOff x="0" y="0"/>
          <a:chExt cx="0" cy="0"/>
        </a:xfrm>
      </p:grpSpPr>
      <p:sp>
        <p:nvSpPr>
          <p:cNvPr id="462" name="Google Shape;462;g313ec9700f2_3_201"/>
          <p:cNvSpPr txBox="1">
            <a:spLocks noGrp="1"/>
          </p:cNvSpPr>
          <p:nvPr>
            <p:ph type="title"/>
          </p:nvPr>
        </p:nvSpPr>
        <p:spPr>
          <a:xfrm>
            <a:off x="503385" y="402654"/>
            <a:ext cx="8842093"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F3F3F"/>
              </a:buClr>
              <a:buSzPct val="100000"/>
              <a:buFont typeface="Calibri"/>
              <a:buNone/>
            </a:pPr>
            <a:r>
              <a:rPr lang="en-US" dirty="0">
                <a:latin typeface="Calibri"/>
                <a:ea typeface="Calibri"/>
                <a:cs typeface="Calibri"/>
                <a:sym typeface="Calibri"/>
              </a:rPr>
              <a:t>  School District Fiscal Health Analysis</a:t>
            </a:r>
            <a:endParaRPr dirty="0">
              <a:solidFill>
                <a:srgbClr val="910029"/>
              </a:solidFill>
              <a:latin typeface="Calibri"/>
              <a:ea typeface="Calibri"/>
              <a:cs typeface="Calibri"/>
              <a:sym typeface="Calibri"/>
            </a:endParaRPr>
          </a:p>
        </p:txBody>
      </p:sp>
      <p:sp>
        <p:nvSpPr>
          <p:cNvPr id="463" name="Google Shape;463;g313ec9700f2_3_201"/>
          <p:cNvSpPr txBox="1">
            <a:spLocks noGrp="1"/>
          </p:cNvSpPr>
          <p:nvPr>
            <p:ph type="body" idx="1"/>
          </p:nvPr>
        </p:nvSpPr>
        <p:spPr>
          <a:xfrm>
            <a:off x="503385" y="1743366"/>
            <a:ext cx="8494311" cy="4893166"/>
          </a:xfrm>
          <a:prstGeom prst="rect">
            <a:avLst/>
          </a:prstGeom>
          <a:noFill/>
          <a:ln>
            <a:noFill/>
          </a:ln>
        </p:spPr>
        <p:txBody>
          <a:bodyPr spcFirstLastPara="1" wrap="square" lIns="91425" tIns="45700" rIns="91425" bIns="45700" anchor="t" anchorCtr="0">
            <a:normAutofit/>
          </a:bodyPr>
          <a:lstStyle/>
          <a:p>
            <a:pPr marL="685800" lvl="1" indent="-228600" algn="l" rtl="0">
              <a:lnSpc>
                <a:spcPct val="90000"/>
              </a:lnSpc>
              <a:spcBef>
                <a:spcPts val="0"/>
              </a:spcBef>
              <a:spcAft>
                <a:spcPts val="0"/>
              </a:spcAft>
              <a:buClr>
                <a:schemeClr val="dk1"/>
              </a:buClr>
              <a:buSzPts val="3400"/>
              <a:buFont typeface="Arial"/>
              <a:buChar char="–"/>
            </a:pPr>
            <a:r>
              <a:rPr lang="en-US" sz="3400">
                <a:solidFill>
                  <a:schemeClr val="dk1"/>
                </a:solidFill>
                <a:latin typeface="Garamond"/>
                <a:ea typeface="Garamond"/>
                <a:cs typeface="Garamond"/>
                <a:sym typeface="Garamond"/>
              </a:rPr>
              <a:t>14 districts with two (continued)</a:t>
            </a:r>
            <a:endParaRPr/>
          </a:p>
          <a:p>
            <a:pPr marL="1143000" lvl="2" indent="-228600" algn="l" rtl="0">
              <a:lnSpc>
                <a:spcPct val="90000"/>
              </a:lnSpc>
              <a:spcBef>
                <a:spcPts val="500"/>
              </a:spcBef>
              <a:spcAft>
                <a:spcPts val="0"/>
              </a:spcAft>
              <a:buClr>
                <a:schemeClr val="dk1"/>
              </a:buClr>
              <a:buSzPts val="3400"/>
              <a:buFont typeface="Arial"/>
              <a:buChar char="•"/>
            </a:pPr>
            <a:r>
              <a:rPr lang="en-US" sz="3400">
                <a:solidFill>
                  <a:schemeClr val="dk1"/>
                </a:solidFill>
                <a:latin typeface="Garamond"/>
                <a:ea typeface="Garamond"/>
                <a:cs typeface="Garamond"/>
                <a:sym typeface="Garamond"/>
              </a:rPr>
              <a:t>East Grand 2 (Grand)</a:t>
            </a:r>
            <a:endParaRPr/>
          </a:p>
          <a:p>
            <a:pPr marL="1143000" lvl="2" indent="-228600" algn="l" rtl="0">
              <a:lnSpc>
                <a:spcPct val="90000"/>
              </a:lnSpc>
              <a:spcBef>
                <a:spcPts val="500"/>
              </a:spcBef>
              <a:spcAft>
                <a:spcPts val="0"/>
              </a:spcAft>
              <a:buClr>
                <a:schemeClr val="dk1"/>
              </a:buClr>
              <a:buSzPts val="3400"/>
              <a:buFont typeface="Arial"/>
              <a:buChar char="•"/>
            </a:pPr>
            <a:r>
              <a:rPr lang="en-US" sz="3400">
                <a:solidFill>
                  <a:schemeClr val="dk1"/>
                </a:solidFill>
                <a:latin typeface="Garamond"/>
                <a:ea typeface="Garamond"/>
                <a:cs typeface="Garamond"/>
                <a:sym typeface="Garamond"/>
              </a:rPr>
              <a:t>Las Animas RE-1 (Bent)</a:t>
            </a:r>
            <a:endParaRPr/>
          </a:p>
          <a:p>
            <a:pPr marL="1143000" lvl="2" indent="-228600" algn="l" rtl="0">
              <a:lnSpc>
                <a:spcPct val="90000"/>
              </a:lnSpc>
              <a:spcBef>
                <a:spcPts val="500"/>
              </a:spcBef>
              <a:spcAft>
                <a:spcPts val="0"/>
              </a:spcAft>
              <a:buClr>
                <a:schemeClr val="dk1"/>
              </a:buClr>
              <a:buSzPts val="3400"/>
              <a:buFont typeface="Arial"/>
              <a:buChar char="•"/>
            </a:pPr>
            <a:r>
              <a:rPr lang="en-US" sz="3400">
                <a:solidFill>
                  <a:schemeClr val="dk1"/>
                </a:solidFill>
                <a:latin typeface="Garamond"/>
                <a:ea typeface="Garamond"/>
                <a:cs typeface="Garamond"/>
                <a:sym typeface="Garamond"/>
              </a:rPr>
              <a:t>Peyton 23 (El Paso)</a:t>
            </a:r>
            <a:endParaRPr/>
          </a:p>
          <a:p>
            <a:pPr marL="1143000" lvl="2" indent="-228600" algn="l" rtl="0">
              <a:lnSpc>
                <a:spcPct val="90000"/>
              </a:lnSpc>
              <a:spcBef>
                <a:spcPts val="500"/>
              </a:spcBef>
              <a:spcAft>
                <a:spcPts val="0"/>
              </a:spcAft>
              <a:buClr>
                <a:schemeClr val="dk1"/>
              </a:buClr>
              <a:buSzPts val="3400"/>
              <a:buFont typeface="Arial"/>
              <a:buChar char="•"/>
            </a:pPr>
            <a:r>
              <a:rPr lang="en-US" sz="3400">
                <a:solidFill>
                  <a:schemeClr val="dk1"/>
                </a:solidFill>
                <a:latin typeface="Garamond"/>
                <a:ea typeface="Garamond"/>
                <a:cs typeface="Garamond"/>
                <a:sym typeface="Garamond"/>
              </a:rPr>
              <a:t>Poudre R-1 (Larimer)</a:t>
            </a:r>
            <a:endParaRPr/>
          </a:p>
          <a:p>
            <a:pPr marL="1143000" lvl="2" indent="-228600" algn="l" rtl="0">
              <a:lnSpc>
                <a:spcPct val="90000"/>
              </a:lnSpc>
              <a:spcBef>
                <a:spcPts val="500"/>
              </a:spcBef>
              <a:spcAft>
                <a:spcPts val="0"/>
              </a:spcAft>
              <a:buClr>
                <a:schemeClr val="dk1"/>
              </a:buClr>
              <a:buSzPts val="3400"/>
              <a:buFont typeface="Arial"/>
              <a:buChar char="•"/>
            </a:pPr>
            <a:r>
              <a:rPr lang="en-US" sz="3400">
                <a:solidFill>
                  <a:schemeClr val="dk1"/>
                </a:solidFill>
                <a:latin typeface="Garamond"/>
                <a:ea typeface="Garamond"/>
                <a:cs typeface="Garamond"/>
                <a:sym typeface="Garamond"/>
              </a:rPr>
              <a:t>Sangre De Cristo (Alamosa)</a:t>
            </a:r>
            <a:endParaRPr/>
          </a:p>
          <a:p>
            <a:pPr marL="1143000" lvl="2" indent="-228600" algn="l" rtl="0">
              <a:lnSpc>
                <a:spcPct val="90000"/>
              </a:lnSpc>
              <a:spcBef>
                <a:spcPts val="500"/>
              </a:spcBef>
              <a:spcAft>
                <a:spcPts val="0"/>
              </a:spcAft>
              <a:buClr>
                <a:schemeClr val="dk1"/>
              </a:buClr>
              <a:buSzPts val="3400"/>
              <a:buFont typeface="Arial"/>
              <a:buChar char="•"/>
            </a:pPr>
            <a:r>
              <a:rPr lang="en-US" sz="3400">
                <a:solidFill>
                  <a:schemeClr val="dk1"/>
                </a:solidFill>
                <a:latin typeface="Garamond"/>
                <a:ea typeface="Garamond"/>
                <a:cs typeface="Garamond"/>
                <a:sym typeface="Garamond"/>
              </a:rPr>
              <a:t>Weld RE-1 (Weld)</a:t>
            </a:r>
            <a:endParaRPr/>
          </a:p>
          <a:p>
            <a:pPr marL="1143000" lvl="2" indent="-228600" algn="l" rtl="0">
              <a:lnSpc>
                <a:spcPct val="90000"/>
              </a:lnSpc>
              <a:spcBef>
                <a:spcPts val="500"/>
              </a:spcBef>
              <a:spcAft>
                <a:spcPts val="0"/>
              </a:spcAft>
              <a:buClr>
                <a:schemeClr val="dk1"/>
              </a:buClr>
              <a:buSzPts val="3400"/>
              <a:buFont typeface="Arial"/>
              <a:buChar char="•"/>
            </a:pPr>
            <a:r>
              <a:rPr lang="en-US" sz="3400">
                <a:solidFill>
                  <a:schemeClr val="dk1"/>
                </a:solidFill>
                <a:latin typeface="Garamond"/>
                <a:ea typeface="Garamond"/>
                <a:cs typeface="Garamond"/>
                <a:sym typeface="Garamond"/>
              </a:rPr>
              <a:t>Wildefield 3 (El Paso)</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68"/>
        <p:cNvGrpSpPr/>
        <p:nvPr/>
      </p:nvGrpSpPr>
      <p:grpSpPr>
        <a:xfrm>
          <a:off x="0" y="0"/>
          <a:ext cx="0" cy="0"/>
          <a:chOff x="0" y="0"/>
          <a:chExt cx="0" cy="0"/>
        </a:xfrm>
      </p:grpSpPr>
      <p:sp>
        <p:nvSpPr>
          <p:cNvPr id="469" name="Google Shape;469;g313ec9700f2_3_207"/>
          <p:cNvSpPr txBox="1">
            <a:spLocks noGrp="1"/>
          </p:cNvSpPr>
          <p:nvPr>
            <p:ph type="title"/>
          </p:nvPr>
        </p:nvSpPr>
        <p:spPr>
          <a:xfrm>
            <a:off x="1" y="274638"/>
            <a:ext cx="9095232"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F3F3F"/>
              </a:buClr>
              <a:buSzPct val="100000"/>
              <a:buFont typeface="Calibri"/>
              <a:buNone/>
            </a:pPr>
            <a:r>
              <a:rPr lang="en-US" dirty="0">
                <a:latin typeface="Calibri"/>
                <a:ea typeface="Calibri"/>
                <a:cs typeface="Calibri"/>
                <a:sym typeface="Calibri"/>
              </a:rPr>
              <a:t>   School District Fiscal Health Analysis</a:t>
            </a:r>
            <a:endParaRPr dirty="0">
              <a:solidFill>
                <a:schemeClr val="dk1"/>
              </a:solidFill>
              <a:latin typeface="Calibri"/>
              <a:ea typeface="Calibri"/>
              <a:cs typeface="Calibri"/>
              <a:sym typeface="Calibri"/>
            </a:endParaRPr>
          </a:p>
        </p:txBody>
      </p:sp>
      <p:sp>
        <p:nvSpPr>
          <p:cNvPr id="470" name="Google Shape;470;g313ec9700f2_3_207"/>
          <p:cNvSpPr txBox="1">
            <a:spLocks noGrp="1"/>
          </p:cNvSpPr>
          <p:nvPr>
            <p:ph type="body" idx="1"/>
          </p:nvPr>
        </p:nvSpPr>
        <p:spPr>
          <a:xfrm>
            <a:off x="407077" y="1609346"/>
            <a:ext cx="8688155" cy="4700014"/>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3200"/>
              <a:buFont typeface="Arial"/>
              <a:buChar char="•"/>
            </a:pPr>
            <a:r>
              <a:rPr lang="en-US" sz="3200">
                <a:solidFill>
                  <a:schemeClr val="dk1"/>
                </a:solidFill>
                <a:latin typeface="Garamond"/>
                <a:ea typeface="Garamond"/>
                <a:cs typeface="Garamond"/>
                <a:sym typeface="Garamond"/>
              </a:rPr>
              <a:t>Missed benchmarks do not always mean there is a problem</a:t>
            </a:r>
            <a:endParaRPr/>
          </a:p>
          <a:p>
            <a:pPr marL="685800" lvl="1" indent="-228600" algn="l" rtl="0">
              <a:lnSpc>
                <a:spcPct val="90000"/>
              </a:lnSpc>
              <a:spcBef>
                <a:spcPts val="500"/>
              </a:spcBef>
              <a:spcAft>
                <a:spcPts val="0"/>
              </a:spcAft>
              <a:buClr>
                <a:schemeClr val="dk1"/>
              </a:buClr>
              <a:buSzPts val="2600"/>
              <a:buFont typeface="Arial"/>
              <a:buChar char="–"/>
            </a:pPr>
            <a:r>
              <a:rPr lang="en-US" sz="2600">
                <a:solidFill>
                  <a:schemeClr val="dk1"/>
                </a:solidFill>
                <a:latin typeface="Garamond"/>
                <a:ea typeface="Garamond"/>
                <a:cs typeface="Garamond"/>
                <a:sym typeface="Garamond"/>
              </a:rPr>
              <a:t>Salaries/benefits to remain competitive</a:t>
            </a:r>
            <a:endParaRPr/>
          </a:p>
          <a:p>
            <a:pPr marL="685800" lvl="1" indent="-228600" algn="l" rtl="0">
              <a:lnSpc>
                <a:spcPct val="90000"/>
              </a:lnSpc>
              <a:spcBef>
                <a:spcPts val="500"/>
              </a:spcBef>
              <a:spcAft>
                <a:spcPts val="0"/>
              </a:spcAft>
              <a:buClr>
                <a:schemeClr val="dk1"/>
              </a:buClr>
              <a:buSzPts val="2600"/>
              <a:buFont typeface="Arial"/>
              <a:buChar char="–"/>
            </a:pPr>
            <a:r>
              <a:rPr lang="en-US" sz="2600">
                <a:solidFill>
                  <a:schemeClr val="dk1"/>
                </a:solidFill>
                <a:latin typeface="Garamond"/>
                <a:ea typeface="Garamond"/>
                <a:cs typeface="Garamond"/>
                <a:sym typeface="Garamond"/>
              </a:rPr>
              <a:t>Capital needs and maintenance</a:t>
            </a:r>
            <a:endParaRPr/>
          </a:p>
          <a:p>
            <a:pPr marL="685800" lvl="1" indent="-228600" algn="l" rtl="0">
              <a:lnSpc>
                <a:spcPct val="90000"/>
              </a:lnSpc>
              <a:spcBef>
                <a:spcPts val="500"/>
              </a:spcBef>
              <a:spcAft>
                <a:spcPts val="0"/>
              </a:spcAft>
              <a:buClr>
                <a:schemeClr val="dk1"/>
              </a:buClr>
              <a:buSzPts val="2600"/>
              <a:buFont typeface="Arial"/>
              <a:buChar char="–"/>
            </a:pPr>
            <a:r>
              <a:rPr lang="en-US" sz="2600">
                <a:solidFill>
                  <a:schemeClr val="dk1"/>
                </a:solidFill>
                <a:latin typeface="Garamond"/>
                <a:ea typeface="Garamond"/>
                <a:cs typeface="Garamond"/>
                <a:sym typeface="Garamond"/>
              </a:rPr>
              <a:t>Fluctuating student count</a:t>
            </a:r>
            <a:endParaRPr sz="2600">
              <a:solidFill>
                <a:schemeClr val="dk1"/>
              </a:solidFill>
              <a:latin typeface="Garamond"/>
              <a:ea typeface="Garamond"/>
              <a:cs typeface="Garamond"/>
              <a:sym typeface="Garamond"/>
            </a:endParaRPr>
          </a:p>
          <a:p>
            <a:pPr marL="228600" lvl="0" indent="-50800" algn="l" rtl="0">
              <a:lnSpc>
                <a:spcPct val="90000"/>
              </a:lnSpc>
              <a:spcBef>
                <a:spcPts val="1000"/>
              </a:spcBef>
              <a:spcAft>
                <a:spcPts val="0"/>
              </a:spcAft>
              <a:buClr>
                <a:srgbClr val="3F3F3F"/>
              </a:buClr>
              <a:buSzPts val="2800"/>
              <a:buFont typeface="Arial"/>
              <a:buNone/>
            </a:pPr>
            <a:endParaRPr>
              <a:solidFill>
                <a:schemeClr val="dk1"/>
              </a:solidFill>
              <a:latin typeface="Garamond"/>
              <a:ea typeface="Garamond"/>
              <a:cs typeface="Garamond"/>
              <a:sym typeface="Garamon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75"/>
        <p:cNvGrpSpPr/>
        <p:nvPr/>
      </p:nvGrpSpPr>
      <p:grpSpPr>
        <a:xfrm>
          <a:off x="0" y="0"/>
          <a:ext cx="0" cy="0"/>
          <a:chOff x="0" y="0"/>
          <a:chExt cx="0" cy="0"/>
        </a:xfrm>
      </p:grpSpPr>
      <p:sp>
        <p:nvSpPr>
          <p:cNvPr id="476" name="Google Shape;476;g313ec9700f2_3_213"/>
          <p:cNvSpPr txBox="1">
            <a:spLocks noGrp="1"/>
          </p:cNvSpPr>
          <p:nvPr>
            <p:ph type="sldNum" idx="4294967295"/>
          </p:nvPr>
        </p:nvSpPr>
        <p:spPr>
          <a:xfrm>
            <a:off x="9347200" y="6356350"/>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39</a:t>
            </a:fld>
            <a:endParaRPr/>
          </a:p>
        </p:txBody>
      </p:sp>
      <p:sp>
        <p:nvSpPr>
          <p:cNvPr id="477" name="Google Shape;477;g313ec9700f2_3_213"/>
          <p:cNvSpPr txBox="1"/>
          <p:nvPr/>
        </p:nvSpPr>
        <p:spPr>
          <a:xfrm>
            <a:off x="464011" y="317310"/>
            <a:ext cx="8883189" cy="128906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800" b="0" i="0" u="none" strike="noStrike" cap="none">
                <a:solidFill>
                  <a:schemeClr val="dk1"/>
                </a:solidFill>
                <a:latin typeface="Calibri"/>
                <a:ea typeface="Calibri"/>
                <a:cs typeface="Calibri"/>
                <a:sym typeface="Calibri"/>
              </a:rPr>
              <a:t>Fund balance – a closer look</a:t>
            </a:r>
            <a:endParaRPr sz="3800" b="0" i="0" u="none" strike="noStrike" cap="none">
              <a:solidFill>
                <a:schemeClr val="dk1"/>
              </a:solidFill>
              <a:latin typeface="Calibri"/>
              <a:ea typeface="Calibri"/>
              <a:cs typeface="Calibri"/>
              <a:sym typeface="Calibri"/>
            </a:endParaRPr>
          </a:p>
        </p:txBody>
      </p:sp>
      <p:pic>
        <p:nvPicPr>
          <p:cNvPr id="478" name="Google Shape;478;g313ec9700f2_3_213" descr="screenshot of the Office of State Auditors Fiscal Health Analysis"/>
          <p:cNvPicPr preferRelativeResize="0"/>
          <p:nvPr/>
        </p:nvPicPr>
        <p:blipFill rotWithShape="1">
          <a:blip r:embed="rId4">
            <a:alphaModFix/>
          </a:blip>
          <a:srcRect/>
          <a:stretch/>
        </p:blipFill>
        <p:spPr>
          <a:xfrm>
            <a:off x="1994856" y="1570144"/>
            <a:ext cx="4366124" cy="4822441"/>
          </a:xfrm>
          <a:prstGeom prst="rect">
            <a:avLst/>
          </a:prstGeom>
          <a:noFill/>
          <a:ln>
            <a:noFill/>
          </a:ln>
        </p:spPr>
      </p:pic>
      <p:sp>
        <p:nvSpPr>
          <p:cNvPr id="2" name="Title 1">
            <a:extLst>
              <a:ext uri="{FF2B5EF4-FFF2-40B4-BE49-F238E27FC236}">
                <a16:creationId xmlns:a16="http://schemas.microsoft.com/office/drawing/2014/main" id="{D6DDB766-044C-DE90-CEC2-6705397AE45C}"/>
              </a:ext>
            </a:extLst>
          </p:cNvPr>
          <p:cNvSpPr>
            <a:spLocks noGrp="1"/>
          </p:cNvSpPr>
          <p:nvPr>
            <p:ph type="title"/>
          </p:nvPr>
        </p:nvSpPr>
        <p:spPr>
          <a:xfrm>
            <a:off x="9593451" y="274638"/>
            <a:ext cx="1988949" cy="1143000"/>
          </a:xfrm>
        </p:spPr>
        <p:txBody>
          <a:bodyPr/>
          <a:lstStyle/>
          <a:p>
            <a:r>
              <a:rPr lang="en-US" dirty="0"/>
              <a:t> </a:t>
            </a:r>
            <a:r>
              <a:rPr lang="en-US" dirty="0">
                <a:solidFill>
                  <a:schemeClr val="bg1"/>
                </a:solidFill>
              </a:rPr>
              <a:t>OSA</a:t>
            </a:r>
            <a:r>
              <a:rPr lang="en-US" dirty="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29183918dd3_0_6"/>
          <p:cNvSpPr txBox="1">
            <a:spLocks noGrp="1"/>
          </p:cNvSpPr>
          <p:nvPr>
            <p:ph type="ctrTitle"/>
          </p:nvPr>
        </p:nvSpPr>
        <p:spPr>
          <a:xfrm>
            <a:off x="2209800" y="2595716"/>
            <a:ext cx="7772400" cy="2337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4000"/>
              <a:buFont typeface="Arial"/>
              <a:buNone/>
            </a:pPr>
            <a:r>
              <a:rPr lang="en-US" sz="4500">
                <a:solidFill>
                  <a:schemeClr val="dk1"/>
                </a:solidFill>
              </a:rPr>
              <a:t>Approval of Minutes</a:t>
            </a:r>
            <a:endParaRPr sz="4500">
              <a:solidFill>
                <a:schemeClr val="dk1"/>
              </a:solidFill>
            </a:endParaRPr>
          </a:p>
        </p:txBody>
      </p:sp>
      <p:sp>
        <p:nvSpPr>
          <p:cNvPr id="219" name="Google Shape;219;g29183918dd3_0_6"/>
          <p:cNvSpPr txBox="1">
            <a:spLocks noGrp="1"/>
          </p:cNvSpPr>
          <p:nvPr>
            <p:ph type="sldNum" idx="12"/>
          </p:nvPr>
        </p:nvSpPr>
        <p:spPr>
          <a:xfrm>
            <a:off x="1807453" y="6427018"/>
            <a:ext cx="20574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fld id="{00000000-1234-1234-1234-123412341234}" type="slidenum">
              <a:rPr lang="en-US"/>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83"/>
        <p:cNvGrpSpPr/>
        <p:nvPr/>
      </p:nvGrpSpPr>
      <p:grpSpPr>
        <a:xfrm>
          <a:off x="0" y="0"/>
          <a:ext cx="0" cy="0"/>
          <a:chOff x="0" y="0"/>
          <a:chExt cx="0" cy="0"/>
        </a:xfrm>
      </p:grpSpPr>
      <p:sp>
        <p:nvSpPr>
          <p:cNvPr id="484" name="Google Shape;484;g313ec9700f2_3_220"/>
          <p:cNvSpPr txBox="1">
            <a:spLocks noGrp="1"/>
          </p:cNvSpPr>
          <p:nvPr>
            <p:ph type="sldNum" idx="4294967295"/>
          </p:nvPr>
        </p:nvSpPr>
        <p:spPr>
          <a:xfrm>
            <a:off x="9347200" y="6356350"/>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40</a:t>
            </a:fld>
            <a:endParaRPr/>
          </a:p>
        </p:txBody>
      </p:sp>
      <p:sp>
        <p:nvSpPr>
          <p:cNvPr id="485" name="Google Shape;485;g313ec9700f2_3_220"/>
          <p:cNvSpPr txBox="1"/>
          <p:nvPr/>
        </p:nvSpPr>
        <p:spPr>
          <a:xfrm>
            <a:off x="464011" y="317310"/>
            <a:ext cx="8582453" cy="128906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800" b="0" i="0" u="none" strike="noStrike" cap="none">
                <a:solidFill>
                  <a:schemeClr val="dk1"/>
                </a:solidFill>
                <a:latin typeface="Calibri"/>
                <a:ea typeface="Calibri"/>
                <a:cs typeface="Calibri"/>
                <a:sym typeface="Calibri"/>
              </a:rPr>
              <a:t>Fund balance – a closer look</a:t>
            </a:r>
            <a:endParaRPr sz="3800" b="0" i="0" u="none" strike="noStrike" cap="none">
              <a:solidFill>
                <a:schemeClr val="dk1"/>
              </a:solidFill>
              <a:latin typeface="Calibri"/>
              <a:ea typeface="Calibri"/>
              <a:cs typeface="Calibri"/>
              <a:sym typeface="Calibri"/>
            </a:endParaRPr>
          </a:p>
        </p:txBody>
      </p:sp>
      <p:pic>
        <p:nvPicPr>
          <p:cNvPr id="486" name="Google Shape;486;g313ec9700f2_3_220" descr="screenshot of the Office of State Auditors Fiscal Health Analysis"/>
          <p:cNvPicPr preferRelativeResize="0"/>
          <p:nvPr/>
        </p:nvPicPr>
        <p:blipFill rotWithShape="1">
          <a:blip r:embed="rId4">
            <a:alphaModFix/>
          </a:blip>
          <a:srcRect/>
          <a:stretch/>
        </p:blipFill>
        <p:spPr>
          <a:xfrm>
            <a:off x="1562100" y="1606378"/>
            <a:ext cx="5019911" cy="4956234"/>
          </a:xfrm>
          <a:prstGeom prst="rect">
            <a:avLst/>
          </a:prstGeom>
          <a:noFill/>
          <a:ln>
            <a:noFill/>
          </a:ln>
        </p:spPr>
      </p:pic>
      <p:sp>
        <p:nvSpPr>
          <p:cNvPr id="2" name="Title 1">
            <a:extLst>
              <a:ext uri="{FF2B5EF4-FFF2-40B4-BE49-F238E27FC236}">
                <a16:creationId xmlns:a16="http://schemas.microsoft.com/office/drawing/2014/main" id="{7EEFFC36-066F-1338-83E5-5F56B5537277}"/>
              </a:ext>
            </a:extLst>
          </p:cNvPr>
          <p:cNvSpPr>
            <a:spLocks noGrp="1"/>
          </p:cNvSpPr>
          <p:nvPr>
            <p:ph type="title"/>
          </p:nvPr>
        </p:nvSpPr>
        <p:spPr>
          <a:xfrm>
            <a:off x="9624447" y="274638"/>
            <a:ext cx="1957953" cy="1143000"/>
          </a:xfrm>
        </p:spPr>
        <p:txBody>
          <a:bodyPr/>
          <a:lstStyle/>
          <a:p>
            <a:r>
              <a:rPr lang="en-US" dirty="0">
                <a:solidFill>
                  <a:schemeClr val="bg1"/>
                </a:solidFill>
              </a:rPr>
              <a:t>  OSA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91"/>
        <p:cNvGrpSpPr/>
        <p:nvPr/>
      </p:nvGrpSpPr>
      <p:grpSpPr>
        <a:xfrm>
          <a:off x="0" y="0"/>
          <a:ext cx="0" cy="0"/>
          <a:chOff x="0" y="0"/>
          <a:chExt cx="0" cy="0"/>
        </a:xfrm>
      </p:grpSpPr>
      <p:sp>
        <p:nvSpPr>
          <p:cNvPr id="492" name="Google Shape;492;g313ec9700f2_3_227"/>
          <p:cNvSpPr txBox="1">
            <a:spLocks noGrp="1"/>
          </p:cNvSpPr>
          <p:nvPr>
            <p:ph type="sldNum" idx="4294967295"/>
          </p:nvPr>
        </p:nvSpPr>
        <p:spPr>
          <a:xfrm>
            <a:off x="9347200" y="6356350"/>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41</a:t>
            </a:fld>
            <a:endParaRPr/>
          </a:p>
        </p:txBody>
      </p:sp>
      <p:sp>
        <p:nvSpPr>
          <p:cNvPr id="493" name="Google Shape;493;g313ec9700f2_3_227"/>
          <p:cNvSpPr txBox="1"/>
          <p:nvPr/>
        </p:nvSpPr>
        <p:spPr>
          <a:xfrm>
            <a:off x="464011" y="317310"/>
            <a:ext cx="8582453" cy="128906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800" b="0" i="0" u="none" strike="noStrike" cap="none">
                <a:solidFill>
                  <a:schemeClr val="dk1"/>
                </a:solidFill>
                <a:latin typeface="Calibri"/>
                <a:ea typeface="Calibri"/>
                <a:cs typeface="Calibri"/>
                <a:sym typeface="Calibri"/>
              </a:rPr>
              <a:t>Fund balance – a closer look</a:t>
            </a:r>
            <a:endParaRPr sz="3800" b="0" i="0" u="none" strike="noStrike" cap="none">
              <a:solidFill>
                <a:schemeClr val="dk1"/>
              </a:solidFill>
              <a:latin typeface="Calibri"/>
              <a:ea typeface="Calibri"/>
              <a:cs typeface="Calibri"/>
              <a:sym typeface="Calibri"/>
            </a:endParaRPr>
          </a:p>
        </p:txBody>
      </p:sp>
      <p:pic>
        <p:nvPicPr>
          <p:cNvPr id="494" name="Google Shape;494;g313ec9700f2_3_227" descr="screenshot of the Office of State Auditors Fiscal Health Analysis"/>
          <p:cNvPicPr preferRelativeResize="0"/>
          <p:nvPr/>
        </p:nvPicPr>
        <p:blipFill rotWithShape="1">
          <a:blip r:embed="rId4">
            <a:alphaModFix/>
          </a:blip>
          <a:srcRect/>
          <a:stretch/>
        </p:blipFill>
        <p:spPr>
          <a:xfrm>
            <a:off x="731635" y="1873517"/>
            <a:ext cx="6242055" cy="1136760"/>
          </a:xfrm>
          <a:prstGeom prst="rect">
            <a:avLst/>
          </a:prstGeom>
          <a:noFill/>
          <a:ln>
            <a:noFill/>
          </a:ln>
        </p:spPr>
      </p:pic>
      <p:pic>
        <p:nvPicPr>
          <p:cNvPr id="495" name="Google Shape;495;g313ec9700f2_3_227" descr="screenshot of the Office of State Auditors Fiscal Health Analysis"/>
          <p:cNvPicPr preferRelativeResize="0"/>
          <p:nvPr/>
        </p:nvPicPr>
        <p:blipFill rotWithShape="1">
          <a:blip r:embed="rId5">
            <a:alphaModFix/>
          </a:blip>
          <a:srcRect/>
          <a:stretch/>
        </p:blipFill>
        <p:spPr>
          <a:xfrm>
            <a:off x="840479" y="2977409"/>
            <a:ext cx="6154490" cy="1352588"/>
          </a:xfrm>
          <a:prstGeom prst="rect">
            <a:avLst/>
          </a:prstGeom>
          <a:noFill/>
          <a:ln>
            <a:noFill/>
          </a:ln>
        </p:spPr>
      </p:pic>
      <p:pic>
        <p:nvPicPr>
          <p:cNvPr id="496" name="Google Shape;496;g313ec9700f2_3_227" descr="screenshot of the Office of State Auditors Fiscal Health Analysis"/>
          <p:cNvPicPr preferRelativeResize="0"/>
          <p:nvPr/>
        </p:nvPicPr>
        <p:blipFill rotWithShape="1">
          <a:blip r:embed="rId6">
            <a:alphaModFix/>
          </a:blip>
          <a:srcRect/>
          <a:stretch/>
        </p:blipFill>
        <p:spPr>
          <a:xfrm>
            <a:off x="827071" y="4329997"/>
            <a:ext cx="6196450" cy="1582072"/>
          </a:xfrm>
          <a:prstGeom prst="rect">
            <a:avLst/>
          </a:prstGeom>
          <a:noFill/>
          <a:ln>
            <a:noFill/>
          </a:ln>
        </p:spPr>
      </p:pic>
      <p:sp>
        <p:nvSpPr>
          <p:cNvPr id="2" name="Title 1">
            <a:extLst>
              <a:ext uri="{FF2B5EF4-FFF2-40B4-BE49-F238E27FC236}">
                <a16:creationId xmlns:a16="http://schemas.microsoft.com/office/drawing/2014/main" id="{9563E276-2D29-3021-DD3C-0238DAD5EC8E}"/>
              </a:ext>
            </a:extLst>
          </p:cNvPr>
          <p:cNvSpPr>
            <a:spLocks noGrp="1"/>
          </p:cNvSpPr>
          <p:nvPr>
            <p:ph type="title"/>
          </p:nvPr>
        </p:nvSpPr>
        <p:spPr>
          <a:xfrm>
            <a:off x="9347200" y="274638"/>
            <a:ext cx="2235200" cy="1143000"/>
          </a:xfrm>
        </p:spPr>
        <p:txBody>
          <a:bodyPr/>
          <a:lstStyle/>
          <a:p>
            <a:r>
              <a:rPr lang="en-US" dirty="0">
                <a:solidFill>
                  <a:schemeClr val="bg1"/>
                </a:solidFill>
              </a:rPr>
              <a:t>   OSA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01"/>
        <p:cNvGrpSpPr/>
        <p:nvPr/>
      </p:nvGrpSpPr>
      <p:grpSpPr>
        <a:xfrm>
          <a:off x="0" y="0"/>
          <a:ext cx="0" cy="0"/>
          <a:chOff x="0" y="0"/>
          <a:chExt cx="0" cy="0"/>
        </a:xfrm>
      </p:grpSpPr>
      <p:sp>
        <p:nvSpPr>
          <p:cNvPr id="502" name="Google Shape;502;g313ec9700f2_3_236"/>
          <p:cNvSpPr txBox="1">
            <a:spLocks noGrp="1"/>
          </p:cNvSpPr>
          <p:nvPr>
            <p:ph type="sldNum" idx="4294967295"/>
          </p:nvPr>
        </p:nvSpPr>
        <p:spPr>
          <a:xfrm>
            <a:off x="9347200" y="6356350"/>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42</a:t>
            </a:fld>
            <a:endParaRPr/>
          </a:p>
        </p:txBody>
      </p:sp>
      <p:sp>
        <p:nvSpPr>
          <p:cNvPr id="503" name="Google Shape;503;g313ec9700f2_3_236"/>
          <p:cNvSpPr txBox="1"/>
          <p:nvPr/>
        </p:nvSpPr>
        <p:spPr>
          <a:xfrm>
            <a:off x="464011" y="317310"/>
            <a:ext cx="8582453" cy="128906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800" b="0" i="0" u="none" strike="noStrike" cap="none">
                <a:solidFill>
                  <a:schemeClr val="dk1"/>
                </a:solidFill>
                <a:latin typeface="Calibri"/>
                <a:ea typeface="Calibri"/>
                <a:cs typeface="Calibri"/>
                <a:sym typeface="Calibri"/>
              </a:rPr>
              <a:t>Fund balance – a closer look</a:t>
            </a:r>
            <a:endParaRPr sz="3800" b="0" i="0" u="none" strike="noStrike" cap="none">
              <a:solidFill>
                <a:schemeClr val="dk1"/>
              </a:solidFill>
              <a:latin typeface="Calibri"/>
              <a:ea typeface="Calibri"/>
              <a:cs typeface="Calibri"/>
              <a:sym typeface="Calibri"/>
            </a:endParaRPr>
          </a:p>
        </p:txBody>
      </p:sp>
      <p:pic>
        <p:nvPicPr>
          <p:cNvPr id="504" name="Google Shape;504;g313ec9700f2_3_236" descr="screenshot of the Office of State Auditors Fiscal Health Analysis"/>
          <p:cNvPicPr preferRelativeResize="0"/>
          <p:nvPr/>
        </p:nvPicPr>
        <p:blipFill rotWithShape="1">
          <a:blip r:embed="rId4">
            <a:alphaModFix/>
          </a:blip>
          <a:srcRect/>
          <a:stretch/>
        </p:blipFill>
        <p:spPr>
          <a:xfrm>
            <a:off x="731635" y="1873517"/>
            <a:ext cx="6242055" cy="1136760"/>
          </a:xfrm>
          <a:prstGeom prst="rect">
            <a:avLst/>
          </a:prstGeom>
          <a:noFill/>
          <a:ln>
            <a:noFill/>
          </a:ln>
        </p:spPr>
      </p:pic>
      <p:pic>
        <p:nvPicPr>
          <p:cNvPr id="505" name="Google Shape;505;g313ec9700f2_3_236" descr="screenshot of the Office of State Auditors Fiscal Health Analysis"/>
          <p:cNvPicPr preferRelativeResize="0"/>
          <p:nvPr/>
        </p:nvPicPr>
        <p:blipFill rotWithShape="1">
          <a:blip r:embed="rId5">
            <a:alphaModFix/>
          </a:blip>
          <a:srcRect/>
          <a:stretch/>
        </p:blipFill>
        <p:spPr>
          <a:xfrm>
            <a:off x="840479" y="2977409"/>
            <a:ext cx="6154490" cy="1352588"/>
          </a:xfrm>
          <a:prstGeom prst="rect">
            <a:avLst/>
          </a:prstGeom>
          <a:noFill/>
          <a:ln>
            <a:noFill/>
          </a:ln>
        </p:spPr>
      </p:pic>
      <p:pic>
        <p:nvPicPr>
          <p:cNvPr id="506" name="Google Shape;506;g313ec9700f2_3_236" descr="screenshot of the Office of State Auditors Fiscal Health Analysis"/>
          <p:cNvPicPr preferRelativeResize="0"/>
          <p:nvPr/>
        </p:nvPicPr>
        <p:blipFill rotWithShape="1">
          <a:blip r:embed="rId6">
            <a:alphaModFix/>
          </a:blip>
          <a:srcRect/>
          <a:stretch/>
        </p:blipFill>
        <p:spPr>
          <a:xfrm>
            <a:off x="832568" y="4324490"/>
            <a:ext cx="6160421" cy="1558920"/>
          </a:xfrm>
          <a:prstGeom prst="rect">
            <a:avLst/>
          </a:prstGeom>
          <a:noFill/>
          <a:ln>
            <a:noFill/>
          </a:ln>
        </p:spPr>
      </p:pic>
      <p:sp>
        <p:nvSpPr>
          <p:cNvPr id="2" name="Title 1">
            <a:extLst>
              <a:ext uri="{FF2B5EF4-FFF2-40B4-BE49-F238E27FC236}">
                <a16:creationId xmlns:a16="http://schemas.microsoft.com/office/drawing/2014/main" id="{9015B664-BD01-790A-4D5C-48CE827B1987}"/>
              </a:ext>
            </a:extLst>
          </p:cNvPr>
          <p:cNvSpPr>
            <a:spLocks noGrp="1"/>
          </p:cNvSpPr>
          <p:nvPr>
            <p:ph type="title"/>
          </p:nvPr>
        </p:nvSpPr>
        <p:spPr>
          <a:xfrm>
            <a:off x="9347200" y="274638"/>
            <a:ext cx="2235200" cy="1143000"/>
          </a:xfrm>
        </p:spPr>
        <p:txBody>
          <a:bodyPr/>
          <a:lstStyle/>
          <a:p>
            <a:r>
              <a:rPr lang="en-US" dirty="0">
                <a:solidFill>
                  <a:schemeClr val="bg1"/>
                </a:solidFill>
              </a:rPr>
              <a:t>    OSA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11"/>
        <p:cNvGrpSpPr/>
        <p:nvPr/>
      </p:nvGrpSpPr>
      <p:grpSpPr>
        <a:xfrm>
          <a:off x="0" y="0"/>
          <a:ext cx="0" cy="0"/>
          <a:chOff x="0" y="0"/>
          <a:chExt cx="0" cy="0"/>
        </a:xfrm>
      </p:grpSpPr>
      <p:sp>
        <p:nvSpPr>
          <p:cNvPr id="512" name="Google Shape;512;g313ec9700f2_3_245"/>
          <p:cNvSpPr txBox="1">
            <a:spLocks noGrp="1"/>
          </p:cNvSpPr>
          <p:nvPr>
            <p:ph type="title"/>
          </p:nvPr>
        </p:nvSpPr>
        <p:spPr>
          <a:xfrm>
            <a:off x="407077" y="274638"/>
            <a:ext cx="8688155"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F3F3F"/>
              </a:buClr>
              <a:buSzPct val="100000"/>
              <a:buFont typeface="Calibri"/>
              <a:buNone/>
            </a:pPr>
            <a:r>
              <a:rPr lang="en-US" dirty="0">
                <a:latin typeface="Calibri"/>
                <a:ea typeface="Calibri"/>
                <a:cs typeface="Calibri"/>
                <a:sym typeface="Calibri"/>
              </a:rPr>
              <a:t>  School District Fiscal Health Analysis  </a:t>
            </a:r>
            <a:endParaRPr dirty="0">
              <a:solidFill>
                <a:schemeClr val="dk1"/>
              </a:solidFill>
              <a:latin typeface="Calibri"/>
              <a:ea typeface="Calibri"/>
              <a:cs typeface="Calibri"/>
              <a:sym typeface="Calibri"/>
            </a:endParaRPr>
          </a:p>
        </p:txBody>
      </p:sp>
      <p:sp>
        <p:nvSpPr>
          <p:cNvPr id="513" name="Google Shape;513;g313ec9700f2_3_245"/>
          <p:cNvSpPr txBox="1">
            <a:spLocks noGrp="1"/>
          </p:cNvSpPr>
          <p:nvPr>
            <p:ph type="body" idx="1"/>
          </p:nvPr>
        </p:nvSpPr>
        <p:spPr>
          <a:xfrm>
            <a:off x="407077" y="1609346"/>
            <a:ext cx="8688155" cy="4700014"/>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3200"/>
              <a:buFont typeface="Arial"/>
              <a:buChar char="•"/>
            </a:pPr>
            <a:r>
              <a:rPr lang="en-US" sz="3200">
                <a:solidFill>
                  <a:schemeClr val="dk1"/>
                </a:solidFill>
                <a:latin typeface="Garamond"/>
                <a:ea typeface="Garamond"/>
                <a:cs typeface="Garamond"/>
                <a:sym typeface="Garamond"/>
              </a:rPr>
              <a:t>However:  the more missed benchmarks, the greater the risk</a:t>
            </a:r>
            <a:endParaRPr/>
          </a:p>
          <a:p>
            <a:pPr marL="685800" lvl="1" indent="-228600" algn="l" rtl="0">
              <a:lnSpc>
                <a:spcPct val="90000"/>
              </a:lnSpc>
              <a:spcBef>
                <a:spcPts val="500"/>
              </a:spcBef>
              <a:spcAft>
                <a:spcPts val="0"/>
              </a:spcAft>
              <a:buClr>
                <a:schemeClr val="dk1"/>
              </a:buClr>
              <a:buSzPts val="2600"/>
              <a:buFont typeface="Arial"/>
              <a:buChar char="–"/>
            </a:pPr>
            <a:r>
              <a:rPr lang="en-US" sz="2600">
                <a:solidFill>
                  <a:schemeClr val="dk1"/>
                </a:solidFill>
                <a:latin typeface="Garamond"/>
                <a:ea typeface="Garamond"/>
                <a:cs typeface="Garamond"/>
                <a:sym typeface="Garamond"/>
              </a:rPr>
              <a:t>Identify potential problems early</a:t>
            </a:r>
            <a:endParaRPr/>
          </a:p>
          <a:p>
            <a:pPr marL="228600" lvl="0" indent="-228600" algn="l" rtl="0">
              <a:lnSpc>
                <a:spcPct val="90000"/>
              </a:lnSpc>
              <a:spcBef>
                <a:spcPts val="1000"/>
              </a:spcBef>
              <a:spcAft>
                <a:spcPts val="0"/>
              </a:spcAft>
              <a:buClr>
                <a:schemeClr val="dk1"/>
              </a:buClr>
              <a:buSzPts val="2800"/>
              <a:buFont typeface="Arial"/>
              <a:buChar char="•"/>
            </a:pPr>
            <a:r>
              <a:rPr lang="en-US">
                <a:solidFill>
                  <a:schemeClr val="dk1"/>
                </a:solidFill>
                <a:latin typeface="Garamond"/>
                <a:ea typeface="Garamond"/>
                <a:cs typeface="Garamond"/>
                <a:sym typeface="Garamond"/>
              </a:rPr>
              <a:t>Understand the reasons for fund balance decline</a:t>
            </a:r>
            <a:endParaRPr>
              <a:solidFill>
                <a:schemeClr val="dk1"/>
              </a:solidFill>
              <a:latin typeface="Garamond"/>
              <a:ea typeface="Garamond"/>
              <a:cs typeface="Garamond"/>
              <a:sym typeface="Garamon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18"/>
        <p:cNvGrpSpPr/>
        <p:nvPr/>
      </p:nvGrpSpPr>
      <p:grpSpPr>
        <a:xfrm>
          <a:off x="0" y="0"/>
          <a:ext cx="0" cy="0"/>
          <a:chOff x="0" y="0"/>
          <a:chExt cx="0" cy="0"/>
        </a:xfrm>
      </p:grpSpPr>
      <p:sp>
        <p:nvSpPr>
          <p:cNvPr id="519" name="Google Shape;519;g313ec9700f2_3_251"/>
          <p:cNvSpPr txBox="1">
            <a:spLocks noGrp="1"/>
          </p:cNvSpPr>
          <p:nvPr>
            <p:ph type="title" idx="4294967295"/>
          </p:nvPr>
        </p:nvSpPr>
        <p:spPr>
          <a:xfrm>
            <a:off x="536448" y="389106"/>
            <a:ext cx="10997184" cy="540857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25589"/>
              </a:buClr>
              <a:buSzPts val="3000"/>
              <a:buFont typeface="Garamond"/>
              <a:buNone/>
            </a:pPr>
            <a:r>
              <a:rPr lang="en-US" sz="3000" b="0">
                <a:solidFill>
                  <a:srgbClr val="025589"/>
                </a:solidFill>
                <a:latin typeface="Garamond"/>
                <a:ea typeface="Garamond"/>
                <a:cs typeface="Garamond"/>
                <a:sym typeface="Garamond"/>
              </a:rPr>
              <a:t>Colorado Office of the State Auditor</a:t>
            </a:r>
            <a:br>
              <a:rPr lang="en-US" sz="3000" b="0">
                <a:solidFill>
                  <a:srgbClr val="025589"/>
                </a:solidFill>
                <a:latin typeface="Garamond"/>
                <a:ea typeface="Garamond"/>
                <a:cs typeface="Garamond"/>
                <a:sym typeface="Garamond"/>
              </a:rPr>
            </a:br>
            <a:br>
              <a:rPr lang="en-US" sz="2400">
                <a:solidFill>
                  <a:srgbClr val="025589"/>
                </a:solidFill>
                <a:latin typeface="Garamond"/>
                <a:ea typeface="Garamond"/>
                <a:cs typeface="Garamond"/>
                <a:sym typeface="Garamond"/>
              </a:rPr>
            </a:br>
            <a:r>
              <a:rPr lang="en-US" sz="2400" b="0">
                <a:solidFill>
                  <a:srgbClr val="025589"/>
                </a:solidFill>
                <a:latin typeface="Garamond"/>
                <a:ea typeface="Garamond"/>
                <a:cs typeface="Garamond"/>
                <a:sym typeface="Garamond"/>
              </a:rPr>
              <a:t>1525 Sherman Street, 7</a:t>
            </a:r>
            <a:r>
              <a:rPr lang="en-US" sz="2400" b="0" baseline="30000">
                <a:solidFill>
                  <a:srgbClr val="025589"/>
                </a:solidFill>
                <a:latin typeface="Garamond"/>
                <a:ea typeface="Garamond"/>
                <a:cs typeface="Garamond"/>
                <a:sym typeface="Garamond"/>
              </a:rPr>
              <a:t>th</a:t>
            </a:r>
            <a:r>
              <a:rPr lang="en-US" sz="2400" b="0">
                <a:solidFill>
                  <a:srgbClr val="025589"/>
                </a:solidFill>
                <a:latin typeface="Garamond"/>
                <a:ea typeface="Garamond"/>
                <a:cs typeface="Garamond"/>
                <a:sym typeface="Garamond"/>
              </a:rPr>
              <a:t> Floor, Denver, Colorado 80203</a:t>
            </a:r>
            <a:br>
              <a:rPr lang="en-US" sz="2400" b="0">
                <a:solidFill>
                  <a:srgbClr val="025589"/>
                </a:solidFill>
                <a:latin typeface="Garamond"/>
                <a:ea typeface="Garamond"/>
                <a:cs typeface="Garamond"/>
                <a:sym typeface="Garamond"/>
              </a:rPr>
            </a:br>
            <a:br>
              <a:rPr lang="en-US" sz="2400" b="0">
                <a:solidFill>
                  <a:srgbClr val="025589"/>
                </a:solidFill>
                <a:latin typeface="Garamond"/>
                <a:ea typeface="Garamond"/>
                <a:cs typeface="Garamond"/>
                <a:sym typeface="Garamond"/>
              </a:rPr>
            </a:br>
            <a:r>
              <a:rPr lang="en-US" sz="2400" b="0">
                <a:solidFill>
                  <a:srgbClr val="025589"/>
                </a:solidFill>
                <a:latin typeface="Garamond"/>
                <a:ea typeface="Garamond"/>
                <a:cs typeface="Garamond"/>
                <a:sym typeface="Garamond"/>
              </a:rPr>
              <a:t>303.869.3000</a:t>
            </a:r>
            <a:br>
              <a:rPr lang="en-US" sz="2400" b="0">
                <a:solidFill>
                  <a:srgbClr val="025589"/>
                </a:solidFill>
                <a:latin typeface="Garamond"/>
                <a:ea typeface="Garamond"/>
                <a:cs typeface="Garamond"/>
                <a:sym typeface="Garamond"/>
              </a:rPr>
            </a:br>
            <a:br>
              <a:rPr lang="en-US" sz="2400" b="0">
                <a:solidFill>
                  <a:srgbClr val="025589"/>
                </a:solidFill>
                <a:latin typeface="Garamond"/>
                <a:ea typeface="Garamond"/>
                <a:cs typeface="Garamond"/>
                <a:sym typeface="Garamond"/>
              </a:rPr>
            </a:br>
            <a:r>
              <a:rPr lang="en-US" sz="2400" b="0">
                <a:solidFill>
                  <a:srgbClr val="025589"/>
                </a:solidFill>
                <a:latin typeface="Garamond"/>
                <a:ea typeface="Garamond"/>
                <a:cs typeface="Garamond"/>
                <a:sym typeface="Garamond"/>
              </a:rPr>
              <a:t>http://www.colorado.gov/auditor/</a:t>
            </a:r>
            <a:br>
              <a:rPr lang="en-US" sz="2400" b="0">
                <a:solidFill>
                  <a:srgbClr val="025589"/>
                </a:solidFill>
                <a:latin typeface="Garamond"/>
                <a:ea typeface="Garamond"/>
                <a:cs typeface="Garamond"/>
                <a:sym typeface="Garamond"/>
              </a:rPr>
            </a:br>
            <a:br>
              <a:rPr lang="en-US" sz="2400" b="0">
                <a:solidFill>
                  <a:srgbClr val="025589"/>
                </a:solidFill>
                <a:latin typeface="Garamond"/>
                <a:ea typeface="Garamond"/>
                <a:cs typeface="Garamond"/>
                <a:sym typeface="Garamond"/>
              </a:rPr>
            </a:br>
            <a:r>
              <a:rPr lang="en-US" sz="2400" b="0">
                <a:solidFill>
                  <a:srgbClr val="025589"/>
                </a:solidFill>
                <a:latin typeface="Garamond"/>
                <a:ea typeface="Garamond"/>
                <a:cs typeface="Garamond"/>
                <a:sym typeface="Garamond"/>
              </a:rPr>
              <a:t>Crystal Dorsey:  </a:t>
            </a:r>
            <a:r>
              <a:rPr lang="en-US" sz="2400" b="0" u="sng">
                <a:solidFill>
                  <a:schemeClr val="hlink"/>
                </a:solidFill>
                <a:latin typeface="Garamond"/>
                <a:ea typeface="Garamond"/>
                <a:cs typeface="Garamond"/>
                <a:sym typeface="Garamond"/>
                <a:hlinkClick r:id="rId4"/>
              </a:rPr>
              <a:t>crystal.dorsey@coleg.gov</a:t>
            </a:r>
            <a:r>
              <a:rPr lang="en-US" sz="2400" b="0">
                <a:solidFill>
                  <a:srgbClr val="025589"/>
                </a:solidFill>
                <a:latin typeface="Garamond"/>
                <a:ea typeface="Garamond"/>
                <a:cs typeface="Garamond"/>
                <a:sym typeface="Garamond"/>
              </a:rPr>
              <a:t>   (303) 869-3002</a:t>
            </a:r>
            <a:br>
              <a:rPr lang="en-US" sz="2400" b="0">
                <a:solidFill>
                  <a:srgbClr val="025589"/>
                </a:solidFill>
                <a:latin typeface="Garamond"/>
                <a:ea typeface="Garamond"/>
                <a:cs typeface="Garamond"/>
                <a:sym typeface="Garamond"/>
              </a:rPr>
            </a:br>
            <a:br>
              <a:rPr lang="en-US" sz="2400">
                <a:solidFill>
                  <a:srgbClr val="025589"/>
                </a:solidFill>
                <a:latin typeface="Garamond"/>
                <a:ea typeface="Garamond"/>
                <a:cs typeface="Garamond"/>
                <a:sym typeface="Garamond"/>
              </a:rPr>
            </a:br>
            <a:r>
              <a:rPr lang="en-US" sz="2400" u="sng">
                <a:solidFill>
                  <a:schemeClr val="hlink"/>
                </a:solidFill>
                <a:latin typeface="Garamond"/>
                <a:ea typeface="Garamond"/>
                <a:cs typeface="Garamond"/>
                <a:sym typeface="Garamond"/>
                <a:hlinkClick r:id="rId5"/>
              </a:rPr>
              <a:t>osa.lg@coleg.gov</a:t>
            </a:r>
            <a:br>
              <a:rPr lang="en-US" sz="2400">
                <a:solidFill>
                  <a:srgbClr val="025589"/>
                </a:solidFill>
                <a:latin typeface="Garamond"/>
                <a:ea typeface="Garamond"/>
                <a:cs typeface="Garamond"/>
                <a:sym typeface="Garamond"/>
              </a:rPr>
            </a:br>
            <a:br>
              <a:rPr lang="en-US" sz="2400">
                <a:solidFill>
                  <a:srgbClr val="025589"/>
                </a:solidFill>
                <a:latin typeface="Garamond"/>
                <a:ea typeface="Garamond"/>
                <a:cs typeface="Garamond"/>
                <a:sym typeface="Garamond"/>
              </a:rPr>
            </a:br>
            <a:r>
              <a:rPr lang="en-US" sz="2400">
                <a:solidFill>
                  <a:srgbClr val="FF0000"/>
                </a:solidFill>
                <a:latin typeface="Garamond"/>
                <a:ea typeface="Garamond"/>
                <a:cs typeface="Garamond"/>
                <a:sym typeface="Garamond"/>
              </a:rPr>
              <a:t>All OSA Email addresses have changed to “@coleg.gov”</a:t>
            </a:r>
            <a:endParaRPr sz="2400" b="0">
              <a:solidFill>
                <a:srgbClr val="025589"/>
              </a:solidFill>
              <a:latin typeface="Garamond"/>
              <a:ea typeface="Garamond"/>
              <a:cs typeface="Garamond"/>
              <a:sym typeface="Garamon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g31292449be1_0_11"/>
          <p:cNvSpPr txBox="1">
            <a:spLocks noGrp="1"/>
          </p:cNvSpPr>
          <p:nvPr>
            <p:ph type="ctrTitle"/>
          </p:nvPr>
        </p:nvSpPr>
        <p:spPr>
          <a:xfrm>
            <a:off x="914400" y="1489604"/>
            <a:ext cx="10363200" cy="3443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4000"/>
              <a:buFont typeface="Arial"/>
              <a:buNone/>
            </a:pPr>
            <a:r>
              <a:rPr lang="en-US" sz="4500">
                <a:solidFill>
                  <a:schemeClr val="dk1"/>
                </a:solidFill>
              </a:rPr>
              <a:t>GASB 101</a:t>
            </a:r>
            <a:endParaRPr sz="4500">
              <a:solidFill>
                <a:schemeClr val="dk1"/>
              </a:solidFill>
            </a:endParaRPr>
          </a:p>
          <a:p>
            <a:pPr marL="0" lvl="0" indent="0" algn="ctr" rtl="0">
              <a:lnSpc>
                <a:spcPct val="90000"/>
              </a:lnSpc>
              <a:spcBef>
                <a:spcPts val="0"/>
              </a:spcBef>
              <a:spcAft>
                <a:spcPts val="0"/>
              </a:spcAft>
              <a:buClr>
                <a:schemeClr val="lt1"/>
              </a:buClr>
              <a:buSzPts val="4000"/>
              <a:buFont typeface="Arial"/>
              <a:buNone/>
            </a:pPr>
            <a:r>
              <a:rPr lang="en-US" sz="4500">
                <a:solidFill>
                  <a:schemeClr val="dk1"/>
                </a:solidFill>
              </a:rPr>
              <a:t>Compensated Absences</a:t>
            </a:r>
            <a:endParaRPr sz="4500">
              <a:solidFill>
                <a:schemeClr val="dk1"/>
              </a:solidFill>
            </a:endParaRPr>
          </a:p>
          <a:p>
            <a:pPr marL="0" lvl="0" indent="0" algn="ctr" rtl="0">
              <a:lnSpc>
                <a:spcPct val="90000"/>
              </a:lnSpc>
              <a:spcBef>
                <a:spcPts val="0"/>
              </a:spcBef>
              <a:spcAft>
                <a:spcPts val="0"/>
              </a:spcAft>
              <a:buClr>
                <a:schemeClr val="lt1"/>
              </a:buClr>
              <a:buSzPts val="4000"/>
              <a:buFont typeface="Arial"/>
              <a:buNone/>
            </a:pPr>
            <a:endParaRPr sz="4500">
              <a:solidFill>
                <a:schemeClr val="dk1"/>
              </a:solidFill>
            </a:endParaRPr>
          </a:p>
          <a:p>
            <a:pPr marL="0" lvl="0" indent="0" algn="ctr" rtl="0">
              <a:lnSpc>
                <a:spcPct val="90000"/>
              </a:lnSpc>
              <a:spcBef>
                <a:spcPts val="0"/>
              </a:spcBef>
              <a:spcAft>
                <a:spcPts val="0"/>
              </a:spcAft>
              <a:buClr>
                <a:schemeClr val="lt1"/>
              </a:buClr>
              <a:buSzPts val="4000"/>
              <a:buFont typeface="Arial"/>
              <a:buNone/>
            </a:pPr>
            <a:r>
              <a:rPr lang="en-US" sz="2166" u="sng">
                <a:solidFill>
                  <a:schemeClr val="hlink"/>
                </a:solidFill>
                <a:hlinkClick r:id="rId3"/>
              </a:rPr>
              <a:t>Link to GASB 101</a:t>
            </a:r>
            <a:endParaRPr sz="2166">
              <a:solidFill>
                <a:schemeClr val="dk1"/>
              </a:solidFill>
            </a:endParaRPr>
          </a:p>
          <a:p>
            <a:pPr marL="0" lvl="0" indent="0" algn="ctr" rtl="0">
              <a:lnSpc>
                <a:spcPct val="90000"/>
              </a:lnSpc>
              <a:spcBef>
                <a:spcPts val="0"/>
              </a:spcBef>
              <a:spcAft>
                <a:spcPts val="0"/>
              </a:spcAft>
              <a:buClr>
                <a:schemeClr val="lt1"/>
              </a:buClr>
              <a:buSzPts val="4000"/>
              <a:buFont typeface="Arial"/>
              <a:buNone/>
            </a:pPr>
            <a:endParaRPr sz="2166">
              <a:solidFill>
                <a:schemeClr val="dk1"/>
              </a:solidFill>
            </a:endParaRPr>
          </a:p>
          <a:p>
            <a:pPr marL="0" lvl="0" indent="0" algn="ctr" rtl="0">
              <a:lnSpc>
                <a:spcPct val="90000"/>
              </a:lnSpc>
              <a:spcBef>
                <a:spcPts val="0"/>
              </a:spcBef>
              <a:spcAft>
                <a:spcPts val="0"/>
              </a:spcAft>
              <a:buClr>
                <a:schemeClr val="lt1"/>
              </a:buClr>
              <a:buSzPts val="4000"/>
              <a:buFont typeface="Arial"/>
              <a:buNone/>
            </a:pPr>
            <a:endParaRPr sz="4500">
              <a:solidFill>
                <a:schemeClr val="dk1"/>
              </a:solidFill>
            </a:endParaRPr>
          </a:p>
        </p:txBody>
      </p:sp>
      <p:sp>
        <p:nvSpPr>
          <p:cNvPr id="525" name="Google Shape;525;g31292449be1_0_11"/>
          <p:cNvSpPr txBox="1">
            <a:spLocks noGrp="1"/>
          </p:cNvSpPr>
          <p:nvPr>
            <p:ph type="sldNum" idx="12"/>
          </p:nvPr>
        </p:nvSpPr>
        <p:spPr>
          <a:xfrm>
            <a:off x="377937" y="6427018"/>
            <a:ext cx="27432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45</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g31292449be1_0_16"/>
          <p:cNvSpPr txBox="1">
            <a:spLocks noGrp="1"/>
          </p:cNvSpPr>
          <p:nvPr>
            <p:ph type="title"/>
          </p:nvPr>
        </p:nvSpPr>
        <p:spPr>
          <a:xfrm>
            <a:off x="326936" y="254525"/>
            <a:ext cx="100680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sz="3200">
                <a:solidFill>
                  <a:schemeClr val="dk1"/>
                </a:solidFill>
              </a:rPr>
              <a:t>GASB 101 - Compensated Absences (again)</a:t>
            </a:r>
            <a:endParaRPr sz="3200">
              <a:solidFill>
                <a:schemeClr val="dk1"/>
              </a:solidFill>
            </a:endParaRPr>
          </a:p>
        </p:txBody>
      </p:sp>
      <p:sp>
        <p:nvSpPr>
          <p:cNvPr id="531" name="Google Shape;531;g31292449be1_0_16"/>
          <p:cNvSpPr txBox="1">
            <a:spLocks noGrp="1"/>
          </p:cNvSpPr>
          <p:nvPr>
            <p:ph type="body" idx="1"/>
          </p:nvPr>
        </p:nvSpPr>
        <p:spPr>
          <a:xfrm>
            <a:off x="51300" y="1211550"/>
            <a:ext cx="11959500" cy="4640700"/>
          </a:xfrm>
          <a:prstGeom prst="rect">
            <a:avLst/>
          </a:prstGeom>
          <a:noFill/>
          <a:ln>
            <a:noFill/>
          </a:ln>
        </p:spPr>
        <p:txBody>
          <a:bodyPr spcFirstLastPara="1" wrap="square" lIns="0" tIns="0" rIns="0" bIns="45700" anchor="t" anchorCtr="0">
            <a:normAutofit/>
          </a:bodyPr>
          <a:lstStyle/>
          <a:p>
            <a:pPr marL="457200" lvl="0" indent="0" algn="l" rtl="0">
              <a:lnSpc>
                <a:spcPct val="90000"/>
              </a:lnSpc>
              <a:spcBef>
                <a:spcPts val="0"/>
              </a:spcBef>
              <a:spcAft>
                <a:spcPts val="0"/>
              </a:spcAft>
              <a:buClr>
                <a:schemeClr val="dk1"/>
              </a:buClr>
              <a:buSzPts val="2400"/>
              <a:buNone/>
            </a:pPr>
            <a:r>
              <a:rPr lang="en-US" sz="3200" b="1"/>
              <a:t>Effective Date</a:t>
            </a:r>
            <a:r>
              <a:rPr lang="en-US" sz="3200"/>
              <a:t> </a:t>
            </a:r>
            <a:endParaRPr sz="3200"/>
          </a:p>
          <a:p>
            <a:pPr marL="1428750" lvl="0" indent="-603250" algn="l" rtl="0">
              <a:lnSpc>
                <a:spcPct val="90000"/>
              </a:lnSpc>
              <a:spcBef>
                <a:spcPts val="0"/>
              </a:spcBef>
              <a:spcAft>
                <a:spcPts val="0"/>
              </a:spcAft>
              <a:buSzPts val="3200"/>
              <a:buChar char="•"/>
            </a:pPr>
            <a:r>
              <a:rPr lang="en-US" sz="3200"/>
              <a:t>The requirements of this Statement are effective for fiscal years beginning after December 15, 2023, and all reporting periods thereafter. Earlier application is encouraged.</a:t>
            </a:r>
            <a:endParaRPr sz="3200"/>
          </a:p>
          <a:p>
            <a:pPr marL="1428750" lvl="0" indent="-400050" algn="l" rtl="0">
              <a:lnSpc>
                <a:spcPct val="90000"/>
              </a:lnSpc>
              <a:spcBef>
                <a:spcPts val="0"/>
              </a:spcBef>
              <a:spcAft>
                <a:spcPts val="0"/>
              </a:spcAft>
              <a:buNone/>
            </a:pPr>
            <a:endParaRPr sz="3200"/>
          </a:p>
          <a:p>
            <a:pPr marL="1428750" lvl="0" indent="-596900" algn="l" rtl="0">
              <a:lnSpc>
                <a:spcPct val="90000"/>
              </a:lnSpc>
              <a:spcBef>
                <a:spcPts val="0"/>
              </a:spcBef>
              <a:spcAft>
                <a:spcPts val="0"/>
              </a:spcAft>
              <a:buSzPts val="3100"/>
              <a:buChar char="•"/>
            </a:pPr>
            <a:r>
              <a:rPr lang="en-US" sz="3100"/>
              <a:t>In other words - For FY 24/25 Financials/Audit</a:t>
            </a:r>
            <a:endParaRPr sz="3100"/>
          </a:p>
          <a:p>
            <a:pPr marL="228600" lvl="0" indent="-76200" algn="l" rtl="0">
              <a:lnSpc>
                <a:spcPct val="90000"/>
              </a:lnSpc>
              <a:spcBef>
                <a:spcPts val="0"/>
              </a:spcBef>
              <a:spcAft>
                <a:spcPts val="0"/>
              </a:spcAft>
              <a:buClr>
                <a:schemeClr val="dk1"/>
              </a:buClr>
              <a:buSzPts val="2400"/>
              <a:buNone/>
            </a:pPr>
            <a:endParaRPr sz="3200"/>
          </a:p>
        </p:txBody>
      </p:sp>
      <p:sp>
        <p:nvSpPr>
          <p:cNvPr id="532" name="Google Shape;532;g31292449be1_0_16"/>
          <p:cNvSpPr txBox="1">
            <a:spLocks noGrp="1"/>
          </p:cNvSpPr>
          <p:nvPr>
            <p:ph type="sldNum" idx="12"/>
          </p:nvPr>
        </p:nvSpPr>
        <p:spPr>
          <a:xfrm>
            <a:off x="396571" y="6427019"/>
            <a:ext cx="36576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46</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g31292449be1_0_22"/>
          <p:cNvSpPr txBox="1">
            <a:spLocks noGrp="1"/>
          </p:cNvSpPr>
          <p:nvPr>
            <p:ph type="title"/>
          </p:nvPr>
        </p:nvSpPr>
        <p:spPr>
          <a:xfrm>
            <a:off x="326936" y="254525"/>
            <a:ext cx="106095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sz="3200">
                <a:solidFill>
                  <a:schemeClr val="dk1"/>
                </a:solidFill>
              </a:rPr>
              <a:t>GASB 101 - Compensated Absences (con’t)</a:t>
            </a:r>
            <a:endParaRPr sz="3200">
              <a:solidFill>
                <a:schemeClr val="dk1"/>
              </a:solidFill>
            </a:endParaRPr>
          </a:p>
        </p:txBody>
      </p:sp>
      <p:sp>
        <p:nvSpPr>
          <p:cNvPr id="538" name="Google Shape;538;g31292449be1_0_22"/>
          <p:cNvSpPr txBox="1">
            <a:spLocks noGrp="1"/>
          </p:cNvSpPr>
          <p:nvPr>
            <p:ph type="body" idx="1"/>
          </p:nvPr>
        </p:nvSpPr>
        <p:spPr>
          <a:xfrm>
            <a:off x="61350" y="1287925"/>
            <a:ext cx="11325900" cy="4640700"/>
          </a:xfrm>
          <a:prstGeom prst="rect">
            <a:avLst/>
          </a:prstGeom>
          <a:noFill/>
          <a:ln>
            <a:noFill/>
          </a:ln>
        </p:spPr>
        <p:txBody>
          <a:bodyPr spcFirstLastPara="1" wrap="square" lIns="0" tIns="0" rIns="0" bIns="45700" anchor="t" anchorCtr="0">
            <a:normAutofit/>
          </a:bodyPr>
          <a:lstStyle/>
          <a:p>
            <a:pPr marL="457200" lvl="0" indent="0" algn="l" rtl="0">
              <a:lnSpc>
                <a:spcPct val="90000"/>
              </a:lnSpc>
              <a:spcBef>
                <a:spcPts val="0"/>
              </a:spcBef>
              <a:spcAft>
                <a:spcPts val="0"/>
              </a:spcAft>
              <a:buClr>
                <a:schemeClr val="dk1"/>
              </a:buClr>
              <a:buSzPts val="2400"/>
              <a:buNone/>
            </a:pPr>
            <a:r>
              <a:rPr lang="en-US" sz="3200"/>
              <a:t>This Statement requires that liabilities for compensated absences be recognized for:</a:t>
            </a:r>
            <a:endParaRPr sz="3200"/>
          </a:p>
          <a:p>
            <a:pPr marL="457200" lvl="0" indent="0" algn="l" rtl="0">
              <a:lnSpc>
                <a:spcPct val="90000"/>
              </a:lnSpc>
              <a:spcBef>
                <a:spcPts val="0"/>
              </a:spcBef>
              <a:spcAft>
                <a:spcPts val="0"/>
              </a:spcAft>
              <a:buClr>
                <a:schemeClr val="dk1"/>
              </a:buClr>
              <a:buSzPts val="2400"/>
              <a:buNone/>
            </a:pPr>
            <a:endParaRPr sz="3200"/>
          </a:p>
          <a:p>
            <a:pPr marL="457200" lvl="0" indent="0" algn="l" rtl="0">
              <a:lnSpc>
                <a:spcPct val="90000"/>
              </a:lnSpc>
              <a:spcBef>
                <a:spcPts val="0"/>
              </a:spcBef>
              <a:spcAft>
                <a:spcPts val="0"/>
              </a:spcAft>
              <a:buClr>
                <a:schemeClr val="dk1"/>
              </a:buClr>
              <a:buSzPts val="2400"/>
              <a:buNone/>
            </a:pPr>
            <a:r>
              <a:rPr lang="en-US" sz="3200"/>
              <a:t>(1) leave that has not been used and </a:t>
            </a:r>
            <a:endParaRPr sz="3200"/>
          </a:p>
          <a:p>
            <a:pPr marL="457200" lvl="0" indent="0" algn="l" rtl="0">
              <a:lnSpc>
                <a:spcPct val="90000"/>
              </a:lnSpc>
              <a:spcBef>
                <a:spcPts val="0"/>
              </a:spcBef>
              <a:spcAft>
                <a:spcPts val="0"/>
              </a:spcAft>
              <a:buClr>
                <a:schemeClr val="dk1"/>
              </a:buClr>
              <a:buSzPts val="2400"/>
              <a:buNone/>
            </a:pPr>
            <a:endParaRPr sz="3200"/>
          </a:p>
          <a:p>
            <a:pPr marL="457200" lvl="0" indent="0" algn="l" rtl="0">
              <a:lnSpc>
                <a:spcPct val="90000"/>
              </a:lnSpc>
              <a:spcBef>
                <a:spcPts val="0"/>
              </a:spcBef>
              <a:spcAft>
                <a:spcPts val="0"/>
              </a:spcAft>
              <a:buClr>
                <a:schemeClr val="dk1"/>
              </a:buClr>
              <a:buSzPts val="2400"/>
              <a:buNone/>
            </a:pPr>
            <a:r>
              <a:rPr lang="en-US" sz="3200"/>
              <a:t>(2) leave that has been used but not yet paid in cash or settled through non-cash means</a:t>
            </a:r>
            <a:endParaRPr sz="3200"/>
          </a:p>
          <a:p>
            <a:pPr marL="228600" lvl="0" indent="-76200" algn="l" rtl="0">
              <a:lnSpc>
                <a:spcPct val="90000"/>
              </a:lnSpc>
              <a:spcBef>
                <a:spcPts val="0"/>
              </a:spcBef>
              <a:spcAft>
                <a:spcPts val="0"/>
              </a:spcAft>
              <a:buClr>
                <a:schemeClr val="dk1"/>
              </a:buClr>
              <a:buSzPts val="2400"/>
              <a:buNone/>
            </a:pPr>
            <a:endParaRPr sz="3200"/>
          </a:p>
        </p:txBody>
      </p:sp>
      <p:sp>
        <p:nvSpPr>
          <p:cNvPr id="539" name="Google Shape;539;g31292449be1_0_22"/>
          <p:cNvSpPr txBox="1">
            <a:spLocks noGrp="1"/>
          </p:cNvSpPr>
          <p:nvPr>
            <p:ph type="sldNum" idx="12"/>
          </p:nvPr>
        </p:nvSpPr>
        <p:spPr>
          <a:xfrm>
            <a:off x="396571" y="6427019"/>
            <a:ext cx="36576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47</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g31292449be1_0_28"/>
          <p:cNvSpPr txBox="1">
            <a:spLocks noGrp="1"/>
          </p:cNvSpPr>
          <p:nvPr>
            <p:ph type="title"/>
          </p:nvPr>
        </p:nvSpPr>
        <p:spPr>
          <a:xfrm>
            <a:off x="326936" y="254525"/>
            <a:ext cx="10515600" cy="756300"/>
          </a:xfrm>
          <a:prstGeom prst="rect">
            <a:avLst/>
          </a:prstGeom>
        </p:spPr>
        <p:txBody>
          <a:bodyPr spcFirstLastPara="1" wrap="square" lIns="0" tIns="0" rIns="0" bIns="0" anchor="t" anchorCtr="0">
            <a:normAutofit/>
          </a:bodyPr>
          <a:lstStyle/>
          <a:p>
            <a:pPr marL="0" lvl="0" indent="0" algn="l" rtl="0">
              <a:spcBef>
                <a:spcPts val="0"/>
              </a:spcBef>
              <a:spcAft>
                <a:spcPts val="0"/>
              </a:spcAft>
              <a:buClr>
                <a:schemeClr val="lt1"/>
              </a:buClr>
              <a:buSzPts val="2400"/>
              <a:buFont typeface="Arial"/>
              <a:buNone/>
            </a:pPr>
            <a:r>
              <a:rPr lang="en-US" sz="3200" dirty="0">
                <a:solidFill>
                  <a:schemeClr val="dk1"/>
                </a:solidFill>
              </a:rPr>
              <a:t>GASB 101 - Compensated Absences(</a:t>
            </a:r>
            <a:r>
              <a:rPr lang="en-US" sz="3200" dirty="0" err="1">
                <a:solidFill>
                  <a:schemeClr val="dk1"/>
                </a:solidFill>
              </a:rPr>
              <a:t>con’t</a:t>
            </a:r>
            <a:r>
              <a:rPr lang="en-US" sz="3200" dirty="0">
                <a:solidFill>
                  <a:schemeClr val="dk1"/>
                </a:solidFill>
              </a:rPr>
              <a:t>)</a:t>
            </a:r>
            <a:endParaRPr dirty="0"/>
          </a:p>
        </p:txBody>
      </p:sp>
      <p:sp>
        <p:nvSpPr>
          <p:cNvPr id="546" name="Google Shape;546;g31292449be1_0_28"/>
          <p:cNvSpPr txBox="1">
            <a:spLocks noGrp="1"/>
          </p:cNvSpPr>
          <p:nvPr>
            <p:ph type="body" idx="1"/>
          </p:nvPr>
        </p:nvSpPr>
        <p:spPr>
          <a:xfrm>
            <a:off x="0" y="1251800"/>
            <a:ext cx="10923600" cy="4640700"/>
          </a:xfrm>
          <a:prstGeom prst="rect">
            <a:avLst/>
          </a:prstGeom>
        </p:spPr>
        <p:txBody>
          <a:bodyPr spcFirstLastPara="1" wrap="square" lIns="0" tIns="0" rIns="0" bIns="45700" anchor="t" anchorCtr="0">
            <a:normAutofit/>
          </a:bodyPr>
          <a:lstStyle/>
          <a:p>
            <a:pPr marL="514350" lvl="0" indent="0" algn="l" rtl="0">
              <a:spcBef>
                <a:spcPts val="1000"/>
              </a:spcBef>
              <a:spcAft>
                <a:spcPts val="0"/>
              </a:spcAft>
              <a:buNone/>
            </a:pPr>
            <a:r>
              <a:rPr lang="en-US" sz="2600"/>
              <a:t>A liability should be recognized for leave that has not been used if:</a:t>
            </a:r>
            <a:endParaRPr sz="2600"/>
          </a:p>
          <a:p>
            <a:pPr marL="514350" lvl="0" indent="0" algn="l" rtl="0">
              <a:spcBef>
                <a:spcPts val="1000"/>
              </a:spcBef>
              <a:spcAft>
                <a:spcPts val="0"/>
              </a:spcAft>
              <a:buNone/>
            </a:pPr>
            <a:r>
              <a:rPr lang="en-US" sz="2600"/>
              <a:t>     (a) the leave is attributable to services already rendered, </a:t>
            </a:r>
            <a:endParaRPr sz="2600"/>
          </a:p>
          <a:p>
            <a:pPr marL="514350" lvl="0" indent="0" algn="l" rtl="0">
              <a:spcBef>
                <a:spcPts val="1000"/>
              </a:spcBef>
              <a:spcAft>
                <a:spcPts val="0"/>
              </a:spcAft>
              <a:buNone/>
            </a:pPr>
            <a:r>
              <a:rPr lang="en-US" sz="2600"/>
              <a:t>     (b) the leave accumulates, and </a:t>
            </a:r>
            <a:endParaRPr sz="2600"/>
          </a:p>
          <a:p>
            <a:pPr marL="514350" lvl="0" indent="0" algn="l" rtl="0">
              <a:spcBef>
                <a:spcPts val="1000"/>
              </a:spcBef>
              <a:spcAft>
                <a:spcPts val="0"/>
              </a:spcAft>
              <a:buNone/>
            </a:pPr>
            <a:r>
              <a:rPr lang="en-US" sz="2600"/>
              <a:t>     (c) </a:t>
            </a:r>
            <a:r>
              <a:rPr lang="en-US" sz="2600">
                <a:highlight>
                  <a:srgbClr val="FFFF00"/>
                </a:highlight>
              </a:rPr>
              <a:t>the leave is more likely than not to be used for time off or otherwise paid in    cash or settled through non-cash means.</a:t>
            </a:r>
            <a:endParaRPr sz="2800">
              <a:highlight>
                <a:srgbClr val="FFFF00"/>
              </a:highlight>
            </a:endParaRPr>
          </a:p>
        </p:txBody>
      </p:sp>
      <p:sp>
        <p:nvSpPr>
          <p:cNvPr id="547" name="Google Shape;547;g31292449be1_0_28"/>
          <p:cNvSpPr txBox="1">
            <a:spLocks noGrp="1"/>
          </p:cNvSpPr>
          <p:nvPr>
            <p:ph type="sldNum" idx="12"/>
          </p:nvPr>
        </p:nvSpPr>
        <p:spPr>
          <a:xfrm>
            <a:off x="396571" y="6427019"/>
            <a:ext cx="36576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48</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g31292449be1_0_35"/>
          <p:cNvSpPr txBox="1">
            <a:spLocks noGrp="1"/>
          </p:cNvSpPr>
          <p:nvPr>
            <p:ph type="title"/>
          </p:nvPr>
        </p:nvSpPr>
        <p:spPr>
          <a:xfrm>
            <a:off x="326936" y="254525"/>
            <a:ext cx="10145700" cy="756300"/>
          </a:xfrm>
          <a:prstGeom prst="rect">
            <a:avLst/>
          </a:prstGeom>
        </p:spPr>
        <p:txBody>
          <a:bodyPr spcFirstLastPara="1" wrap="square" lIns="0" tIns="0" rIns="0" bIns="0" anchor="t" anchorCtr="0">
            <a:normAutofit/>
          </a:bodyPr>
          <a:lstStyle/>
          <a:p>
            <a:pPr marL="0" lvl="0" indent="0" algn="l" rtl="0">
              <a:spcBef>
                <a:spcPts val="0"/>
              </a:spcBef>
              <a:spcAft>
                <a:spcPts val="0"/>
              </a:spcAft>
              <a:buClr>
                <a:schemeClr val="dk1"/>
              </a:buClr>
              <a:buSzPct val="34375"/>
              <a:buFont typeface="Arial"/>
              <a:buNone/>
            </a:pPr>
            <a:r>
              <a:rPr lang="en-US" sz="3200">
                <a:solidFill>
                  <a:schemeClr val="dk1"/>
                </a:solidFill>
              </a:rPr>
              <a:t>GASB 101 - Compensated Absences (con’t)</a:t>
            </a:r>
            <a:endParaRPr/>
          </a:p>
          <a:p>
            <a:pPr marL="0" lvl="0" indent="0" algn="l" rtl="0">
              <a:spcBef>
                <a:spcPts val="0"/>
              </a:spcBef>
              <a:spcAft>
                <a:spcPts val="0"/>
              </a:spcAft>
              <a:buNone/>
            </a:pPr>
            <a:endParaRPr/>
          </a:p>
        </p:txBody>
      </p:sp>
      <p:sp>
        <p:nvSpPr>
          <p:cNvPr id="554" name="Google Shape;554;g31292449be1_0_35"/>
          <p:cNvSpPr txBox="1">
            <a:spLocks noGrp="1"/>
          </p:cNvSpPr>
          <p:nvPr>
            <p:ph type="body" idx="1"/>
          </p:nvPr>
        </p:nvSpPr>
        <p:spPr>
          <a:xfrm>
            <a:off x="91525" y="1342350"/>
            <a:ext cx="11195100" cy="4640700"/>
          </a:xfrm>
          <a:prstGeom prst="rect">
            <a:avLst/>
          </a:prstGeom>
        </p:spPr>
        <p:txBody>
          <a:bodyPr spcFirstLastPara="1" wrap="square" lIns="0" tIns="0" rIns="0" bIns="45700" anchor="t" anchorCtr="0">
            <a:normAutofit/>
          </a:bodyPr>
          <a:lstStyle/>
          <a:p>
            <a:pPr marL="457200" lvl="0" indent="0" algn="l" rtl="0">
              <a:spcBef>
                <a:spcPts val="1000"/>
              </a:spcBef>
              <a:spcAft>
                <a:spcPts val="0"/>
              </a:spcAft>
              <a:buNone/>
            </a:pPr>
            <a:r>
              <a:rPr lang="en-US" sz="2500"/>
              <a:t>In estimating the leave that is more likely than not to be used or otherwise paid or settled, a government should consider relevant factors</a:t>
            </a:r>
            <a:endParaRPr sz="2500"/>
          </a:p>
          <a:p>
            <a:pPr marL="914400" lvl="0" indent="-615950" algn="l" rtl="0">
              <a:spcBef>
                <a:spcPts val="1000"/>
              </a:spcBef>
              <a:spcAft>
                <a:spcPts val="0"/>
              </a:spcAft>
              <a:buSzPts val="2500"/>
              <a:buChar char="•"/>
            </a:pPr>
            <a:r>
              <a:rPr lang="en-US" sz="2500"/>
              <a:t>such as employment policies related to compensated absences and </a:t>
            </a:r>
            <a:endParaRPr sz="2500"/>
          </a:p>
          <a:p>
            <a:pPr marL="914400" lvl="0" indent="-615950" algn="l" rtl="0">
              <a:spcBef>
                <a:spcPts val="0"/>
              </a:spcBef>
              <a:spcAft>
                <a:spcPts val="0"/>
              </a:spcAft>
              <a:buSzPts val="2500"/>
              <a:buChar char="•"/>
            </a:pPr>
            <a:r>
              <a:rPr lang="en-US" sz="2500"/>
              <a:t>historical information about the use or payment of compensated absences. </a:t>
            </a:r>
            <a:endParaRPr sz="2500"/>
          </a:p>
          <a:p>
            <a:pPr marL="914400" lvl="0" indent="-615950" algn="l" rtl="0">
              <a:spcBef>
                <a:spcPts val="0"/>
              </a:spcBef>
              <a:spcAft>
                <a:spcPts val="0"/>
              </a:spcAft>
              <a:buSzPts val="2500"/>
              <a:buChar char="•"/>
            </a:pPr>
            <a:r>
              <a:rPr lang="en-US" sz="2500"/>
              <a:t>However, leave that is more likely than not to be settled through conversion to defined benefit postemployment benefits should not be included in a liability for compensated absences.</a:t>
            </a:r>
            <a:endParaRPr sz="2500"/>
          </a:p>
        </p:txBody>
      </p:sp>
      <p:sp>
        <p:nvSpPr>
          <p:cNvPr id="555" name="Google Shape;555;g31292449be1_0_35"/>
          <p:cNvSpPr txBox="1">
            <a:spLocks noGrp="1"/>
          </p:cNvSpPr>
          <p:nvPr>
            <p:ph type="sldNum" idx="12"/>
          </p:nvPr>
        </p:nvSpPr>
        <p:spPr>
          <a:xfrm>
            <a:off x="396571" y="6427019"/>
            <a:ext cx="36576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29183918dd3_0_11">
            <a:extLst>
              <a:ext uri="{C183D7F6-B498-43B3-948B-1728B52AA6E4}">
                <adec:decorative xmlns:adec="http://schemas.microsoft.com/office/drawing/2017/decorative" val="0"/>
              </a:ext>
            </a:extLst>
          </p:cNvPr>
          <p:cNvSpPr txBox="1">
            <a:spLocks noGrp="1"/>
          </p:cNvSpPr>
          <p:nvPr>
            <p:ph type="ctrTitle"/>
          </p:nvPr>
        </p:nvSpPr>
        <p:spPr>
          <a:xfrm>
            <a:off x="2209800" y="2595716"/>
            <a:ext cx="7772400" cy="2337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4000"/>
              <a:buFont typeface="Arial"/>
              <a:buNone/>
            </a:pPr>
            <a:r>
              <a:rPr lang="en-US" sz="4500" dirty="0">
                <a:solidFill>
                  <a:schemeClr val="dk1"/>
                </a:solidFill>
              </a:rPr>
              <a:t>Legislative Session</a:t>
            </a:r>
            <a:endParaRPr sz="4500" dirty="0">
              <a:solidFill>
                <a:schemeClr val="dk1"/>
              </a:solidFill>
            </a:endParaRPr>
          </a:p>
        </p:txBody>
      </p:sp>
      <p:sp>
        <p:nvSpPr>
          <p:cNvPr id="225" name="Google Shape;225;g29183918dd3_0_11">
            <a:extLst>
              <a:ext uri="{C183D7F6-B498-43B3-948B-1728B52AA6E4}">
                <adec:decorative xmlns:adec="http://schemas.microsoft.com/office/drawing/2017/decorative" val="0"/>
              </a:ext>
            </a:extLst>
          </p:cNvPr>
          <p:cNvSpPr txBox="1">
            <a:spLocks noGrp="1"/>
          </p:cNvSpPr>
          <p:nvPr>
            <p:ph type="sldNum" idx="12"/>
          </p:nvPr>
        </p:nvSpPr>
        <p:spPr>
          <a:xfrm>
            <a:off x="1807453" y="6427018"/>
            <a:ext cx="20574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fld id="{00000000-1234-1234-1234-123412341234}" type="slidenum">
              <a:rPr lang="en-US"/>
              <a:t>5</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g31292449be1_0_42"/>
          <p:cNvSpPr txBox="1">
            <a:spLocks noGrp="1"/>
          </p:cNvSpPr>
          <p:nvPr>
            <p:ph type="title"/>
          </p:nvPr>
        </p:nvSpPr>
        <p:spPr>
          <a:xfrm>
            <a:off x="326936" y="254525"/>
            <a:ext cx="10622700" cy="756300"/>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Clr>
                <a:schemeClr val="dk1"/>
              </a:buClr>
              <a:buSzPct val="34375"/>
              <a:buFont typeface="Arial"/>
              <a:buNone/>
            </a:pPr>
            <a:r>
              <a:rPr lang="en-US" sz="3200" dirty="0">
                <a:solidFill>
                  <a:schemeClr val="dk1"/>
                </a:solidFill>
              </a:rPr>
              <a:t>GASB 101 - Compensated Absences(</a:t>
            </a:r>
            <a:r>
              <a:rPr lang="en-US" sz="3200" dirty="0" err="1">
                <a:solidFill>
                  <a:schemeClr val="dk1"/>
                </a:solidFill>
              </a:rPr>
              <a:t>con’t</a:t>
            </a:r>
            <a:r>
              <a:rPr lang="en-US" sz="3200" dirty="0">
                <a:solidFill>
                  <a:schemeClr val="dk1"/>
                </a:solidFill>
              </a:rPr>
              <a:t>)</a:t>
            </a:r>
            <a:endParaRPr dirty="0"/>
          </a:p>
          <a:p>
            <a:pPr marL="0" lvl="0" indent="0" algn="l" rtl="0">
              <a:lnSpc>
                <a:spcPct val="90000"/>
              </a:lnSpc>
              <a:spcBef>
                <a:spcPts val="0"/>
              </a:spcBef>
              <a:spcAft>
                <a:spcPts val="0"/>
              </a:spcAft>
              <a:buClr>
                <a:schemeClr val="lt1"/>
              </a:buClr>
              <a:buSzPct val="75000"/>
              <a:buFont typeface="Arial"/>
              <a:buNone/>
            </a:pPr>
            <a:endParaRPr sz="3200" dirty="0">
              <a:solidFill>
                <a:schemeClr val="dk1"/>
              </a:solidFill>
            </a:endParaRPr>
          </a:p>
        </p:txBody>
      </p:sp>
      <p:sp>
        <p:nvSpPr>
          <p:cNvPr id="561" name="Google Shape;561;g31292449be1_0_42"/>
          <p:cNvSpPr txBox="1">
            <a:spLocks noGrp="1"/>
          </p:cNvSpPr>
          <p:nvPr>
            <p:ph type="body" idx="1"/>
          </p:nvPr>
        </p:nvSpPr>
        <p:spPr>
          <a:xfrm>
            <a:off x="0" y="1332275"/>
            <a:ext cx="11779500" cy="4640700"/>
          </a:xfrm>
          <a:prstGeom prst="rect">
            <a:avLst/>
          </a:prstGeom>
          <a:noFill/>
          <a:ln>
            <a:noFill/>
          </a:ln>
        </p:spPr>
        <p:txBody>
          <a:bodyPr spcFirstLastPara="1" wrap="square" lIns="0" tIns="0" rIns="0" bIns="45700" anchor="t" anchorCtr="0">
            <a:normAutofit/>
          </a:bodyPr>
          <a:lstStyle/>
          <a:p>
            <a:pPr marL="457200" lvl="0" indent="0" algn="l" rtl="0">
              <a:lnSpc>
                <a:spcPct val="90000"/>
              </a:lnSpc>
              <a:spcBef>
                <a:spcPts val="0"/>
              </a:spcBef>
              <a:spcAft>
                <a:spcPts val="0"/>
              </a:spcAft>
              <a:buClr>
                <a:schemeClr val="dk1"/>
              </a:buClr>
              <a:buSzPts val="2400"/>
              <a:buNone/>
            </a:pPr>
            <a:r>
              <a:rPr lang="en-US" sz="2900"/>
              <a:t>This Statement requires that a liability for certain types of compensated absences—including parental leave, military leave, and jury duty leave—not be recognized until the leave commences. </a:t>
            </a:r>
            <a:endParaRPr sz="2900"/>
          </a:p>
          <a:p>
            <a:pPr marL="457200" lvl="0" indent="0" algn="l" rtl="0">
              <a:lnSpc>
                <a:spcPct val="90000"/>
              </a:lnSpc>
              <a:spcBef>
                <a:spcPts val="0"/>
              </a:spcBef>
              <a:spcAft>
                <a:spcPts val="0"/>
              </a:spcAft>
              <a:buClr>
                <a:schemeClr val="dk1"/>
              </a:buClr>
              <a:buSzPts val="2400"/>
              <a:buNone/>
            </a:pPr>
            <a:endParaRPr sz="2900"/>
          </a:p>
          <a:p>
            <a:pPr marL="457200" lvl="0" indent="0" algn="l" rtl="0">
              <a:lnSpc>
                <a:spcPct val="90000"/>
              </a:lnSpc>
              <a:spcBef>
                <a:spcPts val="0"/>
              </a:spcBef>
              <a:spcAft>
                <a:spcPts val="0"/>
              </a:spcAft>
              <a:buClr>
                <a:schemeClr val="dk1"/>
              </a:buClr>
              <a:buSzPts val="2400"/>
              <a:buNone/>
            </a:pPr>
            <a:r>
              <a:rPr lang="en-US" sz="2900"/>
              <a:t>This Statement also requires that a liability for specific types of compensated absences not be recognized until the leave is used.</a:t>
            </a:r>
            <a:endParaRPr sz="2900"/>
          </a:p>
          <a:p>
            <a:pPr marL="228600" lvl="0" indent="-76200" algn="l" rtl="0">
              <a:lnSpc>
                <a:spcPct val="90000"/>
              </a:lnSpc>
              <a:spcBef>
                <a:spcPts val="0"/>
              </a:spcBef>
              <a:spcAft>
                <a:spcPts val="0"/>
              </a:spcAft>
              <a:buClr>
                <a:schemeClr val="dk1"/>
              </a:buClr>
              <a:buSzPts val="2400"/>
              <a:buNone/>
            </a:pPr>
            <a:endParaRPr sz="3200"/>
          </a:p>
        </p:txBody>
      </p:sp>
      <p:sp>
        <p:nvSpPr>
          <p:cNvPr id="562" name="Google Shape;562;g31292449be1_0_42"/>
          <p:cNvSpPr txBox="1">
            <a:spLocks noGrp="1"/>
          </p:cNvSpPr>
          <p:nvPr>
            <p:ph type="sldNum" idx="12"/>
          </p:nvPr>
        </p:nvSpPr>
        <p:spPr>
          <a:xfrm>
            <a:off x="396571" y="6427019"/>
            <a:ext cx="36576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50</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g31292449be1_0_48"/>
          <p:cNvSpPr txBox="1">
            <a:spLocks noGrp="1"/>
          </p:cNvSpPr>
          <p:nvPr>
            <p:ph type="title"/>
          </p:nvPr>
        </p:nvSpPr>
        <p:spPr>
          <a:xfrm>
            <a:off x="326936" y="254525"/>
            <a:ext cx="10515600" cy="756300"/>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Clr>
                <a:schemeClr val="dk1"/>
              </a:buClr>
              <a:buSzPct val="34375"/>
              <a:buFont typeface="Arial"/>
              <a:buNone/>
            </a:pPr>
            <a:r>
              <a:rPr lang="en-US" sz="3200" dirty="0">
                <a:solidFill>
                  <a:schemeClr val="dk1"/>
                </a:solidFill>
              </a:rPr>
              <a:t>GASB 101 - Compensated Absences(</a:t>
            </a:r>
            <a:r>
              <a:rPr lang="en-US" sz="3200" dirty="0" err="1">
                <a:solidFill>
                  <a:schemeClr val="dk1"/>
                </a:solidFill>
              </a:rPr>
              <a:t>con’t</a:t>
            </a:r>
            <a:r>
              <a:rPr lang="en-US" sz="3200" dirty="0">
                <a:solidFill>
                  <a:schemeClr val="dk1"/>
                </a:solidFill>
              </a:rPr>
              <a:t>) </a:t>
            </a:r>
            <a:endParaRPr dirty="0"/>
          </a:p>
          <a:p>
            <a:pPr marL="0" lvl="0" indent="0" algn="l" rtl="0">
              <a:lnSpc>
                <a:spcPct val="90000"/>
              </a:lnSpc>
              <a:spcBef>
                <a:spcPts val="0"/>
              </a:spcBef>
              <a:spcAft>
                <a:spcPts val="0"/>
              </a:spcAft>
              <a:buClr>
                <a:schemeClr val="lt1"/>
              </a:buClr>
              <a:buSzPct val="75000"/>
              <a:buFont typeface="Arial"/>
              <a:buNone/>
            </a:pPr>
            <a:endParaRPr sz="3200" dirty="0">
              <a:solidFill>
                <a:schemeClr val="dk1"/>
              </a:solidFill>
            </a:endParaRPr>
          </a:p>
        </p:txBody>
      </p:sp>
      <p:sp>
        <p:nvSpPr>
          <p:cNvPr id="568" name="Google Shape;568;g31292449be1_0_48"/>
          <p:cNvSpPr txBox="1">
            <a:spLocks noGrp="1"/>
          </p:cNvSpPr>
          <p:nvPr>
            <p:ph type="body" idx="1"/>
          </p:nvPr>
        </p:nvSpPr>
        <p:spPr>
          <a:xfrm>
            <a:off x="191100" y="1302100"/>
            <a:ext cx="11809800" cy="4640700"/>
          </a:xfrm>
          <a:prstGeom prst="rect">
            <a:avLst/>
          </a:prstGeom>
          <a:noFill/>
          <a:ln>
            <a:noFill/>
          </a:ln>
        </p:spPr>
        <p:txBody>
          <a:bodyPr spcFirstLastPara="1" wrap="square" lIns="0" tIns="0" rIns="0" bIns="45700" anchor="t" anchorCtr="0">
            <a:normAutofit/>
          </a:bodyPr>
          <a:lstStyle/>
          <a:p>
            <a:pPr marL="457200" lvl="0" indent="-406400" algn="l" rtl="0">
              <a:lnSpc>
                <a:spcPct val="90000"/>
              </a:lnSpc>
              <a:spcBef>
                <a:spcPts val="0"/>
              </a:spcBef>
              <a:spcAft>
                <a:spcPts val="0"/>
              </a:spcAft>
              <a:buSzPts val="2800"/>
              <a:buChar char="•"/>
            </a:pPr>
            <a:r>
              <a:rPr lang="en-US" sz="2800"/>
              <a:t>This Statement also establishes guidance for measuring a liability for leave that has not been used, generally using an employee’s pay rate as of the date of the financial statements. </a:t>
            </a:r>
            <a:endParaRPr sz="2800"/>
          </a:p>
          <a:p>
            <a:pPr marL="457200" lvl="0" indent="-406400" algn="l" rtl="0">
              <a:lnSpc>
                <a:spcPct val="90000"/>
              </a:lnSpc>
              <a:spcBef>
                <a:spcPts val="0"/>
              </a:spcBef>
              <a:spcAft>
                <a:spcPts val="0"/>
              </a:spcAft>
              <a:buSzPts val="2800"/>
              <a:buChar char="•"/>
            </a:pPr>
            <a:r>
              <a:rPr lang="en-US" sz="2800"/>
              <a:t>A liability for leave that has been used but not yet paid or settled should be measured at the amount of the cash payment or non-cash settlement to be made. </a:t>
            </a:r>
            <a:endParaRPr sz="2800"/>
          </a:p>
          <a:p>
            <a:pPr marL="457200" lvl="0" indent="-406400" algn="l" rtl="0">
              <a:lnSpc>
                <a:spcPct val="90000"/>
              </a:lnSpc>
              <a:spcBef>
                <a:spcPts val="0"/>
              </a:spcBef>
              <a:spcAft>
                <a:spcPts val="0"/>
              </a:spcAft>
              <a:buSzPts val="2800"/>
              <a:buChar char="•"/>
            </a:pPr>
            <a:r>
              <a:rPr lang="en-US" sz="2800"/>
              <a:t>Certain salary-related payments that are directly and incrementally associated with payments for leave also should be included in the measurement of the liabilities.</a:t>
            </a:r>
            <a:endParaRPr sz="2800"/>
          </a:p>
          <a:p>
            <a:pPr marL="228600" lvl="0" indent="-76200" algn="l" rtl="0">
              <a:lnSpc>
                <a:spcPct val="90000"/>
              </a:lnSpc>
              <a:spcBef>
                <a:spcPts val="0"/>
              </a:spcBef>
              <a:spcAft>
                <a:spcPts val="0"/>
              </a:spcAft>
              <a:buClr>
                <a:schemeClr val="dk1"/>
              </a:buClr>
              <a:buSzPts val="2400"/>
              <a:buNone/>
            </a:pPr>
            <a:endParaRPr sz="3200"/>
          </a:p>
        </p:txBody>
      </p:sp>
      <p:sp>
        <p:nvSpPr>
          <p:cNvPr id="569" name="Google Shape;569;g31292449be1_0_48"/>
          <p:cNvSpPr txBox="1">
            <a:spLocks noGrp="1"/>
          </p:cNvSpPr>
          <p:nvPr>
            <p:ph type="sldNum" idx="12"/>
          </p:nvPr>
        </p:nvSpPr>
        <p:spPr>
          <a:xfrm>
            <a:off x="396571" y="6427019"/>
            <a:ext cx="36576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51</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g31292449be1_0_54"/>
          <p:cNvSpPr txBox="1">
            <a:spLocks noGrp="1"/>
          </p:cNvSpPr>
          <p:nvPr>
            <p:ph type="title"/>
          </p:nvPr>
        </p:nvSpPr>
        <p:spPr>
          <a:xfrm>
            <a:off x="326936" y="254525"/>
            <a:ext cx="10338900" cy="756300"/>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Clr>
                <a:schemeClr val="dk1"/>
              </a:buClr>
              <a:buSzPct val="34375"/>
              <a:buFont typeface="Arial"/>
              <a:buNone/>
            </a:pPr>
            <a:r>
              <a:rPr lang="en-US" sz="3200" dirty="0">
                <a:solidFill>
                  <a:schemeClr val="dk1"/>
                </a:solidFill>
              </a:rPr>
              <a:t>GASB 101 - Compensated Absences  (</a:t>
            </a:r>
            <a:r>
              <a:rPr lang="en-US" sz="3200" dirty="0" err="1">
                <a:solidFill>
                  <a:schemeClr val="dk1"/>
                </a:solidFill>
              </a:rPr>
              <a:t>con’t</a:t>
            </a:r>
            <a:r>
              <a:rPr lang="en-US" sz="3200" dirty="0">
                <a:solidFill>
                  <a:schemeClr val="dk1"/>
                </a:solidFill>
              </a:rPr>
              <a:t>)</a:t>
            </a:r>
            <a:endParaRPr dirty="0"/>
          </a:p>
          <a:p>
            <a:pPr marL="0" lvl="0" indent="0" algn="l" rtl="0">
              <a:lnSpc>
                <a:spcPct val="90000"/>
              </a:lnSpc>
              <a:spcBef>
                <a:spcPts val="0"/>
              </a:spcBef>
              <a:spcAft>
                <a:spcPts val="0"/>
              </a:spcAft>
              <a:buClr>
                <a:schemeClr val="lt1"/>
              </a:buClr>
              <a:buSzPct val="75000"/>
              <a:buFont typeface="Arial"/>
              <a:buNone/>
            </a:pPr>
            <a:endParaRPr sz="3200" dirty="0">
              <a:solidFill>
                <a:schemeClr val="dk1"/>
              </a:solidFill>
            </a:endParaRPr>
          </a:p>
        </p:txBody>
      </p:sp>
      <p:sp>
        <p:nvSpPr>
          <p:cNvPr id="575" name="Google Shape;575;g31292449be1_0_54"/>
          <p:cNvSpPr txBox="1">
            <a:spLocks noGrp="1"/>
          </p:cNvSpPr>
          <p:nvPr>
            <p:ph type="body" idx="1"/>
          </p:nvPr>
        </p:nvSpPr>
        <p:spPr>
          <a:xfrm>
            <a:off x="171000" y="1463050"/>
            <a:ext cx="11890200" cy="4640700"/>
          </a:xfrm>
          <a:prstGeom prst="rect">
            <a:avLst/>
          </a:prstGeom>
          <a:noFill/>
          <a:ln>
            <a:noFill/>
          </a:ln>
        </p:spPr>
        <p:txBody>
          <a:bodyPr spcFirstLastPara="1" wrap="square" lIns="0" tIns="0" rIns="0" bIns="45700" anchor="t" anchorCtr="0">
            <a:normAutofit/>
          </a:bodyPr>
          <a:lstStyle/>
          <a:p>
            <a:pPr marL="457200" lvl="0" indent="0" algn="l" rtl="0">
              <a:lnSpc>
                <a:spcPct val="90000"/>
              </a:lnSpc>
              <a:spcBef>
                <a:spcPts val="0"/>
              </a:spcBef>
              <a:spcAft>
                <a:spcPts val="0"/>
              </a:spcAft>
              <a:buClr>
                <a:schemeClr val="dk1"/>
              </a:buClr>
              <a:buSzPts val="2400"/>
              <a:buNone/>
            </a:pPr>
            <a:r>
              <a:rPr lang="en-US" sz="2800"/>
              <a:t>With respect to financial statements prepared using the current financial resources measurement focus(modified accrual): </a:t>
            </a:r>
            <a:endParaRPr sz="2800"/>
          </a:p>
          <a:p>
            <a:pPr marL="228600" lvl="0" indent="-76200" algn="l" rtl="0">
              <a:lnSpc>
                <a:spcPct val="90000"/>
              </a:lnSpc>
              <a:spcBef>
                <a:spcPts val="0"/>
              </a:spcBef>
              <a:spcAft>
                <a:spcPts val="0"/>
              </a:spcAft>
              <a:buClr>
                <a:schemeClr val="dk1"/>
              </a:buClr>
              <a:buSzPts val="2400"/>
              <a:buNone/>
            </a:pPr>
            <a:endParaRPr sz="2800"/>
          </a:p>
          <a:p>
            <a:pPr marL="914400" lvl="0" indent="-406400" algn="l" rtl="0">
              <a:lnSpc>
                <a:spcPct val="90000"/>
              </a:lnSpc>
              <a:spcBef>
                <a:spcPts val="0"/>
              </a:spcBef>
              <a:spcAft>
                <a:spcPts val="0"/>
              </a:spcAft>
              <a:buSzPts val="2800"/>
              <a:buChar char="•"/>
            </a:pPr>
            <a:r>
              <a:rPr lang="en-US" sz="2800"/>
              <a:t>this Statement requires that expenditures be recognized for the amount that normally would be liquidated with expendable available financial resources.</a:t>
            </a:r>
            <a:endParaRPr sz="2800"/>
          </a:p>
          <a:p>
            <a:pPr marL="228600" lvl="0" indent="-76200" algn="l" rtl="0">
              <a:lnSpc>
                <a:spcPct val="90000"/>
              </a:lnSpc>
              <a:spcBef>
                <a:spcPts val="0"/>
              </a:spcBef>
              <a:spcAft>
                <a:spcPts val="0"/>
              </a:spcAft>
              <a:buClr>
                <a:schemeClr val="dk1"/>
              </a:buClr>
              <a:buSzPts val="2400"/>
              <a:buNone/>
            </a:pPr>
            <a:endParaRPr sz="3200"/>
          </a:p>
        </p:txBody>
      </p:sp>
      <p:sp>
        <p:nvSpPr>
          <p:cNvPr id="576" name="Google Shape;576;g31292449be1_0_54"/>
          <p:cNvSpPr txBox="1">
            <a:spLocks noGrp="1"/>
          </p:cNvSpPr>
          <p:nvPr>
            <p:ph type="sldNum" idx="12"/>
          </p:nvPr>
        </p:nvSpPr>
        <p:spPr>
          <a:xfrm>
            <a:off x="396571" y="6427019"/>
            <a:ext cx="36576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52</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g31292449be1_0_139"/>
          <p:cNvSpPr txBox="1">
            <a:spLocks noGrp="1"/>
          </p:cNvSpPr>
          <p:nvPr>
            <p:ph type="title"/>
          </p:nvPr>
        </p:nvSpPr>
        <p:spPr>
          <a:xfrm>
            <a:off x="326936" y="254525"/>
            <a:ext cx="10338900" cy="756300"/>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Clr>
                <a:schemeClr val="dk1"/>
              </a:buClr>
              <a:buSzPct val="34375"/>
              <a:buFont typeface="Arial"/>
              <a:buNone/>
            </a:pPr>
            <a:r>
              <a:rPr lang="en-US" sz="3200" dirty="0">
                <a:solidFill>
                  <a:schemeClr val="dk1"/>
                </a:solidFill>
              </a:rPr>
              <a:t>GASB 101 - Compensated Absences (</a:t>
            </a:r>
            <a:r>
              <a:rPr lang="en-US" sz="3200" dirty="0" err="1">
                <a:solidFill>
                  <a:schemeClr val="dk1"/>
                </a:solidFill>
              </a:rPr>
              <a:t>con’t</a:t>
            </a:r>
            <a:r>
              <a:rPr lang="en-US" sz="3200" dirty="0">
                <a:solidFill>
                  <a:schemeClr val="dk1"/>
                </a:solidFill>
              </a:rPr>
              <a:t>) </a:t>
            </a:r>
            <a:endParaRPr dirty="0"/>
          </a:p>
          <a:p>
            <a:pPr marL="0" lvl="0" indent="0" algn="l" rtl="0">
              <a:lnSpc>
                <a:spcPct val="90000"/>
              </a:lnSpc>
              <a:spcBef>
                <a:spcPts val="0"/>
              </a:spcBef>
              <a:spcAft>
                <a:spcPts val="0"/>
              </a:spcAft>
              <a:buClr>
                <a:schemeClr val="lt1"/>
              </a:buClr>
              <a:buSzPct val="75000"/>
              <a:buFont typeface="Arial"/>
              <a:buNone/>
            </a:pPr>
            <a:endParaRPr sz="3200" dirty="0">
              <a:solidFill>
                <a:schemeClr val="dk1"/>
              </a:solidFill>
            </a:endParaRPr>
          </a:p>
        </p:txBody>
      </p:sp>
      <p:sp>
        <p:nvSpPr>
          <p:cNvPr id="582" name="Google Shape;582;g31292449be1_0_139"/>
          <p:cNvSpPr txBox="1">
            <a:spLocks noGrp="1"/>
          </p:cNvSpPr>
          <p:nvPr>
            <p:ph type="body" idx="1"/>
          </p:nvPr>
        </p:nvSpPr>
        <p:spPr>
          <a:xfrm>
            <a:off x="171000" y="1463050"/>
            <a:ext cx="11890200" cy="4640700"/>
          </a:xfrm>
          <a:prstGeom prst="rect">
            <a:avLst/>
          </a:prstGeom>
          <a:noFill/>
          <a:ln>
            <a:noFill/>
          </a:ln>
        </p:spPr>
        <p:txBody>
          <a:bodyPr spcFirstLastPara="1" wrap="square" lIns="0" tIns="0" rIns="0" bIns="45700" anchor="t" anchorCtr="0">
            <a:normAutofit/>
          </a:bodyPr>
          <a:lstStyle/>
          <a:p>
            <a:pPr marL="457200" lvl="0" indent="-406400" algn="l" rtl="0">
              <a:lnSpc>
                <a:spcPct val="90000"/>
              </a:lnSpc>
              <a:spcBef>
                <a:spcPts val="0"/>
              </a:spcBef>
              <a:spcAft>
                <a:spcPts val="0"/>
              </a:spcAft>
              <a:buSzPts val="2800"/>
              <a:buChar char="•"/>
            </a:pPr>
            <a:r>
              <a:rPr lang="en-US" sz="2800"/>
              <a:t>CDE GASB FAct Sheet</a:t>
            </a:r>
            <a:endParaRPr sz="2800"/>
          </a:p>
          <a:p>
            <a:pPr marL="457200" lvl="0" indent="0" algn="l" rtl="0">
              <a:lnSpc>
                <a:spcPct val="90000"/>
              </a:lnSpc>
              <a:spcBef>
                <a:spcPts val="0"/>
              </a:spcBef>
              <a:spcAft>
                <a:spcPts val="0"/>
              </a:spcAft>
              <a:buNone/>
            </a:pPr>
            <a:endParaRPr sz="2800"/>
          </a:p>
          <a:p>
            <a:pPr marL="228600" lvl="0" indent="-76200" algn="l" rtl="0">
              <a:lnSpc>
                <a:spcPct val="90000"/>
              </a:lnSpc>
              <a:spcBef>
                <a:spcPts val="0"/>
              </a:spcBef>
              <a:spcAft>
                <a:spcPts val="0"/>
              </a:spcAft>
              <a:buClr>
                <a:schemeClr val="dk1"/>
              </a:buClr>
              <a:buSzPts val="2400"/>
              <a:buNone/>
            </a:pPr>
            <a:endParaRPr sz="3200"/>
          </a:p>
        </p:txBody>
      </p:sp>
      <p:sp>
        <p:nvSpPr>
          <p:cNvPr id="583" name="Google Shape;583;g31292449be1_0_139"/>
          <p:cNvSpPr txBox="1">
            <a:spLocks noGrp="1"/>
          </p:cNvSpPr>
          <p:nvPr>
            <p:ph type="sldNum" idx="12"/>
          </p:nvPr>
        </p:nvSpPr>
        <p:spPr>
          <a:xfrm>
            <a:off x="396571" y="6427019"/>
            <a:ext cx="36576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53</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g29183918dd3_0_81"/>
          <p:cNvSpPr txBox="1">
            <a:spLocks noGrp="1"/>
          </p:cNvSpPr>
          <p:nvPr>
            <p:ph type="ctrTitle"/>
          </p:nvPr>
        </p:nvSpPr>
        <p:spPr>
          <a:xfrm>
            <a:off x="2209800" y="2595716"/>
            <a:ext cx="7772400" cy="2337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4000"/>
              <a:buFont typeface="Arial"/>
              <a:buNone/>
            </a:pPr>
            <a:r>
              <a:rPr lang="en-US" sz="4500">
                <a:solidFill>
                  <a:schemeClr val="dk1"/>
                </a:solidFill>
              </a:rPr>
              <a:t>Trainings</a:t>
            </a:r>
            <a:endParaRPr sz="4500">
              <a:solidFill>
                <a:schemeClr val="dk1"/>
              </a:solidFill>
            </a:endParaRPr>
          </a:p>
        </p:txBody>
      </p:sp>
      <p:sp>
        <p:nvSpPr>
          <p:cNvPr id="589" name="Google Shape;589;g29183918dd3_0_81"/>
          <p:cNvSpPr txBox="1">
            <a:spLocks noGrp="1"/>
          </p:cNvSpPr>
          <p:nvPr>
            <p:ph type="sldNum" idx="12"/>
          </p:nvPr>
        </p:nvSpPr>
        <p:spPr>
          <a:xfrm>
            <a:off x="1807453" y="6427018"/>
            <a:ext cx="20574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fld id="{00000000-1234-1234-1234-123412341234}" type="slidenum">
              <a:rPr lang="en-US"/>
              <a:t>54</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g29183918dd3_0_86"/>
          <p:cNvSpPr txBox="1">
            <a:spLocks noGrp="1"/>
          </p:cNvSpPr>
          <p:nvPr>
            <p:ph type="title"/>
          </p:nvPr>
        </p:nvSpPr>
        <p:spPr>
          <a:xfrm>
            <a:off x="1769193" y="254514"/>
            <a:ext cx="60819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sz="3200">
                <a:solidFill>
                  <a:schemeClr val="dk1"/>
                </a:solidFill>
              </a:rPr>
              <a:t>Trainings </a:t>
            </a:r>
            <a:endParaRPr sz="3200">
              <a:solidFill>
                <a:schemeClr val="dk1"/>
              </a:solidFill>
            </a:endParaRPr>
          </a:p>
        </p:txBody>
      </p:sp>
      <p:sp>
        <p:nvSpPr>
          <p:cNvPr id="595" name="Google Shape;595;g29183918dd3_0_86"/>
          <p:cNvSpPr txBox="1">
            <a:spLocks noGrp="1"/>
          </p:cNvSpPr>
          <p:nvPr>
            <p:ph type="body" idx="1"/>
          </p:nvPr>
        </p:nvSpPr>
        <p:spPr>
          <a:xfrm>
            <a:off x="609600" y="1463040"/>
            <a:ext cx="10884310" cy="4640700"/>
          </a:xfrm>
          <a:prstGeom prst="rect">
            <a:avLst/>
          </a:prstGeom>
          <a:noFill/>
          <a:ln>
            <a:noFill/>
          </a:ln>
        </p:spPr>
        <p:txBody>
          <a:bodyPr spcFirstLastPara="1" wrap="square" lIns="0" tIns="0" rIns="0" bIns="45700" anchor="t" anchorCtr="0">
            <a:normAutofit/>
          </a:bodyPr>
          <a:lstStyle/>
          <a:p>
            <a:pPr marL="457200" lvl="0" indent="-431800" algn="l" rtl="0">
              <a:lnSpc>
                <a:spcPct val="90000"/>
              </a:lnSpc>
              <a:spcBef>
                <a:spcPts val="0"/>
              </a:spcBef>
              <a:spcAft>
                <a:spcPts val="0"/>
              </a:spcAft>
              <a:buSzPts val="3200"/>
              <a:buChar char="•"/>
            </a:pPr>
            <a:r>
              <a:rPr lang="en-US" sz="3200"/>
              <a:t>November 7, Budget Planning Part I</a:t>
            </a:r>
            <a:endParaRPr sz="3200"/>
          </a:p>
          <a:p>
            <a:pPr marL="457200" lvl="0" indent="-431800" algn="l" rtl="0">
              <a:lnSpc>
                <a:spcPct val="90000"/>
              </a:lnSpc>
              <a:spcBef>
                <a:spcPts val="0"/>
              </a:spcBef>
              <a:spcAft>
                <a:spcPts val="0"/>
              </a:spcAft>
              <a:buSzPts val="3200"/>
              <a:buChar char="•"/>
            </a:pPr>
            <a:r>
              <a:rPr lang="en-US" sz="3200"/>
              <a:t>November 12, Certifying District Mills</a:t>
            </a:r>
            <a:endParaRPr sz="3200"/>
          </a:p>
          <a:p>
            <a:pPr marL="457200" lvl="0" indent="-431800" algn="l" rtl="0">
              <a:spcBef>
                <a:spcPts val="0"/>
              </a:spcBef>
              <a:spcAft>
                <a:spcPts val="0"/>
              </a:spcAft>
              <a:buSzPts val="3200"/>
              <a:buChar char="•"/>
            </a:pPr>
            <a:r>
              <a:rPr lang="en-US" sz="3200"/>
              <a:t>November 14, 2-3:30 Certifying District Mills for 100% Locally Funded Districts</a:t>
            </a:r>
            <a:endParaRPr sz="3200"/>
          </a:p>
          <a:p>
            <a:pPr marL="457200" lvl="0" indent="-431800" algn="l" rtl="0">
              <a:spcBef>
                <a:spcPts val="0"/>
              </a:spcBef>
              <a:spcAft>
                <a:spcPts val="0"/>
              </a:spcAft>
              <a:buSzPts val="3200"/>
              <a:buChar char="•"/>
            </a:pPr>
            <a:r>
              <a:rPr lang="en-US" sz="3200"/>
              <a:t>December 5, 9-10:30 Finance Policy Review</a:t>
            </a:r>
            <a:endParaRPr sz="3200"/>
          </a:p>
          <a:p>
            <a:pPr marL="457200" lvl="0" indent="-431800" algn="l" rtl="0">
              <a:spcBef>
                <a:spcPts val="0"/>
              </a:spcBef>
              <a:spcAft>
                <a:spcPts val="0"/>
              </a:spcAft>
              <a:buSzPts val="3200"/>
              <a:buChar char="•"/>
            </a:pPr>
            <a:r>
              <a:rPr lang="en-US" sz="3200"/>
              <a:t>January 16, 9-10:30 Fund Balance</a:t>
            </a:r>
            <a:endParaRPr sz="3200"/>
          </a:p>
          <a:p>
            <a:pPr marL="457200" lvl="0" indent="-431800" algn="l" rtl="0">
              <a:spcBef>
                <a:spcPts val="0"/>
              </a:spcBef>
              <a:spcAft>
                <a:spcPts val="0"/>
              </a:spcAft>
              <a:buSzPts val="3200"/>
              <a:buChar char="•"/>
            </a:pPr>
            <a:r>
              <a:rPr lang="en-US" sz="3200"/>
              <a:t>February 27, 9-10:30 Budget Planning Part II</a:t>
            </a:r>
            <a:endParaRPr sz="3200"/>
          </a:p>
          <a:p>
            <a:pPr marL="228600" lvl="0" indent="-76200" algn="l" rtl="0">
              <a:spcBef>
                <a:spcPts val="0"/>
              </a:spcBef>
              <a:spcAft>
                <a:spcPts val="0"/>
              </a:spcAft>
              <a:buSzPts val="2400"/>
              <a:buNone/>
            </a:pPr>
            <a:endParaRPr sz="3200"/>
          </a:p>
          <a:p>
            <a:pPr marL="457200" lvl="0" indent="-431800" algn="l" rtl="0">
              <a:spcBef>
                <a:spcPts val="0"/>
              </a:spcBef>
              <a:spcAft>
                <a:spcPts val="0"/>
              </a:spcAft>
              <a:buSzPts val="3200"/>
              <a:buChar char="•"/>
            </a:pPr>
            <a:r>
              <a:rPr lang="en-US" sz="3200"/>
              <a:t>Regional Meetings in 2026</a:t>
            </a:r>
            <a:endParaRPr sz="3200"/>
          </a:p>
          <a:p>
            <a:pPr marL="228600" lvl="0" indent="-76200" algn="l" rtl="0">
              <a:lnSpc>
                <a:spcPct val="90000"/>
              </a:lnSpc>
              <a:spcBef>
                <a:spcPts val="0"/>
              </a:spcBef>
              <a:spcAft>
                <a:spcPts val="0"/>
              </a:spcAft>
              <a:buSzPts val="2400"/>
              <a:buNone/>
            </a:pPr>
            <a:endParaRPr sz="3200"/>
          </a:p>
        </p:txBody>
      </p:sp>
      <p:sp>
        <p:nvSpPr>
          <p:cNvPr id="596" name="Google Shape;596;g29183918dd3_0_86"/>
          <p:cNvSpPr txBox="1">
            <a:spLocks noGrp="1"/>
          </p:cNvSpPr>
          <p:nvPr>
            <p:ph type="sldNum" idx="12"/>
          </p:nvPr>
        </p:nvSpPr>
        <p:spPr>
          <a:xfrm>
            <a:off x="1747071" y="6427018"/>
            <a:ext cx="20574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fld id="{00000000-1234-1234-1234-123412341234}" type="slidenum">
              <a:rPr lang="en-US"/>
              <a:t>55</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g29183918dd3_0_31"/>
          <p:cNvSpPr txBox="1">
            <a:spLocks noGrp="1"/>
          </p:cNvSpPr>
          <p:nvPr>
            <p:ph type="ctrTitle"/>
          </p:nvPr>
        </p:nvSpPr>
        <p:spPr>
          <a:xfrm>
            <a:off x="2209800" y="2595716"/>
            <a:ext cx="7772400" cy="2337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4000"/>
              <a:buFont typeface="Arial"/>
              <a:buNone/>
            </a:pPr>
            <a:r>
              <a:rPr lang="en-US" sz="4500">
                <a:solidFill>
                  <a:schemeClr val="dk1"/>
                </a:solidFill>
              </a:rPr>
              <a:t>Financial Reporting</a:t>
            </a:r>
            <a:endParaRPr sz="4500">
              <a:solidFill>
                <a:schemeClr val="dk1"/>
              </a:solidFill>
            </a:endParaRPr>
          </a:p>
        </p:txBody>
      </p:sp>
      <p:sp>
        <p:nvSpPr>
          <p:cNvPr id="602" name="Google Shape;602;g29183918dd3_0_31"/>
          <p:cNvSpPr txBox="1">
            <a:spLocks noGrp="1"/>
          </p:cNvSpPr>
          <p:nvPr>
            <p:ph type="sldNum" idx="12"/>
          </p:nvPr>
        </p:nvSpPr>
        <p:spPr>
          <a:xfrm>
            <a:off x="1807453" y="6427018"/>
            <a:ext cx="20574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fld id="{00000000-1234-1234-1234-123412341234}" type="slidenum">
              <a:rPr lang="en-US"/>
              <a:t>56</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g315594ea483_2_683"/>
          <p:cNvSpPr txBox="1">
            <a:spLocks noGrp="1"/>
          </p:cNvSpPr>
          <p:nvPr>
            <p:ph type="ctrTitle"/>
          </p:nvPr>
        </p:nvSpPr>
        <p:spPr>
          <a:xfrm>
            <a:off x="2209800" y="2595716"/>
            <a:ext cx="7772400" cy="2337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4000"/>
              <a:buFont typeface="Arial"/>
              <a:buNone/>
            </a:pPr>
            <a:r>
              <a:rPr lang="en-US" sz="4500">
                <a:solidFill>
                  <a:schemeClr val="dk1"/>
                </a:solidFill>
              </a:rPr>
              <a:t>COA/FT Subcommittee</a:t>
            </a:r>
            <a:endParaRPr sz="4500">
              <a:solidFill>
                <a:schemeClr val="dk1"/>
              </a:solidFill>
            </a:endParaRPr>
          </a:p>
        </p:txBody>
      </p:sp>
      <p:sp>
        <p:nvSpPr>
          <p:cNvPr id="608" name="Google Shape;608;g315594ea483_2_683"/>
          <p:cNvSpPr txBox="1">
            <a:spLocks noGrp="1"/>
          </p:cNvSpPr>
          <p:nvPr>
            <p:ph type="sldNum" idx="12"/>
          </p:nvPr>
        </p:nvSpPr>
        <p:spPr>
          <a:xfrm>
            <a:off x="1807453" y="6427018"/>
            <a:ext cx="20574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fld id="{00000000-1234-1234-1234-123412341234}" type="slidenum">
              <a:rPr lang="en-US"/>
              <a:t>57</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g315594ea483_2_297"/>
          <p:cNvSpPr txBox="1">
            <a:spLocks noGrp="1"/>
          </p:cNvSpPr>
          <p:nvPr>
            <p:ph type="title"/>
          </p:nvPr>
        </p:nvSpPr>
        <p:spPr>
          <a:xfrm>
            <a:off x="397924" y="227889"/>
            <a:ext cx="81093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400"/>
              <a:buNone/>
            </a:pPr>
            <a:r>
              <a:rPr lang="en-US" sz="3200">
                <a:solidFill>
                  <a:schemeClr val="dk1"/>
                </a:solidFill>
                <a:latin typeface="Calibri"/>
                <a:ea typeface="Calibri"/>
                <a:cs typeface="Calibri"/>
                <a:sym typeface="Calibri"/>
              </a:rPr>
              <a:t>Subcommittee Members</a:t>
            </a:r>
            <a:endParaRPr sz="3200">
              <a:solidFill>
                <a:schemeClr val="dk1"/>
              </a:solidFill>
              <a:latin typeface="Calibri"/>
              <a:ea typeface="Calibri"/>
              <a:cs typeface="Calibri"/>
              <a:sym typeface="Calibri"/>
            </a:endParaRPr>
          </a:p>
        </p:txBody>
      </p:sp>
      <p:sp>
        <p:nvSpPr>
          <p:cNvPr id="615" name="Google Shape;615;g315594ea483_2_297"/>
          <p:cNvSpPr txBox="1">
            <a:spLocks noGrp="1"/>
          </p:cNvSpPr>
          <p:nvPr>
            <p:ph type="sldNum" idx="12"/>
          </p:nvPr>
        </p:nvSpPr>
        <p:spPr>
          <a:xfrm>
            <a:off x="396571" y="6427019"/>
            <a:ext cx="36576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58</a:t>
            </a:fld>
            <a:endParaRPr/>
          </a:p>
        </p:txBody>
      </p:sp>
      <p:sp>
        <p:nvSpPr>
          <p:cNvPr id="616" name="Google Shape;616;g315594ea483_2_297"/>
          <p:cNvSpPr txBox="1">
            <a:spLocks noGrp="1"/>
          </p:cNvSpPr>
          <p:nvPr>
            <p:ph type="body" idx="1"/>
          </p:nvPr>
        </p:nvSpPr>
        <p:spPr>
          <a:xfrm>
            <a:off x="853475" y="1283275"/>
            <a:ext cx="9697500" cy="4920300"/>
          </a:xfrm>
          <a:prstGeom prst="rect">
            <a:avLst/>
          </a:prstGeom>
          <a:noFill/>
          <a:ln>
            <a:noFill/>
          </a:ln>
        </p:spPr>
        <p:txBody>
          <a:bodyPr spcFirstLastPara="1" wrap="square" lIns="0" tIns="0" rIns="0" bIns="45700" anchor="t" anchorCtr="0">
            <a:noAutofit/>
          </a:bodyPr>
          <a:lstStyle/>
          <a:p>
            <a:pPr marL="0" lvl="0" indent="0" algn="l" rtl="0">
              <a:spcBef>
                <a:spcPts val="0"/>
              </a:spcBef>
              <a:spcAft>
                <a:spcPts val="0"/>
              </a:spcAft>
              <a:buNone/>
            </a:pPr>
            <a:r>
              <a:rPr lang="en-US" sz="1800" b="1" u="sng"/>
              <a:t>District Members</a:t>
            </a:r>
            <a:endParaRPr sz="1800" b="1" u="sng"/>
          </a:p>
          <a:p>
            <a:pPr marL="0" lvl="0" indent="0" algn="l" rtl="0">
              <a:spcBef>
                <a:spcPts val="0"/>
              </a:spcBef>
              <a:spcAft>
                <a:spcPts val="0"/>
              </a:spcAft>
              <a:buNone/>
            </a:pPr>
            <a:r>
              <a:rPr lang="en-US" sz="1800"/>
              <a:t>Ashley Zhang, Accounting Supervisor, Mesa 51</a:t>
            </a:r>
            <a:endParaRPr sz="1800"/>
          </a:p>
          <a:p>
            <a:pPr marL="0" lvl="0" indent="0" algn="l" rtl="0">
              <a:spcBef>
                <a:spcPts val="0"/>
              </a:spcBef>
              <a:spcAft>
                <a:spcPts val="0"/>
              </a:spcAft>
              <a:buClr>
                <a:schemeClr val="dk1"/>
              </a:buClr>
              <a:buSzPts val="1100"/>
              <a:buFont typeface="Arial"/>
              <a:buNone/>
            </a:pPr>
            <a:r>
              <a:rPr lang="en-US" sz="1800"/>
              <a:t>Jamie Duran, Finance Coordinator, Pueblo 70</a:t>
            </a:r>
            <a:endParaRPr sz="1800"/>
          </a:p>
          <a:p>
            <a:pPr marL="0" lvl="0" indent="0" algn="l" rtl="0">
              <a:spcBef>
                <a:spcPts val="0"/>
              </a:spcBef>
              <a:spcAft>
                <a:spcPts val="0"/>
              </a:spcAft>
              <a:buNone/>
            </a:pPr>
            <a:r>
              <a:rPr lang="en-US" sz="1800"/>
              <a:t>Kirk Youngman, Manager-Enterprise Systems, St Vrain</a:t>
            </a:r>
            <a:endParaRPr sz="1800"/>
          </a:p>
          <a:p>
            <a:pPr marL="0" lvl="0" indent="0" algn="l" rtl="0">
              <a:spcBef>
                <a:spcPts val="0"/>
              </a:spcBef>
              <a:spcAft>
                <a:spcPts val="0"/>
              </a:spcAft>
              <a:buNone/>
            </a:pPr>
            <a:r>
              <a:rPr lang="en-US" sz="1800"/>
              <a:t>Lana Niehans, Director of Budget and Finance, Pueblo 60</a:t>
            </a:r>
            <a:endParaRPr sz="1800"/>
          </a:p>
          <a:p>
            <a:pPr marL="0" lvl="0" indent="0" algn="l" rtl="0">
              <a:spcBef>
                <a:spcPts val="0"/>
              </a:spcBef>
              <a:spcAft>
                <a:spcPts val="0"/>
              </a:spcAft>
              <a:buNone/>
            </a:pPr>
            <a:r>
              <a:rPr lang="en-US" sz="1800"/>
              <a:t>Gina Lanier, Chief Financial Office , Adams 12</a:t>
            </a:r>
            <a:endParaRPr sz="1800"/>
          </a:p>
          <a:p>
            <a:pPr marL="0" lvl="0" indent="0" algn="l" rtl="0">
              <a:spcBef>
                <a:spcPts val="0"/>
              </a:spcBef>
              <a:spcAft>
                <a:spcPts val="0"/>
              </a:spcAft>
              <a:buNone/>
            </a:pPr>
            <a:r>
              <a:rPr lang="en-US" sz="1800"/>
              <a:t>Sondra Vela, Finance Director, Harrison 2</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US" sz="1800" b="1" u="sng"/>
              <a:t>Colorado Department of Education</a:t>
            </a:r>
            <a:endParaRPr sz="1800" b="1" u="sng"/>
          </a:p>
          <a:p>
            <a:pPr marL="0" lvl="0" indent="0" algn="l" rtl="0">
              <a:spcBef>
                <a:spcPts val="0"/>
              </a:spcBef>
              <a:spcAft>
                <a:spcPts val="0"/>
              </a:spcAft>
              <a:buNone/>
            </a:pPr>
            <a:r>
              <a:rPr lang="en-US" sz="1800"/>
              <a:t>Dawna Gudka, Data Specialist, IMS Data Service</a:t>
            </a:r>
            <a:endParaRPr sz="1800"/>
          </a:p>
          <a:p>
            <a:pPr marL="0" lvl="0" indent="0" algn="l" rtl="0">
              <a:spcBef>
                <a:spcPts val="0"/>
              </a:spcBef>
              <a:spcAft>
                <a:spcPts val="0"/>
              </a:spcAft>
              <a:buNone/>
            </a:pPr>
            <a:r>
              <a:rPr lang="en-US" sz="1800"/>
              <a:t>Peter Hoffman, Data Specialist, IMS Data Service</a:t>
            </a:r>
            <a:endParaRPr sz="1800"/>
          </a:p>
          <a:p>
            <a:pPr marL="0" lvl="0" indent="0" algn="l" rtl="0">
              <a:spcBef>
                <a:spcPts val="0"/>
              </a:spcBef>
              <a:spcAft>
                <a:spcPts val="0"/>
              </a:spcAft>
              <a:buNone/>
            </a:pPr>
            <a:r>
              <a:rPr lang="en-US" sz="1800"/>
              <a:t>Robert Hawkins, Lead Grants Fiscal Analyst</a:t>
            </a:r>
            <a:endParaRPr sz="1800"/>
          </a:p>
          <a:p>
            <a:pPr marL="0" lvl="0" indent="0" algn="l" rtl="0">
              <a:spcBef>
                <a:spcPts val="0"/>
              </a:spcBef>
              <a:spcAft>
                <a:spcPts val="0"/>
              </a:spcAft>
              <a:buNone/>
            </a:pPr>
            <a:r>
              <a:rPr lang="en-US" sz="1800"/>
              <a:t>Lindsey Heitman, Principal Consultant, IMS Data Service</a:t>
            </a:r>
            <a:endParaRPr sz="1800"/>
          </a:p>
          <a:p>
            <a:pPr marL="0" lvl="0" indent="0" algn="l" rtl="0">
              <a:spcBef>
                <a:spcPts val="0"/>
              </a:spcBef>
              <a:spcAft>
                <a:spcPts val="0"/>
              </a:spcAft>
              <a:buNone/>
            </a:pPr>
            <a:endParaRPr sz="1800"/>
          </a:p>
          <a:p>
            <a:pPr marL="0" lvl="0" indent="0" algn="l" rtl="0">
              <a:spcBef>
                <a:spcPts val="0"/>
              </a:spcBef>
              <a:spcAft>
                <a:spcPts val="0"/>
              </a:spcAft>
              <a:buClr>
                <a:schemeClr val="dk1"/>
              </a:buClr>
              <a:buSzPts val="1100"/>
              <a:buFont typeface="Arial"/>
              <a:buNone/>
            </a:pPr>
            <a:r>
              <a:rPr lang="en-US" sz="1800" b="1" u="sng"/>
              <a:t>Colorado Department of Education - School Finance</a:t>
            </a:r>
            <a:endParaRPr sz="1800" b="1" u="sng"/>
          </a:p>
          <a:p>
            <a:pPr marL="0" lvl="0" indent="0" algn="l" rtl="0">
              <a:spcBef>
                <a:spcPts val="0"/>
              </a:spcBef>
              <a:spcAft>
                <a:spcPts val="0"/>
              </a:spcAft>
              <a:buNone/>
            </a:pPr>
            <a:r>
              <a:rPr lang="en-US" sz="1800"/>
              <a:t>Glenn Gustafson, School Finance Program Manager</a:t>
            </a:r>
            <a:endParaRPr sz="1800"/>
          </a:p>
          <a:p>
            <a:pPr marL="0" lvl="0" indent="0" algn="l" rtl="0">
              <a:spcBef>
                <a:spcPts val="0"/>
              </a:spcBef>
              <a:spcAft>
                <a:spcPts val="0"/>
              </a:spcAft>
              <a:buNone/>
            </a:pPr>
            <a:r>
              <a:rPr lang="en-US" sz="1800"/>
              <a:t>Kim Reeves, Government Finance Analyst</a:t>
            </a:r>
            <a:endParaRPr sz="1800"/>
          </a:p>
          <a:p>
            <a:pPr marL="0" lvl="0" indent="0" algn="l" rtl="0">
              <a:spcBef>
                <a:spcPts val="0"/>
              </a:spcBef>
              <a:spcAft>
                <a:spcPts val="0"/>
              </a:spcAft>
              <a:buNone/>
            </a:pPr>
            <a:r>
              <a:rPr lang="en-US" sz="1800"/>
              <a:t>Kelly Wiedemer, Fiscal Data Analyst</a:t>
            </a:r>
            <a:endParaRPr sz="1800"/>
          </a:p>
          <a:p>
            <a:pPr marL="0" lvl="0" indent="0" algn="l" rtl="0">
              <a:spcBef>
                <a:spcPts val="0"/>
              </a:spcBef>
              <a:spcAft>
                <a:spcPts val="0"/>
              </a:spcAft>
              <a:buNone/>
            </a:pPr>
            <a:r>
              <a:rPr lang="en-US" sz="1800"/>
              <a:t>Yolanda Lucero, Fiscal Data Coordinator</a:t>
            </a:r>
            <a:endParaRPr sz="180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g315594ea483_2_394"/>
          <p:cNvSpPr txBox="1">
            <a:spLocks noGrp="1"/>
          </p:cNvSpPr>
          <p:nvPr>
            <p:ph type="title"/>
          </p:nvPr>
        </p:nvSpPr>
        <p:spPr>
          <a:xfrm>
            <a:off x="435900" y="254514"/>
            <a:ext cx="108123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400"/>
              <a:buNone/>
            </a:pPr>
            <a:r>
              <a:rPr lang="en-US" sz="3200">
                <a:solidFill>
                  <a:schemeClr val="dk1"/>
                </a:solidFill>
                <a:latin typeface="Calibri"/>
                <a:ea typeface="Calibri"/>
                <a:cs typeface="Calibri"/>
                <a:sym typeface="Calibri"/>
              </a:rPr>
              <a:t>Upcoming Meeting Schedule</a:t>
            </a:r>
            <a:endParaRPr sz="3200">
              <a:solidFill>
                <a:schemeClr val="dk1"/>
              </a:solidFill>
              <a:latin typeface="Calibri"/>
              <a:ea typeface="Calibri"/>
              <a:cs typeface="Calibri"/>
              <a:sym typeface="Calibri"/>
            </a:endParaRPr>
          </a:p>
        </p:txBody>
      </p:sp>
      <p:sp>
        <p:nvSpPr>
          <p:cNvPr id="623" name="Google Shape;623;g315594ea483_2_394"/>
          <p:cNvSpPr txBox="1">
            <a:spLocks noGrp="1"/>
          </p:cNvSpPr>
          <p:nvPr>
            <p:ph type="sldNum" idx="12"/>
          </p:nvPr>
        </p:nvSpPr>
        <p:spPr>
          <a:xfrm>
            <a:off x="396571" y="6427019"/>
            <a:ext cx="36576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59</a:t>
            </a:fld>
            <a:endParaRPr/>
          </a:p>
        </p:txBody>
      </p:sp>
      <p:sp>
        <p:nvSpPr>
          <p:cNvPr id="624" name="Google Shape;624;g315594ea483_2_394"/>
          <p:cNvSpPr txBox="1">
            <a:spLocks noGrp="1"/>
          </p:cNvSpPr>
          <p:nvPr>
            <p:ph type="body" idx="1"/>
          </p:nvPr>
        </p:nvSpPr>
        <p:spPr>
          <a:xfrm>
            <a:off x="838200" y="1350350"/>
            <a:ext cx="9389700" cy="4755900"/>
          </a:xfrm>
          <a:prstGeom prst="rect">
            <a:avLst/>
          </a:prstGeom>
          <a:noFill/>
          <a:ln>
            <a:noFill/>
          </a:ln>
        </p:spPr>
        <p:txBody>
          <a:bodyPr spcFirstLastPara="1" wrap="square" lIns="0" tIns="0" rIns="0" bIns="45700" anchor="t" anchorCtr="0">
            <a:normAutofit/>
          </a:bodyPr>
          <a:lstStyle/>
          <a:p>
            <a:pPr marL="0" lvl="0" indent="0" algn="l" rtl="0">
              <a:lnSpc>
                <a:spcPct val="70000"/>
              </a:lnSpc>
              <a:spcBef>
                <a:spcPts val="0"/>
              </a:spcBef>
              <a:spcAft>
                <a:spcPts val="0"/>
              </a:spcAft>
              <a:buClr>
                <a:schemeClr val="dk1"/>
              </a:buClr>
              <a:buSzPts val="1100"/>
              <a:buFont typeface="Arial"/>
              <a:buNone/>
            </a:pPr>
            <a:r>
              <a:rPr lang="en-US" sz="2000" b="1">
                <a:solidFill>
                  <a:srgbClr val="1C3AA9"/>
                </a:solidFill>
              </a:rPr>
              <a:t>High-Level Review - NCES Handbook Chapters 1-5</a:t>
            </a:r>
            <a:endParaRPr sz="2000" b="1">
              <a:solidFill>
                <a:srgbClr val="1C3AA9"/>
              </a:solidFill>
            </a:endParaRPr>
          </a:p>
          <a:p>
            <a:pPr marL="0" lvl="0" indent="0" algn="l" rtl="0">
              <a:lnSpc>
                <a:spcPct val="70000"/>
              </a:lnSpc>
              <a:spcBef>
                <a:spcPts val="0"/>
              </a:spcBef>
              <a:spcAft>
                <a:spcPts val="0"/>
              </a:spcAft>
              <a:buClr>
                <a:schemeClr val="dk1"/>
              </a:buClr>
              <a:buSzPts val="1100"/>
              <a:buFont typeface="Arial"/>
              <a:buNone/>
            </a:pPr>
            <a:r>
              <a:rPr lang="en-US" sz="2000" b="1">
                <a:solidFill>
                  <a:srgbClr val="1C3AA9"/>
                </a:solidFill>
              </a:rPr>
              <a:t>and Review of Outstanding Items</a:t>
            </a:r>
            <a:endParaRPr sz="2000" b="1">
              <a:solidFill>
                <a:srgbClr val="1C3AA9"/>
              </a:solidFill>
            </a:endParaRPr>
          </a:p>
          <a:p>
            <a:pPr marL="0" lvl="0" indent="0" algn="l" rtl="0">
              <a:lnSpc>
                <a:spcPct val="70000"/>
              </a:lnSpc>
              <a:spcBef>
                <a:spcPts val="0"/>
              </a:spcBef>
              <a:spcAft>
                <a:spcPts val="0"/>
              </a:spcAft>
              <a:buClr>
                <a:schemeClr val="dk1"/>
              </a:buClr>
              <a:buSzPts val="1100"/>
              <a:buFont typeface="Arial"/>
              <a:buNone/>
            </a:pPr>
            <a:r>
              <a:rPr lang="en-US" sz="1800"/>
              <a:t>December 4th, 9:00am-10:30am</a:t>
            </a:r>
            <a:endParaRPr sz="1400">
              <a:highlight>
                <a:srgbClr val="FFF2CC"/>
              </a:highlight>
            </a:endParaRPr>
          </a:p>
          <a:p>
            <a:pPr marL="0" lvl="0" indent="0" algn="l" rtl="0">
              <a:lnSpc>
                <a:spcPct val="70000"/>
              </a:lnSpc>
              <a:spcBef>
                <a:spcPts val="0"/>
              </a:spcBef>
              <a:spcAft>
                <a:spcPts val="0"/>
              </a:spcAft>
              <a:buClr>
                <a:schemeClr val="dk1"/>
              </a:buClr>
              <a:buSzPts val="1100"/>
              <a:buFont typeface="Arial"/>
              <a:buNone/>
            </a:pPr>
            <a:endParaRPr sz="1800"/>
          </a:p>
          <a:p>
            <a:pPr marL="0" lvl="0" indent="0" algn="l" rtl="0">
              <a:lnSpc>
                <a:spcPct val="70000"/>
              </a:lnSpc>
              <a:spcBef>
                <a:spcPts val="0"/>
              </a:spcBef>
              <a:spcAft>
                <a:spcPts val="0"/>
              </a:spcAft>
              <a:buClr>
                <a:schemeClr val="dk1"/>
              </a:buClr>
              <a:buSzPts val="1100"/>
              <a:buFont typeface="Arial"/>
              <a:buNone/>
            </a:pPr>
            <a:r>
              <a:rPr lang="en-US" sz="1800"/>
              <a:t>Financial Transparency - Changes/Enhancements</a:t>
            </a:r>
            <a:endParaRPr sz="1800"/>
          </a:p>
          <a:p>
            <a:pPr marL="0" lvl="0" indent="0" algn="l" rtl="0">
              <a:lnSpc>
                <a:spcPct val="70000"/>
              </a:lnSpc>
              <a:spcBef>
                <a:spcPts val="0"/>
              </a:spcBef>
              <a:spcAft>
                <a:spcPts val="0"/>
              </a:spcAft>
              <a:buClr>
                <a:schemeClr val="dk1"/>
              </a:buClr>
              <a:buSzPts val="1100"/>
              <a:buFont typeface="Arial"/>
              <a:buNone/>
            </a:pPr>
            <a:r>
              <a:rPr lang="en-US" sz="1800"/>
              <a:t>January 15th, 9:00am-10:30am</a:t>
            </a:r>
            <a:endParaRPr sz="1800"/>
          </a:p>
          <a:p>
            <a:pPr marL="0" lvl="0" indent="0" algn="l" rtl="0">
              <a:lnSpc>
                <a:spcPct val="70000"/>
              </a:lnSpc>
              <a:spcBef>
                <a:spcPts val="0"/>
              </a:spcBef>
              <a:spcAft>
                <a:spcPts val="0"/>
              </a:spcAft>
              <a:buClr>
                <a:schemeClr val="dk1"/>
              </a:buClr>
              <a:buSzPts val="1100"/>
              <a:buFont typeface="Arial"/>
              <a:buNone/>
            </a:pPr>
            <a:endParaRPr sz="1800"/>
          </a:p>
          <a:p>
            <a:pPr marL="0" lvl="0" indent="0" algn="l" rtl="0">
              <a:lnSpc>
                <a:spcPct val="70000"/>
              </a:lnSpc>
              <a:spcBef>
                <a:spcPts val="0"/>
              </a:spcBef>
              <a:spcAft>
                <a:spcPts val="0"/>
              </a:spcAft>
              <a:buClr>
                <a:schemeClr val="dk1"/>
              </a:buClr>
              <a:buSzPts val="1100"/>
              <a:buFont typeface="Arial"/>
              <a:buNone/>
            </a:pPr>
            <a:r>
              <a:rPr lang="en-US" sz="1800"/>
              <a:t>Work on Appendices: Indirect Costs, etc.</a:t>
            </a:r>
            <a:endParaRPr sz="1800"/>
          </a:p>
          <a:p>
            <a:pPr marL="0" lvl="0" indent="0" algn="l" rtl="0">
              <a:lnSpc>
                <a:spcPct val="70000"/>
              </a:lnSpc>
              <a:spcBef>
                <a:spcPts val="0"/>
              </a:spcBef>
              <a:spcAft>
                <a:spcPts val="0"/>
              </a:spcAft>
              <a:buClr>
                <a:schemeClr val="dk1"/>
              </a:buClr>
              <a:buSzPts val="1100"/>
              <a:buFont typeface="Arial"/>
              <a:buNone/>
            </a:pPr>
            <a:r>
              <a:rPr lang="en-US" sz="1800"/>
              <a:t>Date: TBD</a:t>
            </a:r>
            <a:endParaRPr sz="1800"/>
          </a:p>
          <a:p>
            <a:pPr marL="0" lvl="0" indent="0" algn="l" rtl="0">
              <a:lnSpc>
                <a:spcPct val="70000"/>
              </a:lnSpc>
              <a:spcBef>
                <a:spcPts val="0"/>
              </a:spcBef>
              <a:spcAft>
                <a:spcPts val="0"/>
              </a:spcAft>
              <a:buClr>
                <a:schemeClr val="dk1"/>
              </a:buClr>
              <a:buSzPts val="1100"/>
              <a:buFont typeface="Arial"/>
              <a:buNone/>
            </a:pPr>
            <a:endParaRPr sz="1800"/>
          </a:p>
          <a:p>
            <a:pPr marL="0" lvl="0" indent="0" algn="l" rtl="0">
              <a:lnSpc>
                <a:spcPct val="70000"/>
              </a:lnSpc>
              <a:spcBef>
                <a:spcPts val="0"/>
              </a:spcBef>
              <a:spcAft>
                <a:spcPts val="0"/>
              </a:spcAft>
              <a:buClr>
                <a:schemeClr val="dk1"/>
              </a:buClr>
              <a:buSzPts val="1100"/>
              <a:buFont typeface="Arial"/>
              <a:buNone/>
            </a:pPr>
            <a:r>
              <a:rPr lang="en-US" sz="1800"/>
              <a:t>Topic: TBD</a:t>
            </a:r>
            <a:endParaRPr sz="1800"/>
          </a:p>
          <a:p>
            <a:pPr marL="0" lvl="0" indent="0" algn="l" rtl="0">
              <a:lnSpc>
                <a:spcPct val="70000"/>
              </a:lnSpc>
              <a:spcBef>
                <a:spcPts val="0"/>
              </a:spcBef>
              <a:spcAft>
                <a:spcPts val="0"/>
              </a:spcAft>
              <a:buClr>
                <a:schemeClr val="dk1"/>
              </a:buClr>
              <a:buSzPts val="1100"/>
              <a:buFont typeface="Arial"/>
              <a:buNone/>
            </a:pPr>
            <a:r>
              <a:rPr lang="en-US" sz="1800"/>
              <a:t>Date: TBD</a:t>
            </a:r>
            <a:endParaRPr sz="1800"/>
          </a:p>
          <a:p>
            <a:pPr marL="0" lvl="0" indent="0" algn="l" rtl="0">
              <a:lnSpc>
                <a:spcPct val="70000"/>
              </a:lnSpc>
              <a:spcBef>
                <a:spcPts val="0"/>
              </a:spcBef>
              <a:spcAft>
                <a:spcPts val="0"/>
              </a:spcAft>
              <a:buClr>
                <a:schemeClr val="dk1"/>
              </a:buClr>
              <a:buSzPts val="1100"/>
              <a:buFont typeface="Arial"/>
              <a:buNone/>
            </a:pPr>
            <a:endParaRPr sz="1800"/>
          </a:p>
          <a:p>
            <a:pPr marL="0" lvl="0" indent="0" algn="l" rtl="0">
              <a:lnSpc>
                <a:spcPct val="70000"/>
              </a:lnSpc>
              <a:spcBef>
                <a:spcPts val="0"/>
              </a:spcBef>
              <a:spcAft>
                <a:spcPts val="0"/>
              </a:spcAft>
              <a:buClr>
                <a:schemeClr val="dk1"/>
              </a:buClr>
              <a:buSzPts val="1100"/>
              <a:buFont typeface="Arial"/>
              <a:buNone/>
            </a:pPr>
            <a:r>
              <a:rPr lang="en-US" sz="1800"/>
              <a:t>Wrap Up</a:t>
            </a:r>
            <a:endParaRPr sz="1800"/>
          </a:p>
          <a:p>
            <a:pPr marL="0" lvl="0" indent="0" algn="l" rtl="0">
              <a:lnSpc>
                <a:spcPct val="70000"/>
              </a:lnSpc>
              <a:spcBef>
                <a:spcPts val="0"/>
              </a:spcBef>
              <a:spcAft>
                <a:spcPts val="0"/>
              </a:spcAft>
              <a:buClr>
                <a:schemeClr val="dk1"/>
              </a:buClr>
              <a:buSzPts val="1100"/>
              <a:buFont typeface="Arial"/>
              <a:buNone/>
            </a:pPr>
            <a:r>
              <a:rPr lang="en-US" sz="1800"/>
              <a:t>Date: TBD</a:t>
            </a:r>
            <a:endParaRPr sz="1800"/>
          </a:p>
          <a:p>
            <a:pPr marL="0" lvl="0" indent="0" algn="l" rtl="0">
              <a:lnSpc>
                <a:spcPct val="70000"/>
              </a:lnSpc>
              <a:spcBef>
                <a:spcPts val="0"/>
              </a:spcBef>
              <a:spcAft>
                <a:spcPts val="0"/>
              </a:spcAft>
              <a:buClr>
                <a:schemeClr val="dk1"/>
              </a:buClr>
              <a:buSzPts val="1100"/>
              <a:buFont typeface="Arial"/>
              <a:buNone/>
            </a:pPr>
            <a:endParaRPr sz="1800"/>
          </a:p>
          <a:p>
            <a:pPr marL="0" lvl="0" indent="0" algn="l" rtl="0">
              <a:lnSpc>
                <a:spcPct val="70000"/>
              </a:lnSpc>
              <a:spcBef>
                <a:spcPts val="0"/>
              </a:spcBef>
              <a:spcAft>
                <a:spcPts val="0"/>
              </a:spcAft>
              <a:buClr>
                <a:schemeClr val="dk1"/>
              </a:buClr>
              <a:buSzPts val="1100"/>
              <a:buFont typeface="Arial"/>
              <a:buNone/>
            </a:pPr>
            <a:endParaRPr sz="1800"/>
          </a:p>
          <a:p>
            <a:pPr marL="0" lvl="0" indent="0" algn="l" rtl="0">
              <a:lnSpc>
                <a:spcPct val="70000"/>
              </a:lnSpc>
              <a:spcBef>
                <a:spcPts val="0"/>
              </a:spcBef>
              <a:spcAft>
                <a:spcPts val="0"/>
              </a:spcAft>
              <a:buClr>
                <a:schemeClr val="dk1"/>
              </a:buClr>
              <a:buSzPts val="1100"/>
              <a:buFont typeface="Arial"/>
              <a:buNone/>
            </a:pPr>
            <a:endParaRPr sz="2000" b="1">
              <a:solidFill>
                <a:srgbClr val="0000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29183918dd3_0_92"/>
          <p:cNvSpPr txBox="1">
            <a:spLocks noGrp="1"/>
          </p:cNvSpPr>
          <p:nvPr>
            <p:ph type="title"/>
          </p:nvPr>
        </p:nvSpPr>
        <p:spPr>
          <a:xfrm>
            <a:off x="450902" y="254525"/>
            <a:ext cx="74001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sz="3200" dirty="0">
                <a:solidFill>
                  <a:schemeClr val="dk1"/>
                </a:solidFill>
              </a:rPr>
              <a:t>Overview of State Budget</a:t>
            </a:r>
            <a:endParaRPr sz="3200" dirty="0">
              <a:solidFill>
                <a:schemeClr val="dk1"/>
              </a:solidFill>
            </a:endParaRPr>
          </a:p>
        </p:txBody>
      </p:sp>
      <p:sp>
        <p:nvSpPr>
          <p:cNvPr id="231" name="Google Shape;231;g29183918dd3_0_92"/>
          <p:cNvSpPr txBox="1">
            <a:spLocks noGrp="1"/>
          </p:cNvSpPr>
          <p:nvPr>
            <p:ph type="body" idx="1"/>
          </p:nvPr>
        </p:nvSpPr>
        <p:spPr>
          <a:xfrm>
            <a:off x="658761" y="1463040"/>
            <a:ext cx="10815484" cy="4640700"/>
          </a:xfrm>
          <a:prstGeom prst="rect">
            <a:avLst/>
          </a:prstGeom>
          <a:noFill/>
          <a:ln>
            <a:noFill/>
          </a:ln>
        </p:spPr>
        <p:txBody>
          <a:bodyPr spcFirstLastPara="1" wrap="square" lIns="0" tIns="0" rIns="0" bIns="45700" anchor="t" anchorCtr="0">
            <a:noAutofit/>
          </a:bodyPr>
          <a:lstStyle/>
          <a:p>
            <a:pPr marL="228600" lvl="0" indent="-76200" algn="l" rtl="0">
              <a:lnSpc>
                <a:spcPct val="90000"/>
              </a:lnSpc>
              <a:spcBef>
                <a:spcPts val="0"/>
              </a:spcBef>
              <a:spcAft>
                <a:spcPts val="0"/>
              </a:spcAft>
              <a:buSzPts val="2400"/>
              <a:buNone/>
            </a:pPr>
            <a:r>
              <a:rPr lang="en-US" sz="3000" u="sng">
                <a:solidFill>
                  <a:schemeClr val="hlink"/>
                </a:solidFill>
                <a:hlinkClick r:id="rId3"/>
              </a:rPr>
              <a:t>Governor’s Budget Letter</a:t>
            </a:r>
            <a:endParaRPr sz="3000"/>
          </a:p>
          <a:p>
            <a:pPr marL="228600" lvl="0" indent="-76200" algn="l" rtl="0">
              <a:lnSpc>
                <a:spcPct val="90000"/>
              </a:lnSpc>
              <a:spcBef>
                <a:spcPts val="0"/>
              </a:spcBef>
              <a:spcAft>
                <a:spcPts val="0"/>
              </a:spcAft>
              <a:buSzPts val="2400"/>
              <a:buNone/>
            </a:pPr>
            <a:r>
              <a:rPr lang="en-US" sz="3000" u="sng">
                <a:solidFill>
                  <a:schemeClr val="hlink"/>
                </a:solidFill>
                <a:hlinkClick r:id="rId4"/>
              </a:rPr>
              <a:t>Governor’s Budget Rollout Slides</a:t>
            </a:r>
            <a:endParaRPr sz="3000"/>
          </a:p>
          <a:p>
            <a:pPr marL="457200" lvl="0" indent="-393700" algn="l" rtl="0">
              <a:lnSpc>
                <a:spcPct val="115000"/>
              </a:lnSpc>
              <a:spcBef>
                <a:spcPts val="0"/>
              </a:spcBef>
              <a:spcAft>
                <a:spcPts val="0"/>
              </a:spcAft>
              <a:buSzPts val="2600"/>
              <a:buFont typeface="Arial"/>
              <a:buChar char="●"/>
            </a:pPr>
            <a:r>
              <a:rPr lang="en-US" sz="2600">
                <a:latin typeface="Arial"/>
                <a:ea typeface="Arial"/>
                <a:cs typeface="Arial"/>
                <a:sym typeface="Arial"/>
              </a:rPr>
              <a:t>There is only $391M available for General Fund due to lower inflation, and annualizations.</a:t>
            </a:r>
            <a:endParaRPr sz="2600">
              <a:latin typeface="Arial"/>
              <a:ea typeface="Arial"/>
              <a:cs typeface="Arial"/>
              <a:sym typeface="Arial"/>
            </a:endParaRPr>
          </a:p>
          <a:p>
            <a:pPr marL="457200" lvl="0" indent="-393700" algn="l" rtl="0">
              <a:lnSpc>
                <a:spcPct val="115000"/>
              </a:lnSpc>
              <a:spcBef>
                <a:spcPts val="0"/>
              </a:spcBef>
              <a:spcAft>
                <a:spcPts val="0"/>
              </a:spcAft>
              <a:buSzPts val="2600"/>
              <a:buFont typeface="Arial"/>
              <a:buChar char="●"/>
            </a:pPr>
            <a:r>
              <a:rPr lang="en-US" sz="2600">
                <a:latin typeface="Arial"/>
                <a:ea typeface="Arial"/>
                <a:cs typeface="Arial"/>
                <a:sym typeface="Arial"/>
              </a:rPr>
              <a:t>Caseload, capital and common policy costs result in us being $500M below the reserve even before addressing “discretionary costs.”</a:t>
            </a:r>
            <a:endParaRPr sz="2600">
              <a:latin typeface="Arial"/>
              <a:ea typeface="Arial"/>
              <a:cs typeface="Arial"/>
              <a:sym typeface="Arial"/>
            </a:endParaRPr>
          </a:p>
          <a:p>
            <a:pPr marL="457200" lvl="0" indent="-393700" algn="l" rtl="0">
              <a:lnSpc>
                <a:spcPct val="115000"/>
              </a:lnSpc>
              <a:spcBef>
                <a:spcPts val="0"/>
              </a:spcBef>
              <a:spcAft>
                <a:spcPts val="0"/>
              </a:spcAft>
              <a:buSzPts val="2600"/>
              <a:buFont typeface="Arial"/>
              <a:buChar char="●"/>
            </a:pPr>
            <a:r>
              <a:rPr lang="en-US" sz="2600">
                <a:latin typeface="Arial"/>
                <a:ea typeface="Arial"/>
                <a:cs typeface="Arial"/>
                <a:sym typeface="Arial"/>
              </a:rPr>
              <a:t>General operating costs including for non-executive branches and the reserve require add another $140M.</a:t>
            </a:r>
            <a:endParaRPr sz="2600">
              <a:latin typeface="Arial"/>
              <a:ea typeface="Arial"/>
              <a:cs typeface="Arial"/>
              <a:sym typeface="Arial"/>
            </a:endParaRPr>
          </a:p>
          <a:p>
            <a:pPr marL="457200" lvl="0" indent="-393700" algn="l" rtl="0">
              <a:lnSpc>
                <a:spcPct val="115000"/>
              </a:lnSpc>
              <a:spcBef>
                <a:spcPts val="0"/>
              </a:spcBef>
              <a:spcAft>
                <a:spcPts val="0"/>
              </a:spcAft>
              <a:buSzPts val="2600"/>
              <a:buFont typeface="Arial"/>
              <a:buChar char="●"/>
            </a:pPr>
            <a:r>
              <a:rPr lang="en-US" sz="2600">
                <a:latin typeface="Arial"/>
                <a:ea typeface="Arial"/>
                <a:cs typeface="Arial"/>
                <a:sym typeface="Arial"/>
              </a:rPr>
              <a:t>This budget has ~$640M in balancing proposals, including $29M from Electrifying School Buses program.</a:t>
            </a:r>
            <a:endParaRPr sz="2600"/>
          </a:p>
        </p:txBody>
      </p:sp>
      <p:sp>
        <p:nvSpPr>
          <p:cNvPr id="232" name="Google Shape;232;g29183918dd3_0_92"/>
          <p:cNvSpPr txBox="1">
            <a:spLocks noGrp="1"/>
          </p:cNvSpPr>
          <p:nvPr>
            <p:ph type="sldNum" idx="12"/>
          </p:nvPr>
        </p:nvSpPr>
        <p:spPr>
          <a:xfrm>
            <a:off x="1747071" y="6427018"/>
            <a:ext cx="20574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fld id="{00000000-1234-1234-1234-123412341234}" type="slidenum">
              <a:rPr lang="en-US"/>
              <a:t>6</a:t>
            </a:fld>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g315594ea483_2_491"/>
          <p:cNvSpPr txBox="1">
            <a:spLocks noGrp="1"/>
          </p:cNvSpPr>
          <p:nvPr>
            <p:ph type="title"/>
          </p:nvPr>
        </p:nvSpPr>
        <p:spPr>
          <a:xfrm>
            <a:off x="435900" y="254514"/>
            <a:ext cx="108123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sz="3200" dirty="0">
                <a:solidFill>
                  <a:schemeClr val="dk1"/>
                </a:solidFill>
              </a:rPr>
              <a:t>COA/FT Subcommittee </a:t>
            </a:r>
            <a:endParaRPr sz="3200" dirty="0">
              <a:solidFill>
                <a:schemeClr val="dk1"/>
              </a:solidFill>
            </a:endParaRPr>
          </a:p>
        </p:txBody>
      </p:sp>
      <p:sp>
        <p:nvSpPr>
          <p:cNvPr id="630" name="Google Shape;630;g315594ea483_2_491"/>
          <p:cNvSpPr txBox="1">
            <a:spLocks noGrp="1"/>
          </p:cNvSpPr>
          <p:nvPr>
            <p:ph type="body" idx="1"/>
          </p:nvPr>
        </p:nvSpPr>
        <p:spPr>
          <a:xfrm>
            <a:off x="1237500" y="1473425"/>
            <a:ext cx="9209100" cy="4491000"/>
          </a:xfrm>
          <a:prstGeom prst="rect">
            <a:avLst/>
          </a:prstGeom>
          <a:noFill/>
          <a:ln>
            <a:noFill/>
          </a:ln>
        </p:spPr>
        <p:txBody>
          <a:bodyPr spcFirstLastPara="1" wrap="square" lIns="0" tIns="0" rIns="0" bIns="45700" anchor="t" anchorCtr="0">
            <a:normAutofit/>
          </a:bodyPr>
          <a:lstStyle/>
          <a:p>
            <a:pPr marL="0" lvl="0" indent="0" algn="l" rtl="0">
              <a:spcBef>
                <a:spcPts val="0"/>
              </a:spcBef>
              <a:spcAft>
                <a:spcPts val="0"/>
              </a:spcAft>
              <a:buClr>
                <a:schemeClr val="dk1"/>
              </a:buClr>
              <a:buSzPts val="1100"/>
              <a:buFont typeface="Arial"/>
              <a:buNone/>
            </a:pPr>
            <a:r>
              <a:rPr lang="en-US" sz="2000" b="1" u="sng">
                <a:solidFill>
                  <a:srgbClr val="1C3AA9"/>
                </a:solidFill>
                <a:latin typeface="Proxima Nova"/>
                <a:ea typeface="Proxima Nova"/>
                <a:cs typeface="Proxima Nova"/>
                <a:sym typeface="Proxima Nova"/>
                <a:hlinkClick r:id="rId3">
                  <a:extLst>
                    <a:ext uri="{A12FA001-AC4F-418D-AE19-62706E023703}">
                      <ahyp:hlinkClr xmlns:ahyp="http://schemas.microsoft.com/office/drawing/2018/hyperlinkcolor" val="tx"/>
                    </a:ext>
                  </a:extLst>
                </a:hlinkClick>
              </a:rPr>
              <a:t>Request Form for Topics/Ideas</a:t>
            </a:r>
            <a:r>
              <a:rPr lang="en-US" sz="2000" b="1">
                <a:solidFill>
                  <a:srgbClr val="666666"/>
                </a:solidFill>
                <a:latin typeface="Proxima Nova"/>
                <a:ea typeface="Proxima Nova"/>
                <a:cs typeface="Proxima Nova"/>
                <a:sym typeface="Proxima Nova"/>
              </a:rPr>
              <a:t> -</a:t>
            </a:r>
            <a:endParaRPr sz="2000" b="1">
              <a:solidFill>
                <a:srgbClr val="666666"/>
              </a:solidFill>
              <a:latin typeface="Proxima Nova"/>
              <a:ea typeface="Proxima Nova"/>
              <a:cs typeface="Proxima Nova"/>
              <a:sym typeface="Proxima Nova"/>
            </a:endParaRPr>
          </a:p>
          <a:p>
            <a:pPr marL="457200" lvl="0" indent="-355600" algn="l" rtl="0">
              <a:spcBef>
                <a:spcPts val="1000"/>
              </a:spcBef>
              <a:spcAft>
                <a:spcPts val="0"/>
              </a:spcAft>
              <a:buClr>
                <a:srgbClr val="4285F4"/>
              </a:buClr>
              <a:buSzPts val="2000"/>
              <a:buFont typeface="Proxima Nova"/>
              <a:buChar char="•"/>
            </a:pPr>
            <a:r>
              <a:rPr lang="en-US" sz="2000" b="1">
                <a:solidFill>
                  <a:srgbClr val="980000"/>
                </a:solidFill>
                <a:latin typeface="Proxima Nova"/>
                <a:ea typeface="Proxima Nova"/>
                <a:cs typeface="Proxima Nova"/>
                <a:sym typeface="Proxima Nova"/>
              </a:rPr>
              <a:t>Reminder:</a:t>
            </a:r>
            <a:r>
              <a:rPr lang="en-US" sz="2000">
                <a:solidFill>
                  <a:srgbClr val="666666"/>
                </a:solidFill>
                <a:latin typeface="Proxima Nova"/>
                <a:ea typeface="Proxima Nova"/>
                <a:cs typeface="Proxima Nova"/>
                <a:sym typeface="Proxima Nova"/>
              </a:rPr>
              <a:t>  The subcommittee created a </a:t>
            </a:r>
            <a:r>
              <a:rPr lang="en-US" sz="2000" b="1" u="sng">
                <a:solidFill>
                  <a:srgbClr val="1C3AA9"/>
                </a:solidFill>
                <a:latin typeface="Proxima Nova"/>
                <a:ea typeface="Proxima Nova"/>
                <a:cs typeface="Proxima Nova"/>
                <a:sym typeface="Proxima Nova"/>
                <a:hlinkClick r:id="rId3">
                  <a:extLst>
                    <a:ext uri="{A12FA001-AC4F-418D-AE19-62706E023703}">
                      <ahyp:hlinkClr xmlns:ahyp="http://schemas.microsoft.com/office/drawing/2018/hyperlinkcolor" val="tx"/>
                    </a:ext>
                  </a:extLst>
                </a:hlinkClick>
              </a:rPr>
              <a:t>form</a:t>
            </a:r>
            <a:r>
              <a:rPr lang="en-US" sz="2000">
                <a:solidFill>
                  <a:srgbClr val="666666"/>
                </a:solidFill>
                <a:latin typeface="Proxima Nova"/>
                <a:ea typeface="Proxima Nova"/>
                <a:cs typeface="Proxima Nova"/>
                <a:sym typeface="Proxima Nova"/>
              </a:rPr>
              <a:t> to for business officials and others to </a:t>
            </a:r>
            <a:r>
              <a:rPr lang="en-US" sz="2000" b="1" u="sng">
                <a:solidFill>
                  <a:srgbClr val="1C3AA9"/>
                </a:solidFill>
                <a:latin typeface="Proxima Nova"/>
                <a:ea typeface="Proxima Nova"/>
                <a:cs typeface="Proxima Nova"/>
                <a:sym typeface="Proxima Nova"/>
                <a:hlinkClick r:id="rId3">
                  <a:extLst>
                    <a:ext uri="{A12FA001-AC4F-418D-AE19-62706E023703}">
                      <ahyp:hlinkClr xmlns:ahyp="http://schemas.microsoft.com/office/drawing/2018/hyperlinkcolor" val="tx"/>
                    </a:ext>
                  </a:extLst>
                </a:hlinkClick>
              </a:rPr>
              <a:t>share topics</a:t>
            </a:r>
            <a:r>
              <a:rPr lang="en-US" sz="2000">
                <a:solidFill>
                  <a:srgbClr val="666666"/>
                </a:solidFill>
                <a:latin typeface="Proxima Nova"/>
                <a:ea typeface="Proxima Nova"/>
                <a:cs typeface="Proxima Nova"/>
                <a:sym typeface="Proxima Nova"/>
              </a:rPr>
              <a:t> that they would like the sub-committee to address</a:t>
            </a:r>
            <a:r>
              <a:rPr lang="en-US" sz="2000" b="1">
                <a:solidFill>
                  <a:srgbClr val="666666"/>
                </a:solidFill>
                <a:latin typeface="Proxima Nova"/>
                <a:ea typeface="Proxima Nova"/>
                <a:cs typeface="Proxima Nova"/>
                <a:sym typeface="Proxima Nova"/>
              </a:rPr>
              <a:t>.</a:t>
            </a:r>
            <a:endParaRPr sz="2000" b="1" u="sng">
              <a:solidFill>
                <a:srgbClr val="666666"/>
              </a:solidFill>
              <a:latin typeface="Proxima Nova"/>
              <a:ea typeface="Proxima Nova"/>
              <a:cs typeface="Proxima Nova"/>
              <a:sym typeface="Proxima Nova"/>
            </a:endParaRPr>
          </a:p>
          <a:p>
            <a:pPr marL="0" lvl="0" indent="0" algn="l" rtl="0">
              <a:spcBef>
                <a:spcPts val="1000"/>
              </a:spcBef>
              <a:spcAft>
                <a:spcPts val="0"/>
              </a:spcAft>
              <a:buClr>
                <a:schemeClr val="dk1"/>
              </a:buClr>
              <a:buSzPts val="1100"/>
              <a:buFont typeface="Arial"/>
              <a:buNone/>
            </a:pPr>
            <a:endParaRPr sz="2000" b="1">
              <a:solidFill>
                <a:srgbClr val="666666"/>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US" sz="2000" b="1" u="sng">
                <a:solidFill>
                  <a:srgbClr val="1C3AA9"/>
                </a:solidFill>
                <a:latin typeface="Proxima Nova"/>
                <a:ea typeface="Proxima Nova"/>
                <a:cs typeface="Proxima Nova"/>
                <a:sym typeface="Proxima Nova"/>
              </a:rPr>
              <a:t>Review Slides and Provide Feedback on recommended changes:</a:t>
            </a:r>
            <a:endParaRPr sz="2000" b="1">
              <a:solidFill>
                <a:srgbClr val="666666"/>
              </a:solidFill>
              <a:latin typeface="Proxima Nova"/>
              <a:ea typeface="Proxima Nova"/>
              <a:cs typeface="Proxima Nova"/>
              <a:sym typeface="Proxima Nova"/>
            </a:endParaRPr>
          </a:p>
          <a:p>
            <a:pPr marL="457200" lvl="0" indent="-355600" algn="l" rtl="0">
              <a:spcBef>
                <a:spcPts val="0"/>
              </a:spcBef>
              <a:spcAft>
                <a:spcPts val="0"/>
              </a:spcAft>
              <a:buClr>
                <a:srgbClr val="4285F4"/>
              </a:buClr>
              <a:buSzPts val="2000"/>
              <a:buFont typeface="Proxima Nova"/>
              <a:buChar char="•"/>
            </a:pPr>
            <a:r>
              <a:rPr lang="en-US" sz="2000">
                <a:solidFill>
                  <a:srgbClr val="666666"/>
                </a:solidFill>
                <a:latin typeface="Proxima Nova"/>
                <a:ea typeface="Proxima Nova"/>
                <a:cs typeface="Proxima Nova"/>
                <a:sym typeface="Proxima Nova"/>
              </a:rPr>
              <a:t>FPP Recommended changes </a:t>
            </a:r>
            <a:r>
              <a:rPr lang="en-US" sz="2000" b="1">
                <a:solidFill>
                  <a:srgbClr val="666666"/>
                </a:solidFill>
                <a:latin typeface="Proxima Nova"/>
                <a:ea typeface="Proxima Nova"/>
                <a:cs typeface="Proxima Nova"/>
                <a:sym typeface="Proxima Nova"/>
              </a:rPr>
              <a:t>(</a:t>
            </a:r>
            <a:r>
              <a:rPr lang="en-US" sz="2000" b="1" u="sng">
                <a:solidFill>
                  <a:srgbClr val="1C3AA9"/>
                </a:solidFill>
                <a:latin typeface="Proxima Nova"/>
                <a:ea typeface="Proxima Nova"/>
                <a:cs typeface="Proxima Nova"/>
                <a:sym typeface="Proxima Nova"/>
                <a:hlinkClick r:id="rId4">
                  <a:extLst>
                    <a:ext uri="{A12FA001-AC4F-418D-AE19-62706E023703}">
                      <ahyp:hlinkClr xmlns:ahyp="http://schemas.microsoft.com/office/drawing/2018/hyperlinkcolor" val="tx"/>
                    </a:ext>
                  </a:extLst>
                </a:hlinkClick>
              </a:rPr>
              <a:t>slides</a:t>
            </a:r>
            <a:r>
              <a:rPr lang="en-US" sz="2000" b="1">
                <a:solidFill>
                  <a:srgbClr val="666666"/>
                </a:solidFill>
                <a:latin typeface="Proxima Nova"/>
                <a:ea typeface="Proxima Nova"/>
                <a:cs typeface="Proxima Nova"/>
                <a:sym typeface="Proxima Nova"/>
              </a:rPr>
              <a:t>)</a:t>
            </a:r>
            <a:endParaRPr sz="2000" b="1">
              <a:solidFill>
                <a:srgbClr val="666666"/>
              </a:solidFill>
              <a:latin typeface="Proxima Nova"/>
              <a:ea typeface="Proxima Nova"/>
              <a:cs typeface="Proxima Nova"/>
              <a:sym typeface="Proxima Nova"/>
            </a:endParaRPr>
          </a:p>
          <a:p>
            <a:pPr marL="457200" lvl="0" indent="-355600" algn="l" rtl="0">
              <a:spcBef>
                <a:spcPts val="0"/>
              </a:spcBef>
              <a:spcAft>
                <a:spcPts val="0"/>
              </a:spcAft>
              <a:buClr>
                <a:srgbClr val="4285F4"/>
              </a:buClr>
              <a:buSzPts val="2000"/>
              <a:buFont typeface="Proxima Nova"/>
              <a:buChar char="•"/>
            </a:pPr>
            <a:r>
              <a:rPr lang="en-US" sz="2000">
                <a:solidFill>
                  <a:srgbClr val="666666"/>
                </a:solidFill>
                <a:latin typeface="Proxima Nova"/>
                <a:ea typeface="Proxima Nova"/>
                <a:cs typeface="Proxima Nova"/>
                <a:sym typeface="Proxima Nova"/>
              </a:rPr>
              <a:t>Provide your feedback</a:t>
            </a:r>
            <a:r>
              <a:rPr lang="en-US" sz="2000" b="1">
                <a:solidFill>
                  <a:srgbClr val="666666"/>
                </a:solidFill>
                <a:latin typeface="Proxima Nova"/>
                <a:ea typeface="Proxima Nova"/>
                <a:cs typeface="Proxima Nova"/>
                <a:sym typeface="Proxima Nova"/>
              </a:rPr>
              <a:t> (</a:t>
            </a:r>
            <a:r>
              <a:rPr lang="en-US" sz="2000" b="1" u="sng">
                <a:solidFill>
                  <a:srgbClr val="1C3AA9"/>
                </a:solidFill>
                <a:latin typeface="Proxima Nova"/>
                <a:ea typeface="Proxima Nova"/>
                <a:cs typeface="Proxima Nova"/>
                <a:sym typeface="Proxima Nova"/>
                <a:hlinkClick r:id="rId5">
                  <a:extLst>
                    <a:ext uri="{A12FA001-AC4F-418D-AE19-62706E023703}">
                      <ahyp:hlinkClr xmlns:ahyp="http://schemas.microsoft.com/office/drawing/2018/hyperlinkcolor" val="tx"/>
                    </a:ext>
                  </a:extLst>
                </a:hlinkClick>
              </a:rPr>
              <a:t>form</a:t>
            </a:r>
            <a:r>
              <a:rPr lang="en-US" sz="2000" b="1">
                <a:solidFill>
                  <a:srgbClr val="666666"/>
                </a:solidFill>
                <a:latin typeface="Proxima Nova"/>
                <a:ea typeface="Proxima Nova"/>
                <a:cs typeface="Proxima Nova"/>
                <a:sym typeface="Proxima Nova"/>
              </a:rPr>
              <a:t>)</a:t>
            </a:r>
            <a:endParaRPr sz="3200"/>
          </a:p>
          <a:p>
            <a:pPr marL="228600" lvl="0" indent="-76200" algn="l" rtl="0">
              <a:lnSpc>
                <a:spcPct val="90000"/>
              </a:lnSpc>
              <a:spcBef>
                <a:spcPts val="0"/>
              </a:spcBef>
              <a:spcAft>
                <a:spcPts val="0"/>
              </a:spcAft>
              <a:buClr>
                <a:schemeClr val="dk1"/>
              </a:buClr>
              <a:buSzPts val="2400"/>
              <a:buNone/>
            </a:pPr>
            <a:endParaRPr sz="3200"/>
          </a:p>
        </p:txBody>
      </p:sp>
      <p:sp>
        <p:nvSpPr>
          <p:cNvPr id="631" name="Google Shape;631;g315594ea483_2_491"/>
          <p:cNvSpPr txBox="1">
            <a:spLocks noGrp="1"/>
          </p:cNvSpPr>
          <p:nvPr>
            <p:ph type="sldNum" idx="12"/>
          </p:nvPr>
        </p:nvSpPr>
        <p:spPr>
          <a:xfrm>
            <a:off x="396571" y="6427019"/>
            <a:ext cx="36576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60</a:t>
            </a:fld>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g315594ea483_2_587"/>
          <p:cNvSpPr txBox="1">
            <a:spLocks noGrp="1"/>
          </p:cNvSpPr>
          <p:nvPr>
            <p:ph type="title"/>
          </p:nvPr>
        </p:nvSpPr>
        <p:spPr>
          <a:xfrm>
            <a:off x="435900" y="254514"/>
            <a:ext cx="108123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sz="3200">
                <a:solidFill>
                  <a:schemeClr val="dk1"/>
                </a:solidFill>
              </a:rPr>
              <a:t>NCES - updated COA</a:t>
            </a:r>
            <a:endParaRPr sz="3200">
              <a:solidFill>
                <a:schemeClr val="dk1"/>
              </a:solidFill>
            </a:endParaRPr>
          </a:p>
        </p:txBody>
      </p:sp>
      <p:sp>
        <p:nvSpPr>
          <p:cNvPr id="637" name="Google Shape;637;g315594ea483_2_587"/>
          <p:cNvSpPr txBox="1">
            <a:spLocks noGrp="1"/>
          </p:cNvSpPr>
          <p:nvPr>
            <p:ph type="body" idx="1"/>
          </p:nvPr>
        </p:nvSpPr>
        <p:spPr>
          <a:xfrm>
            <a:off x="1078350" y="1435025"/>
            <a:ext cx="10035300" cy="4567800"/>
          </a:xfrm>
          <a:prstGeom prst="rect">
            <a:avLst/>
          </a:prstGeom>
          <a:noFill/>
          <a:ln>
            <a:noFill/>
          </a:ln>
        </p:spPr>
        <p:txBody>
          <a:bodyPr spcFirstLastPara="1" wrap="square" lIns="0" tIns="0" rIns="0" bIns="45700" anchor="t" anchorCtr="0">
            <a:normAutofit/>
          </a:bodyPr>
          <a:lstStyle/>
          <a:p>
            <a:pPr marL="0" lvl="0" indent="0" algn="l" rtl="0">
              <a:lnSpc>
                <a:spcPct val="70000"/>
              </a:lnSpc>
              <a:spcBef>
                <a:spcPts val="0"/>
              </a:spcBef>
              <a:spcAft>
                <a:spcPts val="0"/>
              </a:spcAft>
              <a:buClr>
                <a:schemeClr val="dk1"/>
              </a:buClr>
              <a:buSzPts val="1100"/>
              <a:buFont typeface="Arial"/>
              <a:buNone/>
            </a:pPr>
            <a:r>
              <a:rPr lang="en-US" sz="2100"/>
              <a:t>NCES is working on an update to their COA.  </a:t>
            </a:r>
            <a:endParaRPr sz="2100"/>
          </a:p>
          <a:p>
            <a:pPr marL="0" lvl="0" indent="0" algn="l" rtl="0">
              <a:lnSpc>
                <a:spcPct val="100000"/>
              </a:lnSpc>
              <a:spcBef>
                <a:spcPts val="0"/>
              </a:spcBef>
              <a:spcAft>
                <a:spcPts val="0"/>
              </a:spcAft>
              <a:buClr>
                <a:schemeClr val="dk1"/>
              </a:buClr>
              <a:buSzPts val="1100"/>
              <a:buFont typeface="Arial"/>
              <a:buNone/>
            </a:pPr>
            <a:endParaRPr sz="2100"/>
          </a:p>
          <a:p>
            <a:pPr marL="1371600" lvl="0" indent="-361950" algn="l" rtl="0">
              <a:lnSpc>
                <a:spcPct val="100000"/>
              </a:lnSpc>
              <a:spcBef>
                <a:spcPts val="0"/>
              </a:spcBef>
              <a:spcAft>
                <a:spcPts val="0"/>
              </a:spcAft>
              <a:buSzPts val="2100"/>
              <a:buAutoNum type="alphaLcPeriod"/>
            </a:pPr>
            <a:r>
              <a:rPr lang="en-US" sz="2100"/>
              <a:t>CDE is part of a Review Committee who will provide feedback to NCES on proposed changes.  </a:t>
            </a:r>
            <a:endParaRPr sz="2100"/>
          </a:p>
          <a:p>
            <a:pPr marL="1371600" lvl="0" indent="0" algn="l" rtl="0">
              <a:lnSpc>
                <a:spcPct val="100000"/>
              </a:lnSpc>
              <a:spcBef>
                <a:spcPts val="0"/>
              </a:spcBef>
              <a:spcAft>
                <a:spcPts val="0"/>
              </a:spcAft>
              <a:buClr>
                <a:schemeClr val="dk1"/>
              </a:buClr>
              <a:buSzPts val="1100"/>
              <a:buFont typeface="Arial"/>
              <a:buNone/>
            </a:pPr>
            <a:endParaRPr sz="2100"/>
          </a:p>
          <a:p>
            <a:pPr marL="1371600" lvl="0" indent="-361950" algn="l" rtl="0">
              <a:lnSpc>
                <a:spcPct val="100000"/>
              </a:lnSpc>
              <a:spcBef>
                <a:spcPts val="0"/>
              </a:spcBef>
              <a:spcAft>
                <a:spcPts val="0"/>
              </a:spcAft>
              <a:buSzPts val="2100"/>
              <a:buAutoNum type="alphaLcPeriod"/>
            </a:pPr>
            <a:r>
              <a:rPr lang="en-US" sz="2100"/>
              <a:t>Received Chapters 1-5.  Chapters 6-8 will follow (TBD) </a:t>
            </a:r>
            <a:endParaRPr sz="2100"/>
          </a:p>
          <a:p>
            <a:pPr marL="1828800" lvl="1" indent="-361950" algn="l" rtl="0">
              <a:lnSpc>
                <a:spcPct val="100000"/>
              </a:lnSpc>
              <a:spcBef>
                <a:spcPts val="0"/>
              </a:spcBef>
              <a:spcAft>
                <a:spcPts val="0"/>
              </a:spcAft>
              <a:buSzPts val="2100"/>
              <a:buAutoNum type="romanLcPeriod"/>
            </a:pPr>
            <a:r>
              <a:rPr lang="en-US" sz="2100"/>
              <a:t>Chapter 6 includes object codes &amp; descriptions</a:t>
            </a:r>
            <a:endParaRPr sz="2100"/>
          </a:p>
          <a:p>
            <a:pPr marL="1371600" lvl="0" indent="0" algn="l" rtl="0">
              <a:lnSpc>
                <a:spcPct val="100000"/>
              </a:lnSpc>
              <a:spcBef>
                <a:spcPts val="0"/>
              </a:spcBef>
              <a:spcAft>
                <a:spcPts val="0"/>
              </a:spcAft>
              <a:buNone/>
            </a:pPr>
            <a:endParaRPr sz="2100"/>
          </a:p>
          <a:p>
            <a:pPr marL="1371600" lvl="0" indent="-361950" algn="l" rtl="0">
              <a:lnSpc>
                <a:spcPct val="100000"/>
              </a:lnSpc>
              <a:spcBef>
                <a:spcPts val="0"/>
              </a:spcBef>
              <a:spcAft>
                <a:spcPts val="0"/>
              </a:spcAft>
              <a:buSzPts val="2100"/>
              <a:buAutoNum type="alphaLcPeriod"/>
            </a:pPr>
            <a:r>
              <a:rPr lang="en-US" sz="2100"/>
              <a:t>The subcommittee is hoping to have the NCES updates to help guide updates to certain object &amp; program codes</a:t>
            </a:r>
            <a:endParaRPr sz="2100"/>
          </a:p>
          <a:p>
            <a:pPr marL="0" lvl="0" indent="0" algn="l" rtl="0">
              <a:lnSpc>
                <a:spcPct val="100000"/>
              </a:lnSpc>
              <a:spcBef>
                <a:spcPts val="0"/>
              </a:spcBef>
              <a:spcAft>
                <a:spcPts val="0"/>
              </a:spcAft>
              <a:buNone/>
            </a:pPr>
            <a:endParaRPr sz="2100"/>
          </a:p>
          <a:p>
            <a:pPr marL="228600" lvl="0" indent="-76200" algn="l" rtl="0">
              <a:lnSpc>
                <a:spcPct val="90000"/>
              </a:lnSpc>
              <a:spcBef>
                <a:spcPts val="0"/>
              </a:spcBef>
              <a:spcAft>
                <a:spcPts val="0"/>
              </a:spcAft>
              <a:buClr>
                <a:schemeClr val="dk1"/>
              </a:buClr>
              <a:buSzPts val="2400"/>
              <a:buNone/>
            </a:pPr>
            <a:endParaRPr sz="3200"/>
          </a:p>
        </p:txBody>
      </p:sp>
      <p:sp>
        <p:nvSpPr>
          <p:cNvPr id="638" name="Google Shape;638;g315594ea483_2_587"/>
          <p:cNvSpPr txBox="1">
            <a:spLocks noGrp="1"/>
          </p:cNvSpPr>
          <p:nvPr>
            <p:ph type="sldNum" idx="12"/>
          </p:nvPr>
        </p:nvSpPr>
        <p:spPr>
          <a:xfrm>
            <a:off x="396571" y="6427019"/>
            <a:ext cx="36576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61</a:t>
            </a:fld>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g315594ea483_2_202"/>
          <p:cNvSpPr txBox="1">
            <a:spLocks noGrp="1"/>
          </p:cNvSpPr>
          <p:nvPr>
            <p:ph type="ctrTitle"/>
          </p:nvPr>
        </p:nvSpPr>
        <p:spPr>
          <a:xfrm>
            <a:off x="862950" y="2518875"/>
            <a:ext cx="10466100" cy="22809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4000"/>
              <a:buFont typeface="Arial"/>
              <a:buNone/>
            </a:pPr>
            <a:r>
              <a:rPr lang="en-US" sz="4500">
                <a:solidFill>
                  <a:schemeClr val="dk1"/>
                </a:solidFill>
              </a:rPr>
              <a:t>COA Subcommittee Stats</a:t>
            </a:r>
            <a:endParaRPr sz="4500">
              <a:solidFill>
                <a:schemeClr val="dk1"/>
              </a:solidFill>
            </a:endParaRPr>
          </a:p>
          <a:p>
            <a:pPr marL="0" lvl="0" indent="0" algn="ctr" rtl="0">
              <a:lnSpc>
                <a:spcPct val="90000"/>
              </a:lnSpc>
              <a:spcBef>
                <a:spcPts val="0"/>
              </a:spcBef>
              <a:spcAft>
                <a:spcPts val="0"/>
              </a:spcAft>
              <a:buClr>
                <a:schemeClr val="lt1"/>
              </a:buClr>
              <a:buSzPts val="4000"/>
              <a:buFont typeface="Arial"/>
              <a:buNone/>
            </a:pPr>
            <a:r>
              <a:rPr lang="en-US" sz="4500">
                <a:solidFill>
                  <a:schemeClr val="dk1"/>
                </a:solidFill>
              </a:rPr>
              <a:t>and Online Vote Results</a:t>
            </a:r>
            <a:endParaRPr sz="4500">
              <a:solidFill>
                <a:schemeClr val="dk1"/>
              </a:solidFill>
            </a:endParaRPr>
          </a:p>
        </p:txBody>
      </p:sp>
      <p:sp>
        <p:nvSpPr>
          <p:cNvPr id="644" name="Google Shape;644;g315594ea483_2_202"/>
          <p:cNvSpPr txBox="1">
            <a:spLocks noGrp="1"/>
          </p:cNvSpPr>
          <p:nvPr>
            <p:ph type="sldNum" idx="12"/>
          </p:nvPr>
        </p:nvSpPr>
        <p:spPr>
          <a:xfrm>
            <a:off x="377937" y="6427018"/>
            <a:ext cx="27432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62</a:t>
            </a:fld>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g315594ea483_2_104"/>
          <p:cNvSpPr txBox="1">
            <a:spLocks noGrp="1"/>
          </p:cNvSpPr>
          <p:nvPr>
            <p:ph type="title"/>
          </p:nvPr>
        </p:nvSpPr>
        <p:spPr>
          <a:xfrm>
            <a:off x="297424" y="383464"/>
            <a:ext cx="8109300" cy="7563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sz="3200">
                <a:solidFill>
                  <a:schemeClr val="dk1"/>
                </a:solidFill>
              </a:rPr>
              <a:t>Subcommittee Stats</a:t>
            </a:r>
            <a:endParaRPr sz="3200">
              <a:solidFill>
                <a:schemeClr val="dk1"/>
              </a:solidFill>
            </a:endParaRPr>
          </a:p>
        </p:txBody>
      </p:sp>
      <p:sp>
        <p:nvSpPr>
          <p:cNvPr id="651" name="Google Shape;651;g315594ea483_2_104"/>
          <p:cNvSpPr txBox="1">
            <a:spLocks noGrp="1"/>
          </p:cNvSpPr>
          <p:nvPr>
            <p:ph type="body" idx="1"/>
          </p:nvPr>
        </p:nvSpPr>
        <p:spPr>
          <a:xfrm>
            <a:off x="891900" y="1265225"/>
            <a:ext cx="9795300" cy="5161800"/>
          </a:xfrm>
          <a:prstGeom prst="rect">
            <a:avLst/>
          </a:prstGeom>
        </p:spPr>
        <p:txBody>
          <a:bodyPr spcFirstLastPara="1" wrap="square" lIns="0" tIns="0" rIns="0" bIns="45700" anchor="t" anchorCtr="0">
            <a:noAutofit/>
          </a:bodyPr>
          <a:lstStyle/>
          <a:p>
            <a:pPr marL="0" lvl="0" indent="0" algn="l" rtl="0">
              <a:lnSpc>
                <a:spcPct val="100000"/>
              </a:lnSpc>
              <a:spcBef>
                <a:spcPts val="1000"/>
              </a:spcBef>
              <a:spcAft>
                <a:spcPts val="0"/>
              </a:spcAft>
              <a:buClr>
                <a:schemeClr val="dk1"/>
              </a:buClr>
              <a:buSzPts val="1100"/>
              <a:buFont typeface="Arial"/>
              <a:buNone/>
            </a:pPr>
            <a:r>
              <a:rPr lang="en-US" sz="1800">
                <a:latin typeface="Arial"/>
                <a:ea typeface="Arial"/>
                <a:cs typeface="Arial"/>
                <a:sym typeface="Arial"/>
              </a:rPr>
              <a:t>The Subcommittee has met at least 25 times.  The 1st meeting was held on November 10, 2022.</a:t>
            </a:r>
            <a:endParaRPr sz="1800">
              <a:latin typeface="Arial"/>
              <a:ea typeface="Arial"/>
              <a:cs typeface="Arial"/>
              <a:sym typeface="Arial"/>
            </a:endParaRPr>
          </a:p>
          <a:p>
            <a:pPr marL="0" lvl="0" indent="0" algn="l" rtl="0">
              <a:spcBef>
                <a:spcPts val="1000"/>
              </a:spcBef>
              <a:spcAft>
                <a:spcPts val="0"/>
              </a:spcAft>
              <a:buClr>
                <a:schemeClr val="dk1"/>
              </a:buClr>
              <a:buSzPts val="1100"/>
              <a:buFont typeface="Arial"/>
              <a:buNone/>
            </a:pPr>
            <a:r>
              <a:rPr lang="en-US" sz="1800">
                <a:latin typeface="Arial"/>
                <a:ea typeface="Arial"/>
                <a:cs typeface="Arial"/>
                <a:sym typeface="Arial"/>
              </a:rPr>
              <a:t>This translates into a minimum of 37.5 hours of discussion time!</a:t>
            </a:r>
            <a:endParaRPr sz="1800">
              <a:latin typeface="Arial"/>
              <a:ea typeface="Arial"/>
              <a:cs typeface="Arial"/>
              <a:sym typeface="Arial"/>
            </a:endParaRPr>
          </a:p>
          <a:p>
            <a:pPr marL="0" lvl="0" indent="0" algn="l" rtl="0">
              <a:spcBef>
                <a:spcPts val="1000"/>
              </a:spcBef>
              <a:spcAft>
                <a:spcPts val="0"/>
              </a:spcAft>
              <a:buClr>
                <a:schemeClr val="dk1"/>
              </a:buClr>
              <a:buSzPts val="1100"/>
              <a:buFont typeface="Arial"/>
              <a:buNone/>
            </a:pPr>
            <a:r>
              <a:rPr lang="en-US" sz="1800">
                <a:latin typeface="Arial"/>
                <a:ea typeface="Arial"/>
                <a:cs typeface="Arial"/>
                <a:sym typeface="Arial"/>
              </a:rPr>
              <a:t>The number of recommended COA changes submitted for a vote so far:</a:t>
            </a:r>
            <a:endParaRPr sz="1800">
              <a:latin typeface="Arial"/>
              <a:ea typeface="Arial"/>
              <a:cs typeface="Arial"/>
              <a:sym typeface="Arial"/>
            </a:endParaRPr>
          </a:p>
          <a:p>
            <a:pPr marL="0" lvl="0" indent="0" algn="l" rtl="0">
              <a:spcBef>
                <a:spcPts val="1000"/>
              </a:spcBef>
              <a:spcAft>
                <a:spcPts val="0"/>
              </a:spcAft>
              <a:buClr>
                <a:schemeClr val="dk1"/>
              </a:buClr>
              <a:buSzPts val="1100"/>
              <a:buFont typeface="Arial"/>
              <a:buNone/>
            </a:pPr>
            <a:endParaRPr sz="1800">
              <a:latin typeface="Arial"/>
              <a:ea typeface="Arial"/>
              <a:cs typeface="Arial"/>
              <a:sym typeface="Arial"/>
            </a:endParaRPr>
          </a:p>
          <a:p>
            <a:pPr marL="457200" lvl="0" indent="0" algn="l" rtl="0">
              <a:spcBef>
                <a:spcPts val="1000"/>
              </a:spcBef>
              <a:spcAft>
                <a:spcPts val="0"/>
              </a:spcAft>
              <a:buNone/>
            </a:pPr>
            <a:endParaRPr sz="1800"/>
          </a:p>
          <a:p>
            <a:pPr marL="457200" lvl="0" indent="0" algn="l" rtl="0">
              <a:spcBef>
                <a:spcPts val="1000"/>
              </a:spcBef>
              <a:spcAft>
                <a:spcPts val="0"/>
              </a:spcAft>
              <a:buNone/>
            </a:pPr>
            <a:endParaRPr sz="1800"/>
          </a:p>
          <a:p>
            <a:pPr marL="457200" lvl="0" indent="0" algn="l" rtl="0">
              <a:spcBef>
                <a:spcPts val="1000"/>
              </a:spcBef>
              <a:spcAft>
                <a:spcPts val="0"/>
              </a:spcAft>
              <a:buNone/>
            </a:pPr>
            <a:endParaRPr sz="1800"/>
          </a:p>
          <a:p>
            <a:pPr marL="457200" lvl="0" indent="0" algn="l" rtl="0">
              <a:spcBef>
                <a:spcPts val="1000"/>
              </a:spcBef>
              <a:spcAft>
                <a:spcPts val="0"/>
              </a:spcAft>
              <a:buNone/>
            </a:pPr>
            <a:endParaRPr sz="1800"/>
          </a:p>
        </p:txBody>
      </p:sp>
      <p:sp>
        <p:nvSpPr>
          <p:cNvPr id="652" name="Google Shape;652;g315594ea483_2_104"/>
          <p:cNvSpPr txBox="1">
            <a:spLocks noGrp="1"/>
          </p:cNvSpPr>
          <p:nvPr>
            <p:ph type="sldNum" idx="12"/>
          </p:nvPr>
        </p:nvSpPr>
        <p:spPr>
          <a:xfrm>
            <a:off x="396571" y="6427019"/>
            <a:ext cx="36576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63</a:t>
            </a:fld>
            <a:endParaRPr/>
          </a:p>
        </p:txBody>
      </p:sp>
      <p:pic>
        <p:nvPicPr>
          <p:cNvPr id="653" name="Google Shape;653;g315594ea483_2_104" descr="screen shot of vote summary"/>
          <p:cNvPicPr preferRelativeResize="0"/>
          <p:nvPr/>
        </p:nvPicPr>
        <p:blipFill>
          <a:blip r:embed="rId3">
            <a:alphaModFix/>
          </a:blip>
          <a:stretch>
            <a:fillRect/>
          </a:stretch>
        </p:blipFill>
        <p:spPr>
          <a:xfrm>
            <a:off x="2312525" y="2350750"/>
            <a:ext cx="6954050" cy="371590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g313ec9700f2_0_3"/>
          <p:cNvSpPr txBox="1">
            <a:spLocks noGrp="1"/>
          </p:cNvSpPr>
          <p:nvPr>
            <p:ph type="title"/>
          </p:nvPr>
        </p:nvSpPr>
        <p:spPr>
          <a:xfrm>
            <a:off x="297424" y="383464"/>
            <a:ext cx="8109300" cy="7563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sz="3200" dirty="0">
                <a:solidFill>
                  <a:schemeClr val="dk1"/>
                </a:solidFill>
              </a:rPr>
              <a:t>Summary Results - Vote #4</a:t>
            </a:r>
            <a:endParaRPr sz="3200" dirty="0">
              <a:solidFill>
                <a:schemeClr val="dk1"/>
              </a:solidFill>
            </a:endParaRPr>
          </a:p>
        </p:txBody>
      </p:sp>
      <p:sp>
        <p:nvSpPr>
          <p:cNvPr id="660" name="Google Shape;660;g313ec9700f2_0_3"/>
          <p:cNvSpPr txBox="1">
            <a:spLocks noGrp="1"/>
          </p:cNvSpPr>
          <p:nvPr>
            <p:ph type="body" idx="1"/>
          </p:nvPr>
        </p:nvSpPr>
        <p:spPr>
          <a:xfrm>
            <a:off x="838200" y="1463050"/>
            <a:ext cx="10635300" cy="4886700"/>
          </a:xfrm>
          <a:prstGeom prst="rect">
            <a:avLst/>
          </a:prstGeom>
        </p:spPr>
        <p:txBody>
          <a:bodyPr spcFirstLastPara="1" wrap="square" lIns="0" tIns="0" rIns="0" bIns="45700" anchor="t" anchorCtr="0">
            <a:noAutofit/>
          </a:bodyPr>
          <a:lstStyle/>
          <a:p>
            <a:pPr marL="457200" lvl="0" indent="0" algn="l" rtl="0">
              <a:spcBef>
                <a:spcPts val="1000"/>
              </a:spcBef>
              <a:spcAft>
                <a:spcPts val="0"/>
              </a:spcAft>
              <a:buClr>
                <a:schemeClr val="dk1"/>
              </a:buClr>
              <a:buSzPts val="1100"/>
              <a:buFont typeface="Arial"/>
              <a:buNone/>
            </a:pPr>
            <a:r>
              <a:rPr lang="en-US" sz="1800">
                <a:latin typeface="Arial"/>
                <a:ea typeface="Arial"/>
                <a:cs typeface="Arial"/>
                <a:sym typeface="Arial"/>
              </a:rPr>
              <a:t>There are 24 voting members; a majority is 13 votes.  Note that votes were cast In Oct/Nov 2024.</a:t>
            </a:r>
            <a:br>
              <a:rPr lang="en-US" sz="1800">
                <a:latin typeface="Arial"/>
                <a:ea typeface="Arial"/>
                <a:cs typeface="Arial"/>
                <a:sym typeface="Arial"/>
              </a:rPr>
            </a:br>
            <a:r>
              <a:rPr lang="en-US" sz="1800">
                <a:solidFill>
                  <a:srgbClr val="3F3F3F"/>
                </a:solidFill>
                <a:latin typeface="Arial"/>
                <a:ea typeface="Arial"/>
                <a:cs typeface="Arial"/>
                <a:sym typeface="Arial"/>
              </a:rPr>
              <a:t>Future FPP Recommendations </a:t>
            </a:r>
            <a:r>
              <a:rPr lang="en-US" sz="1800" b="1">
                <a:solidFill>
                  <a:srgbClr val="3F3F3F"/>
                </a:solidFill>
                <a:latin typeface="Arial"/>
                <a:ea typeface="Arial"/>
                <a:cs typeface="Arial"/>
                <a:sym typeface="Arial"/>
              </a:rPr>
              <a:t>(</a:t>
            </a:r>
            <a:r>
              <a:rPr lang="en-US" sz="1800" b="1" u="sng">
                <a:solidFill>
                  <a:srgbClr val="3F3F3F"/>
                </a:solidFill>
                <a:latin typeface="Arial"/>
                <a:ea typeface="Arial"/>
                <a:cs typeface="Arial"/>
                <a:sym typeface="Arial"/>
                <a:hlinkClick r:id="rId3">
                  <a:extLst>
                    <a:ext uri="{A12FA001-AC4F-418D-AE19-62706E023703}">
                      <ahyp:hlinkClr xmlns:ahyp="http://schemas.microsoft.com/office/drawing/2018/hyperlinkcolor" val="tx"/>
                    </a:ext>
                  </a:extLst>
                </a:hlinkClick>
              </a:rPr>
              <a:t>slides</a:t>
            </a:r>
            <a:r>
              <a:rPr lang="en-US" sz="1800" b="1">
                <a:solidFill>
                  <a:srgbClr val="3F3F3F"/>
                </a:solidFill>
                <a:latin typeface="Arial"/>
                <a:ea typeface="Arial"/>
                <a:cs typeface="Arial"/>
                <a:sym typeface="Arial"/>
              </a:rPr>
              <a:t>)</a:t>
            </a:r>
            <a:endParaRPr sz="1800">
              <a:latin typeface="Arial"/>
              <a:ea typeface="Arial"/>
              <a:cs typeface="Arial"/>
              <a:sym typeface="Arial"/>
            </a:endParaRPr>
          </a:p>
          <a:p>
            <a:pPr marL="457200" lvl="0" indent="0" algn="l" rtl="0">
              <a:spcBef>
                <a:spcPts val="1000"/>
              </a:spcBef>
              <a:spcAft>
                <a:spcPts val="0"/>
              </a:spcAft>
              <a:buNone/>
            </a:pPr>
            <a:endParaRPr sz="1800"/>
          </a:p>
          <a:p>
            <a:pPr marL="457200" lvl="0" indent="0" algn="l" rtl="0">
              <a:spcBef>
                <a:spcPts val="1000"/>
              </a:spcBef>
              <a:spcAft>
                <a:spcPts val="0"/>
              </a:spcAft>
              <a:buNone/>
            </a:pPr>
            <a:endParaRPr sz="1800"/>
          </a:p>
          <a:p>
            <a:pPr marL="457200" lvl="0" indent="0" algn="l" rtl="0">
              <a:spcBef>
                <a:spcPts val="1000"/>
              </a:spcBef>
              <a:spcAft>
                <a:spcPts val="0"/>
              </a:spcAft>
              <a:buNone/>
            </a:pPr>
            <a:endParaRPr sz="1800"/>
          </a:p>
          <a:p>
            <a:pPr marL="457200" lvl="0" indent="0" algn="l" rtl="0">
              <a:spcBef>
                <a:spcPts val="1000"/>
              </a:spcBef>
              <a:spcAft>
                <a:spcPts val="0"/>
              </a:spcAft>
              <a:buNone/>
            </a:pPr>
            <a:endParaRPr sz="1800"/>
          </a:p>
        </p:txBody>
      </p:sp>
      <p:sp>
        <p:nvSpPr>
          <p:cNvPr id="661" name="Google Shape;661;g313ec9700f2_0_3"/>
          <p:cNvSpPr txBox="1">
            <a:spLocks noGrp="1"/>
          </p:cNvSpPr>
          <p:nvPr>
            <p:ph type="sldNum" idx="12"/>
          </p:nvPr>
        </p:nvSpPr>
        <p:spPr>
          <a:xfrm>
            <a:off x="396571" y="6427019"/>
            <a:ext cx="36576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64</a:t>
            </a:fld>
            <a:endParaRPr/>
          </a:p>
        </p:txBody>
      </p:sp>
      <p:pic>
        <p:nvPicPr>
          <p:cNvPr id="662" name="Google Shape;662;g313ec9700f2_0_3" descr="screen shot of vote summary"/>
          <p:cNvPicPr preferRelativeResize="0"/>
          <p:nvPr/>
        </p:nvPicPr>
        <p:blipFill>
          <a:blip r:embed="rId4">
            <a:alphaModFix/>
          </a:blip>
          <a:stretch>
            <a:fillRect/>
          </a:stretch>
        </p:blipFill>
        <p:spPr>
          <a:xfrm>
            <a:off x="1150763" y="2027752"/>
            <a:ext cx="9890476" cy="3757300"/>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g315594ea483_2_6"/>
          <p:cNvSpPr txBox="1">
            <a:spLocks noGrp="1"/>
          </p:cNvSpPr>
          <p:nvPr>
            <p:ph type="title"/>
          </p:nvPr>
        </p:nvSpPr>
        <p:spPr>
          <a:xfrm>
            <a:off x="297424" y="273714"/>
            <a:ext cx="8109300" cy="7563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sz="3200" dirty="0">
                <a:solidFill>
                  <a:schemeClr val="dk1"/>
                </a:solidFill>
              </a:rPr>
              <a:t>Summary Results - Vote #5</a:t>
            </a:r>
            <a:endParaRPr sz="3200" dirty="0">
              <a:solidFill>
                <a:schemeClr val="dk1"/>
              </a:solidFill>
            </a:endParaRPr>
          </a:p>
        </p:txBody>
      </p:sp>
      <p:sp>
        <p:nvSpPr>
          <p:cNvPr id="669" name="Google Shape;669;g315594ea483_2_6"/>
          <p:cNvSpPr txBox="1">
            <a:spLocks noGrp="1"/>
          </p:cNvSpPr>
          <p:nvPr>
            <p:ph type="body" idx="1"/>
          </p:nvPr>
        </p:nvSpPr>
        <p:spPr>
          <a:xfrm>
            <a:off x="1199400" y="1463050"/>
            <a:ext cx="9793200" cy="4688400"/>
          </a:xfrm>
          <a:prstGeom prst="rect">
            <a:avLst/>
          </a:prstGeom>
        </p:spPr>
        <p:txBody>
          <a:bodyPr spcFirstLastPara="1" wrap="square" lIns="0" tIns="0" rIns="0" bIns="45700" anchor="t" anchorCtr="0">
            <a:noAutofit/>
          </a:bodyPr>
          <a:lstStyle/>
          <a:p>
            <a:pPr marL="0" lvl="0" indent="0" algn="l" rtl="0">
              <a:spcBef>
                <a:spcPts val="1000"/>
              </a:spcBef>
              <a:spcAft>
                <a:spcPts val="0"/>
              </a:spcAft>
              <a:buNone/>
            </a:pPr>
            <a:r>
              <a:rPr lang="en-US" sz="1800"/>
              <a:t>There are 24 voting members; a majority is 13 votes.  Note that votes were cast In Oct/Nov 2024.</a:t>
            </a:r>
            <a:endParaRPr sz="1800"/>
          </a:p>
          <a:p>
            <a:pPr marL="0" lvl="0" indent="0" algn="l" rtl="0">
              <a:spcBef>
                <a:spcPts val="1000"/>
              </a:spcBef>
              <a:spcAft>
                <a:spcPts val="0"/>
              </a:spcAft>
              <a:buNone/>
            </a:pPr>
            <a:r>
              <a:rPr lang="en-US" sz="1800">
                <a:solidFill>
                  <a:srgbClr val="3F3F3F"/>
                </a:solidFill>
              </a:rPr>
              <a:t>Future FPP Recommendations </a:t>
            </a:r>
            <a:r>
              <a:rPr lang="en-US" sz="1800" b="1">
                <a:solidFill>
                  <a:srgbClr val="3F3F3F"/>
                </a:solidFill>
              </a:rPr>
              <a:t>(</a:t>
            </a:r>
            <a:r>
              <a:rPr lang="en-US" sz="1800" b="1" u="sng">
                <a:solidFill>
                  <a:srgbClr val="3F3F3F"/>
                </a:solidFill>
                <a:hlinkClick r:id="rId3">
                  <a:extLst>
                    <a:ext uri="{A12FA001-AC4F-418D-AE19-62706E023703}">
                      <ahyp:hlinkClr xmlns:ahyp="http://schemas.microsoft.com/office/drawing/2018/hyperlinkcolor" val="tx"/>
                    </a:ext>
                  </a:extLst>
                </a:hlinkClick>
              </a:rPr>
              <a:t>slides</a:t>
            </a:r>
            <a:r>
              <a:rPr lang="en-US" sz="1800" b="1">
                <a:solidFill>
                  <a:srgbClr val="3F3F3F"/>
                </a:solidFill>
              </a:rPr>
              <a:t>)</a:t>
            </a:r>
            <a:endParaRPr sz="1800" b="1">
              <a:solidFill>
                <a:srgbClr val="3F3F3F"/>
              </a:solidFill>
            </a:endParaRPr>
          </a:p>
          <a:p>
            <a:pPr marL="0" lvl="0" indent="0" algn="l" rtl="0">
              <a:spcBef>
                <a:spcPts val="1000"/>
              </a:spcBef>
              <a:spcAft>
                <a:spcPts val="0"/>
              </a:spcAft>
              <a:buNone/>
            </a:pPr>
            <a:endParaRPr sz="1800" b="1">
              <a:solidFill>
                <a:srgbClr val="3F3F3F"/>
              </a:solidFill>
            </a:endParaRPr>
          </a:p>
          <a:p>
            <a:pPr marL="0" lvl="0" indent="0" algn="l" rtl="0">
              <a:spcBef>
                <a:spcPts val="1000"/>
              </a:spcBef>
              <a:spcAft>
                <a:spcPts val="0"/>
              </a:spcAft>
              <a:buNone/>
            </a:pPr>
            <a:endParaRPr sz="1800" b="1">
              <a:solidFill>
                <a:srgbClr val="3F3F3F"/>
              </a:solidFill>
            </a:endParaRPr>
          </a:p>
          <a:p>
            <a:pPr marL="457200" lvl="0" indent="0" algn="l" rtl="0">
              <a:spcBef>
                <a:spcPts val="1000"/>
              </a:spcBef>
              <a:spcAft>
                <a:spcPts val="0"/>
              </a:spcAft>
              <a:buNone/>
            </a:pPr>
            <a:endParaRPr sz="1800"/>
          </a:p>
          <a:p>
            <a:pPr marL="457200" lvl="0" indent="0" algn="l" rtl="0">
              <a:spcBef>
                <a:spcPts val="1000"/>
              </a:spcBef>
              <a:spcAft>
                <a:spcPts val="0"/>
              </a:spcAft>
              <a:buNone/>
            </a:pPr>
            <a:endParaRPr sz="1800"/>
          </a:p>
        </p:txBody>
      </p:sp>
      <p:sp>
        <p:nvSpPr>
          <p:cNvPr id="670" name="Google Shape;670;g315594ea483_2_6"/>
          <p:cNvSpPr txBox="1">
            <a:spLocks noGrp="1"/>
          </p:cNvSpPr>
          <p:nvPr>
            <p:ph type="sldNum" idx="12"/>
          </p:nvPr>
        </p:nvSpPr>
        <p:spPr>
          <a:xfrm>
            <a:off x="396571" y="6427019"/>
            <a:ext cx="36576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65</a:t>
            </a:fld>
            <a:endParaRPr/>
          </a:p>
        </p:txBody>
      </p:sp>
      <p:pic>
        <p:nvPicPr>
          <p:cNvPr id="671" name="Google Shape;671;g315594ea483_2_6" descr="screen shot of vote summary"/>
          <p:cNvPicPr preferRelativeResize="0"/>
          <p:nvPr/>
        </p:nvPicPr>
        <p:blipFill>
          <a:blip r:embed="rId4">
            <a:alphaModFix/>
          </a:blip>
          <a:stretch>
            <a:fillRect/>
          </a:stretch>
        </p:blipFill>
        <p:spPr>
          <a:xfrm>
            <a:off x="1199399" y="2342675"/>
            <a:ext cx="9432226" cy="3433761"/>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g315594ea483_3_0"/>
          <p:cNvSpPr txBox="1">
            <a:spLocks noGrp="1"/>
          </p:cNvSpPr>
          <p:nvPr>
            <p:ph type="ctrTitle"/>
          </p:nvPr>
        </p:nvSpPr>
        <p:spPr>
          <a:xfrm>
            <a:off x="862950" y="2518875"/>
            <a:ext cx="10466100" cy="22809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ct val="88888"/>
              <a:buFont typeface="Arial"/>
              <a:buNone/>
            </a:pPr>
            <a:r>
              <a:rPr lang="en-US" sz="4500">
                <a:solidFill>
                  <a:schemeClr val="dk1"/>
                </a:solidFill>
              </a:rPr>
              <a:t>Collection Update</a:t>
            </a:r>
            <a:endParaRPr sz="4500">
              <a:solidFill>
                <a:schemeClr val="dk1"/>
              </a:solidFill>
            </a:endParaRPr>
          </a:p>
          <a:p>
            <a:pPr marL="0" lvl="0" indent="0" algn="ctr" rtl="0">
              <a:lnSpc>
                <a:spcPct val="90000"/>
              </a:lnSpc>
              <a:spcBef>
                <a:spcPts val="0"/>
              </a:spcBef>
              <a:spcAft>
                <a:spcPts val="0"/>
              </a:spcAft>
              <a:buClr>
                <a:schemeClr val="lt1"/>
              </a:buClr>
              <a:buSzPct val="88888"/>
              <a:buFont typeface="Arial"/>
              <a:buNone/>
            </a:pPr>
            <a:endParaRPr sz="4500">
              <a:solidFill>
                <a:schemeClr val="dk1"/>
              </a:solidFill>
            </a:endParaRPr>
          </a:p>
          <a:p>
            <a:pPr marL="0" lvl="0" indent="0" algn="ctr" rtl="0">
              <a:lnSpc>
                <a:spcPct val="90000"/>
              </a:lnSpc>
              <a:spcBef>
                <a:spcPts val="0"/>
              </a:spcBef>
              <a:spcAft>
                <a:spcPts val="0"/>
              </a:spcAft>
              <a:buClr>
                <a:schemeClr val="lt1"/>
              </a:buClr>
              <a:buSzPct val="88888"/>
              <a:buFont typeface="Arial"/>
              <a:buNone/>
            </a:pPr>
            <a:r>
              <a:rPr lang="en-US" sz="4500">
                <a:solidFill>
                  <a:schemeClr val="dk1"/>
                </a:solidFill>
              </a:rPr>
              <a:t>Finance December</a:t>
            </a:r>
            <a:endParaRPr sz="4500">
              <a:solidFill>
                <a:schemeClr val="dk1"/>
              </a:solidFill>
            </a:endParaRPr>
          </a:p>
          <a:p>
            <a:pPr marL="0" lvl="0" indent="0" algn="ctr" rtl="0">
              <a:lnSpc>
                <a:spcPct val="90000"/>
              </a:lnSpc>
              <a:spcBef>
                <a:spcPts val="0"/>
              </a:spcBef>
              <a:spcAft>
                <a:spcPts val="0"/>
              </a:spcAft>
              <a:buClr>
                <a:schemeClr val="lt1"/>
              </a:buClr>
              <a:buSzPct val="88888"/>
              <a:buFont typeface="Arial"/>
              <a:buNone/>
            </a:pPr>
            <a:endParaRPr sz="4500">
              <a:solidFill>
                <a:schemeClr val="dk1"/>
              </a:solidFill>
            </a:endParaRPr>
          </a:p>
        </p:txBody>
      </p:sp>
      <p:sp>
        <p:nvSpPr>
          <p:cNvPr id="677" name="Google Shape;677;g315594ea483_3_0"/>
          <p:cNvSpPr txBox="1">
            <a:spLocks noGrp="1"/>
          </p:cNvSpPr>
          <p:nvPr>
            <p:ph type="sldNum" idx="12"/>
          </p:nvPr>
        </p:nvSpPr>
        <p:spPr>
          <a:xfrm>
            <a:off x="377937" y="6427018"/>
            <a:ext cx="27432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66</a:t>
            </a:fld>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g315594ea483_3_5"/>
          <p:cNvSpPr txBox="1">
            <a:spLocks noGrp="1"/>
          </p:cNvSpPr>
          <p:nvPr>
            <p:ph type="title"/>
          </p:nvPr>
        </p:nvSpPr>
        <p:spPr>
          <a:xfrm>
            <a:off x="1769203" y="254525"/>
            <a:ext cx="90105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ct val="75000"/>
              <a:buFont typeface="Arial"/>
              <a:buNone/>
            </a:pPr>
            <a:r>
              <a:rPr lang="en-US" sz="3200">
                <a:solidFill>
                  <a:schemeClr val="dk1"/>
                </a:solidFill>
              </a:rPr>
              <a:t>Collection Update: Finance December</a:t>
            </a:r>
            <a:endParaRPr sz="3200">
              <a:solidFill>
                <a:schemeClr val="dk1"/>
              </a:solidFill>
            </a:endParaRPr>
          </a:p>
          <a:p>
            <a:pPr marL="0" lvl="0" indent="0" algn="l" rtl="0">
              <a:lnSpc>
                <a:spcPct val="90000"/>
              </a:lnSpc>
              <a:spcBef>
                <a:spcPts val="0"/>
              </a:spcBef>
              <a:spcAft>
                <a:spcPts val="0"/>
              </a:spcAft>
              <a:buClr>
                <a:schemeClr val="lt1"/>
              </a:buClr>
              <a:buSzPct val="75000"/>
              <a:buFont typeface="Arial"/>
              <a:buNone/>
            </a:pPr>
            <a:endParaRPr sz="3200">
              <a:solidFill>
                <a:schemeClr val="dk1"/>
              </a:solidFill>
            </a:endParaRPr>
          </a:p>
        </p:txBody>
      </p:sp>
      <p:sp>
        <p:nvSpPr>
          <p:cNvPr id="683" name="Google Shape;683;g315594ea483_3_5"/>
          <p:cNvSpPr txBox="1">
            <a:spLocks noGrp="1"/>
          </p:cNvSpPr>
          <p:nvPr>
            <p:ph type="body" idx="1"/>
          </p:nvPr>
        </p:nvSpPr>
        <p:spPr>
          <a:xfrm>
            <a:off x="609600" y="1463040"/>
            <a:ext cx="10884300" cy="4640700"/>
          </a:xfrm>
          <a:prstGeom prst="rect">
            <a:avLst/>
          </a:prstGeom>
          <a:noFill/>
          <a:ln>
            <a:noFill/>
          </a:ln>
        </p:spPr>
        <p:txBody>
          <a:bodyPr spcFirstLastPara="1" wrap="square" lIns="0" tIns="0" rIns="0" bIns="45700" anchor="t" anchorCtr="0">
            <a:normAutofit/>
          </a:bodyPr>
          <a:lstStyle/>
          <a:p>
            <a:pPr marL="228600" lvl="0" indent="-76200" algn="l" rtl="0">
              <a:lnSpc>
                <a:spcPct val="90000"/>
              </a:lnSpc>
              <a:spcBef>
                <a:spcPts val="0"/>
              </a:spcBef>
              <a:spcAft>
                <a:spcPts val="0"/>
              </a:spcAft>
              <a:buSzPts val="2400"/>
              <a:buNone/>
            </a:pPr>
            <a:r>
              <a:rPr lang="en-US" sz="2550"/>
              <a:t>FY 2023-24 Data Submission</a:t>
            </a:r>
            <a:endParaRPr sz="2550"/>
          </a:p>
          <a:p>
            <a:pPr marL="457200" lvl="0" indent="-390525" algn="l" rtl="0">
              <a:lnSpc>
                <a:spcPct val="90000"/>
              </a:lnSpc>
              <a:spcBef>
                <a:spcPts val="0"/>
              </a:spcBef>
              <a:spcAft>
                <a:spcPts val="0"/>
              </a:spcAft>
              <a:buSzPts val="2550"/>
              <a:buChar char="•"/>
            </a:pPr>
            <a:r>
              <a:rPr lang="en-US" sz="2550"/>
              <a:t>Soft Open: August 1st</a:t>
            </a:r>
            <a:endParaRPr sz="2550"/>
          </a:p>
          <a:p>
            <a:pPr marL="457200" lvl="0" indent="-390525" algn="l" rtl="0">
              <a:lnSpc>
                <a:spcPct val="90000"/>
              </a:lnSpc>
              <a:spcBef>
                <a:spcPts val="0"/>
              </a:spcBef>
              <a:spcAft>
                <a:spcPts val="0"/>
              </a:spcAft>
              <a:buSzPts val="2550"/>
              <a:buChar char="•"/>
            </a:pPr>
            <a:r>
              <a:rPr lang="en-US" sz="2550"/>
              <a:t>Official Open: September 16th</a:t>
            </a:r>
            <a:endParaRPr sz="2550"/>
          </a:p>
          <a:p>
            <a:pPr marL="228600" lvl="0" indent="-76200" algn="l" rtl="0">
              <a:lnSpc>
                <a:spcPct val="90000"/>
              </a:lnSpc>
              <a:spcBef>
                <a:spcPts val="0"/>
              </a:spcBef>
              <a:spcAft>
                <a:spcPts val="0"/>
              </a:spcAft>
              <a:buSzPts val="2400"/>
              <a:buNone/>
            </a:pPr>
            <a:endParaRPr sz="2550"/>
          </a:p>
          <a:p>
            <a:pPr marL="228600" lvl="0" indent="-76200" algn="l" rtl="0">
              <a:lnSpc>
                <a:spcPct val="90000"/>
              </a:lnSpc>
              <a:spcBef>
                <a:spcPts val="0"/>
              </a:spcBef>
              <a:spcAft>
                <a:spcPts val="0"/>
              </a:spcAft>
              <a:buSzPts val="2400"/>
              <a:buNone/>
            </a:pPr>
            <a:r>
              <a:rPr lang="en-US" sz="2550"/>
              <a:t>Submissions are Due December 31st to CDE and OSA</a:t>
            </a:r>
            <a:endParaRPr sz="2550"/>
          </a:p>
          <a:p>
            <a:pPr marL="457200" lvl="0" indent="-390525" algn="l" rtl="0">
              <a:lnSpc>
                <a:spcPct val="90000"/>
              </a:lnSpc>
              <a:spcBef>
                <a:spcPts val="0"/>
              </a:spcBef>
              <a:spcAft>
                <a:spcPts val="0"/>
              </a:spcAft>
              <a:buSzPts val="2550"/>
              <a:buChar char="•"/>
            </a:pPr>
            <a:r>
              <a:rPr lang="en-US" sz="2550"/>
              <a:t>Extensions may be granted for 60 days, from OSA</a:t>
            </a:r>
            <a:endParaRPr sz="2550"/>
          </a:p>
          <a:p>
            <a:pPr marL="457200" lvl="0" indent="-390525" algn="l" rtl="0">
              <a:lnSpc>
                <a:spcPct val="90000"/>
              </a:lnSpc>
              <a:spcBef>
                <a:spcPts val="0"/>
              </a:spcBef>
              <a:spcAft>
                <a:spcPts val="0"/>
              </a:spcAft>
              <a:buSzPts val="2550"/>
              <a:buChar char="•"/>
            </a:pPr>
            <a:r>
              <a:rPr lang="en-US" sz="2550"/>
              <a:t>CDE honors the extension approved by OSA</a:t>
            </a:r>
            <a:endParaRPr sz="2550"/>
          </a:p>
          <a:p>
            <a:pPr marL="228600" lvl="0" indent="-76200" algn="l" rtl="0">
              <a:lnSpc>
                <a:spcPct val="90000"/>
              </a:lnSpc>
              <a:spcBef>
                <a:spcPts val="0"/>
              </a:spcBef>
              <a:spcAft>
                <a:spcPts val="0"/>
              </a:spcAft>
              <a:buSzPts val="2400"/>
              <a:buNone/>
            </a:pPr>
            <a:endParaRPr sz="2550"/>
          </a:p>
          <a:p>
            <a:pPr marL="228600" lvl="0" indent="-76200" algn="l" rtl="0">
              <a:lnSpc>
                <a:spcPct val="90000"/>
              </a:lnSpc>
              <a:spcBef>
                <a:spcPts val="0"/>
              </a:spcBef>
              <a:spcAft>
                <a:spcPts val="0"/>
              </a:spcAft>
              <a:buSzPts val="2400"/>
              <a:buNone/>
            </a:pPr>
            <a:r>
              <a:rPr lang="en-US" sz="2550"/>
              <a:t>Overview of Data Pipeline, recordings posted on </a:t>
            </a:r>
            <a:r>
              <a:rPr lang="en-US" sz="2550" u="sng">
                <a:solidFill>
                  <a:schemeClr val="hlink"/>
                </a:solidFill>
                <a:hlinkClick r:id="rId3"/>
              </a:rPr>
              <a:t>School Finance Trainings</a:t>
            </a:r>
            <a:endParaRPr sz="2550"/>
          </a:p>
          <a:p>
            <a:pPr marL="228600" lvl="0" indent="-76200" algn="l" rtl="0">
              <a:lnSpc>
                <a:spcPct val="90000"/>
              </a:lnSpc>
              <a:spcBef>
                <a:spcPts val="0"/>
              </a:spcBef>
              <a:spcAft>
                <a:spcPts val="0"/>
              </a:spcAft>
              <a:buSzPts val="2400"/>
              <a:buNone/>
            </a:pPr>
            <a:endParaRPr sz="2550"/>
          </a:p>
          <a:p>
            <a:pPr marL="228600" lvl="0" indent="-76200" algn="l" rtl="0">
              <a:spcBef>
                <a:spcPts val="0"/>
              </a:spcBef>
              <a:spcAft>
                <a:spcPts val="0"/>
              </a:spcAft>
              <a:buClr>
                <a:schemeClr val="dk1"/>
              </a:buClr>
              <a:buSzPts val="2400"/>
              <a:buFont typeface="Arial"/>
              <a:buNone/>
            </a:pPr>
            <a:r>
              <a:rPr lang="en-US" sz="2550"/>
              <a:t>Data Pipeline Resources, posted on </a:t>
            </a:r>
            <a:r>
              <a:rPr lang="en-US" sz="2550" u="sng">
                <a:solidFill>
                  <a:schemeClr val="hlink"/>
                </a:solidFill>
                <a:hlinkClick r:id="rId4"/>
              </a:rPr>
              <a:t>School Finance webpage</a:t>
            </a:r>
            <a:r>
              <a:rPr lang="en-US" sz="2550"/>
              <a:t> in lower right corner.</a:t>
            </a:r>
            <a:endParaRPr sz="2550"/>
          </a:p>
          <a:p>
            <a:pPr marL="228600" lvl="0" indent="-76200" algn="l" rtl="0">
              <a:lnSpc>
                <a:spcPct val="90000"/>
              </a:lnSpc>
              <a:spcBef>
                <a:spcPts val="0"/>
              </a:spcBef>
              <a:spcAft>
                <a:spcPts val="0"/>
              </a:spcAft>
              <a:buSzPts val="2400"/>
              <a:buNone/>
            </a:pPr>
            <a:endParaRPr sz="3200"/>
          </a:p>
        </p:txBody>
      </p:sp>
      <p:sp>
        <p:nvSpPr>
          <p:cNvPr id="684" name="Google Shape;684;g315594ea483_3_5"/>
          <p:cNvSpPr txBox="1">
            <a:spLocks noGrp="1"/>
          </p:cNvSpPr>
          <p:nvPr>
            <p:ph type="sldNum" idx="12"/>
          </p:nvPr>
        </p:nvSpPr>
        <p:spPr>
          <a:xfrm>
            <a:off x="1747071" y="6427018"/>
            <a:ext cx="20574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fld id="{00000000-1234-1234-1234-123412341234}" type="slidenum">
              <a:rPr lang="en-US"/>
              <a:t>67</a:t>
            </a:fld>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g315594ea483_3_11"/>
          <p:cNvSpPr txBox="1">
            <a:spLocks noGrp="1"/>
          </p:cNvSpPr>
          <p:nvPr>
            <p:ph type="title"/>
          </p:nvPr>
        </p:nvSpPr>
        <p:spPr>
          <a:xfrm>
            <a:off x="1769202" y="254525"/>
            <a:ext cx="76311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ct val="75000"/>
              <a:buFont typeface="Arial"/>
              <a:buNone/>
            </a:pPr>
            <a:r>
              <a:rPr lang="en-US" sz="3200" dirty="0">
                <a:solidFill>
                  <a:schemeClr val="dk1"/>
                </a:solidFill>
              </a:rPr>
              <a:t>Collection Update: Finance December  </a:t>
            </a:r>
            <a:endParaRPr sz="3200" dirty="0">
              <a:solidFill>
                <a:schemeClr val="dk1"/>
              </a:solidFill>
            </a:endParaRPr>
          </a:p>
          <a:p>
            <a:pPr marL="0" lvl="0" indent="0" algn="l" rtl="0">
              <a:lnSpc>
                <a:spcPct val="90000"/>
              </a:lnSpc>
              <a:spcBef>
                <a:spcPts val="0"/>
              </a:spcBef>
              <a:spcAft>
                <a:spcPts val="0"/>
              </a:spcAft>
              <a:buClr>
                <a:schemeClr val="lt1"/>
              </a:buClr>
              <a:buSzPct val="75000"/>
              <a:buFont typeface="Arial"/>
              <a:buNone/>
            </a:pPr>
            <a:endParaRPr sz="3200" dirty="0">
              <a:solidFill>
                <a:schemeClr val="dk1"/>
              </a:solidFill>
            </a:endParaRPr>
          </a:p>
        </p:txBody>
      </p:sp>
      <p:sp>
        <p:nvSpPr>
          <p:cNvPr id="690" name="Google Shape;690;g315594ea483_3_11"/>
          <p:cNvSpPr txBox="1">
            <a:spLocks noGrp="1"/>
          </p:cNvSpPr>
          <p:nvPr>
            <p:ph type="body" idx="1"/>
          </p:nvPr>
        </p:nvSpPr>
        <p:spPr>
          <a:xfrm>
            <a:off x="472975" y="1398575"/>
            <a:ext cx="11508900" cy="4640700"/>
          </a:xfrm>
          <a:prstGeom prst="rect">
            <a:avLst/>
          </a:prstGeom>
          <a:noFill/>
          <a:ln>
            <a:noFill/>
          </a:ln>
        </p:spPr>
        <p:txBody>
          <a:bodyPr spcFirstLastPara="1" wrap="square" lIns="0" tIns="0" rIns="0" bIns="45700" anchor="t" anchorCtr="0">
            <a:normAutofit/>
          </a:bodyPr>
          <a:lstStyle/>
          <a:p>
            <a:pPr marL="228600" lvl="0" indent="-76200" algn="l" rtl="0">
              <a:spcBef>
                <a:spcPts val="0"/>
              </a:spcBef>
              <a:spcAft>
                <a:spcPts val="0"/>
              </a:spcAft>
              <a:buSzPts val="2400"/>
              <a:buNone/>
            </a:pPr>
            <a:r>
              <a:rPr lang="en-US" sz="2558"/>
              <a:t>Submissions are Due December 31st</a:t>
            </a:r>
            <a:endParaRPr sz="2558"/>
          </a:p>
          <a:p>
            <a:pPr marL="228600" lvl="0" indent="-76200" algn="l" rtl="0">
              <a:spcBef>
                <a:spcPts val="0"/>
              </a:spcBef>
              <a:spcAft>
                <a:spcPts val="0"/>
              </a:spcAft>
              <a:buSzPts val="2400"/>
              <a:buNone/>
            </a:pPr>
            <a:endParaRPr sz="2558"/>
          </a:p>
          <a:p>
            <a:pPr marL="228600" lvl="0" indent="-76200" algn="l" rtl="0">
              <a:spcBef>
                <a:spcPts val="0"/>
              </a:spcBef>
              <a:spcAft>
                <a:spcPts val="0"/>
              </a:spcAft>
              <a:buSzPts val="2400"/>
              <a:buNone/>
            </a:pPr>
            <a:r>
              <a:rPr lang="en-US" sz="2558" b="1"/>
              <a:t>Colorado Department of Education</a:t>
            </a:r>
            <a:endParaRPr sz="2558" b="1"/>
          </a:p>
          <a:p>
            <a:pPr marL="228600" lvl="0" indent="-76200" algn="l" rtl="0">
              <a:spcBef>
                <a:spcPts val="0"/>
              </a:spcBef>
              <a:spcAft>
                <a:spcPts val="0"/>
              </a:spcAft>
              <a:buSzPts val="2400"/>
              <a:buNone/>
            </a:pPr>
            <a:r>
              <a:rPr lang="en-US" sz="2558"/>
              <a:t>School Finance Division, submit electronically to schoolfinance@cde.state.co.us</a:t>
            </a:r>
            <a:endParaRPr sz="2558"/>
          </a:p>
          <a:p>
            <a:pPr marL="228600" lvl="0" indent="-76200" algn="l" rtl="0">
              <a:spcBef>
                <a:spcPts val="0"/>
              </a:spcBef>
              <a:spcAft>
                <a:spcPts val="0"/>
              </a:spcAft>
              <a:buSzPts val="2400"/>
              <a:buNone/>
            </a:pPr>
            <a:endParaRPr sz="2558"/>
          </a:p>
          <a:p>
            <a:pPr marL="228600" lvl="0" indent="-76200" algn="l" rtl="0">
              <a:spcBef>
                <a:spcPts val="0"/>
              </a:spcBef>
              <a:spcAft>
                <a:spcPts val="0"/>
              </a:spcAft>
              <a:buSzPts val="2400"/>
              <a:buNone/>
            </a:pPr>
            <a:r>
              <a:rPr lang="en-US" sz="2558"/>
              <a:t>What to send</a:t>
            </a:r>
            <a:endParaRPr sz="2558"/>
          </a:p>
          <a:p>
            <a:pPr marL="228600" lvl="0" indent="-76200" algn="l" rtl="0">
              <a:spcBef>
                <a:spcPts val="0"/>
              </a:spcBef>
              <a:spcAft>
                <a:spcPts val="0"/>
              </a:spcAft>
              <a:buSzPts val="2400"/>
              <a:buNone/>
            </a:pPr>
            <a:endParaRPr sz="2558"/>
          </a:p>
          <a:p>
            <a:pPr marL="457200" lvl="0" indent="-391034" algn="l" rtl="0">
              <a:spcBef>
                <a:spcPts val="0"/>
              </a:spcBef>
              <a:spcAft>
                <a:spcPts val="0"/>
              </a:spcAft>
              <a:buSzPts val="2558"/>
              <a:buFont typeface="Calibri"/>
              <a:buChar char="•"/>
            </a:pPr>
            <a:r>
              <a:rPr lang="en-US" sz="2558"/>
              <a:t>FY 2023-2024 Financial Audits</a:t>
            </a:r>
            <a:endParaRPr sz="2558"/>
          </a:p>
          <a:p>
            <a:pPr marL="457200" lvl="0" indent="-391034" algn="l" rtl="0">
              <a:spcBef>
                <a:spcPts val="0"/>
              </a:spcBef>
              <a:spcAft>
                <a:spcPts val="0"/>
              </a:spcAft>
              <a:buSzPts val="2558"/>
              <a:buFont typeface="Calibri"/>
              <a:buChar char="•"/>
            </a:pPr>
            <a:r>
              <a:rPr lang="en-US" sz="2558"/>
              <a:t>Assurances for Financial Accreditation</a:t>
            </a:r>
            <a:endParaRPr sz="2558"/>
          </a:p>
          <a:p>
            <a:pPr marL="457200" lvl="0" indent="-391034" algn="l" rtl="0">
              <a:spcBef>
                <a:spcPts val="0"/>
              </a:spcBef>
              <a:spcAft>
                <a:spcPts val="0"/>
              </a:spcAft>
              <a:buSzPts val="2558"/>
              <a:buFont typeface="Calibri"/>
              <a:buChar char="•"/>
            </a:pPr>
            <a:r>
              <a:rPr lang="en-US" sz="2558"/>
              <a:t>Single Audit, if issued separately (Uniform Guidance/2CFR 200) – Districts that expend $750,000 or more in Federal Awards.</a:t>
            </a:r>
            <a:endParaRPr sz="2558"/>
          </a:p>
          <a:p>
            <a:pPr marL="457200" lvl="0" indent="-391034" algn="l" rtl="0">
              <a:spcBef>
                <a:spcPts val="0"/>
              </a:spcBef>
              <a:spcAft>
                <a:spcPts val="0"/>
              </a:spcAft>
              <a:buSzPts val="2558"/>
              <a:buFont typeface="Calibri"/>
              <a:buChar char="•"/>
            </a:pPr>
            <a:r>
              <a:rPr lang="en-US" sz="2558"/>
              <a:t>Charter School Audits, if applicable</a:t>
            </a:r>
            <a:endParaRPr sz="2558"/>
          </a:p>
          <a:p>
            <a:pPr marL="457200" lvl="0" indent="-391034" algn="l" rtl="0">
              <a:spcBef>
                <a:spcPts val="0"/>
              </a:spcBef>
              <a:spcAft>
                <a:spcPts val="0"/>
              </a:spcAft>
              <a:buSzPts val="2558"/>
              <a:buFont typeface="Calibri"/>
              <a:buChar char="•"/>
            </a:pPr>
            <a:r>
              <a:rPr lang="en-US" sz="2558"/>
              <a:t>Reconciliation Reports and Other Supporting Documentation</a:t>
            </a:r>
            <a:endParaRPr sz="2558"/>
          </a:p>
          <a:p>
            <a:pPr marL="228600" lvl="0" indent="-76200" algn="l" rtl="0">
              <a:lnSpc>
                <a:spcPct val="90000"/>
              </a:lnSpc>
              <a:spcBef>
                <a:spcPts val="0"/>
              </a:spcBef>
              <a:spcAft>
                <a:spcPts val="0"/>
              </a:spcAft>
              <a:buSzPts val="2400"/>
              <a:buNone/>
            </a:pPr>
            <a:endParaRPr sz="3200"/>
          </a:p>
        </p:txBody>
      </p:sp>
      <p:sp>
        <p:nvSpPr>
          <p:cNvPr id="691" name="Google Shape;691;g315594ea483_3_11"/>
          <p:cNvSpPr txBox="1">
            <a:spLocks noGrp="1"/>
          </p:cNvSpPr>
          <p:nvPr>
            <p:ph type="sldNum" idx="12"/>
          </p:nvPr>
        </p:nvSpPr>
        <p:spPr>
          <a:xfrm>
            <a:off x="1747071" y="6427018"/>
            <a:ext cx="20574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fld id="{00000000-1234-1234-1234-123412341234}" type="slidenum">
              <a:rPr lang="en-US"/>
              <a:t>68</a:t>
            </a:fld>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g315594ea483_3_17"/>
          <p:cNvSpPr txBox="1">
            <a:spLocks noGrp="1"/>
          </p:cNvSpPr>
          <p:nvPr>
            <p:ph type="title"/>
          </p:nvPr>
        </p:nvSpPr>
        <p:spPr>
          <a:xfrm>
            <a:off x="1769202" y="254525"/>
            <a:ext cx="76311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ct val="75000"/>
              <a:buFont typeface="Arial"/>
              <a:buNone/>
            </a:pPr>
            <a:r>
              <a:rPr lang="en-US" sz="3200" dirty="0">
                <a:solidFill>
                  <a:schemeClr val="dk1"/>
                </a:solidFill>
              </a:rPr>
              <a:t>Collection Update:  Finance December</a:t>
            </a:r>
            <a:endParaRPr sz="3200" dirty="0">
              <a:solidFill>
                <a:schemeClr val="dk1"/>
              </a:solidFill>
            </a:endParaRPr>
          </a:p>
          <a:p>
            <a:pPr marL="0" lvl="0" indent="0" algn="l" rtl="0">
              <a:lnSpc>
                <a:spcPct val="90000"/>
              </a:lnSpc>
              <a:spcBef>
                <a:spcPts val="0"/>
              </a:spcBef>
              <a:spcAft>
                <a:spcPts val="0"/>
              </a:spcAft>
              <a:buClr>
                <a:schemeClr val="lt1"/>
              </a:buClr>
              <a:buSzPct val="75000"/>
              <a:buFont typeface="Arial"/>
              <a:buNone/>
            </a:pPr>
            <a:endParaRPr sz="3200" dirty="0">
              <a:solidFill>
                <a:schemeClr val="dk1"/>
              </a:solidFill>
            </a:endParaRPr>
          </a:p>
        </p:txBody>
      </p:sp>
      <p:sp>
        <p:nvSpPr>
          <p:cNvPr id="697" name="Google Shape;697;g315594ea483_3_17"/>
          <p:cNvSpPr txBox="1">
            <a:spLocks noGrp="1"/>
          </p:cNvSpPr>
          <p:nvPr>
            <p:ph type="body" idx="1"/>
          </p:nvPr>
        </p:nvSpPr>
        <p:spPr>
          <a:xfrm>
            <a:off x="472975" y="1398575"/>
            <a:ext cx="11508900" cy="4640700"/>
          </a:xfrm>
          <a:prstGeom prst="rect">
            <a:avLst/>
          </a:prstGeom>
          <a:noFill/>
          <a:ln>
            <a:noFill/>
          </a:ln>
        </p:spPr>
        <p:txBody>
          <a:bodyPr spcFirstLastPara="1" wrap="square" lIns="0" tIns="0" rIns="0" bIns="45700" anchor="t" anchorCtr="0">
            <a:noAutofit/>
          </a:bodyPr>
          <a:lstStyle/>
          <a:p>
            <a:pPr marL="0" lvl="0" indent="0" algn="l" rtl="0">
              <a:spcBef>
                <a:spcPts val="0"/>
              </a:spcBef>
              <a:spcAft>
                <a:spcPts val="0"/>
              </a:spcAft>
              <a:buSzPts val="2400"/>
              <a:buNone/>
            </a:pPr>
            <a:r>
              <a:rPr lang="en-US" sz="2550"/>
              <a:t>Submissions are Due December 31st</a:t>
            </a:r>
            <a:endParaRPr sz="2550"/>
          </a:p>
          <a:p>
            <a:pPr marL="228600" lvl="0" indent="-76200" algn="l" rtl="0">
              <a:spcBef>
                <a:spcPts val="0"/>
              </a:spcBef>
              <a:spcAft>
                <a:spcPts val="0"/>
              </a:spcAft>
              <a:buSzPts val="2400"/>
              <a:buNone/>
            </a:pPr>
            <a:endParaRPr sz="2550"/>
          </a:p>
          <a:p>
            <a:pPr marL="0" lvl="0" indent="0" algn="l" rtl="0">
              <a:spcBef>
                <a:spcPts val="0"/>
              </a:spcBef>
              <a:spcAft>
                <a:spcPts val="0"/>
              </a:spcAft>
              <a:buNone/>
            </a:pPr>
            <a:r>
              <a:rPr lang="en-US" sz="2550" b="1"/>
              <a:t>Office of the State Auditor</a:t>
            </a:r>
            <a:endParaRPr sz="2550" b="1"/>
          </a:p>
          <a:p>
            <a:pPr marL="0" lvl="0" indent="0" algn="l" rtl="0">
              <a:spcBef>
                <a:spcPts val="0"/>
              </a:spcBef>
              <a:spcAft>
                <a:spcPts val="0"/>
              </a:spcAft>
              <a:buNone/>
            </a:pPr>
            <a:r>
              <a:rPr lang="en-US" sz="2550"/>
              <a:t>Local Government Division, Website Submission: </a:t>
            </a:r>
            <a:r>
              <a:rPr lang="en-US" sz="2550" u="sng">
                <a:solidFill>
                  <a:schemeClr val="hlink"/>
                </a:solidFill>
                <a:hlinkClick r:id="rId3"/>
              </a:rPr>
              <a:t>https://apps.leg.co.gov/osa/lg</a:t>
            </a:r>
            <a:endParaRPr sz="2550"/>
          </a:p>
          <a:p>
            <a:pPr marL="0" lvl="0" indent="0" algn="l" rtl="0">
              <a:spcBef>
                <a:spcPts val="0"/>
              </a:spcBef>
              <a:spcAft>
                <a:spcPts val="0"/>
              </a:spcAft>
              <a:buNone/>
            </a:pPr>
            <a:endParaRPr sz="2550"/>
          </a:p>
          <a:p>
            <a:pPr marL="0" lvl="0" indent="0" algn="l" rtl="0">
              <a:spcBef>
                <a:spcPts val="0"/>
              </a:spcBef>
              <a:spcAft>
                <a:spcPts val="0"/>
              </a:spcAft>
              <a:buNone/>
            </a:pPr>
            <a:r>
              <a:rPr lang="en-US" sz="2550"/>
              <a:t>What to send</a:t>
            </a:r>
            <a:endParaRPr sz="2550"/>
          </a:p>
          <a:p>
            <a:pPr marL="457200" lvl="0" indent="-390525" algn="l" rtl="0">
              <a:spcBef>
                <a:spcPts val="0"/>
              </a:spcBef>
              <a:spcAft>
                <a:spcPts val="0"/>
              </a:spcAft>
              <a:buSzPts val="2550"/>
              <a:buChar char="•"/>
            </a:pPr>
            <a:r>
              <a:rPr lang="en-US" sz="2550"/>
              <a:t>FY 2023-2024 Financial Audit</a:t>
            </a:r>
            <a:endParaRPr sz="2550"/>
          </a:p>
          <a:p>
            <a:pPr marL="0" lvl="0" indent="0" algn="l" rtl="0">
              <a:spcBef>
                <a:spcPts val="0"/>
              </a:spcBef>
              <a:spcAft>
                <a:spcPts val="0"/>
              </a:spcAft>
              <a:buNone/>
            </a:pPr>
            <a:endParaRPr sz="2550"/>
          </a:p>
          <a:p>
            <a:pPr marL="0" lvl="0" indent="0" algn="l" rtl="0">
              <a:spcBef>
                <a:spcPts val="0"/>
              </a:spcBef>
              <a:spcAft>
                <a:spcPts val="0"/>
              </a:spcAft>
              <a:buNone/>
            </a:pPr>
            <a:r>
              <a:rPr lang="en-US" sz="2550"/>
              <a:t>Audit, exemptions (meeting electronic signature policy) and extension can be submitted to the OSA via our online portal at: </a:t>
            </a:r>
            <a:r>
              <a:rPr lang="en-US" sz="2550" u="sng">
                <a:solidFill>
                  <a:schemeClr val="hlink"/>
                </a:solidFill>
                <a:hlinkClick r:id="rId3"/>
              </a:rPr>
              <a:t>https://apps.leg.co.gov/osa/lg</a:t>
            </a:r>
            <a:r>
              <a:rPr lang="en-US" sz="2550"/>
              <a:t>. Registration is not required but recommended if someone will be making multiple submissions. When submitted through the portal the sender will receive an automated reply that the OSA has received the submission.</a:t>
            </a:r>
            <a:endParaRPr sz="2550"/>
          </a:p>
        </p:txBody>
      </p:sp>
      <p:sp>
        <p:nvSpPr>
          <p:cNvPr id="698" name="Google Shape;698;g315594ea483_3_17"/>
          <p:cNvSpPr txBox="1">
            <a:spLocks noGrp="1"/>
          </p:cNvSpPr>
          <p:nvPr>
            <p:ph type="sldNum" idx="12"/>
          </p:nvPr>
        </p:nvSpPr>
        <p:spPr>
          <a:xfrm>
            <a:off x="1747071" y="6427018"/>
            <a:ext cx="20574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fld id="{00000000-1234-1234-1234-123412341234}" type="slidenum">
              <a:rPr lang="en-US"/>
              <a:t>69</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313dcd5be1f_0_12"/>
          <p:cNvSpPr txBox="1">
            <a:spLocks noGrp="1"/>
          </p:cNvSpPr>
          <p:nvPr>
            <p:ph type="title"/>
          </p:nvPr>
        </p:nvSpPr>
        <p:spPr>
          <a:xfrm>
            <a:off x="450899" y="254525"/>
            <a:ext cx="104694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sz="3200">
                <a:solidFill>
                  <a:schemeClr val="dk1"/>
                </a:solidFill>
              </a:rPr>
              <a:t>Important Dates for K-12 Education - Student October</a:t>
            </a:r>
            <a:endParaRPr sz="3200">
              <a:solidFill>
                <a:schemeClr val="dk1"/>
              </a:solidFill>
            </a:endParaRPr>
          </a:p>
        </p:txBody>
      </p:sp>
      <p:sp>
        <p:nvSpPr>
          <p:cNvPr id="238" name="Google Shape;238;g313dcd5be1f_0_12"/>
          <p:cNvSpPr txBox="1">
            <a:spLocks noGrp="1"/>
          </p:cNvSpPr>
          <p:nvPr>
            <p:ph type="body" idx="1"/>
          </p:nvPr>
        </p:nvSpPr>
        <p:spPr>
          <a:xfrm>
            <a:off x="658761" y="1463040"/>
            <a:ext cx="10815600" cy="4640700"/>
          </a:xfrm>
          <a:prstGeom prst="rect">
            <a:avLst/>
          </a:prstGeom>
          <a:noFill/>
          <a:ln>
            <a:noFill/>
          </a:ln>
        </p:spPr>
        <p:txBody>
          <a:bodyPr spcFirstLastPara="1" wrap="square" lIns="0" tIns="0" rIns="0" bIns="45700" anchor="t" anchorCtr="0">
            <a:normAutofit fontScale="85000" lnSpcReduction="20000"/>
          </a:bodyPr>
          <a:lstStyle/>
          <a:p>
            <a:pPr marL="0" lvl="0" indent="0" algn="l" rtl="0">
              <a:lnSpc>
                <a:spcPct val="150000"/>
              </a:lnSpc>
              <a:spcBef>
                <a:spcPts val="0"/>
              </a:spcBef>
              <a:spcAft>
                <a:spcPts val="0"/>
              </a:spcAft>
              <a:buNone/>
            </a:pPr>
            <a:r>
              <a:rPr lang="en-US" sz="3200"/>
              <a:t>November 8 to 18: Student October Count data will be locked down </a:t>
            </a:r>
            <a:endParaRPr sz="3200"/>
          </a:p>
          <a:p>
            <a:pPr marL="0" lvl="0" indent="0" algn="l" rtl="0">
              <a:lnSpc>
                <a:spcPct val="150000"/>
              </a:lnSpc>
              <a:spcBef>
                <a:spcPts val="0"/>
              </a:spcBef>
              <a:spcAft>
                <a:spcPts val="0"/>
              </a:spcAft>
              <a:buNone/>
            </a:pPr>
            <a:r>
              <a:rPr lang="en-US" sz="3200"/>
              <a:t>November 15 or 18: Duplicate Count decisions made</a:t>
            </a:r>
            <a:endParaRPr sz="3200"/>
          </a:p>
          <a:p>
            <a:pPr marL="457200" lvl="0" indent="-400050" algn="l" rtl="0">
              <a:lnSpc>
                <a:spcPct val="150000"/>
              </a:lnSpc>
              <a:spcBef>
                <a:spcPts val="0"/>
              </a:spcBef>
              <a:spcAft>
                <a:spcPts val="0"/>
              </a:spcAft>
              <a:buNone/>
            </a:pPr>
            <a:r>
              <a:rPr lang="en-US" sz="3200"/>
              <a:t>November 18 to 27: Data will be unlocked for districts with duplicate count changes</a:t>
            </a:r>
            <a:endParaRPr sz="3200"/>
          </a:p>
          <a:p>
            <a:pPr marL="0" lvl="0" indent="0" algn="l" rtl="0">
              <a:lnSpc>
                <a:spcPct val="150000"/>
              </a:lnSpc>
              <a:spcBef>
                <a:spcPts val="0"/>
              </a:spcBef>
              <a:spcAft>
                <a:spcPts val="0"/>
              </a:spcAft>
              <a:buNone/>
            </a:pPr>
            <a:r>
              <a:rPr lang="en-US" sz="3200"/>
              <a:t>November 27: Data will be locked back down </a:t>
            </a:r>
            <a:endParaRPr sz="3200"/>
          </a:p>
          <a:p>
            <a:pPr marL="0" lvl="0" indent="0" algn="l" rtl="0">
              <a:lnSpc>
                <a:spcPct val="150000"/>
              </a:lnSpc>
              <a:spcBef>
                <a:spcPts val="0"/>
              </a:spcBef>
              <a:spcAft>
                <a:spcPts val="0"/>
              </a:spcAft>
              <a:buNone/>
            </a:pPr>
            <a:r>
              <a:rPr lang="en-US" sz="3200"/>
              <a:t>December 6: Sign off sheets due</a:t>
            </a:r>
            <a:endParaRPr sz="32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endParaRPr>
          </a:p>
          <a:p>
            <a:pPr marL="0" lvl="0" indent="0" algn="l" rtl="0">
              <a:lnSpc>
                <a:spcPct val="150000"/>
              </a:lnSpc>
              <a:spcBef>
                <a:spcPts val="0"/>
              </a:spcBef>
              <a:spcAft>
                <a:spcPts val="0"/>
              </a:spcAft>
              <a:buNone/>
            </a:pPr>
            <a:r>
              <a:rPr lang="en-US" sz="32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December 24: District payments reflect first part of mid-year true-up</a:t>
            </a:r>
            <a:endParaRPr sz="32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endParaRPr>
          </a:p>
          <a:p>
            <a:pPr marL="0" lvl="0" indent="0" algn="l" rtl="0">
              <a:lnSpc>
                <a:spcPct val="150000"/>
              </a:lnSpc>
              <a:spcBef>
                <a:spcPts val="0"/>
              </a:spcBef>
              <a:spcAft>
                <a:spcPts val="0"/>
              </a:spcAft>
              <a:buNone/>
            </a:pPr>
            <a:r>
              <a:rPr lang="en-US" sz="32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January 25: District payments reflect final part of mid-year true-up</a:t>
            </a:r>
            <a:endParaRPr sz="3200"/>
          </a:p>
        </p:txBody>
      </p:sp>
      <p:sp>
        <p:nvSpPr>
          <p:cNvPr id="239" name="Google Shape;239;g313dcd5be1f_0_12"/>
          <p:cNvSpPr txBox="1">
            <a:spLocks noGrp="1"/>
          </p:cNvSpPr>
          <p:nvPr>
            <p:ph type="sldNum" idx="12"/>
          </p:nvPr>
        </p:nvSpPr>
        <p:spPr>
          <a:xfrm>
            <a:off x="1747071" y="6427018"/>
            <a:ext cx="20574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fld id="{00000000-1234-1234-1234-123412341234}" type="slidenum">
              <a:rPr lang="en-US"/>
              <a:t>7</a:t>
            </a:fld>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Google Shape;703;g29183918dd3_0_36"/>
          <p:cNvSpPr txBox="1">
            <a:spLocks noGrp="1"/>
          </p:cNvSpPr>
          <p:nvPr>
            <p:ph type="ctrTitle"/>
          </p:nvPr>
        </p:nvSpPr>
        <p:spPr>
          <a:xfrm>
            <a:off x="2209800" y="2595716"/>
            <a:ext cx="7772400" cy="2337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4000"/>
              <a:buFont typeface="Arial"/>
              <a:buNone/>
            </a:pPr>
            <a:r>
              <a:rPr lang="en-US" sz="4500">
                <a:solidFill>
                  <a:schemeClr val="dk1"/>
                </a:solidFill>
              </a:rPr>
              <a:t>Other Topics of Interest</a:t>
            </a:r>
            <a:endParaRPr sz="4500">
              <a:solidFill>
                <a:schemeClr val="dk1"/>
              </a:solidFill>
            </a:endParaRPr>
          </a:p>
        </p:txBody>
      </p:sp>
      <p:sp>
        <p:nvSpPr>
          <p:cNvPr id="704" name="Google Shape;704;g29183918dd3_0_36"/>
          <p:cNvSpPr txBox="1">
            <a:spLocks noGrp="1"/>
          </p:cNvSpPr>
          <p:nvPr>
            <p:ph type="sldNum" idx="12"/>
          </p:nvPr>
        </p:nvSpPr>
        <p:spPr>
          <a:xfrm>
            <a:off x="1807453" y="6427018"/>
            <a:ext cx="20574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fld id="{00000000-1234-1234-1234-123412341234}" type="slidenum">
              <a:rPr lang="en-US"/>
              <a:t>70</a:t>
            </a:fld>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g29183918dd3_0_57"/>
          <p:cNvSpPr txBox="1">
            <a:spLocks noGrp="1"/>
          </p:cNvSpPr>
          <p:nvPr>
            <p:ph type="title"/>
          </p:nvPr>
        </p:nvSpPr>
        <p:spPr>
          <a:xfrm>
            <a:off x="1769193" y="254514"/>
            <a:ext cx="60819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sz="3200">
                <a:solidFill>
                  <a:schemeClr val="dk1"/>
                </a:solidFill>
              </a:rPr>
              <a:t>Title</a:t>
            </a:r>
            <a:endParaRPr sz="3200">
              <a:solidFill>
                <a:schemeClr val="dk1"/>
              </a:solidFill>
            </a:endParaRPr>
          </a:p>
        </p:txBody>
      </p:sp>
      <p:sp>
        <p:nvSpPr>
          <p:cNvPr id="710" name="Google Shape;710;g29183918dd3_0_57"/>
          <p:cNvSpPr txBox="1">
            <a:spLocks noGrp="1"/>
          </p:cNvSpPr>
          <p:nvPr>
            <p:ph type="body" idx="1"/>
          </p:nvPr>
        </p:nvSpPr>
        <p:spPr>
          <a:xfrm>
            <a:off x="2152650" y="1463040"/>
            <a:ext cx="7886700" cy="4640700"/>
          </a:xfrm>
          <a:prstGeom prst="rect">
            <a:avLst/>
          </a:prstGeom>
          <a:noFill/>
          <a:ln>
            <a:noFill/>
          </a:ln>
        </p:spPr>
        <p:txBody>
          <a:bodyPr spcFirstLastPara="1" wrap="square" lIns="0" tIns="0" rIns="0" bIns="45700" anchor="t" anchorCtr="0">
            <a:normAutofit/>
          </a:bodyPr>
          <a:lstStyle/>
          <a:p>
            <a:pPr marL="228600" lvl="0" indent="-76200" algn="l" rtl="0">
              <a:lnSpc>
                <a:spcPct val="90000"/>
              </a:lnSpc>
              <a:spcBef>
                <a:spcPts val="0"/>
              </a:spcBef>
              <a:spcAft>
                <a:spcPts val="0"/>
              </a:spcAft>
              <a:buSzPts val="2400"/>
              <a:buNone/>
            </a:pPr>
            <a:r>
              <a:rPr lang="en-US" sz="3200"/>
              <a:t>CASB</a:t>
            </a:r>
            <a:endParaRPr sz="3200"/>
          </a:p>
          <a:p>
            <a:pPr marL="228600" lvl="0" indent="-76200" algn="l" rtl="0">
              <a:lnSpc>
                <a:spcPct val="90000"/>
              </a:lnSpc>
              <a:spcBef>
                <a:spcPts val="0"/>
              </a:spcBef>
              <a:spcAft>
                <a:spcPts val="0"/>
              </a:spcAft>
              <a:buSzPts val="2400"/>
              <a:buNone/>
            </a:pPr>
            <a:r>
              <a:rPr lang="en-US" sz="3200"/>
              <a:t> </a:t>
            </a:r>
            <a:endParaRPr sz="3200"/>
          </a:p>
          <a:p>
            <a:pPr marL="228600" lvl="0" indent="-76200" algn="l" rtl="0">
              <a:lnSpc>
                <a:spcPct val="90000"/>
              </a:lnSpc>
              <a:spcBef>
                <a:spcPts val="0"/>
              </a:spcBef>
              <a:spcAft>
                <a:spcPts val="0"/>
              </a:spcAft>
              <a:buSzPts val="2400"/>
              <a:buNone/>
            </a:pPr>
            <a:r>
              <a:rPr lang="en-US" sz="3200"/>
              <a:t>CASBO </a:t>
            </a:r>
            <a:endParaRPr sz="3200"/>
          </a:p>
          <a:p>
            <a:pPr marL="228600" lvl="0" indent="-76200" algn="l" rtl="0">
              <a:lnSpc>
                <a:spcPct val="90000"/>
              </a:lnSpc>
              <a:spcBef>
                <a:spcPts val="0"/>
              </a:spcBef>
              <a:spcAft>
                <a:spcPts val="0"/>
              </a:spcAft>
              <a:buSzPts val="2400"/>
              <a:buNone/>
            </a:pPr>
            <a:endParaRPr sz="3200"/>
          </a:p>
          <a:p>
            <a:pPr marL="228600" lvl="0" indent="-76200" algn="l" rtl="0">
              <a:lnSpc>
                <a:spcPct val="90000"/>
              </a:lnSpc>
              <a:spcBef>
                <a:spcPts val="0"/>
              </a:spcBef>
              <a:spcAft>
                <a:spcPts val="0"/>
              </a:spcAft>
              <a:buSzPts val="2400"/>
              <a:buNone/>
            </a:pPr>
            <a:r>
              <a:rPr lang="en-US" sz="3200"/>
              <a:t>CASE-DBO </a:t>
            </a:r>
            <a:endParaRPr sz="3200"/>
          </a:p>
          <a:p>
            <a:pPr marL="228600" lvl="0" indent="-76200" algn="l" rtl="0">
              <a:lnSpc>
                <a:spcPct val="90000"/>
              </a:lnSpc>
              <a:spcBef>
                <a:spcPts val="0"/>
              </a:spcBef>
              <a:spcAft>
                <a:spcPts val="0"/>
              </a:spcAft>
              <a:buSzPts val="2400"/>
              <a:buNone/>
            </a:pPr>
            <a:endParaRPr sz="3200"/>
          </a:p>
          <a:p>
            <a:pPr marL="228600" lvl="0" indent="-76200" algn="l" rtl="0">
              <a:lnSpc>
                <a:spcPct val="90000"/>
              </a:lnSpc>
              <a:spcBef>
                <a:spcPts val="0"/>
              </a:spcBef>
              <a:spcAft>
                <a:spcPts val="0"/>
              </a:spcAft>
              <a:buSzPts val="2400"/>
              <a:buNone/>
            </a:pPr>
            <a:r>
              <a:rPr lang="en-US" sz="3200"/>
              <a:t>CGFOA </a:t>
            </a:r>
            <a:endParaRPr sz="3200"/>
          </a:p>
          <a:p>
            <a:pPr marL="228600" lvl="0" indent="-76200" algn="l" rtl="0">
              <a:lnSpc>
                <a:spcPct val="90000"/>
              </a:lnSpc>
              <a:spcBef>
                <a:spcPts val="0"/>
              </a:spcBef>
              <a:spcAft>
                <a:spcPts val="0"/>
              </a:spcAft>
              <a:buSzPts val="2400"/>
              <a:buNone/>
            </a:pPr>
            <a:endParaRPr sz="3200"/>
          </a:p>
          <a:p>
            <a:pPr marL="228600" lvl="0" indent="-76200" algn="l" rtl="0">
              <a:lnSpc>
                <a:spcPct val="90000"/>
              </a:lnSpc>
              <a:spcBef>
                <a:spcPts val="0"/>
              </a:spcBef>
              <a:spcAft>
                <a:spcPts val="0"/>
              </a:spcAft>
              <a:buSzPts val="2400"/>
              <a:buNone/>
            </a:pPr>
            <a:r>
              <a:rPr lang="en-US" sz="3200"/>
              <a:t>COCPA</a:t>
            </a:r>
            <a:endParaRPr sz="3200"/>
          </a:p>
          <a:p>
            <a:pPr marL="228600" lvl="0" indent="-76200" algn="l" rtl="0">
              <a:lnSpc>
                <a:spcPct val="90000"/>
              </a:lnSpc>
              <a:spcBef>
                <a:spcPts val="0"/>
              </a:spcBef>
              <a:spcAft>
                <a:spcPts val="0"/>
              </a:spcAft>
              <a:buSzPts val="2400"/>
              <a:buNone/>
            </a:pPr>
            <a:endParaRPr sz="3200"/>
          </a:p>
        </p:txBody>
      </p:sp>
      <p:sp>
        <p:nvSpPr>
          <p:cNvPr id="711" name="Google Shape;711;g29183918dd3_0_57"/>
          <p:cNvSpPr txBox="1">
            <a:spLocks noGrp="1"/>
          </p:cNvSpPr>
          <p:nvPr>
            <p:ph type="sldNum" idx="12"/>
          </p:nvPr>
        </p:nvSpPr>
        <p:spPr>
          <a:xfrm>
            <a:off x="1747071" y="6427018"/>
            <a:ext cx="20574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fld id="{00000000-1234-1234-1234-123412341234}" type="slidenum">
              <a:rPr lang="en-US"/>
              <a:t>71</a:t>
            </a:fld>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g29183918dd3_0_41"/>
          <p:cNvSpPr txBox="1">
            <a:spLocks noGrp="1"/>
          </p:cNvSpPr>
          <p:nvPr>
            <p:ph type="ctrTitle"/>
          </p:nvPr>
        </p:nvSpPr>
        <p:spPr>
          <a:xfrm>
            <a:off x="2209800" y="2595716"/>
            <a:ext cx="7772400" cy="2337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4000"/>
              <a:buFont typeface="Arial"/>
              <a:buNone/>
            </a:pPr>
            <a:r>
              <a:rPr lang="en-US" sz="4500">
                <a:solidFill>
                  <a:schemeClr val="dk1"/>
                </a:solidFill>
              </a:rPr>
              <a:t>Upcoming Meetings</a:t>
            </a:r>
            <a:endParaRPr sz="4500">
              <a:solidFill>
                <a:schemeClr val="dk1"/>
              </a:solidFill>
            </a:endParaRPr>
          </a:p>
        </p:txBody>
      </p:sp>
      <p:sp>
        <p:nvSpPr>
          <p:cNvPr id="717" name="Google Shape;717;g29183918dd3_0_41"/>
          <p:cNvSpPr txBox="1">
            <a:spLocks noGrp="1"/>
          </p:cNvSpPr>
          <p:nvPr>
            <p:ph type="sldNum" idx="12"/>
          </p:nvPr>
        </p:nvSpPr>
        <p:spPr>
          <a:xfrm>
            <a:off x="1807453" y="6427018"/>
            <a:ext cx="20574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fld id="{00000000-1234-1234-1234-123412341234}" type="slidenum">
              <a:rPr lang="en-US"/>
              <a:t>72</a:t>
            </a:fld>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Google Shape;722;g29183918dd3_0_0"/>
          <p:cNvSpPr txBox="1">
            <a:spLocks noGrp="1"/>
          </p:cNvSpPr>
          <p:nvPr>
            <p:ph type="title"/>
          </p:nvPr>
        </p:nvSpPr>
        <p:spPr>
          <a:xfrm>
            <a:off x="1769193" y="254514"/>
            <a:ext cx="60819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sz="3200" dirty="0">
                <a:solidFill>
                  <a:schemeClr val="dk1"/>
                </a:solidFill>
              </a:rPr>
              <a:t>Upcoming  Meetings</a:t>
            </a:r>
            <a:endParaRPr sz="3200" dirty="0">
              <a:solidFill>
                <a:schemeClr val="dk1"/>
              </a:solidFill>
            </a:endParaRPr>
          </a:p>
        </p:txBody>
      </p:sp>
      <p:sp>
        <p:nvSpPr>
          <p:cNvPr id="723" name="Google Shape;723;g29183918dd3_0_0"/>
          <p:cNvSpPr txBox="1">
            <a:spLocks noGrp="1"/>
          </p:cNvSpPr>
          <p:nvPr>
            <p:ph type="body" idx="1"/>
          </p:nvPr>
        </p:nvSpPr>
        <p:spPr>
          <a:xfrm>
            <a:off x="717755" y="1463040"/>
            <a:ext cx="11179277" cy="4640700"/>
          </a:xfrm>
          <a:prstGeom prst="rect">
            <a:avLst/>
          </a:prstGeom>
          <a:noFill/>
          <a:ln>
            <a:noFill/>
          </a:ln>
        </p:spPr>
        <p:txBody>
          <a:bodyPr spcFirstLastPara="1" wrap="square" lIns="0" tIns="0" rIns="0" bIns="45700" anchor="t" anchorCtr="0">
            <a:normAutofit/>
          </a:bodyPr>
          <a:lstStyle/>
          <a:p>
            <a:pPr marL="76200" lvl="0" indent="0" algn="l" rtl="0">
              <a:lnSpc>
                <a:spcPct val="90000"/>
              </a:lnSpc>
              <a:spcBef>
                <a:spcPts val="0"/>
              </a:spcBef>
              <a:spcAft>
                <a:spcPts val="0"/>
              </a:spcAft>
              <a:buSzPts val="2400"/>
              <a:buNone/>
            </a:pPr>
            <a:r>
              <a:rPr lang="en-US" b="0" i="0" u="none" strike="noStrike">
                <a:solidFill>
                  <a:srgbClr val="000000"/>
                </a:solidFill>
                <a:latin typeface="Calibri"/>
                <a:ea typeface="Calibri"/>
                <a:cs typeface="Calibri"/>
                <a:sym typeface="Calibri"/>
              </a:rPr>
              <a:t>Thursday, February 13, 2025</a:t>
            </a:r>
            <a:endParaRPr b="0"/>
          </a:p>
          <a:p>
            <a:pPr marL="76200" lvl="0" indent="0" algn="l" rtl="0">
              <a:lnSpc>
                <a:spcPct val="90000"/>
              </a:lnSpc>
              <a:spcBef>
                <a:spcPts val="0"/>
              </a:spcBef>
              <a:spcAft>
                <a:spcPts val="0"/>
              </a:spcAft>
              <a:buSzPts val="2400"/>
              <a:buNone/>
            </a:pPr>
            <a:r>
              <a:rPr lang="en-US" b="0" i="0" u="none" strike="noStrike">
                <a:solidFill>
                  <a:srgbClr val="000000"/>
                </a:solidFill>
                <a:latin typeface="Calibri"/>
                <a:ea typeface="Calibri"/>
                <a:cs typeface="Calibri"/>
                <a:sym typeface="Calibri"/>
              </a:rPr>
              <a:t>Facilitator: Donna Murphy, Littleton Public Schools</a:t>
            </a:r>
            <a:endParaRPr b="0"/>
          </a:p>
          <a:p>
            <a:pPr marL="76200" lvl="0" indent="0" algn="l" rtl="0">
              <a:lnSpc>
                <a:spcPct val="90000"/>
              </a:lnSpc>
              <a:spcBef>
                <a:spcPts val="0"/>
              </a:spcBef>
              <a:spcAft>
                <a:spcPts val="0"/>
              </a:spcAft>
              <a:buSzPts val="2400"/>
              <a:buNone/>
            </a:pPr>
            <a:br>
              <a:rPr lang="en-US" b="0"/>
            </a:br>
            <a:r>
              <a:rPr lang="en-US" b="0" i="0" u="none" strike="noStrike">
                <a:solidFill>
                  <a:srgbClr val="000000"/>
                </a:solidFill>
                <a:latin typeface="Calibri"/>
                <a:ea typeface="Calibri"/>
                <a:cs typeface="Calibri"/>
                <a:sym typeface="Calibri"/>
              </a:rPr>
              <a:t>Thursday, April 17, 2025</a:t>
            </a:r>
            <a:endParaRPr b="0"/>
          </a:p>
          <a:p>
            <a:pPr marL="76200" lvl="0" indent="0" algn="l" rtl="0">
              <a:lnSpc>
                <a:spcPct val="90000"/>
              </a:lnSpc>
              <a:spcBef>
                <a:spcPts val="0"/>
              </a:spcBef>
              <a:spcAft>
                <a:spcPts val="0"/>
              </a:spcAft>
              <a:buSzPts val="2400"/>
              <a:buNone/>
            </a:pPr>
            <a:r>
              <a:rPr lang="en-US" b="0" i="0" u="none" strike="noStrike">
                <a:solidFill>
                  <a:srgbClr val="000000"/>
                </a:solidFill>
                <a:latin typeface="Calibri"/>
                <a:ea typeface="Calibri"/>
                <a:cs typeface="Calibri"/>
                <a:sym typeface="Calibri"/>
              </a:rPr>
              <a:t>Facilitator: Brian Gustafson, Poudre R-1</a:t>
            </a:r>
            <a:endParaRPr b="0"/>
          </a:p>
          <a:p>
            <a:pPr marL="76200" lvl="0" indent="0" algn="l" rtl="0">
              <a:lnSpc>
                <a:spcPct val="90000"/>
              </a:lnSpc>
              <a:spcBef>
                <a:spcPts val="0"/>
              </a:spcBef>
              <a:spcAft>
                <a:spcPts val="0"/>
              </a:spcAft>
              <a:buSzPts val="2400"/>
              <a:buNone/>
            </a:pPr>
            <a:br>
              <a:rPr lang="en-US" b="0"/>
            </a:br>
            <a:r>
              <a:rPr lang="en-US" b="0" i="0" u="none" strike="noStrike">
                <a:solidFill>
                  <a:srgbClr val="000000"/>
                </a:solidFill>
                <a:latin typeface="Calibri"/>
                <a:ea typeface="Calibri"/>
                <a:cs typeface="Calibri"/>
                <a:sym typeface="Calibri"/>
              </a:rPr>
              <a:t>Thursday, June 26, 2025</a:t>
            </a:r>
            <a:endParaRPr b="0"/>
          </a:p>
          <a:p>
            <a:pPr marL="76200" lvl="0" indent="0" algn="l" rtl="0">
              <a:lnSpc>
                <a:spcPct val="90000"/>
              </a:lnSpc>
              <a:spcBef>
                <a:spcPts val="0"/>
              </a:spcBef>
              <a:spcAft>
                <a:spcPts val="0"/>
              </a:spcAft>
              <a:buSzPts val="2400"/>
              <a:buNone/>
            </a:pPr>
            <a:r>
              <a:rPr lang="en-US" b="0" i="0" u="none" strike="noStrike">
                <a:solidFill>
                  <a:srgbClr val="000000"/>
                </a:solidFill>
                <a:latin typeface="Calibri"/>
                <a:ea typeface="Calibri"/>
                <a:cs typeface="Calibri"/>
                <a:sym typeface="Calibri"/>
              </a:rPr>
              <a:t>Facilitator: Cathay Watts, Academy 20</a:t>
            </a:r>
            <a:endParaRPr b="0"/>
          </a:p>
          <a:p>
            <a:pPr marL="76200" lvl="0" indent="0" algn="l" rtl="0">
              <a:lnSpc>
                <a:spcPct val="90000"/>
              </a:lnSpc>
              <a:spcBef>
                <a:spcPts val="1000"/>
              </a:spcBef>
              <a:spcAft>
                <a:spcPts val="0"/>
              </a:spcAft>
              <a:buSzPts val="2400"/>
              <a:buNone/>
            </a:pPr>
            <a:br>
              <a:rPr lang="en-US" sz="2400"/>
            </a:br>
            <a:endParaRPr sz="3200"/>
          </a:p>
        </p:txBody>
      </p:sp>
      <p:sp>
        <p:nvSpPr>
          <p:cNvPr id="724" name="Google Shape;724;g29183918dd3_0_0"/>
          <p:cNvSpPr txBox="1">
            <a:spLocks noGrp="1"/>
          </p:cNvSpPr>
          <p:nvPr>
            <p:ph type="sldNum" idx="12"/>
          </p:nvPr>
        </p:nvSpPr>
        <p:spPr>
          <a:xfrm>
            <a:off x="1747071" y="6427018"/>
            <a:ext cx="20574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fld id="{00000000-1234-1234-1234-123412341234}" type="slidenum">
              <a:rPr lang="en-US"/>
              <a:t>73</a:t>
            </a:fld>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Google Shape;729;g29183918dd3_0_46"/>
          <p:cNvSpPr txBox="1">
            <a:spLocks noGrp="1"/>
          </p:cNvSpPr>
          <p:nvPr>
            <p:ph type="ctrTitle"/>
          </p:nvPr>
        </p:nvSpPr>
        <p:spPr>
          <a:xfrm>
            <a:off x="2209800" y="2595716"/>
            <a:ext cx="7772400" cy="2337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4000"/>
              <a:buFont typeface="Arial"/>
              <a:buNone/>
            </a:pPr>
            <a:r>
              <a:rPr lang="en-US" sz="4500" dirty="0">
                <a:solidFill>
                  <a:schemeClr val="dk1"/>
                </a:solidFill>
              </a:rPr>
              <a:t>Meeting Adjourn</a:t>
            </a:r>
            <a:endParaRPr sz="4500" dirty="0">
              <a:solidFill>
                <a:schemeClr val="dk1"/>
              </a:solidFill>
            </a:endParaRPr>
          </a:p>
        </p:txBody>
      </p:sp>
      <p:sp>
        <p:nvSpPr>
          <p:cNvPr id="730" name="Google Shape;730;g29183918dd3_0_46"/>
          <p:cNvSpPr txBox="1">
            <a:spLocks noGrp="1"/>
          </p:cNvSpPr>
          <p:nvPr>
            <p:ph type="sldNum" idx="12"/>
          </p:nvPr>
        </p:nvSpPr>
        <p:spPr>
          <a:xfrm>
            <a:off x="1807453" y="6427018"/>
            <a:ext cx="20574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fld id="{00000000-1234-1234-1234-123412341234}" type="slidenum">
              <a:rPr lang="en-US"/>
              <a:t>74</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313dcd5be1f_0_19"/>
          <p:cNvSpPr txBox="1">
            <a:spLocks noGrp="1"/>
          </p:cNvSpPr>
          <p:nvPr>
            <p:ph type="title"/>
          </p:nvPr>
        </p:nvSpPr>
        <p:spPr>
          <a:xfrm>
            <a:off x="450899" y="254525"/>
            <a:ext cx="104694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sz="3200">
                <a:solidFill>
                  <a:schemeClr val="dk1"/>
                </a:solidFill>
              </a:rPr>
              <a:t>Important Dates for K-12 Education - Legislative</a:t>
            </a:r>
            <a:endParaRPr sz="3200">
              <a:solidFill>
                <a:schemeClr val="dk1"/>
              </a:solidFill>
            </a:endParaRPr>
          </a:p>
        </p:txBody>
      </p:sp>
      <p:sp>
        <p:nvSpPr>
          <p:cNvPr id="245" name="Google Shape;245;g313dcd5be1f_0_19"/>
          <p:cNvSpPr txBox="1">
            <a:spLocks noGrp="1"/>
          </p:cNvSpPr>
          <p:nvPr>
            <p:ph type="body" idx="1"/>
          </p:nvPr>
        </p:nvSpPr>
        <p:spPr>
          <a:xfrm>
            <a:off x="658761" y="1463040"/>
            <a:ext cx="10815600" cy="4640700"/>
          </a:xfrm>
          <a:prstGeom prst="rect">
            <a:avLst/>
          </a:prstGeom>
          <a:noFill/>
          <a:ln>
            <a:noFill/>
          </a:ln>
        </p:spPr>
        <p:txBody>
          <a:bodyPr spcFirstLastPara="1" wrap="square" lIns="0" tIns="0" rIns="0" bIns="45700" anchor="t" anchorCtr="0">
            <a:normAutofit fontScale="85000" lnSpcReduction="20000"/>
          </a:bodyPr>
          <a:lstStyle/>
          <a:p>
            <a:pPr marL="228600" lvl="0" indent="-76200" algn="l" rtl="0">
              <a:lnSpc>
                <a:spcPct val="150000"/>
              </a:lnSpc>
              <a:spcBef>
                <a:spcPts val="0"/>
              </a:spcBef>
              <a:spcAft>
                <a:spcPts val="0"/>
              </a:spcAft>
              <a:buSzPct val="75000"/>
              <a:buNone/>
            </a:pPr>
            <a:r>
              <a:rPr lang="en-US" sz="3200"/>
              <a:t>December 1: Report of School Transportation Task Force</a:t>
            </a:r>
            <a:endParaRPr sz="3200"/>
          </a:p>
          <a:p>
            <a:pPr marL="228600" lvl="0" indent="-76200" algn="l" rtl="0">
              <a:lnSpc>
                <a:spcPct val="150000"/>
              </a:lnSpc>
              <a:spcBef>
                <a:spcPts val="0"/>
              </a:spcBef>
              <a:spcAft>
                <a:spcPts val="0"/>
              </a:spcAft>
              <a:buSzPct val="75000"/>
              <a:buNone/>
            </a:pPr>
            <a:r>
              <a:rPr lang="en-US" sz="3200"/>
              <a:t>December 3: JBC Briefing: All CDE except Asst to Public Schools</a:t>
            </a:r>
            <a:endParaRPr sz="3200"/>
          </a:p>
          <a:p>
            <a:pPr marL="228600" lvl="0" indent="-76200" algn="l" rtl="0">
              <a:lnSpc>
                <a:spcPct val="150000"/>
              </a:lnSpc>
              <a:spcBef>
                <a:spcPts val="0"/>
              </a:spcBef>
              <a:spcAft>
                <a:spcPts val="0"/>
              </a:spcAft>
              <a:buSzPct val="75000"/>
              <a:buNone/>
            </a:pPr>
            <a:r>
              <a:rPr lang="en-US" sz="3200"/>
              <a:t>December 5: JBC Briefing: School Finance and Categoricals</a:t>
            </a:r>
            <a:endParaRPr sz="3200"/>
          </a:p>
          <a:p>
            <a:pPr marL="228600" lvl="0" indent="-76200" algn="l" rtl="0">
              <a:lnSpc>
                <a:spcPct val="150000"/>
              </a:lnSpc>
              <a:spcBef>
                <a:spcPts val="0"/>
              </a:spcBef>
              <a:spcAft>
                <a:spcPts val="0"/>
              </a:spcAft>
              <a:buSzPct val="75000"/>
              <a:buNone/>
            </a:pPr>
            <a:r>
              <a:rPr lang="en-US" sz="3200"/>
              <a:t>December 16: JBC Hearing for CDE</a:t>
            </a:r>
            <a:endParaRPr sz="3200"/>
          </a:p>
          <a:p>
            <a:pPr marL="228600" lvl="0" indent="-76200" algn="l" rtl="0">
              <a:lnSpc>
                <a:spcPct val="150000"/>
              </a:lnSpc>
              <a:spcBef>
                <a:spcPts val="0"/>
              </a:spcBef>
              <a:spcAft>
                <a:spcPts val="0"/>
              </a:spcAft>
              <a:buSzPct val="75000"/>
              <a:buNone/>
            </a:pPr>
            <a:r>
              <a:rPr lang="en-US" sz="3200"/>
              <a:t>January 3: Reports of Adequacy Studies </a:t>
            </a:r>
            <a:endParaRPr sz="3200"/>
          </a:p>
          <a:p>
            <a:pPr marL="228600" lvl="0" indent="-76200" algn="l" rtl="0">
              <a:lnSpc>
                <a:spcPct val="150000"/>
              </a:lnSpc>
              <a:spcBef>
                <a:spcPts val="0"/>
              </a:spcBef>
              <a:spcAft>
                <a:spcPts val="0"/>
              </a:spcAft>
              <a:buSzPct val="75000"/>
              <a:buNone/>
            </a:pPr>
            <a:r>
              <a:rPr lang="en-US" sz="32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January 15: </a:t>
            </a:r>
            <a:r>
              <a:rPr lang="en-US" sz="32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School Finance </a:t>
            </a:r>
            <a:r>
              <a:rPr lang="en-US" sz="32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Mid-Year True-Up Request </a:t>
            </a:r>
            <a:endParaRPr sz="3200"/>
          </a:p>
          <a:p>
            <a:pPr marL="228600" lvl="0" indent="-76200" algn="l" rtl="0">
              <a:lnSpc>
                <a:spcPct val="150000"/>
              </a:lnSpc>
              <a:spcBef>
                <a:spcPts val="0"/>
              </a:spcBef>
              <a:spcAft>
                <a:spcPts val="0"/>
              </a:spcAft>
              <a:buSzPct val="75000"/>
              <a:buNone/>
            </a:pPr>
            <a:r>
              <a:rPr lang="en-US" sz="32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January TBD: Report on New At-Risk Measure on Census Block</a:t>
            </a:r>
            <a:endParaRPr sz="3200"/>
          </a:p>
          <a:p>
            <a:pPr marL="228600" lvl="0" indent="-76200" algn="l" rtl="0">
              <a:lnSpc>
                <a:spcPct val="150000"/>
              </a:lnSpc>
              <a:spcBef>
                <a:spcPts val="0"/>
              </a:spcBef>
              <a:spcAft>
                <a:spcPts val="0"/>
              </a:spcAft>
              <a:buSzPct val="75000"/>
              <a:buNone/>
            </a:pPr>
            <a:r>
              <a:rPr lang="en-US" sz="32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January TBD: CDE SMART Act Hearing</a:t>
            </a:r>
            <a:endParaRPr sz="3200"/>
          </a:p>
        </p:txBody>
      </p:sp>
      <p:sp>
        <p:nvSpPr>
          <p:cNvPr id="246" name="Google Shape;246;g313dcd5be1f_0_19"/>
          <p:cNvSpPr txBox="1">
            <a:spLocks noGrp="1"/>
          </p:cNvSpPr>
          <p:nvPr>
            <p:ph type="sldNum" idx="12"/>
          </p:nvPr>
        </p:nvSpPr>
        <p:spPr>
          <a:xfrm>
            <a:off x="1747071" y="6427018"/>
            <a:ext cx="20574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g313dcd5be1f_0_0"/>
          <p:cNvSpPr txBox="1">
            <a:spLocks noGrp="1"/>
          </p:cNvSpPr>
          <p:nvPr>
            <p:ph type="title"/>
          </p:nvPr>
        </p:nvSpPr>
        <p:spPr>
          <a:xfrm>
            <a:off x="450902" y="254525"/>
            <a:ext cx="74001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sz="3200">
                <a:solidFill>
                  <a:schemeClr val="dk1"/>
                </a:solidFill>
              </a:rPr>
              <a:t>2024-25 Governor’s Budget Requests</a:t>
            </a:r>
            <a:endParaRPr sz="3200">
              <a:solidFill>
                <a:schemeClr val="dk1"/>
              </a:solidFill>
            </a:endParaRPr>
          </a:p>
        </p:txBody>
      </p:sp>
      <p:sp>
        <p:nvSpPr>
          <p:cNvPr id="252" name="Google Shape;252;g313dcd5be1f_0_0"/>
          <p:cNvSpPr txBox="1">
            <a:spLocks noGrp="1"/>
          </p:cNvSpPr>
          <p:nvPr>
            <p:ph type="body" idx="1"/>
          </p:nvPr>
        </p:nvSpPr>
        <p:spPr>
          <a:xfrm>
            <a:off x="658761" y="1463040"/>
            <a:ext cx="10815600" cy="4640700"/>
          </a:xfrm>
          <a:prstGeom prst="rect">
            <a:avLst/>
          </a:prstGeom>
          <a:noFill/>
          <a:ln>
            <a:noFill/>
          </a:ln>
        </p:spPr>
        <p:txBody>
          <a:bodyPr spcFirstLastPara="1" wrap="square" lIns="0" tIns="0" rIns="0" bIns="45700" anchor="t" anchorCtr="0">
            <a:normAutofit fontScale="77500" lnSpcReduction="20000"/>
          </a:bodyPr>
          <a:lstStyle/>
          <a:p>
            <a:pPr marL="228600" lvl="0" indent="-76200" algn="l" rtl="0">
              <a:lnSpc>
                <a:spcPct val="90000"/>
              </a:lnSpc>
              <a:spcBef>
                <a:spcPts val="0"/>
              </a:spcBef>
              <a:spcAft>
                <a:spcPts val="0"/>
              </a:spcAft>
              <a:buSzPct val="75000"/>
              <a:buNone/>
            </a:pPr>
            <a:r>
              <a:rPr lang="en-US" sz="3200" u="sng">
                <a:solidFill>
                  <a:schemeClr val="hlink"/>
                </a:solidFill>
                <a:hlinkClick r:id="rId3"/>
              </a:rPr>
              <a:t>Governor’s State Share of Total Program Request</a:t>
            </a:r>
            <a:endParaRPr sz="3200"/>
          </a:p>
          <a:p>
            <a:pPr marL="457200" lvl="0" indent="-386080" algn="l" rtl="0">
              <a:spcBef>
                <a:spcPts val="0"/>
              </a:spcBef>
              <a:spcAft>
                <a:spcPts val="0"/>
              </a:spcAft>
              <a:buSzPct val="100000"/>
              <a:buChar char="●"/>
            </a:pPr>
            <a:r>
              <a:rPr lang="en-US" sz="3200"/>
              <a:t>Incremental funding request of -$264,012,260</a:t>
            </a:r>
            <a:endParaRPr sz="3200"/>
          </a:p>
          <a:p>
            <a:pPr marL="457200" lvl="0" indent="-386080" algn="l" rtl="0">
              <a:spcBef>
                <a:spcPts val="0"/>
              </a:spcBef>
              <a:spcAft>
                <a:spcPts val="0"/>
              </a:spcAft>
              <a:buSzPct val="100000"/>
              <a:buChar char="●"/>
            </a:pPr>
            <a:r>
              <a:rPr lang="en-US" sz="3200"/>
              <a:t>Assumes a 2.5% inflation rate</a:t>
            </a:r>
            <a:endParaRPr sz="3200"/>
          </a:p>
          <a:p>
            <a:pPr marL="457200" lvl="0" indent="-386080" algn="l" rtl="0">
              <a:lnSpc>
                <a:spcPct val="90000"/>
              </a:lnSpc>
              <a:spcBef>
                <a:spcPts val="0"/>
              </a:spcBef>
              <a:spcAft>
                <a:spcPts val="0"/>
              </a:spcAft>
              <a:buSzPct val="100000"/>
              <a:buChar char="●"/>
            </a:pPr>
            <a:r>
              <a:rPr lang="en-US" sz="3200"/>
              <a:t>Increases statewide average per pupil by $299 to $11,747 in FY25-26</a:t>
            </a:r>
            <a:endParaRPr sz="3200"/>
          </a:p>
          <a:p>
            <a:pPr marL="457200" lvl="0" indent="-386080" algn="l" rtl="0">
              <a:lnSpc>
                <a:spcPct val="90000"/>
              </a:lnSpc>
              <a:spcBef>
                <a:spcPts val="0"/>
              </a:spcBef>
              <a:spcAft>
                <a:spcPts val="0"/>
              </a:spcAft>
              <a:buSzPct val="100000"/>
              <a:buChar char="●"/>
            </a:pPr>
            <a:r>
              <a:rPr lang="en-US" sz="3200"/>
              <a:t>Assumes lower local share revenue for Total Program</a:t>
            </a:r>
            <a:endParaRPr sz="3200"/>
          </a:p>
          <a:p>
            <a:pPr marL="457200" lvl="0" indent="-386080" algn="l" rtl="0">
              <a:lnSpc>
                <a:spcPct val="90000"/>
              </a:lnSpc>
              <a:spcBef>
                <a:spcPts val="0"/>
              </a:spcBef>
              <a:spcAft>
                <a:spcPts val="0"/>
              </a:spcAft>
              <a:buSzPct val="100000"/>
              <a:buChar char="●"/>
            </a:pPr>
            <a:r>
              <a:rPr lang="en-US" sz="3200"/>
              <a:t>Extending new formula implementation from 6 to 7 years</a:t>
            </a:r>
            <a:endParaRPr sz="3200"/>
          </a:p>
          <a:p>
            <a:pPr marL="457200" lvl="0" indent="-386080" algn="l" rtl="0">
              <a:lnSpc>
                <a:spcPct val="90000"/>
              </a:lnSpc>
              <a:spcBef>
                <a:spcPts val="0"/>
              </a:spcBef>
              <a:spcAft>
                <a:spcPts val="0"/>
              </a:spcAft>
              <a:buSzPct val="100000"/>
              <a:buChar char="●"/>
            </a:pPr>
            <a:r>
              <a:rPr lang="en-US" sz="3200"/>
              <a:t>Eliminates 4 year pupil count averaging </a:t>
            </a:r>
            <a:endParaRPr sz="3200"/>
          </a:p>
          <a:p>
            <a:pPr marL="457200" lvl="0" indent="-386080" algn="l" rtl="0">
              <a:lnSpc>
                <a:spcPct val="90000"/>
              </a:lnSpc>
              <a:spcBef>
                <a:spcPts val="0"/>
              </a:spcBef>
              <a:spcAft>
                <a:spcPts val="0"/>
              </a:spcAft>
              <a:buSzPct val="100000"/>
              <a:buChar char="●"/>
            </a:pPr>
            <a:r>
              <a:rPr lang="en-US" sz="3200"/>
              <a:t>Places a cap on BEST cash grants at $129M in FY25-26, then increase by rate of TABOR cap</a:t>
            </a:r>
            <a:endParaRPr sz="3200"/>
          </a:p>
          <a:p>
            <a:pPr marL="457200" lvl="0" indent="0" algn="l" rtl="0">
              <a:lnSpc>
                <a:spcPct val="90000"/>
              </a:lnSpc>
              <a:spcBef>
                <a:spcPts val="0"/>
              </a:spcBef>
              <a:spcAft>
                <a:spcPts val="0"/>
              </a:spcAft>
              <a:buNone/>
            </a:pPr>
            <a:endParaRPr sz="3200"/>
          </a:p>
          <a:p>
            <a:pPr marL="228600" lvl="0" indent="-76200" algn="l" rtl="0">
              <a:lnSpc>
                <a:spcPct val="90000"/>
              </a:lnSpc>
              <a:spcBef>
                <a:spcPts val="0"/>
              </a:spcBef>
              <a:spcAft>
                <a:spcPts val="0"/>
              </a:spcAft>
              <a:buSzPct val="75000"/>
              <a:buNone/>
            </a:pPr>
            <a:r>
              <a:rPr lang="en-US" sz="3200" u="sng">
                <a:solidFill>
                  <a:schemeClr val="hlink"/>
                </a:solidFill>
                <a:hlinkClick r:id="rId4"/>
              </a:rPr>
              <a:t>Governor’s Categorical Programs Request</a:t>
            </a:r>
            <a:endParaRPr sz="3200"/>
          </a:p>
          <a:p>
            <a:pPr marL="457200" lvl="0" indent="-386080" algn="l" rtl="0">
              <a:spcBef>
                <a:spcPts val="0"/>
              </a:spcBef>
              <a:spcAft>
                <a:spcPts val="0"/>
              </a:spcAft>
              <a:buSzPct val="100000"/>
              <a:buChar char="●"/>
            </a:pPr>
            <a:r>
              <a:rPr lang="en-US" sz="3200"/>
              <a:t>Incremental funding request of $13,536,016</a:t>
            </a:r>
            <a:endParaRPr sz="3200"/>
          </a:p>
          <a:p>
            <a:pPr marL="457200" lvl="0" indent="-386080" algn="l" rtl="0">
              <a:spcBef>
                <a:spcPts val="0"/>
              </a:spcBef>
              <a:spcAft>
                <a:spcPts val="0"/>
              </a:spcAft>
              <a:buSzPct val="100000"/>
              <a:buChar char="●"/>
            </a:pPr>
            <a:r>
              <a:rPr lang="en-US" sz="3200"/>
              <a:t>Assumes a 2.5% inflation rate</a:t>
            </a:r>
            <a:endParaRPr sz="3200"/>
          </a:p>
          <a:p>
            <a:pPr marL="457200" lvl="0" indent="-386080" algn="l" rtl="0">
              <a:spcBef>
                <a:spcPts val="0"/>
              </a:spcBef>
              <a:spcAft>
                <a:spcPts val="0"/>
              </a:spcAft>
              <a:buSzPct val="100000"/>
              <a:buChar char="●"/>
            </a:pPr>
            <a:r>
              <a:rPr lang="en-US" sz="3200"/>
              <a:t>Funds required inflationary increase for Special Education per SB22-127 = $9,389,129</a:t>
            </a:r>
            <a:endParaRPr sz="3200"/>
          </a:p>
          <a:p>
            <a:pPr marL="457200" lvl="0" indent="-386080" algn="l" rtl="0">
              <a:spcBef>
                <a:spcPts val="0"/>
              </a:spcBef>
              <a:spcAft>
                <a:spcPts val="0"/>
              </a:spcAft>
              <a:buSzPct val="100000"/>
              <a:buChar char="●"/>
            </a:pPr>
            <a:r>
              <a:rPr lang="en-US" sz="3200"/>
              <a:t>Remaining funds allocated based upon standardized formula (aka gap analysis) = $4,146,887</a:t>
            </a:r>
            <a:endParaRPr sz="3200"/>
          </a:p>
        </p:txBody>
      </p:sp>
      <p:sp>
        <p:nvSpPr>
          <p:cNvPr id="253" name="Google Shape;253;g313dcd5be1f_0_0"/>
          <p:cNvSpPr txBox="1">
            <a:spLocks noGrp="1"/>
          </p:cNvSpPr>
          <p:nvPr>
            <p:ph type="sldNum" idx="12"/>
          </p:nvPr>
        </p:nvSpPr>
        <p:spPr>
          <a:xfrm>
            <a:off x="1747071" y="6427018"/>
            <a:ext cx="20574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TotalTime>
  <Words>3213</Words>
  <Application>Microsoft Office PowerPoint</Application>
  <PresentationFormat>Widescreen</PresentationFormat>
  <Paragraphs>496</Paragraphs>
  <Slides>74</Slides>
  <Notes>74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74</vt:i4>
      </vt:variant>
    </vt:vector>
  </HeadingPairs>
  <TitlesOfParts>
    <vt:vector size="82" baseType="lpstr">
      <vt:lpstr>Garamond</vt:lpstr>
      <vt:lpstr>EB Garamond</vt:lpstr>
      <vt:lpstr>Arial</vt:lpstr>
      <vt:lpstr>Calibri</vt:lpstr>
      <vt:lpstr>Rockwell</vt:lpstr>
      <vt:lpstr>Proxima Nova</vt:lpstr>
      <vt:lpstr>Office Theme</vt:lpstr>
      <vt:lpstr>1_Office Theme</vt:lpstr>
      <vt:lpstr>Financial Policies and  Procedures Meeting</vt:lpstr>
      <vt:lpstr>AGENDA</vt:lpstr>
      <vt:lpstr>Approval of Agenda</vt:lpstr>
      <vt:lpstr>Approval of Minutes</vt:lpstr>
      <vt:lpstr>Legislative Session</vt:lpstr>
      <vt:lpstr>Overview of State Budget</vt:lpstr>
      <vt:lpstr>Important Dates for K-12 Education - Student October</vt:lpstr>
      <vt:lpstr>Important Dates for K-12 Education - Legislative</vt:lpstr>
      <vt:lpstr>2024-25 Governor’s Budget Requests</vt:lpstr>
      <vt:lpstr> 2025-26 CDE/CSI/CSDB Budget Requests</vt:lpstr>
      <vt:lpstr>Mill Levy Certification</vt:lpstr>
      <vt:lpstr>Important Dates</vt:lpstr>
      <vt:lpstr>Mill Levy Certification Process Changes</vt:lpstr>
      <vt:lpstr>Mill Levy Certification Process https://www.cde.state.co.us/cdefinance</vt:lpstr>
      <vt:lpstr>Mill Levy Certification  Submittal Process</vt:lpstr>
      <vt:lpstr>Mill Levy Certification  Submittal Process </vt:lpstr>
      <vt:lpstr>Mill Levy Certification  Submittal Process  </vt:lpstr>
      <vt:lpstr>Locale factor</vt:lpstr>
      <vt:lpstr>Locale Factor </vt:lpstr>
      <vt:lpstr>New Annual Audit Review Process</vt:lpstr>
      <vt:lpstr>New Audit Approach</vt:lpstr>
      <vt:lpstr>Office of the State Auditor</vt:lpstr>
      <vt:lpstr>FPP Meeting OSA Update November 14, 2024</vt:lpstr>
      <vt:lpstr>Discussion Today</vt:lpstr>
      <vt:lpstr>Audit Law Deadlines</vt:lpstr>
      <vt:lpstr>Extension – FAQs</vt:lpstr>
      <vt:lpstr>Office of the State Auditor | Colorado General Assembly</vt:lpstr>
      <vt:lpstr>Scroll to the bottom of the portal page to find the form to request for an extension</vt:lpstr>
      <vt:lpstr>OSA</vt:lpstr>
      <vt:lpstr>OSA </vt:lpstr>
      <vt:lpstr>School District Fiscal Health</vt:lpstr>
      <vt:lpstr>School District Fiscal Health Analysis</vt:lpstr>
      <vt:lpstr>School District Fiscal Health Ratios</vt:lpstr>
      <vt:lpstr>School District Fiscal Health Analysis  </vt:lpstr>
      <vt:lpstr>School District Fiscal Health Analysis </vt:lpstr>
      <vt:lpstr> School District Fiscal Health Analysis  </vt:lpstr>
      <vt:lpstr>  School District Fiscal Health Analysis</vt:lpstr>
      <vt:lpstr>   School District Fiscal Health Analysis</vt:lpstr>
      <vt:lpstr> OSA </vt:lpstr>
      <vt:lpstr>  OSA  </vt:lpstr>
      <vt:lpstr>   OSA   </vt:lpstr>
      <vt:lpstr>    OSA     </vt:lpstr>
      <vt:lpstr>  School District Fiscal Health Analysis  </vt:lpstr>
      <vt:lpstr>Colorado Office of the State Auditor  1525 Sherman Street, 7th Floor, Denver, Colorado 80203  303.869.3000  http://www.colorado.gov/auditor/  Crystal Dorsey:  crystal.dorsey@coleg.gov   (303) 869-3002  osa.lg@coleg.gov  All OSA Email addresses have changed to “@coleg.gov”</vt:lpstr>
      <vt:lpstr>GASB 101 Compensated Absences  Link to GASB 101  </vt:lpstr>
      <vt:lpstr>GASB 101 - Compensated Absences (again)</vt:lpstr>
      <vt:lpstr>GASB 101 - Compensated Absences (con’t)</vt:lpstr>
      <vt:lpstr>GASB 101 - Compensated Absences(con’t)</vt:lpstr>
      <vt:lpstr>GASB 101 - Compensated Absences (con’t) </vt:lpstr>
      <vt:lpstr>GASB 101 - Compensated Absences(con’t) </vt:lpstr>
      <vt:lpstr>GASB 101 - Compensated Absences(con’t)  </vt:lpstr>
      <vt:lpstr>GASB 101 - Compensated Absences  (con’t) </vt:lpstr>
      <vt:lpstr>GASB 101 - Compensated Absences (con’t)  </vt:lpstr>
      <vt:lpstr>Trainings</vt:lpstr>
      <vt:lpstr>Trainings </vt:lpstr>
      <vt:lpstr>Financial Reporting</vt:lpstr>
      <vt:lpstr>COA/FT Subcommittee</vt:lpstr>
      <vt:lpstr>Subcommittee Members</vt:lpstr>
      <vt:lpstr>Upcoming Meeting Schedule</vt:lpstr>
      <vt:lpstr>COA/FT Subcommittee </vt:lpstr>
      <vt:lpstr>NCES - updated COA</vt:lpstr>
      <vt:lpstr>COA Subcommittee Stats and Online Vote Results</vt:lpstr>
      <vt:lpstr>Subcommittee Stats</vt:lpstr>
      <vt:lpstr>Summary Results - Vote #4</vt:lpstr>
      <vt:lpstr>Summary Results - Vote #5</vt:lpstr>
      <vt:lpstr>Collection Update  Finance December </vt:lpstr>
      <vt:lpstr>Collection Update: Finance December </vt:lpstr>
      <vt:lpstr>Collection Update: Finance December   </vt:lpstr>
      <vt:lpstr>Collection Update:  Finance December </vt:lpstr>
      <vt:lpstr>Other Topics of Interest</vt:lpstr>
      <vt:lpstr>Title</vt:lpstr>
      <vt:lpstr>Upcoming Meetings</vt:lpstr>
      <vt:lpstr>Upcoming  Meetings</vt:lpstr>
      <vt:lpstr>Meeting Adjourn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Madorin, Acacia</dc:creator>
  <cp:lastModifiedBy>Lucero, Yolanda</cp:lastModifiedBy>
  <cp:revision>4</cp:revision>
  <dcterms:created xsi:type="dcterms:W3CDTF">2019-06-25T17:30:52Z</dcterms:created>
  <dcterms:modified xsi:type="dcterms:W3CDTF">2024-11-14T20:25:42Z</dcterms:modified>
</cp:coreProperties>
</file>