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6"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12192000" cy="6858000"/>
  <p:notesSz cx="6858000" cy="9144000"/>
  <p:embeddedFontLst>
    <p:embeddedFont>
      <p:font typeface="Roboto" panose="02000000000000000000" pitchFamily="2" charset="0"/>
      <p:regular r:id="rId62"/>
      <p:bold r:id="rId63"/>
      <p:italic r:id="rId64"/>
      <p:boldItalic r:id="rId65"/>
    </p:embeddedFont>
    <p:embeddedFont>
      <p:font typeface="Roboto Medium" panose="02000000000000000000" pitchFamily="2" charset="0"/>
      <p:regular r:id="rId66"/>
      <p:bold r:id="rId67"/>
      <p:italic r:id="rId68"/>
      <p:boldItalic r:id="rId69"/>
    </p:embeddedFont>
    <p:embeddedFont>
      <p:font typeface="Rockwell" panose="02060603020205020403" pitchFamily="18"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iUosp+hcnbDKgTNv1Jyoo4iRo7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41082C-8637-4C2A-A08E-0B00BA63793F}">
  <a:tblStyle styleId="{6141082C-8637-4C2A-A08E-0B00BA63793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74" Type="http://customschemas.google.com/relationships/presentationmetadata" Target="metadata"/><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4ecf6c3264_3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34ecf6c3264_3_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43" name="Google Shape;343;g34ecf6c3264_3_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ecf6c3264_3_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34ecf6c3264_3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4ecf6c3264_3_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g34ecf6c3264_3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48079a5a4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348079a5a4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48079a5a4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48079a5a4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9183918dd3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29183918dd3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478104035e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3478104035e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481b36e11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3481b36e11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4f04b2a6d8_1_1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34f04b2a6d8_1_16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4f04b2a6d8_1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34f04b2a6d8_1_17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4f04b2a6d8_1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34f04b2a6d8_1_18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4f04b2a6d8_1_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34f04b2a6d8_1_18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4f04b2a6d8_1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g34f04b2a6d8_1_19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481b36e111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441" name="Google Shape;441;g3481b36e11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4cfd6465e1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34cfd6465e1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4cfd6465e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34cfd6465e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4cfd6465e1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34cfd6465e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4cfd6465e1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g34cfd6465e1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4cfd6465e1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34cfd6465e1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4cfd6465e1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34cfd6465e1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4cfd6465e1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34cfd6465e1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4cfd6465e1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g34cfd6465e1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4cfd6465e1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03" name="Google Shape;503;g34cfd6465e1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4cfd6465e1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34cfd6465e1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4cfd6465e1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g34cfd6465e1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4cfd6465e1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g34cfd6465e1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4cfd6465e1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g34cfd6465e1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4cfd6465e1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34cfd6465e1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4cfd6465e1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34cfd6465e1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478104035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g3478104035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9183918dd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29183918dd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481b36e111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3481b36e111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4b084dd7d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4b084dd7d1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g34b084dd7d1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4ed1e28bc8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4ed1e28bc8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g34ed1e28bc8_1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4b084dd7d1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4b084dd7d1_2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34b084dd7d1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481b36e111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3481b36e111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4074d655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g34074d655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481b36e111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3481b36e111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49bb7dd48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349bb7dd48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498268a5f3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498268a5f3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3498268a5f3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9183918dd3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29183918dd3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481b36e11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481b36e11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4b3473a28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631" name="Google Shape;631;g34b3473a28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4b3473a28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g34b3473a28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9183918dd3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g29183918dd3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4eb62d07f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g34eb62d07f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4b084dd7d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g34b084dd7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9183918dd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g29183918dd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9183918d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g29183918dd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183918dd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29183918dd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9183918dd3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9183918dd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4ecf6c3264_3_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34ecf6c3264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4ecf6c3264_3_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34ecf6c3264_3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4ecf6c3264_3_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34ecf6c3264_3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15"/>
          <p:cNvSpPr/>
          <p:nvPr/>
        </p:nvSpPr>
        <p:spPr>
          <a:xfrm>
            <a:off x="0" y="4675239"/>
            <a:ext cx="12192000" cy="2182761"/>
          </a:xfrm>
          <a:prstGeom prst="rect">
            <a:avLst/>
          </a:prstGeom>
          <a:gradFill>
            <a:gsLst>
              <a:gs pos="0">
                <a:schemeClr val="lt1"/>
              </a:gs>
              <a:gs pos="100000">
                <a:srgbClr val="488BC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15"/>
          <p:cNvSpPr txBox="1">
            <a:spLocks noGrp="1"/>
          </p:cNvSpPr>
          <p:nvPr>
            <p:ph type="ctrTitle"/>
          </p:nvPr>
        </p:nvSpPr>
        <p:spPr>
          <a:xfrm>
            <a:off x="914400" y="3236240"/>
            <a:ext cx="10363200" cy="121658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5"/>
          <p:cNvSpPr txBox="1">
            <a:spLocks noGrp="1"/>
          </p:cNvSpPr>
          <p:nvPr>
            <p:ph type="subTitle" idx="1"/>
          </p:nvPr>
        </p:nvSpPr>
        <p:spPr>
          <a:xfrm>
            <a:off x="914400" y="5073445"/>
            <a:ext cx="10363200" cy="10659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15"/>
          <p:cNvPicPr preferRelativeResize="0"/>
          <p:nvPr/>
        </p:nvPicPr>
        <p:blipFill rotWithShape="1">
          <a:blip r:embed="rId2">
            <a:alphaModFix/>
          </a:blip>
          <a:srcRect/>
          <a:stretch/>
        </p:blipFill>
        <p:spPr>
          <a:xfrm>
            <a:off x="4220983" y="632706"/>
            <a:ext cx="3761564" cy="1762730"/>
          </a:xfrm>
          <a:prstGeom prst="rect">
            <a:avLst/>
          </a:prstGeom>
          <a:noFill/>
          <a:ln>
            <a:noFill/>
          </a:ln>
        </p:spPr>
      </p:pic>
      <p:cxnSp>
        <p:nvCxnSpPr>
          <p:cNvPr id="18" name="Google Shape;18;p15"/>
          <p:cNvCxnSpPr/>
          <p:nvPr/>
        </p:nvCxnSpPr>
        <p:spPr>
          <a:xfrm>
            <a:off x="914401" y="2772696"/>
            <a:ext cx="10402529" cy="0"/>
          </a:xfrm>
          <a:prstGeom prst="straightConnector1">
            <a:avLst/>
          </a:prstGeom>
          <a:noFill/>
          <a:ln w="19050" cap="flat" cmpd="sng">
            <a:solidFill>
              <a:srgbClr val="488BC9"/>
            </a:solidFill>
            <a:prstDash val="solid"/>
            <a:miter lim="800000"/>
            <a:headEnd type="none" w="sm" len="sm"/>
            <a:tailEnd type="none" w="sm" len="sm"/>
          </a:ln>
        </p:spPr>
      </p:cxnSp>
      <p:sp>
        <p:nvSpPr>
          <p:cNvPr id="19" name="Google Shape;19;p15"/>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4"/>
        <p:cNvGrpSpPr/>
        <p:nvPr/>
      </p:nvGrpSpPr>
      <p:grpSpPr>
        <a:xfrm>
          <a:off x="0" y="0"/>
          <a:ext cx="0" cy="0"/>
          <a:chOff x="0" y="0"/>
          <a:chExt cx="0" cy="0"/>
        </a:xfrm>
      </p:grpSpPr>
      <p:pic>
        <p:nvPicPr>
          <p:cNvPr id="75" name="Google Shape;75;p26"/>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76" name="Google Shape;76;p26"/>
          <p:cNvSpPr txBox="1">
            <a:spLocks noGrp="1"/>
          </p:cNvSpPr>
          <p:nvPr>
            <p:ph type="ctrTitle"/>
          </p:nvPr>
        </p:nvSpPr>
        <p:spPr>
          <a:xfrm>
            <a:off x="914400" y="2595716"/>
            <a:ext cx="103632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287596"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84"/>
        <p:cNvGrpSpPr/>
        <p:nvPr/>
      </p:nvGrpSpPr>
      <p:grpSpPr>
        <a:xfrm>
          <a:off x="0" y="0"/>
          <a:ext cx="0" cy="0"/>
          <a:chOff x="0" y="0"/>
          <a:chExt cx="0" cy="0"/>
        </a:xfrm>
      </p:grpSpPr>
      <p:sp>
        <p:nvSpPr>
          <p:cNvPr id="85" name="Google Shape;85;g34ecf6c3264_3_37"/>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34ecf6c3264_3_37"/>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34ecf6c3264_3_37"/>
          <p:cNvSpPr txBox="1">
            <a:spLocks noGrp="1"/>
          </p:cNvSpPr>
          <p:nvPr>
            <p:ph type="sldNum" idx="12"/>
          </p:nvPr>
        </p:nvSpPr>
        <p:spPr>
          <a:xfrm>
            <a:off x="6044897" y="6441969"/>
            <a:ext cx="102204" cy="217239"/>
          </a:xfrm>
          <a:prstGeom prst="rect">
            <a:avLst/>
          </a:prstGeom>
          <a:noFill/>
          <a:ln>
            <a:noFill/>
          </a:ln>
        </p:spPr>
        <p:txBody>
          <a:bodyPr spcFirstLastPara="1" wrap="square" lIns="0" tIns="0" rIns="0" bIns="0" anchor="t" anchorCtr="0">
            <a:spAutoFit/>
          </a:bodyPr>
          <a:lstStyle>
            <a:lvl1pPr marL="22413" marR="0" lvl="0"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1pPr>
            <a:lvl2pPr marL="22413" marR="0" lvl="1"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2pPr>
            <a:lvl3pPr marL="22413" marR="0" lvl="2"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3pPr>
            <a:lvl4pPr marL="22413" marR="0" lvl="3"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4pPr>
            <a:lvl5pPr marL="22413" marR="0" lvl="4"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5pPr>
            <a:lvl6pPr marL="22413" marR="0" lvl="5"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6pPr>
            <a:lvl7pPr marL="22413" marR="0" lvl="6"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7pPr>
            <a:lvl8pPr marL="22413" marR="0" lvl="7"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8pPr>
            <a:lvl9pPr marL="22413" marR="0" lvl="8"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9pPr>
          </a:lstStyle>
          <a:p>
            <a:pPr marL="22413"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8"/>
        <p:cNvGrpSpPr/>
        <p:nvPr/>
      </p:nvGrpSpPr>
      <p:grpSpPr>
        <a:xfrm>
          <a:off x="0" y="0"/>
          <a:ext cx="0" cy="0"/>
          <a:chOff x="0" y="0"/>
          <a:chExt cx="0" cy="0"/>
        </a:xfrm>
      </p:grpSpPr>
      <p:sp>
        <p:nvSpPr>
          <p:cNvPr id="89" name="Google Shape;89;g34ecf6c3264_3_41"/>
          <p:cNvSpPr txBox="1">
            <a:spLocks noGrp="1"/>
          </p:cNvSpPr>
          <p:nvPr>
            <p:ph type="ctrTitle"/>
          </p:nvPr>
        </p:nvSpPr>
        <p:spPr>
          <a:xfrm>
            <a:off x="914400" y="2125980"/>
            <a:ext cx="1036320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g34ecf6c3264_3_41"/>
          <p:cNvSpPr txBox="1">
            <a:spLocks noGrp="1"/>
          </p:cNvSpPr>
          <p:nvPr>
            <p:ph type="subTitle" idx="1"/>
          </p:nvPr>
        </p:nvSpPr>
        <p:spPr>
          <a:xfrm>
            <a:off x="1828800" y="3840480"/>
            <a:ext cx="853440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g34ecf6c3264_3_41"/>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4ecf6c3264_3_41"/>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4ecf6c3264_3_41"/>
          <p:cNvSpPr txBox="1">
            <a:spLocks noGrp="1"/>
          </p:cNvSpPr>
          <p:nvPr>
            <p:ph type="sldNum" idx="12"/>
          </p:nvPr>
        </p:nvSpPr>
        <p:spPr>
          <a:xfrm>
            <a:off x="6044897" y="6441969"/>
            <a:ext cx="102204" cy="217239"/>
          </a:xfrm>
          <a:prstGeom prst="rect">
            <a:avLst/>
          </a:prstGeom>
          <a:noFill/>
          <a:ln>
            <a:noFill/>
          </a:ln>
        </p:spPr>
        <p:txBody>
          <a:bodyPr spcFirstLastPara="1" wrap="square" lIns="0" tIns="0" rIns="0" bIns="0" anchor="t" anchorCtr="0">
            <a:spAutoFit/>
          </a:bodyPr>
          <a:lstStyle>
            <a:lvl1pPr marL="22413" marR="0" lvl="0"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1pPr>
            <a:lvl2pPr marL="22413" marR="0" lvl="1"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2pPr>
            <a:lvl3pPr marL="22413" marR="0" lvl="2"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3pPr>
            <a:lvl4pPr marL="22413" marR="0" lvl="3"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4pPr>
            <a:lvl5pPr marL="22413" marR="0" lvl="4"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5pPr>
            <a:lvl6pPr marL="22413" marR="0" lvl="5"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6pPr>
            <a:lvl7pPr marL="22413" marR="0" lvl="6"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7pPr>
            <a:lvl8pPr marL="22413" marR="0" lvl="7"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8pPr>
            <a:lvl9pPr marL="22413" marR="0" lvl="8"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9pPr>
          </a:lstStyle>
          <a:p>
            <a:pPr marL="22413"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4"/>
        <p:cNvGrpSpPr/>
        <p:nvPr/>
      </p:nvGrpSpPr>
      <p:grpSpPr>
        <a:xfrm>
          <a:off x="0" y="0"/>
          <a:ext cx="0" cy="0"/>
          <a:chOff x="0" y="0"/>
          <a:chExt cx="0" cy="0"/>
        </a:xfrm>
      </p:grpSpPr>
      <p:sp>
        <p:nvSpPr>
          <p:cNvPr id="95" name="Google Shape;95;g34ecf6c3264_3_47"/>
          <p:cNvSpPr txBox="1">
            <a:spLocks noGrp="1"/>
          </p:cNvSpPr>
          <p:nvPr>
            <p:ph type="title"/>
          </p:nvPr>
        </p:nvSpPr>
        <p:spPr>
          <a:xfrm>
            <a:off x="609600" y="274320"/>
            <a:ext cx="1097280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g34ecf6c3264_3_47"/>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7" name="Google Shape;97;g34ecf6c3264_3_47"/>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4ecf6c3264_3_47"/>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4ecf6c3264_3_47"/>
          <p:cNvSpPr txBox="1">
            <a:spLocks noGrp="1"/>
          </p:cNvSpPr>
          <p:nvPr>
            <p:ph type="sldNum" idx="12"/>
          </p:nvPr>
        </p:nvSpPr>
        <p:spPr>
          <a:xfrm>
            <a:off x="6044897" y="6441969"/>
            <a:ext cx="102204" cy="217239"/>
          </a:xfrm>
          <a:prstGeom prst="rect">
            <a:avLst/>
          </a:prstGeom>
          <a:noFill/>
          <a:ln>
            <a:noFill/>
          </a:ln>
        </p:spPr>
        <p:txBody>
          <a:bodyPr spcFirstLastPara="1" wrap="square" lIns="0" tIns="0" rIns="0" bIns="0" anchor="t" anchorCtr="0">
            <a:spAutoFit/>
          </a:bodyPr>
          <a:lstStyle>
            <a:lvl1pPr marL="22413" marR="0" lvl="0"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1pPr>
            <a:lvl2pPr marL="22413" marR="0" lvl="1"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2pPr>
            <a:lvl3pPr marL="22413" marR="0" lvl="2"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3pPr>
            <a:lvl4pPr marL="22413" marR="0" lvl="3"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4pPr>
            <a:lvl5pPr marL="22413" marR="0" lvl="4"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5pPr>
            <a:lvl6pPr marL="22413" marR="0" lvl="5"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6pPr>
            <a:lvl7pPr marL="22413" marR="0" lvl="6"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7pPr>
            <a:lvl8pPr marL="22413" marR="0" lvl="7"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8pPr>
            <a:lvl9pPr marL="22413" marR="0" lvl="8"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9pPr>
          </a:lstStyle>
          <a:p>
            <a:pPr marL="22413"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0"/>
        <p:cNvGrpSpPr/>
        <p:nvPr/>
      </p:nvGrpSpPr>
      <p:grpSpPr>
        <a:xfrm>
          <a:off x="0" y="0"/>
          <a:ext cx="0" cy="0"/>
          <a:chOff x="0" y="0"/>
          <a:chExt cx="0" cy="0"/>
        </a:xfrm>
      </p:grpSpPr>
      <p:sp>
        <p:nvSpPr>
          <p:cNvPr id="101" name="Google Shape;101;g34ecf6c3264_3_53"/>
          <p:cNvSpPr txBox="1">
            <a:spLocks noGrp="1"/>
          </p:cNvSpPr>
          <p:nvPr>
            <p:ph type="title"/>
          </p:nvPr>
        </p:nvSpPr>
        <p:spPr>
          <a:xfrm>
            <a:off x="609600" y="274320"/>
            <a:ext cx="1097280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g34ecf6c3264_3_53"/>
          <p:cNvSpPr txBox="1">
            <a:spLocks noGrp="1"/>
          </p:cNvSpPr>
          <p:nvPr>
            <p:ph type="body" idx="1"/>
          </p:nvPr>
        </p:nvSpPr>
        <p:spPr>
          <a:xfrm>
            <a:off x="609600" y="1577340"/>
            <a:ext cx="5303520" cy="27699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g34ecf6c3264_3_53"/>
          <p:cNvSpPr txBox="1">
            <a:spLocks noGrp="1"/>
          </p:cNvSpPr>
          <p:nvPr>
            <p:ph type="body" idx="2"/>
          </p:nvPr>
        </p:nvSpPr>
        <p:spPr>
          <a:xfrm>
            <a:off x="6278880" y="1577340"/>
            <a:ext cx="5303520" cy="27699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4" name="Google Shape;104;g34ecf6c3264_3_53"/>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4ecf6c3264_3_53"/>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4ecf6c3264_3_53"/>
          <p:cNvSpPr txBox="1">
            <a:spLocks noGrp="1"/>
          </p:cNvSpPr>
          <p:nvPr>
            <p:ph type="sldNum" idx="12"/>
          </p:nvPr>
        </p:nvSpPr>
        <p:spPr>
          <a:xfrm>
            <a:off x="6044897" y="6441969"/>
            <a:ext cx="102204" cy="217239"/>
          </a:xfrm>
          <a:prstGeom prst="rect">
            <a:avLst/>
          </a:prstGeom>
          <a:noFill/>
          <a:ln>
            <a:noFill/>
          </a:ln>
        </p:spPr>
        <p:txBody>
          <a:bodyPr spcFirstLastPara="1" wrap="square" lIns="0" tIns="0" rIns="0" bIns="0" anchor="t" anchorCtr="0">
            <a:spAutoFit/>
          </a:bodyPr>
          <a:lstStyle>
            <a:lvl1pPr marL="22413" marR="0" lvl="0"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1pPr>
            <a:lvl2pPr marL="22413" marR="0" lvl="1"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2pPr>
            <a:lvl3pPr marL="22413" marR="0" lvl="2"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3pPr>
            <a:lvl4pPr marL="22413" marR="0" lvl="3"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4pPr>
            <a:lvl5pPr marL="22413" marR="0" lvl="4"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5pPr>
            <a:lvl6pPr marL="22413" marR="0" lvl="5"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6pPr>
            <a:lvl7pPr marL="22413" marR="0" lvl="6"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7pPr>
            <a:lvl8pPr marL="22413" marR="0" lvl="7"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8pPr>
            <a:lvl9pPr marL="22413" marR="0" lvl="8"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9pPr>
          </a:lstStyle>
          <a:p>
            <a:pPr marL="22413"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7"/>
        <p:cNvGrpSpPr/>
        <p:nvPr/>
      </p:nvGrpSpPr>
      <p:grpSpPr>
        <a:xfrm>
          <a:off x="0" y="0"/>
          <a:ext cx="0" cy="0"/>
          <a:chOff x="0" y="0"/>
          <a:chExt cx="0" cy="0"/>
        </a:xfrm>
      </p:grpSpPr>
      <p:sp>
        <p:nvSpPr>
          <p:cNvPr id="108" name="Google Shape;108;g34ecf6c3264_3_60"/>
          <p:cNvSpPr txBox="1">
            <a:spLocks noGrp="1"/>
          </p:cNvSpPr>
          <p:nvPr>
            <p:ph type="title"/>
          </p:nvPr>
        </p:nvSpPr>
        <p:spPr>
          <a:xfrm>
            <a:off x="609600" y="274320"/>
            <a:ext cx="1097280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g34ecf6c3264_3_60"/>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34ecf6c3264_3_60"/>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4ecf6c3264_3_60"/>
          <p:cNvSpPr txBox="1">
            <a:spLocks noGrp="1"/>
          </p:cNvSpPr>
          <p:nvPr>
            <p:ph type="sldNum" idx="12"/>
          </p:nvPr>
        </p:nvSpPr>
        <p:spPr>
          <a:xfrm>
            <a:off x="6044897" y="6441969"/>
            <a:ext cx="102204" cy="217239"/>
          </a:xfrm>
          <a:prstGeom prst="rect">
            <a:avLst/>
          </a:prstGeom>
          <a:noFill/>
          <a:ln>
            <a:noFill/>
          </a:ln>
        </p:spPr>
        <p:txBody>
          <a:bodyPr spcFirstLastPara="1" wrap="square" lIns="0" tIns="0" rIns="0" bIns="0" anchor="t" anchorCtr="0">
            <a:spAutoFit/>
          </a:bodyPr>
          <a:lstStyle>
            <a:lvl1pPr marL="22413" marR="0" lvl="0"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1pPr>
            <a:lvl2pPr marL="22413" marR="0" lvl="1"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2pPr>
            <a:lvl3pPr marL="22413" marR="0" lvl="2"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3pPr>
            <a:lvl4pPr marL="22413" marR="0" lvl="3"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4pPr>
            <a:lvl5pPr marL="22413" marR="0" lvl="4"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5pPr>
            <a:lvl6pPr marL="22413" marR="0" lvl="5"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6pPr>
            <a:lvl7pPr marL="22413" marR="0" lvl="6"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7pPr>
            <a:lvl8pPr marL="22413" marR="0" lvl="7"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8pPr>
            <a:lvl9pPr marL="22413" marR="0" lvl="8" indent="0" algn="l">
              <a:lnSpc>
                <a:spcPct val="100000"/>
              </a:lnSpc>
              <a:spcBef>
                <a:spcPts val="0"/>
              </a:spcBef>
              <a:spcAft>
                <a:spcPts val="0"/>
              </a:spcAft>
              <a:buNone/>
              <a:defRPr sz="706" b="0" i="0" u="none" strike="noStrike" cap="none">
                <a:solidFill>
                  <a:schemeClr val="dk1"/>
                </a:solidFill>
                <a:latin typeface="Arial"/>
                <a:ea typeface="Arial"/>
                <a:cs typeface="Arial"/>
                <a:sym typeface="Arial"/>
              </a:defRPr>
            </a:lvl9pPr>
          </a:lstStyle>
          <a:p>
            <a:pPr marL="22413"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6"/>
        <p:cNvGrpSpPr/>
        <p:nvPr/>
      </p:nvGrpSpPr>
      <p:grpSpPr>
        <a:xfrm>
          <a:off x="0" y="0"/>
          <a:ext cx="0" cy="0"/>
          <a:chOff x="0" y="0"/>
          <a:chExt cx="0" cy="0"/>
        </a:xfrm>
      </p:grpSpPr>
      <p:sp>
        <p:nvSpPr>
          <p:cNvPr id="117" name="Google Shape;117;g34f04b2a6d8_1_4"/>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g34f04b2a6d8_1_4" descr="&quot;&quot;"/>
          <p:cNvSpPr/>
          <p:nvPr/>
        </p:nvSpPr>
        <p:spPr>
          <a:xfrm>
            <a:off x="1500" y="0"/>
            <a:ext cx="12192000" cy="3657600"/>
          </a:xfrm>
          <a:prstGeom prst="rect">
            <a:avLst/>
          </a:prstGeom>
          <a:solidFill>
            <a:srgbClr val="3272AC"/>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 name="Google Shape;119;g34f04b2a6d8_1_4"/>
          <p:cNvSpPr txBox="1">
            <a:spLocks noGrp="1"/>
          </p:cNvSpPr>
          <p:nvPr>
            <p:ph type="sldNum" idx="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0" name="Google Shape;120;g34f04b2a6d8_1_4" descr="&quot;&quot;"/>
          <p:cNvPicPr preferRelativeResize="0"/>
          <p:nvPr/>
        </p:nvPicPr>
        <p:blipFill rotWithShape="1">
          <a:blip r:embed="rId2">
            <a:alphaModFix/>
          </a:blip>
          <a:srcRect/>
          <a:stretch/>
        </p:blipFill>
        <p:spPr>
          <a:xfrm>
            <a:off x="0" y="5760927"/>
            <a:ext cx="12192004" cy="1107281"/>
          </a:xfrm>
          <a:prstGeom prst="rect">
            <a:avLst/>
          </a:prstGeom>
          <a:noFill/>
          <a:ln>
            <a:noFill/>
          </a:ln>
        </p:spPr>
      </p:pic>
      <p:sp>
        <p:nvSpPr>
          <p:cNvPr id="121" name="Google Shape;121;g34f04b2a6d8_1_4"/>
          <p:cNvSpPr txBox="1">
            <a:spLocks noGrp="1"/>
          </p:cNvSpPr>
          <p:nvPr>
            <p:ph type="title"/>
          </p:nvPr>
        </p:nvSpPr>
        <p:spPr>
          <a:xfrm>
            <a:off x="274033" y="2767600"/>
            <a:ext cx="7704400" cy="708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900"/>
              <a:buFont typeface="Roboto"/>
              <a:buNone/>
              <a:defRPr sz="29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22" name="Google Shape;122;g34f04b2a6d8_1_4"/>
          <p:cNvSpPr txBox="1">
            <a:spLocks noGrp="1"/>
          </p:cNvSpPr>
          <p:nvPr>
            <p:ph type="title" idx="3"/>
          </p:nvPr>
        </p:nvSpPr>
        <p:spPr>
          <a:xfrm>
            <a:off x="274033" y="3947667"/>
            <a:ext cx="7704400" cy="138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900"/>
              <a:buFont typeface="Roboto"/>
              <a:buNone/>
              <a:defRPr sz="2900">
                <a:latin typeface="Roboto"/>
                <a:ea typeface="Roboto"/>
                <a:cs typeface="Roboto"/>
                <a:sym typeface="Roboto"/>
              </a:defRPr>
            </a:lvl1pPr>
            <a:lvl2pPr lvl="1"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23"/>
        <p:cNvGrpSpPr/>
        <p:nvPr/>
      </p:nvGrpSpPr>
      <p:grpSpPr>
        <a:xfrm>
          <a:off x="0" y="0"/>
          <a:ext cx="0" cy="0"/>
          <a:chOff x="0" y="0"/>
          <a:chExt cx="0" cy="0"/>
        </a:xfrm>
      </p:grpSpPr>
      <p:pic>
        <p:nvPicPr>
          <p:cNvPr id="124" name="Google Shape;124;g34f04b2a6d8_1_11" descr="&quot;&quot;"/>
          <p:cNvPicPr preferRelativeResize="0"/>
          <p:nvPr/>
        </p:nvPicPr>
        <p:blipFill rotWithShape="1">
          <a:blip r:embed="rId2">
            <a:alphaModFix/>
          </a:blip>
          <a:srcRect/>
          <a:stretch/>
        </p:blipFill>
        <p:spPr>
          <a:xfrm>
            <a:off x="0" y="5760927"/>
            <a:ext cx="12192004" cy="1107281"/>
          </a:xfrm>
          <a:prstGeom prst="rect">
            <a:avLst/>
          </a:prstGeom>
          <a:noFill/>
          <a:ln>
            <a:noFill/>
          </a:ln>
        </p:spPr>
      </p:pic>
      <p:cxnSp>
        <p:nvCxnSpPr>
          <p:cNvPr id="125" name="Google Shape;125;g34f04b2a6d8_1_11" descr="&quot;&quot;"/>
          <p:cNvCxnSpPr/>
          <p:nvPr/>
        </p:nvCxnSpPr>
        <p:spPr>
          <a:xfrm>
            <a:off x="0" y="1224467"/>
            <a:ext cx="9972800" cy="0"/>
          </a:xfrm>
          <a:prstGeom prst="straightConnector1">
            <a:avLst/>
          </a:prstGeom>
          <a:noFill/>
          <a:ln w="19050" cap="flat" cmpd="sng">
            <a:solidFill>
              <a:srgbClr val="488BC9"/>
            </a:solidFill>
            <a:prstDash val="solid"/>
            <a:round/>
            <a:headEnd type="none" w="sm" len="sm"/>
            <a:tailEnd type="none" w="sm" len="sm"/>
          </a:ln>
        </p:spPr>
      </p:cxnSp>
      <p:sp>
        <p:nvSpPr>
          <p:cNvPr id="126" name="Google Shape;126;g34f04b2a6d8_1_11"/>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700"/>
              <a:buFont typeface="Roboto"/>
              <a:buNone/>
              <a:defRPr sz="27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27" name="Google Shape;127;g34f04b2a6d8_1_11"/>
          <p:cNvSpPr txBox="1">
            <a:spLocks noGrp="1"/>
          </p:cNvSpPr>
          <p:nvPr>
            <p:ph type="body" idx="1"/>
          </p:nvPr>
        </p:nvSpPr>
        <p:spPr>
          <a:xfrm>
            <a:off x="415600" y="1536633"/>
            <a:ext cx="7037200" cy="4046400"/>
          </a:xfrm>
          <a:prstGeom prst="rect">
            <a:avLst/>
          </a:prstGeom>
          <a:noFill/>
          <a:ln>
            <a:noFill/>
          </a:ln>
        </p:spPr>
        <p:txBody>
          <a:bodyPr spcFirstLastPara="1" wrap="square" lIns="121900" tIns="121900" rIns="121900" bIns="121900" anchor="t" anchorCtr="0">
            <a:normAutofit/>
          </a:bodyPr>
          <a:lstStyle>
            <a:lvl1pPr marL="457200" lvl="0" indent="-361950" algn="l">
              <a:lnSpc>
                <a:spcPct val="115000"/>
              </a:lnSpc>
              <a:spcBef>
                <a:spcPts val="0"/>
              </a:spcBef>
              <a:spcAft>
                <a:spcPts val="0"/>
              </a:spcAft>
              <a:buClr>
                <a:schemeClr val="dk1"/>
              </a:buClr>
              <a:buSzPts val="2100"/>
              <a:buFont typeface="Roboto"/>
              <a:buChar char="●"/>
              <a:defRPr sz="2100">
                <a:solidFill>
                  <a:schemeClr val="dk1"/>
                </a:solidFill>
                <a:latin typeface="Roboto"/>
                <a:ea typeface="Roboto"/>
                <a:cs typeface="Roboto"/>
                <a:sym typeface="Roboto"/>
              </a:defRPr>
            </a:lvl1pPr>
            <a:lvl2pPr marL="914400" lvl="1"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2pPr>
            <a:lvl3pPr marL="1371600" lvl="2"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3pPr>
            <a:lvl4pPr marL="1828800" lvl="3"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4pPr>
            <a:lvl5pPr marL="2286000" lvl="4"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5pPr>
            <a:lvl6pPr marL="2743200" lvl="5"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6pPr>
            <a:lvl7pPr marL="3200400" lvl="6"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7pPr>
            <a:lvl8pPr marL="3657600" lvl="7"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8pPr>
            <a:lvl9pPr marL="4114800" lvl="8"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9pPr>
          </a:lstStyle>
          <a:p>
            <a:endParaRPr/>
          </a:p>
        </p:txBody>
      </p:sp>
      <p:sp>
        <p:nvSpPr>
          <p:cNvPr id="128" name="Google Shape;128;g34f04b2a6d8_1_11"/>
          <p:cNvSpPr txBox="1">
            <a:spLocks noGrp="1"/>
          </p:cNvSpPr>
          <p:nvPr>
            <p:ph type="title" idx="2"/>
          </p:nvPr>
        </p:nvSpPr>
        <p:spPr>
          <a:xfrm>
            <a:off x="165167" y="5796533"/>
            <a:ext cx="96896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9pPr>
          </a:lstStyle>
          <a:p>
            <a:endParaRPr/>
          </a:p>
        </p:txBody>
      </p:sp>
      <p:sp>
        <p:nvSpPr>
          <p:cNvPr id="129" name="Google Shape;129;g34f04b2a6d8_1_11"/>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130" name="Google Shape;130;g34f04b2a6d8_1_11" descr="CDE logo"/>
          <p:cNvPicPr preferRelativeResize="0"/>
          <p:nvPr/>
        </p:nvPicPr>
        <p:blipFill rotWithShape="1">
          <a:blip r:embed="rId3">
            <a:alphaModFix/>
          </a:blip>
          <a:srcRect/>
          <a:stretch/>
        </p:blipFill>
        <p:spPr>
          <a:xfrm>
            <a:off x="10669533" y="6024433"/>
            <a:ext cx="1232567" cy="537865"/>
          </a:xfrm>
          <a:prstGeom prst="rect">
            <a:avLst/>
          </a:prstGeom>
          <a:noFill/>
          <a:ln>
            <a:noFill/>
          </a:ln>
        </p:spPr>
      </p:pic>
      <p:sp>
        <p:nvSpPr>
          <p:cNvPr id="131" name="Google Shape;131;g34f04b2a6d8_1_11"/>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rm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32"/>
        <p:cNvGrpSpPr/>
        <p:nvPr/>
      </p:nvGrpSpPr>
      <p:grpSpPr>
        <a:xfrm>
          <a:off x="0" y="0"/>
          <a:ext cx="0" cy="0"/>
          <a:chOff x="0" y="0"/>
          <a:chExt cx="0" cy="0"/>
        </a:xfrm>
      </p:grpSpPr>
      <p:sp>
        <p:nvSpPr>
          <p:cNvPr id="133" name="Google Shape;133;g34f04b2a6d8_1_20"/>
          <p:cNvSpPr/>
          <p:nvPr/>
        </p:nvSpPr>
        <p:spPr>
          <a:xfrm>
            <a:off x="0" y="5748533"/>
            <a:ext cx="12192000" cy="1119200"/>
          </a:xfrm>
          <a:prstGeom prst="rect">
            <a:avLst/>
          </a:prstGeom>
          <a:solidFill>
            <a:srgbClr val="EF752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 name="Google Shape;134;g34f04b2a6d8_1_2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g34f04b2a6d8_1_20"/>
          <p:cNvSpPr txBox="1"/>
          <p:nvPr/>
        </p:nvSpPr>
        <p:spPr>
          <a:xfrm>
            <a:off x="165167" y="5552133"/>
            <a:ext cx="64848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99999"/>
              </a:solidFill>
              <a:latin typeface="Roboto"/>
              <a:ea typeface="Roboto"/>
              <a:cs typeface="Roboto"/>
              <a:sym typeface="Roboto"/>
            </a:endParaRPr>
          </a:p>
        </p:txBody>
      </p:sp>
      <p:sp>
        <p:nvSpPr>
          <p:cNvPr id="136" name="Google Shape;136;g34f04b2a6d8_1_20"/>
          <p:cNvSpPr txBox="1">
            <a:spLocks noGrp="1"/>
          </p:cNvSpPr>
          <p:nvPr>
            <p:ph type="title"/>
          </p:nvPr>
        </p:nvSpPr>
        <p:spPr>
          <a:xfrm>
            <a:off x="165167" y="5796533"/>
            <a:ext cx="96896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9pPr>
          </a:lstStyle>
          <a:p>
            <a:endParaRPr/>
          </a:p>
        </p:txBody>
      </p:sp>
      <p:sp>
        <p:nvSpPr>
          <p:cNvPr id="137" name="Google Shape;137;g34f04b2a6d8_1_20"/>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138" name="Google Shape;138;g34f04b2a6d8_1_20" descr="CDE logo"/>
          <p:cNvPicPr preferRelativeResize="0"/>
          <p:nvPr/>
        </p:nvPicPr>
        <p:blipFill rotWithShape="1">
          <a:blip r:embed="rId2">
            <a:alphaModFix/>
          </a:blip>
          <a:srcRect/>
          <a:stretch/>
        </p:blipFill>
        <p:spPr>
          <a:xfrm>
            <a:off x="10669533" y="6024433"/>
            <a:ext cx="1232567" cy="53786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16"/>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22" name="Google Shape;22;p16"/>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16"/>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25" name="Google Shape;25;p16"/>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39"/>
        <p:cNvGrpSpPr/>
        <p:nvPr/>
      </p:nvGrpSpPr>
      <p:grpSpPr>
        <a:xfrm>
          <a:off x="0" y="0"/>
          <a:ext cx="0" cy="0"/>
          <a:chOff x="0" y="0"/>
          <a:chExt cx="0" cy="0"/>
        </a:xfrm>
      </p:grpSpPr>
      <p:sp>
        <p:nvSpPr>
          <p:cNvPr id="140" name="Google Shape;140;g34f04b2a6d8_1_27"/>
          <p:cNvSpPr/>
          <p:nvPr/>
        </p:nvSpPr>
        <p:spPr>
          <a:xfrm>
            <a:off x="0" y="5748533"/>
            <a:ext cx="12192000" cy="1119200"/>
          </a:xfrm>
          <a:prstGeom prst="rect">
            <a:avLst/>
          </a:prstGeom>
          <a:solidFill>
            <a:srgbClr val="EF752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 name="Google Shape;141;g34f04b2a6d8_1_27"/>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sp>
        <p:nvSpPr>
          <p:cNvPr id="142" name="Google Shape;142;g34f04b2a6d8_1_27"/>
          <p:cNvSpPr txBox="1"/>
          <p:nvPr/>
        </p:nvSpPr>
        <p:spPr>
          <a:xfrm>
            <a:off x="165167" y="5552133"/>
            <a:ext cx="64848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99999"/>
              </a:solidFill>
              <a:latin typeface="Roboto"/>
              <a:ea typeface="Roboto"/>
              <a:cs typeface="Roboto"/>
              <a:sym typeface="Roboto"/>
            </a:endParaRPr>
          </a:p>
        </p:txBody>
      </p:sp>
      <p:pic>
        <p:nvPicPr>
          <p:cNvPr id="143" name="Google Shape;143;g34f04b2a6d8_1_27" descr="CDE logo"/>
          <p:cNvPicPr preferRelativeResize="0"/>
          <p:nvPr/>
        </p:nvPicPr>
        <p:blipFill rotWithShape="1">
          <a:blip r:embed="rId2">
            <a:alphaModFix/>
          </a:blip>
          <a:srcRect/>
          <a:stretch/>
        </p:blipFill>
        <p:spPr>
          <a:xfrm>
            <a:off x="10669533" y="6024433"/>
            <a:ext cx="1232567" cy="537865"/>
          </a:xfrm>
          <a:prstGeom prst="rect">
            <a:avLst/>
          </a:prstGeom>
          <a:noFill/>
          <a:ln>
            <a:noFill/>
          </a:ln>
        </p:spPr>
      </p:pic>
      <p:cxnSp>
        <p:nvCxnSpPr>
          <p:cNvPr id="144" name="Google Shape;144;g34f04b2a6d8_1_27" descr="&quot;&quot;"/>
          <p:cNvCxnSpPr/>
          <p:nvPr/>
        </p:nvCxnSpPr>
        <p:spPr>
          <a:xfrm>
            <a:off x="0" y="1224467"/>
            <a:ext cx="9972800" cy="0"/>
          </a:xfrm>
          <a:prstGeom prst="straightConnector1">
            <a:avLst/>
          </a:prstGeom>
          <a:noFill/>
          <a:ln w="19050" cap="flat" cmpd="sng">
            <a:solidFill>
              <a:srgbClr val="87BF40"/>
            </a:solidFill>
            <a:prstDash val="solid"/>
            <a:round/>
            <a:headEnd type="none" w="sm" len="sm"/>
            <a:tailEnd type="none" w="sm" len="sm"/>
          </a:ln>
        </p:spPr>
      </p:cxnSp>
      <p:sp>
        <p:nvSpPr>
          <p:cNvPr id="145" name="Google Shape;145;g34f04b2a6d8_1_27"/>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700"/>
              <a:buFont typeface="Roboto"/>
              <a:buNone/>
              <a:defRPr sz="27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146" name="Google Shape;146;g34f04b2a6d8_1_27"/>
          <p:cNvSpPr txBox="1">
            <a:spLocks noGrp="1"/>
          </p:cNvSpPr>
          <p:nvPr>
            <p:ph type="body" idx="1"/>
          </p:nvPr>
        </p:nvSpPr>
        <p:spPr>
          <a:xfrm>
            <a:off x="415600" y="1536633"/>
            <a:ext cx="7037200" cy="4046400"/>
          </a:xfrm>
          <a:prstGeom prst="rect">
            <a:avLst/>
          </a:prstGeom>
          <a:noFill/>
          <a:ln>
            <a:noFill/>
          </a:ln>
        </p:spPr>
        <p:txBody>
          <a:bodyPr spcFirstLastPara="1" wrap="square" lIns="121900" tIns="121900" rIns="121900" bIns="121900" anchor="t" anchorCtr="0">
            <a:normAutofit/>
          </a:bodyPr>
          <a:lstStyle>
            <a:lvl1pPr marL="457200" lvl="0" indent="-361950" algn="l">
              <a:lnSpc>
                <a:spcPct val="115000"/>
              </a:lnSpc>
              <a:spcBef>
                <a:spcPts val="0"/>
              </a:spcBef>
              <a:spcAft>
                <a:spcPts val="0"/>
              </a:spcAft>
              <a:buClr>
                <a:schemeClr val="dk1"/>
              </a:buClr>
              <a:buSzPts val="2100"/>
              <a:buFont typeface="Roboto"/>
              <a:buChar char="●"/>
              <a:defRPr sz="2100">
                <a:solidFill>
                  <a:schemeClr val="dk1"/>
                </a:solidFill>
                <a:latin typeface="Roboto"/>
                <a:ea typeface="Roboto"/>
                <a:cs typeface="Roboto"/>
                <a:sym typeface="Roboto"/>
              </a:defRPr>
            </a:lvl1pPr>
            <a:lvl2pPr marL="914400" lvl="1"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2pPr>
            <a:lvl3pPr marL="1371600" lvl="2"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3pPr>
            <a:lvl4pPr marL="1828800" lvl="3"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4pPr>
            <a:lvl5pPr marL="2286000" lvl="4"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5pPr>
            <a:lvl6pPr marL="2743200" lvl="5"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6pPr>
            <a:lvl7pPr marL="3200400" lvl="6"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7pPr>
            <a:lvl8pPr marL="3657600" lvl="7"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8pPr>
            <a:lvl9pPr marL="4114800" lvl="8"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9pPr>
          </a:lstStyle>
          <a:p>
            <a:endParaRPr/>
          </a:p>
        </p:txBody>
      </p:sp>
      <p:sp>
        <p:nvSpPr>
          <p:cNvPr id="147" name="Google Shape;147;g34f04b2a6d8_1_27"/>
          <p:cNvSpPr txBox="1">
            <a:spLocks noGrp="1"/>
          </p:cNvSpPr>
          <p:nvPr>
            <p:ph type="title" idx="2"/>
          </p:nvPr>
        </p:nvSpPr>
        <p:spPr>
          <a:xfrm>
            <a:off x="165167" y="5796533"/>
            <a:ext cx="96896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9pPr>
          </a:lstStyle>
          <a:p>
            <a:endParaRPr/>
          </a:p>
        </p:txBody>
      </p:sp>
      <p:pic>
        <p:nvPicPr>
          <p:cNvPr id="148" name="Google Shape;148;g34f04b2a6d8_1_27" descr="Photo of elementary student"/>
          <p:cNvPicPr preferRelativeResize="0"/>
          <p:nvPr/>
        </p:nvPicPr>
        <p:blipFill rotWithShape="1">
          <a:blip r:embed="rId3">
            <a:alphaModFix/>
          </a:blip>
          <a:srcRect/>
          <a:stretch/>
        </p:blipFill>
        <p:spPr>
          <a:xfrm>
            <a:off x="8145600" y="822433"/>
            <a:ext cx="4046399" cy="4046399"/>
          </a:xfrm>
          <a:prstGeom prst="rect">
            <a:avLst/>
          </a:prstGeom>
          <a:noFill/>
          <a:ln>
            <a:noFill/>
          </a:ln>
        </p:spPr>
      </p:pic>
      <p:sp>
        <p:nvSpPr>
          <p:cNvPr id="149" name="Google Shape;149;g34f04b2a6d8_1_27"/>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rm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50"/>
        <p:cNvGrpSpPr/>
        <p:nvPr/>
      </p:nvGrpSpPr>
      <p:grpSpPr>
        <a:xfrm>
          <a:off x="0" y="0"/>
          <a:ext cx="0" cy="0"/>
          <a:chOff x="0" y="0"/>
          <a:chExt cx="0" cy="0"/>
        </a:xfrm>
      </p:grpSpPr>
      <p:sp>
        <p:nvSpPr>
          <p:cNvPr id="151" name="Google Shape;151;g34f04b2a6d8_1_38"/>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2" name="Google Shape;152;g34f04b2a6d8_1_38" descr="&quot;&quot;"/>
          <p:cNvPicPr preferRelativeResize="0"/>
          <p:nvPr/>
        </p:nvPicPr>
        <p:blipFill rotWithShape="1">
          <a:blip r:embed="rId2">
            <a:alphaModFix/>
          </a:blip>
          <a:srcRect/>
          <a:stretch/>
        </p:blipFill>
        <p:spPr>
          <a:xfrm>
            <a:off x="0" y="5760927"/>
            <a:ext cx="12192004" cy="1107281"/>
          </a:xfrm>
          <a:prstGeom prst="rect">
            <a:avLst/>
          </a:prstGeom>
          <a:noFill/>
          <a:ln>
            <a:noFill/>
          </a:ln>
        </p:spPr>
      </p:pic>
      <p:sp>
        <p:nvSpPr>
          <p:cNvPr id="153" name="Google Shape;153;g34f04b2a6d8_1_38"/>
          <p:cNvSpPr txBox="1"/>
          <p:nvPr/>
        </p:nvSpPr>
        <p:spPr>
          <a:xfrm>
            <a:off x="415600" y="944100"/>
            <a:ext cx="7408800" cy="65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1" i="0" u="none" strike="noStrike" cap="none">
                <a:solidFill>
                  <a:srgbClr val="EF7521"/>
                </a:solidFill>
                <a:latin typeface="Roboto"/>
                <a:ea typeface="Roboto"/>
                <a:cs typeface="Roboto"/>
                <a:sym typeface="Roboto"/>
              </a:rPr>
              <a:t>Our Vision test test</a:t>
            </a:r>
            <a:endParaRPr sz="1600" b="0" i="0" u="none" strike="noStrike" cap="none">
              <a:solidFill>
                <a:srgbClr val="EF7521"/>
              </a:solidFill>
              <a:latin typeface="Roboto"/>
              <a:ea typeface="Roboto"/>
              <a:cs typeface="Roboto"/>
              <a:sym typeface="Roboto"/>
            </a:endParaRPr>
          </a:p>
          <a:p>
            <a:pPr marL="0" marR="0" lvl="0" indent="0" algn="l" rtl="0">
              <a:lnSpc>
                <a:spcPct val="100000"/>
              </a:lnSpc>
              <a:spcBef>
                <a:spcPts val="300"/>
              </a:spcBef>
              <a:spcAft>
                <a:spcPts val="0"/>
              </a:spcAft>
              <a:buClr>
                <a:srgbClr val="000000"/>
              </a:buClr>
              <a:buSzPts val="1300"/>
              <a:buFont typeface="Arial"/>
              <a:buNone/>
            </a:pPr>
            <a:r>
              <a:rPr lang="en-US" sz="1300" b="0" i="0" u="none" strike="noStrike" cap="none">
                <a:solidFill>
                  <a:schemeClr val="dk1"/>
                </a:solidFill>
                <a:latin typeface="Roboto"/>
                <a:ea typeface="Roboto"/>
                <a:cs typeface="Roboto"/>
                <a:sym typeface="Roboto"/>
              </a:rPr>
              <a:t>To create an equitable educational environment where </a:t>
            </a:r>
            <a:r>
              <a:rPr lang="en-US" sz="1300" b="0" i="1" u="none" strike="noStrike" cap="none">
                <a:solidFill>
                  <a:schemeClr val="dk1"/>
                </a:solidFill>
                <a:latin typeface="Roboto"/>
                <a:ea typeface="Roboto"/>
                <a:cs typeface="Roboto"/>
                <a:sym typeface="Roboto"/>
              </a:rPr>
              <a:t>all</a:t>
            </a:r>
            <a:r>
              <a:rPr lang="en-US" sz="1300" b="0" i="0" u="none" strike="noStrike" cap="none">
                <a:solidFill>
                  <a:schemeClr val="dk1"/>
                </a:solidFill>
                <a:latin typeface="Roboto"/>
                <a:ea typeface="Roboto"/>
                <a:cs typeface="Roboto"/>
                <a:sym typeface="Roboto"/>
              </a:rPr>
              <a:t> students and staff in Colorado thrive</a:t>
            </a:r>
            <a:endParaRPr sz="2700" b="0" i="0" u="none" strike="noStrike" cap="none">
              <a:solidFill>
                <a:srgbClr val="000000"/>
              </a:solidFill>
              <a:latin typeface="Rockwell"/>
              <a:ea typeface="Rockwell"/>
              <a:cs typeface="Rockwell"/>
              <a:sym typeface="Rockwell"/>
            </a:endParaRPr>
          </a:p>
        </p:txBody>
      </p:sp>
      <p:cxnSp>
        <p:nvCxnSpPr>
          <p:cNvPr id="154" name="Google Shape;154;g34f04b2a6d8_1_38" descr="&quot;&quot;"/>
          <p:cNvCxnSpPr/>
          <p:nvPr/>
        </p:nvCxnSpPr>
        <p:spPr>
          <a:xfrm>
            <a:off x="-213467" y="1709795"/>
            <a:ext cx="11986000" cy="0"/>
          </a:xfrm>
          <a:prstGeom prst="straightConnector1">
            <a:avLst/>
          </a:prstGeom>
          <a:noFill/>
          <a:ln w="9525" cap="flat" cmpd="sng">
            <a:solidFill>
              <a:srgbClr val="EF7521"/>
            </a:solidFill>
            <a:prstDash val="dot"/>
            <a:round/>
            <a:headEnd type="none" w="sm" len="sm"/>
            <a:tailEnd type="none" w="sm" len="sm"/>
          </a:ln>
        </p:spPr>
      </p:cxnSp>
      <p:sp>
        <p:nvSpPr>
          <p:cNvPr id="155" name="Google Shape;155;g34f04b2a6d8_1_38"/>
          <p:cNvSpPr txBox="1"/>
          <p:nvPr/>
        </p:nvSpPr>
        <p:spPr>
          <a:xfrm>
            <a:off x="4332177" y="2174467"/>
            <a:ext cx="2133600" cy="858400"/>
          </a:xfrm>
          <a:prstGeom prst="rect">
            <a:avLst/>
          </a:prstGeom>
          <a:noFill/>
          <a:ln>
            <a:noFill/>
          </a:ln>
        </p:spPr>
        <p:txBody>
          <a:bodyPr spcFirstLastPara="1" wrap="square" lIns="0" tIns="0" rIns="0" bIns="0" anchor="t" anchorCtr="0">
            <a:noAutofit/>
          </a:bodyPr>
          <a:lstStyle/>
          <a:p>
            <a:pPr marL="152400" marR="0" lvl="0" indent="-152400" algn="l" rtl="0">
              <a:lnSpc>
                <a:spcPct val="100000"/>
              </a:lnSpc>
              <a:spcBef>
                <a:spcPts val="0"/>
              </a:spcBef>
              <a:spcAft>
                <a:spcPts val="0"/>
              </a:spcAft>
              <a:buClr>
                <a:srgbClr val="000000"/>
              </a:buClr>
              <a:buSzPts val="1500"/>
              <a:buFont typeface="Arial"/>
              <a:buNone/>
            </a:pPr>
            <a:r>
              <a:rPr lang="en-US" sz="1500" b="0" i="0" u="none" strike="noStrike" cap="none">
                <a:solidFill>
                  <a:srgbClr val="EF7521"/>
                </a:solidFill>
                <a:latin typeface="Roboto Medium"/>
                <a:ea typeface="Roboto Medium"/>
                <a:cs typeface="Roboto Medium"/>
                <a:sym typeface="Roboto Medium"/>
              </a:rPr>
              <a:t>&gt; SERVE</a:t>
            </a:r>
            <a:endParaRPr sz="1500" b="0" i="0" u="none" strike="noStrike" cap="none">
              <a:solidFill>
                <a:srgbClr val="EF7521"/>
              </a:solidFill>
              <a:latin typeface="Arial"/>
              <a:ea typeface="Arial"/>
              <a:cs typeface="Arial"/>
              <a:sym typeface="Arial"/>
            </a:endParaRPr>
          </a:p>
          <a:p>
            <a:pPr marL="177800" marR="0" lvl="0" indent="0" algn="l" rtl="0">
              <a:lnSpc>
                <a:spcPct val="100000"/>
              </a:lnSpc>
              <a:spcBef>
                <a:spcPts val="100"/>
              </a:spcBef>
              <a:spcAft>
                <a:spcPts val="70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Provide actionable support to local educational agencies</a:t>
            </a:r>
            <a:endParaRPr sz="1300" b="0" i="0" u="none" strike="noStrike" cap="none">
              <a:solidFill>
                <a:srgbClr val="000000"/>
              </a:solidFill>
              <a:latin typeface="Roboto"/>
              <a:ea typeface="Roboto"/>
              <a:cs typeface="Roboto"/>
              <a:sym typeface="Roboto"/>
            </a:endParaRPr>
          </a:p>
        </p:txBody>
      </p:sp>
      <p:sp>
        <p:nvSpPr>
          <p:cNvPr id="156" name="Google Shape;156;g34f04b2a6d8_1_38"/>
          <p:cNvSpPr txBox="1"/>
          <p:nvPr/>
        </p:nvSpPr>
        <p:spPr>
          <a:xfrm>
            <a:off x="6985556" y="2174467"/>
            <a:ext cx="2133600" cy="899600"/>
          </a:xfrm>
          <a:prstGeom prst="rect">
            <a:avLst/>
          </a:prstGeom>
          <a:noFill/>
          <a:ln>
            <a:noFill/>
          </a:ln>
        </p:spPr>
        <p:txBody>
          <a:bodyPr spcFirstLastPara="1" wrap="square" lIns="0" tIns="0" rIns="0" bIns="0" anchor="t" anchorCtr="0">
            <a:spAutoFit/>
          </a:bodyPr>
          <a:lstStyle/>
          <a:p>
            <a:pPr marL="152400" marR="0" lvl="0" indent="-152400" algn="l" rtl="0">
              <a:lnSpc>
                <a:spcPct val="100000"/>
              </a:lnSpc>
              <a:spcBef>
                <a:spcPts val="0"/>
              </a:spcBef>
              <a:spcAft>
                <a:spcPts val="0"/>
              </a:spcAft>
              <a:buClr>
                <a:srgbClr val="000000"/>
              </a:buClr>
              <a:buSzPts val="1700"/>
              <a:buFont typeface="Arial"/>
              <a:buNone/>
            </a:pPr>
            <a:r>
              <a:rPr lang="en-US" sz="1700" b="0" i="0" u="none" strike="noStrike" cap="none">
                <a:solidFill>
                  <a:srgbClr val="EF7521"/>
                </a:solidFill>
                <a:latin typeface="Roboto Medium"/>
                <a:ea typeface="Roboto Medium"/>
                <a:cs typeface="Roboto Medium"/>
                <a:sym typeface="Roboto Medium"/>
              </a:rPr>
              <a:t>&gt; </a:t>
            </a:r>
            <a:r>
              <a:rPr lang="en-US" sz="1500" b="0" i="0" u="none" strike="noStrike" cap="none">
                <a:solidFill>
                  <a:srgbClr val="EF7521"/>
                </a:solidFill>
                <a:latin typeface="Roboto Medium"/>
                <a:ea typeface="Roboto Medium"/>
                <a:cs typeface="Roboto Medium"/>
                <a:sym typeface="Roboto Medium"/>
              </a:rPr>
              <a:t>GUIDE</a:t>
            </a:r>
            <a:endParaRPr sz="1900" b="1" i="0" u="none" strike="noStrike" cap="none">
              <a:solidFill>
                <a:srgbClr val="EF7521"/>
              </a:solidFill>
              <a:latin typeface="Arial"/>
              <a:ea typeface="Arial"/>
              <a:cs typeface="Arial"/>
              <a:sym typeface="Arial"/>
            </a:endParaRPr>
          </a:p>
          <a:p>
            <a:pPr marL="177800" marR="0" lvl="0" indent="0" algn="l" rtl="0">
              <a:lnSpc>
                <a:spcPct val="100000"/>
              </a:lnSpc>
              <a:spcBef>
                <a:spcPts val="100"/>
              </a:spcBef>
              <a:spcAft>
                <a:spcPts val="40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Implement policy and legislation in an effective way </a:t>
            </a:r>
            <a:endParaRPr sz="1300" b="0" i="0" u="none" strike="noStrike" cap="none">
              <a:solidFill>
                <a:srgbClr val="000000"/>
              </a:solidFill>
              <a:latin typeface="Roboto"/>
              <a:ea typeface="Roboto"/>
              <a:cs typeface="Roboto"/>
              <a:sym typeface="Roboto"/>
            </a:endParaRPr>
          </a:p>
        </p:txBody>
      </p:sp>
      <p:sp>
        <p:nvSpPr>
          <p:cNvPr id="157" name="Google Shape;157;g34f04b2a6d8_1_38"/>
          <p:cNvSpPr txBox="1"/>
          <p:nvPr/>
        </p:nvSpPr>
        <p:spPr>
          <a:xfrm>
            <a:off x="9638933" y="2174467"/>
            <a:ext cx="2133600" cy="858400"/>
          </a:xfrm>
          <a:prstGeom prst="rect">
            <a:avLst/>
          </a:prstGeom>
          <a:noFill/>
          <a:ln>
            <a:noFill/>
          </a:ln>
        </p:spPr>
        <p:txBody>
          <a:bodyPr spcFirstLastPara="1" wrap="square" lIns="0" tIns="0" rIns="0" bIns="0" anchor="t" anchorCtr="0">
            <a:spAutoFit/>
          </a:bodyPr>
          <a:lstStyle/>
          <a:p>
            <a:pPr marL="152400" marR="0" lvl="0" indent="-152400" algn="l" rtl="0">
              <a:lnSpc>
                <a:spcPct val="100000"/>
              </a:lnSpc>
              <a:spcBef>
                <a:spcPts val="0"/>
              </a:spcBef>
              <a:spcAft>
                <a:spcPts val="0"/>
              </a:spcAft>
              <a:buClr>
                <a:srgbClr val="000000"/>
              </a:buClr>
              <a:buSzPts val="1500"/>
              <a:buFont typeface="Arial"/>
              <a:buNone/>
            </a:pPr>
            <a:r>
              <a:rPr lang="en-US" sz="1500" b="0" i="0" u="none" strike="noStrike" cap="none">
                <a:solidFill>
                  <a:srgbClr val="EF7521"/>
                </a:solidFill>
                <a:latin typeface="Roboto Medium"/>
                <a:ea typeface="Roboto Medium"/>
                <a:cs typeface="Roboto Medium"/>
                <a:sym typeface="Roboto Medium"/>
              </a:rPr>
              <a:t>&gt; ELEVATE</a:t>
            </a:r>
            <a:endParaRPr sz="1900" b="1" i="0" u="none" strike="noStrike" cap="none">
              <a:solidFill>
                <a:srgbClr val="EF7521"/>
              </a:solidFill>
              <a:latin typeface="Arial"/>
              <a:ea typeface="Arial"/>
              <a:cs typeface="Arial"/>
              <a:sym typeface="Arial"/>
            </a:endParaRPr>
          </a:p>
          <a:p>
            <a:pPr marL="177800" marR="0" lvl="0" indent="0" algn="l" rtl="0">
              <a:lnSpc>
                <a:spcPct val="100000"/>
              </a:lnSpc>
              <a:spcBef>
                <a:spcPts val="100"/>
              </a:spcBef>
              <a:spcAft>
                <a:spcPts val="40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Share the experiences of local educational agencies and students</a:t>
            </a:r>
            <a:endParaRPr sz="1300" b="0" i="0" u="none" strike="noStrike" cap="none">
              <a:solidFill>
                <a:srgbClr val="000000"/>
              </a:solidFill>
              <a:latin typeface="Roboto"/>
              <a:ea typeface="Roboto"/>
              <a:cs typeface="Roboto"/>
              <a:sym typeface="Roboto"/>
            </a:endParaRPr>
          </a:p>
        </p:txBody>
      </p:sp>
      <p:sp>
        <p:nvSpPr>
          <p:cNvPr id="158" name="Google Shape;158;g34f04b2a6d8_1_38"/>
          <p:cNvSpPr txBox="1"/>
          <p:nvPr/>
        </p:nvSpPr>
        <p:spPr>
          <a:xfrm>
            <a:off x="415600" y="1825100"/>
            <a:ext cx="3396800" cy="97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2100" b="1" i="0" u="none" strike="noStrike" cap="none">
                <a:solidFill>
                  <a:srgbClr val="EF7521"/>
                </a:solidFill>
                <a:latin typeface="Roboto"/>
                <a:ea typeface="Roboto"/>
                <a:cs typeface="Roboto"/>
                <a:sym typeface="Roboto"/>
              </a:rPr>
              <a:t>Our Role</a:t>
            </a:r>
            <a:endParaRPr sz="2100" b="1" i="0" u="none" strike="noStrike" cap="none">
              <a:solidFill>
                <a:srgbClr val="EF7521"/>
              </a:solidFill>
              <a:latin typeface="Roboto"/>
              <a:ea typeface="Roboto"/>
              <a:cs typeface="Roboto"/>
              <a:sym typeface="Roboto"/>
            </a:endParaRPr>
          </a:p>
          <a:p>
            <a:pPr marL="0" marR="0" lvl="0" indent="0" algn="l" rtl="0">
              <a:lnSpc>
                <a:spcPct val="100000"/>
              </a:lnSpc>
              <a:spcBef>
                <a:spcPts val="300"/>
              </a:spcBef>
              <a:spcAft>
                <a:spcPts val="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300" b="0" i="0" u="none" strike="noStrike" cap="none">
              <a:solidFill>
                <a:srgbClr val="000000"/>
              </a:solidFill>
              <a:latin typeface="Roboto"/>
              <a:ea typeface="Roboto"/>
              <a:cs typeface="Roboto"/>
              <a:sym typeface="Roboto"/>
            </a:endParaRPr>
          </a:p>
        </p:txBody>
      </p:sp>
      <p:sp>
        <p:nvSpPr>
          <p:cNvPr id="159" name="Google Shape;159;g34f04b2a6d8_1_38"/>
          <p:cNvSpPr txBox="1"/>
          <p:nvPr/>
        </p:nvSpPr>
        <p:spPr>
          <a:xfrm>
            <a:off x="415600" y="3448133"/>
            <a:ext cx="11236400" cy="399600"/>
          </a:xfrm>
          <a:prstGeom prst="rect">
            <a:avLst/>
          </a:prstGeom>
          <a:noFill/>
          <a:ln>
            <a:noFill/>
          </a:ln>
        </p:spPr>
        <p:txBody>
          <a:bodyPr spcFirstLastPara="1" wrap="square" lIns="0" tIns="0" rIns="121900" bIns="121900" anchor="t" anchorCtr="0">
            <a:noAutofit/>
          </a:bodyPr>
          <a:lstStyle/>
          <a:p>
            <a:pPr marL="0" marR="0" lvl="0" indent="0" algn="l" rtl="0">
              <a:lnSpc>
                <a:spcPct val="100000"/>
              </a:lnSpc>
              <a:spcBef>
                <a:spcPts val="0"/>
              </a:spcBef>
              <a:spcAft>
                <a:spcPts val="1100"/>
              </a:spcAft>
              <a:buClr>
                <a:srgbClr val="000000"/>
              </a:buClr>
              <a:buSzPts val="2100"/>
              <a:buFont typeface="Arial"/>
              <a:buNone/>
            </a:pPr>
            <a:r>
              <a:rPr lang="en-US" sz="2100" b="1" i="0" u="none" strike="noStrike" cap="none">
                <a:solidFill>
                  <a:srgbClr val="EF7521"/>
                </a:solidFill>
                <a:latin typeface="Roboto"/>
                <a:ea typeface="Roboto"/>
                <a:cs typeface="Roboto"/>
                <a:sym typeface="Roboto"/>
              </a:rPr>
              <a:t>Our Core Values:    </a:t>
            </a:r>
            <a:r>
              <a:rPr lang="en-US" sz="1700" b="0" i="0" u="none" strike="noStrike" cap="none">
                <a:solidFill>
                  <a:schemeClr val="dk1"/>
                </a:solidFill>
                <a:latin typeface="Arial"/>
                <a:ea typeface="Arial"/>
                <a:cs typeface="Arial"/>
                <a:sym typeface="Arial"/>
              </a:rPr>
              <a:t>INTEGRITY  |  EQUITY  |  ACCOUNTABILITY  |  TRUST  |  SERVICE</a:t>
            </a:r>
            <a:endParaRPr sz="1700" b="0" i="0" u="none" strike="noStrike" cap="none">
              <a:solidFill>
                <a:schemeClr val="dk1"/>
              </a:solidFill>
              <a:latin typeface="Arial"/>
              <a:ea typeface="Arial"/>
              <a:cs typeface="Arial"/>
              <a:sym typeface="Arial"/>
            </a:endParaRPr>
          </a:p>
        </p:txBody>
      </p:sp>
      <p:cxnSp>
        <p:nvCxnSpPr>
          <p:cNvPr id="160" name="Google Shape;160;g34f04b2a6d8_1_38" descr="&quot;&quot;"/>
          <p:cNvCxnSpPr/>
          <p:nvPr/>
        </p:nvCxnSpPr>
        <p:spPr>
          <a:xfrm>
            <a:off x="4173889" y="2176700"/>
            <a:ext cx="0" cy="899600"/>
          </a:xfrm>
          <a:prstGeom prst="straightConnector1">
            <a:avLst/>
          </a:prstGeom>
          <a:noFill/>
          <a:ln w="9525" cap="flat" cmpd="sng">
            <a:solidFill>
              <a:srgbClr val="EF7521"/>
            </a:solidFill>
            <a:prstDash val="dot"/>
            <a:round/>
            <a:headEnd type="none" w="sm" len="sm"/>
            <a:tailEnd type="none" w="sm" len="sm"/>
          </a:ln>
        </p:spPr>
      </p:cxnSp>
      <p:grpSp>
        <p:nvGrpSpPr>
          <p:cNvPr id="161" name="Google Shape;161;g34f04b2a6d8_1_38"/>
          <p:cNvGrpSpPr/>
          <p:nvPr/>
        </p:nvGrpSpPr>
        <p:grpSpPr>
          <a:xfrm>
            <a:off x="415600" y="4731533"/>
            <a:ext cx="11151867" cy="861600"/>
            <a:chOff x="375100" y="3396250"/>
            <a:chExt cx="8363900" cy="646200"/>
          </a:xfrm>
        </p:grpSpPr>
        <p:sp>
          <p:nvSpPr>
            <p:cNvPr id="162" name="Google Shape;162;g34f04b2a6d8_1_3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 name="Google Shape;163;g34f04b2a6d8_1_3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 name="Google Shape;164;g34f04b2a6d8_1_3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 name="Google Shape;165;g34f04b2a6d8_1_3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 name="Google Shape;166;g34f04b2a6d8_1_3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oboto"/>
                  <a:ea typeface="Roboto"/>
                  <a:cs typeface="Roboto"/>
                  <a:sym typeface="Roboto"/>
                </a:rPr>
                <a:t>Increase Student</a:t>
              </a:r>
              <a:br>
                <a:rPr lang="en-US" sz="1600" b="1" i="0" u="none" strike="noStrike" cap="none">
                  <a:solidFill>
                    <a:srgbClr val="FFFFFF"/>
                  </a:solidFill>
                  <a:latin typeface="Roboto"/>
                  <a:ea typeface="Roboto"/>
                  <a:cs typeface="Roboto"/>
                  <a:sym typeface="Roboto"/>
                </a:rPr>
              </a:br>
              <a:r>
                <a:rPr lang="en-US" sz="1600" b="1" i="0" u="none" strike="noStrike" cap="none">
                  <a:solidFill>
                    <a:srgbClr val="FFFFFF"/>
                  </a:solidFill>
                  <a:latin typeface="Roboto"/>
                  <a:ea typeface="Roboto"/>
                  <a:cs typeface="Roboto"/>
                  <a:sym typeface="Roboto"/>
                </a:rPr>
                <a:t>Engagement</a:t>
              </a:r>
              <a:endParaRPr sz="1600" b="1" i="0" u="none" strike="noStrike" cap="none">
                <a:solidFill>
                  <a:srgbClr val="FFFFFF"/>
                </a:solidFill>
                <a:latin typeface="Roboto"/>
                <a:ea typeface="Roboto"/>
                <a:cs typeface="Roboto"/>
                <a:sym typeface="Roboto"/>
              </a:endParaRPr>
            </a:p>
          </p:txBody>
        </p:sp>
        <p:sp>
          <p:nvSpPr>
            <p:cNvPr id="167" name="Google Shape;167;g34f04b2a6d8_1_3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a:solidFill>
                    <a:schemeClr val="lt1"/>
                  </a:solidFill>
                  <a:latin typeface="Roboto"/>
                  <a:ea typeface="Roboto"/>
                  <a:cs typeface="Roboto"/>
                  <a:sym typeface="Roboto"/>
                </a:rPr>
                <a:t>Accelerate Student Outcomes</a:t>
              </a:r>
              <a:endParaRPr sz="1600" b="1" i="0" u="none" strike="noStrike" cap="none">
                <a:solidFill>
                  <a:srgbClr val="FFFFFF"/>
                </a:solidFill>
                <a:latin typeface="Roboto"/>
                <a:ea typeface="Roboto"/>
                <a:cs typeface="Roboto"/>
                <a:sym typeface="Roboto"/>
              </a:endParaRPr>
            </a:p>
          </p:txBody>
        </p:sp>
        <p:sp>
          <p:nvSpPr>
            <p:cNvPr id="168" name="Google Shape;168;g34f04b2a6d8_1_3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Provide Operational Excellence</a:t>
              </a:r>
              <a:endParaRPr sz="1600" b="1" i="0" u="none" strike="noStrike" cap="none">
                <a:solidFill>
                  <a:srgbClr val="FFFFFF"/>
                </a:solidFill>
                <a:latin typeface="Roboto"/>
                <a:ea typeface="Roboto"/>
                <a:cs typeface="Roboto"/>
                <a:sym typeface="Roboto"/>
              </a:endParaRPr>
            </a:p>
          </p:txBody>
        </p:sp>
        <p:sp>
          <p:nvSpPr>
            <p:cNvPr id="169" name="Google Shape;169;g34f04b2a6d8_1_3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Strengthen the Educator Workforce</a:t>
              </a:r>
              <a:endParaRPr sz="1600" b="1" i="0" u="none" strike="noStrike" cap="none">
                <a:solidFill>
                  <a:srgbClr val="FFFFFF"/>
                </a:solidFill>
                <a:latin typeface="Roboto"/>
                <a:ea typeface="Roboto"/>
                <a:cs typeface="Roboto"/>
                <a:sym typeface="Roboto"/>
              </a:endParaRPr>
            </a:p>
          </p:txBody>
        </p:sp>
      </p:grpSp>
      <p:cxnSp>
        <p:nvCxnSpPr>
          <p:cNvPr id="170" name="Google Shape;170;g34f04b2a6d8_1_38" descr="&quot;&quot;"/>
          <p:cNvCxnSpPr/>
          <p:nvPr/>
        </p:nvCxnSpPr>
        <p:spPr>
          <a:xfrm>
            <a:off x="6827267"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171" name="Google Shape;171;g34f04b2a6d8_1_38" descr="&quot;&quot;"/>
          <p:cNvCxnSpPr/>
          <p:nvPr/>
        </p:nvCxnSpPr>
        <p:spPr>
          <a:xfrm>
            <a:off x="9480644"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172" name="Google Shape;172;g34f04b2a6d8_1_38"/>
          <p:cNvCxnSpPr/>
          <p:nvPr/>
        </p:nvCxnSpPr>
        <p:spPr>
          <a:xfrm>
            <a:off x="-213467" y="3212621"/>
            <a:ext cx="12040800" cy="0"/>
          </a:xfrm>
          <a:prstGeom prst="straightConnector1">
            <a:avLst/>
          </a:prstGeom>
          <a:noFill/>
          <a:ln w="9525" cap="flat" cmpd="sng">
            <a:solidFill>
              <a:srgbClr val="EF7521"/>
            </a:solidFill>
            <a:prstDash val="dot"/>
            <a:round/>
            <a:headEnd type="none" w="sm" len="sm"/>
            <a:tailEnd type="none" w="sm" len="sm"/>
          </a:ln>
        </p:spPr>
      </p:cxnSp>
      <p:cxnSp>
        <p:nvCxnSpPr>
          <p:cNvPr id="173" name="Google Shape;173;g34f04b2a6d8_1_38"/>
          <p:cNvCxnSpPr/>
          <p:nvPr/>
        </p:nvCxnSpPr>
        <p:spPr>
          <a:xfrm>
            <a:off x="-213467" y="4022167"/>
            <a:ext cx="12040800" cy="0"/>
          </a:xfrm>
          <a:prstGeom prst="straightConnector1">
            <a:avLst/>
          </a:prstGeom>
          <a:noFill/>
          <a:ln w="9525" cap="flat" cmpd="sng">
            <a:solidFill>
              <a:srgbClr val="EF7521"/>
            </a:solidFill>
            <a:prstDash val="dot"/>
            <a:round/>
            <a:headEnd type="none" w="sm" len="sm"/>
            <a:tailEnd type="none" w="sm" len="sm"/>
          </a:ln>
        </p:spPr>
      </p:cxnSp>
      <p:sp>
        <p:nvSpPr>
          <p:cNvPr id="174" name="Google Shape;174;g34f04b2a6d8_1_38"/>
          <p:cNvSpPr txBox="1"/>
          <p:nvPr/>
        </p:nvSpPr>
        <p:spPr>
          <a:xfrm>
            <a:off x="415600" y="4293033"/>
            <a:ext cx="2133600" cy="399600"/>
          </a:xfrm>
          <a:prstGeom prst="rect">
            <a:avLst/>
          </a:prstGeom>
          <a:noFill/>
          <a:ln>
            <a:noFill/>
          </a:ln>
        </p:spPr>
        <p:txBody>
          <a:bodyPr spcFirstLastPara="1" wrap="square" lIns="0" tIns="0" rIns="121900" bIns="121900" anchor="t" anchorCtr="0">
            <a:noAutofit/>
          </a:bodyPr>
          <a:lstStyle/>
          <a:p>
            <a:pPr marL="0" marR="0" lvl="0" indent="0" algn="l" rtl="0">
              <a:lnSpc>
                <a:spcPct val="100000"/>
              </a:lnSpc>
              <a:spcBef>
                <a:spcPts val="0"/>
              </a:spcBef>
              <a:spcAft>
                <a:spcPts val="1100"/>
              </a:spcAft>
              <a:buClr>
                <a:srgbClr val="000000"/>
              </a:buClr>
              <a:buSzPts val="2100"/>
              <a:buFont typeface="Arial"/>
              <a:buNone/>
            </a:pPr>
            <a:r>
              <a:rPr lang="en-US" sz="2100" b="1" i="0" u="none" strike="noStrike" cap="none">
                <a:solidFill>
                  <a:srgbClr val="EF7521"/>
                </a:solidFill>
                <a:latin typeface="Roboto"/>
                <a:ea typeface="Roboto"/>
                <a:cs typeface="Roboto"/>
                <a:sym typeface="Roboto"/>
              </a:rPr>
              <a:t>Our Priorities:</a:t>
            </a:r>
            <a:endParaRPr sz="1700" b="0" i="0" u="none" strike="noStrike" cap="none">
              <a:solidFill>
                <a:schemeClr val="dk1"/>
              </a:solidFill>
              <a:latin typeface="Arial"/>
              <a:ea typeface="Arial"/>
              <a:cs typeface="Arial"/>
              <a:sym typeface="Arial"/>
            </a:endParaRPr>
          </a:p>
        </p:txBody>
      </p:sp>
      <p:sp>
        <p:nvSpPr>
          <p:cNvPr id="175" name="Google Shape;175;g34f04b2a6d8_1_38"/>
          <p:cNvSpPr txBox="1"/>
          <p:nvPr/>
        </p:nvSpPr>
        <p:spPr>
          <a:xfrm>
            <a:off x="415600" y="228000"/>
            <a:ext cx="7408800" cy="35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300"/>
              </a:spcAft>
              <a:buClr>
                <a:srgbClr val="000000"/>
              </a:buClr>
              <a:buSzPts val="2700"/>
              <a:buFont typeface="Arial"/>
              <a:buNone/>
            </a:pPr>
            <a:r>
              <a:rPr lang="en-US" sz="2700" b="1" i="0" u="none" strike="noStrike" cap="none">
                <a:solidFill>
                  <a:schemeClr val="dk1"/>
                </a:solidFill>
                <a:latin typeface="Roboto"/>
                <a:ea typeface="Roboto"/>
                <a:cs typeface="Roboto"/>
                <a:sym typeface="Roboto"/>
              </a:rPr>
              <a:t>Theory of Change</a:t>
            </a:r>
            <a:endParaRPr sz="2700" b="1" i="0" u="none" strike="noStrike" cap="none">
              <a:solidFill>
                <a:schemeClr val="dk1"/>
              </a:solidFill>
              <a:latin typeface="Roboto"/>
              <a:ea typeface="Roboto"/>
              <a:cs typeface="Roboto"/>
              <a:sym typeface="Roboto"/>
            </a:endParaRPr>
          </a:p>
        </p:txBody>
      </p:sp>
      <p:cxnSp>
        <p:nvCxnSpPr>
          <p:cNvPr id="176" name="Google Shape;176;g34f04b2a6d8_1_38" descr="&quot;&quot;"/>
          <p:cNvCxnSpPr/>
          <p:nvPr/>
        </p:nvCxnSpPr>
        <p:spPr>
          <a:xfrm>
            <a:off x="-213467" y="785200"/>
            <a:ext cx="11986000" cy="0"/>
          </a:xfrm>
          <a:prstGeom prst="straightConnector1">
            <a:avLst/>
          </a:prstGeom>
          <a:noFill/>
          <a:ln w="9525" cap="flat" cmpd="sng">
            <a:solidFill>
              <a:srgbClr val="EF7521"/>
            </a:solidFill>
            <a:prstDash val="dot"/>
            <a:round/>
            <a:headEnd type="none" w="sm" len="sm"/>
            <a:tailEnd type="none" w="sm" len="sm"/>
          </a:ln>
        </p:spPr>
      </p:cxnSp>
      <p:sp>
        <p:nvSpPr>
          <p:cNvPr id="177" name="Google Shape;177;g34f04b2a6d8_1_38"/>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178" name="Google Shape;178;g34f04b2a6d8_1_38" descr="CDE logo"/>
          <p:cNvPicPr preferRelativeResize="0"/>
          <p:nvPr/>
        </p:nvPicPr>
        <p:blipFill rotWithShape="1">
          <a:blip r:embed="rId3">
            <a:alphaModFix/>
          </a:blip>
          <a:srcRect/>
          <a:stretch/>
        </p:blipFill>
        <p:spPr>
          <a:xfrm>
            <a:off x="10669533" y="6024433"/>
            <a:ext cx="1232567" cy="53786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79"/>
        <p:cNvGrpSpPr/>
        <p:nvPr/>
      </p:nvGrpSpPr>
      <p:grpSpPr>
        <a:xfrm>
          <a:off x="0" y="0"/>
          <a:ext cx="0" cy="0"/>
          <a:chOff x="0" y="0"/>
          <a:chExt cx="0" cy="0"/>
        </a:xfrm>
      </p:grpSpPr>
      <p:pic>
        <p:nvPicPr>
          <p:cNvPr id="180" name="Google Shape;180;g34f04b2a6d8_1_67" descr="&quot;&quot;"/>
          <p:cNvPicPr preferRelativeResize="0"/>
          <p:nvPr/>
        </p:nvPicPr>
        <p:blipFill rotWithShape="1">
          <a:blip r:embed="rId2">
            <a:alphaModFix/>
          </a:blip>
          <a:srcRect/>
          <a:stretch/>
        </p:blipFill>
        <p:spPr>
          <a:xfrm>
            <a:off x="0" y="5760927"/>
            <a:ext cx="12192004" cy="1107281"/>
          </a:xfrm>
          <a:prstGeom prst="rect">
            <a:avLst/>
          </a:prstGeom>
          <a:noFill/>
          <a:ln>
            <a:noFill/>
          </a:ln>
        </p:spPr>
      </p:pic>
      <p:sp>
        <p:nvSpPr>
          <p:cNvPr id="181" name="Google Shape;181;g34f04b2a6d8_1_67"/>
          <p:cNvSpPr txBox="1">
            <a:spLocks noGrp="1"/>
          </p:cNvSpPr>
          <p:nvPr>
            <p:ph type="title"/>
          </p:nvPr>
        </p:nvSpPr>
        <p:spPr>
          <a:xfrm>
            <a:off x="165167" y="5796533"/>
            <a:ext cx="96896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9pPr>
          </a:lstStyle>
          <a:p>
            <a:endParaRPr/>
          </a:p>
        </p:txBody>
      </p:sp>
      <p:sp>
        <p:nvSpPr>
          <p:cNvPr id="182" name="Google Shape;182;g34f04b2a6d8_1_67"/>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183" name="Google Shape;183;g34f04b2a6d8_1_67" descr="CDE logo"/>
          <p:cNvPicPr preferRelativeResize="0"/>
          <p:nvPr/>
        </p:nvPicPr>
        <p:blipFill rotWithShape="1">
          <a:blip r:embed="rId3">
            <a:alphaModFix/>
          </a:blip>
          <a:srcRect/>
          <a:stretch/>
        </p:blipFill>
        <p:spPr>
          <a:xfrm>
            <a:off x="10669533" y="6024433"/>
            <a:ext cx="1232567" cy="537865"/>
          </a:xfrm>
          <a:prstGeom prst="rect">
            <a:avLst/>
          </a:prstGeom>
          <a:noFill/>
          <a:ln>
            <a:noFill/>
          </a:ln>
        </p:spPr>
      </p:pic>
      <p:sp>
        <p:nvSpPr>
          <p:cNvPr id="184" name="Google Shape;184;g34f04b2a6d8_1_67"/>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rm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85"/>
        <p:cNvGrpSpPr/>
        <p:nvPr/>
      </p:nvGrpSpPr>
      <p:grpSpPr>
        <a:xfrm>
          <a:off x="0" y="0"/>
          <a:ext cx="0" cy="0"/>
          <a:chOff x="0" y="0"/>
          <a:chExt cx="0" cy="0"/>
        </a:xfrm>
      </p:grpSpPr>
      <p:pic>
        <p:nvPicPr>
          <p:cNvPr id="186" name="Google Shape;186;g34f04b2a6d8_1_73" descr="Photo of elementary student"/>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187" name="Google Shape;187;g34f04b2a6d8_1_73" descr="Photo of elementary student"/>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188" name="Google Shape;188;g34f04b2a6d8_1_73" descr="Photo of elementary students and teacher"/>
          <p:cNvPicPr preferRelativeResize="0"/>
          <p:nvPr/>
        </p:nvPicPr>
        <p:blipFill rotWithShape="1">
          <a:blip r:embed="rId4">
            <a:alphaModFix/>
          </a:blip>
          <a:srcRect/>
          <a:stretch/>
        </p:blipFill>
        <p:spPr>
          <a:xfrm>
            <a:off x="6308623" y="203200"/>
            <a:ext cx="2438400" cy="2438400"/>
          </a:xfrm>
          <a:prstGeom prst="rect">
            <a:avLst/>
          </a:prstGeom>
          <a:noFill/>
          <a:ln>
            <a:noFill/>
          </a:ln>
        </p:spPr>
      </p:pic>
      <p:pic>
        <p:nvPicPr>
          <p:cNvPr id="189" name="Google Shape;189;g34f04b2a6d8_1_73" descr="Photo of elementary student"/>
          <p:cNvPicPr preferRelativeResize="0"/>
          <p:nvPr/>
        </p:nvPicPr>
        <p:blipFill rotWithShape="1">
          <a:blip r:embed="rId5">
            <a:alphaModFix/>
          </a:blip>
          <a:srcRect/>
          <a:stretch/>
        </p:blipFill>
        <p:spPr>
          <a:xfrm>
            <a:off x="9361333" y="203200"/>
            <a:ext cx="2438400" cy="2438400"/>
          </a:xfrm>
          <a:prstGeom prst="rect">
            <a:avLst/>
          </a:prstGeom>
          <a:noFill/>
          <a:ln>
            <a:noFill/>
          </a:ln>
        </p:spPr>
      </p:pic>
      <p:pic>
        <p:nvPicPr>
          <p:cNvPr id="190" name="Google Shape;190;g34f04b2a6d8_1_73" descr="Photo of elementary student"/>
          <p:cNvPicPr preferRelativeResize="0"/>
          <p:nvPr/>
        </p:nvPicPr>
        <p:blipFill rotWithShape="1">
          <a:blip r:embed="rId6">
            <a:alphaModFix/>
          </a:blip>
          <a:srcRect/>
          <a:stretch/>
        </p:blipFill>
        <p:spPr>
          <a:xfrm>
            <a:off x="203200" y="2940733"/>
            <a:ext cx="2438400" cy="2438400"/>
          </a:xfrm>
          <a:prstGeom prst="rect">
            <a:avLst/>
          </a:prstGeom>
          <a:noFill/>
          <a:ln>
            <a:noFill/>
          </a:ln>
        </p:spPr>
      </p:pic>
      <p:pic>
        <p:nvPicPr>
          <p:cNvPr id="191" name="Google Shape;191;g34f04b2a6d8_1_73" descr="Photo of elementary student"/>
          <p:cNvPicPr preferRelativeResize="0"/>
          <p:nvPr/>
        </p:nvPicPr>
        <p:blipFill rotWithShape="1">
          <a:blip r:embed="rId7">
            <a:alphaModFix/>
          </a:blip>
          <a:srcRect/>
          <a:stretch/>
        </p:blipFill>
        <p:spPr>
          <a:xfrm>
            <a:off x="3255911" y="2940733"/>
            <a:ext cx="2438400" cy="2438400"/>
          </a:xfrm>
          <a:prstGeom prst="rect">
            <a:avLst/>
          </a:prstGeom>
          <a:noFill/>
          <a:ln>
            <a:noFill/>
          </a:ln>
        </p:spPr>
      </p:pic>
      <p:pic>
        <p:nvPicPr>
          <p:cNvPr id="192" name="Google Shape;192;g34f04b2a6d8_1_73" descr="Photo of elementary student"/>
          <p:cNvPicPr preferRelativeResize="0"/>
          <p:nvPr/>
        </p:nvPicPr>
        <p:blipFill rotWithShape="1">
          <a:blip r:embed="rId8">
            <a:alphaModFix/>
          </a:blip>
          <a:srcRect/>
          <a:stretch/>
        </p:blipFill>
        <p:spPr>
          <a:xfrm>
            <a:off x="6308623" y="2940733"/>
            <a:ext cx="2438400" cy="2438400"/>
          </a:xfrm>
          <a:prstGeom prst="rect">
            <a:avLst/>
          </a:prstGeom>
          <a:noFill/>
          <a:ln>
            <a:noFill/>
          </a:ln>
        </p:spPr>
      </p:pic>
      <p:pic>
        <p:nvPicPr>
          <p:cNvPr id="193" name="Google Shape;193;g34f04b2a6d8_1_73" descr="Photo of elementary students"/>
          <p:cNvPicPr preferRelativeResize="0"/>
          <p:nvPr/>
        </p:nvPicPr>
        <p:blipFill rotWithShape="1">
          <a:blip r:embed="rId9">
            <a:alphaModFix/>
          </a:blip>
          <a:srcRect/>
          <a:stretch/>
        </p:blipFill>
        <p:spPr>
          <a:xfrm>
            <a:off x="9361333" y="2940733"/>
            <a:ext cx="2438400" cy="2438400"/>
          </a:xfrm>
          <a:prstGeom prst="rect">
            <a:avLst/>
          </a:prstGeom>
          <a:noFill/>
          <a:ln>
            <a:noFill/>
          </a:ln>
        </p:spPr>
      </p:pic>
      <p:sp>
        <p:nvSpPr>
          <p:cNvPr id="194" name="Google Shape;194;g34f04b2a6d8_1_73"/>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rm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95"/>
        <p:cNvGrpSpPr/>
        <p:nvPr/>
      </p:nvGrpSpPr>
      <p:grpSpPr>
        <a:xfrm>
          <a:off x="0" y="0"/>
          <a:ext cx="0" cy="0"/>
          <a:chOff x="0" y="0"/>
          <a:chExt cx="0" cy="0"/>
        </a:xfrm>
      </p:grpSpPr>
      <p:pic>
        <p:nvPicPr>
          <p:cNvPr id="196" name="Google Shape;196;g34f04b2a6d8_1_83" descr="Photo of elementary students"/>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197" name="Google Shape;197;g34f04b2a6d8_1_83" descr="Photo of elementary students"/>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198" name="Google Shape;198;g34f04b2a6d8_1_83" descr="Photo of high school student"/>
          <p:cNvPicPr preferRelativeResize="0"/>
          <p:nvPr/>
        </p:nvPicPr>
        <p:blipFill rotWithShape="1">
          <a:blip r:embed="rId4">
            <a:alphaModFix/>
          </a:blip>
          <a:srcRect/>
          <a:stretch/>
        </p:blipFill>
        <p:spPr>
          <a:xfrm>
            <a:off x="6308623" y="203200"/>
            <a:ext cx="2438400" cy="2438400"/>
          </a:xfrm>
          <a:prstGeom prst="rect">
            <a:avLst/>
          </a:prstGeom>
          <a:noFill/>
          <a:ln>
            <a:noFill/>
          </a:ln>
        </p:spPr>
      </p:pic>
      <p:pic>
        <p:nvPicPr>
          <p:cNvPr id="199" name="Google Shape;199;g34f04b2a6d8_1_83" descr="Photo of high school students"/>
          <p:cNvPicPr preferRelativeResize="0"/>
          <p:nvPr/>
        </p:nvPicPr>
        <p:blipFill rotWithShape="1">
          <a:blip r:embed="rId5">
            <a:alphaModFix/>
          </a:blip>
          <a:srcRect/>
          <a:stretch/>
        </p:blipFill>
        <p:spPr>
          <a:xfrm>
            <a:off x="9361333" y="203200"/>
            <a:ext cx="2438400" cy="2438400"/>
          </a:xfrm>
          <a:prstGeom prst="rect">
            <a:avLst/>
          </a:prstGeom>
          <a:noFill/>
          <a:ln>
            <a:noFill/>
          </a:ln>
        </p:spPr>
      </p:pic>
      <p:pic>
        <p:nvPicPr>
          <p:cNvPr id="200" name="Google Shape;200;g34f04b2a6d8_1_83" descr="Photo of high school students"/>
          <p:cNvPicPr preferRelativeResize="0"/>
          <p:nvPr/>
        </p:nvPicPr>
        <p:blipFill rotWithShape="1">
          <a:blip r:embed="rId6">
            <a:alphaModFix/>
          </a:blip>
          <a:srcRect/>
          <a:stretch/>
        </p:blipFill>
        <p:spPr>
          <a:xfrm>
            <a:off x="203200" y="2940733"/>
            <a:ext cx="2438400" cy="2438400"/>
          </a:xfrm>
          <a:prstGeom prst="rect">
            <a:avLst/>
          </a:prstGeom>
          <a:noFill/>
          <a:ln>
            <a:noFill/>
          </a:ln>
        </p:spPr>
      </p:pic>
      <p:pic>
        <p:nvPicPr>
          <p:cNvPr id="201" name="Google Shape;201;g34f04b2a6d8_1_83" descr="Photo of high school student"/>
          <p:cNvPicPr preferRelativeResize="0"/>
          <p:nvPr/>
        </p:nvPicPr>
        <p:blipFill rotWithShape="1">
          <a:blip r:embed="rId7">
            <a:alphaModFix/>
          </a:blip>
          <a:srcRect/>
          <a:stretch/>
        </p:blipFill>
        <p:spPr>
          <a:xfrm>
            <a:off x="3255911" y="2940733"/>
            <a:ext cx="2438400" cy="2438400"/>
          </a:xfrm>
          <a:prstGeom prst="rect">
            <a:avLst/>
          </a:prstGeom>
          <a:noFill/>
          <a:ln>
            <a:noFill/>
          </a:ln>
        </p:spPr>
      </p:pic>
      <p:pic>
        <p:nvPicPr>
          <p:cNvPr id="202" name="Google Shape;202;g34f04b2a6d8_1_83" descr="Photo of high school students"/>
          <p:cNvPicPr preferRelativeResize="0"/>
          <p:nvPr/>
        </p:nvPicPr>
        <p:blipFill rotWithShape="1">
          <a:blip r:embed="rId8">
            <a:alphaModFix/>
          </a:blip>
          <a:srcRect/>
          <a:stretch/>
        </p:blipFill>
        <p:spPr>
          <a:xfrm>
            <a:off x="6308623" y="2940733"/>
            <a:ext cx="2438400" cy="2438400"/>
          </a:xfrm>
          <a:prstGeom prst="rect">
            <a:avLst/>
          </a:prstGeom>
          <a:noFill/>
          <a:ln>
            <a:noFill/>
          </a:ln>
        </p:spPr>
      </p:pic>
      <p:pic>
        <p:nvPicPr>
          <p:cNvPr id="203" name="Google Shape;203;g34f04b2a6d8_1_83" descr="Photo of high school student"/>
          <p:cNvPicPr preferRelativeResize="0"/>
          <p:nvPr/>
        </p:nvPicPr>
        <p:blipFill rotWithShape="1">
          <a:blip r:embed="rId9">
            <a:alphaModFix/>
          </a:blip>
          <a:srcRect/>
          <a:stretch/>
        </p:blipFill>
        <p:spPr>
          <a:xfrm>
            <a:off x="9361333" y="2940733"/>
            <a:ext cx="2438400" cy="2438400"/>
          </a:xfrm>
          <a:prstGeom prst="rect">
            <a:avLst/>
          </a:prstGeom>
          <a:noFill/>
          <a:ln>
            <a:noFill/>
          </a:ln>
        </p:spPr>
      </p:pic>
      <p:sp>
        <p:nvSpPr>
          <p:cNvPr id="204" name="Google Shape;204;g34f04b2a6d8_1_83"/>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rm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05"/>
        <p:cNvGrpSpPr/>
        <p:nvPr/>
      </p:nvGrpSpPr>
      <p:grpSpPr>
        <a:xfrm>
          <a:off x="0" y="0"/>
          <a:ext cx="0" cy="0"/>
          <a:chOff x="0" y="0"/>
          <a:chExt cx="0" cy="0"/>
        </a:xfrm>
      </p:grpSpPr>
      <p:pic>
        <p:nvPicPr>
          <p:cNvPr id="206" name="Google Shape;206;g34f04b2a6d8_1_93" descr="Photo of high school students"/>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207" name="Google Shape;207;g34f04b2a6d8_1_93" descr="Photo of high school student"/>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208" name="Google Shape;208;g34f04b2a6d8_1_93" descr="Photo of high school students"/>
          <p:cNvPicPr preferRelativeResize="0"/>
          <p:nvPr/>
        </p:nvPicPr>
        <p:blipFill rotWithShape="1">
          <a:blip r:embed="rId4">
            <a:alphaModFix/>
          </a:blip>
          <a:srcRect/>
          <a:stretch/>
        </p:blipFill>
        <p:spPr>
          <a:xfrm>
            <a:off x="6308623" y="203200"/>
            <a:ext cx="2438400" cy="2438400"/>
          </a:xfrm>
          <a:prstGeom prst="rect">
            <a:avLst/>
          </a:prstGeom>
          <a:noFill/>
          <a:ln>
            <a:noFill/>
          </a:ln>
        </p:spPr>
      </p:pic>
      <p:sp>
        <p:nvSpPr>
          <p:cNvPr id="209" name="Google Shape;209;g34f04b2a6d8_1_93"/>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rm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0"/>
        <p:cNvGrpSpPr/>
        <p:nvPr/>
      </p:nvGrpSpPr>
      <p:grpSpPr>
        <a:xfrm>
          <a:off x="0" y="0"/>
          <a:ext cx="0" cy="0"/>
          <a:chOff x="0" y="0"/>
          <a:chExt cx="0" cy="0"/>
        </a:xfrm>
      </p:grpSpPr>
      <p:sp>
        <p:nvSpPr>
          <p:cNvPr id="211" name="Google Shape;211;g34f04b2a6d8_1_9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2" name="Google Shape;212;g34f04b2a6d8_1_98"/>
          <p:cNvSpPr txBox="1">
            <a:spLocks noGrp="1"/>
          </p:cNvSpPr>
          <p:nvPr>
            <p:ph type="body" idx="1"/>
          </p:nvPr>
        </p:nvSpPr>
        <p:spPr>
          <a:xfrm>
            <a:off x="415600" y="1536633"/>
            <a:ext cx="53332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213" name="Google Shape;213;g34f04b2a6d8_1_98"/>
          <p:cNvSpPr txBox="1">
            <a:spLocks noGrp="1"/>
          </p:cNvSpPr>
          <p:nvPr>
            <p:ph type="body" idx="2"/>
          </p:nvPr>
        </p:nvSpPr>
        <p:spPr>
          <a:xfrm>
            <a:off x="6443200" y="1536633"/>
            <a:ext cx="53332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214" name="Google Shape;214;g34f04b2a6d8_1_98"/>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5"/>
        <p:cNvGrpSpPr/>
        <p:nvPr/>
      </p:nvGrpSpPr>
      <p:grpSpPr>
        <a:xfrm>
          <a:off x="0" y="0"/>
          <a:ext cx="0" cy="0"/>
          <a:chOff x="0" y="0"/>
          <a:chExt cx="0" cy="0"/>
        </a:xfrm>
      </p:grpSpPr>
      <p:sp>
        <p:nvSpPr>
          <p:cNvPr id="216" name="Google Shape;216;g34f04b2a6d8_1_10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7" name="Google Shape;217;g34f04b2a6d8_1_103"/>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8"/>
        <p:cNvGrpSpPr/>
        <p:nvPr/>
      </p:nvGrpSpPr>
      <p:grpSpPr>
        <a:xfrm>
          <a:off x="0" y="0"/>
          <a:ext cx="0" cy="0"/>
          <a:chOff x="0" y="0"/>
          <a:chExt cx="0" cy="0"/>
        </a:xfrm>
      </p:grpSpPr>
      <p:sp>
        <p:nvSpPr>
          <p:cNvPr id="219" name="Google Shape;219;g34f04b2a6d8_1_106"/>
          <p:cNvSpPr txBox="1">
            <a:spLocks noGrp="1"/>
          </p:cNvSpPr>
          <p:nvPr>
            <p:ph type="title"/>
          </p:nvPr>
        </p:nvSpPr>
        <p:spPr>
          <a:xfrm>
            <a:off x="415600" y="740800"/>
            <a:ext cx="3744000" cy="10076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20" name="Google Shape;220;g34f04b2a6d8_1_106"/>
          <p:cNvSpPr txBox="1">
            <a:spLocks noGrp="1"/>
          </p:cNvSpPr>
          <p:nvPr>
            <p:ph type="body" idx="1"/>
          </p:nvPr>
        </p:nvSpPr>
        <p:spPr>
          <a:xfrm>
            <a:off x="415600" y="1852800"/>
            <a:ext cx="3744000" cy="42392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221" name="Google Shape;221;g34f04b2a6d8_1_106"/>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2"/>
        <p:cNvGrpSpPr/>
        <p:nvPr/>
      </p:nvGrpSpPr>
      <p:grpSpPr>
        <a:xfrm>
          <a:off x="0" y="0"/>
          <a:ext cx="0" cy="0"/>
          <a:chOff x="0" y="0"/>
          <a:chExt cx="0" cy="0"/>
        </a:xfrm>
      </p:grpSpPr>
      <p:sp>
        <p:nvSpPr>
          <p:cNvPr id="223" name="Google Shape;223;g34f04b2a6d8_1_110"/>
          <p:cNvSpPr txBox="1">
            <a:spLocks noGrp="1"/>
          </p:cNvSpPr>
          <p:nvPr>
            <p:ph type="title"/>
          </p:nvPr>
        </p:nvSpPr>
        <p:spPr>
          <a:xfrm>
            <a:off x="653667" y="600200"/>
            <a:ext cx="8490400" cy="54544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224" name="Google Shape;224;g34f04b2a6d8_1_11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6"/>
        <p:cNvGrpSpPr/>
        <p:nvPr/>
      </p:nvGrpSpPr>
      <p:grpSpPr>
        <a:xfrm>
          <a:off x="0" y="0"/>
          <a:ext cx="0" cy="0"/>
          <a:chOff x="0" y="0"/>
          <a:chExt cx="0" cy="0"/>
        </a:xfrm>
      </p:grpSpPr>
      <p:pic>
        <p:nvPicPr>
          <p:cNvPr id="27" name="Google Shape;27;p27"/>
          <p:cNvPicPr preferRelativeResize="0"/>
          <p:nvPr/>
        </p:nvPicPr>
        <p:blipFill rotWithShape="1">
          <a:blip r:embed="rId2">
            <a:alphaModFix/>
          </a:blip>
          <a:srcRect/>
          <a:stretch/>
        </p:blipFill>
        <p:spPr>
          <a:xfrm>
            <a:off x="1" y="1"/>
            <a:ext cx="12191999" cy="6857999"/>
          </a:xfrm>
          <a:prstGeom prst="rect">
            <a:avLst/>
          </a:prstGeom>
          <a:noFill/>
          <a:ln>
            <a:noFill/>
          </a:ln>
        </p:spPr>
      </p:pic>
      <p:sp>
        <p:nvSpPr>
          <p:cNvPr id="28" name="Google Shape;28;p27"/>
          <p:cNvSpPr txBox="1">
            <a:spLocks noGrp="1"/>
          </p:cNvSpPr>
          <p:nvPr>
            <p:ph type="ctrTitle"/>
          </p:nvPr>
        </p:nvSpPr>
        <p:spPr>
          <a:xfrm>
            <a:off x="914400" y="2595716"/>
            <a:ext cx="103632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5"/>
        <p:cNvGrpSpPr/>
        <p:nvPr/>
      </p:nvGrpSpPr>
      <p:grpSpPr>
        <a:xfrm>
          <a:off x="0" y="0"/>
          <a:ext cx="0" cy="0"/>
          <a:chOff x="0" y="0"/>
          <a:chExt cx="0" cy="0"/>
        </a:xfrm>
      </p:grpSpPr>
      <p:sp>
        <p:nvSpPr>
          <p:cNvPr id="226" name="Google Shape;226;g34f04b2a6d8_1_11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 name="Google Shape;227;g34f04b2a6d8_1_113"/>
          <p:cNvSpPr txBox="1">
            <a:spLocks noGrp="1"/>
          </p:cNvSpPr>
          <p:nvPr>
            <p:ph type="title"/>
          </p:nvPr>
        </p:nvSpPr>
        <p:spPr>
          <a:xfrm>
            <a:off x="354000" y="1644233"/>
            <a:ext cx="53936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28" name="Google Shape;228;g34f04b2a6d8_1_113"/>
          <p:cNvSpPr txBox="1">
            <a:spLocks noGrp="1"/>
          </p:cNvSpPr>
          <p:nvPr>
            <p:ph type="subTitle" idx="1"/>
          </p:nvPr>
        </p:nvSpPr>
        <p:spPr>
          <a:xfrm>
            <a:off x="354000" y="3737433"/>
            <a:ext cx="5393600" cy="16468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9" name="Google Shape;229;g34f04b2a6d8_1_113"/>
          <p:cNvSpPr txBox="1">
            <a:spLocks noGrp="1"/>
          </p:cNvSpPr>
          <p:nvPr>
            <p:ph type="body" idx="2"/>
          </p:nvPr>
        </p:nvSpPr>
        <p:spPr>
          <a:xfrm>
            <a:off x="6586000" y="965433"/>
            <a:ext cx="5116000" cy="49268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30" name="Google Shape;230;g34f04b2a6d8_1_113"/>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1"/>
        <p:cNvGrpSpPr/>
        <p:nvPr/>
      </p:nvGrpSpPr>
      <p:grpSpPr>
        <a:xfrm>
          <a:off x="0" y="0"/>
          <a:ext cx="0" cy="0"/>
          <a:chOff x="0" y="0"/>
          <a:chExt cx="0" cy="0"/>
        </a:xfrm>
      </p:grpSpPr>
      <p:sp>
        <p:nvSpPr>
          <p:cNvPr id="232" name="Google Shape;232;g34f04b2a6d8_1_119"/>
          <p:cNvSpPr txBox="1">
            <a:spLocks noGrp="1"/>
          </p:cNvSpPr>
          <p:nvPr>
            <p:ph type="body" idx="1"/>
          </p:nvPr>
        </p:nvSpPr>
        <p:spPr>
          <a:xfrm>
            <a:off x="415600" y="5640767"/>
            <a:ext cx="7998400" cy="8068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233" name="Google Shape;233;g34f04b2a6d8_1_119"/>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4"/>
        <p:cNvGrpSpPr/>
        <p:nvPr/>
      </p:nvGrpSpPr>
      <p:grpSpPr>
        <a:xfrm>
          <a:off x="0" y="0"/>
          <a:ext cx="0" cy="0"/>
          <a:chOff x="0" y="0"/>
          <a:chExt cx="0" cy="0"/>
        </a:xfrm>
      </p:grpSpPr>
      <p:sp>
        <p:nvSpPr>
          <p:cNvPr id="235" name="Google Shape;235;g34f04b2a6d8_1_122"/>
          <p:cNvSpPr txBox="1">
            <a:spLocks noGrp="1"/>
          </p:cNvSpPr>
          <p:nvPr>
            <p:ph type="title" hasCustomPrompt="1"/>
          </p:nvPr>
        </p:nvSpPr>
        <p:spPr>
          <a:xfrm>
            <a:off x="415600" y="1474833"/>
            <a:ext cx="11360800" cy="26180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36" name="Google Shape;236;g34f04b2a6d8_1_122"/>
          <p:cNvSpPr txBox="1">
            <a:spLocks noGrp="1"/>
          </p:cNvSpPr>
          <p:nvPr>
            <p:ph type="body" idx="1"/>
          </p:nvPr>
        </p:nvSpPr>
        <p:spPr>
          <a:xfrm>
            <a:off x="415600" y="4202967"/>
            <a:ext cx="11360800" cy="17344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237" name="Google Shape;237;g34f04b2a6d8_1_12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38"/>
        <p:cNvGrpSpPr/>
        <p:nvPr/>
      </p:nvGrpSpPr>
      <p:grpSpPr>
        <a:xfrm>
          <a:off x="0" y="0"/>
          <a:ext cx="0" cy="0"/>
          <a:chOff x="0" y="0"/>
          <a:chExt cx="0" cy="0"/>
        </a:xfrm>
      </p:grpSpPr>
      <p:sp>
        <p:nvSpPr>
          <p:cNvPr id="239" name="Google Shape;239;g34f04b2a6d8_1_126"/>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0" name="Google Shape;240;g34f04b2a6d8_1_126"/>
          <p:cNvSpPr txBox="1">
            <a:spLocks noGrp="1"/>
          </p:cNvSpPr>
          <p:nvPr>
            <p:ph type="sldNum" idx="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1" name="Google Shape;241;g34f04b2a6d8_1_126" descr="&quot;&quot;"/>
          <p:cNvPicPr preferRelativeResize="0"/>
          <p:nvPr/>
        </p:nvPicPr>
        <p:blipFill rotWithShape="1">
          <a:blip r:embed="rId2">
            <a:alphaModFix/>
          </a:blip>
          <a:srcRect/>
          <a:stretch/>
        </p:blipFill>
        <p:spPr>
          <a:xfrm>
            <a:off x="0" y="5760927"/>
            <a:ext cx="12192004" cy="1107281"/>
          </a:xfrm>
          <a:prstGeom prst="rect">
            <a:avLst/>
          </a:prstGeom>
          <a:noFill/>
          <a:ln>
            <a:noFill/>
          </a:ln>
        </p:spPr>
      </p:pic>
      <p:sp>
        <p:nvSpPr>
          <p:cNvPr id="242" name="Google Shape;242;g34f04b2a6d8_1_126"/>
          <p:cNvSpPr txBox="1"/>
          <p:nvPr/>
        </p:nvSpPr>
        <p:spPr>
          <a:xfrm>
            <a:off x="415600" y="944100"/>
            <a:ext cx="7408800" cy="65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1" i="0" u="none" strike="noStrike" cap="none">
                <a:solidFill>
                  <a:srgbClr val="EF7521"/>
                </a:solidFill>
                <a:latin typeface="Roboto"/>
                <a:ea typeface="Roboto"/>
                <a:cs typeface="Roboto"/>
                <a:sym typeface="Roboto"/>
              </a:rPr>
              <a:t>Our Vision </a:t>
            </a:r>
            <a:endParaRPr sz="1600" b="0" i="0" u="none" strike="noStrike" cap="none">
              <a:solidFill>
                <a:srgbClr val="EF7521"/>
              </a:solidFill>
              <a:latin typeface="Roboto"/>
              <a:ea typeface="Roboto"/>
              <a:cs typeface="Roboto"/>
              <a:sym typeface="Roboto"/>
            </a:endParaRPr>
          </a:p>
          <a:p>
            <a:pPr marL="0" marR="0" lvl="0" indent="0" algn="l" rtl="0">
              <a:lnSpc>
                <a:spcPct val="100000"/>
              </a:lnSpc>
              <a:spcBef>
                <a:spcPts val="300"/>
              </a:spcBef>
              <a:spcAft>
                <a:spcPts val="0"/>
              </a:spcAft>
              <a:buClr>
                <a:srgbClr val="000000"/>
              </a:buClr>
              <a:buSzPts val="1300"/>
              <a:buFont typeface="Arial"/>
              <a:buNone/>
            </a:pPr>
            <a:r>
              <a:rPr lang="en-US" sz="1300" b="0" i="0" u="none" strike="noStrike" cap="none">
                <a:solidFill>
                  <a:schemeClr val="dk1"/>
                </a:solidFill>
                <a:latin typeface="Roboto"/>
                <a:ea typeface="Roboto"/>
                <a:cs typeface="Roboto"/>
                <a:sym typeface="Roboto"/>
              </a:rPr>
              <a:t>To create an equitable educational environment where </a:t>
            </a:r>
            <a:r>
              <a:rPr lang="en-US" sz="1300" b="0" i="1" u="none" strike="noStrike" cap="none">
                <a:solidFill>
                  <a:schemeClr val="dk1"/>
                </a:solidFill>
                <a:latin typeface="Roboto"/>
                <a:ea typeface="Roboto"/>
                <a:cs typeface="Roboto"/>
                <a:sym typeface="Roboto"/>
              </a:rPr>
              <a:t>all</a:t>
            </a:r>
            <a:r>
              <a:rPr lang="en-US" sz="1300" b="0" i="0" u="none" strike="noStrike" cap="none">
                <a:solidFill>
                  <a:schemeClr val="dk1"/>
                </a:solidFill>
                <a:latin typeface="Roboto"/>
                <a:ea typeface="Roboto"/>
                <a:cs typeface="Roboto"/>
                <a:sym typeface="Roboto"/>
              </a:rPr>
              <a:t> students and staff in Colorado thrive</a:t>
            </a:r>
            <a:endParaRPr sz="2700" b="0" i="0" u="none" strike="noStrike" cap="none">
              <a:solidFill>
                <a:srgbClr val="000000"/>
              </a:solidFill>
              <a:latin typeface="Rockwell"/>
              <a:ea typeface="Rockwell"/>
              <a:cs typeface="Rockwell"/>
              <a:sym typeface="Rockwell"/>
            </a:endParaRPr>
          </a:p>
        </p:txBody>
      </p:sp>
      <p:cxnSp>
        <p:nvCxnSpPr>
          <p:cNvPr id="243" name="Google Shape;243;g34f04b2a6d8_1_126" descr="&quot;&quot;"/>
          <p:cNvCxnSpPr/>
          <p:nvPr/>
        </p:nvCxnSpPr>
        <p:spPr>
          <a:xfrm>
            <a:off x="-213467" y="1709795"/>
            <a:ext cx="11986000" cy="0"/>
          </a:xfrm>
          <a:prstGeom prst="straightConnector1">
            <a:avLst/>
          </a:prstGeom>
          <a:noFill/>
          <a:ln w="9525" cap="flat" cmpd="sng">
            <a:solidFill>
              <a:srgbClr val="EF7521"/>
            </a:solidFill>
            <a:prstDash val="dot"/>
            <a:round/>
            <a:headEnd type="none" w="sm" len="sm"/>
            <a:tailEnd type="none" w="sm" len="sm"/>
          </a:ln>
        </p:spPr>
      </p:cxnSp>
      <p:sp>
        <p:nvSpPr>
          <p:cNvPr id="244" name="Google Shape;244;g34f04b2a6d8_1_126"/>
          <p:cNvSpPr txBox="1"/>
          <p:nvPr/>
        </p:nvSpPr>
        <p:spPr>
          <a:xfrm>
            <a:off x="4332177" y="2174467"/>
            <a:ext cx="2133600" cy="858400"/>
          </a:xfrm>
          <a:prstGeom prst="rect">
            <a:avLst/>
          </a:prstGeom>
          <a:noFill/>
          <a:ln>
            <a:noFill/>
          </a:ln>
        </p:spPr>
        <p:txBody>
          <a:bodyPr spcFirstLastPara="1" wrap="square" lIns="0" tIns="0" rIns="0" bIns="0" anchor="t" anchorCtr="0">
            <a:noAutofit/>
          </a:bodyPr>
          <a:lstStyle/>
          <a:p>
            <a:pPr marL="152400" marR="0" lvl="0" indent="-152400" algn="l" rtl="0">
              <a:lnSpc>
                <a:spcPct val="100000"/>
              </a:lnSpc>
              <a:spcBef>
                <a:spcPts val="0"/>
              </a:spcBef>
              <a:spcAft>
                <a:spcPts val="0"/>
              </a:spcAft>
              <a:buClr>
                <a:srgbClr val="000000"/>
              </a:buClr>
              <a:buSzPts val="1500"/>
              <a:buFont typeface="Arial"/>
              <a:buNone/>
            </a:pPr>
            <a:r>
              <a:rPr lang="en-US" sz="1500" b="0" i="0" u="none" strike="noStrike" cap="none">
                <a:solidFill>
                  <a:srgbClr val="EF7521"/>
                </a:solidFill>
                <a:latin typeface="Roboto Medium"/>
                <a:ea typeface="Roboto Medium"/>
                <a:cs typeface="Roboto Medium"/>
                <a:sym typeface="Roboto Medium"/>
              </a:rPr>
              <a:t>&gt; SERVE</a:t>
            </a:r>
            <a:endParaRPr sz="1500" b="0" i="0" u="none" strike="noStrike" cap="none">
              <a:solidFill>
                <a:srgbClr val="EF7521"/>
              </a:solidFill>
              <a:latin typeface="Arial"/>
              <a:ea typeface="Arial"/>
              <a:cs typeface="Arial"/>
              <a:sym typeface="Arial"/>
            </a:endParaRPr>
          </a:p>
          <a:p>
            <a:pPr marL="177800" marR="0" lvl="0" indent="0" algn="l" rtl="0">
              <a:lnSpc>
                <a:spcPct val="100000"/>
              </a:lnSpc>
              <a:spcBef>
                <a:spcPts val="100"/>
              </a:spcBef>
              <a:spcAft>
                <a:spcPts val="70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Provide actionable support to local educational agencies</a:t>
            </a:r>
            <a:endParaRPr sz="1300" b="0" i="0" u="none" strike="noStrike" cap="none">
              <a:solidFill>
                <a:srgbClr val="000000"/>
              </a:solidFill>
              <a:latin typeface="Roboto"/>
              <a:ea typeface="Roboto"/>
              <a:cs typeface="Roboto"/>
              <a:sym typeface="Roboto"/>
            </a:endParaRPr>
          </a:p>
        </p:txBody>
      </p:sp>
      <p:sp>
        <p:nvSpPr>
          <p:cNvPr id="245" name="Google Shape;245;g34f04b2a6d8_1_126"/>
          <p:cNvSpPr txBox="1"/>
          <p:nvPr/>
        </p:nvSpPr>
        <p:spPr>
          <a:xfrm>
            <a:off x="6985556" y="2174467"/>
            <a:ext cx="2133600" cy="899600"/>
          </a:xfrm>
          <a:prstGeom prst="rect">
            <a:avLst/>
          </a:prstGeom>
          <a:noFill/>
          <a:ln>
            <a:noFill/>
          </a:ln>
        </p:spPr>
        <p:txBody>
          <a:bodyPr spcFirstLastPara="1" wrap="square" lIns="0" tIns="0" rIns="0" bIns="0" anchor="t" anchorCtr="0">
            <a:spAutoFit/>
          </a:bodyPr>
          <a:lstStyle/>
          <a:p>
            <a:pPr marL="152400" marR="0" lvl="0" indent="-152400" algn="l" rtl="0">
              <a:lnSpc>
                <a:spcPct val="100000"/>
              </a:lnSpc>
              <a:spcBef>
                <a:spcPts val="0"/>
              </a:spcBef>
              <a:spcAft>
                <a:spcPts val="0"/>
              </a:spcAft>
              <a:buClr>
                <a:srgbClr val="000000"/>
              </a:buClr>
              <a:buSzPts val="1700"/>
              <a:buFont typeface="Arial"/>
              <a:buNone/>
            </a:pPr>
            <a:r>
              <a:rPr lang="en-US" sz="1700" b="0" i="0" u="none" strike="noStrike" cap="none">
                <a:solidFill>
                  <a:srgbClr val="EF7521"/>
                </a:solidFill>
                <a:latin typeface="Roboto Medium"/>
                <a:ea typeface="Roboto Medium"/>
                <a:cs typeface="Roboto Medium"/>
                <a:sym typeface="Roboto Medium"/>
              </a:rPr>
              <a:t>&gt; </a:t>
            </a:r>
            <a:r>
              <a:rPr lang="en-US" sz="1500" b="0" i="0" u="none" strike="noStrike" cap="none">
                <a:solidFill>
                  <a:srgbClr val="EF7521"/>
                </a:solidFill>
                <a:latin typeface="Roboto Medium"/>
                <a:ea typeface="Roboto Medium"/>
                <a:cs typeface="Roboto Medium"/>
                <a:sym typeface="Roboto Medium"/>
              </a:rPr>
              <a:t>GUIDE</a:t>
            </a:r>
            <a:endParaRPr sz="1900" b="1" i="0" u="none" strike="noStrike" cap="none">
              <a:solidFill>
                <a:srgbClr val="EF7521"/>
              </a:solidFill>
              <a:latin typeface="Arial"/>
              <a:ea typeface="Arial"/>
              <a:cs typeface="Arial"/>
              <a:sym typeface="Arial"/>
            </a:endParaRPr>
          </a:p>
          <a:p>
            <a:pPr marL="177800" marR="0" lvl="0" indent="0" algn="l" rtl="0">
              <a:lnSpc>
                <a:spcPct val="100000"/>
              </a:lnSpc>
              <a:spcBef>
                <a:spcPts val="100"/>
              </a:spcBef>
              <a:spcAft>
                <a:spcPts val="40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Implement policy and legislation in an effective way </a:t>
            </a:r>
            <a:endParaRPr sz="1300" b="0" i="0" u="none" strike="noStrike" cap="none">
              <a:solidFill>
                <a:srgbClr val="000000"/>
              </a:solidFill>
              <a:latin typeface="Roboto"/>
              <a:ea typeface="Roboto"/>
              <a:cs typeface="Roboto"/>
              <a:sym typeface="Roboto"/>
            </a:endParaRPr>
          </a:p>
        </p:txBody>
      </p:sp>
      <p:sp>
        <p:nvSpPr>
          <p:cNvPr id="246" name="Google Shape;246;g34f04b2a6d8_1_126"/>
          <p:cNvSpPr txBox="1"/>
          <p:nvPr/>
        </p:nvSpPr>
        <p:spPr>
          <a:xfrm>
            <a:off x="9638933" y="2174467"/>
            <a:ext cx="2133600" cy="858400"/>
          </a:xfrm>
          <a:prstGeom prst="rect">
            <a:avLst/>
          </a:prstGeom>
          <a:noFill/>
          <a:ln>
            <a:noFill/>
          </a:ln>
        </p:spPr>
        <p:txBody>
          <a:bodyPr spcFirstLastPara="1" wrap="square" lIns="0" tIns="0" rIns="0" bIns="0" anchor="t" anchorCtr="0">
            <a:spAutoFit/>
          </a:bodyPr>
          <a:lstStyle/>
          <a:p>
            <a:pPr marL="152400" marR="0" lvl="0" indent="-152400" algn="l" rtl="0">
              <a:lnSpc>
                <a:spcPct val="100000"/>
              </a:lnSpc>
              <a:spcBef>
                <a:spcPts val="0"/>
              </a:spcBef>
              <a:spcAft>
                <a:spcPts val="0"/>
              </a:spcAft>
              <a:buClr>
                <a:srgbClr val="000000"/>
              </a:buClr>
              <a:buSzPts val="1500"/>
              <a:buFont typeface="Arial"/>
              <a:buNone/>
            </a:pPr>
            <a:r>
              <a:rPr lang="en-US" sz="1500" b="0" i="0" u="none" strike="noStrike" cap="none">
                <a:solidFill>
                  <a:srgbClr val="EF7521"/>
                </a:solidFill>
                <a:latin typeface="Roboto Medium"/>
                <a:ea typeface="Roboto Medium"/>
                <a:cs typeface="Roboto Medium"/>
                <a:sym typeface="Roboto Medium"/>
              </a:rPr>
              <a:t>&gt; ELEVATE</a:t>
            </a:r>
            <a:endParaRPr sz="1900" b="1" i="0" u="none" strike="noStrike" cap="none">
              <a:solidFill>
                <a:srgbClr val="EF7521"/>
              </a:solidFill>
              <a:latin typeface="Arial"/>
              <a:ea typeface="Arial"/>
              <a:cs typeface="Arial"/>
              <a:sym typeface="Arial"/>
            </a:endParaRPr>
          </a:p>
          <a:p>
            <a:pPr marL="177800" marR="0" lvl="0" indent="0" algn="l" rtl="0">
              <a:lnSpc>
                <a:spcPct val="100000"/>
              </a:lnSpc>
              <a:spcBef>
                <a:spcPts val="100"/>
              </a:spcBef>
              <a:spcAft>
                <a:spcPts val="40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Share the experiences of local educational agencies and students</a:t>
            </a:r>
            <a:endParaRPr sz="1300" b="0" i="0" u="none" strike="noStrike" cap="none">
              <a:solidFill>
                <a:srgbClr val="000000"/>
              </a:solidFill>
              <a:latin typeface="Roboto"/>
              <a:ea typeface="Roboto"/>
              <a:cs typeface="Roboto"/>
              <a:sym typeface="Roboto"/>
            </a:endParaRPr>
          </a:p>
        </p:txBody>
      </p:sp>
      <p:sp>
        <p:nvSpPr>
          <p:cNvPr id="247" name="Google Shape;247;g34f04b2a6d8_1_126"/>
          <p:cNvSpPr txBox="1"/>
          <p:nvPr/>
        </p:nvSpPr>
        <p:spPr>
          <a:xfrm>
            <a:off x="415600" y="1825100"/>
            <a:ext cx="3396800" cy="97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2100" b="1" i="0" u="none" strike="noStrike" cap="none">
                <a:solidFill>
                  <a:srgbClr val="EF7521"/>
                </a:solidFill>
                <a:latin typeface="Roboto"/>
                <a:ea typeface="Roboto"/>
                <a:cs typeface="Roboto"/>
                <a:sym typeface="Roboto"/>
              </a:rPr>
              <a:t>Our Role</a:t>
            </a:r>
            <a:endParaRPr sz="2100" b="1" i="0" u="none" strike="noStrike" cap="none">
              <a:solidFill>
                <a:srgbClr val="EF7521"/>
              </a:solidFill>
              <a:latin typeface="Roboto"/>
              <a:ea typeface="Roboto"/>
              <a:cs typeface="Roboto"/>
              <a:sym typeface="Roboto"/>
            </a:endParaRPr>
          </a:p>
          <a:p>
            <a:pPr marL="0" marR="0" lvl="0" indent="0" algn="l" rtl="0">
              <a:lnSpc>
                <a:spcPct val="100000"/>
              </a:lnSpc>
              <a:spcBef>
                <a:spcPts val="300"/>
              </a:spcBef>
              <a:spcAft>
                <a:spcPts val="0"/>
              </a:spcAft>
              <a:buClr>
                <a:srgbClr val="000000"/>
              </a:buClr>
              <a:buSzPts val="1300"/>
              <a:buFont typeface="Arial"/>
              <a:buNone/>
            </a:pPr>
            <a:r>
              <a:rPr lang="en-US" sz="13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300" b="0" i="0" u="none" strike="noStrike" cap="none">
              <a:solidFill>
                <a:srgbClr val="000000"/>
              </a:solidFill>
              <a:latin typeface="Roboto"/>
              <a:ea typeface="Roboto"/>
              <a:cs typeface="Roboto"/>
              <a:sym typeface="Roboto"/>
            </a:endParaRPr>
          </a:p>
        </p:txBody>
      </p:sp>
      <p:sp>
        <p:nvSpPr>
          <p:cNvPr id="248" name="Google Shape;248;g34f04b2a6d8_1_126"/>
          <p:cNvSpPr txBox="1"/>
          <p:nvPr/>
        </p:nvSpPr>
        <p:spPr>
          <a:xfrm>
            <a:off x="415600" y="3448133"/>
            <a:ext cx="11236400" cy="399600"/>
          </a:xfrm>
          <a:prstGeom prst="rect">
            <a:avLst/>
          </a:prstGeom>
          <a:noFill/>
          <a:ln>
            <a:noFill/>
          </a:ln>
        </p:spPr>
        <p:txBody>
          <a:bodyPr spcFirstLastPara="1" wrap="square" lIns="0" tIns="0" rIns="121900" bIns="121900" anchor="t" anchorCtr="0">
            <a:noAutofit/>
          </a:bodyPr>
          <a:lstStyle/>
          <a:p>
            <a:pPr marL="0" marR="0" lvl="0" indent="0" algn="l" rtl="0">
              <a:lnSpc>
                <a:spcPct val="100000"/>
              </a:lnSpc>
              <a:spcBef>
                <a:spcPts val="0"/>
              </a:spcBef>
              <a:spcAft>
                <a:spcPts val="1100"/>
              </a:spcAft>
              <a:buClr>
                <a:srgbClr val="000000"/>
              </a:buClr>
              <a:buSzPts val="2100"/>
              <a:buFont typeface="Arial"/>
              <a:buNone/>
            </a:pPr>
            <a:r>
              <a:rPr lang="en-US" sz="2100" b="1" i="0" u="none" strike="noStrike" cap="none">
                <a:solidFill>
                  <a:srgbClr val="EF7521"/>
                </a:solidFill>
                <a:latin typeface="Roboto"/>
                <a:ea typeface="Roboto"/>
                <a:cs typeface="Roboto"/>
                <a:sym typeface="Roboto"/>
              </a:rPr>
              <a:t>Our Core Values:    </a:t>
            </a:r>
            <a:r>
              <a:rPr lang="en-US" sz="1700" b="0" i="0" u="none" strike="noStrike" cap="none">
                <a:solidFill>
                  <a:schemeClr val="dk1"/>
                </a:solidFill>
                <a:latin typeface="Arial"/>
                <a:ea typeface="Arial"/>
                <a:cs typeface="Arial"/>
                <a:sym typeface="Arial"/>
              </a:rPr>
              <a:t>INTEGRITY  |  EQUITY  |  ACCOUNTABILITY  |  TRUST  |  SERVICE</a:t>
            </a:r>
            <a:endParaRPr sz="1700" b="0" i="0" u="none" strike="noStrike" cap="none">
              <a:solidFill>
                <a:schemeClr val="dk1"/>
              </a:solidFill>
              <a:latin typeface="Arial"/>
              <a:ea typeface="Arial"/>
              <a:cs typeface="Arial"/>
              <a:sym typeface="Arial"/>
            </a:endParaRPr>
          </a:p>
        </p:txBody>
      </p:sp>
      <p:cxnSp>
        <p:nvCxnSpPr>
          <p:cNvPr id="249" name="Google Shape;249;g34f04b2a6d8_1_126" descr="&quot;&quot;"/>
          <p:cNvCxnSpPr/>
          <p:nvPr/>
        </p:nvCxnSpPr>
        <p:spPr>
          <a:xfrm>
            <a:off x="4173889" y="2176700"/>
            <a:ext cx="0" cy="899600"/>
          </a:xfrm>
          <a:prstGeom prst="straightConnector1">
            <a:avLst/>
          </a:prstGeom>
          <a:noFill/>
          <a:ln w="9525" cap="flat" cmpd="sng">
            <a:solidFill>
              <a:srgbClr val="EF7521"/>
            </a:solidFill>
            <a:prstDash val="dot"/>
            <a:round/>
            <a:headEnd type="none" w="sm" len="sm"/>
            <a:tailEnd type="none" w="sm" len="sm"/>
          </a:ln>
        </p:spPr>
      </p:cxnSp>
      <p:grpSp>
        <p:nvGrpSpPr>
          <p:cNvPr id="250" name="Google Shape;250;g34f04b2a6d8_1_126"/>
          <p:cNvGrpSpPr/>
          <p:nvPr/>
        </p:nvGrpSpPr>
        <p:grpSpPr>
          <a:xfrm>
            <a:off x="415600" y="4731533"/>
            <a:ext cx="11151867" cy="861600"/>
            <a:chOff x="375100" y="3396250"/>
            <a:chExt cx="8363900" cy="646200"/>
          </a:xfrm>
        </p:grpSpPr>
        <p:sp>
          <p:nvSpPr>
            <p:cNvPr id="251" name="Google Shape;251;g34f04b2a6d8_1_12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 name="Google Shape;252;g34f04b2a6d8_1_12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 name="Google Shape;253;g34f04b2a6d8_1_12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 name="Google Shape;254;g34f04b2a6d8_1_12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 name="Google Shape;255;g34f04b2a6d8_1_12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oboto"/>
                  <a:ea typeface="Roboto"/>
                  <a:cs typeface="Roboto"/>
                  <a:sym typeface="Roboto"/>
                </a:rPr>
                <a:t>Increase Student</a:t>
              </a:r>
              <a:br>
                <a:rPr lang="en-US" sz="1600" b="1" i="0" u="none" strike="noStrike" cap="none">
                  <a:solidFill>
                    <a:srgbClr val="FFFFFF"/>
                  </a:solidFill>
                  <a:latin typeface="Roboto"/>
                  <a:ea typeface="Roboto"/>
                  <a:cs typeface="Roboto"/>
                  <a:sym typeface="Roboto"/>
                </a:rPr>
              </a:br>
              <a:r>
                <a:rPr lang="en-US" sz="1600" b="1" i="0" u="none" strike="noStrike" cap="none">
                  <a:solidFill>
                    <a:srgbClr val="FFFFFF"/>
                  </a:solidFill>
                  <a:latin typeface="Roboto"/>
                  <a:ea typeface="Roboto"/>
                  <a:cs typeface="Roboto"/>
                  <a:sym typeface="Roboto"/>
                </a:rPr>
                <a:t>Engagement</a:t>
              </a:r>
              <a:endParaRPr sz="1600" b="1" i="0" u="none" strike="noStrike" cap="none">
                <a:solidFill>
                  <a:srgbClr val="FFFFFF"/>
                </a:solidFill>
                <a:latin typeface="Roboto"/>
                <a:ea typeface="Roboto"/>
                <a:cs typeface="Roboto"/>
                <a:sym typeface="Roboto"/>
              </a:endParaRPr>
            </a:p>
          </p:txBody>
        </p:sp>
        <p:sp>
          <p:nvSpPr>
            <p:cNvPr id="256" name="Google Shape;256;g34f04b2a6d8_1_12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1600" b="1" i="0" u="none" strike="noStrike" cap="none">
                  <a:solidFill>
                    <a:schemeClr val="lt1"/>
                  </a:solidFill>
                  <a:latin typeface="Roboto"/>
                  <a:ea typeface="Roboto"/>
                  <a:cs typeface="Roboto"/>
                  <a:sym typeface="Roboto"/>
                </a:rPr>
                <a:t>Accelerate Student Outcomes</a:t>
              </a:r>
              <a:endParaRPr sz="1600" b="1" i="0" u="none" strike="noStrike" cap="none">
                <a:solidFill>
                  <a:srgbClr val="FFFFFF"/>
                </a:solidFill>
                <a:latin typeface="Roboto"/>
                <a:ea typeface="Roboto"/>
                <a:cs typeface="Roboto"/>
                <a:sym typeface="Roboto"/>
              </a:endParaRPr>
            </a:p>
          </p:txBody>
        </p:sp>
        <p:sp>
          <p:nvSpPr>
            <p:cNvPr id="257" name="Google Shape;257;g34f04b2a6d8_1_12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Provide Operational Excellence</a:t>
              </a:r>
              <a:endParaRPr sz="1600" b="1" i="0" u="none" strike="noStrike" cap="none">
                <a:solidFill>
                  <a:srgbClr val="FFFFFF"/>
                </a:solidFill>
                <a:latin typeface="Roboto"/>
                <a:ea typeface="Roboto"/>
                <a:cs typeface="Roboto"/>
                <a:sym typeface="Roboto"/>
              </a:endParaRPr>
            </a:p>
          </p:txBody>
        </p:sp>
        <p:sp>
          <p:nvSpPr>
            <p:cNvPr id="258" name="Google Shape;258;g34f04b2a6d8_1_12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Strengthen the Educator Workforce</a:t>
              </a:r>
              <a:endParaRPr sz="1600" b="1" i="0" u="none" strike="noStrike" cap="none">
                <a:solidFill>
                  <a:srgbClr val="FFFFFF"/>
                </a:solidFill>
                <a:latin typeface="Roboto"/>
                <a:ea typeface="Roboto"/>
                <a:cs typeface="Roboto"/>
                <a:sym typeface="Roboto"/>
              </a:endParaRPr>
            </a:p>
          </p:txBody>
        </p:sp>
      </p:grpSp>
      <p:cxnSp>
        <p:nvCxnSpPr>
          <p:cNvPr id="259" name="Google Shape;259;g34f04b2a6d8_1_126" descr="&quot;&quot;"/>
          <p:cNvCxnSpPr/>
          <p:nvPr/>
        </p:nvCxnSpPr>
        <p:spPr>
          <a:xfrm>
            <a:off x="6827267"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260" name="Google Shape;260;g34f04b2a6d8_1_126" descr="&quot;&quot;"/>
          <p:cNvCxnSpPr/>
          <p:nvPr/>
        </p:nvCxnSpPr>
        <p:spPr>
          <a:xfrm>
            <a:off x="9480644"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261" name="Google Shape;261;g34f04b2a6d8_1_126"/>
          <p:cNvCxnSpPr/>
          <p:nvPr/>
        </p:nvCxnSpPr>
        <p:spPr>
          <a:xfrm>
            <a:off x="-213467" y="3212621"/>
            <a:ext cx="12040800" cy="0"/>
          </a:xfrm>
          <a:prstGeom prst="straightConnector1">
            <a:avLst/>
          </a:prstGeom>
          <a:noFill/>
          <a:ln w="9525" cap="flat" cmpd="sng">
            <a:solidFill>
              <a:srgbClr val="EF7521"/>
            </a:solidFill>
            <a:prstDash val="dot"/>
            <a:round/>
            <a:headEnd type="none" w="sm" len="sm"/>
            <a:tailEnd type="none" w="sm" len="sm"/>
          </a:ln>
        </p:spPr>
      </p:cxnSp>
      <p:cxnSp>
        <p:nvCxnSpPr>
          <p:cNvPr id="262" name="Google Shape;262;g34f04b2a6d8_1_126"/>
          <p:cNvCxnSpPr/>
          <p:nvPr/>
        </p:nvCxnSpPr>
        <p:spPr>
          <a:xfrm>
            <a:off x="-213467" y="4022167"/>
            <a:ext cx="12040800" cy="0"/>
          </a:xfrm>
          <a:prstGeom prst="straightConnector1">
            <a:avLst/>
          </a:prstGeom>
          <a:noFill/>
          <a:ln w="9525" cap="flat" cmpd="sng">
            <a:solidFill>
              <a:srgbClr val="EF7521"/>
            </a:solidFill>
            <a:prstDash val="dot"/>
            <a:round/>
            <a:headEnd type="none" w="sm" len="sm"/>
            <a:tailEnd type="none" w="sm" len="sm"/>
          </a:ln>
        </p:spPr>
      </p:cxnSp>
      <p:sp>
        <p:nvSpPr>
          <p:cNvPr id="263" name="Google Shape;263;g34f04b2a6d8_1_126"/>
          <p:cNvSpPr txBox="1"/>
          <p:nvPr/>
        </p:nvSpPr>
        <p:spPr>
          <a:xfrm>
            <a:off x="415600" y="4293033"/>
            <a:ext cx="2133600" cy="399600"/>
          </a:xfrm>
          <a:prstGeom prst="rect">
            <a:avLst/>
          </a:prstGeom>
          <a:noFill/>
          <a:ln>
            <a:noFill/>
          </a:ln>
        </p:spPr>
        <p:txBody>
          <a:bodyPr spcFirstLastPara="1" wrap="square" lIns="0" tIns="0" rIns="121900" bIns="121900" anchor="t" anchorCtr="0">
            <a:noAutofit/>
          </a:bodyPr>
          <a:lstStyle/>
          <a:p>
            <a:pPr marL="0" marR="0" lvl="0" indent="0" algn="l" rtl="0">
              <a:lnSpc>
                <a:spcPct val="100000"/>
              </a:lnSpc>
              <a:spcBef>
                <a:spcPts val="0"/>
              </a:spcBef>
              <a:spcAft>
                <a:spcPts val="1100"/>
              </a:spcAft>
              <a:buClr>
                <a:srgbClr val="000000"/>
              </a:buClr>
              <a:buSzPts val="2100"/>
              <a:buFont typeface="Arial"/>
              <a:buNone/>
            </a:pPr>
            <a:r>
              <a:rPr lang="en-US" sz="2100" b="1" i="0" u="none" strike="noStrike" cap="none">
                <a:solidFill>
                  <a:srgbClr val="EF7521"/>
                </a:solidFill>
                <a:latin typeface="Roboto"/>
                <a:ea typeface="Roboto"/>
                <a:cs typeface="Roboto"/>
                <a:sym typeface="Roboto"/>
              </a:rPr>
              <a:t>Our Priorities:</a:t>
            </a:r>
            <a:endParaRPr sz="1700" b="0" i="0" u="none" strike="noStrike" cap="none">
              <a:solidFill>
                <a:schemeClr val="dk1"/>
              </a:solidFill>
              <a:latin typeface="Arial"/>
              <a:ea typeface="Arial"/>
              <a:cs typeface="Arial"/>
              <a:sym typeface="Arial"/>
            </a:endParaRPr>
          </a:p>
        </p:txBody>
      </p:sp>
      <p:sp>
        <p:nvSpPr>
          <p:cNvPr id="264" name="Google Shape;264;g34f04b2a6d8_1_126"/>
          <p:cNvSpPr txBox="1"/>
          <p:nvPr/>
        </p:nvSpPr>
        <p:spPr>
          <a:xfrm>
            <a:off x="415600" y="228000"/>
            <a:ext cx="7408800" cy="35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300"/>
              </a:spcAft>
              <a:buClr>
                <a:srgbClr val="000000"/>
              </a:buClr>
              <a:buSzPts val="2700"/>
              <a:buFont typeface="Arial"/>
              <a:buNone/>
            </a:pPr>
            <a:r>
              <a:rPr lang="en-US" sz="2700" b="1" i="0" u="none" strike="noStrike" cap="none">
                <a:solidFill>
                  <a:schemeClr val="dk1"/>
                </a:solidFill>
                <a:latin typeface="Roboto"/>
                <a:ea typeface="Roboto"/>
                <a:cs typeface="Roboto"/>
                <a:sym typeface="Roboto"/>
              </a:rPr>
              <a:t>Theory of Change</a:t>
            </a:r>
            <a:endParaRPr sz="2700" b="1" i="0" u="none" strike="noStrike" cap="none">
              <a:solidFill>
                <a:schemeClr val="dk1"/>
              </a:solidFill>
              <a:latin typeface="Roboto"/>
              <a:ea typeface="Roboto"/>
              <a:cs typeface="Roboto"/>
              <a:sym typeface="Roboto"/>
            </a:endParaRPr>
          </a:p>
        </p:txBody>
      </p:sp>
      <p:cxnSp>
        <p:nvCxnSpPr>
          <p:cNvPr id="265" name="Google Shape;265;g34f04b2a6d8_1_126" descr="&quot;&quot;"/>
          <p:cNvCxnSpPr/>
          <p:nvPr/>
        </p:nvCxnSpPr>
        <p:spPr>
          <a:xfrm>
            <a:off x="-213467" y="785200"/>
            <a:ext cx="11986000" cy="0"/>
          </a:xfrm>
          <a:prstGeom prst="straightConnector1">
            <a:avLst/>
          </a:prstGeom>
          <a:noFill/>
          <a:ln w="9525" cap="flat" cmpd="sng">
            <a:solidFill>
              <a:srgbClr val="EF7521"/>
            </a:solidFill>
            <a:prstDash val="dot"/>
            <a:round/>
            <a:headEnd type="none" w="sm" len="sm"/>
            <a:tailEnd type="none" w="sm" len="sm"/>
          </a:ln>
        </p:spPr>
      </p:cxnSp>
      <p:sp>
        <p:nvSpPr>
          <p:cNvPr id="266" name="Google Shape;266;g34f04b2a6d8_1_126"/>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267" name="Google Shape;267;g34f04b2a6d8_1_126" descr="CDE logo"/>
          <p:cNvPicPr preferRelativeResize="0"/>
          <p:nvPr/>
        </p:nvPicPr>
        <p:blipFill rotWithShape="1">
          <a:blip r:embed="rId3">
            <a:alphaModFix/>
          </a:blip>
          <a:srcRect/>
          <a:stretch/>
        </p:blipFill>
        <p:spPr>
          <a:xfrm>
            <a:off x="10669533" y="6024433"/>
            <a:ext cx="1232567" cy="53786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8"/>
        <p:cNvGrpSpPr/>
        <p:nvPr/>
      </p:nvGrpSpPr>
      <p:grpSpPr>
        <a:xfrm>
          <a:off x="0" y="0"/>
          <a:ext cx="0" cy="0"/>
          <a:chOff x="0" y="0"/>
          <a:chExt cx="0" cy="0"/>
        </a:xfrm>
      </p:grpSpPr>
      <p:pic>
        <p:nvPicPr>
          <p:cNvPr id="269" name="Google Shape;269;g34f04b2a6d8_1_156"/>
          <p:cNvPicPr preferRelativeResize="0"/>
          <p:nvPr/>
        </p:nvPicPr>
        <p:blipFill rotWithShape="1">
          <a:blip r:embed="rId2">
            <a:alphaModFix/>
          </a:blip>
          <a:srcRect/>
          <a:stretch/>
        </p:blipFill>
        <p:spPr>
          <a:xfrm>
            <a:off x="3" y="1"/>
            <a:ext cx="12191996" cy="1219199"/>
          </a:xfrm>
          <a:prstGeom prst="rect">
            <a:avLst/>
          </a:prstGeom>
          <a:noFill/>
          <a:ln>
            <a:noFill/>
          </a:ln>
        </p:spPr>
      </p:pic>
      <p:sp>
        <p:nvSpPr>
          <p:cNvPr id="270" name="Google Shape;270;g34f04b2a6d8_1_156"/>
          <p:cNvSpPr txBox="1">
            <a:spLocks noGrp="1"/>
          </p:cNvSpPr>
          <p:nvPr>
            <p:ph type="title"/>
          </p:nvPr>
        </p:nvSpPr>
        <p:spPr>
          <a:xfrm>
            <a:off x="443565" y="205176"/>
            <a:ext cx="8065168" cy="898524"/>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700"/>
              <a:buNone/>
              <a:defRPr sz="2800">
                <a:solidFill>
                  <a:schemeClr val="lt1"/>
                </a:solidFill>
                <a:latin typeface="Roboto"/>
                <a:ea typeface="Roboto"/>
                <a:cs typeface="Roboto"/>
                <a:sym typeface="Roboto"/>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71" name="Google Shape;271;g34f04b2a6d8_1_156"/>
          <p:cNvSpPr txBox="1">
            <a:spLocks noGrp="1"/>
          </p:cNvSpPr>
          <p:nvPr>
            <p:ph type="body" idx="1"/>
          </p:nvPr>
        </p:nvSpPr>
        <p:spPr>
          <a:xfrm>
            <a:off x="838200" y="1554480"/>
            <a:ext cx="10515600" cy="4351339"/>
          </a:xfrm>
          <a:prstGeom prst="rect">
            <a:avLst/>
          </a:prstGeom>
          <a:noFill/>
          <a:ln>
            <a:noFill/>
          </a:ln>
        </p:spPr>
        <p:txBody>
          <a:bodyPr spcFirstLastPara="1" wrap="square" lIns="0" tIns="0" rIns="0" bIns="0" anchor="t" anchorCtr="0">
            <a:normAutofit/>
          </a:bodyPr>
          <a:lstStyle>
            <a:lvl1pPr marL="457200" lvl="0" indent="-381000" algn="l">
              <a:lnSpc>
                <a:spcPct val="115000"/>
              </a:lnSpc>
              <a:spcBef>
                <a:spcPts val="0"/>
              </a:spcBef>
              <a:spcAft>
                <a:spcPts val="0"/>
              </a:spcAft>
              <a:buSzPts val="2400"/>
              <a:buChar char="●"/>
              <a:defRPr sz="2400"/>
            </a:lvl1pPr>
            <a:lvl2pPr marL="914400" lvl="1" indent="-349250" algn="l">
              <a:lnSpc>
                <a:spcPct val="115000"/>
              </a:lnSpc>
              <a:spcBef>
                <a:spcPts val="0"/>
              </a:spcBef>
              <a:spcAft>
                <a:spcPts val="0"/>
              </a:spcAft>
              <a:buSzPts val="1900"/>
              <a:buChar char="○"/>
              <a:defRPr sz="2000"/>
            </a:lvl2pPr>
            <a:lvl3pPr marL="1371600" lvl="2" indent="-349250" algn="l">
              <a:lnSpc>
                <a:spcPct val="115000"/>
              </a:lnSpc>
              <a:spcBef>
                <a:spcPts val="0"/>
              </a:spcBef>
              <a:spcAft>
                <a:spcPts val="0"/>
              </a:spcAft>
              <a:buSzPts val="1900"/>
              <a:buChar char="■"/>
              <a:defRPr sz="1800"/>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pic>
        <p:nvPicPr>
          <p:cNvPr id="272" name="Google Shape;272;g34f04b2a6d8_1_156"/>
          <p:cNvPicPr preferRelativeResize="0"/>
          <p:nvPr/>
        </p:nvPicPr>
        <p:blipFill rotWithShape="1">
          <a:blip r:embed="rId3">
            <a:alphaModFix/>
          </a:blip>
          <a:srcRect/>
          <a:stretch/>
        </p:blipFill>
        <p:spPr>
          <a:xfrm>
            <a:off x="10782273" y="6172201"/>
            <a:ext cx="1143055" cy="486319"/>
          </a:xfrm>
          <a:prstGeom prst="rect">
            <a:avLst/>
          </a:prstGeom>
          <a:noFill/>
          <a:ln>
            <a:noFill/>
          </a:ln>
        </p:spPr>
      </p:pic>
      <p:sp>
        <p:nvSpPr>
          <p:cNvPr id="273" name="Google Shape;273;g34f04b2a6d8_1_156"/>
          <p:cNvSpPr txBox="1">
            <a:spLocks noGrp="1"/>
          </p:cNvSpPr>
          <p:nvPr>
            <p:ph type="sldNum" idx="12"/>
          </p:nvPr>
        </p:nvSpPr>
        <p:spPr>
          <a:xfrm>
            <a:off x="332873" y="6356351"/>
            <a:ext cx="2743200" cy="365125"/>
          </a:xfrm>
          <a:prstGeom prst="rect">
            <a:avLst/>
          </a:prstGeom>
          <a:noFill/>
          <a:ln>
            <a:noFill/>
          </a:ln>
        </p:spPr>
        <p:txBody>
          <a:bodyPr spcFirstLastPara="1" wrap="square" lIns="121900" tIns="121900" rIns="121900" bIns="121900" anchor="ctr" anchorCtr="0">
            <a:normAutofit/>
          </a:bodyPr>
          <a:lstStyle>
            <a:lvl1pPr marL="0" lvl="0"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4"/>
        <p:cNvGrpSpPr/>
        <p:nvPr/>
      </p:nvGrpSpPr>
      <p:grpSpPr>
        <a:xfrm>
          <a:off x="0" y="0"/>
          <a:ext cx="0" cy="0"/>
          <a:chOff x="0" y="0"/>
          <a:chExt cx="0" cy="0"/>
        </a:xfrm>
      </p:grpSpPr>
      <p:sp>
        <p:nvSpPr>
          <p:cNvPr id="275" name="Google Shape;275;g34f04b2a6d8_1_162"/>
          <p:cNvSpPr txBox="1">
            <a:spLocks noGrp="1"/>
          </p:cNvSpPr>
          <p:nvPr>
            <p:ph type="body" idx="1"/>
          </p:nvPr>
        </p:nvSpPr>
        <p:spPr>
          <a:xfrm>
            <a:off x="838200" y="1554480"/>
            <a:ext cx="5181600" cy="4351339"/>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sz="2400"/>
            </a:lvl1pPr>
            <a:lvl2pPr marL="914400" lvl="1" indent="-349250" algn="l">
              <a:lnSpc>
                <a:spcPct val="115000"/>
              </a:lnSpc>
              <a:spcBef>
                <a:spcPts val="0"/>
              </a:spcBef>
              <a:spcAft>
                <a:spcPts val="0"/>
              </a:spcAft>
              <a:buSzPts val="1900"/>
              <a:buChar char="○"/>
              <a:defRPr sz="2000"/>
            </a:lvl2pPr>
            <a:lvl3pPr marL="1371600" lvl="2" indent="-349250" algn="l">
              <a:lnSpc>
                <a:spcPct val="115000"/>
              </a:lnSpc>
              <a:spcBef>
                <a:spcPts val="0"/>
              </a:spcBef>
              <a:spcAft>
                <a:spcPts val="0"/>
              </a:spcAft>
              <a:buSzPts val="1900"/>
              <a:buChar char="■"/>
              <a:defRPr sz="1800"/>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76" name="Google Shape;276;g34f04b2a6d8_1_162"/>
          <p:cNvSpPr txBox="1">
            <a:spLocks noGrp="1"/>
          </p:cNvSpPr>
          <p:nvPr>
            <p:ph type="body" idx="2"/>
          </p:nvPr>
        </p:nvSpPr>
        <p:spPr>
          <a:xfrm>
            <a:off x="6172200" y="1554480"/>
            <a:ext cx="5181600" cy="4351339"/>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sz="2400"/>
            </a:lvl1pPr>
            <a:lvl2pPr marL="914400" lvl="1" indent="-349250" algn="l">
              <a:lnSpc>
                <a:spcPct val="115000"/>
              </a:lnSpc>
              <a:spcBef>
                <a:spcPts val="0"/>
              </a:spcBef>
              <a:spcAft>
                <a:spcPts val="0"/>
              </a:spcAft>
              <a:buSzPts val="1900"/>
              <a:buChar char="○"/>
              <a:defRPr sz="2000"/>
            </a:lvl2pPr>
            <a:lvl3pPr marL="1371600" lvl="2" indent="-349250" algn="l">
              <a:lnSpc>
                <a:spcPct val="115000"/>
              </a:lnSpc>
              <a:spcBef>
                <a:spcPts val="0"/>
              </a:spcBef>
              <a:spcAft>
                <a:spcPts val="0"/>
              </a:spcAft>
              <a:buSzPts val="1900"/>
              <a:buChar char="■"/>
              <a:defRPr sz="1800"/>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pic>
        <p:nvPicPr>
          <p:cNvPr id="277" name="Google Shape;277;g34f04b2a6d8_1_162"/>
          <p:cNvPicPr preferRelativeResize="0"/>
          <p:nvPr/>
        </p:nvPicPr>
        <p:blipFill rotWithShape="1">
          <a:blip r:embed="rId2">
            <a:alphaModFix/>
          </a:blip>
          <a:srcRect/>
          <a:stretch/>
        </p:blipFill>
        <p:spPr>
          <a:xfrm>
            <a:off x="10782273" y="6172201"/>
            <a:ext cx="1143055" cy="486319"/>
          </a:xfrm>
          <a:prstGeom prst="rect">
            <a:avLst/>
          </a:prstGeom>
          <a:noFill/>
          <a:ln>
            <a:noFill/>
          </a:ln>
        </p:spPr>
      </p:pic>
      <p:sp>
        <p:nvSpPr>
          <p:cNvPr id="278" name="Google Shape;278;g34f04b2a6d8_1_162"/>
          <p:cNvSpPr txBox="1">
            <a:spLocks noGrp="1"/>
          </p:cNvSpPr>
          <p:nvPr>
            <p:ph type="sldNum" idx="12"/>
          </p:nvPr>
        </p:nvSpPr>
        <p:spPr>
          <a:xfrm>
            <a:off x="332873" y="6356351"/>
            <a:ext cx="2743200" cy="365125"/>
          </a:xfrm>
          <a:prstGeom prst="rect">
            <a:avLst/>
          </a:prstGeom>
          <a:noFill/>
          <a:ln>
            <a:noFill/>
          </a:ln>
        </p:spPr>
        <p:txBody>
          <a:bodyPr spcFirstLastPara="1" wrap="square" lIns="121900" tIns="121900" rIns="121900" bIns="121900" anchor="ctr" anchorCtr="0">
            <a:normAutofit/>
          </a:bodyPr>
          <a:lstStyle>
            <a:lvl1pPr marL="0" lvl="0"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SzPts val="1300"/>
              <a:buNone/>
              <a:defRPr sz="16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79" name="Google Shape;279;g34f04b2a6d8_1_162"/>
          <p:cNvPicPr preferRelativeResize="0"/>
          <p:nvPr/>
        </p:nvPicPr>
        <p:blipFill rotWithShape="1">
          <a:blip r:embed="rId3">
            <a:alphaModFix/>
          </a:blip>
          <a:srcRect/>
          <a:stretch/>
        </p:blipFill>
        <p:spPr>
          <a:xfrm>
            <a:off x="8" y="1"/>
            <a:ext cx="12191987" cy="1219199"/>
          </a:xfrm>
          <a:prstGeom prst="rect">
            <a:avLst/>
          </a:prstGeom>
          <a:noFill/>
          <a:ln>
            <a:noFill/>
          </a:ln>
        </p:spPr>
      </p:pic>
      <p:sp>
        <p:nvSpPr>
          <p:cNvPr id="280" name="Google Shape;280;g34f04b2a6d8_1_162"/>
          <p:cNvSpPr txBox="1">
            <a:spLocks noGrp="1"/>
          </p:cNvSpPr>
          <p:nvPr>
            <p:ph type="title"/>
          </p:nvPr>
        </p:nvSpPr>
        <p:spPr>
          <a:xfrm>
            <a:off x="443565" y="205176"/>
            <a:ext cx="8065168" cy="898524"/>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700"/>
              <a:buNone/>
              <a:defRPr sz="2800">
                <a:solidFill>
                  <a:schemeClr val="lt1"/>
                </a:solidFill>
                <a:latin typeface="Roboto"/>
                <a:ea typeface="Roboto"/>
                <a:cs typeface="Roboto"/>
                <a:sym typeface="Roboto"/>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pic>
        <p:nvPicPr>
          <p:cNvPr id="31" name="Google Shape;31;p17"/>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32" name="Google Shape;32;p17"/>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17"/>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35" name="Google Shape;35;p17"/>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6" name="Google Shape;36;p17"/>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7"/>
        <p:cNvGrpSpPr/>
        <p:nvPr/>
      </p:nvGrpSpPr>
      <p:grpSpPr>
        <a:xfrm>
          <a:off x="0" y="0"/>
          <a:ext cx="0" cy="0"/>
          <a:chOff x="0" y="0"/>
          <a:chExt cx="0" cy="0"/>
        </a:xfrm>
      </p:grpSpPr>
      <p:pic>
        <p:nvPicPr>
          <p:cNvPr id="38" name="Google Shape;38;p18"/>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39" name="Google Shape;39;p18"/>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1" name="Google Shape;41;p18"/>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42" name="Google Shape;42;p18"/>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43" name="Google Shape;43;p18"/>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4"/>
        <p:cNvGrpSpPr/>
        <p:nvPr/>
      </p:nvGrpSpPr>
      <p:grpSpPr>
        <a:xfrm>
          <a:off x="0" y="0"/>
          <a:ext cx="0" cy="0"/>
          <a:chOff x="0" y="0"/>
          <a:chExt cx="0" cy="0"/>
        </a:xfrm>
      </p:grpSpPr>
      <p:pic>
        <p:nvPicPr>
          <p:cNvPr id="45" name="Google Shape;45;p19"/>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46" name="Google Shape;46;p19"/>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 name="Google Shape;48;p19"/>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49" name="Google Shape;49;p19"/>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0" name="Google Shape;50;p19"/>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1"/>
        <p:cNvGrpSpPr/>
        <p:nvPr/>
      </p:nvGrpSpPr>
      <p:grpSpPr>
        <a:xfrm>
          <a:off x="0" y="0"/>
          <a:ext cx="0" cy="0"/>
          <a:chOff x="0" y="0"/>
          <a:chExt cx="0" cy="0"/>
        </a:xfrm>
      </p:grpSpPr>
      <p:pic>
        <p:nvPicPr>
          <p:cNvPr id="52" name="Google Shape;52;p20"/>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53" name="Google Shape;53;p20"/>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20"/>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56" name="Google Shape;56;p20"/>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7" name="Google Shape;57;p20"/>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8"/>
        <p:cNvGrpSpPr/>
        <p:nvPr/>
      </p:nvGrpSpPr>
      <p:grpSpPr>
        <a:xfrm>
          <a:off x="0" y="0"/>
          <a:ext cx="0" cy="0"/>
          <a:chOff x="0" y="0"/>
          <a:chExt cx="0" cy="0"/>
        </a:xfrm>
      </p:grpSpPr>
      <p:pic>
        <p:nvPicPr>
          <p:cNvPr id="59" name="Google Shape;59;p21"/>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60" name="Google Shape;60;p21"/>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21"/>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63" name="Google Shape;63;p21"/>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64" name="Google Shape;64;p21"/>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5"/>
        <p:cNvGrpSpPr/>
        <p:nvPr/>
      </p:nvGrpSpPr>
      <p:grpSpPr>
        <a:xfrm>
          <a:off x="0" y="0"/>
          <a:ext cx="0" cy="0"/>
          <a:chOff x="0" y="0"/>
          <a:chExt cx="0" cy="0"/>
        </a:xfrm>
      </p:grpSpPr>
      <p:pic>
        <p:nvPicPr>
          <p:cNvPr id="66" name="Google Shape;66;p22"/>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67" name="Google Shape;67;p22"/>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2"/>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22"/>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70" name="Google Shape;70;p22"/>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71" name="Google Shape;71;p22"/>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sldNum" idx="12"/>
          </p:nvPr>
        </p:nvSpPr>
        <p:spPr>
          <a:xfrm>
            <a:off x="326924" y="6360653"/>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
        <p:nvSpPr>
          <p:cNvPr id="79" name="Google Shape;79;g34ecf6c3264_3_31"/>
          <p:cNvSpPr txBox="1">
            <a:spLocks noGrp="1"/>
          </p:cNvSpPr>
          <p:nvPr>
            <p:ph type="title"/>
          </p:nvPr>
        </p:nvSpPr>
        <p:spPr>
          <a:xfrm>
            <a:off x="609600" y="274320"/>
            <a:ext cx="10972800"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g34ecf6c3264_3_31"/>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1" name="Google Shape;81;g34ecf6c3264_3_31"/>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2" name="Google Shape;82;g34ecf6c3264_3_31"/>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3" name="Google Shape;83;g34ecf6c3264_3_31"/>
          <p:cNvSpPr txBox="1">
            <a:spLocks noGrp="1"/>
          </p:cNvSpPr>
          <p:nvPr>
            <p:ph type="sldNum" idx="12"/>
          </p:nvPr>
        </p:nvSpPr>
        <p:spPr>
          <a:xfrm>
            <a:off x="6044897" y="6441969"/>
            <a:ext cx="102204" cy="217239"/>
          </a:xfrm>
          <a:prstGeom prst="rect">
            <a:avLst/>
          </a:prstGeom>
          <a:noFill/>
          <a:ln>
            <a:noFill/>
          </a:ln>
        </p:spPr>
        <p:txBody>
          <a:bodyPr spcFirstLastPara="1" wrap="square" lIns="0" tIns="0" rIns="0" bIns="0" anchor="t" anchorCtr="0">
            <a:spAutoFit/>
          </a:bodyPr>
          <a:lstStyle>
            <a:lvl1pPr marL="22413" marR="0" lvl="0"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1pPr>
            <a:lvl2pPr marL="22413" marR="0" lvl="1"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2pPr>
            <a:lvl3pPr marL="22413" marR="0" lvl="2"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3pPr>
            <a:lvl4pPr marL="22413" marR="0" lvl="3"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4pPr>
            <a:lvl5pPr marL="22413" marR="0" lvl="4"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5pPr>
            <a:lvl6pPr marL="22413" marR="0" lvl="5"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6pPr>
            <a:lvl7pPr marL="22413" marR="0" lvl="6"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7pPr>
            <a:lvl8pPr marL="22413" marR="0" lvl="7"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8pPr>
            <a:lvl9pPr marL="22413" marR="0" lvl="8" indent="0" algn="l" rtl="0">
              <a:lnSpc>
                <a:spcPct val="100000"/>
              </a:lnSpc>
              <a:spcBef>
                <a:spcPts val="0"/>
              </a:spcBef>
              <a:spcAft>
                <a:spcPts val="0"/>
              </a:spcAft>
              <a:buNone/>
              <a:defRPr sz="706" b="0" i="0" u="none" strike="noStrike" cap="none">
                <a:solidFill>
                  <a:schemeClr val="dk1"/>
                </a:solidFill>
                <a:latin typeface="Arial"/>
                <a:ea typeface="Arial"/>
                <a:cs typeface="Arial"/>
                <a:sym typeface="Arial"/>
              </a:defRPr>
            </a:lvl9pPr>
          </a:lstStyle>
          <a:p>
            <a:pPr marL="22413"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2"/>
        <p:cNvGrpSpPr/>
        <p:nvPr/>
      </p:nvGrpSpPr>
      <p:grpSpPr>
        <a:xfrm>
          <a:off x="0" y="0"/>
          <a:ext cx="0" cy="0"/>
          <a:chOff x="0" y="0"/>
          <a:chExt cx="0" cy="0"/>
        </a:xfrm>
      </p:grpSpPr>
      <p:sp>
        <p:nvSpPr>
          <p:cNvPr id="113" name="Google Shape;113;g34f04b2a6d8_1_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4" name="Google Shape;114;g34f04b2a6d8_1_0"/>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15" name="Google Shape;115;g34f04b2a6d8_1_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hyperlink" Target="https://leg.colorado.gov/bills/hb25-1199" TargetMode="External"/><Relationship Id="rId3" Type="http://schemas.openxmlformats.org/officeDocument/2006/relationships/hyperlink" Target="https://leg.colorado.gov/bills/hb25-1059" TargetMode="External"/><Relationship Id="rId7" Type="http://schemas.openxmlformats.org/officeDocument/2006/relationships/hyperlink" Target="https://leg.colorado.gov/bills/hb25-127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leg.colorado.gov/bills/hb25-1245" TargetMode="External"/><Relationship Id="rId5" Type="http://schemas.openxmlformats.org/officeDocument/2006/relationships/hyperlink" Target="https://leg.colorado.gov/bills/hb25-1158" TargetMode="External"/><Relationship Id="rId4" Type="http://schemas.openxmlformats.org/officeDocument/2006/relationships/hyperlink" Target="https://leg.colorado.gov/bills/hb25-1061"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sos.state.co.us/CCR/GenerateRulePdf.do?ruleVersionId=11458&amp;fileName=1%20CCR%20301-39" TargetMode="External"/><Relationship Id="rId3" Type="http://schemas.openxmlformats.org/officeDocument/2006/relationships/hyperlink" Target="https://leg.colorado.gov/bills/sb25-023" TargetMode="External"/><Relationship Id="rId7" Type="http://schemas.openxmlformats.org/officeDocument/2006/relationships/hyperlink" Target="https://leg.colorado.gov/bills/sb25-12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leg.colorado.gov/bills/sb25-147" TargetMode="External"/><Relationship Id="rId11" Type="http://schemas.openxmlformats.org/officeDocument/2006/relationships/hyperlink" Target="https://leg.colorado.gov/bills/SB25-214" TargetMode="External"/><Relationship Id="rId5" Type="http://schemas.openxmlformats.org/officeDocument/2006/relationships/hyperlink" Target="https://leg.colorado.gov/bills/sb25-119" TargetMode="External"/><Relationship Id="rId10" Type="http://schemas.openxmlformats.org/officeDocument/2006/relationships/hyperlink" Target="https://leg.colorado.gov/bills/sb25-167" TargetMode="External"/><Relationship Id="rId4" Type="http://schemas.openxmlformats.org/officeDocument/2006/relationships/hyperlink" Target="https://leg.colorado.gov/bills/sb25-028" TargetMode="External"/><Relationship Id="rId9" Type="http://schemas.openxmlformats.org/officeDocument/2006/relationships/hyperlink" Target="https://leg.colorado.gov/bills/sb25-153"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leg.colorado.gov/bills/sb24-01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cdefinance/auditunit_atrisk_freeandreduced"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mailto:ARMeasure@cde.state.co.us" TargetMode="External"/><Relationship Id="rId5" Type="http://schemas.openxmlformats.org/officeDocument/2006/relationships/hyperlink" Target="https://www.cde.state.co.us/datapipeline/inter_atrisk" TargetMode="External"/><Relationship Id="rId4" Type="http://schemas.openxmlformats.org/officeDocument/2006/relationships/hyperlink" Target="mailto:audit@cde.state.co.u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am04.safelinks.protection.outlook.com/?url=https%3A%2F%2Fwww.cde.state.co.us%2Fcdefinance%2Fschool_auditing_expelled_homebound_memo&amp;data=05%7C02%7COkes_J%40cde.state.co.us%7Cf759c142ff334001a74e08dcdced73a9%7Ca751cfc81f9a4edb83709f1c6d4bea5a%7C0%7C0%7C638628159634650908%7CUnknown%7CTWFpbGZsb3d8eyJWIjoiMC4wLjAwMDAiLCJQIjoiV2luMzIiLCJBTiI6Ik1haWwiLCJXVCI6Mn0%3D%7C0%7C%7C%7C&amp;sdata=ick%2F1GCf8FGpVLoXLwNWyvCTaqiWsCIEPqipJkFhW8E%3D&amp;reserved=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url?q=https://www.cde.state.co.us/cdefinance/school_auditing_annual_assurances_contracted_services_form-aud108&amp;sa=D&amp;source=editors&amp;ust=1744899654489703&amp;usg=AOvVaw1WIHp81ojxuJrqxiSIEDB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federalregister.gov/documents/2025/02/10/2025-02396/retroactive-application-of-the-revised-version-of-the-guidance-for-federal-financial-assistanc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pp.smartsheet.com/b/form/702de089fc6b45ac97c31f343c8f745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e.state.co.us/gains/finalexpenditurereport"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vimeo.com/1013633242?share=copy"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cdec.colorado.go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gfoa.org/meetinginfo.php?id=252&amp;ts=1741374111"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
          <p:cNvSpPr txBox="1">
            <a:spLocks noGrp="1"/>
          </p:cNvSpPr>
          <p:nvPr>
            <p:ph type="ctrTitle"/>
          </p:nvPr>
        </p:nvSpPr>
        <p:spPr>
          <a:xfrm>
            <a:off x="2209800" y="3236240"/>
            <a:ext cx="7772400" cy="121658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Arial"/>
              <a:buNone/>
            </a:pPr>
            <a:r>
              <a:rPr lang="en-US" sz="4000"/>
              <a:t>Financial Policies and </a:t>
            </a:r>
            <a:endParaRPr sz="4000"/>
          </a:p>
          <a:p>
            <a:pPr marL="0" lvl="0" indent="0" algn="ctr" rtl="0">
              <a:lnSpc>
                <a:spcPct val="90000"/>
              </a:lnSpc>
              <a:spcBef>
                <a:spcPts val="0"/>
              </a:spcBef>
              <a:spcAft>
                <a:spcPts val="0"/>
              </a:spcAft>
              <a:buClr>
                <a:schemeClr val="dk1"/>
              </a:buClr>
              <a:buSzPts val="3600"/>
              <a:buFont typeface="Arial"/>
              <a:buNone/>
            </a:pPr>
            <a:r>
              <a:rPr lang="en-US" sz="4000"/>
              <a:t>Procedures Meeting</a:t>
            </a:r>
            <a:endParaRPr sz="4000"/>
          </a:p>
        </p:txBody>
      </p:sp>
      <p:sp>
        <p:nvSpPr>
          <p:cNvPr id="286" name="Google Shape;286;p1"/>
          <p:cNvSpPr txBox="1">
            <a:spLocks noGrp="1"/>
          </p:cNvSpPr>
          <p:nvPr>
            <p:ph type="subTitle" idx="1"/>
          </p:nvPr>
        </p:nvSpPr>
        <p:spPr>
          <a:xfrm>
            <a:off x="2209800" y="4727540"/>
            <a:ext cx="7772400" cy="14118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SzPts val="2000"/>
              <a:buNone/>
            </a:pPr>
            <a:endParaRPr sz="2500"/>
          </a:p>
          <a:p>
            <a:pPr marL="0" lvl="0" indent="0" algn="ctr" rtl="0">
              <a:lnSpc>
                <a:spcPct val="70000"/>
              </a:lnSpc>
              <a:spcBef>
                <a:spcPts val="0"/>
              </a:spcBef>
              <a:spcAft>
                <a:spcPts val="0"/>
              </a:spcAft>
              <a:buSzPts val="2000"/>
              <a:buNone/>
            </a:pPr>
            <a:r>
              <a:rPr lang="en-US" sz="3000"/>
              <a:t>April 17, 2025</a:t>
            </a:r>
            <a:endParaRPr sz="3000"/>
          </a:p>
          <a:p>
            <a:pPr marL="0" lvl="0" indent="0" algn="ctr" rtl="0">
              <a:lnSpc>
                <a:spcPct val="70000"/>
              </a:lnSpc>
              <a:spcBef>
                <a:spcPts val="0"/>
              </a:spcBef>
              <a:spcAft>
                <a:spcPts val="0"/>
              </a:spcAft>
              <a:buSzPts val="2000"/>
              <a:buNone/>
            </a:pPr>
            <a:endParaRPr sz="3000"/>
          </a:p>
          <a:p>
            <a:pPr marL="0" lvl="0" indent="0" algn="ctr" rtl="0">
              <a:lnSpc>
                <a:spcPct val="70000"/>
              </a:lnSpc>
              <a:spcBef>
                <a:spcPts val="0"/>
              </a:spcBef>
              <a:spcAft>
                <a:spcPts val="0"/>
              </a:spcAft>
              <a:buSzPts val="2000"/>
              <a:buNone/>
            </a:pPr>
            <a:r>
              <a:rPr lang="en-US" sz="3000"/>
              <a:t>District Facilitator</a:t>
            </a:r>
            <a:endParaRPr/>
          </a:p>
          <a:p>
            <a:pPr marL="0" lvl="0" indent="0" algn="ctr" rtl="0">
              <a:lnSpc>
                <a:spcPct val="70000"/>
              </a:lnSpc>
              <a:spcBef>
                <a:spcPts val="0"/>
              </a:spcBef>
              <a:spcAft>
                <a:spcPts val="0"/>
              </a:spcAft>
              <a:buSzPts val="2000"/>
              <a:buNone/>
            </a:pPr>
            <a:r>
              <a:rPr lang="en-US" sz="3000"/>
              <a:t>Brian Gustafson, Poudre R-1</a:t>
            </a:r>
            <a:endParaRPr sz="3000"/>
          </a:p>
        </p:txBody>
      </p:sp>
      <p:sp>
        <p:nvSpPr>
          <p:cNvPr id="287" name="Google Shape;287;p1"/>
          <p:cNvSpPr txBox="1">
            <a:spLocks noGrp="1"/>
          </p:cNvSpPr>
          <p:nvPr>
            <p:ph type="sldNum" idx="12"/>
          </p:nvPr>
        </p:nvSpPr>
        <p:spPr>
          <a:xfrm>
            <a:off x="1747071"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g34ecf6c3264_3_65" descr="school finance comparison chart"/>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6" name="Google Shape;346;g34ecf6c3264_3_65" descr="decotative color shading"/>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7" name="Google Shape;347;g34ecf6c3264_3_65" descr="decotative color shading"/>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8" name="Google Shape;348;g34ecf6c3264_3_65" descr="decotative color shading"/>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9" name="Google Shape;349;g34ecf6c3264_3_65" descr="decotative color shading"/>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0" name="Google Shape;350;g34ecf6c3264_3_65" descr="decotative color shading"/>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1" name="Google Shape;351;g34ecf6c3264_3_65" descr="School Finance Comparison chart"/>
          <p:cNvPicPr preferRelativeResize="0"/>
          <p:nvPr/>
        </p:nvPicPr>
        <p:blipFill rotWithShape="1">
          <a:blip r:embed="rId3">
            <a:alphaModFix/>
          </a:blip>
          <a:srcRect/>
          <a:stretch/>
        </p:blipFill>
        <p:spPr>
          <a:xfrm>
            <a:off x="889398" y="643467"/>
            <a:ext cx="10413203" cy="5571065"/>
          </a:xfrm>
          <a:prstGeom prst="rect">
            <a:avLst/>
          </a:prstGeom>
          <a:noFill/>
          <a:ln>
            <a:noFill/>
          </a:ln>
        </p:spPr>
      </p:pic>
      <p:sp>
        <p:nvSpPr>
          <p:cNvPr id="352" name="Google Shape;352;g34ecf6c3264_3_65" descr="decotative color shading"/>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3" name="Google Shape;353;g34ecf6c3264_3_65"/>
          <p:cNvSpPr txBox="1">
            <a:spLocks noGrp="1"/>
          </p:cNvSpPr>
          <p:nvPr>
            <p:ph type="title" idx="4294967295"/>
          </p:nvPr>
        </p:nvSpPr>
        <p:spPr>
          <a:xfrm>
            <a:off x="3749040" y="288485"/>
            <a:ext cx="4103370" cy="30777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School Finance Comparison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g34ecf6c3264_3_78" descr="school finance comparison chart"/>
          <p:cNvSpPr/>
          <p:nvPr/>
        </p:nvSpPr>
        <p:spPr>
          <a:xfrm>
            <a:off x="124125"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59" name="Google Shape;359;g34ecf6c3264_3_78" descr="decorative blue shading"/>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0" name="Google Shape;360;g34ecf6c3264_3_78" descr="decorative blue shading"/>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1" name="Google Shape;361;g34ecf6c3264_3_78" descr="decotative color shading"/>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2" name="Google Shape;362;g34ecf6c3264_3_78" descr="decorative purple shading"/>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3" name="Google Shape;363;g34ecf6c3264_3_78" descr="decorative blue shading"/>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4" name="Google Shape;364;g34ecf6c3264_3_78" descr="School Finance Comparison chart"/>
          <p:cNvPicPr preferRelativeResize="0"/>
          <p:nvPr/>
        </p:nvPicPr>
        <p:blipFill rotWithShape="1">
          <a:blip r:embed="rId3">
            <a:alphaModFix/>
          </a:blip>
          <a:srcRect/>
          <a:stretch/>
        </p:blipFill>
        <p:spPr>
          <a:xfrm>
            <a:off x="1077022" y="643467"/>
            <a:ext cx="10037956" cy="5571065"/>
          </a:xfrm>
          <a:prstGeom prst="rect">
            <a:avLst/>
          </a:prstGeom>
          <a:noFill/>
          <a:ln>
            <a:noFill/>
          </a:ln>
        </p:spPr>
      </p:pic>
      <p:sp>
        <p:nvSpPr>
          <p:cNvPr id="365" name="Google Shape;365;g34ecf6c3264_3_78" descr="decorative blue shading"/>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Google Shape;366;g34ecf6c3264_3_78"/>
          <p:cNvSpPr txBox="1">
            <a:spLocks noGrp="1"/>
          </p:cNvSpPr>
          <p:nvPr>
            <p:ph type="title" idx="4294967295"/>
          </p:nvPr>
        </p:nvSpPr>
        <p:spPr>
          <a:xfrm>
            <a:off x="3749040" y="288485"/>
            <a:ext cx="4103400" cy="3078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School Finance Comparison continued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70"/>
        <p:cNvGrpSpPr/>
        <p:nvPr/>
      </p:nvGrpSpPr>
      <p:grpSpPr>
        <a:xfrm>
          <a:off x="0" y="0"/>
          <a:ext cx="0" cy="0"/>
          <a:chOff x="0" y="0"/>
          <a:chExt cx="0" cy="0"/>
        </a:xfrm>
      </p:grpSpPr>
      <p:sp>
        <p:nvSpPr>
          <p:cNvPr id="371" name="Google Shape;371;g34ecf6c3264_3_89"/>
          <p:cNvSpPr txBox="1">
            <a:spLocks noGrp="1"/>
          </p:cNvSpPr>
          <p:nvPr>
            <p:ph type="title" idx="4294967295"/>
          </p:nvPr>
        </p:nvSpPr>
        <p:spPr>
          <a:xfrm>
            <a:off x="4785808" y="254597"/>
            <a:ext cx="3061020" cy="553998"/>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spAutoFit/>
          </a:bodyPr>
          <a:lstStyle/>
          <a:p>
            <a:pPr marL="11206"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Total Program Breakdown Between State Local Share</a:t>
            </a:r>
          </a:p>
        </p:txBody>
      </p:sp>
      <p:graphicFrame>
        <p:nvGraphicFramePr>
          <p:cNvPr id="372" name="Google Shape;372;g34ecf6c3264_3_89"/>
          <p:cNvGraphicFramePr/>
          <p:nvPr/>
        </p:nvGraphicFramePr>
        <p:xfrm>
          <a:off x="1273628" y="1654629"/>
          <a:ext cx="9688300" cy="6701685"/>
        </p:xfrm>
        <a:graphic>
          <a:graphicData uri="http://schemas.openxmlformats.org/drawingml/2006/table">
            <a:tbl>
              <a:tblPr firstRow="1" bandRow="1">
                <a:noFill/>
                <a:tableStyleId>{6141082C-8637-4C2A-A08E-0B00BA63793F}</a:tableStyleId>
              </a:tblPr>
              <a:tblGrid>
                <a:gridCol w="1464875">
                  <a:extLst>
                    <a:ext uri="{9D8B030D-6E8A-4147-A177-3AD203B41FA5}">
                      <a16:colId xmlns:a16="http://schemas.microsoft.com/office/drawing/2014/main" val="20000"/>
                    </a:ext>
                  </a:extLst>
                </a:gridCol>
                <a:gridCol w="1375000">
                  <a:extLst>
                    <a:ext uri="{9D8B030D-6E8A-4147-A177-3AD203B41FA5}">
                      <a16:colId xmlns:a16="http://schemas.microsoft.com/office/drawing/2014/main" val="20001"/>
                    </a:ext>
                  </a:extLst>
                </a:gridCol>
                <a:gridCol w="900450">
                  <a:extLst>
                    <a:ext uri="{9D8B030D-6E8A-4147-A177-3AD203B41FA5}">
                      <a16:colId xmlns:a16="http://schemas.microsoft.com/office/drawing/2014/main" val="20002"/>
                    </a:ext>
                  </a:extLst>
                </a:gridCol>
                <a:gridCol w="1326350">
                  <a:extLst>
                    <a:ext uri="{9D8B030D-6E8A-4147-A177-3AD203B41FA5}">
                      <a16:colId xmlns:a16="http://schemas.microsoft.com/office/drawing/2014/main" val="20003"/>
                    </a:ext>
                  </a:extLst>
                </a:gridCol>
                <a:gridCol w="702975">
                  <a:extLst>
                    <a:ext uri="{9D8B030D-6E8A-4147-A177-3AD203B41FA5}">
                      <a16:colId xmlns:a16="http://schemas.microsoft.com/office/drawing/2014/main" val="20004"/>
                    </a:ext>
                  </a:extLst>
                </a:gridCol>
                <a:gridCol w="841500">
                  <a:extLst>
                    <a:ext uri="{9D8B030D-6E8A-4147-A177-3AD203B41FA5}">
                      <a16:colId xmlns:a16="http://schemas.microsoft.com/office/drawing/2014/main" val="20005"/>
                    </a:ext>
                  </a:extLst>
                </a:gridCol>
                <a:gridCol w="1414775">
                  <a:extLst>
                    <a:ext uri="{9D8B030D-6E8A-4147-A177-3AD203B41FA5}">
                      <a16:colId xmlns:a16="http://schemas.microsoft.com/office/drawing/2014/main" val="20006"/>
                    </a:ext>
                  </a:extLst>
                </a:gridCol>
                <a:gridCol w="751600">
                  <a:extLst>
                    <a:ext uri="{9D8B030D-6E8A-4147-A177-3AD203B41FA5}">
                      <a16:colId xmlns:a16="http://schemas.microsoft.com/office/drawing/2014/main" val="20007"/>
                    </a:ext>
                  </a:extLst>
                </a:gridCol>
                <a:gridCol w="910775">
                  <a:extLst>
                    <a:ext uri="{9D8B030D-6E8A-4147-A177-3AD203B41FA5}">
                      <a16:colId xmlns:a16="http://schemas.microsoft.com/office/drawing/2014/main" val="20008"/>
                    </a:ext>
                  </a:extLst>
                </a:gridCol>
              </a:tblGrid>
              <a:tr h="255125">
                <a:tc rowSpan="2">
                  <a:txBody>
                    <a:bodyPr/>
                    <a:lstStyle/>
                    <a:p>
                      <a:pPr marL="0" marR="0" lvl="0" indent="0" algn="l" rtl="0">
                        <a:lnSpc>
                          <a:spcPct val="100000"/>
                        </a:lnSpc>
                        <a:spcBef>
                          <a:spcPts val="0"/>
                        </a:spcBef>
                        <a:spcAft>
                          <a:spcPts val="0"/>
                        </a:spcAft>
                        <a:buNone/>
                      </a:pPr>
                      <a:endParaRPr sz="1100" u="none" strike="noStrike" cap="none">
                        <a:latin typeface="Times New Roman"/>
                        <a:ea typeface="Times New Roman"/>
                        <a:cs typeface="Times New Roman"/>
                        <a:sym typeface="Times New Roman"/>
                      </a:endParaRPr>
                    </a:p>
                    <a:p>
                      <a:pPr marL="356235" marR="0" lvl="0" indent="0" algn="l" rtl="0">
                        <a:lnSpc>
                          <a:spcPct val="100000"/>
                        </a:lnSpc>
                        <a:spcBef>
                          <a:spcPts val="905"/>
                        </a:spcBef>
                        <a:spcAft>
                          <a:spcPts val="0"/>
                        </a:spcAft>
                        <a:buNone/>
                      </a:pPr>
                      <a:r>
                        <a:rPr lang="en-US" sz="1000" u="none" strike="noStrike" cap="none">
                          <a:latin typeface="Times New Roman"/>
                          <a:ea typeface="Times New Roman"/>
                          <a:cs typeface="Times New Roman"/>
                          <a:sym typeface="Times New Roman"/>
                        </a:rPr>
                        <a:t>Fiscal Year</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gridSpan="2">
                  <a:txBody>
                    <a:bodyPr/>
                    <a:lstStyle/>
                    <a:p>
                      <a:pPr marL="664210" marR="0" lvl="0" indent="0" algn="l" rtl="0">
                        <a:lnSpc>
                          <a:spcPct val="127500"/>
                        </a:lnSpc>
                        <a:spcBef>
                          <a:spcPts val="0"/>
                        </a:spcBef>
                        <a:spcAft>
                          <a:spcPts val="0"/>
                        </a:spcAft>
                        <a:buNone/>
                      </a:pPr>
                      <a:r>
                        <a:rPr lang="en-US" sz="1000" u="none" strike="noStrike" cap="none">
                          <a:latin typeface="Times New Roman"/>
                          <a:ea typeface="Times New Roman"/>
                          <a:cs typeface="Times New Roman"/>
                          <a:sym typeface="Times New Roman"/>
                        </a:rPr>
                        <a:t>Total Program</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hMerge="1">
                  <a:txBody>
                    <a:bodyPr/>
                    <a:lstStyle/>
                    <a:p>
                      <a:endParaRPr lang="en-US"/>
                    </a:p>
                  </a:txBody>
                  <a:tcPr/>
                </a:tc>
                <a:tc gridSpan="3">
                  <a:txBody>
                    <a:bodyPr/>
                    <a:lstStyle/>
                    <a:p>
                      <a:pPr marL="0" marR="29844" lvl="0" indent="0" algn="ctr" rtl="0">
                        <a:lnSpc>
                          <a:spcPct val="127500"/>
                        </a:lnSpc>
                        <a:spcBef>
                          <a:spcPts val="0"/>
                        </a:spcBef>
                        <a:spcAft>
                          <a:spcPts val="0"/>
                        </a:spcAft>
                        <a:buNone/>
                      </a:pPr>
                      <a:r>
                        <a:rPr lang="en-US" sz="1000" u="none" strike="noStrike" cap="none">
                          <a:latin typeface="Times New Roman"/>
                          <a:ea typeface="Times New Roman"/>
                          <a:cs typeface="Times New Roman"/>
                          <a:sym typeface="Times New Roman"/>
                        </a:rPr>
                        <a:t>State Share</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gridSpan="3">
                  <a:txBody>
                    <a:bodyPr/>
                    <a:lstStyle/>
                    <a:p>
                      <a:pPr marL="0" marR="37465" lvl="0" indent="0" algn="ctr" rtl="0">
                        <a:lnSpc>
                          <a:spcPct val="127500"/>
                        </a:lnSpc>
                        <a:spcBef>
                          <a:spcPts val="0"/>
                        </a:spcBef>
                        <a:spcAft>
                          <a:spcPts val="0"/>
                        </a:spcAft>
                        <a:buNone/>
                      </a:pPr>
                      <a:r>
                        <a:rPr lang="en-US" sz="1000" u="none" strike="noStrike" cap="none">
                          <a:latin typeface="Times New Roman"/>
                          <a:ea typeface="Times New Roman"/>
                          <a:cs typeface="Times New Roman"/>
                          <a:sym typeface="Times New Roman"/>
                        </a:rPr>
                        <a:t>Local Share</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2350">
                <a:tc vMerge="1">
                  <a:txBody>
                    <a:bodyPr/>
                    <a:lstStyle/>
                    <a:p>
                      <a:endParaRPr lang="en-US"/>
                    </a:p>
                  </a:txBody>
                  <a:tcPr/>
                </a:tc>
                <a:tc>
                  <a:txBody>
                    <a:bodyPr/>
                    <a:lstStyle/>
                    <a:p>
                      <a:pPr marL="0" marR="0" lvl="0" indent="0" algn="l" rtl="0">
                        <a:lnSpc>
                          <a:spcPct val="100000"/>
                        </a:lnSpc>
                        <a:spcBef>
                          <a:spcPts val="0"/>
                        </a:spcBef>
                        <a:spcAft>
                          <a:spcPts val="0"/>
                        </a:spcAft>
                        <a:buNone/>
                      </a:pPr>
                      <a:endParaRPr sz="1100" u="none" strike="noStrike" cap="none">
                        <a:latin typeface="Times New Roman"/>
                        <a:ea typeface="Times New Roman"/>
                        <a:cs typeface="Times New Roman"/>
                        <a:sym typeface="Times New Roman"/>
                      </a:endParaRPr>
                    </a:p>
                    <a:p>
                      <a:pPr marL="0" marR="36195" lvl="0" indent="0" algn="ctr"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Total</a:t>
                      </a:r>
                      <a:endParaRPr sz="1000" u="none" strike="noStrike" cap="none">
                        <a:latin typeface="Times New Roman"/>
                        <a:ea typeface="Times New Roman"/>
                        <a:cs typeface="Times New Roman"/>
                        <a:sym typeface="Times New Roman"/>
                      </a:endParaRPr>
                    </a:p>
                  </a:txBody>
                  <a:tcPr marL="0" marR="0" marT="335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u="none" strike="noStrike" cap="none">
                        <a:latin typeface="Times New Roman"/>
                        <a:ea typeface="Times New Roman"/>
                        <a:cs typeface="Times New Roman"/>
                        <a:sym typeface="Times New Roman"/>
                      </a:endParaRPr>
                    </a:p>
                    <a:p>
                      <a:pPr marL="0" marR="24765" lvl="0" indent="0" algn="ctr"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Per Pupil</a:t>
                      </a:r>
                      <a:endParaRPr sz="1000" u="none" strike="noStrike" cap="none">
                        <a:latin typeface="Times New Roman"/>
                        <a:ea typeface="Times New Roman"/>
                        <a:cs typeface="Times New Roman"/>
                        <a:sym typeface="Times New Roman"/>
                      </a:endParaRPr>
                    </a:p>
                  </a:txBody>
                  <a:tcPr marL="0" marR="0" marT="335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u="none"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Total</a:t>
                      </a:r>
                      <a:endParaRPr sz="1000" u="none" strike="noStrike" cap="none">
                        <a:latin typeface="Times New Roman"/>
                        <a:ea typeface="Times New Roman"/>
                        <a:cs typeface="Times New Roman"/>
                        <a:sym typeface="Times New Roman"/>
                      </a:endParaRPr>
                    </a:p>
                  </a:txBody>
                  <a:tcPr marL="0" marR="0" marT="335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u="none" strike="noStrike" cap="none">
                        <a:latin typeface="Times New Roman"/>
                        <a:ea typeface="Times New Roman"/>
                        <a:cs typeface="Times New Roman"/>
                        <a:sym typeface="Times New Roman"/>
                      </a:endParaRPr>
                    </a:p>
                    <a:p>
                      <a:pPr marL="635" marR="0" lvl="0" indent="0" algn="ctr"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Per Pupil</a:t>
                      </a:r>
                      <a:endParaRPr sz="1000" u="none" strike="noStrike" cap="none">
                        <a:latin typeface="Times New Roman"/>
                        <a:ea typeface="Times New Roman"/>
                        <a:cs typeface="Times New Roman"/>
                        <a:sym typeface="Times New Roman"/>
                      </a:endParaRPr>
                    </a:p>
                  </a:txBody>
                  <a:tcPr marL="0" marR="0" marT="335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46990" marR="29844" lvl="0" indent="0" algn="ctr" rtl="0">
                        <a:lnSpc>
                          <a:spcPct val="107300"/>
                        </a:lnSpc>
                        <a:spcBef>
                          <a:spcPts val="0"/>
                        </a:spcBef>
                        <a:spcAft>
                          <a:spcPts val="0"/>
                        </a:spcAft>
                        <a:buNone/>
                      </a:pPr>
                      <a:r>
                        <a:rPr lang="en-US" sz="1000" u="none" strike="noStrike" cap="none">
                          <a:latin typeface="Times New Roman"/>
                          <a:ea typeface="Times New Roman"/>
                          <a:cs typeface="Times New Roman"/>
                          <a:sym typeface="Times New Roman"/>
                        </a:rPr>
                        <a:t>Percentage  of Total  Program</a:t>
                      </a:r>
                      <a:endParaRPr sz="1000" u="none" strike="noStrike" cap="none">
                        <a:latin typeface="Times New Roman"/>
                        <a:ea typeface="Times New Roman"/>
                        <a:cs typeface="Times New Roman"/>
                        <a:sym typeface="Times New Roman"/>
                      </a:endParaRPr>
                    </a:p>
                  </a:txBody>
                  <a:tcPr marL="0" marR="0" marT="1675"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u="none"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Total</a:t>
                      </a:r>
                      <a:endParaRPr sz="1000" u="none" strike="noStrike" cap="none">
                        <a:latin typeface="Times New Roman"/>
                        <a:ea typeface="Times New Roman"/>
                        <a:cs typeface="Times New Roman"/>
                        <a:sym typeface="Times New Roman"/>
                      </a:endParaRPr>
                    </a:p>
                  </a:txBody>
                  <a:tcPr marL="0" marR="0" marT="335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u="none" strike="noStrike" cap="none">
                        <a:latin typeface="Times New Roman"/>
                        <a:ea typeface="Times New Roman"/>
                        <a:cs typeface="Times New Roman"/>
                        <a:sym typeface="Times New Roman"/>
                      </a:endParaRPr>
                    </a:p>
                    <a:p>
                      <a:pPr marL="0" marR="65405" lvl="0" indent="0" algn="r"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Per Pupil</a:t>
                      </a:r>
                      <a:endParaRPr sz="1000" u="none" strike="noStrike" cap="none">
                        <a:latin typeface="Times New Roman"/>
                        <a:ea typeface="Times New Roman"/>
                        <a:cs typeface="Times New Roman"/>
                        <a:sym typeface="Times New Roman"/>
                      </a:endParaRPr>
                    </a:p>
                  </a:txBody>
                  <a:tcPr marL="0" marR="0" marT="335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81915" marR="73025" lvl="0" indent="0" algn="ctr" rtl="0">
                        <a:lnSpc>
                          <a:spcPct val="107300"/>
                        </a:lnSpc>
                        <a:spcBef>
                          <a:spcPts val="0"/>
                        </a:spcBef>
                        <a:spcAft>
                          <a:spcPts val="0"/>
                        </a:spcAft>
                        <a:buNone/>
                      </a:pPr>
                      <a:r>
                        <a:rPr lang="en-US" sz="1000" u="none" strike="noStrike" cap="none">
                          <a:latin typeface="Times New Roman"/>
                          <a:ea typeface="Times New Roman"/>
                          <a:cs typeface="Times New Roman"/>
                          <a:sym typeface="Times New Roman"/>
                        </a:rPr>
                        <a:t>Percentage  of Total  Program</a:t>
                      </a:r>
                      <a:endParaRPr sz="1000" u="none" strike="noStrike" cap="none">
                        <a:latin typeface="Times New Roman"/>
                        <a:ea typeface="Times New Roman"/>
                        <a:cs typeface="Times New Roman"/>
                        <a:sym typeface="Times New Roman"/>
                      </a:endParaRPr>
                    </a:p>
                  </a:txBody>
                  <a:tcPr marL="0" marR="0" marT="1675"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16-17</a:t>
                      </a:r>
                      <a:endParaRPr sz="1000" u="none" strike="noStrike" cap="none">
                        <a:latin typeface="Times New Roman"/>
                        <a:ea typeface="Times New Roman"/>
                        <a:cs typeface="Times New Roman"/>
                        <a:sym typeface="Times New Roman"/>
                      </a:endParaRPr>
                    </a:p>
                  </a:txBody>
                  <a:tcPr marL="0" marR="0" marT="55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6,372,827,460.0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5715"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7,419.38</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97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4,115,122,505</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$ 4,791.31</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64.57%</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2,257,704,955</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2,628.07</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35.43%</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17-18</a:t>
                      </a:r>
                      <a:endParaRPr sz="1000" u="none" strike="noStrike" cap="none">
                        <a:latin typeface="Times New Roman"/>
                        <a:ea typeface="Times New Roman"/>
                        <a:cs typeface="Times New Roman"/>
                        <a:sym typeface="Times New Roman"/>
                      </a:endParaRPr>
                    </a:p>
                  </a:txBody>
                  <a:tcPr marL="0" marR="0" marT="55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6,627,868,142.0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5715"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7,662.02</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97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4,120,519,822</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$ 4,763.54</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62.17%</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2,507,348,320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2,898.48</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37.83%</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18-19</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7,067,290,190.0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5715"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8,121.82</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97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4,468,539,273</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$ 5,135.79</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63.23%</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2,598,750,917</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2,986.03</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36.77%</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19-20</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7,605,920,602.0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5715"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8,488.02</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97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4,628,743,996</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$ 5,166.05</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60.86%</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2,977,176,606</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3,321.97</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39.14%</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20-21</a:t>
                      </a:r>
                      <a:endParaRPr sz="1000" u="none" strike="noStrike" cap="none">
                        <a:latin typeface="Times New Roman"/>
                        <a:ea typeface="Times New Roman"/>
                        <a:cs typeface="Times New Roman"/>
                        <a:sym typeface="Times New Roman"/>
                      </a:endParaRPr>
                    </a:p>
                  </a:txBody>
                  <a:tcPr marL="0" marR="0" marT="55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7,238,095,116.0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5715"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8,121.01</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97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4,224,466,369</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$ 4,740.79</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58.36%</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3,013,628,747</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3,380.22</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41.64%</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21-22</a:t>
                      </a:r>
                      <a:endParaRPr sz="1000" u="none" strike="noStrike" cap="none">
                        <a:latin typeface="Times New Roman"/>
                        <a:ea typeface="Times New Roman"/>
                        <a:cs typeface="Times New Roman"/>
                        <a:sym typeface="Times New Roman"/>
                      </a:endParaRPr>
                    </a:p>
                  </a:txBody>
                  <a:tcPr marL="0" marR="0" marT="55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7,989,006,868.0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5715"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9,014.17</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97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4,709,740,482</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$ 5,314.35</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58.95%</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3,279,266,386</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3,699.82</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41.05%</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22-23</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8,438,652,216.0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5715"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9,595.86</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97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4,989,526,241</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$ 5,673.75</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59.13%</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3,449,125,975</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3,922.11</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40.87%</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23-24</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9,173,863,406.0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10,669.61</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334"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4,995,052,575</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$ 5,809.78</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54.45%</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4,178,810,831</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4,859.82</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45.55%</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24-25</a:t>
                      </a:r>
                      <a:endParaRPr sz="1000" u="none" strike="noStrike" cap="none">
                        <a:latin typeface="Times New Roman"/>
                        <a:ea typeface="Times New Roman"/>
                        <a:cs typeface="Times New Roman"/>
                        <a:sym typeface="Times New Roman"/>
                      </a:endParaRPr>
                    </a:p>
                  </a:txBody>
                  <a:tcPr marL="0" marR="0" marT="55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08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9,778,950,900.0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11,451.65</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334"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5,592,212,027</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$ 6,548.76</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57.19%</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4,186,738,873</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97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4,902.89</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715"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42.81%</a:t>
                      </a:r>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55125">
                <a:tc>
                  <a:txBody>
                    <a:bodyPr/>
                    <a:lstStyle/>
                    <a:p>
                      <a:pPr marL="13334" marR="0" lvl="0" indent="0" algn="l" rtl="0">
                        <a:lnSpc>
                          <a:spcPct val="100000"/>
                        </a:lnSpc>
                        <a:spcBef>
                          <a:spcPts val="0"/>
                        </a:spcBef>
                        <a:spcAft>
                          <a:spcPts val="0"/>
                        </a:spcAft>
                        <a:buNone/>
                      </a:pPr>
                      <a:r>
                        <a:rPr lang="en-US" sz="1000" u="none" strike="noStrike" cap="none">
                          <a:latin typeface="Times New Roman"/>
                          <a:ea typeface="Times New Roman"/>
                          <a:cs typeface="Times New Roman"/>
                          <a:sym typeface="Times New Roman"/>
                        </a:rPr>
                        <a:t>FY 25-26 (Proposed)</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0795"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10,036,036,095.0</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11,861.55</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13334"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5,472,692,639</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$ 6,469.34</a:t>
                      </a:r>
                      <a:endParaRPr sz="1000" u="none" strike="noStrike" cap="none">
                        <a:latin typeface="Times New Roman"/>
                        <a:ea typeface="Times New Roman"/>
                        <a:cs typeface="Times New Roman"/>
                        <a:sym typeface="Times New Roman"/>
                      </a:endParaRPr>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54.53%</a:t>
                      </a:r>
                      <a:endParaRPr/>
                    </a:p>
                  </a:txBody>
                  <a:tcPr marL="0" marR="0" marT="0" marB="0">
                    <a:lnL w="243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0" lvl="0" indent="0" algn="ct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	4,563,343,456</a:t>
                      </a:r>
                      <a:endParaRPr sz="1000" u="none" strike="noStrike" cap="none">
                        <a:latin typeface="Times New Roman"/>
                        <a:ea typeface="Times New Roman"/>
                        <a:cs typeface="Times New Roman"/>
                        <a:sym typeface="Times New Roman"/>
                      </a:endParaRPr>
                    </a:p>
                  </a:txBody>
                  <a:tcPr marL="0" marR="0" marT="0" marB="0">
                    <a:lnL w="36575" cap="flat" cmpd="sng">
                      <a:solidFill>
                        <a:srgbClr val="000000"/>
                      </a:solidFill>
                      <a:prstDash val="solid"/>
                      <a:round/>
                      <a:headEnd type="none" w="sm" len="sm"/>
                      <a:tailEnd type="none" w="sm" len="sm"/>
                    </a:lnL>
                    <a:lnR w="365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53339" lvl="0" indent="0" algn="r" rtl="0">
                        <a:lnSpc>
                          <a:spcPct val="129000"/>
                        </a:lnSpc>
                        <a:spcBef>
                          <a:spcPts val="0"/>
                        </a:spcBef>
                        <a:spcAft>
                          <a:spcPts val="0"/>
                        </a:spcAft>
                        <a:buNone/>
                      </a:pPr>
                      <a:r>
                        <a:rPr lang="en-US" sz="1000" u="none" strike="noStrike" cap="none">
                          <a:latin typeface="Times New Roman"/>
                          <a:ea typeface="Times New Roman"/>
                          <a:cs typeface="Times New Roman"/>
                          <a:sym typeface="Times New Roman"/>
                        </a:rPr>
                        <a:t>5,392.21</a:t>
                      </a:r>
                      <a:endParaRPr/>
                    </a:p>
                  </a:txBody>
                  <a:tcPr marL="0" marR="0" marT="0" marB="0">
                    <a:lnL w="365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tc>
                  <a:txBody>
                    <a:bodyPr/>
                    <a:lstStyle/>
                    <a:p>
                      <a:pPr marL="0" marR="6350" lvl="0" indent="0" algn="r" rtl="0">
                        <a:lnSpc>
                          <a:spcPct val="129000"/>
                        </a:lnSpc>
                        <a:spcBef>
                          <a:spcPts val="0"/>
                        </a:spcBef>
                        <a:spcAft>
                          <a:spcPts val="0"/>
                        </a:spcAft>
                        <a:buNone/>
                      </a:pPr>
                      <a:r>
                        <a:rPr lang="en-US" sz="1000" u="none" strike="noStrike" cap="none" dirty="0">
                          <a:latin typeface="Times New Roman"/>
                          <a:ea typeface="Times New Roman"/>
                          <a:cs typeface="Times New Roman"/>
                          <a:sym typeface="Times New Roman"/>
                        </a:rPr>
                        <a:t>45.47%</a:t>
                      </a:r>
                      <a:endParaRPr dirty="0"/>
                    </a:p>
                  </a:txBody>
                  <a:tcPr marL="0" marR="0" marT="0" marB="0">
                    <a:lnL w="24375" cap="flat" cmpd="sng">
                      <a:solidFill>
                        <a:srgbClr val="000000"/>
                      </a:solidFill>
                      <a:prstDash val="solid"/>
                      <a:round/>
                      <a:headEnd type="none" w="sm" len="sm"/>
                      <a:tailEnd type="none" w="sm" len="sm"/>
                    </a:lnL>
                    <a:lnR w="24375" cap="flat" cmpd="sng">
                      <a:solidFill>
                        <a:srgbClr val="000000"/>
                      </a:solidFill>
                      <a:prstDash val="solid"/>
                      <a:round/>
                      <a:headEnd type="none" w="sm" len="sm"/>
                      <a:tailEnd type="none" w="sm" len="sm"/>
                    </a:lnR>
                    <a:lnT w="24375" cap="flat" cmpd="sng">
                      <a:solidFill>
                        <a:srgbClr val="000000"/>
                      </a:solidFill>
                      <a:prstDash val="solid"/>
                      <a:round/>
                      <a:headEnd type="none" w="sm" len="sm"/>
                      <a:tailEnd type="none" w="sm" len="sm"/>
                    </a:lnT>
                    <a:lnB w="2437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373" name="Google Shape;373;g34ecf6c3264_3_89"/>
          <p:cNvSpPr txBox="1"/>
          <p:nvPr/>
        </p:nvSpPr>
        <p:spPr>
          <a:xfrm>
            <a:off x="6059861" y="6444683"/>
            <a:ext cx="72278" cy="108619"/>
          </a:xfrm>
          <a:prstGeom prst="rect">
            <a:avLst/>
          </a:prstGeom>
          <a:noFill/>
          <a:ln>
            <a:noFill/>
          </a:ln>
        </p:spPr>
        <p:txBody>
          <a:bodyPr spcFirstLastPara="1" wrap="square" lIns="0" tIns="0" rIns="0" bIns="0" anchor="t" anchorCtr="0">
            <a:spAutoFit/>
          </a:bodyPr>
          <a:lstStyle/>
          <a:p>
            <a:pPr marL="11206" marR="0" lvl="0" indent="0" algn="l" rtl="0">
              <a:lnSpc>
                <a:spcPct val="100000"/>
              </a:lnSpc>
              <a:spcBef>
                <a:spcPts val="0"/>
              </a:spcBef>
              <a:spcAft>
                <a:spcPts val="0"/>
              </a:spcAft>
              <a:buNone/>
            </a:pPr>
            <a:r>
              <a:rPr lang="en-US" sz="706" b="0" i="0" u="none" strike="noStrike" cap="none">
                <a:solidFill>
                  <a:srgbClr val="000000"/>
                </a:solidFill>
                <a:latin typeface="Arial"/>
                <a:ea typeface="Arial"/>
                <a:cs typeface="Arial"/>
                <a:sym typeface="Arial"/>
              </a:rPr>
              <a:t>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48079a5a45_0_0"/>
          <p:cNvSpPr txBox="1">
            <a:spLocks noGrp="1"/>
          </p:cNvSpPr>
          <p:nvPr>
            <p:ph type="title"/>
          </p:nvPr>
        </p:nvSpPr>
        <p:spPr>
          <a:xfrm>
            <a:off x="725551" y="254525"/>
            <a:ext cx="71256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Notable House Bills</a:t>
            </a:r>
            <a:endParaRPr sz="3200">
              <a:solidFill>
                <a:schemeClr val="dk1"/>
              </a:solidFill>
            </a:endParaRPr>
          </a:p>
        </p:txBody>
      </p:sp>
      <p:sp>
        <p:nvSpPr>
          <p:cNvPr id="379" name="Google Shape;379;g348079a5a45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13</a:t>
            </a:fld>
            <a:endParaRPr/>
          </a:p>
        </p:txBody>
      </p:sp>
      <p:sp>
        <p:nvSpPr>
          <p:cNvPr id="380" name="Google Shape;380;g348079a5a45_0_0"/>
          <p:cNvSpPr txBox="1">
            <a:spLocks noGrp="1"/>
          </p:cNvSpPr>
          <p:nvPr>
            <p:ph type="body" idx="1"/>
          </p:nvPr>
        </p:nvSpPr>
        <p:spPr>
          <a:xfrm>
            <a:off x="725557" y="1463040"/>
            <a:ext cx="9313800" cy="4640700"/>
          </a:xfrm>
          <a:prstGeom prst="rect">
            <a:avLst/>
          </a:prstGeom>
          <a:noFill/>
          <a:ln>
            <a:noFill/>
          </a:ln>
        </p:spPr>
        <p:txBody>
          <a:bodyPr spcFirstLastPara="1" wrap="square" lIns="0" tIns="0" rIns="0" bIns="45700" anchor="t" anchorCtr="0">
            <a:normAutofit fontScale="85000" lnSpcReduction="20000"/>
          </a:bodyPr>
          <a:lstStyle/>
          <a:p>
            <a:pPr marL="457200" marR="0" lvl="0" indent="-401320" algn="l" rtl="0">
              <a:lnSpc>
                <a:spcPct val="90000"/>
              </a:lnSpc>
              <a:spcBef>
                <a:spcPts val="1000"/>
              </a:spcBef>
              <a:spcAft>
                <a:spcPts val="0"/>
              </a:spcAft>
              <a:buSzPct val="100000"/>
              <a:buChar char="●"/>
            </a:pPr>
            <a:r>
              <a:rPr lang="en-US" sz="3200"/>
              <a:t>Other financially focused education related house bills:</a:t>
            </a:r>
            <a:endParaRPr sz="3200"/>
          </a:p>
          <a:p>
            <a:pPr marL="457200" marR="0" lvl="0" indent="-401320" algn="l" rtl="0">
              <a:lnSpc>
                <a:spcPct val="90000"/>
              </a:lnSpc>
              <a:spcBef>
                <a:spcPts val="1000"/>
              </a:spcBef>
              <a:spcAft>
                <a:spcPts val="0"/>
              </a:spcAft>
              <a:buSzPct val="100000"/>
              <a:buChar char="●"/>
            </a:pPr>
            <a:r>
              <a:rPr lang="en-US" sz="3200" u="sng">
                <a:solidFill>
                  <a:schemeClr val="hlink"/>
                </a:solidFill>
                <a:hlinkClick r:id="rId3"/>
              </a:rPr>
              <a:t>HB25-1059</a:t>
            </a:r>
            <a:r>
              <a:rPr lang="en-US" sz="3200"/>
              <a:t> - Encourages policies to reduce food waste and seek grants or technical assistance </a:t>
            </a:r>
            <a:endParaRPr sz="3200"/>
          </a:p>
          <a:p>
            <a:pPr marL="457200" marR="0" lvl="0" indent="-401320" algn="l" rtl="0">
              <a:lnSpc>
                <a:spcPct val="90000"/>
              </a:lnSpc>
              <a:spcBef>
                <a:spcPts val="1000"/>
              </a:spcBef>
              <a:spcAft>
                <a:spcPts val="0"/>
              </a:spcAft>
              <a:buSzPct val="100000"/>
              <a:buChar char="●"/>
            </a:pPr>
            <a:r>
              <a:rPr lang="en-US" sz="3200" u="sng">
                <a:solidFill>
                  <a:schemeClr val="hlink"/>
                </a:solidFill>
                <a:hlinkClick r:id="rId4"/>
              </a:rPr>
              <a:t>HB25-1061</a:t>
            </a:r>
            <a:r>
              <a:rPr lang="en-US" sz="3200"/>
              <a:t> - Creates community schoolyards grant program</a:t>
            </a:r>
            <a:endParaRPr sz="3200"/>
          </a:p>
          <a:p>
            <a:pPr marL="457200" marR="0" lvl="0" indent="-401320" algn="l" rtl="0">
              <a:lnSpc>
                <a:spcPct val="90000"/>
              </a:lnSpc>
              <a:spcBef>
                <a:spcPts val="1000"/>
              </a:spcBef>
              <a:spcAft>
                <a:spcPts val="0"/>
              </a:spcAft>
              <a:buSzPct val="100000"/>
              <a:buChar char="●"/>
            </a:pPr>
            <a:r>
              <a:rPr lang="en-US" sz="3200" u="sng">
                <a:solidFill>
                  <a:schemeClr val="hlink"/>
                </a:solidFill>
                <a:hlinkClick r:id="rId5"/>
              </a:rPr>
              <a:t>HB25-1158</a:t>
            </a:r>
            <a:r>
              <a:rPr lang="en-US" sz="3200"/>
              <a:t> - Requires contract terms for vendors with digital content</a:t>
            </a:r>
            <a:endParaRPr sz="3200"/>
          </a:p>
          <a:p>
            <a:pPr marL="457200" marR="0" lvl="0" indent="-401320" algn="l" rtl="0">
              <a:lnSpc>
                <a:spcPct val="90000"/>
              </a:lnSpc>
              <a:spcBef>
                <a:spcPts val="1000"/>
              </a:spcBef>
              <a:spcAft>
                <a:spcPts val="0"/>
              </a:spcAft>
              <a:buSzPct val="100000"/>
              <a:buChar char="●"/>
            </a:pPr>
            <a:r>
              <a:rPr lang="en-US" sz="3200" u="sng">
                <a:solidFill>
                  <a:schemeClr val="hlink"/>
                </a:solidFill>
                <a:hlinkClick r:id="rId6"/>
              </a:rPr>
              <a:t>HB25-1245</a:t>
            </a:r>
            <a:r>
              <a:rPr lang="en-US" sz="3200"/>
              <a:t> - Requirements re: HVAC infrastructure improvements </a:t>
            </a:r>
            <a:endParaRPr sz="3200"/>
          </a:p>
          <a:p>
            <a:pPr marL="457200" marR="0" lvl="0" indent="-401320" algn="l" rtl="0">
              <a:lnSpc>
                <a:spcPct val="90000"/>
              </a:lnSpc>
              <a:spcBef>
                <a:spcPts val="1000"/>
              </a:spcBef>
              <a:spcAft>
                <a:spcPts val="0"/>
              </a:spcAft>
              <a:buSzPct val="100000"/>
              <a:buChar char="●"/>
            </a:pPr>
            <a:r>
              <a:rPr lang="en-US" sz="3200" u="sng">
                <a:solidFill>
                  <a:schemeClr val="hlink"/>
                </a:solidFill>
                <a:hlinkClick r:id="rId7"/>
              </a:rPr>
              <a:t>HB25-1274</a:t>
            </a:r>
            <a:r>
              <a:rPr lang="en-US" sz="3200"/>
              <a:t> - Refers 2 ballot issues to the voters at the November 2025 election</a:t>
            </a:r>
            <a:endParaRPr sz="3200"/>
          </a:p>
          <a:p>
            <a:pPr marL="457200" marR="0" lvl="0" indent="-401320" algn="l" rtl="0">
              <a:lnSpc>
                <a:spcPct val="90000"/>
              </a:lnSpc>
              <a:spcBef>
                <a:spcPts val="1000"/>
              </a:spcBef>
              <a:spcAft>
                <a:spcPts val="1000"/>
              </a:spcAft>
              <a:buSzPct val="100000"/>
              <a:buChar char="●"/>
            </a:pPr>
            <a:r>
              <a:rPr lang="en-US" sz="3200" u="sng">
                <a:solidFill>
                  <a:schemeClr val="hlink"/>
                </a:solidFill>
                <a:hlinkClick r:id="rId8"/>
              </a:rPr>
              <a:t>HB25-1199</a:t>
            </a:r>
            <a:r>
              <a:rPr lang="en-US" sz="3200"/>
              <a:t> - Allows for alternate real property tax payment option</a:t>
            </a:r>
            <a:endParaRPr sz="3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48079a5a45_0_6"/>
          <p:cNvSpPr txBox="1">
            <a:spLocks noGrp="1"/>
          </p:cNvSpPr>
          <p:nvPr>
            <p:ph type="title"/>
          </p:nvPr>
        </p:nvSpPr>
        <p:spPr>
          <a:xfrm>
            <a:off x="725551" y="254525"/>
            <a:ext cx="71256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Notable Senate Bills</a:t>
            </a:r>
            <a:endParaRPr sz="3200">
              <a:solidFill>
                <a:schemeClr val="dk1"/>
              </a:solidFill>
            </a:endParaRPr>
          </a:p>
        </p:txBody>
      </p:sp>
      <p:sp>
        <p:nvSpPr>
          <p:cNvPr id="386" name="Google Shape;386;g348079a5a45_0_6"/>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14</a:t>
            </a:fld>
            <a:endParaRPr/>
          </a:p>
        </p:txBody>
      </p:sp>
      <p:sp>
        <p:nvSpPr>
          <p:cNvPr id="387" name="Google Shape;387;g348079a5a45_0_6"/>
          <p:cNvSpPr txBox="1">
            <a:spLocks noGrp="1"/>
          </p:cNvSpPr>
          <p:nvPr>
            <p:ph type="body" idx="1"/>
          </p:nvPr>
        </p:nvSpPr>
        <p:spPr>
          <a:xfrm>
            <a:off x="725557" y="1463040"/>
            <a:ext cx="9313800" cy="4640700"/>
          </a:xfrm>
          <a:prstGeom prst="rect">
            <a:avLst/>
          </a:prstGeom>
          <a:noFill/>
          <a:ln>
            <a:noFill/>
          </a:ln>
        </p:spPr>
        <p:txBody>
          <a:bodyPr spcFirstLastPara="1" wrap="square" lIns="0" tIns="0" rIns="0" bIns="45700" anchor="t" anchorCtr="0">
            <a:normAutofit fontScale="62500" lnSpcReduction="10000"/>
          </a:bodyPr>
          <a:lstStyle/>
          <a:p>
            <a:pPr marL="457200" lvl="0" indent="-355600" algn="l" rtl="0">
              <a:lnSpc>
                <a:spcPct val="90000"/>
              </a:lnSpc>
              <a:spcBef>
                <a:spcPts val="1000"/>
              </a:spcBef>
              <a:spcAft>
                <a:spcPts val="0"/>
              </a:spcAft>
              <a:buSzPct val="100000"/>
              <a:buChar char="●"/>
            </a:pPr>
            <a:r>
              <a:rPr lang="en-US" sz="3200"/>
              <a:t>Other financially focused education related senate bills:</a:t>
            </a:r>
            <a:endParaRPr sz="3200"/>
          </a:p>
          <a:p>
            <a:pPr marL="914400" lvl="1" indent="-355600" algn="l" rtl="0">
              <a:spcBef>
                <a:spcPts val="1000"/>
              </a:spcBef>
              <a:spcAft>
                <a:spcPts val="0"/>
              </a:spcAft>
              <a:buSzPct val="100000"/>
              <a:buChar char="○"/>
            </a:pPr>
            <a:r>
              <a:rPr lang="en-US" sz="3200" u="sng">
                <a:solidFill>
                  <a:schemeClr val="hlink"/>
                </a:solidFill>
                <a:hlinkClick r:id="rId3"/>
              </a:rPr>
              <a:t>SB25-023</a:t>
            </a:r>
            <a:r>
              <a:rPr lang="en-US" sz="3200"/>
              <a:t> -  Adjusts local government audit exemption thresholds</a:t>
            </a:r>
            <a:endParaRPr sz="3200"/>
          </a:p>
          <a:p>
            <a:pPr marL="914400" lvl="1" indent="-355600" algn="l" rtl="0">
              <a:spcBef>
                <a:spcPts val="1000"/>
              </a:spcBef>
              <a:spcAft>
                <a:spcPts val="0"/>
              </a:spcAft>
              <a:buSzPct val="100000"/>
              <a:buChar char="○"/>
            </a:pPr>
            <a:r>
              <a:rPr lang="en-US" sz="3200" u="sng">
                <a:solidFill>
                  <a:schemeClr val="hlink"/>
                </a:solidFill>
                <a:hlinkClick r:id="rId4"/>
              </a:rPr>
              <a:t>SB25-028</a:t>
            </a:r>
            <a:r>
              <a:rPr lang="en-US" sz="3200"/>
              <a:t> - Requires PERA actuarial experience study and audit in law (Became law)</a:t>
            </a:r>
            <a:endParaRPr sz="3200"/>
          </a:p>
          <a:p>
            <a:pPr marL="914400" lvl="1" indent="-355600" algn="l" rtl="0">
              <a:spcBef>
                <a:spcPts val="1000"/>
              </a:spcBef>
              <a:spcAft>
                <a:spcPts val="0"/>
              </a:spcAft>
              <a:buSzPct val="100000"/>
              <a:buChar char="○"/>
            </a:pPr>
            <a:r>
              <a:rPr lang="en-US" sz="3200" u="sng">
                <a:solidFill>
                  <a:schemeClr val="hlink"/>
                </a:solidFill>
                <a:hlinkClick r:id="rId5"/>
              </a:rPr>
              <a:t>SB25-119</a:t>
            </a:r>
            <a:r>
              <a:rPr lang="en-US" sz="3200"/>
              <a:t> - Measures to modify the Department of Early Childhood</a:t>
            </a:r>
            <a:endParaRPr sz="3200"/>
          </a:p>
          <a:p>
            <a:pPr marL="914400" lvl="1" indent="-355600" algn="l" rtl="0">
              <a:spcBef>
                <a:spcPts val="1000"/>
              </a:spcBef>
              <a:spcAft>
                <a:spcPts val="0"/>
              </a:spcAft>
              <a:buSzPct val="100000"/>
              <a:buChar char="○"/>
            </a:pPr>
            <a:r>
              <a:rPr lang="en-US" sz="3200" u="sng">
                <a:solidFill>
                  <a:schemeClr val="hlink"/>
                </a:solidFill>
                <a:hlinkClick r:id="rId6"/>
              </a:rPr>
              <a:t>SB25-147</a:t>
            </a:r>
            <a:r>
              <a:rPr lang="en-US" sz="3200"/>
              <a:t> - Modifies management of PERA board</a:t>
            </a:r>
            <a:endParaRPr sz="3200"/>
          </a:p>
          <a:p>
            <a:pPr marL="914400" lvl="1" indent="-355600" algn="l" rtl="0">
              <a:lnSpc>
                <a:spcPct val="90000"/>
              </a:lnSpc>
              <a:spcBef>
                <a:spcPts val="1000"/>
              </a:spcBef>
              <a:spcAft>
                <a:spcPts val="0"/>
              </a:spcAft>
              <a:buSzPct val="100000"/>
              <a:buChar char="○"/>
            </a:pPr>
            <a:r>
              <a:rPr lang="en-US" sz="3200" u="sng">
                <a:solidFill>
                  <a:schemeClr val="hlink"/>
                </a:solidFill>
                <a:hlinkClick r:id="rId7"/>
              </a:rPr>
              <a:t>SB25-125</a:t>
            </a:r>
            <a:r>
              <a:rPr lang="en-US" sz="3200"/>
              <a:t> - Repeals </a:t>
            </a:r>
            <a:r>
              <a:rPr lang="en-US" sz="3200" u="sng">
                <a:solidFill>
                  <a:schemeClr val="hlink"/>
                </a:solidFill>
                <a:hlinkClick r:id="rId8"/>
              </a:rPr>
              <a:t>School Finance Rules</a:t>
            </a:r>
            <a:r>
              <a:rPr lang="en-US" sz="3200"/>
              <a:t> 3.04, 5.04, and 5.12(6) which will eliminate the transfer enrollment exception for students</a:t>
            </a:r>
            <a:endParaRPr sz="3200"/>
          </a:p>
          <a:p>
            <a:pPr marL="914400" lvl="1" indent="-355600" algn="l" rtl="0">
              <a:lnSpc>
                <a:spcPct val="90000"/>
              </a:lnSpc>
              <a:spcBef>
                <a:spcPts val="1000"/>
              </a:spcBef>
              <a:spcAft>
                <a:spcPts val="0"/>
              </a:spcAft>
              <a:buSzPct val="100000"/>
              <a:buChar char="○"/>
            </a:pPr>
            <a:r>
              <a:rPr lang="en-US" sz="3200" u="sng">
                <a:solidFill>
                  <a:schemeClr val="hlink"/>
                </a:solidFill>
                <a:hlinkClick r:id="rId9"/>
              </a:rPr>
              <a:t>SB25-153</a:t>
            </a:r>
            <a:r>
              <a:rPr lang="en-US" sz="3200"/>
              <a:t> - Requires reporting of marketing, recruitment, lobbying, contractor, education management provider expenditures and all sources of revenue</a:t>
            </a:r>
            <a:endParaRPr sz="3200"/>
          </a:p>
          <a:p>
            <a:pPr marL="914400" lvl="1" indent="-355600" algn="l" rtl="0">
              <a:lnSpc>
                <a:spcPct val="90000"/>
              </a:lnSpc>
              <a:spcBef>
                <a:spcPts val="1000"/>
              </a:spcBef>
              <a:spcAft>
                <a:spcPts val="0"/>
              </a:spcAft>
              <a:buSzPct val="100000"/>
              <a:buChar char="○"/>
            </a:pPr>
            <a:r>
              <a:rPr lang="en-US" sz="3200" u="sng">
                <a:solidFill>
                  <a:schemeClr val="hlink"/>
                </a:solidFill>
                <a:hlinkClick r:id="rId10"/>
              </a:rPr>
              <a:t>SB25-167</a:t>
            </a:r>
            <a:r>
              <a:rPr lang="en-US" sz="3200"/>
              <a:t> - Concerning the investment of state fund money to benefit Colorado communities</a:t>
            </a:r>
            <a:endParaRPr sz="3200"/>
          </a:p>
          <a:p>
            <a:pPr marL="914400" lvl="1" indent="-355600" algn="l" rtl="0">
              <a:lnSpc>
                <a:spcPct val="90000"/>
              </a:lnSpc>
              <a:spcBef>
                <a:spcPts val="1000"/>
              </a:spcBef>
              <a:spcAft>
                <a:spcPts val="1000"/>
              </a:spcAft>
              <a:buSzPct val="100000"/>
              <a:buChar char="○"/>
            </a:pPr>
            <a:r>
              <a:rPr lang="en-US" sz="3200" u="sng">
                <a:solidFill>
                  <a:schemeClr val="hlink"/>
                </a:solidFill>
                <a:hlinkClick r:id="rId11"/>
              </a:rPr>
              <a:t>SB25-214</a:t>
            </a:r>
            <a:r>
              <a:rPr lang="en-US" sz="3200"/>
              <a:t> - Modifies Healthy School Meals for All reimbursements under different scenarios based upon election results</a:t>
            </a:r>
            <a:endParaRPr sz="3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9183918dd3_0_2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 Charter Intercept </a:t>
            </a:r>
            <a:endParaRPr sz="4500">
              <a:solidFill>
                <a:schemeClr val="dk1"/>
              </a:solidFill>
            </a:endParaRPr>
          </a:p>
        </p:txBody>
      </p:sp>
      <p:sp>
        <p:nvSpPr>
          <p:cNvPr id="393" name="Google Shape;393;g29183918dd3_0_2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3478104035e_1_5"/>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Charter Intercept</a:t>
            </a:r>
            <a:endParaRPr sz="3200">
              <a:solidFill>
                <a:schemeClr val="dk1"/>
              </a:solidFill>
            </a:endParaRPr>
          </a:p>
        </p:txBody>
      </p:sp>
      <p:sp>
        <p:nvSpPr>
          <p:cNvPr id="399" name="Google Shape;399;g3478104035e_1_5"/>
          <p:cNvSpPr txBox="1">
            <a:spLocks noGrp="1"/>
          </p:cNvSpPr>
          <p:nvPr>
            <p:ph type="body" idx="1"/>
          </p:nvPr>
        </p:nvSpPr>
        <p:spPr>
          <a:xfrm>
            <a:off x="1411500" y="1589650"/>
            <a:ext cx="10780500" cy="4640700"/>
          </a:xfrm>
          <a:prstGeom prst="rect">
            <a:avLst/>
          </a:prstGeom>
          <a:noFill/>
          <a:ln>
            <a:noFill/>
          </a:ln>
        </p:spPr>
        <p:txBody>
          <a:bodyPr spcFirstLastPara="1" wrap="square" lIns="0" tIns="0" rIns="0" bIns="45700" anchor="t" anchorCtr="0">
            <a:normAutofit lnSpcReduction="10000"/>
          </a:bodyPr>
          <a:lstStyle/>
          <a:p>
            <a:pPr marL="228600" lvl="0" indent="-76200" algn="l" rtl="0">
              <a:lnSpc>
                <a:spcPct val="90000"/>
              </a:lnSpc>
              <a:spcBef>
                <a:spcPts val="0"/>
              </a:spcBef>
              <a:spcAft>
                <a:spcPts val="0"/>
              </a:spcAft>
              <a:buSzPts val="2400"/>
              <a:buNone/>
            </a:pPr>
            <a:r>
              <a:rPr lang="en-US" sz="3200"/>
              <a:t>CDE and Treasury are working together to determine the processes for charter intercepts in FY 2025-26</a:t>
            </a:r>
            <a:endParaRPr sz="3200"/>
          </a:p>
          <a:p>
            <a:pPr marL="228600" lvl="0" indent="-76200" algn="l" rtl="0">
              <a:lnSpc>
                <a:spcPct val="90000"/>
              </a:lnSpc>
              <a:spcBef>
                <a:spcPts val="0"/>
              </a:spcBef>
              <a:spcAft>
                <a:spcPts val="0"/>
              </a:spcAft>
              <a:buSzPts val="2400"/>
              <a:buNone/>
            </a:pPr>
            <a:endParaRPr sz="3200"/>
          </a:p>
          <a:p>
            <a:pPr marL="457200" lvl="0" indent="-431800" algn="l" rtl="0">
              <a:lnSpc>
                <a:spcPct val="90000"/>
              </a:lnSpc>
              <a:spcBef>
                <a:spcPts val="0"/>
              </a:spcBef>
              <a:spcAft>
                <a:spcPts val="0"/>
              </a:spcAft>
              <a:buSzPts val="3200"/>
              <a:buChar char="●"/>
            </a:pPr>
            <a:r>
              <a:rPr lang="en-US" sz="3200" u="sng">
                <a:solidFill>
                  <a:schemeClr val="hlink"/>
                </a:solidFill>
                <a:hlinkClick r:id="rId3"/>
              </a:rPr>
              <a:t>SB 24-017</a:t>
            </a:r>
            <a:r>
              <a:rPr lang="en-US" sz="3200"/>
              <a:t> allows school districts to choose to have their State Share payments funded over 9 months instead of the traditional 12 months</a:t>
            </a:r>
            <a:endParaRPr sz="3200"/>
          </a:p>
          <a:p>
            <a:pPr marL="457200" lvl="0" indent="-431800" algn="l" rtl="0">
              <a:lnSpc>
                <a:spcPct val="90000"/>
              </a:lnSpc>
              <a:spcBef>
                <a:spcPts val="0"/>
              </a:spcBef>
              <a:spcAft>
                <a:spcPts val="0"/>
              </a:spcAft>
              <a:buSzPts val="3200"/>
              <a:buChar char="●"/>
            </a:pPr>
            <a:r>
              <a:rPr lang="en-US" sz="3200"/>
              <a:t>Trustees have established payment schedules based on a 12 month cycle </a:t>
            </a: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r>
              <a:rPr lang="en-US" sz="3200"/>
              <a:t>More information will be provided as it becomes available.  </a:t>
            </a:r>
            <a:endParaRPr sz="3200"/>
          </a:p>
          <a:p>
            <a:pPr marL="228600" lvl="0" indent="-76200" algn="l" rtl="0">
              <a:lnSpc>
                <a:spcPct val="90000"/>
              </a:lnSpc>
              <a:spcBef>
                <a:spcPts val="0"/>
              </a:spcBef>
              <a:spcAft>
                <a:spcPts val="0"/>
              </a:spcAft>
              <a:buSzPts val="2400"/>
              <a:buNone/>
            </a:pPr>
            <a:endParaRPr sz="3200"/>
          </a:p>
        </p:txBody>
      </p:sp>
      <p:sp>
        <p:nvSpPr>
          <p:cNvPr id="400" name="Google Shape;400;g3478104035e_1_5"/>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481b36e111_0_5"/>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 At-Risk Reminders and </a:t>
            </a:r>
            <a:endParaRPr sz="4500">
              <a:solidFill>
                <a:schemeClr val="dk1"/>
              </a:solidFill>
            </a:endParaRPr>
          </a:p>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At-Risk FPP Subcommittee </a:t>
            </a:r>
            <a:endParaRPr sz="4500">
              <a:solidFill>
                <a:schemeClr val="dk1"/>
              </a:solidFill>
            </a:endParaRPr>
          </a:p>
        </p:txBody>
      </p:sp>
      <p:sp>
        <p:nvSpPr>
          <p:cNvPr id="406" name="Google Shape;406;g3481b36e111_0_5"/>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34f04b2a6d8_1_169"/>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dk1"/>
              </a:buClr>
              <a:buSzPts val="2700"/>
              <a:buFont typeface="Roboto"/>
              <a:buNone/>
            </a:pPr>
            <a:r>
              <a:rPr lang="en-US"/>
              <a:t>HB 25-1320 Specific to At-Risk Funding Inputs</a:t>
            </a:r>
            <a:endParaRPr/>
          </a:p>
        </p:txBody>
      </p:sp>
      <p:sp>
        <p:nvSpPr>
          <p:cNvPr id="412" name="Google Shape;412;g34f04b2a6d8_1_169"/>
          <p:cNvSpPr txBox="1">
            <a:spLocks noGrp="1"/>
          </p:cNvSpPr>
          <p:nvPr>
            <p:ph type="body" idx="1"/>
          </p:nvPr>
        </p:nvSpPr>
        <p:spPr>
          <a:xfrm>
            <a:off x="415599" y="1536633"/>
            <a:ext cx="9557100" cy="4200900"/>
          </a:xfrm>
          <a:prstGeom prst="rect">
            <a:avLst/>
          </a:prstGeom>
          <a:noFill/>
          <a:ln>
            <a:noFill/>
          </a:ln>
        </p:spPr>
        <p:txBody>
          <a:bodyPr spcFirstLastPara="1" wrap="square" lIns="121900" tIns="121900" rIns="121900" bIns="121900" anchor="t" anchorCtr="0">
            <a:normAutofit lnSpcReduction="20000"/>
          </a:bodyPr>
          <a:lstStyle/>
          <a:p>
            <a:pPr marL="381000" lvl="0" indent="-374650" algn="l" rtl="0">
              <a:lnSpc>
                <a:spcPct val="115000"/>
              </a:lnSpc>
              <a:spcBef>
                <a:spcPts val="0"/>
              </a:spcBef>
              <a:spcAft>
                <a:spcPts val="0"/>
              </a:spcAft>
              <a:buSzPts val="2100"/>
              <a:buChar char="●"/>
            </a:pPr>
            <a:r>
              <a:rPr lang="en-US"/>
              <a:t>CDE is following the development of </a:t>
            </a:r>
            <a:r>
              <a:rPr lang="en-US" b="1"/>
              <a:t>HB 25-1320</a:t>
            </a:r>
            <a:r>
              <a:rPr lang="en-US"/>
              <a:t>, currently making its way through the legislative process.</a:t>
            </a:r>
            <a:endParaRPr/>
          </a:p>
          <a:p>
            <a:pPr marL="381000" lvl="0" indent="-374650" algn="l" rtl="0">
              <a:lnSpc>
                <a:spcPct val="115000"/>
              </a:lnSpc>
              <a:spcBef>
                <a:spcPts val="800"/>
              </a:spcBef>
              <a:spcAft>
                <a:spcPts val="0"/>
              </a:spcAft>
              <a:buSzPts val="2100"/>
              <a:buChar char="●"/>
            </a:pPr>
            <a:r>
              <a:rPr lang="en-US"/>
              <a:t>As of 4/15/2025, the current draft of bill HB 25-1320</a:t>
            </a:r>
            <a:r>
              <a:rPr lang="en-US" b="1"/>
              <a:t> </a:t>
            </a:r>
            <a:r>
              <a:rPr lang="en-US"/>
              <a:t>delays implementation of the new at-risk measure another year, to begin with the </a:t>
            </a:r>
            <a:r>
              <a:rPr lang="en-US" b="1"/>
              <a:t>2026-27</a:t>
            </a:r>
            <a:r>
              <a:rPr lang="en-US"/>
              <a:t> school year. </a:t>
            </a:r>
            <a:endParaRPr/>
          </a:p>
          <a:p>
            <a:pPr marL="381000" lvl="0" indent="-374650" algn="l" rtl="0">
              <a:lnSpc>
                <a:spcPct val="115000"/>
              </a:lnSpc>
              <a:spcBef>
                <a:spcPts val="800"/>
              </a:spcBef>
              <a:spcAft>
                <a:spcPts val="0"/>
              </a:spcAft>
              <a:buSzPts val="2100"/>
              <a:buChar char="●"/>
            </a:pPr>
            <a:r>
              <a:rPr lang="en-US"/>
              <a:t>This new at-risk measure was originally outlined in HB 22-1202. As written, it will include:</a:t>
            </a:r>
            <a:endParaRPr/>
          </a:p>
          <a:p>
            <a:pPr marL="990600" lvl="1" indent="-387350" algn="l" rtl="0">
              <a:lnSpc>
                <a:spcPct val="115000"/>
              </a:lnSpc>
              <a:spcBef>
                <a:spcPts val="0"/>
              </a:spcBef>
              <a:spcAft>
                <a:spcPts val="0"/>
              </a:spcAft>
              <a:buSzPts val="1900"/>
              <a:buChar char="○"/>
            </a:pPr>
            <a:r>
              <a:rPr lang="en-US"/>
              <a:t>Funding-eligible free lunch students who are directly certified or categorical eligible, and</a:t>
            </a:r>
            <a:endParaRPr/>
          </a:p>
          <a:p>
            <a:pPr marL="990600" lvl="1" indent="-387350" algn="l" rtl="0">
              <a:lnSpc>
                <a:spcPct val="115000"/>
              </a:lnSpc>
              <a:spcBef>
                <a:spcPts val="0"/>
              </a:spcBef>
              <a:spcAft>
                <a:spcPts val="0"/>
              </a:spcAft>
              <a:buSzPts val="1900"/>
              <a:buChar char="○"/>
            </a:pPr>
            <a:r>
              <a:rPr lang="en-US"/>
              <a:t>A neighborhood socioeconomic status index linked to each student’s census block group (i.e., based on their address)</a:t>
            </a:r>
            <a:endParaRPr/>
          </a:p>
          <a:p>
            <a:pPr marL="381000" lvl="0" indent="-241300" algn="l" rtl="0">
              <a:lnSpc>
                <a:spcPct val="115000"/>
              </a:lnSpc>
              <a:spcBef>
                <a:spcPts val="800"/>
              </a:spcBef>
              <a:spcAft>
                <a:spcPts val="800"/>
              </a:spcAft>
              <a:buSzPts val="2100"/>
              <a:buNone/>
            </a:pPr>
            <a:endParaRPr/>
          </a:p>
        </p:txBody>
      </p:sp>
      <p:sp>
        <p:nvSpPr>
          <p:cNvPr id="413" name="Google Shape;413;g34f04b2a6d8_1_169"/>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rm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4f04b2a6d8_1_176"/>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dk1"/>
              </a:buClr>
              <a:buSzPts val="2700"/>
              <a:buFont typeface="Roboto"/>
              <a:buNone/>
            </a:pPr>
            <a:r>
              <a:rPr lang="en-US"/>
              <a:t>Planning for the 2025-26 school year</a:t>
            </a:r>
            <a:endParaRPr/>
          </a:p>
        </p:txBody>
      </p:sp>
      <p:sp>
        <p:nvSpPr>
          <p:cNvPr id="419" name="Google Shape;419;g34f04b2a6d8_1_176"/>
          <p:cNvSpPr txBox="1">
            <a:spLocks noGrp="1"/>
          </p:cNvSpPr>
          <p:nvPr>
            <p:ph type="body" idx="1"/>
          </p:nvPr>
        </p:nvSpPr>
        <p:spPr>
          <a:xfrm>
            <a:off x="415599" y="1536633"/>
            <a:ext cx="9557199" cy="40464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2100"/>
              <a:buNone/>
            </a:pPr>
            <a:r>
              <a:rPr lang="en-US"/>
              <a:t>Anticipating that implementation of the new measure will be delayed, for the 2025-26 school year, districts and schools should continue:</a:t>
            </a:r>
            <a:endParaRPr/>
          </a:p>
          <a:p>
            <a:pPr marL="381000" lvl="0" indent="-374650" algn="l" rtl="0">
              <a:lnSpc>
                <a:spcPct val="115000"/>
              </a:lnSpc>
              <a:spcBef>
                <a:spcPts val="800"/>
              </a:spcBef>
              <a:spcAft>
                <a:spcPts val="0"/>
              </a:spcAft>
              <a:buSzPts val="2100"/>
              <a:buChar char="●"/>
            </a:pPr>
            <a:r>
              <a:rPr lang="en-US"/>
              <a:t>Distributing, collecting and processing income forms</a:t>
            </a:r>
            <a:endParaRPr/>
          </a:p>
          <a:p>
            <a:pPr marL="990600" lvl="1" indent="-387350" algn="l" rtl="0">
              <a:lnSpc>
                <a:spcPct val="115000"/>
              </a:lnSpc>
              <a:spcBef>
                <a:spcPts val="800"/>
              </a:spcBef>
              <a:spcAft>
                <a:spcPts val="0"/>
              </a:spcAft>
              <a:buSzPts val="1900"/>
              <a:buChar char="○"/>
            </a:pPr>
            <a:r>
              <a:rPr lang="en-US"/>
              <a:t>Applications for Free and Reduced-Price Lunch Meals, Family Economic Data Survey (FEDS) forms, and/or Combo forms (as applicable)</a:t>
            </a:r>
            <a:endParaRPr/>
          </a:p>
          <a:p>
            <a:pPr marL="381000" lvl="0" indent="-374650" algn="l" rtl="0">
              <a:lnSpc>
                <a:spcPct val="115000"/>
              </a:lnSpc>
              <a:spcBef>
                <a:spcPts val="800"/>
              </a:spcBef>
              <a:spcAft>
                <a:spcPts val="0"/>
              </a:spcAft>
              <a:buSzPts val="2100"/>
              <a:buChar char="●"/>
            </a:pPr>
            <a:r>
              <a:rPr lang="en-US"/>
              <a:t>Directly certifying students as free or reduced-price lunch eligible</a:t>
            </a:r>
            <a:endParaRPr/>
          </a:p>
          <a:p>
            <a:pPr marL="381000" lvl="0" indent="-374650" algn="l" rtl="0">
              <a:lnSpc>
                <a:spcPct val="115000"/>
              </a:lnSpc>
              <a:spcBef>
                <a:spcPts val="800"/>
              </a:spcBef>
              <a:spcAft>
                <a:spcPts val="0"/>
              </a:spcAft>
              <a:buSzPts val="2100"/>
              <a:buChar char="●"/>
            </a:pPr>
            <a:r>
              <a:rPr lang="en-US"/>
              <a:t>Maintaining categorical eligibility designations and lists</a:t>
            </a:r>
            <a:endParaRPr/>
          </a:p>
          <a:p>
            <a:pPr marL="381000" lvl="0" indent="-374650" algn="l" rtl="0">
              <a:lnSpc>
                <a:spcPct val="115000"/>
              </a:lnSpc>
              <a:spcBef>
                <a:spcPts val="800"/>
              </a:spcBef>
              <a:spcAft>
                <a:spcPts val="800"/>
              </a:spcAft>
              <a:buSzPts val="2100"/>
              <a:buChar char="●"/>
            </a:pPr>
            <a:r>
              <a:rPr lang="en-US"/>
              <a:t>Collecting student-level census block data</a:t>
            </a:r>
            <a:endParaRPr/>
          </a:p>
        </p:txBody>
      </p:sp>
      <p:sp>
        <p:nvSpPr>
          <p:cNvPr id="420" name="Google Shape;420;g34f04b2a6d8_1_176"/>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rm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
          <p:cNvSpPr txBox="1">
            <a:spLocks noGrp="1"/>
          </p:cNvSpPr>
          <p:nvPr>
            <p:ph type="title"/>
          </p:nvPr>
        </p:nvSpPr>
        <p:spPr>
          <a:xfrm>
            <a:off x="1769194" y="254514"/>
            <a:ext cx="6081865" cy="75641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AGENDA</a:t>
            </a:r>
            <a:endParaRPr/>
          </a:p>
        </p:txBody>
      </p:sp>
      <p:sp>
        <p:nvSpPr>
          <p:cNvPr id="293" name="Google Shape;293;p2"/>
          <p:cNvSpPr txBox="1">
            <a:spLocks noGrp="1"/>
          </p:cNvSpPr>
          <p:nvPr>
            <p:ph type="body" idx="1"/>
          </p:nvPr>
        </p:nvSpPr>
        <p:spPr>
          <a:xfrm>
            <a:off x="698090" y="1463040"/>
            <a:ext cx="9341260" cy="4640674"/>
          </a:xfrm>
          <a:prstGeom prst="rect">
            <a:avLst/>
          </a:prstGeom>
          <a:noFill/>
          <a:ln>
            <a:noFill/>
          </a:ln>
        </p:spPr>
        <p:txBody>
          <a:bodyPr spcFirstLastPara="1" wrap="square" lIns="0" tIns="0" rIns="0" bIns="45700" anchor="t" anchorCtr="0">
            <a:normAutofit/>
          </a:bodyPr>
          <a:lstStyle/>
          <a:p>
            <a:pPr marL="457200" lvl="0" indent="-381000" algn="l" rtl="0">
              <a:lnSpc>
                <a:spcPct val="90000"/>
              </a:lnSpc>
              <a:spcBef>
                <a:spcPts val="0"/>
              </a:spcBef>
              <a:spcAft>
                <a:spcPts val="0"/>
              </a:spcAft>
              <a:buSzPts val="2400"/>
              <a:buChar char="•"/>
            </a:pPr>
            <a:r>
              <a:rPr lang="en-US"/>
              <a:t>Call to Order</a:t>
            </a:r>
            <a:endParaRPr/>
          </a:p>
          <a:p>
            <a:pPr marL="457200" lvl="0" indent="-381000" algn="l" rtl="0">
              <a:lnSpc>
                <a:spcPct val="90000"/>
              </a:lnSpc>
              <a:spcBef>
                <a:spcPts val="0"/>
              </a:spcBef>
              <a:spcAft>
                <a:spcPts val="0"/>
              </a:spcAft>
              <a:buSzPts val="2400"/>
              <a:buChar char="•"/>
            </a:pPr>
            <a:r>
              <a:rPr lang="en-US"/>
              <a:t>Approval of Agenda</a:t>
            </a:r>
            <a:endParaRPr/>
          </a:p>
          <a:p>
            <a:pPr marL="457200" lvl="0" indent="-381000" algn="l" rtl="0">
              <a:lnSpc>
                <a:spcPct val="90000"/>
              </a:lnSpc>
              <a:spcBef>
                <a:spcPts val="0"/>
              </a:spcBef>
              <a:spcAft>
                <a:spcPts val="0"/>
              </a:spcAft>
              <a:buSzPts val="2400"/>
              <a:buChar char="•"/>
            </a:pPr>
            <a:r>
              <a:rPr lang="en-US"/>
              <a:t>Approval of Minutes</a:t>
            </a:r>
            <a:endParaRPr/>
          </a:p>
          <a:p>
            <a:pPr marL="457200" lvl="0" indent="-381000" algn="l" rtl="0">
              <a:lnSpc>
                <a:spcPct val="90000"/>
              </a:lnSpc>
              <a:spcBef>
                <a:spcPts val="0"/>
              </a:spcBef>
              <a:spcAft>
                <a:spcPts val="0"/>
              </a:spcAft>
              <a:buSzPts val="2400"/>
              <a:buChar char="•"/>
            </a:pPr>
            <a:r>
              <a:rPr lang="en-US"/>
              <a:t>Introduction of Corey Evans and Tabitha Tyree</a:t>
            </a:r>
            <a:endParaRPr/>
          </a:p>
          <a:p>
            <a:pPr marL="457200" lvl="0" indent="-381000" algn="l" rtl="0">
              <a:lnSpc>
                <a:spcPct val="90000"/>
              </a:lnSpc>
              <a:spcBef>
                <a:spcPts val="0"/>
              </a:spcBef>
              <a:spcAft>
                <a:spcPts val="0"/>
              </a:spcAft>
              <a:buSzPts val="2400"/>
              <a:buChar char="•"/>
            </a:pPr>
            <a:r>
              <a:rPr lang="en-US"/>
              <a:t>Legislative Session</a:t>
            </a:r>
            <a:endParaRPr/>
          </a:p>
          <a:p>
            <a:pPr marL="457200" lvl="0" indent="-381000" algn="l" rtl="0">
              <a:lnSpc>
                <a:spcPct val="90000"/>
              </a:lnSpc>
              <a:spcBef>
                <a:spcPts val="0"/>
              </a:spcBef>
              <a:spcAft>
                <a:spcPts val="0"/>
              </a:spcAft>
              <a:buSzPts val="2400"/>
              <a:buChar char="•"/>
            </a:pPr>
            <a:r>
              <a:rPr lang="en-US"/>
              <a:t>Charter Intercept</a:t>
            </a:r>
            <a:endParaRPr/>
          </a:p>
          <a:p>
            <a:pPr marL="457200" lvl="0" indent="-381000" algn="l" rtl="0">
              <a:lnSpc>
                <a:spcPct val="90000"/>
              </a:lnSpc>
              <a:spcBef>
                <a:spcPts val="0"/>
              </a:spcBef>
              <a:spcAft>
                <a:spcPts val="0"/>
              </a:spcAft>
              <a:buSzPts val="2400"/>
              <a:buChar char="•"/>
            </a:pPr>
            <a:r>
              <a:rPr lang="en-US"/>
              <a:t>At-Risk FPP Subcommittee - School Finance Rules Cleanup</a:t>
            </a:r>
            <a:endParaRPr/>
          </a:p>
          <a:p>
            <a:pPr marL="457200" lvl="0" indent="-381000" algn="l" rtl="0">
              <a:lnSpc>
                <a:spcPct val="90000"/>
              </a:lnSpc>
              <a:spcBef>
                <a:spcPts val="0"/>
              </a:spcBef>
              <a:spcAft>
                <a:spcPts val="0"/>
              </a:spcAft>
              <a:buSzPts val="2400"/>
              <a:buChar char="•"/>
            </a:pPr>
            <a:r>
              <a:rPr lang="en-US"/>
              <a:t>Office of the State Auditor</a:t>
            </a:r>
            <a:endParaRPr/>
          </a:p>
          <a:p>
            <a:pPr marL="457200" lvl="0" indent="-381000" algn="l" rtl="0">
              <a:lnSpc>
                <a:spcPct val="90000"/>
              </a:lnSpc>
              <a:spcBef>
                <a:spcPts val="0"/>
              </a:spcBef>
              <a:spcAft>
                <a:spcPts val="0"/>
              </a:spcAft>
              <a:buSzPts val="2400"/>
              <a:buChar char="•"/>
            </a:pPr>
            <a:r>
              <a:rPr lang="en-US"/>
              <a:t>Grant Updates</a:t>
            </a:r>
            <a:endParaRPr/>
          </a:p>
          <a:p>
            <a:pPr marL="457200" lvl="0" indent="-381000" algn="l" rtl="0">
              <a:lnSpc>
                <a:spcPct val="90000"/>
              </a:lnSpc>
              <a:spcBef>
                <a:spcPts val="0"/>
              </a:spcBef>
              <a:spcAft>
                <a:spcPts val="0"/>
              </a:spcAft>
              <a:buSzPts val="2400"/>
              <a:buChar char="•"/>
            </a:pPr>
            <a:r>
              <a:rPr lang="en-US"/>
              <a:t>UPK Updates</a:t>
            </a:r>
            <a:endParaRPr/>
          </a:p>
          <a:p>
            <a:pPr marL="457200" lvl="0" indent="-381000" algn="l" rtl="0">
              <a:lnSpc>
                <a:spcPct val="90000"/>
              </a:lnSpc>
              <a:spcBef>
                <a:spcPts val="0"/>
              </a:spcBef>
              <a:spcAft>
                <a:spcPts val="0"/>
              </a:spcAft>
              <a:buSzPts val="2400"/>
              <a:buChar char="•"/>
            </a:pPr>
            <a:r>
              <a:rPr lang="en-US"/>
              <a:t>Other Topics of Interest</a:t>
            </a:r>
            <a:endParaRPr/>
          </a:p>
          <a:p>
            <a:pPr marL="457200" lvl="0" indent="-381000" algn="l" rtl="0">
              <a:lnSpc>
                <a:spcPct val="90000"/>
              </a:lnSpc>
              <a:spcBef>
                <a:spcPts val="0"/>
              </a:spcBef>
              <a:spcAft>
                <a:spcPts val="0"/>
              </a:spcAft>
              <a:buSzPts val="2400"/>
              <a:buChar char="•"/>
            </a:pPr>
            <a:r>
              <a:rPr lang="en-US"/>
              <a:t>Upcoming Meetings</a:t>
            </a:r>
            <a:endParaRPr/>
          </a:p>
        </p:txBody>
      </p:sp>
      <p:sp>
        <p:nvSpPr>
          <p:cNvPr id="294" name="Google Shape;294;p2"/>
          <p:cNvSpPr txBox="1">
            <a:spLocks noGrp="1"/>
          </p:cNvSpPr>
          <p:nvPr>
            <p:ph type="sldNum" idx="12"/>
          </p:nvPr>
        </p:nvSpPr>
        <p:spPr>
          <a:xfrm>
            <a:off x="1747071"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4f04b2a6d8_1_182"/>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700"/>
              <a:buFont typeface="Roboto"/>
              <a:buNone/>
            </a:pPr>
            <a:r>
              <a:rPr lang="en-US"/>
              <a:t>Reminders</a:t>
            </a:r>
            <a:endParaRPr/>
          </a:p>
        </p:txBody>
      </p:sp>
      <p:sp>
        <p:nvSpPr>
          <p:cNvPr id="426" name="Google Shape;426;g34f04b2a6d8_1_182"/>
          <p:cNvSpPr txBox="1">
            <a:spLocks noGrp="1"/>
          </p:cNvSpPr>
          <p:nvPr>
            <p:ph type="body" idx="1"/>
          </p:nvPr>
        </p:nvSpPr>
        <p:spPr>
          <a:xfrm>
            <a:off x="415599" y="1536633"/>
            <a:ext cx="9557199" cy="4046400"/>
          </a:xfrm>
          <a:prstGeom prst="rect">
            <a:avLst/>
          </a:prstGeom>
          <a:noFill/>
          <a:ln>
            <a:noFill/>
          </a:ln>
        </p:spPr>
        <p:txBody>
          <a:bodyPr spcFirstLastPara="1" wrap="square" lIns="121900" tIns="121900" rIns="121900" bIns="121900" anchor="t" anchorCtr="0">
            <a:normAutofit/>
          </a:bodyPr>
          <a:lstStyle/>
          <a:p>
            <a:pPr marL="609600" lvl="0" indent="-438150" algn="l" rtl="0">
              <a:lnSpc>
                <a:spcPct val="115000"/>
              </a:lnSpc>
              <a:spcBef>
                <a:spcPts val="0"/>
              </a:spcBef>
              <a:spcAft>
                <a:spcPts val="0"/>
              </a:spcAft>
              <a:buSzPts val="2100"/>
              <a:buChar char="●"/>
            </a:pPr>
            <a:r>
              <a:rPr lang="en-US"/>
              <a:t>Student-level data from the Student October Count data collection is used to determine each district’s At-Risk Count.</a:t>
            </a:r>
            <a:endParaRPr/>
          </a:p>
          <a:p>
            <a:pPr marL="609600" lvl="0" indent="-438150" algn="l" rtl="0">
              <a:lnSpc>
                <a:spcPct val="115000"/>
              </a:lnSpc>
              <a:spcBef>
                <a:spcPts val="800"/>
              </a:spcBef>
              <a:spcAft>
                <a:spcPts val="0"/>
              </a:spcAft>
              <a:buSzPts val="2100"/>
              <a:buChar char="●"/>
            </a:pPr>
            <a:r>
              <a:rPr lang="en-US"/>
              <a:t>At-Risk Counts are included in each district’s Total Program funding as outlined in the School Finance Act.</a:t>
            </a:r>
            <a:endParaRPr/>
          </a:p>
          <a:p>
            <a:pPr marL="609600" lvl="0" indent="-438150" algn="l" rtl="0">
              <a:lnSpc>
                <a:spcPct val="115000"/>
              </a:lnSpc>
              <a:spcBef>
                <a:spcPts val="800"/>
              </a:spcBef>
              <a:spcAft>
                <a:spcPts val="0"/>
              </a:spcAft>
              <a:buClr>
                <a:schemeClr val="dk1"/>
              </a:buClr>
              <a:buSzPts val="2100"/>
              <a:buFont typeface="Roboto"/>
              <a:buChar char="●"/>
            </a:pPr>
            <a:r>
              <a:rPr lang="en-US"/>
              <a:t>Currently At-Risk Counts include students:</a:t>
            </a:r>
            <a:endParaRPr/>
          </a:p>
          <a:p>
            <a:pPr marL="1219200" lvl="1" indent="-425450" algn="l" rtl="0">
              <a:lnSpc>
                <a:spcPct val="115000"/>
              </a:lnSpc>
              <a:spcBef>
                <a:spcPts val="0"/>
              </a:spcBef>
              <a:spcAft>
                <a:spcPts val="0"/>
              </a:spcAft>
              <a:buSzPts val="1900"/>
              <a:buChar char="○"/>
            </a:pPr>
            <a:r>
              <a:rPr lang="en-US"/>
              <a:t>In Grades K through 12</a:t>
            </a:r>
            <a:endParaRPr/>
          </a:p>
          <a:p>
            <a:pPr marL="1219200" lvl="1" indent="-425450" algn="l" rtl="0">
              <a:lnSpc>
                <a:spcPct val="115000"/>
              </a:lnSpc>
              <a:spcBef>
                <a:spcPts val="0"/>
              </a:spcBef>
              <a:spcAft>
                <a:spcPts val="0"/>
              </a:spcAft>
              <a:buSzPts val="1900"/>
              <a:buChar char="○"/>
            </a:pPr>
            <a:r>
              <a:rPr lang="en-US"/>
              <a:t>Who are funding eligible and </a:t>
            </a:r>
            <a:endParaRPr/>
          </a:p>
          <a:p>
            <a:pPr marL="1219200" lvl="1" indent="-425450" algn="l" rtl="0">
              <a:lnSpc>
                <a:spcPct val="115000"/>
              </a:lnSpc>
              <a:spcBef>
                <a:spcPts val="0"/>
              </a:spcBef>
              <a:spcAft>
                <a:spcPts val="0"/>
              </a:spcAft>
              <a:buSzPts val="1900"/>
              <a:buChar char="○"/>
            </a:pPr>
            <a:r>
              <a:rPr lang="en-US"/>
              <a:t>Reported as free or reduced-price lunch eligible</a:t>
            </a:r>
            <a:endParaRPr/>
          </a:p>
          <a:p>
            <a:pPr marL="165100" lvl="0" indent="0" algn="l" rtl="0">
              <a:lnSpc>
                <a:spcPct val="115000"/>
              </a:lnSpc>
              <a:spcBef>
                <a:spcPts val="0"/>
              </a:spcBef>
              <a:spcAft>
                <a:spcPts val="0"/>
              </a:spcAft>
              <a:buSzPts val="2100"/>
              <a:buNone/>
            </a:pPr>
            <a:endParaRPr/>
          </a:p>
          <a:p>
            <a:pPr marL="609600" lvl="0" indent="-304800" algn="l" rtl="0">
              <a:lnSpc>
                <a:spcPct val="115000"/>
              </a:lnSpc>
              <a:spcBef>
                <a:spcPts val="0"/>
              </a:spcBef>
              <a:spcAft>
                <a:spcPts val="0"/>
              </a:spcAft>
              <a:buClr>
                <a:schemeClr val="dk1"/>
              </a:buClr>
              <a:buSzPts val="2100"/>
              <a:buFont typeface="Roboto"/>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34f04b2a6d8_1_187"/>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700"/>
              <a:buFont typeface="Roboto"/>
              <a:buNone/>
            </a:pPr>
            <a:r>
              <a:rPr lang="en-US"/>
              <a:t>At-Risk Student Documentation</a:t>
            </a:r>
            <a:endParaRPr/>
          </a:p>
        </p:txBody>
      </p:sp>
      <p:sp>
        <p:nvSpPr>
          <p:cNvPr id="432" name="Google Shape;432;g34f04b2a6d8_1_187"/>
          <p:cNvSpPr txBox="1">
            <a:spLocks noGrp="1"/>
          </p:cNvSpPr>
          <p:nvPr>
            <p:ph type="body" idx="1"/>
          </p:nvPr>
        </p:nvSpPr>
        <p:spPr>
          <a:xfrm>
            <a:off x="415599" y="1536633"/>
            <a:ext cx="9557199" cy="4046400"/>
          </a:xfrm>
          <a:prstGeom prst="rect">
            <a:avLst/>
          </a:prstGeom>
          <a:noFill/>
          <a:ln>
            <a:noFill/>
          </a:ln>
        </p:spPr>
        <p:txBody>
          <a:bodyPr spcFirstLastPara="1" wrap="square" lIns="121900" tIns="121900" rIns="121900" bIns="121900" anchor="t" anchorCtr="0">
            <a:normAutofit/>
          </a:bodyPr>
          <a:lstStyle/>
          <a:p>
            <a:pPr marL="609600" lvl="0" indent="-438150" algn="l" rtl="0">
              <a:lnSpc>
                <a:spcPct val="115000"/>
              </a:lnSpc>
              <a:spcBef>
                <a:spcPts val="0"/>
              </a:spcBef>
              <a:spcAft>
                <a:spcPts val="0"/>
              </a:spcAft>
              <a:buSzPts val="2100"/>
              <a:buChar char="●"/>
            </a:pPr>
            <a:r>
              <a:rPr lang="en-US"/>
              <a:t>Districts must have documentation for </a:t>
            </a:r>
            <a:r>
              <a:rPr lang="en-US" b="1"/>
              <a:t>each student </a:t>
            </a:r>
            <a:r>
              <a:rPr lang="en-US"/>
              <a:t>to support free or reduced-price lunch eligibility reported in the Student October Count data collection.</a:t>
            </a:r>
            <a:endParaRPr/>
          </a:p>
          <a:p>
            <a:pPr marL="609600" lvl="0" indent="-438150" algn="l" rtl="0">
              <a:lnSpc>
                <a:spcPct val="115000"/>
              </a:lnSpc>
              <a:spcBef>
                <a:spcPts val="800"/>
              </a:spcBef>
              <a:spcAft>
                <a:spcPts val="0"/>
              </a:spcAft>
              <a:buSzPts val="2100"/>
              <a:buChar char="●"/>
            </a:pPr>
            <a:r>
              <a:rPr lang="en-US"/>
              <a:t>Eating lunch for free (i.e., through participation in CEP or HSMA) is not the same as being </a:t>
            </a:r>
            <a:r>
              <a:rPr lang="en-US" b="1"/>
              <a:t>eligible</a:t>
            </a:r>
            <a:r>
              <a:rPr lang="en-US"/>
              <a:t> for free or reduced-price lunch.</a:t>
            </a:r>
            <a:endParaRPr/>
          </a:p>
          <a:p>
            <a:pPr marL="165100" lvl="0" indent="0" algn="l" rtl="0">
              <a:lnSpc>
                <a:spcPct val="115000"/>
              </a:lnSpc>
              <a:spcBef>
                <a:spcPts val="800"/>
              </a:spcBef>
              <a:spcAft>
                <a:spcPts val="0"/>
              </a:spcAft>
              <a:buSzPts val="2100"/>
              <a:buNone/>
            </a:pPr>
            <a:endParaRPr/>
          </a:p>
          <a:p>
            <a:pPr marL="609600" lvl="0" indent="-304800" algn="l" rtl="0">
              <a:lnSpc>
                <a:spcPct val="115000"/>
              </a:lnSpc>
              <a:spcBef>
                <a:spcPts val="0"/>
              </a:spcBef>
              <a:spcAft>
                <a:spcPts val="0"/>
              </a:spcAft>
              <a:buClr>
                <a:schemeClr val="dk1"/>
              </a:buClr>
              <a:buSzPts val="2100"/>
              <a:buFont typeface="Roboto"/>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34f04b2a6d8_1_192"/>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700"/>
              <a:buFont typeface="Roboto"/>
              <a:buNone/>
            </a:pPr>
            <a:r>
              <a:rPr lang="en-US"/>
              <a:t>At-Risk Count Resources</a:t>
            </a:r>
            <a:endParaRPr/>
          </a:p>
        </p:txBody>
      </p:sp>
      <p:sp>
        <p:nvSpPr>
          <p:cNvPr id="438" name="Google Shape;438;g34f04b2a6d8_1_192"/>
          <p:cNvSpPr txBox="1">
            <a:spLocks noGrp="1"/>
          </p:cNvSpPr>
          <p:nvPr>
            <p:ph type="body" idx="1"/>
          </p:nvPr>
        </p:nvSpPr>
        <p:spPr>
          <a:xfrm>
            <a:off x="415600" y="1536633"/>
            <a:ext cx="9557200" cy="4046400"/>
          </a:xfrm>
          <a:prstGeom prst="rect">
            <a:avLst/>
          </a:prstGeom>
          <a:noFill/>
          <a:ln>
            <a:noFill/>
          </a:ln>
        </p:spPr>
        <p:txBody>
          <a:bodyPr spcFirstLastPara="1" wrap="square" lIns="121900" tIns="121900" rIns="121900" bIns="121900" anchor="t" anchorCtr="0">
            <a:normAutofit/>
          </a:bodyPr>
          <a:lstStyle/>
          <a:p>
            <a:pPr marL="609600" lvl="0" indent="-438150" algn="l" rtl="0">
              <a:lnSpc>
                <a:spcPct val="115000"/>
              </a:lnSpc>
              <a:spcBef>
                <a:spcPts val="0"/>
              </a:spcBef>
              <a:spcAft>
                <a:spcPts val="0"/>
              </a:spcAft>
              <a:buClr>
                <a:schemeClr val="dk1"/>
              </a:buClr>
              <a:buSzPts val="2100"/>
              <a:buFont typeface="Roboto"/>
              <a:buChar char="●"/>
            </a:pPr>
            <a:r>
              <a:rPr lang="en-US" u="sng">
                <a:solidFill>
                  <a:schemeClr val="hlink"/>
                </a:solidFill>
                <a:hlinkClick r:id="rId3"/>
              </a:rPr>
              <a:t>School Auditing Office’s At-Risk Count </a:t>
            </a:r>
            <a:r>
              <a:rPr lang="en-US"/>
              <a:t>website</a:t>
            </a:r>
            <a:endParaRPr/>
          </a:p>
          <a:p>
            <a:pPr marL="1219200" lvl="1" indent="-425450" algn="l" rtl="0">
              <a:lnSpc>
                <a:spcPct val="115000"/>
              </a:lnSpc>
              <a:spcBef>
                <a:spcPts val="0"/>
              </a:spcBef>
              <a:spcAft>
                <a:spcPts val="0"/>
              </a:spcAft>
              <a:buSzPts val="1900"/>
              <a:buChar char="○"/>
            </a:pPr>
            <a:r>
              <a:rPr lang="en-US"/>
              <a:t>2025 At-Risk Count Audit Resource Guide (to be published July 1, 2025)</a:t>
            </a:r>
            <a:endParaRPr/>
          </a:p>
          <a:p>
            <a:pPr marL="1828800" lvl="2" indent="-425450" algn="l" rtl="0">
              <a:lnSpc>
                <a:spcPct val="115000"/>
              </a:lnSpc>
              <a:spcBef>
                <a:spcPts val="0"/>
              </a:spcBef>
              <a:spcAft>
                <a:spcPts val="0"/>
              </a:spcAft>
              <a:buSzPts val="1900"/>
              <a:buChar char="■"/>
            </a:pPr>
            <a:r>
              <a:rPr lang="en-US"/>
              <a:t>This guide outlines funding and audit documentation requirements for the At-Risk Count</a:t>
            </a:r>
            <a:endParaRPr/>
          </a:p>
          <a:p>
            <a:pPr marL="1219200" lvl="1" indent="-425450" algn="l" rtl="0">
              <a:lnSpc>
                <a:spcPct val="115000"/>
              </a:lnSpc>
              <a:spcBef>
                <a:spcPts val="0"/>
              </a:spcBef>
              <a:spcAft>
                <a:spcPts val="0"/>
              </a:spcAft>
              <a:buSzPts val="1900"/>
              <a:buChar char="○"/>
            </a:pPr>
            <a:r>
              <a:rPr lang="en-US"/>
              <a:t>Contact the </a:t>
            </a:r>
            <a:r>
              <a:rPr lang="en-US" u="sng">
                <a:solidFill>
                  <a:schemeClr val="hlink"/>
                </a:solidFill>
                <a:hlinkClick r:id="rId4"/>
              </a:rPr>
              <a:t>School Auditing Office </a:t>
            </a:r>
            <a:r>
              <a:rPr lang="en-US"/>
              <a:t>with questions</a:t>
            </a:r>
            <a:endParaRPr/>
          </a:p>
          <a:p>
            <a:pPr marL="609600" lvl="0" indent="-438150" algn="l" rtl="0">
              <a:lnSpc>
                <a:spcPct val="115000"/>
              </a:lnSpc>
              <a:spcBef>
                <a:spcPts val="800"/>
              </a:spcBef>
              <a:spcAft>
                <a:spcPts val="0"/>
              </a:spcAft>
              <a:buClr>
                <a:schemeClr val="dk1"/>
              </a:buClr>
              <a:buSzPts val="2100"/>
              <a:buFont typeface="Roboto"/>
              <a:buChar char="●"/>
            </a:pPr>
            <a:r>
              <a:rPr lang="en-US" u="sng">
                <a:solidFill>
                  <a:schemeClr val="hlink"/>
                </a:solidFill>
                <a:hlinkClick r:id="rId5"/>
              </a:rPr>
              <a:t>Data Pipeline Interchanges: At-Risk </a:t>
            </a:r>
            <a:r>
              <a:rPr lang="en-US"/>
              <a:t>website</a:t>
            </a:r>
            <a:endParaRPr/>
          </a:p>
          <a:p>
            <a:pPr marL="1219200" lvl="1" indent="-425450" algn="l" rtl="0">
              <a:lnSpc>
                <a:spcPct val="115000"/>
              </a:lnSpc>
              <a:spcBef>
                <a:spcPts val="0"/>
              </a:spcBef>
              <a:spcAft>
                <a:spcPts val="0"/>
              </a:spcAft>
              <a:buSzPts val="1900"/>
              <a:buChar char="○"/>
            </a:pPr>
            <a:r>
              <a:rPr lang="en-US"/>
              <a:t>Contains information regarding the census block data collection </a:t>
            </a:r>
            <a:endParaRPr/>
          </a:p>
          <a:p>
            <a:pPr marL="1219200" lvl="1" indent="-425450" algn="l" rtl="0">
              <a:lnSpc>
                <a:spcPct val="115000"/>
              </a:lnSpc>
              <a:spcBef>
                <a:spcPts val="0"/>
              </a:spcBef>
              <a:spcAft>
                <a:spcPts val="0"/>
              </a:spcAft>
              <a:buSzPts val="1900"/>
              <a:buChar char="○"/>
            </a:pPr>
            <a:r>
              <a:rPr lang="en-US"/>
              <a:t>Contact the </a:t>
            </a:r>
            <a:r>
              <a:rPr lang="en-US" u="sng">
                <a:solidFill>
                  <a:schemeClr val="hlink"/>
                </a:solidFill>
                <a:hlinkClick r:id="rId6"/>
              </a:rPr>
              <a:t>At-Risk Measure support team </a:t>
            </a:r>
            <a:r>
              <a:rPr lang="en-US"/>
              <a:t>with questions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3481b36e111_0_10"/>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At-Risk FPP Subcommittee</a:t>
            </a:r>
            <a:endParaRPr sz="3200">
              <a:solidFill>
                <a:schemeClr val="dk1"/>
              </a:solidFill>
            </a:endParaRPr>
          </a:p>
        </p:txBody>
      </p:sp>
      <p:sp>
        <p:nvSpPr>
          <p:cNvPr id="444" name="Google Shape;444;g3481b36e111_0_10"/>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lnSpcReduction="20000"/>
          </a:bodyPr>
          <a:lstStyle/>
          <a:p>
            <a:pPr marL="0" lvl="0" indent="0" algn="l" rtl="0">
              <a:lnSpc>
                <a:spcPct val="115000"/>
              </a:lnSpc>
              <a:spcBef>
                <a:spcPts val="1200"/>
              </a:spcBef>
              <a:spcAft>
                <a:spcPts val="0"/>
              </a:spcAft>
              <a:buSzPts val="1100"/>
              <a:buNone/>
            </a:pPr>
            <a:r>
              <a:rPr lang="en-US" sz="3200"/>
              <a:t>CDE hosted two sub-committee meetings: </a:t>
            </a:r>
            <a:endParaRPr sz="3200"/>
          </a:p>
          <a:p>
            <a:pPr marL="457200" lvl="0" indent="-431800" algn="l" rtl="0">
              <a:lnSpc>
                <a:spcPct val="115000"/>
              </a:lnSpc>
              <a:spcBef>
                <a:spcPts val="1200"/>
              </a:spcBef>
              <a:spcAft>
                <a:spcPts val="0"/>
              </a:spcAft>
              <a:buSzPts val="3200"/>
              <a:buChar char="●"/>
            </a:pPr>
            <a:r>
              <a:rPr lang="en-US" sz="3200"/>
              <a:t>March 25, 2025</a:t>
            </a:r>
            <a:endParaRPr sz="3200"/>
          </a:p>
          <a:p>
            <a:pPr marL="457200" lvl="0" indent="-431800" algn="l" rtl="0">
              <a:lnSpc>
                <a:spcPct val="115000"/>
              </a:lnSpc>
              <a:spcBef>
                <a:spcPts val="0"/>
              </a:spcBef>
              <a:spcAft>
                <a:spcPts val="0"/>
              </a:spcAft>
              <a:buSzPts val="3200"/>
              <a:buChar char="●"/>
            </a:pPr>
            <a:r>
              <a:rPr lang="en-US" sz="3200"/>
              <a:t>April 4, 2025</a:t>
            </a:r>
            <a:endParaRPr sz="3200"/>
          </a:p>
          <a:p>
            <a:pPr marL="152400" lvl="0" indent="0" algn="l" rtl="0">
              <a:lnSpc>
                <a:spcPct val="90000"/>
              </a:lnSpc>
              <a:spcBef>
                <a:spcPts val="1200"/>
              </a:spcBef>
              <a:spcAft>
                <a:spcPts val="0"/>
              </a:spcAft>
              <a:buSzPts val="2400"/>
              <a:buNone/>
            </a:pPr>
            <a:endParaRPr sz="3200"/>
          </a:p>
          <a:p>
            <a:pPr marL="152400" lvl="0" indent="0" algn="l" rtl="0">
              <a:lnSpc>
                <a:spcPct val="90000"/>
              </a:lnSpc>
              <a:spcBef>
                <a:spcPts val="0"/>
              </a:spcBef>
              <a:spcAft>
                <a:spcPts val="0"/>
              </a:spcAft>
              <a:buSzPts val="2400"/>
              <a:buNone/>
            </a:pPr>
            <a:r>
              <a:rPr lang="en-US" sz="3200"/>
              <a:t>Discussed: </a:t>
            </a:r>
            <a:endParaRPr sz="3200"/>
          </a:p>
          <a:p>
            <a:pPr marL="457200" lvl="0" indent="-431800" algn="l" rtl="0">
              <a:lnSpc>
                <a:spcPct val="90000"/>
              </a:lnSpc>
              <a:spcBef>
                <a:spcPts val="0"/>
              </a:spcBef>
              <a:spcAft>
                <a:spcPts val="0"/>
              </a:spcAft>
              <a:buSzPts val="3200"/>
              <a:buChar char="●"/>
            </a:pPr>
            <a:r>
              <a:rPr lang="en-US" sz="3200"/>
              <a:t>Recent issues with At-Risk (FRL) reporting in Student October</a:t>
            </a:r>
            <a:endParaRPr sz="3200"/>
          </a:p>
          <a:p>
            <a:pPr marL="457200" lvl="0" indent="-431800" algn="l" rtl="0">
              <a:lnSpc>
                <a:spcPct val="90000"/>
              </a:lnSpc>
              <a:spcBef>
                <a:spcPts val="0"/>
              </a:spcBef>
              <a:spcAft>
                <a:spcPts val="0"/>
              </a:spcAft>
              <a:buSzPts val="3200"/>
              <a:buChar char="●"/>
            </a:pPr>
            <a:r>
              <a:rPr lang="en-US" sz="3200"/>
              <a:t>Potential changes to School Finance Rules re: At-Risk reporting</a:t>
            </a:r>
            <a:endParaRPr sz="3200"/>
          </a:p>
          <a:p>
            <a:pPr marL="457200" lvl="0" indent="-431800" algn="l" rtl="0">
              <a:lnSpc>
                <a:spcPct val="90000"/>
              </a:lnSpc>
              <a:spcBef>
                <a:spcPts val="0"/>
              </a:spcBef>
              <a:spcAft>
                <a:spcPts val="0"/>
              </a:spcAft>
              <a:buSzPts val="3200"/>
              <a:buChar char="●"/>
            </a:pPr>
            <a:r>
              <a:rPr lang="en-US" sz="3200"/>
              <a:t>Potential training approaches</a:t>
            </a:r>
            <a:endParaRPr sz="3200"/>
          </a:p>
          <a:p>
            <a:pPr marL="228600" lvl="0" indent="-76200" algn="l" rtl="0">
              <a:lnSpc>
                <a:spcPct val="90000"/>
              </a:lnSpc>
              <a:spcBef>
                <a:spcPts val="0"/>
              </a:spcBef>
              <a:spcAft>
                <a:spcPts val="0"/>
              </a:spcAft>
              <a:buSzPts val="2400"/>
              <a:buNone/>
            </a:pPr>
            <a:endParaRPr sz="3200"/>
          </a:p>
          <a:p>
            <a:pPr marL="0" lvl="0" indent="0" algn="l" rtl="0">
              <a:lnSpc>
                <a:spcPct val="115000"/>
              </a:lnSpc>
              <a:spcBef>
                <a:spcPts val="1200"/>
              </a:spcBef>
              <a:spcAft>
                <a:spcPts val="1200"/>
              </a:spcAft>
              <a:buClr>
                <a:schemeClr val="dk1"/>
              </a:buClr>
              <a:buSzPts val="1100"/>
              <a:buFont typeface="Arial"/>
              <a:buNone/>
            </a:pPr>
            <a:endParaRPr sz="3200"/>
          </a:p>
        </p:txBody>
      </p:sp>
      <p:sp>
        <p:nvSpPr>
          <p:cNvPr id="445" name="Google Shape;445;g3481b36e111_0_1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34cfd6465e1_0_2"/>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Recent At-Risk Reporting Issues</a:t>
            </a:r>
            <a:endParaRPr sz="3200">
              <a:solidFill>
                <a:schemeClr val="dk1"/>
              </a:solidFill>
            </a:endParaRPr>
          </a:p>
        </p:txBody>
      </p:sp>
      <p:sp>
        <p:nvSpPr>
          <p:cNvPr id="451" name="Google Shape;451;g34cfd6465e1_0_2"/>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marR="0" lvl="0" indent="0" algn="l" rtl="0">
              <a:lnSpc>
                <a:spcPct val="100000"/>
              </a:lnSpc>
              <a:spcBef>
                <a:spcPts val="1200"/>
              </a:spcBef>
              <a:spcAft>
                <a:spcPts val="0"/>
              </a:spcAft>
              <a:buNone/>
            </a:pPr>
            <a:endParaRPr sz="3200"/>
          </a:p>
          <a:p>
            <a:pPr marL="0" marR="0" lvl="0" indent="0" algn="l" rtl="0">
              <a:lnSpc>
                <a:spcPct val="100000"/>
              </a:lnSpc>
              <a:spcBef>
                <a:spcPts val="1200"/>
              </a:spcBef>
              <a:spcAft>
                <a:spcPts val="0"/>
              </a:spcAft>
              <a:buNone/>
            </a:pPr>
            <a:r>
              <a:rPr lang="en-US" sz="3200"/>
              <a:t>In December 2024, CDE identified 20,000+ students who were incorrectly reported as Paid in the 2024 Student October Count when they were either Free or Reduced-price eligible.</a:t>
            </a:r>
            <a:endParaRPr sz="3200"/>
          </a:p>
          <a:p>
            <a:pPr marL="0" marR="0" lvl="0" indent="0" algn="l" rtl="0">
              <a:lnSpc>
                <a:spcPct val="100000"/>
              </a:lnSpc>
              <a:spcBef>
                <a:spcPts val="1200"/>
              </a:spcBef>
              <a:spcAft>
                <a:spcPts val="0"/>
              </a:spcAft>
              <a:buNone/>
            </a:pPr>
            <a:endParaRPr sz="3200"/>
          </a:p>
          <a:p>
            <a:pPr marL="0" marR="0" lvl="0" indent="0" algn="l" rtl="0">
              <a:lnSpc>
                <a:spcPct val="100000"/>
              </a:lnSpc>
              <a:spcBef>
                <a:spcPts val="1200"/>
              </a:spcBef>
              <a:spcAft>
                <a:spcPts val="1200"/>
              </a:spcAft>
              <a:buNone/>
            </a:pPr>
            <a:r>
              <a:rPr lang="en-US" sz="3200"/>
              <a:t>These reporting issues resulted from a variety of factors.</a:t>
            </a:r>
            <a:endParaRPr sz="3200"/>
          </a:p>
        </p:txBody>
      </p:sp>
      <p:sp>
        <p:nvSpPr>
          <p:cNvPr id="452" name="Google Shape;452;g34cfd6465e1_0_2"/>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34cfd6465e1_0_15"/>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General FRL Requirements</a:t>
            </a:r>
            <a:endParaRPr sz="3200">
              <a:solidFill>
                <a:schemeClr val="dk1"/>
              </a:solidFill>
            </a:endParaRPr>
          </a:p>
        </p:txBody>
      </p:sp>
      <p:sp>
        <p:nvSpPr>
          <p:cNvPr id="458" name="Google Shape;458;g34cfd6465e1_0_15"/>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fontScale="92500" lnSpcReduction="20000"/>
          </a:bodyPr>
          <a:lstStyle/>
          <a:p>
            <a:pPr marL="0" lvl="0" indent="0" algn="l" rtl="0">
              <a:lnSpc>
                <a:spcPct val="115000"/>
              </a:lnSpc>
              <a:spcBef>
                <a:spcPts val="1200"/>
              </a:spcBef>
              <a:spcAft>
                <a:spcPts val="0"/>
              </a:spcAft>
              <a:buClr>
                <a:schemeClr val="dk1"/>
              </a:buClr>
              <a:buSzPct val="34375"/>
              <a:buFont typeface="Arial"/>
              <a:buNone/>
            </a:pPr>
            <a:r>
              <a:rPr lang="en-US" sz="3200"/>
              <a:t>Student October: </a:t>
            </a:r>
            <a:endParaRPr sz="3200"/>
          </a:p>
          <a:p>
            <a:pPr marL="457200" lvl="0" indent="-293211" algn="l" rtl="0">
              <a:lnSpc>
                <a:spcPct val="115000"/>
              </a:lnSpc>
              <a:spcBef>
                <a:spcPts val="1200"/>
              </a:spcBef>
              <a:spcAft>
                <a:spcPts val="0"/>
              </a:spcAft>
              <a:buSzPct val="34375"/>
              <a:buChar char="●"/>
            </a:pPr>
            <a:r>
              <a:rPr lang="en-US" sz="3200"/>
              <a:t>Student status as of October 1st plus carry forward from prior year </a:t>
            </a:r>
            <a:endParaRPr sz="3200"/>
          </a:p>
          <a:p>
            <a:pPr marL="457200" lvl="0" indent="-293211" algn="l" rtl="0">
              <a:lnSpc>
                <a:spcPct val="115000"/>
              </a:lnSpc>
              <a:spcBef>
                <a:spcPts val="0"/>
              </a:spcBef>
              <a:spcAft>
                <a:spcPts val="0"/>
              </a:spcAft>
              <a:buSzPct val="34375"/>
              <a:buChar char="●"/>
            </a:pPr>
            <a:r>
              <a:rPr lang="en-US" sz="3200"/>
              <a:t>Carry forward through October 1st (more than 30 school days in many cases)</a:t>
            </a:r>
            <a:endParaRPr sz="3200"/>
          </a:p>
          <a:p>
            <a:pPr marL="457200" lvl="0" indent="-293211" algn="l" rtl="0">
              <a:lnSpc>
                <a:spcPct val="115000"/>
              </a:lnSpc>
              <a:spcBef>
                <a:spcPts val="0"/>
              </a:spcBef>
              <a:spcAft>
                <a:spcPts val="0"/>
              </a:spcAft>
              <a:buSzPct val="34375"/>
              <a:buChar char="●"/>
            </a:pPr>
            <a:r>
              <a:rPr lang="en-US" sz="3200"/>
              <a:t>CEP schools are allowed to carry-over student status for 4 years</a:t>
            </a:r>
            <a:endParaRPr sz="3200"/>
          </a:p>
          <a:p>
            <a:pPr marL="0" lvl="0" indent="0" algn="l" rtl="0">
              <a:lnSpc>
                <a:spcPct val="115000"/>
              </a:lnSpc>
              <a:spcBef>
                <a:spcPts val="1200"/>
              </a:spcBef>
              <a:spcAft>
                <a:spcPts val="0"/>
              </a:spcAft>
              <a:buClr>
                <a:schemeClr val="dk1"/>
              </a:buClr>
              <a:buSzPct val="34375"/>
              <a:buFont typeface="Arial"/>
              <a:buNone/>
            </a:pPr>
            <a:r>
              <a:rPr lang="en-US" sz="3200"/>
              <a:t>Nutrition:</a:t>
            </a:r>
            <a:endParaRPr sz="3200"/>
          </a:p>
          <a:p>
            <a:pPr marL="457200" lvl="0" indent="-293211" algn="l" rtl="0">
              <a:lnSpc>
                <a:spcPct val="115000"/>
              </a:lnSpc>
              <a:spcBef>
                <a:spcPts val="1200"/>
              </a:spcBef>
              <a:spcAft>
                <a:spcPts val="0"/>
              </a:spcAft>
              <a:buSzPct val="34375"/>
              <a:buChar char="●"/>
            </a:pPr>
            <a:r>
              <a:rPr lang="en-US" sz="3200"/>
              <a:t>Student status for the CEP cycle is April 1st</a:t>
            </a:r>
            <a:endParaRPr sz="3200"/>
          </a:p>
          <a:p>
            <a:pPr marL="457200" lvl="0" indent="-293211" algn="l" rtl="0">
              <a:lnSpc>
                <a:spcPct val="115000"/>
              </a:lnSpc>
              <a:spcBef>
                <a:spcPts val="0"/>
              </a:spcBef>
              <a:spcAft>
                <a:spcPts val="0"/>
              </a:spcAft>
              <a:buSzPct val="34375"/>
              <a:buChar char="●"/>
            </a:pPr>
            <a:r>
              <a:rPr lang="en-US" sz="3200"/>
              <a:t>Carry forward for 30 school day</a:t>
            </a:r>
            <a:endParaRPr sz="3200"/>
          </a:p>
          <a:p>
            <a:pPr marL="914400" lvl="0" indent="0" algn="l" rtl="0">
              <a:lnSpc>
                <a:spcPct val="100000"/>
              </a:lnSpc>
              <a:spcBef>
                <a:spcPts val="1200"/>
              </a:spcBef>
              <a:spcAft>
                <a:spcPts val="0"/>
              </a:spcAft>
              <a:buNone/>
            </a:pPr>
            <a:endParaRPr sz="3200"/>
          </a:p>
        </p:txBody>
      </p:sp>
      <p:sp>
        <p:nvSpPr>
          <p:cNvPr id="459" name="Google Shape;459;g34cfd6465e1_0_15"/>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4cfd6465e1_0_9"/>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CEP Sites</a:t>
            </a:r>
            <a:endParaRPr sz="3200">
              <a:solidFill>
                <a:schemeClr val="dk1"/>
              </a:solidFill>
            </a:endParaRPr>
          </a:p>
        </p:txBody>
      </p:sp>
      <p:sp>
        <p:nvSpPr>
          <p:cNvPr id="465" name="Google Shape;465;g34cfd6465e1_0_9"/>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1200"/>
              </a:spcBef>
              <a:spcAft>
                <a:spcPts val="0"/>
              </a:spcAft>
              <a:buClr>
                <a:schemeClr val="dk1"/>
              </a:buClr>
              <a:buSzPts val="1100"/>
              <a:buFont typeface="Arial"/>
              <a:buNone/>
            </a:pPr>
            <a:r>
              <a:rPr lang="en-US" sz="3200"/>
              <a:t>With the introduction of Health School Meals for All in the 2023/2024 school year, the number of CEP sites has increased exponentially: </a:t>
            </a:r>
            <a:endParaRPr sz="3200"/>
          </a:p>
          <a:p>
            <a:pPr marL="914400" lvl="0" indent="0" algn="l" rtl="0">
              <a:lnSpc>
                <a:spcPct val="100000"/>
              </a:lnSpc>
              <a:spcBef>
                <a:spcPts val="1200"/>
              </a:spcBef>
              <a:spcAft>
                <a:spcPts val="0"/>
              </a:spcAft>
              <a:buClr>
                <a:schemeClr val="dk1"/>
              </a:buClr>
              <a:buSzPts val="1100"/>
              <a:buFont typeface="Arial"/>
              <a:buNone/>
            </a:pPr>
            <a:r>
              <a:rPr lang="en-US" sz="3200"/>
              <a:t>SY 24-25                  1,359 CEP Sites</a:t>
            </a:r>
            <a:endParaRPr sz="3200"/>
          </a:p>
          <a:p>
            <a:pPr marL="914400" lvl="0" indent="0" algn="l" rtl="0">
              <a:lnSpc>
                <a:spcPct val="100000"/>
              </a:lnSpc>
              <a:spcBef>
                <a:spcPts val="0"/>
              </a:spcBef>
              <a:spcAft>
                <a:spcPts val="0"/>
              </a:spcAft>
              <a:buClr>
                <a:schemeClr val="dk1"/>
              </a:buClr>
              <a:buSzPts val="1100"/>
              <a:buFont typeface="Arial"/>
              <a:buNone/>
            </a:pPr>
            <a:r>
              <a:rPr lang="en-US" sz="3200"/>
              <a:t>SY 23-24                     600 CEP Sites</a:t>
            </a:r>
            <a:endParaRPr sz="3200"/>
          </a:p>
          <a:p>
            <a:pPr marL="914400" lvl="0" indent="0" algn="l" rtl="0">
              <a:lnSpc>
                <a:spcPct val="100000"/>
              </a:lnSpc>
              <a:spcBef>
                <a:spcPts val="0"/>
              </a:spcBef>
              <a:spcAft>
                <a:spcPts val="0"/>
              </a:spcAft>
              <a:buClr>
                <a:schemeClr val="dk1"/>
              </a:buClr>
              <a:buSzPts val="1100"/>
              <a:buFont typeface="Arial"/>
              <a:buNone/>
            </a:pPr>
            <a:r>
              <a:rPr lang="en-US" sz="3200"/>
              <a:t>SY 22-23                     118 CEP Sites</a:t>
            </a:r>
            <a:endParaRPr sz="3200"/>
          </a:p>
          <a:p>
            <a:pPr marL="914400" lvl="0" indent="0" algn="l" rtl="0">
              <a:lnSpc>
                <a:spcPct val="100000"/>
              </a:lnSpc>
              <a:spcBef>
                <a:spcPts val="0"/>
              </a:spcBef>
              <a:spcAft>
                <a:spcPts val="0"/>
              </a:spcAft>
              <a:buClr>
                <a:schemeClr val="dk1"/>
              </a:buClr>
              <a:buSzPts val="1100"/>
              <a:buFont typeface="Arial"/>
              <a:buNone/>
            </a:pPr>
            <a:r>
              <a:rPr lang="en-US" sz="3200"/>
              <a:t>SY 21-22                     101 CEP Sites</a:t>
            </a:r>
            <a:endParaRPr sz="3200"/>
          </a:p>
        </p:txBody>
      </p:sp>
      <p:sp>
        <p:nvSpPr>
          <p:cNvPr id="466" name="Google Shape;466;g34cfd6465e1_0_9"/>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4cfd6465e1_0_21"/>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At-Risk Rules Reviewed</a:t>
            </a:r>
            <a:endParaRPr sz="3200">
              <a:solidFill>
                <a:schemeClr val="dk1"/>
              </a:solidFill>
            </a:endParaRPr>
          </a:p>
        </p:txBody>
      </p:sp>
      <p:sp>
        <p:nvSpPr>
          <p:cNvPr id="472" name="Google Shape;472;g34cfd6465e1_0_21"/>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fontScale="85000" lnSpcReduction="10000"/>
          </a:bodyPr>
          <a:lstStyle/>
          <a:p>
            <a:pPr marL="0" lvl="0" indent="0" algn="l" rtl="0">
              <a:lnSpc>
                <a:spcPct val="115000"/>
              </a:lnSpc>
              <a:spcBef>
                <a:spcPts val="1200"/>
              </a:spcBef>
              <a:spcAft>
                <a:spcPts val="0"/>
              </a:spcAft>
              <a:buClr>
                <a:schemeClr val="dk1"/>
              </a:buClr>
              <a:buSzPct val="34375"/>
              <a:buFont typeface="Arial"/>
              <a:buNone/>
            </a:pPr>
            <a:r>
              <a:rPr lang="en-US" sz="3200"/>
              <a:t>6.02(2) Absent the current year documentation evidencing any lunch eligibility status, a district may submit the pupil's prior year documentation, which shall be valid evidence through the applicable count date of the current year.</a:t>
            </a:r>
            <a:endParaRPr sz="3200"/>
          </a:p>
          <a:p>
            <a:pPr marL="0" lvl="0" indent="0" algn="l" rtl="0">
              <a:lnSpc>
                <a:spcPct val="100000"/>
              </a:lnSpc>
              <a:spcBef>
                <a:spcPts val="1200"/>
              </a:spcBef>
              <a:spcAft>
                <a:spcPts val="1200"/>
              </a:spcAft>
              <a:buNone/>
            </a:pPr>
            <a:r>
              <a:rPr lang="en-US" sz="3200"/>
              <a:t>6.02(4) For a district with a school or schools operating under a federal Special Assistance Certification and Reimbursement Alternative, documentation must include evidence of the pupil’s inclusion on the district’s base year count and further evidence that such pupil remains included in a Special Assistance Certification and Reimbursement Alternative site within the district’s pupil enrollment. This method shall not be available if a district alters the boundaries of the participating schools. </a:t>
            </a:r>
            <a:endParaRPr sz="3200"/>
          </a:p>
        </p:txBody>
      </p:sp>
      <p:sp>
        <p:nvSpPr>
          <p:cNvPr id="473" name="Google Shape;473;g34cfd6465e1_0_21"/>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34cfd6465e1_0_27"/>
          <p:cNvSpPr txBox="1">
            <a:spLocks noGrp="1"/>
          </p:cNvSpPr>
          <p:nvPr>
            <p:ph type="title"/>
          </p:nvPr>
        </p:nvSpPr>
        <p:spPr>
          <a:xfrm>
            <a:off x="1769204" y="254525"/>
            <a:ext cx="9612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At-Risk FPP Subcommittee Recommendations</a:t>
            </a:r>
            <a:endParaRPr sz="3200">
              <a:solidFill>
                <a:schemeClr val="dk1"/>
              </a:solidFill>
            </a:endParaRPr>
          </a:p>
        </p:txBody>
      </p:sp>
      <p:sp>
        <p:nvSpPr>
          <p:cNvPr id="479" name="Google Shape;479;g34cfd6465e1_0_27"/>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fontScale="92500" lnSpcReduction="10000"/>
          </a:bodyPr>
          <a:lstStyle/>
          <a:p>
            <a:pPr marL="457200" lvl="0" indent="-416560" algn="l" rtl="0">
              <a:lnSpc>
                <a:spcPct val="100000"/>
              </a:lnSpc>
              <a:spcBef>
                <a:spcPts val="0"/>
              </a:spcBef>
              <a:spcAft>
                <a:spcPts val="0"/>
              </a:spcAft>
              <a:buSzPct val="100000"/>
              <a:buChar char="●"/>
            </a:pPr>
            <a:r>
              <a:rPr lang="en-US" sz="3200"/>
              <a:t>Maintain Rule 6.02(2) regarding carryover through October Count date </a:t>
            </a:r>
            <a:endParaRPr sz="3200"/>
          </a:p>
          <a:p>
            <a:pPr marL="914400" lvl="1" indent="-416560" algn="l" rtl="0">
              <a:lnSpc>
                <a:spcPct val="100000"/>
              </a:lnSpc>
              <a:spcBef>
                <a:spcPts val="0"/>
              </a:spcBef>
              <a:spcAft>
                <a:spcPts val="0"/>
              </a:spcAft>
              <a:buSzPct val="100000"/>
              <a:buChar char="○"/>
            </a:pPr>
            <a:r>
              <a:rPr lang="en-US" sz="3200"/>
              <a:t>Districts will need to track student status at expiration of USDA carryover AND expiration of Student October carryover</a:t>
            </a:r>
            <a:endParaRPr sz="3200"/>
          </a:p>
          <a:p>
            <a:pPr marL="457200" lvl="0" indent="-416560" algn="l" rtl="0">
              <a:lnSpc>
                <a:spcPct val="100000"/>
              </a:lnSpc>
              <a:spcBef>
                <a:spcPts val="0"/>
              </a:spcBef>
              <a:spcAft>
                <a:spcPts val="0"/>
              </a:spcAft>
              <a:buSzPct val="100000"/>
              <a:buChar char="●"/>
            </a:pPr>
            <a:r>
              <a:rPr lang="en-US" sz="3200"/>
              <a:t>Remove Rule 6.02(4) allowing four year carry forward for CEP schools</a:t>
            </a:r>
            <a:endParaRPr sz="3200"/>
          </a:p>
          <a:p>
            <a:pPr marL="914400" lvl="1" indent="-416560" algn="l" rtl="0">
              <a:lnSpc>
                <a:spcPct val="100000"/>
              </a:lnSpc>
              <a:spcBef>
                <a:spcPts val="0"/>
              </a:spcBef>
              <a:spcAft>
                <a:spcPts val="0"/>
              </a:spcAft>
              <a:buSzPct val="100000"/>
              <a:buChar char="○"/>
            </a:pPr>
            <a:r>
              <a:rPr lang="en-US" sz="3200"/>
              <a:t>FRL status for Student October will be based as of October count date with prior year carryover as applicable</a:t>
            </a:r>
            <a:endParaRPr sz="3200"/>
          </a:p>
          <a:p>
            <a:pPr marL="457200" lvl="0" indent="-416560" algn="l" rtl="0">
              <a:lnSpc>
                <a:spcPct val="100000"/>
              </a:lnSpc>
              <a:spcBef>
                <a:spcPts val="1200"/>
              </a:spcBef>
              <a:spcAft>
                <a:spcPts val="0"/>
              </a:spcAft>
              <a:buSzPct val="100000"/>
              <a:buChar char="●"/>
            </a:pPr>
            <a:r>
              <a:rPr lang="en-US" sz="3200"/>
              <a:t>Host joint trainings for pupil count, IT, and nutrition staff</a:t>
            </a:r>
            <a:endParaRPr sz="3200"/>
          </a:p>
          <a:p>
            <a:pPr marL="914400" lvl="1" indent="-416560" algn="l" rtl="0">
              <a:lnSpc>
                <a:spcPct val="100000"/>
              </a:lnSpc>
              <a:spcBef>
                <a:spcPts val="1200"/>
              </a:spcBef>
              <a:spcAft>
                <a:spcPts val="0"/>
              </a:spcAft>
              <a:buSzPct val="100000"/>
              <a:buChar char="○"/>
            </a:pPr>
            <a:r>
              <a:rPr lang="en-US" sz="3200"/>
              <a:t>Look for announcement of training date soon</a:t>
            </a:r>
            <a:endParaRPr sz="3200"/>
          </a:p>
        </p:txBody>
      </p:sp>
      <p:sp>
        <p:nvSpPr>
          <p:cNvPr id="480" name="Google Shape;480;g34cfd6465e1_0_2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34cfd6465e1_0_39"/>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School Finance Rules Clean-Up </a:t>
            </a:r>
            <a:endParaRPr sz="4500">
              <a:solidFill>
                <a:schemeClr val="dk1"/>
              </a:solidFill>
            </a:endParaRPr>
          </a:p>
        </p:txBody>
      </p:sp>
      <p:sp>
        <p:nvSpPr>
          <p:cNvPr id="486" name="Google Shape;486;g34cfd6465e1_0_39"/>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3"/>
          <p:cNvSpPr txBox="1">
            <a:spLocks noGrp="1"/>
          </p:cNvSpPr>
          <p:nvPr>
            <p:ph type="ctrTitle"/>
          </p:nvPr>
        </p:nvSpPr>
        <p:spPr>
          <a:xfrm>
            <a:off x="2209800" y="2595716"/>
            <a:ext cx="7772400" cy="233762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Approval of Agenda</a:t>
            </a:r>
            <a:endParaRPr sz="4500">
              <a:solidFill>
                <a:schemeClr val="dk1"/>
              </a:solidFill>
            </a:endParaRPr>
          </a:p>
        </p:txBody>
      </p:sp>
      <p:sp>
        <p:nvSpPr>
          <p:cNvPr id="300" name="Google Shape;300;p13"/>
          <p:cNvSpPr txBox="1">
            <a:spLocks noGrp="1"/>
          </p:cNvSpPr>
          <p:nvPr>
            <p:ph type="sldNum" idx="12"/>
          </p:nvPr>
        </p:nvSpPr>
        <p:spPr>
          <a:xfrm>
            <a:off x="1807453"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34cfd6465e1_0_44"/>
          <p:cNvSpPr txBox="1">
            <a:spLocks noGrp="1"/>
          </p:cNvSpPr>
          <p:nvPr>
            <p:ph type="title"/>
          </p:nvPr>
        </p:nvSpPr>
        <p:spPr>
          <a:xfrm>
            <a:off x="1769204" y="254525"/>
            <a:ext cx="92331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Proposed School Finance Rule Clean-Up</a:t>
            </a:r>
            <a:endParaRPr sz="3200">
              <a:solidFill>
                <a:schemeClr val="dk1"/>
              </a:solidFill>
            </a:endParaRPr>
          </a:p>
        </p:txBody>
      </p:sp>
      <p:sp>
        <p:nvSpPr>
          <p:cNvPr id="492" name="Google Shape;492;g34cfd6465e1_0_44"/>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1200"/>
              </a:spcBef>
              <a:spcAft>
                <a:spcPts val="1200"/>
              </a:spcAft>
              <a:buNone/>
            </a:pPr>
            <a:r>
              <a:rPr lang="en-US" sz="3200">
                <a:solidFill>
                  <a:srgbClr val="FF0000"/>
                </a:solidFill>
              </a:rPr>
              <a:t>DELETE </a:t>
            </a:r>
            <a:r>
              <a:rPr lang="en-US" sz="3200"/>
              <a:t>6.02(4) For a district with a school or schools operating under a federal Special Assistance Certification and Reimbursement Alternative, documentation must include evidence of the pupil’s inclusion on the district’s base year count and further evidence that such pupil remains included in a Special Assistance Certification and Reimbursement Alternative site within the district’s pupil enrollment. This method shall not be available if a district alters the boundaries of the participating schools. </a:t>
            </a:r>
            <a:endParaRPr sz="3200" strike="sngStrike">
              <a:solidFill>
                <a:srgbClr val="FF0000"/>
              </a:solidFill>
            </a:endParaRPr>
          </a:p>
        </p:txBody>
      </p:sp>
      <p:sp>
        <p:nvSpPr>
          <p:cNvPr id="493" name="Google Shape;493;g34cfd6465e1_0_44"/>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34cfd6465e1_0_94"/>
          <p:cNvSpPr txBox="1">
            <a:spLocks noGrp="1"/>
          </p:cNvSpPr>
          <p:nvPr>
            <p:ph type="title"/>
          </p:nvPr>
        </p:nvSpPr>
        <p:spPr>
          <a:xfrm>
            <a:off x="1769204" y="254525"/>
            <a:ext cx="9612900"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a:solidFill>
                  <a:schemeClr val="dk1"/>
                </a:solidFill>
              </a:rPr>
              <a:t>Proposed School Finance Rule Clean-Up (con’t)</a:t>
            </a:r>
            <a:endParaRPr sz="3200">
              <a:solidFill>
                <a:schemeClr val="dk1"/>
              </a:solidFill>
            </a:endParaRPr>
          </a:p>
        </p:txBody>
      </p:sp>
      <p:sp>
        <p:nvSpPr>
          <p:cNvPr id="499" name="Google Shape;499;g34cfd6465e1_0_94"/>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endParaRPr sz="3200"/>
          </a:p>
          <a:p>
            <a:pPr marL="0" lvl="0" indent="0" algn="l" rtl="0">
              <a:lnSpc>
                <a:spcPct val="100000"/>
              </a:lnSpc>
              <a:spcBef>
                <a:spcPts val="0"/>
              </a:spcBef>
              <a:spcAft>
                <a:spcPts val="0"/>
              </a:spcAft>
              <a:buNone/>
            </a:pPr>
            <a:endParaRPr sz="3200"/>
          </a:p>
          <a:p>
            <a:pPr marL="0" lvl="0" indent="0" algn="l" rtl="0">
              <a:lnSpc>
                <a:spcPct val="100000"/>
              </a:lnSpc>
              <a:spcBef>
                <a:spcPts val="0"/>
              </a:spcBef>
              <a:spcAft>
                <a:spcPts val="0"/>
              </a:spcAft>
              <a:buNone/>
            </a:pPr>
            <a:r>
              <a:rPr lang="en-US" sz="3200">
                <a:solidFill>
                  <a:srgbClr val="FF0000"/>
                </a:solidFill>
              </a:rPr>
              <a:t>TBD CHANGES </a:t>
            </a:r>
            <a:r>
              <a:rPr lang="en-US" sz="3200"/>
              <a:t>based upon HB 25-1320 including data collection of student-level census block data </a:t>
            </a:r>
            <a:endParaRPr sz="2100">
              <a:latin typeface="Roboto"/>
              <a:ea typeface="Roboto"/>
              <a:cs typeface="Roboto"/>
              <a:sym typeface="Roboto"/>
            </a:endParaRPr>
          </a:p>
          <a:p>
            <a:pPr marL="0" lvl="0" indent="0" algn="l" rtl="0">
              <a:lnSpc>
                <a:spcPct val="100000"/>
              </a:lnSpc>
              <a:spcBef>
                <a:spcPts val="0"/>
              </a:spcBef>
              <a:spcAft>
                <a:spcPts val="0"/>
              </a:spcAft>
              <a:buNone/>
            </a:pPr>
            <a:endParaRPr sz="3200"/>
          </a:p>
        </p:txBody>
      </p:sp>
      <p:sp>
        <p:nvSpPr>
          <p:cNvPr id="500" name="Google Shape;500;g34cfd6465e1_0_94"/>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4cfd6465e1_0_33"/>
          <p:cNvSpPr txBox="1">
            <a:spLocks noGrp="1"/>
          </p:cNvSpPr>
          <p:nvPr>
            <p:ph type="title"/>
          </p:nvPr>
        </p:nvSpPr>
        <p:spPr>
          <a:xfrm>
            <a:off x="1769204" y="254525"/>
            <a:ext cx="9612900"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dirty="0">
                <a:solidFill>
                  <a:schemeClr val="dk1"/>
                </a:solidFill>
              </a:rPr>
              <a:t>Proposed School Finance Rule Clean-Up (</a:t>
            </a:r>
            <a:r>
              <a:rPr lang="en-US" sz="3200" dirty="0" err="1">
                <a:solidFill>
                  <a:schemeClr val="dk1"/>
                </a:solidFill>
              </a:rPr>
              <a:t>con’t</a:t>
            </a:r>
            <a:r>
              <a:rPr lang="en-US" sz="3200" dirty="0">
                <a:solidFill>
                  <a:schemeClr val="dk1"/>
                </a:solidFill>
              </a:rPr>
              <a:t> )</a:t>
            </a:r>
            <a:endParaRPr sz="3200" dirty="0">
              <a:solidFill>
                <a:schemeClr val="dk1"/>
              </a:solidFill>
            </a:endParaRPr>
          </a:p>
        </p:txBody>
      </p:sp>
      <p:sp>
        <p:nvSpPr>
          <p:cNvPr id="506" name="Google Shape;506;g34cfd6465e1_0_33"/>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0"/>
              </a:spcBef>
              <a:spcAft>
                <a:spcPts val="0"/>
              </a:spcAft>
              <a:buNone/>
            </a:pPr>
            <a:r>
              <a:rPr lang="en-US" sz="3200"/>
              <a:t>1.14 “Private school pupil” means a pupil enrolled in an independent or parochial school which provides a basic academic education pursuant to Section 22-33-104(2)(b), C.R.S. and who </a:t>
            </a:r>
            <a:r>
              <a:rPr lang="en-US" sz="3200">
                <a:solidFill>
                  <a:srgbClr val="FF0000"/>
                </a:solidFill>
              </a:rPr>
              <a:t>HAS </a:t>
            </a:r>
            <a:r>
              <a:rPr lang="en-US" sz="3200" strike="sngStrike">
                <a:solidFill>
                  <a:srgbClr val="FF0000"/>
                </a:solidFill>
              </a:rPr>
              <a:t>is </a:t>
            </a:r>
            <a:r>
              <a:rPr lang="en-US" sz="3200"/>
              <a:t>also </a:t>
            </a:r>
            <a:r>
              <a:rPr lang="en-US" sz="3200">
                <a:solidFill>
                  <a:srgbClr val="FF0000"/>
                </a:solidFill>
              </a:rPr>
              <a:t>BEEN</a:t>
            </a:r>
            <a:r>
              <a:rPr lang="en-US" sz="3200"/>
              <a:t> enrolled </a:t>
            </a:r>
            <a:r>
              <a:rPr lang="en-US" sz="3200">
                <a:solidFill>
                  <a:srgbClr val="FF0000"/>
                </a:solidFill>
              </a:rPr>
              <a:t>BY A PARENT</a:t>
            </a:r>
            <a:r>
              <a:rPr lang="en-US" sz="3200"/>
              <a:t> and receiving instruction part-time from a Colorado public school.</a:t>
            </a: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None/>
            </a:pPr>
            <a:endParaRPr sz="3200"/>
          </a:p>
          <a:p>
            <a:pPr marL="0" lvl="0" indent="0" algn="l" rtl="0">
              <a:lnSpc>
                <a:spcPct val="100000"/>
              </a:lnSpc>
              <a:spcBef>
                <a:spcPts val="0"/>
              </a:spcBef>
              <a:spcAft>
                <a:spcPts val="0"/>
              </a:spcAft>
              <a:buNone/>
            </a:pPr>
            <a:r>
              <a:rPr lang="en-US" sz="3200">
                <a:solidFill>
                  <a:srgbClr val="FF0000"/>
                </a:solidFill>
              </a:rPr>
              <a:t>POTENTIAL </a:t>
            </a:r>
            <a:r>
              <a:rPr lang="en-US" sz="3200"/>
              <a:t>other changes to provide additional clarification regarding private school and district partnerships</a:t>
            </a:r>
            <a:endParaRPr sz="3200"/>
          </a:p>
        </p:txBody>
      </p:sp>
      <p:sp>
        <p:nvSpPr>
          <p:cNvPr id="507" name="Google Shape;507;g34cfd6465e1_0_33"/>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34cfd6465e1_0_87"/>
          <p:cNvSpPr txBox="1">
            <a:spLocks noGrp="1"/>
          </p:cNvSpPr>
          <p:nvPr>
            <p:ph type="title"/>
          </p:nvPr>
        </p:nvSpPr>
        <p:spPr>
          <a:xfrm>
            <a:off x="1769204" y="254525"/>
            <a:ext cx="9612900"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dirty="0">
                <a:solidFill>
                  <a:schemeClr val="dk1"/>
                </a:solidFill>
              </a:rPr>
              <a:t>Proposed School Finance Rule Clean-Up ( </a:t>
            </a:r>
            <a:r>
              <a:rPr lang="en-US" sz="3200" dirty="0" err="1">
                <a:solidFill>
                  <a:schemeClr val="dk1"/>
                </a:solidFill>
              </a:rPr>
              <a:t>con’t</a:t>
            </a:r>
            <a:r>
              <a:rPr lang="en-US" sz="3200" dirty="0">
                <a:solidFill>
                  <a:schemeClr val="dk1"/>
                </a:solidFill>
              </a:rPr>
              <a:t> )</a:t>
            </a:r>
            <a:endParaRPr sz="3200" dirty="0">
              <a:solidFill>
                <a:schemeClr val="dk1"/>
              </a:solidFill>
            </a:endParaRPr>
          </a:p>
        </p:txBody>
      </p:sp>
      <p:sp>
        <p:nvSpPr>
          <p:cNvPr id="513" name="Google Shape;513;g34cfd6465e1_0_87"/>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endParaRPr sz="3200">
              <a:solidFill>
                <a:srgbClr val="FF0000"/>
              </a:solidFill>
            </a:endParaRPr>
          </a:p>
          <a:p>
            <a:pPr marL="0" lvl="0" indent="0" algn="l" rtl="0">
              <a:lnSpc>
                <a:spcPct val="100000"/>
              </a:lnSpc>
              <a:spcBef>
                <a:spcPts val="0"/>
              </a:spcBef>
              <a:spcAft>
                <a:spcPts val="0"/>
              </a:spcAft>
              <a:buNone/>
            </a:pPr>
            <a:endParaRPr sz="3200">
              <a:solidFill>
                <a:srgbClr val="FF0000"/>
              </a:solidFill>
            </a:endParaRPr>
          </a:p>
          <a:p>
            <a:pPr marL="0" lvl="0" indent="0" algn="l" rtl="0">
              <a:lnSpc>
                <a:spcPct val="100000"/>
              </a:lnSpc>
              <a:spcBef>
                <a:spcPts val="0"/>
              </a:spcBef>
              <a:spcAft>
                <a:spcPts val="0"/>
              </a:spcAft>
              <a:buNone/>
            </a:pPr>
            <a:r>
              <a:rPr lang="en-US" sz="3200">
                <a:solidFill>
                  <a:srgbClr val="FF0000"/>
                </a:solidFill>
              </a:rPr>
              <a:t>TBD CHANGES</a:t>
            </a:r>
            <a:r>
              <a:rPr lang="en-US" sz="3200"/>
              <a:t> consistent with </a:t>
            </a:r>
            <a:r>
              <a:rPr lang="en-US" sz="3200" u="sng">
                <a:solidFill>
                  <a:schemeClr val="hlink"/>
                </a:solidFill>
                <a:hlinkClick r:id="rId3"/>
              </a:rPr>
              <a:t>memo </a:t>
            </a:r>
            <a:r>
              <a:rPr lang="en-US" sz="3200"/>
              <a:t>that homebound, expelled and incarcerated students exclusively taking supplemental online courses do not need to be enrolled in an online program</a:t>
            </a:r>
            <a:endParaRPr sz="3200"/>
          </a:p>
          <a:p>
            <a:pPr marL="0" lvl="0" indent="0" algn="l" rtl="0">
              <a:lnSpc>
                <a:spcPct val="100000"/>
              </a:lnSpc>
              <a:spcBef>
                <a:spcPts val="0"/>
              </a:spcBef>
              <a:spcAft>
                <a:spcPts val="0"/>
              </a:spcAft>
              <a:buNone/>
            </a:pPr>
            <a:endParaRPr sz="3200"/>
          </a:p>
          <a:p>
            <a:pPr marL="0" lvl="0" indent="0" algn="l" rtl="0">
              <a:lnSpc>
                <a:spcPct val="100000"/>
              </a:lnSpc>
              <a:spcBef>
                <a:spcPts val="0"/>
              </a:spcBef>
              <a:spcAft>
                <a:spcPts val="0"/>
              </a:spcAft>
              <a:buClr>
                <a:schemeClr val="dk1"/>
              </a:buClr>
              <a:buSzPts val="1100"/>
              <a:buFont typeface="Arial"/>
              <a:buNone/>
            </a:pPr>
            <a:endParaRPr sz="3200"/>
          </a:p>
        </p:txBody>
      </p:sp>
      <p:sp>
        <p:nvSpPr>
          <p:cNvPr id="514" name="Google Shape;514;g34cfd6465e1_0_8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34cfd6465e1_0_59"/>
          <p:cNvSpPr txBox="1">
            <a:spLocks noGrp="1"/>
          </p:cNvSpPr>
          <p:nvPr>
            <p:ph type="title"/>
          </p:nvPr>
        </p:nvSpPr>
        <p:spPr>
          <a:xfrm>
            <a:off x="1769204" y="254525"/>
            <a:ext cx="9612900"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a:solidFill>
                  <a:schemeClr val="dk1"/>
                </a:solidFill>
              </a:rPr>
              <a:t>School Finance Rule Changes Per SB 25-125 </a:t>
            </a:r>
            <a:endParaRPr sz="3200">
              <a:solidFill>
                <a:schemeClr val="dk1"/>
              </a:solidFill>
            </a:endParaRPr>
          </a:p>
        </p:txBody>
      </p:sp>
      <p:sp>
        <p:nvSpPr>
          <p:cNvPr id="520" name="Google Shape;520;g34cfd6465e1_0_59"/>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0"/>
              </a:spcBef>
              <a:spcAft>
                <a:spcPts val="0"/>
              </a:spcAft>
              <a:buNone/>
            </a:pPr>
            <a:r>
              <a:rPr lang="en-US" sz="3200">
                <a:solidFill>
                  <a:srgbClr val="FF0000"/>
                </a:solidFill>
              </a:rPr>
              <a:t>DELETE </a:t>
            </a:r>
            <a:r>
              <a:rPr lang="en-US" sz="3200"/>
              <a:t>3.04 The applicable 11-day count period is defined as the five school days preceding the applicable count date, the applicable count date, and the five school days following the applicable count date as determined by the district’s adopted calendar. </a:t>
            </a:r>
            <a:endParaRPr sz="3200" strike="sngStrike"/>
          </a:p>
          <a:p>
            <a:pPr marL="0" lvl="0" indent="0" algn="l" rtl="0">
              <a:lnSpc>
                <a:spcPct val="115000"/>
              </a:lnSpc>
              <a:spcBef>
                <a:spcPts val="0"/>
              </a:spcBef>
              <a:spcAft>
                <a:spcPts val="0"/>
              </a:spcAft>
              <a:buNone/>
            </a:pPr>
            <a:endParaRPr sz="3200"/>
          </a:p>
        </p:txBody>
      </p:sp>
      <p:sp>
        <p:nvSpPr>
          <p:cNvPr id="521" name="Google Shape;521;g34cfd6465e1_0_59"/>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34cfd6465e1_0_65"/>
          <p:cNvSpPr txBox="1">
            <a:spLocks noGrp="1"/>
          </p:cNvSpPr>
          <p:nvPr>
            <p:ph type="title"/>
          </p:nvPr>
        </p:nvSpPr>
        <p:spPr>
          <a:xfrm>
            <a:off x="601604" y="254525"/>
            <a:ext cx="10780500"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dirty="0">
                <a:solidFill>
                  <a:schemeClr val="dk1"/>
                </a:solidFill>
              </a:rPr>
              <a:t>School Finance Rule Changes Per SB 25-125 continued </a:t>
            </a:r>
            <a:endParaRPr sz="3200" dirty="0">
              <a:solidFill>
                <a:schemeClr val="dk1"/>
              </a:solidFill>
            </a:endParaRPr>
          </a:p>
        </p:txBody>
      </p:sp>
      <p:sp>
        <p:nvSpPr>
          <p:cNvPr id="527" name="Google Shape;527;g34cfd6465e1_0_65"/>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fontScale="77500" lnSpcReduction="10000"/>
          </a:bodyPr>
          <a:lstStyle/>
          <a:p>
            <a:pPr marL="0" lvl="0" indent="0" algn="l" rtl="0">
              <a:lnSpc>
                <a:spcPct val="115000"/>
              </a:lnSpc>
              <a:spcBef>
                <a:spcPts val="0"/>
              </a:spcBef>
              <a:spcAft>
                <a:spcPts val="0"/>
              </a:spcAft>
              <a:buNone/>
            </a:pPr>
            <a:r>
              <a:rPr lang="en-US" sz="3200">
                <a:solidFill>
                  <a:srgbClr val="FF0000"/>
                </a:solidFill>
              </a:rPr>
              <a:t>DELETE </a:t>
            </a:r>
            <a:r>
              <a:rPr lang="en-US" sz="3200"/>
              <a:t>5.04 Pupils that first establish attendance after the applicable count date but within the applicable 11- day count period may be included in a district’s pupil membership only if one of the following exceptions applies: </a:t>
            </a:r>
            <a:endParaRPr sz="3200"/>
          </a:p>
          <a:p>
            <a:pPr marL="457200" lvl="0" indent="0" algn="l" rtl="0">
              <a:lnSpc>
                <a:spcPct val="115000"/>
              </a:lnSpc>
              <a:spcBef>
                <a:spcPts val="0"/>
              </a:spcBef>
              <a:spcAft>
                <a:spcPts val="0"/>
              </a:spcAft>
              <a:buNone/>
            </a:pPr>
            <a:r>
              <a:rPr lang="en-US" sz="3200"/>
              <a:t>5.04(1) The pupil (1) moves to Colorado within 30 calendar days preceding the district’s applicable count date and (2) establishes attendance after the applicable count date, but before the end of the 11-day count period. </a:t>
            </a:r>
            <a:endParaRPr sz="3200"/>
          </a:p>
          <a:p>
            <a:pPr marL="457200" lvl="0" indent="0" algn="l" rtl="0">
              <a:lnSpc>
                <a:spcPct val="115000"/>
              </a:lnSpc>
              <a:spcBef>
                <a:spcPts val="0"/>
              </a:spcBef>
              <a:spcAft>
                <a:spcPts val="0"/>
              </a:spcAft>
              <a:buNone/>
            </a:pPr>
            <a:r>
              <a:rPr lang="en-US" sz="3200"/>
              <a:t>5.04(2) The pupil (1) established attendance during the current school year prior to the applicable count date in any Colorado public school district, (2) transfers and establishes attendance in the receiving district after the applicable count date, but before the end of the 11-day count period, and (3) does not meet the attendance requirements for funding at the sending district. </a:t>
            </a:r>
            <a:endParaRPr sz="3200"/>
          </a:p>
        </p:txBody>
      </p:sp>
      <p:sp>
        <p:nvSpPr>
          <p:cNvPr id="528" name="Google Shape;528;g34cfd6465e1_0_65"/>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34cfd6465e1_0_71"/>
          <p:cNvSpPr txBox="1">
            <a:spLocks noGrp="1"/>
          </p:cNvSpPr>
          <p:nvPr>
            <p:ph type="title"/>
          </p:nvPr>
        </p:nvSpPr>
        <p:spPr>
          <a:xfrm>
            <a:off x="688769" y="254525"/>
            <a:ext cx="10693335"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dirty="0">
                <a:solidFill>
                  <a:schemeClr val="dk1"/>
                </a:solidFill>
              </a:rPr>
              <a:t>School Finance Rule Changes Per SB </a:t>
            </a:r>
            <a:r>
              <a:rPr lang="en-US" sz="3200">
                <a:solidFill>
                  <a:schemeClr val="dk1"/>
                </a:solidFill>
              </a:rPr>
              <a:t>25-125 continued 2 </a:t>
            </a:r>
            <a:endParaRPr sz="3200">
              <a:solidFill>
                <a:schemeClr val="dk1"/>
              </a:solidFill>
            </a:endParaRPr>
          </a:p>
        </p:txBody>
      </p:sp>
      <p:sp>
        <p:nvSpPr>
          <p:cNvPr id="534" name="Google Shape;534;g34cfd6465e1_0_71"/>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0"/>
              </a:spcBef>
              <a:spcAft>
                <a:spcPts val="0"/>
              </a:spcAft>
              <a:buNone/>
            </a:pPr>
            <a:r>
              <a:rPr lang="en-US" sz="3200">
                <a:solidFill>
                  <a:srgbClr val="FF0000"/>
                </a:solidFill>
              </a:rPr>
              <a:t>DELETE </a:t>
            </a:r>
            <a:r>
              <a:rPr lang="en-US" sz="3200"/>
              <a:t>5.12(6) If a pupil transfers from one Colorado public school district to another, after the pupil enrollment count date but within the 11-day count period, the pupil is eligible for funding at the receiving district only if the pupil did not meet the funding criteria at the sending district and the pupil established attendance during the current year in a Colorado public school prior to the pupil enrollment count date. </a:t>
            </a:r>
            <a:endParaRPr sz="3200" strike="sngStrike"/>
          </a:p>
        </p:txBody>
      </p:sp>
      <p:sp>
        <p:nvSpPr>
          <p:cNvPr id="535" name="Google Shape;535;g34cfd6465e1_0_71"/>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34cfd6465e1_0_77"/>
          <p:cNvSpPr txBox="1">
            <a:spLocks noGrp="1"/>
          </p:cNvSpPr>
          <p:nvPr>
            <p:ph type="title"/>
          </p:nvPr>
        </p:nvSpPr>
        <p:spPr>
          <a:xfrm>
            <a:off x="863425" y="254525"/>
            <a:ext cx="10518600"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a:solidFill>
                  <a:schemeClr val="dk1"/>
                </a:solidFill>
              </a:rPr>
              <a:t>Potential Changes Given SB 25-125</a:t>
            </a:r>
            <a:endParaRPr sz="3200">
              <a:solidFill>
                <a:schemeClr val="dk1"/>
              </a:solidFill>
            </a:endParaRPr>
          </a:p>
        </p:txBody>
      </p:sp>
      <p:sp>
        <p:nvSpPr>
          <p:cNvPr id="541" name="Google Shape;541;g34cfd6465e1_0_77"/>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0"/>
              </a:spcBef>
              <a:spcAft>
                <a:spcPts val="0"/>
              </a:spcAft>
              <a:buNone/>
            </a:pPr>
            <a:r>
              <a:rPr lang="en-US" sz="3200"/>
              <a:t>3.05 In no instance shall a district solicit pupils from other districts for the sole purpose of attendance </a:t>
            </a:r>
            <a:r>
              <a:rPr lang="en-US" sz="3200">
                <a:solidFill>
                  <a:srgbClr val="FF0000"/>
                </a:solidFill>
              </a:rPr>
              <a:t>FOR THE PUPIL ENROLLMENT COUNT DATE </a:t>
            </a:r>
            <a:r>
              <a:rPr lang="en-US" sz="3200" strike="sngStrike">
                <a:solidFill>
                  <a:srgbClr val="FF0000"/>
                </a:solidFill>
              </a:rPr>
              <a:t>during the applicable count period</a:t>
            </a:r>
            <a:r>
              <a:rPr lang="en-US" sz="3200"/>
              <a:t>. </a:t>
            </a:r>
            <a:endParaRPr sz="3200"/>
          </a:p>
          <a:p>
            <a:pPr marL="0" lvl="0" indent="0" algn="l" rtl="0">
              <a:lnSpc>
                <a:spcPct val="115000"/>
              </a:lnSpc>
              <a:spcBef>
                <a:spcPts val="0"/>
              </a:spcBef>
              <a:spcAft>
                <a:spcPts val="0"/>
              </a:spcAft>
              <a:buClr>
                <a:schemeClr val="dk1"/>
              </a:buClr>
              <a:buSzPts val="1100"/>
              <a:buFont typeface="Arial"/>
              <a:buNone/>
            </a:pPr>
            <a:endParaRPr sz="3200"/>
          </a:p>
          <a:p>
            <a:pPr marL="0" lvl="0" indent="0" algn="l" rtl="0">
              <a:lnSpc>
                <a:spcPct val="115000"/>
              </a:lnSpc>
              <a:spcBef>
                <a:spcPts val="0"/>
              </a:spcBef>
              <a:spcAft>
                <a:spcPts val="0"/>
              </a:spcAft>
              <a:buClr>
                <a:schemeClr val="dk1"/>
              </a:buClr>
              <a:buSzPts val="1100"/>
              <a:buFont typeface="Arial"/>
              <a:buNone/>
            </a:pPr>
            <a:r>
              <a:rPr lang="en-US" sz="3200"/>
              <a:t>3.06 In no instance shall a district solicit pupils from the home school population solely for purposes of attendance </a:t>
            </a:r>
            <a:r>
              <a:rPr lang="en-US" sz="3200">
                <a:solidFill>
                  <a:srgbClr val="FF0000"/>
                </a:solidFill>
              </a:rPr>
              <a:t>FOR THE PUPIL ENROLLMENT COUNT DATE </a:t>
            </a:r>
            <a:r>
              <a:rPr lang="en-US" sz="3200" strike="sngStrike">
                <a:solidFill>
                  <a:srgbClr val="FF0000"/>
                </a:solidFill>
              </a:rPr>
              <a:t>during the applicable count period</a:t>
            </a:r>
            <a:r>
              <a:rPr lang="en-US" sz="3200"/>
              <a:t>. </a:t>
            </a:r>
            <a:endParaRPr sz="3200"/>
          </a:p>
        </p:txBody>
      </p:sp>
      <p:sp>
        <p:nvSpPr>
          <p:cNvPr id="542" name="Google Shape;542;g34cfd6465e1_0_7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4cfd6465e1_0_51"/>
          <p:cNvSpPr txBox="1">
            <a:spLocks noGrp="1"/>
          </p:cNvSpPr>
          <p:nvPr>
            <p:ph type="title"/>
          </p:nvPr>
        </p:nvSpPr>
        <p:spPr>
          <a:xfrm>
            <a:off x="1769204" y="254525"/>
            <a:ext cx="9612900" cy="7563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US" sz="3200">
                <a:solidFill>
                  <a:schemeClr val="dk1"/>
                </a:solidFill>
              </a:rPr>
              <a:t>Discussion of Potential Changes </a:t>
            </a:r>
            <a:endParaRPr sz="3200">
              <a:solidFill>
                <a:schemeClr val="dk1"/>
              </a:solidFill>
            </a:endParaRPr>
          </a:p>
        </p:txBody>
      </p:sp>
      <p:sp>
        <p:nvSpPr>
          <p:cNvPr id="548" name="Google Shape;548;g34cfd6465e1_0_51"/>
          <p:cNvSpPr txBox="1">
            <a:spLocks noGrp="1"/>
          </p:cNvSpPr>
          <p:nvPr>
            <p:ph type="body" idx="1"/>
          </p:nvPr>
        </p:nvSpPr>
        <p:spPr>
          <a:xfrm>
            <a:off x="863425" y="1463050"/>
            <a:ext cx="10780500" cy="4640700"/>
          </a:xfrm>
          <a:prstGeom prst="rect">
            <a:avLst/>
          </a:prstGeom>
          <a:noFill/>
          <a:ln>
            <a:noFill/>
          </a:ln>
        </p:spPr>
        <p:txBody>
          <a:bodyPr spcFirstLastPara="1" wrap="square" lIns="0" tIns="0" rIns="0" bIns="45700" anchor="t" anchorCtr="0">
            <a:normAutofit fontScale="77500"/>
          </a:bodyPr>
          <a:lstStyle/>
          <a:p>
            <a:pPr marL="0" lvl="0" indent="0" algn="l" rtl="0">
              <a:lnSpc>
                <a:spcPct val="100000"/>
              </a:lnSpc>
              <a:spcBef>
                <a:spcPts val="0"/>
              </a:spcBef>
              <a:spcAft>
                <a:spcPts val="0"/>
              </a:spcAft>
              <a:buNone/>
            </a:pPr>
            <a:r>
              <a:rPr lang="en-US" sz="3200"/>
              <a:t>Potential discussion with State Board of Education if lunch should be required or if guidance in Audit Resource Guide is sufficient:</a:t>
            </a:r>
            <a:endParaRPr sz="3200"/>
          </a:p>
          <a:p>
            <a:pPr marL="457200" lvl="0" indent="-386080" algn="l" rtl="0">
              <a:lnSpc>
                <a:spcPct val="115000"/>
              </a:lnSpc>
              <a:spcBef>
                <a:spcPts val="1200"/>
              </a:spcBef>
              <a:spcAft>
                <a:spcPts val="0"/>
              </a:spcAft>
              <a:buSzPct val="100000"/>
              <a:buChar char="●"/>
            </a:pPr>
            <a:r>
              <a:rPr lang="en-US" sz="3200"/>
              <a:t>Currently decisions regarding lunch periods are left to the discretion of districts</a:t>
            </a:r>
            <a:endParaRPr sz="3200"/>
          </a:p>
          <a:p>
            <a:pPr marL="457200" lvl="0" indent="-386080" algn="l" rtl="0">
              <a:lnSpc>
                <a:spcPct val="115000"/>
              </a:lnSpc>
              <a:spcBef>
                <a:spcPts val="0"/>
              </a:spcBef>
              <a:spcAft>
                <a:spcPts val="0"/>
              </a:spcAft>
              <a:buSzPct val="100000"/>
              <a:buChar char="●"/>
            </a:pPr>
            <a:r>
              <a:rPr lang="en-US" sz="3200"/>
              <a:t>Studies indicate students should have at least 20 minutes of seated lunch time. </a:t>
            </a:r>
            <a:endParaRPr sz="3200"/>
          </a:p>
          <a:p>
            <a:pPr marL="457200" lvl="0" indent="-386080" algn="l" rtl="0">
              <a:lnSpc>
                <a:spcPct val="115000"/>
              </a:lnSpc>
              <a:spcBef>
                <a:spcPts val="0"/>
              </a:spcBef>
              <a:spcAft>
                <a:spcPts val="0"/>
              </a:spcAft>
              <a:buSzPct val="100000"/>
              <a:buChar char="●"/>
            </a:pPr>
            <a:r>
              <a:rPr lang="en-US" sz="3200"/>
              <a:t>For contracted services:</a:t>
            </a:r>
            <a:endParaRPr sz="3200"/>
          </a:p>
          <a:p>
            <a:pPr marL="914400" lvl="1" indent="-386080" algn="l" rtl="0">
              <a:lnSpc>
                <a:spcPct val="115000"/>
              </a:lnSpc>
              <a:spcBef>
                <a:spcPts val="0"/>
              </a:spcBef>
              <a:spcAft>
                <a:spcPts val="0"/>
              </a:spcAft>
              <a:buSzPct val="100000"/>
              <a:buChar char="○"/>
            </a:pPr>
            <a:r>
              <a:rPr lang="en-US" sz="3200" u="sng">
                <a:solidFill>
                  <a:schemeClr val="hlink"/>
                </a:solidFill>
                <a:hlinkClick r:id="rId3"/>
              </a:rPr>
              <a:t>Form AUD108</a:t>
            </a:r>
            <a:r>
              <a:rPr lang="en-US" sz="3200"/>
              <a:t> requires contracted services must be “of comparable quality and meet the same requirements and standards” at school/district (e.g. match typical lunch period at district school)</a:t>
            </a:r>
            <a:endParaRPr sz="3200"/>
          </a:p>
          <a:p>
            <a:pPr marL="914400" lvl="1" indent="-386080" algn="l" rtl="0">
              <a:lnSpc>
                <a:spcPct val="115000"/>
              </a:lnSpc>
              <a:spcBef>
                <a:spcPts val="0"/>
              </a:spcBef>
              <a:spcAft>
                <a:spcPts val="0"/>
              </a:spcAft>
              <a:buSzPct val="100000"/>
              <a:buChar char="○"/>
            </a:pPr>
            <a:r>
              <a:rPr lang="en-US" sz="3200"/>
              <a:t>Employment requirements may also be a model (e.g. 30-minute meal break for 5 hours and 10-minute rest break for every 4 hours)</a:t>
            </a:r>
            <a:endParaRPr sz="3200"/>
          </a:p>
        </p:txBody>
      </p:sp>
      <p:sp>
        <p:nvSpPr>
          <p:cNvPr id="549" name="Google Shape;549;g34cfd6465e1_0_51"/>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3478104035e_1_0"/>
          <p:cNvSpPr txBox="1">
            <a:spLocks noGrp="1"/>
          </p:cNvSpPr>
          <p:nvPr>
            <p:ph type="ctrTitle"/>
          </p:nvPr>
        </p:nvSpPr>
        <p:spPr>
          <a:xfrm>
            <a:off x="1905000" y="2595725"/>
            <a:ext cx="80772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 Office of the State Auditor </a:t>
            </a:r>
            <a:endParaRPr sz="4500">
              <a:solidFill>
                <a:schemeClr val="dk1"/>
              </a:solidFill>
            </a:endParaRPr>
          </a:p>
        </p:txBody>
      </p:sp>
      <p:sp>
        <p:nvSpPr>
          <p:cNvPr id="555" name="Google Shape;555;g3478104035e_1_0"/>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9183918dd3_0_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Approval of Minutes</a:t>
            </a:r>
            <a:endParaRPr sz="4500">
              <a:solidFill>
                <a:schemeClr val="dk1"/>
              </a:solidFill>
            </a:endParaRPr>
          </a:p>
        </p:txBody>
      </p:sp>
      <p:sp>
        <p:nvSpPr>
          <p:cNvPr id="306" name="Google Shape;306;g29183918dd3_0_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3481b36e111_0_1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Grant Updates</a:t>
            </a:r>
            <a:endParaRPr sz="4500">
              <a:solidFill>
                <a:schemeClr val="dk1"/>
              </a:solidFill>
            </a:endParaRPr>
          </a:p>
          <a:p>
            <a:pPr marL="0" lvl="0" indent="0" algn="ctr" rtl="0">
              <a:lnSpc>
                <a:spcPct val="90000"/>
              </a:lnSpc>
              <a:spcBef>
                <a:spcPts val="0"/>
              </a:spcBef>
              <a:spcAft>
                <a:spcPts val="0"/>
              </a:spcAft>
              <a:buClr>
                <a:schemeClr val="lt1"/>
              </a:buClr>
              <a:buSzPts val="4000"/>
              <a:buFont typeface="Arial"/>
              <a:buNone/>
            </a:pPr>
            <a:endParaRPr sz="4500">
              <a:solidFill>
                <a:schemeClr val="dk1"/>
              </a:solidFill>
            </a:endParaRPr>
          </a:p>
        </p:txBody>
      </p:sp>
      <p:sp>
        <p:nvSpPr>
          <p:cNvPr id="561" name="Google Shape;561;g3481b36e111_0_1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34b084dd7d1_2_0"/>
          <p:cNvSpPr txBox="1">
            <a:spLocks noGrp="1"/>
          </p:cNvSpPr>
          <p:nvPr>
            <p:ph type="title"/>
          </p:nvPr>
        </p:nvSpPr>
        <p:spPr>
          <a:xfrm>
            <a:off x="326925" y="174251"/>
            <a:ext cx="8109300" cy="8367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spcBef>
                <a:spcPts val="0"/>
              </a:spcBef>
              <a:spcAft>
                <a:spcPts val="0"/>
              </a:spcAft>
              <a:buClr>
                <a:schemeClr val="lt1"/>
              </a:buClr>
              <a:buSzPct val="75000"/>
              <a:buFont typeface="Arial"/>
              <a:buNone/>
            </a:pPr>
            <a:r>
              <a:rPr lang="en-US" sz="3200">
                <a:solidFill>
                  <a:schemeClr val="dk1"/>
                </a:solidFill>
              </a:rPr>
              <a:t>Contracts (IDC) and Other Updates</a:t>
            </a:r>
            <a:endParaRPr/>
          </a:p>
        </p:txBody>
      </p:sp>
      <p:sp>
        <p:nvSpPr>
          <p:cNvPr id="568" name="Google Shape;568;g34b084dd7d1_2_0"/>
          <p:cNvSpPr txBox="1">
            <a:spLocks noGrp="1"/>
          </p:cNvSpPr>
          <p:nvPr>
            <p:ph type="body" idx="1"/>
          </p:nvPr>
        </p:nvSpPr>
        <p:spPr>
          <a:xfrm>
            <a:off x="132450" y="1331550"/>
            <a:ext cx="11895900" cy="5381100"/>
          </a:xfrm>
          <a:prstGeom prst="rect">
            <a:avLst/>
          </a:prstGeom>
        </p:spPr>
        <p:txBody>
          <a:bodyPr spcFirstLastPara="1" wrap="square" lIns="0" tIns="0" rIns="0" bIns="45700" anchor="t" anchorCtr="0">
            <a:normAutofit fontScale="25000" lnSpcReduction="10000"/>
          </a:bodyPr>
          <a:lstStyle/>
          <a:p>
            <a:pPr marL="0" lvl="0" indent="0" algn="l" rtl="0">
              <a:lnSpc>
                <a:spcPct val="115000"/>
              </a:lnSpc>
              <a:spcBef>
                <a:spcPts val="1200"/>
              </a:spcBef>
              <a:spcAft>
                <a:spcPts val="0"/>
              </a:spcAft>
              <a:buClr>
                <a:schemeClr val="dk1"/>
              </a:buClr>
              <a:buSzPts val="275"/>
              <a:buFont typeface="Arial"/>
              <a:buNone/>
            </a:pPr>
            <a:r>
              <a:rPr lang="en-US" sz="5600" b="1">
                <a:latin typeface="Arial"/>
                <a:ea typeface="Arial"/>
                <a:cs typeface="Arial"/>
                <a:sym typeface="Arial"/>
              </a:rPr>
              <a:t>Updated Uniform Grant Guidance – Effective Dates and Key Changes</a:t>
            </a:r>
            <a:endParaRPr sz="5600" b="1">
              <a:latin typeface="Arial"/>
              <a:ea typeface="Arial"/>
              <a:cs typeface="Arial"/>
              <a:sym typeface="Arial"/>
            </a:endParaRPr>
          </a:p>
          <a:p>
            <a:pPr marL="0" lvl="0" indent="0" algn="l" rtl="0">
              <a:lnSpc>
                <a:spcPct val="115000"/>
              </a:lnSpc>
              <a:spcBef>
                <a:spcPts val="1200"/>
              </a:spcBef>
              <a:spcAft>
                <a:spcPts val="0"/>
              </a:spcAft>
              <a:buNone/>
            </a:pPr>
            <a:r>
              <a:rPr lang="en-US" sz="5600">
                <a:latin typeface="Arial"/>
                <a:ea typeface="Arial"/>
                <a:cs typeface="Arial"/>
                <a:sym typeface="Arial"/>
              </a:rPr>
              <a:t>On April 22, 2024, the Office of Management and Budget (OMB) finalized and released revisions to the </a:t>
            </a:r>
            <a:r>
              <a:rPr lang="en-US" sz="5600" b="1">
                <a:latin typeface="Arial"/>
                <a:ea typeface="Arial"/>
                <a:cs typeface="Arial"/>
                <a:sym typeface="Arial"/>
              </a:rPr>
              <a:t>Uniform Grant Guidance for Federal Assistance</a:t>
            </a:r>
            <a:r>
              <a:rPr lang="en-US" sz="5600">
                <a:latin typeface="Arial"/>
                <a:ea typeface="Arial"/>
                <a:cs typeface="Arial"/>
                <a:sym typeface="Arial"/>
              </a:rPr>
              <a:t>. </a:t>
            </a:r>
            <a:endParaRPr sz="5600">
              <a:latin typeface="Arial"/>
              <a:ea typeface="Arial"/>
              <a:cs typeface="Arial"/>
              <a:sym typeface="Arial"/>
            </a:endParaRPr>
          </a:p>
          <a:p>
            <a:pPr marL="0" lvl="0" indent="0" algn="l" rtl="0">
              <a:lnSpc>
                <a:spcPct val="115000"/>
              </a:lnSpc>
              <a:spcBef>
                <a:spcPts val="1200"/>
              </a:spcBef>
              <a:spcAft>
                <a:spcPts val="0"/>
              </a:spcAft>
              <a:buClr>
                <a:schemeClr val="dk1"/>
              </a:buClr>
              <a:buSzPts val="275"/>
              <a:buFont typeface="Arial"/>
              <a:buNone/>
            </a:pPr>
            <a:r>
              <a:rPr lang="en-US" sz="5600">
                <a:latin typeface="Arial"/>
                <a:ea typeface="Arial"/>
                <a:cs typeface="Arial"/>
                <a:sym typeface="Arial"/>
              </a:rPr>
              <a:t>These changes take effect for all </a:t>
            </a:r>
            <a:r>
              <a:rPr lang="en-US" sz="5600" b="1">
                <a:latin typeface="Arial"/>
                <a:ea typeface="Arial"/>
                <a:cs typeface="Arial"/>
                <a:sym typeface="Arial"/>
              </a:rPr>
              <a:t>federal awards </a:t>
            </a:r>
            <a:r>
              <a:rPr lang="en-US" sz="5600" b="1">
                <a:highlight>
                  <a:srgbClr val="FFFF00"/>
                </a:highlight>
                <a:latin typeface="Arial"/>
                <a:ea typeface="Arial"/>
                <a:cs typeface="Arial"/>
                <a:sym typeface="Arial"/>
              </a:rPr>
              <a:t>issued</a:t>
            </a:r>
            <a:r>
              <a:rPr lang="en-US" sz="5600" b="1">
                <a:latin typeface="Arial"/>
                <a:ea typeface="Arial"/>
                <a:cs typeface="Arial"/>
                <a:sym typeface="Arial"/>
              </a:rPr>
              <a:t> on or after October 1, 2024</a:t>
            </a:r>
            <a:r>
              <a:rPr lang="en-US" sz="5600">
                <a:latin typeface="Arial"/>
                <a:ea typeface="Arial"/>
                <a:cs typeface="Arial"/>
                <a:sym typeface="Arial"/>
              </a:rPr>
              <a:t>.</a:t>
            </a:r>
            <a:endParaRPr sz="5600">
              <a:latin typeface="Arial"/>
              <a:ea typeface="Arial"/>
              <a:cs typeface="Arial"/>
              <a:sym typeface="Arial"/>
            </a:endParaRPr>
          </a:p>
          <a:p>
            <a:pPr marL="0" lvl="0" indent="0" algn="l" rtl="0">
              <a:lnSpc>
                <a:spcPct val="115000"/>
              </a:lnSpc>
              <a:spcBef>
                <a:spcPts val="1200"/>
              </a:spcBef>
              <a:spcAft>
                <a:spcPts val="0"/>
              </a:spcAft>
              <a:buNone/>
            </a:pPr>
            <a:r>
              <a:rPr lang="en-US" sz="5600">
                <a:latin typeface="Arial"/>
                <a:ea typeface="Arial"/>
                <a:cs typeface="Arial"/>
                <a:sym typeface="Arial"/>
              </a:rPr>
              <a:t>In addition to the revised guidance, OMB provided clarification on how these changes can be applied to </a:t>
            </a:r>
            <a:r>
              <a:rPr lang="en-US" sz="5600" b="1">
                <a:latin typeface="Arial"/>
                <a:ea typeface="Arial"/>
                <a:cs typeface="Arial"/>
                <a:sym typeface="Arial"/>
              </a:rPr>
              <a:t>existing awards</a:t>
            </a:r>
            <a:r>
              <a:rPr lang="en-US" sz="5600">
                <a:latin typeface="Arial"/>
                <a:ea typeface="Arial"/>
                <a:cs typeface="Arial"/>
                <a:sym typeface="Arial"/>
              </a:rPr>
              <a:t>. </a:t>
            </a:r>
            <a:endParaRPr sz="5600">
              <a:latin typeface="Arial"/>
              <a:ea typeface="Arial"/>
              <a:cs typeface="Arial"/>
              <a:sym typeface="Arial"/>
            </a:endParaRPr>
          </a:p>
          <a:p>
            <a:pPr marL="0" lvl="0" indent="0" algn="l" rtl="0">
              <a:lnSpc>
                <a:spcPct val="115000"/>
              </a:lnSpc>
              <a:spcBef>
                <a:spcPts val="1200"/>
              </a:spcBef>
              <a:spcAft>
                <a:spcPts val="0"/>
              </a:spcAft>
              <a:buClr>
                <a:schemeClr val="dk1"/>
              </a:buClr>
              <a:buSzPts val="275"/>
              <a:buFont typeface="Arial"/>
              <a:buNone/>
            </a:pPr>
            <a:r>
              <a:rPr lang="en-US" sz="5600">
                <a:latin typeface="Arial"/>
                <a:ea typeface="Arial"/>
                <a:cs typeface="Arial"/>
                <a:sym typeface="Arial"/>
              </a:rPr>
              <a:t>Specifically, </a:t>
            </a:r>
            <a:r>
              <a:rPr lang="en-US" sz="5600" b="1">
                <a:latin typeface="Arial"/>
                <a:ea typeface="Arial"/>
                <a:cs typeface="Arial"/>
                <a:sym typeface="Arial"/>
              </a:rPr>
              <a:t>awardees may choose to apply the new guidance to federal awards </a:t>
            </a:r>
            <a:r>
              <a:rPr lang="en-US" sz="5600" b="1">
                <a:highlight>
                  <a:srgbClr val="FFFF00"/>
                </a:highlight>
                <a:latin typeface="Arial"/>
                <a:ea typeface="Arial"/>
                <a:cs typeface="Arial"/>
                <a:sym typeface="Arial"/>
              </a:rPr>
              <a:t>issued</a:t>
            </a:r>
            <a:r>
              <a:rPr lang="en-US" sz="5600" b="1">
                <a:latin typeface="Arial"/>
                <a:ea typeface="Arial"/>
                <a:cs typeface="Arial"/>
                <a:sym typeface="Arial"/>
              </a:rPr>
              <a:t> after June 21, 2024</a:t>
            </a:r>
            <a:r>
              <a:rPr lang="en-US" sz="5600">
                <a:latin typeface="Arial"/>
                <a:ea typeface="Arial"/>
                <a:cs typeface="Arial"/>
                <a:sym typeface="Arial"/>
              </a:rPr>
              <a:t>.  </a:t>
            </a:r>
            <a:r>
              <a:rPr lang="en-US" sz="5600" b="1">
                <a:latin typeface="Arial"/>
                <a:ea typeface="Arial"/>
                <a:cs typeface="Arial"/>
                <a:sym typeface="Arial"/>
              </a:rPr>
              <a:t>CDE</a:t>
            </a:r>
            <a:r>
              <a:rPr lang="en-US" sz="5600">
                <a:latin typeface="Arial"/>
                <a:ea typeface="Arial"/>
                <a:cs typeface="Arial"/>
                <a:sym typeface="Arial"/>
              </a:rPr>
              <a:t> has designated </a:t>
            </a:r>
            <a:r>
              <a:rPr lang="en-US" sz="5600" b="1">
                <a:latin typeface="Arial"/>
                <a:ea typeface="Arial"/>
                <a:cs typeface="Arial"/>
                <a:sym typeface="Arial"/>
              </a:rPr>
              <a:t>July 1, 2024</a:t>
            </a:r>
            <a:r>
              <a:rPr lang="en-US" sz="5600">
                <a:latin typeface="Arial"/>
                <a:ea typeface="Arial"/>
                <a:cs typeface="Arial"/>
                <a:sym typeface="Arial"/>
              </a:rPr>
              <a:t>, as the effective date for adopting the new guidance on existing awards </a:t>
            </a:r>
            <a:r>
              <a:rPr lang="en-US" sz="5600" b="1">
                <a:highlight>
                  <a:srgbClr val="FFFF00"/>
                </a:highlight>
                <a:latin typeface="Arial"/>
                <a:ea typeface="Arial"/>
                <a:cs typeface="Arial"/>
                <a:sym typeface="Arial"/>
              </a:rPr>
              <a:t>issued</a:t>
            </a:r>
            <a:r>
              <a:rPr lang="en-US" sz="5600" b="1">
                <a:latin typeface="Arial"/>
                <a:ea typeface="Arial"/>
                <a:cs typeface="Arial"/>
                <a:sym typeface="Arial"/>
              </a:rPr>
              <a:t> </a:t>
            </a:r>
            <a:r>
              <a:rPr lang="en-US" sz="5600">
                <a:latin typeface="Arial"/>
                <a:ea typeface="Arial"/>
                <a:cs typeface="Arial"/>
                <a:sym typeface="Arial"/>
              </a:rPr>
              <a:t>after June 21, 2024, for fiscal reporting consistency, should your LEA choose to do so. (retroactive application in </a:t>
            </a:r>
            <a:r>
              <a:rPr lang="en-US" sz="5600" u="sng">
                <a:solidFill>
                  <a:schemeClr val="hlink"/>
                </a:solidFill>
                <a:latin typeface="Arial"/>
                <a:ea typeface="Arial"/>
                <a:cs typeface="Arial"/>
                <a:sym typeface="Arial"/>
                <a:hlinkClick r:id="rId3"/>
              </a:rPr>
              <a:t>2CFR</a:t>
            </a:r>
            <a:r>
              <a:rPr lang="en-US" sz="5600">
                <a:latin typeface="Arial"/>
                <a:ea typeface="Arial"/>
                <a:cs typeface="Arial"/>
                <a:sym typeface="Arial"/>
              </a:rPr>
              <a:t> dated 2/2025, </a:t>
            </a:r>
            <a:r>
              <a:rPr lang="en-US" sz="5600">
                <a:solidFill>
                  <a:srgbClr val="333333"/>
                </a:solidFill>
                <a:latin typeface="Roboto"/>
                <a:ea typeface="Roboto"/>
                <a:cs typeface="Roboto"/>
                <a:sym typeface="Roboto"/>
              </a:rPr>
              <a:t>https://www.federalregister.gov/d/2025-02396/p-13</a:t>
            </a:r>
            <a:r>
              <a:rPr lang="en-US" sz="5600">
                <a:latin typeface="Arial"/>
                <a:ea typeface="Arial"/>
                <a:cs typeface="Arial"/>
                <a:sym typeface="Arial"/>
              </a:rPr>
              <a:t>).</a:t>
            </a:r>
            <a:endParaRPr sz="5600">
              <a:latin typeface="Arial"/>
              <a:ea typeface="Arial"/>
              <a:cs typeface="Arial"/>
              <a:sym typeface="Arial"/>
            </a:endParaRPr>
          </a:p>
          <a:p>
            <a:pPr marL="0" lvl="0" indent="0" algn="l" rtl="0">
              <a:lnSpc>
                <a:spcPct val="115000"/>
              </a:lnSpc>
              <a:spcBef>
                <a:spcPts val="1200"/>
              </a:spcBef>
              <a:spcAft>
                <a:spcPts val="0"/>
              </a:spcAft>
              <a:buClr>
                <a:schemeClr val="dk1"/>
              </a:buClr>
              <a:buSzPts val="275"/>
              <a:buFont typeface="Arial"/>
              <a:buNone/>
            </a:pPr>
            <a:r>
              <a:rPr lang="en-US" sz="5600">
                <a:latin typeface="Arial"/>
                <a:ea typeface="Arial"/>
                <a:cs typeface="Arial"/>
                <a:sym typeface="Arial"/>
              </a:rPr>
              <a:t>Based on this, CDE emphasizes the following considerations:</a:t>
            </a:r>
            <a:endParaRPr sz="5600">
              <a:latin typeface="Arial"/>
              <a:ea typeface="Arial"/>
              <a:cs typeface="Arial"/>
              <a:sym typeface="Arial"/>
            </a:endParaRPr>
          </a:p>
          <a:p>
            <a:pPr marL="0" lvl="0" indent="0" algn="l" rtl="0">
              <a:lnSpc>
                <a:spcPct val="115000"/>
              </a:lnSpc>
              <a:spcBef>
                <a:spcPts val="1200"/>
              </a:spcBef>
              <a:spcAft>
                <a:spcPts val="0"/>
              </a:spcAft>
              <a:buClr>
                <a:schemeClr val="dk1"/>
              </a:buClr>
              <a:buSzPts val="275"/>
              <a:buFont typeface="Arial"/>
              <a:buNone/>
            </a:pPr>
            <a:r>
              <a:rPr lang="en-US" sz="5600">
                <a:latin typeface="Arial"/>
                <a:ea typeface="Arial"/>
                <a:cs typeface="Arial"/>
                <a:sym typeface="Arial"/>
              </a:rPr>
              <a:t>If your organization plans to adopt the revised Uniform Grant Guidance on an </a:t>
            </a:r>
            <a:r>
              <a:rPr lang="en-US" sz="5600" b="1">
                <a:latin typeface="Arial"/>
                <a:ea typeface="Arial"/>
                <a:cs typeface="Arial"/>
                <a:sym typeface="Arial"/>
              </a:rPr>
              <a:t>existing award </a:t>
            </a:r>
            <a:r>
              <a:rPr lang="en-US" sz="5600" b="1">
                <a:highlight>
                  <a:srgbClr val="FFFF00"/>
                </a:highlight>
                <a:latin typeface="Arial"/>
                <a:ea typeface="Arial"/>
                <a:cs typeface="Arial"/>
                <a:sym typeface="Arial"/>
              </a:rPr>
              <a:t>issued</a:t>
            </a:r>
            <a:r>
              <a:rPr lang="en-US" sz="5600" b="1">
                <a:latin typeface="Arial"/>
                <a:ea typeface="Arial"/>
                <a:cs typeface="Arial"/>
                <a:sym typeface="Arial"/>
              </a:rPr>
              <a:t> after June 21, 2024</a:t>
            </a:r>
            <a:r>
              <a:rPr lang="en-US" sz="5600">
                <a:latin typeface="Arial"/>
                <a:ea typeface="Arial"/>
                <a:cs typeface="Arial"/>
                <a:sym typeface="Arial"/>
              </a:rPr>
              <a:t> (with CDE’s adopted</a:t>
            </a:r>
            <a:endParaRPr sz="5600">
              <a:latin typeface="Arial"/>
              <a:ea typeface="Arial"/>
              <a:cs typeface="Arial"/>
              <a:sym typeface="Arial"/>
            </a:endParaRPr>
          </a:p>
          <a:p>
            <a:pPr marL="0" lvl="0" indent="0" algn="l" rtl="0">
              <a:lnSpc>
                <a:spcPct val="115000"/>
              </a:lnSpc>
              <a:spcBef>
                <a:spcPts val="0"/>
              </a:spcBef>
              <a:spcAft>
                <a:spcPts val="0"/>
              </a:spcAft>
              <a:buClr>
                <a:schemeClr val="dk1"/>
              </a:buClr>
              <a:buSzPts val="275"/>
              <a:buFont typeface="Arial"/>
              <a:buNone/>
            </a:pPr>
            <a:r>
              <a:rPr lang="en-US" sz="5600">
                <a:latin typeface="Arial"/>
                <a:ea typeface="Arial"/>
                <a:cs typeface="Arial"/>
                <a:sym typeface="Arial"/>
              </a:rPr>
              <a:t>effective date of </a:t>
            </a:r>
            <a:r>
              <a:rPr lang="en-US" sz="5600" b="1">
                <a:latin typeface="Arial"/>
                <a:ea typeface="Arial"/>
                <a:cs typeface="Arial"/>
                <a:sym typeface="Arial"/>
              </a:rPr>
              <a:t>July 1, 2024</a:t>
            </a:r>
            <a:r>
              <a:rPr lang="en-US" sz="5600">
                <a:latin typeface="Arial"/>
                <a:ea typeface="Arial"/>
                <a:cs typeface="Arial"/>
                <a:sym typeface="Arial"/>
              </a:rPr>
              <a:t>), there are many considerations in adopting this change in threshold, ie., updating internal policies and procedures, correcting capital entries, etc.</a:t>
            </a:r>
            <a:endParaRPr sz="5600">
              <a:latin typeface="Arial"/>
              <a:ea typeface="Arial"/>
              <a:cs typeface="Arial"/>
              <a:sym typeface="Arial"/>
            </a:endParaRPr>
          </a:p>
          <a:p>
            <a:pPr marL="0" lvl="0" indent="0" algn="l" rtl="0">
              <a:lnSpc>
                <a:spcPct val="115000"/>
              </a:lnSpc>
              <a:spcBef>
                <a:spcPts val="1200"/>
              </a:spcBef>
              <a:spcAft>
                <a:spcPts val="0"/>
              </a:spcAft>
              <a:buClr>
                <a:schemeClr val="dk1"/>
              </a:buClr>
              <a:buSzPts val="275"/>
              <a:buFont typeface="Arial"/>
              <a:buNone/>
            </a:pPr>
            <a:r>
              <a:rPr lang="en-US" sz="5600">
                <a:latin typeface="Arial"/>
                <a:ea typeface="Arial"/>
                <a:cs typeface="Arial"/>
                <a:sym typeface="Arial"/>
              </a:rPr>
              <a:t>For grants managed in </a:t>
            </a:r>
            <a:r>
              <a:rPr lang="en-US" sz="5600" b="1">
                <a:latin typeface="Arial"/>
                <a:ea typeface="Arial"/>
                <a:cs typeface="Arial"/>
                <a:sym typeface="Arial"/>
              </a:rPr>
              <a:t>GAINS</a:t>
            </a:r>
            <a:r>
              <a:rPr lang="en-US" sz="5600">
                <a:latin typeface="Arial"/>
                <a:ea typeface="Arial"/>
                <a:cs typeface="Arial"/>
                <a:sym typeface="Arial"/>
              </a:rPr>
              <a:t>, please be aware of the following system limitations:</a:t>
            </a:r>
            <a:endParaRPr sz="5600">
              <a:latin typeface="Arial"/>
              <a:ea typeface="Arial"/>
              <a:cs typeface="Arial"/>
              <a:sym typeface="Arial"/>
            </a:endParaRPr>
          </a:p>
          <a:p>
            <a:pPr marL="457200" lvl="0" indent="-304800" algn="l" rtl="0">
              <a:lnSpc>
                <a:spcPct val="115000"/>
              </a:lnSpc>
              <a:spcBef>
                <a:spcPts val="1200"/>
              </a:spcBef>
              <a:spcAft>
                <a:spcPts val="0"/>
              </a:spcAft>
              <a:buSzPct val="100000"/>
              <a:buFont typeface="Arial"/>
              <a:buChar char="•"/>
            </a:pPr>
            <a:r>
              <a:rPr lang="en-US" sz="4800" b="1">
                <a:latin typeface="Arial"/>
                <a:ea typeface="Arial"/>
                <a:cs typeface="Arial"/>
                <a:sym typeface="Arial"/>
              </a:rPr>
              <a:t>GAINS cannot apply different Indirect Cost Rates (ICRs)</a:t>
            </a:r>
            <a:r>
              <a:rPr lang="en-US" sz="4800">
                <a:latin typeface="Arial"/>
                <a:ea typeface="Arial"/>
                <a:cs typeface="Arial"/>
                <a:sym typeface="Arial"/>
              </a:rPr>
              <a:t> within a single award period. It does not support transitioning from one ICR to another mid-award.</a:t>
            </a:r>
            <a:endParaRPr sz="4800">
              <a:latin typeface="Arial"/>
              <a:ea typeface="Arial"/>
              <a:cs typeface="Arial"/>
              <a:sym typeface="Arial"/>
            </a:endParaRPr>
          </a:p>
          <a:p>
            <a:pPr marL="457200" lvl="0" indent="-304800" algn="l" rtl="0">
              <a:lnSpc>
                <a:spcPct val="115000"/>
              </a:lnSpc>
              <a:spcBef>
                <a:spcPts val="0"/>
              </a:spcBef>
              <a:spcAft>
                <a:spcPts val="0"/>
              </a:spcAft>
              <a:buSzPct val="100000"/>
              <a:buFont typeface="Arial"/>
              <a:buChar char="•"/>
            </a:pPr>
            <a:r>
              <a:rPr lang="en-US" sz="4800" b="1">
                <a:latin typeface="Arial"/>
                <a:ea typeface="Arial"/>
                <a:cs typeface="Arial"/>
                <a:sym typeface="Arial"/>
              </a:rPr>
              <a:t>GAINS is unable to calculate ICR differences for contracts</a:t>
            </a:r>
            <a:r>
              <a:rPr lang="en-US" sz="4800">
                <a:latin typeface="Arial"/>
                <a:ea typeface="Arial"/>
                <a:cs typeface="Arial"/>
                <a:sym typeface="Arial"/>
              </a:rPr>
              <a:t> when the applicable thresholds change part way through an award period.</a:t>
            </a:r>
            <a:endParaRPr sz="4800">
              <a:latin typeface="Arial"/>
              <a:ea typeface="Arial"/>
              <a:cs typeface="Arial"/>
              <a:sym typeface="Arial"/>
            </a:endParaRPr>
          </a:p>
          <a:p>
            <a:pPr marL="0" lvl="0" indent="0" algn="ctr" rtl="0">
              <a:lnSpc>
                <a:spcPct val="115000"/>
              </a:lnSpc>
              <a:spcBef>
                <a:spcPts val="1200"/>
              </a:spcBef>
              <a:spcAft>
                <a:spcPts val="0"/>
              </a:spcAft>
              <a:buClr>
                <a:schemeClr val="dk1"/>
              </a:buClr>
              <a:buSzPts val="275"/>
              <a:buFont typeface="Arial"/>
              <a:buNone/>
            </a:pPr>
            <a:r>
              <a:rPr lang="en-US" sz="4800" b="1" i="1">
                <a:latin typeface="Arial"/>
                <a:ea typeface="Arial"/>
                <a:cs typeface="Arial"/>
                <a:sym typeface="Arial"/>
              </a:rPr>
              <a:t>For any questions or concerns about how this may apply to your award, please reach out to your GFMU Analyst.</a:t>
            </a:r>
            <a:endParaRPr sz="4800" b="1" i="1">
              <a:latin typeface="Arial"/>
              <a:ea typeface="Arial"/>
              <a:cs typeface="Arial"/>
              <a:sym typeface="Arial"/>
            </a:endParaRPr>
          </a:p>
          <a:p>
            <a:pPr marL="0" lvl="0" indent="0" algn="l" rtl="0">
              <a:spcBef>
                <a:spcPts val="1200"/>
              </a:spcBef>
              <a:spcAft>
                <a:spcPts val="0"/>
              </a:spcAft>
              <a:buNone/>
            </a:pPr>
            <a:endParaRPr sz="3200"/>
          </a:p>
          <a:p>
            <a:pPr marL="228600" lvl="0" indent="-76200" algn="l" rtl="0">
              <a:spcBef>
                <a:spcPts val="0"/>
              </a:spcBef>
              <a:spcAft>
                <a:spcPts val="0"/>
              </a:spcAft>
              <a:buClr>
                <a:schemeClr val="dk1"/>
              </a:buClr>
              <a:buSzPct val="75000"/>
              <a:buFont typeface="Arial"/>
              <a:buNone/>
            </a:pPr>
            <a:endParaRPr sz="3200"/>
          </a:p>
          <a:p>
            <a:pPr marL="0" lvl="0" indent="0" algn="l" rtl="0">
              <a:spcBef>
                <a:spcPts val="0"/>
              </a:spcBef>
              <a:spcAft>
                <a:spcPts val="0"/>
              </a:spcAft>
              <a:buNone/>
            </a:pPr>
            <a:endParaRPr sz="1891"/>
          </a:p>
        </p:txBody>
      </p:sp>
      <p:sp>
        <p:nvSpPr>
          <p:cNvPr id="569" name="Google Shape;569;g34b084dd7d1_2_0"/>
          <p:cNvSpPr txBox="1">
            <a:spLocks noGrp="1"/>
          </p:cNvSpPr>
          <p:nvPr>
            <p:ph type="sldNum" idx="12"/>
          </p:nvPr>
        </p:nvSpPr>
        <p:spPr>
          <a:xfrm>
            <a:off x="297428" y="6427019"/>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34ed1e28bc8_1_3"/>
          <p:cNvSpPr txBox="1">
            <a:spLocks noGrp="1"/>
          </p:cNvSpPr>
          <p:nvPr>
            <p:ph type="title"/>
          </p:nvPr>
        </p:nvSpPr>
        <p:spPr>
          <a:xfrm>
            <a:off x="326925" y="174251"/>
            <a:ext cx="8109300" cy="8367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spcBef>
                <a:spcPts val="0"/>
              </a:spcBef>
              <a:spcAft>
                <a:spcPts val="0"/>
              </a:spcAft>
              <a:buClr>
                <a:schemeClr val="lt1"/>
              </a:buClr>
              <a:buSzPct val="75000"/>
              <a:buFont typeface="Arial"/>
              <a:buNone/>
            </a:pPr>
            <a:r>
              <a:rPr lang="en-US" sz="3200">
                <a:solidFill>
                  <a:schemeClr val="dk1"/>
                </a:solidFill>
              </a:rPr>
              <a:t>Contracts (IDC) and Other Updates Cont.</a:t>
            </a:r>
            <a:endParaRPr/>
          </a:p>
        </p:txBody>
      </p:sp>
      <p:sp>
        <p:nvSpPr>
          <p:cNvPr id="576" name="Google Shape;576;g34ed1e28bc8_1_3"/>
          <p:cNvSpPr txBox="1">
            <a:spLocks noGrp="1"/>
          </p:cNvSpPr>
          <p:nvPr>
            <p:ph type="body" idx="1"/>
          </p:nvPr>
        </p:nvSpPr>
        <p:spPr>
          <a:xfrm>
            <a:off x="491375" y="1463050"/>
            <a:ext cx="11203500" cy="4640700"/>
          </a:xfrm>
          <a:prstGeom prst="rect">
            <a:avLst/>
          </a:prstGeom>
        </p:spPr>
        <p:txBody>
          <a:bodyPr spcFirstLastPara="1" wrap="square" lIns="0" tIns="0" rIns="0" bIns="45700" anchor="t" anchorCtr="0">
            <a:normAutofit lnSpcReduction="20000"/>
          </a:bodyPr>
          <a:lstStyle/>
          <a:p>
            <a:pPr marL="0" lvl="0" indent="0" algn="ctr" rtl="0">
              <a:lnSpc>
                <a:spcPct val="115000"/>
              </a:lnSpc>
              <a:spcBef>
                <a:spcPts val="1200"/>
              </a:spcBef>
              <a:spcAft>
                <a:spcPts val="0"/>
              </a:spcAft>
              <a:buNone/>
            </a:pPr>
            <a:endParaRPr sz="1100" b="1" i="1">
              <a:latin typeface="Arial"/>
              <a:ea typeface="Arial"/>
              <a:cs typeface="Arial"/>
              <a:sym typeface="Arial"/>
            </a:endParaRPr>
          </a:p>
          <a:p>
            <a:pPr marL="0" lvl="0" indent="0" algn="l" rtl="0">
              <a:lnSpc>
                <a:spcPct val="115000"/>
              </a:lnSpc>
              <a:spcBef>
                <a:spcPts val="1200"/>
              </a:spcBef>
              <a:spcAft>
                <a:spcPts val="0"/>
              </a:spcAft>
              <a:buNone/>
            </a:pPr>
            <a:r>
              <a:rPr lang="en-US" sz="1700" b="1" u="sng">
                <a:latin typeface="Arial"/>
                <a:ea typeface="Arial"/>
                <a:cs typeface="Arial"/>
                <a:sym typeface="Arial"/>
              </a:rPr>
              <a:t>Specific Updates:</a:t>
            </a:r>
            <a:endParaRPr sz="1700" b="1" u="sng">
              <a:latin typeface="Arial"/>
              <a:ea typeface="Arial"/>
              <a:cs typeface="Arial"/>
              <a:sym typeface="Arial"/>
            </a:endParaRPr>
          </a:p>
          <a:p>
            <a:pPr marL="0" lvl="0" indent="0" algn="l" rtl="0">
              <a:lnSpc>
                <a:spcPct val="115000"/>
              </a:lnSpc>
              <a:spcBef>
                <a:spcPts val="1200"/>
              </a:spcBef>
              <a:spcAft>
                <a:spcPts val="0"/>
              </a:spcAft>
              <a:buNone/>
            </a:pPr>
            <a:r>
              <a:rPr lang="en-US" sz="1700" b="1">
                <a:latin typeface="Arial"/>
                <a:ea typeface="Arial"/>
                <a:cs typeface="Arial"/>
                <a:sym typeface="Arial"/>
              </a:rPr>
              <a:t>Single Audit Threshold</a:t>
            </a:r>
            <a:r>
              <a:rPr lang="en-US" sz="1700">
                <a:latin typeface="Arial"/>
                <a:ea typeface="Arial"/>
                <a:cs typeface="Arial"/>
                <a:sym typeface="Arial"/>
              </a:rPr>
              <a:t>: Raised from $750,000 to $1,000,000 in federal expenditures, reducing audit burdens for smaller recipients.</a:t>
            </a:r>
            <a:endParaRPr sz="1700">
              <a:latin typeface="Arial"/>
              <a:ea typeface="Arial"/>
              <a:cs typeface="Arial"/>
              <a:sym typeface="Arial"/>
            </a:endParaRPr>
          </a:p>
          <a:p>
            <a:pPr marL="0" lvl="0" indent="0" algn="l" rtl="0">
              <a:lnSpc>
                <a:spcPct val="115000"/>
              </a:lnSpc>
              <a:spcBef>
                <a:spcPts val="1200"/>
              </a:spcBef>
              <a:spcAft>
                <a:spcPts val="0"/>
              </a:spcAft>
              <a:buNone/>
            </a:pPr>
            <a:r>
              <a:rPr lang="en-US" sz="1700" b="1">
                <a:latin typeface="Arial"/>
                <a:ea typeface="Arial"/>
                <a:cs typeface="Arial"/>
                <a:sym typeface="Arial"/>
              </a:rPr>
              <a:t>Fixed Amount Subawards</a:t>
            </a:r>
            <a:r>
              <a:rPr lang="en-US" sz="1700">
                <a:latin typeface="Arial"/>
                <a:ea typeface="Arial"/>
                <a:cs typeface="Arial"/>
                <a:sym typeface="Arial"/>
              </a:rPr>
              <a:t>: Threshold requiring prior written approval increased from $250,000 to $500,000. ​</a:t>
            </a:r>
            <a:endParaRPr sz="1700">
              <a:latin typeface="Arial"/>
              <a:ea typeface="Arial"/>
              <a:cs typeface="Arial"/>
              <a:sym typeface="Arial"/>
            </a:endParaRPr>
          </a:p>
          <a:p>
            <a:pPr marL="0" lvl="0" indent="0" algn="l" rtl="0">
              <a:lnSpc>
                <a:spcPct val="115000"/>
              </a:lnSpc>
              <a:spcBef>
                <a:spcPts val="1200"/>
              </a:spcBef>
              <a:spcAft>
                <a:spcPts val="0"/>
              </a:spcAft>
              <a:buNone/>
            </a:pPr>
            <a:r>
              <a:rPr lang="en-US" sz="1700" b="1">
                <a:latin typeface="Arial"/>
                <a:ea typeface="Arial"/>
                <a:cs typeface="Arial"/>
                <a:sym typeface="Arial"/>
              </a:rPr>
              <a:t>Equipment and Supplies</a:t>
            </a:r>
            <a:r>
              <a:rPr lang="en-US" sz="1700">
                <a:latin typeface="Arial"/>
                <a:ea typeface="Arial"/>
                <a:cs typeface="Arial"/>
                <a:sym typeface="Arial"/>
              </a:rPr>
              <a:t>: Capitalization threshold for equipment and unused supplies increased from $5,000 to $10,000. ​</a:t>
            </a:r>
            <a:endParaRPr sz="1700">
              <a:latin typeface="Arial"/>
              <a:ea typeface="Arial"/>
              <a:cs typeface="Arial"/>
              <a:sym typeface="Arial"/>
            </a:endParaRPr>
          </a:p>
          <a:p>
            <a:pPr marL="0" lvl="0" indent="0" algn="l" rtl="0">
              <a:lnSpc>
                <a:spcPct val="115000"/>
              </a:lnSpc>
              <a:spcBef>
                <a:spcPts val="1200"/>
              </a:spcBef>
              <a:spcAft>
                <a:spcPts val="0"/>
              </a:spcAft>
              <a:buNone/>
            </a:pPr>
            <a:r>
              <a:rPr lang="en-US" sz="1700" b="1">
                <a:latin typeface="Arial"/>
                <a:ea typeface="Arial"/>
                <a:cs typeface="Arial"/>
                <a:sym typeface="Arial"/>
              </a:rPr>
              <a:t>Indirect Cost Rate</a:t>
            </a:r>
            <a:r>
              <a:rPr lang="en-US" sz="1700">
                <a:latin typeface="Arial"/>
                <a:ea typeface="Arial"/>
                <a:cs typeface="Arial"/>
                <a:sym typeface="Arial"/>
              </a:rPr>
              <a:t>: De minimis indirect cost rate increased from 10% to 15% of Modified Total Direct Costs (MTDC).</a:t>
            </a:r>
            <a:endParaRPr sz="1700">
              <a:latin typeface="Arial"/>
              <a:ea typeface="Arial"/>
              <a:cs typeface="Arial"/>
              <a:sym typeface="Arial"/>
            </a:endParaRPr>
          </a:p>
          <a:p>
            <a:pPr marL="0" lvl="0" indent="0" algn="l" rtl="0">
              <a:lnSpc>
                <a:spcPct val="115000"/>
              </a:lnSpc>
              <a:spcBef>
                <a:spcPts val="1200"/>
              </a:spcBef>
              <a:spcAft>
                <a:spcPts val="0"/>
              </a:spcAft>
              <a:buNone/>
            </a:pPr>
            <a:r>
              <a:rPr lang="en-US" sz="1700" b="1">
                <a:latin typeface="Arial"/>
                <a:ea typeface="Arial"/>
                <a:cs typeface="Arial"/>
                <a:sym typeface="Arial"/>
              </a:rPr>
              <a:t>Contract/Purchased Services</a:t>
            </a:r>
            <a:r>
              <a:rPr lang="en-US" sz="1700">
                <a:latin typeface="Arial"/>
                <a:ea typeface="Arial"/>
                <a:cs typeface="Arial"/>
                <a:sym typeface="Arial"/>
              </a:rPr>
              <a:t>: Threshold of amount of contract exclusions increased from $25,000 to $50,000.</a:t>
            </a:r>
            <a:endParaRPr sz="1700">
              <a:latin typeface="Arial"/>
              <a:ea typeface="Arial"/>
              <a:cs typeface="Arial"/>
              <a:sym typeface="Arial"/>
            </a:endParaRPr>
          </a:p>
          <a:p>
            <a:pPr marL="0" lvl="0" indent="0" algn="l" rtl="0">
              <a:lnSpc>
                <a:spcPct val="115000"/>
              </a:lnSpc>
              <a:spcBef>
                <a:spcPts val="1200"/>
              </a:spcBef>
              <a:spcAft>
                <a:spcPts val="0"/>
              </a:spcAft>
              <a:buNone/>
            </a:pPr>
            <a:endParaRPr sz="1100">
              <a:latin typeface="Arial"/>
              <a:ea typeface="Arial"/>
              <a:cs typeface="Arial"/>
              <a:sym typeface="Arial"/>
            </a:endParaRPr>
          </a:p>
          <a:p>
            <a:pPr marL="0" lvl="0" indent="0" algn="l" rtl="0">
              <a:spcBef>
                <a:spcPts val="1200"/>
              </a:spcBef>
              <a:spcAft>
                <a:spcPts val="0"/>
              </a:spcAft>
              <a:buNone/>
            </a:pPr>
            <a:endParaRPr sz="3200"/>
          </a:p>
          <a:p>
            <a:pPr marL="228600" lvl="0" indent="-76200" algn="l" rtl="0">
              <a:spcBef>
                <a:spcPts val="0"/>
              </a:spcBef>
              <a:spcAft>
                <a:spcPts val="0"/>
              </a:spcAft>
              <a:buClr>
                <a:schemeClr val="dk1"/>
              </a:buClr>
              <a:buSzPts val="2400"/>
              <a:buFont typeface="Arial"/>
              <a:buNone/>
            </a:pPr>
            <a:endParaRPr sz="3200"/>
          </a:p>
          <a:p>
            <a:pPr marL="0" lvl="0" indent="0" algn="l" rtl="0">
              <a:spcBef>
                <a:spcPts val="0"/>
              </a:spcBef>
              <a:spcAft>
                <a:spcPts val="0"/>
              </a:spcAft>
              <a:buNone/>
            </a:pPr>
            <a:endParaRPr sz="1891"/>
          </a:p>
        </p:txBody>
      </p:sp>
      <p:sp>
        <p:nvSpPr>
          <p:cNvPr id="577" name="Google Shape;577;g34ed1e28bc8_1_3"/>
          <p:cNvSpPr txBox="1">
            <a:spLocks noGrp="1"/>
          </p:cNvSpPr>
          <p:nvPr>
            <p:ph type="sldNum" idx="12"/>
          </p:nvPr>
        </p:nvSpPr>
        <p:spPr>
          <a:xfrm>
            <a:off x="297428" y="6427019"/>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34b084dd7d1_2_7"/>
          <p:cNvSpPr txBox="1">
            <a:spLocks noGrp="1"/>
          </p:cNvSpPr>
          <p:nvPr>
            <p:ph type="title"/>
          </p:nvPr>
        </p:nvSpPr>
        <p:spPr>
          <a:xfrm>
            <a:off x="326925" y="174251"/>
            <a:ext cx="8109300" cy="8367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spcBef>
                <a:spcPts val="0"/>
              </a:spcBef>
              <a:spcAft>
                <a:spcPts val="0"/>
              </a:spcAft>
              <a:buClr>
                <a:schemeClr val="lt1"/>
              </a:buClr>
              <a:buSzPct val="75000"/>
              <a:buFont typeface="Arial"/>
              <a:buNone/>
            </a:pPr>
            <a:r>
              <a:rPr lang="en-US" sz="3200">
                <a:solidFill>
                  <a:schemeClr val="dk1"/>
                </a:solidFill>
              </a:rPr>
              <a:t>Year-End Reminders</a:t>
            </a:r>
            <a:endParaRPr/>
          </a:p>
        </p:txBody>
      </p:sp>
      <p:sp>
        <p:nvSpPr>
          <p:cNvPr id="584" name="Google Shape;584;g34b084dd7d1_2_7"/>
          <p:cNvSpPr txBox="1">
            <a:spLocks noGrp="1"/>
          </p:cNvSpPr>
          <p:nvPr>
            <p:ph type="body" idx="1"/>
          </p:nvPr>
        </p:nvSpPr>
        <p:spPr>
          <a:xfrm>
            <a:off x="297425" y="1463050"/>
            <a:ext cx="11705100" cy="5108700"/>
          </a:xfrm>
          <a:prstGeom prst="rect">
            <a:avLst/>
          </a:prstGeom>
        </p:spPr>
        <p:txBody>
          <a:bodyPr spcFirstLastPara="1" wrap="square" lIns="0" tIns="0" rIns="0" bIns="45700" anchor="t" anchorCtr="0">
            <a:normAutofit/>
          </a:bodyPr>
          <a:lstStyle/>
          <a:p>
            <a:pPr marL="457200" lvl="0" indent="-349250" algn="l" rtl="0">
              <a:lnSpc>
                <a:spcPct val="150000"/>
              </a:lnSpc>
              <a:spcBef>
                <a:spcPts val="0"/>
              </a:spcBef>
              <a:spcAft>
                <a:spcPts val="0"/>
              </a:spcAft>
              <a:buSzPts val="1900"/>
              <a:buChar char="●"/>
            </a:pPr>
            <a:r>
              <a:rPr lang="en-US" sz="1900"/>
              <a:t>For reimbursements to post by 6/30, submit RFF/FR no later than 6/2/24</a:t>
            </a:r>
            <a:endParaRPr sz="1900"/>
          </a:p>
          <a:p>
            <a:pPr marL="457200" lvl="0" indent="-349250" algn="l" rtl="0">
              <a:lnSpc>
                <a:spcPct val="150000"/>
              </a:lnSpc>
              <a:spcBef>
                <a:spcPts val="0"/>
              </a:spcBef>
              <a:spcAft>
                <a:spcPts val="0"/>
              </a:spcAft>
              <a:buSzPts val="1900"/>
              <a:buChar char="●"/>
            </a:pPr>
            <a:r>
              <a:rPr lang="en-US" sz="1900"/>
              <a:t>Reconcile all non-categorical grants prior to year end to confirm Grants Receivable or Unearned Revenue - remember, </a:t>
            </a:r>
            <a:r>
              <a:rPr lang="en-US" sz="1900" b="1"/>
              <a:t>NO</a:t>
            </a:r>
            <a:r>
              <a:rPr lang="en-US" sz="1900"/>
              <a:t> federal Grant should have Unearned Revenue.  MANY State awards will no longer allow carryover (see subsequent slides) so review all STATE Unearned Revenue as well.</a:t>
            </a:r>
            <a:endParaRPr sz="1900"/>
          </a:p>
          <a:p>
            <a:pPr marL="457200" lvl="0" indent="-349250" algn="l" rtl="0">
              <a:lnSpc>
                <a:spcPct val="150000"/>
              </a:lnSpc>
              <a:spcBef>
                <a:spcPts val="0"/>
              </a:spcBef>
              <a:spcAft>
                <a:spcPts val="0"/>
              </a:spcAft>
              <a:buSzPts val="1900"/>
              <a:buChar char="●"/>
            </a:pPr>
            <a:r>
              <a:rPr lang="en-US" sz="1900"/>
              <a:t>Reconcile annual grant revenues to your CDE Distribution Tool and tie to General Ledger</a:t>
            </a:r>
            <a:endParaRPr sz="1900"/>
          </a:p>
          <a:p>
            <a:pPr marL="457200" lvl="0" indent="-349250" algn="l" rtl="0">
              <a:lnSpc>
                <a:spcPct val="150000"/>
              </a:lnSpc>
              <a:spcBef>
                <a:spcPts val="0"/>
              </a:spcBef>
              <a:spcAft>
                <a:spcPts val="0"/>
              </a:spcAft>
              <a:buSzPts val="1900"/>
              <a:buChar char="●"/>
            </a:pPr>
            <a:r>
              <a:rPr lang="en-US" sz="1900"/>
              <a:t>Write off old grant receivables (if not accurate) to the General Fund</a:t>
            </a:r>
            <a:endParaRPr sz="1900"/>
          </a:p>
          <a:p>
            <a:pPr marL="457200" lvl="0" indent="-349250" algn="l" rtl="0">
              <a:lnSpc>
                <a:spcPct val="150000"/>
              </a:lnSpc>
              <a:spcBef>
                <a:spcPts val="0"/>
              </a:spcBef>
              <a:spcAft>
                <a:spcPts val="0"/>
              </a:spcAft>
              <a:buSzPts val="1900"/>
              <a:buChar char="●"/>
            </a:pPr>
            <a:r>
              <a:rPr lang="en-US" sz="1900"/>
              <a:t>Ensure all non-categorical grant revenues = grant expenditures</a:t>
            </a:r>
            <a:endParaRPr sz="1900"/>
          </a:p>
          <a:p>
            <a:pPr marL="457200" lvl="0" indent="-349250" algn="l" rtl="0">
              <a:lnSpc>
                <a:spcPct val="150000"/>
              </a:lnSpc>
              <a:spcBef>
                <a:spcPts val="0"/>
              </a:spcBef>
              <a:spcAft>
                <a:spcPts val="0"/>
              </a:spcAft>
              <a:buSzPts val="1900"/>
              <a:buChar char="●"/>
            </a:pPr>
            <a:r>
              <a:rPr lang="en-US" sz="1900"/>
              <a:t>State competitive grants can have Exp &gt; Revenue, just can’t have Rev &gt; Exp</a:t>
            </a:r>
            <a:endParaRPr sz="1900"/>
          </a:p>
          <a:p>
            <a:pPr marL="457200" lvl="0" indent="-349250" algn="l" rtl="0">
              <a:lnSpc>
                <a:spcPct val="150000"/>
              </a:lnSpc>
              <a:spcBef>
                <a:spcPts val="0"/>
              </a:spcBef>
              <a:spcAft>
                <a:spcPts val="0"/>
              </a:spcAft>
              <a:buSzPts val="1900"/>
              <a:buChar char="●"/>
            </a:pPr>
            <a:r>
              <a:rPr lang="en-US" sz="1900"/>
              <a:t>Are your final budget revisions in?  </a:t>
            </a:r>
            <a:endParaRPr sz="1900"/>
          </a:p>
          <a:p>
            <a:pPr marL="457200" lvl="0" indent="-349250" algn="l" rtl="0">
              <a:lnSpc>
                <a:spcPct val="150000"/>
              </a:lnSpc>
              <a:spcBef>
                <a:spcPts val="0"/>
              </a:spcBef>
              <a:spcAft>
                <a:spcPts val="0"/>
              </a:spcAft>
              <a:buSzPts val="1900"/>
              <a:buChar char="●"/>
            </a:pPr>
            <a:r>
              <a:rPr lang="en-US" sz="1900"/>
              <a:t>It’s a good time to review grant files and make sure your supporting documentation is in shape!</a:t>
            </a:r>
            <a:endParaRPr sz="1900"/>
          </a:p>
          <a:p>
            <a:pPr marL="457200" lvl="0" indent="-349250" algn="l" rtl="0">
              <a:lnSpc>
                <a:spcPct val="150000"/>
              </a:lnSpc>
              <a:spcBef>
                <a:spcPts val="0"/>
              </a:spcBef>
              <a:spcAft>
                <a:spcPts val="0"/>
              </a:spcAft>
              <a:buSzPts val="1900"/>
              <a:buChar char="●"/>
            </a:pPr>
            <a:r>
              <a:rPr lang="en-US" sz="1900"/>
              <a:t>Think about trainings for FY 25-26 on Grants Management, etc., that GFMU would be happy to provide your LEA.</a:t>
            </a:r>
            <a:endParaRPr sz="1900"/>
          </a:p>
        </p:txBody>
      </p:sp>
      <p:sp>
        <p:nvSpPr>
          <p:cNvPr id="585" name="Google Shape;585;g34b084dd7d1_2_7"/>
          <p:cNvSpPr txBox="1">
            <a:spLocks noGrp="1"/>
          </p:cNvSpPr>
          <p:nvPr>
            <p:ph type="sldNum" idx="12"/>
          </p:nvPr>
        </p:nvSpPr>
        <p:spPr>
          <a:xfrm>
            <a:off x="297428" y="6427019"/>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3481b36e111_0_27"/>
          <p:cNvSpPr txBox="1">
            <a:spLocks noGrp="1"/>
          </p:cNvSpPr>
          <p:nvPr>
            <p:ph type="title"/>
          </p:nvPr>
        </p:nvSpPr>
        <p:spPr>
          <a:xfrm>
            <a:off x="615226" y="254525"/>
            <a:ext cx="72360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GAINS Reminders</a:t>
            </a:r>
            <a:endParaRPr sz="3200">
              <a:solidFill>
                <a:schemeClr val="dk1"/>
              </a:solidFill>
            </a:endParaRPr>
          </a:p>
        </p:txBody>
      </p:sp>
      <p:sp>
        <p:nvSpPr>
          <p:cNvPr id="591" name="Google Shape;591;g3481b36e111_0_27"/>
          <p:cNvSpPr txBox="1">
            <a:spLocks noGrp="1"/>
          </p:cNvSpPr>
          <p:nvPr>
            <p:ph type="body" idx="1"/>
          </p:nvPr>
        </p:nvSpPr>
        <p:spPr>
          <a:xfrm>
            <a:off x="863425" y="1463050"/>
            <a:ext cx="106818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a:t>Funding Application Fiscal Year</a:t>
            </a:r>
            <a:endParaRPr/>
          </a:p>
          <a:p>
            <a:pPr marL="457200" lvl="0" indent="-342900" algn="l" rtl="0">
              <a:lnSpc>
                <a:spcPct val="90000"/>
              </a:lnSpc>
              <a:spcBef>
                <a:spcPts val="0"/>
              </a:spcBef>
              <a:spcAft>
                <a:spcPts val="0"/>
              </a:spcAft>
              <a:buSzPts val="1800"/>
              <a:buChar char="•"/>
            </a:pPr>
            <a:r>
              <a:rPr lang="en-US" sz="1800"/>
              <a:t>2025 and 2026 grants are now available in GAINS</a:t>
            </a:r>
            <a:endParaRPr sz="1800"/>
          </a:p>
          <a:p>
            <a:pPr marL="457200" lvl="0" indent="-342900" algn="l" rtl="0">
              <a:lnSpc>
                <a:spcPct val="90000"/>
              </a:lnSpc>
              <a:spcBef>
                <a:spcPts val="0"/>
              </a:spcBef>
              <a:spcAft>
                <a:spcPts val="0"/>
              </a:spcAft>
              <a:buSzPts val="1800"/>
              <a:buChar char="•"/>
            </a:pPr>
            <a:r>
              <a:rPr lang="en-US" sz="1800"/>
              <a:t>Version of applications are available</a:t>
            </a:r>
            <a:endParaRPr sz="1800"/>
          </a:p>
          <a:p>
            <a:pPr marL="457200" lvl="0" indent="0" algn="l" rtl="0">
              <a:lnSpc>
                <a:spcPct val="90000"/>
              </a:lnSpc>
              <a:spcBef>
                <a:spcPts val="0"/>
              </a:spcBef>
              <a:spcAft>
                <a:spcPts val="0"/>
              </a:spcAft>
              <a:buNone/>
            </a:pP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endParaRPr sz="3200"/>
          </a:p>
        </p:txBody>
      </p:sp>
      <p:pic>
        <p:nvPicPr>
          <p:cNvPr id="592" name="Google Shape;592;g3481b36e111_0_27" descr="Screen shot of the Funding Application page with an arrow pointing to the Fiscal year drop down section and the options available under All Active Applications. &#10;"/>
          <p:cNvPicPr preferRelativeResize="0"/>
          <p:nvPr/>
        </p:nvPicPr>
        <p:blipFill>
          <a:blip r:embed="rId3">
            <a:alphaModFix/>
          </a:blip>
          <a:stretch>
            <a:fillRect/>
          </a:stretch>
        </p:blipFill>
        <p:spPr>
          <a:xfrm>
            <a:off x="615225" y="2536238"/>
            <a:ext cx="10791825" cy="3324225"/>
          </a:xfrm>
          <a:prstGeom prst="rect">
            <a:avLst/>
          </a:prstGeom>
          <a:noFill/>
          <a:ln>
            <a:noFill/>
          </a:ln>
        </p:spPr>
      </p:pic>
      <p:sp>
        <p:nvSpPr>
          <p:cNvPr id="593" name="Google Shape;593;g3481b36e111_0_2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34074d65512_0_0"/>
          <p:cNvSpPr txBox="1">
            <a:spLocks noGrp="1"/>
          </p:cNvSpPr>
          <p:nvPr>
            <p:ph type="title"/>
          </p:nvPr>
        </p:nvSpPr>
        <p:spPr>
          <a:xfrm>
            <a:off x="457200" y="254525"/>
            <a:ext cx="11226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Final Expenditure Report (FER) Requirements</a:t>
            </a:r>
            <a:endParaRPr sz="3200">
              <a:solidFill>
                <a:schemeClr val="dk1"/>
              </a:solidFill>
            </a:endParaRPr>
          </a:p>
        </p:txBody>
      </p:sp>
      <p:sp>
        <p:nvSpPr>
          <p:cNvPr id="599" name="Google Shape;599;g34074d65512_0_0"/>
          <p:cNvSpPr txBox="1">
            <a:spLocks noGrp="1"/>
          </p:cNvSpPr>
          <p:nvPr>
            <p:ph type="body" idx="1"/>
          </p:nvPr>
        </p:nvSpPr>
        <p:spPr>
          <a:xfrm>
            <a:off x="457200" y="1274525"/>
            <a:ext cx="11088000" cy="5292000"/>
          </a:xfrm>
          <a:prstGeom prst="rect">
            <a:avLst/>
          </a:prstGeom>
          <a:noFill/>
          <a:ln>
            <a:noFill/>
          </a:ln>
        </p:spPr>
        <p:txBody>
          <a:bodyPr spcFirstLastPara="1" wrap="square" lIns="0" tIns="0" rIns="0" bIns="45700" anchor="t" anchorCtr="0">
            <a:normAutofit/>
          </a:bodyPr>
          <a:lstStyle/>
          <a:p>
            <a:pPr marL="228600" lvl="0" indent="-76200" algn="ctr" rtl="0">
              <a:lnSpc>
                <a:spcPct val="90000"/>
              </a:lnSpc>
              <a:spcBef>
                <a:spcPts val="0"/>
              </a:spcBef>
              <a:spcAft>
                <a:spcPts val="0"/>
              </a:spcAft>
              <a:buSzPts val="2400"/>
              <a:buNone/>
            </a:pPr>
            <a:r>
              <a:rPr lang="en-US" sz="2300"/>
              <a:t>The FER (AFR) closes out grant applications annually and is required for both</a:t>
            </a:r>
            <a:endParaRPr sz="2300"/>
          </a:p>
          <a:p>
            <a:pPr marL="228600" lvl="0" indent="-76200" algn="ctr" rtl="0">
              <a:lnSpc>
                <a:spcPct val="90000"/>
              </a:lnSpc>
              <a:spcBef>
                <a:spcPts val="0"/>
              </a:spcBef>
              <a:spcAft>
                <a:spcPts val="0"/>
              </a:spcAft>
              <a:buSzPts val="2400"/>
              <a:buNone/>
            </a:pPr>
            <a:r>
              <a:rPr lang="en-US" sz="2300"/>
              <a:t>State and Federal awards.</a:t>
            </a:r>
            <a:endParaRPr sz="2300"/>
          </a:p>
          <a:p>
            <a:pPr marL="228600" lvl="0" indent="-76200" algn="ctr" rtl="0">
              <a:lnSpc>
                <a:spcPct val="90000"/>
              </a:lnSpc>
              <a:spcBef>
                <a:spcPts val="0"/>
              </a:spcBef>
              <a:spcAft>
                <a:spcPts val="0"/>
              </a:spcAft>
              <a:buSzPts val="2400"/>
              <a:buNone/>
            </a:pPr>
            <a:endParaRPr sz="2300"/>
          </a:p>
          <a:p>
            <a:pPr marL="457200" lvl="0" indent="-348735" algn="l" rtl="0">
              <a:lnSpc>
                <a:spcPct val="90000"/>
              </a:lnSpc>
              <a:spcBef>
                <a:spcPts val="0"/>
              </a:spcBef>
              <a:spcAft>
                <a:spcPts val="0"/>
              </a:spcAft>
              <a:buSzPts val="1892"/>
              <a:buChar char="●"/>
            </a:pPr>
            <a:r>
              <a:rPr lang="en-US" sz="1891"/>
              <a:t>For State Awards - Applicants will report the amount expended (obligated) up to 6/30.</a:t>
            </a:r>
            <a:endParaRPr sz="1891"/>
          </a:p>
          <a:p>
            <a:pPr marL="457200" lvl="0" indent="-348735" algn="l" rtl="0">
              <a:lnSpc>
                <a:spcPct val="90000"/>
              </a:lnSpc>
              <a:spcBef>
                <a:spcPts val="0"/>
              </a:spcBef>
              <a:spcAft>
                <a:spcPts val="0"/>
              </a:spcAft>
              <a:buSzPts val="1892"/>
              <a:buChar char="●"/>
            </a:pPr>
            <a:r>
              <a:rPr lang="en-US" sz="1891"/>
              <a:t>For Federal Awards - FER is required annually regardless if it is a multi-year award.</a:t>
            </a:r>
            <a:endParaRPr sz="1891"/>
          </a:p>
          <a:p>
            <a:pPr marL="457200" lvl="0" indent="-348735" algn="l" rtl="0">
              <a:lnSpc>
                <a:spcPct val="90000"/>
              </a:lnSpc>
              <a:spcBef>
                <a:spcPts val="0"/>
              </a:spcBef>
              <a:spcAft>
                <a:spcPts val="0"/>
              </a:spcAft>
              <a:buSzPts val="1892"/>
              <a:buChar char="●"/>
            </a:pPr>
            <a:r>
              <a:rPr lang="en-US" sz="1891"/>
              <a:t>General Ledgers are REQUIRED to be submitted upon the completion of a FER (AFR).  </a:t>
            </a:r>
            <a:endParaRPr sz="1891"/>
          </a:p>
          <a:p>
            <a:pPr marL="457200" lvl="0" indent="-348735" algn="l" rtl="0">
              <a:lnSpc>
                <a:spcPct val="90000"/>
              </a:lnSpc>
              <a:spcBef>
                <a:spcPts val="0"/>
              </a:spcBef>
              <a:spcAft>
                <a:spcPts val="0"/>
              </a:spcAft>
              <a:buSzPts val="1892"/>
              <a:buChar char="●"/>
            </a:pPr>
            <a:r>
              <a:rPr lang="en-US" sz="1891"/>
              <a:t>If the Grant is NOT yet in GAINS, but still managed outside of GAINS, an AFR and General Ledger is still required in the same schedule and submitted through the </a:t>
            </a:r>
            <a:r>
              <a:rPr lang="en-US" sz="1891" u="sng">
                <a:solidFill>
                  <a:schemeClr val="hlink"/>
                </a:solidFill>
                <a:hlinkClick r:id="rId3"/>
              </a:rPr>
              <a:t>AFR</a:t>
            </a:r>
            <a:r>
              <a:rPr lang="en-US" sz="1891"/>
              <a:t> link.</a:t>
            </a:r>
            <a:endParaRPr sz="1891"/>
          </a:p>
          <a:p>
            <a:pPr marL="457200" lvl="0" indent="-348735" algn="l" rtl="0">
              <a:lnSpc>
                <a:spcPct val="90000"/>
              </a:lnSpc>
              <a:spcBef>
                <a:spcPts val="0"/>
              </a:spcBef>
              <a:spcAft>
                <a:spcPts val="0"/>
              </a:spcAft>
              <a:buSzPts val="1892"/>
              <a:buChar char="●"/>
            </a:pPr>
            <a:r>
              <a:rPr lang="en-US" sz="1891"/>
              <a:t>Expenditures reported on the FER (AFR) MUST TIE to the expenditures indicated in the General Ledger.</a:t>
            </a:r>
            <a:endParaRPr sz="1891"/>
          </a:p>
          <a:p>
            <a:pPr marL="457200" lvl="0" indent="-348735" algn="l" rtl="0">
              <a:lnSpc>
                <a:spcPct val="90000"/>
              </a:lnSpc>
              <a:spcBef>
                <a:spcPts val="0"/>
              </a:spcBef>
              <a:spcAft>
                <a:spcPts val="0"/>
              </a:spcAft>
              <a:buSzPts val="1892"/>
              <a:buChar char="●"/>
            </a:pPr>
            <a:r>
              <a:rPr lang="en-US" sz="1891"/>
              <a:t>For awards OUTSIDE of GAINS a review of the AFR and general ledger will determine compliance or if a return of funds is required.</a:t>
            </a:r>
            <a:endParaRPr sz="1891"/>
          </a:p>
          <a:p>
            <a:pPr marL="457200" lvl="0" indent="-348735" algn="l" rtl="0">
              <a:lnSpc>
                <a:spcPct val="90000"/>
              </a:lnSpc>
              <a:spcBef>
                <a:spcPts val="0"/>
              </a:spcBef>
              <a:spcAft>
                <a:spcPts val="0"/>
              </a:spcAft>
              <a:buSzPts val="1892"/>
              <a:buChar char="●"/>
            </a:pPr>
            <a:r>
              <a:rPr lang="en-US" sz="1891"/>
              <a:t>For FEDERAL awards, AT NO TIME should expenditures EVER be less that reimbursements requested.  This is against CMIA regulation and if this is the case, awardees MUST reach out to GFMU immediately (there is a 3 day window before we are in violation).</a:t>
            </a:r>
            <a:endParaRPr sz="1891"/>
          </a:p>
          <a:p>
            <a:pPr marL="0" lvl="0" indent="0" algn="l" rtl="0">
              <a:lnSpc>
                <a:spcPct val="90000"/>
              </a:lnSpc>
              <a:spcBef>
                <a:spcPts val="0"/>
              </a:spcBef>
              <a:spcAft>
                <a:spcPts val="0"/>
              </a:spcAft>
              <a:buNone/>
            </a:pPr>
            <a:endParaRPr sz="1891"/>
          </a:p>
          <a:p>
            <a:pPr marL="0" lvl="0" indent="0" algn="ctr" rtl="0">
              <a:lnSpc>
                <a:spcPct val="90000"/>
              </a:lnSpc>
              <a:spcBef>
                <a:spcPts val="0"/>
              </a:spcBef>
              <a:spcAft>
                <a:spcPts val="0"/>
              </a:spcAft>
              <a:buNone/>
            </a:pPr>
            <a:r>
              <a:rPr lang="en-US" sz="1891"/>
              <a:t>Note:  As more awards are managed through GAINS, AFRs and the AFR Submission tool will be sunsetted.</a:t>
            </a:r>
            <a:endParaRPr sz="1891"/>
          </a:p>
          <a:p>
            <a:pPr marL="0" lvl="0" indent="0" algn="l" rtl="0">
              <a:lnSpc>
                <a:spcPct val="90000"/>
              </a:lnSpc>
              <a:spcBef>
                <a:spcPts val="0"/>
              </a:spcBef>
              <a:spcAft>
                <a:spcPts val="0"/>
              </a:spcAft>
              <a:buNone/>
            </a:pPr>
            <a:endParaRPr sz="2300"/>
          </a:p>
          <a:p>
            <a:pPr marL="0" lvl="0" indent="0" algn="l" rtl="0">
              <a:lnSpc>
                <a:spcPct val="90000"/>
              </a:lnSpc>
              <a:spcBef>
                <a:spcPts val="0"/>
              </a:spcBef>
              <a:spcAft>
                <a:spcPts val="0"/>
              </a:spcAft>
              <a:buNone/>
            </a:pPr>
            <a:endParaRPr sz="2300"/>
          </a:p>
        </p:txBody>
      </p:sp>
      <p:sp>
        <p:nvSpPr>
          <p:cNvPr id="600" name="Google Shape;600;g34074d65512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3481b36e111_0_33"/>
          <p:cNvSpPr txBox="1">
            <a:spLocks noGrp="1"/>
          </p:cNvSpPr>
          <p:nvPr>
            <p:ph type="title"/>
          </p:nvPr>
        </p:nvSpPr>
        <p:spPr>
          <a:xfrm>
            <a:off x="457200" y="46475"/>
            <a:ext cx="11226300" cy="11499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lnSpc>
                <a:spcPct val="90000"/>
              </a:lnSpc>
              <a:spcBef>
                <a:spcPts val="0"/>
              </a:spcBef>
              <a:spcAft>
                <a:spcPts val="0"/>
              </a:spcAft>
              <a:buClr>
                <a:schemeClr val="lt1"/>
              </a:buClr>
              <a:buSzPct val="80596"/>
              <a:buFont typeface="Arial"/>
              <a:buNone/>
            </a:pPr>
            <a:r>
              <a:rPr lang="en-US" sz="2977">
                <a:solidFill>
                  <a:schemeClr val="dk1"/>
                </a:solidFill>
              </a:rPr>
              <a:t>Elimination of No Cost Extensions for State Grants &amp; </a:t>
            </a:r>
            <a:endParaRPr sz="2977">
              <a:solidFill>
                <a:schemeClr val="dk1"/>
              </a:solidFill>
            </a:endParaRPr>
          </a:p>
          <a:p>
            <a:pPr marL="0" lvl="0" indent="0" algn="l" rtl="0">
              <a:lnSpc>
                <a:spcPct val="90000"/>
              </a:lnSpc>
              <a:spcBef>
                <a:spcPts val="0"/>
              </a:spcBef>
              <a:spcAft>
                <a:spcPts val="0"/>
              </a:spcAft>
              <a:buClr>
                <a:schemeClr val="lt1"/>
              </a:buClr>
              <a:buSzPct val="80596"/>
              <a:buFont typeface="Arial"/>
              <a:buNone/>
            </a:pPr>
            <a:r>
              <a:rPr lang="en-US" sz="2977">
                <a:solidFill>
                  <a:schemeClr val="dk1"/>
                </a:solidFill>
              </a:rPr>
              <a:t>Return of Funds Process</a:t>
            </a:r>
            <a:endParaRPr sz="2977">
              <a:solidFill>
                <a:schemeClr val="dk1"/>
              </a:solidFill>
            </a:endParaRPr>
          </a:p>
        </p:txBody>
      </p:sp>
      <p:sp>
        <p:nvSpPr>
          <p:cNvPr id="606" name="Google Shape;606;g3481b36e111_0_33"/>
          <p:cNvSpPr txBox="1">
            <a:spLocks noGrp="1"/>
          </p:cNvSpPr>
          <p:nvPr>
            <p:ph type="body" idx="1"/>
          </p:nvPr>
        </p:nvSpPr>
        <p:spPr>
          <a:xfrm>
            <a:off x="159700" y="1274525"/>
            <a:ext cx="11743200" cy="5260800"/>
          </a:xfrm>
          <a:prstGeom prst="rect">
            <a:avLst/>
          </a:prstGeom>
          <a:noFill/>
          <a:ln>
            <a:noFill/>
          </a:ln>
        </p:spPr>
        <p:txBody>
          <a:bodyPr spcFirstLastPara="1" wrap="square" lIns="0" tIns="0" rIns="0" bIns="45700" anchor="t" anchorCtr="0">
            <a:normAutofit/>
          </a:bodyPr>
          <a:lstStyle/>
          <a:p>
            <a:pPr marL="0" lvl="0" indent="0" algn="l" rtl="0">
              <a:lnSpc>
                <a:spcPct val="115000"/>
              </a:lnSpc>
              <a:spcBef>
                <a:spcPts val="1200"/>
              </a:spcBef>
              <a:spcAft>
                <a:spcPts val="0"/>
              </a:spcAft>
              <a:buNone/>
            </a:pPr>
            <a:r>
              <a:rPr lang="en-US" sz="1800"/>
              <a:t>A</a:t>
            </a:r>
            <a:r>
              <a:rPr lang="en-US" sz="1917"/>
              <a:t>fter a review state fiscal policies and laws related to state grants—CDE has determined it cannot allow unspent funds to carry over or extend the grant period for competitive state awards, beginning in FY 2024-25.  </a:t>
            </a:r>
            <a:endParaRPr sz="1917"/>
          </a:p>
          <a:p>
            <a:pPr marL="0" lvl="0" indent="0" algn="l" rtl="0">
              <a:lnSpc>
                <a:spcPct val="115000"/>
              </a:lnSpc>
              <a:spcBef>
                <a:spcPts val="1200"/>
              </a:spcBef>
              <a:spcAft>
                <a:spcPts val="0"/>
              </a:spcAft>
              <a:buNone/>
            </a:pPr>
            <a:r>
              <a:rPr lang="en-US" sz="1917" b="1"/>
              <a:t>Important Highlights:</a:t>
            </a:r>
            <a:endParaRPr sz="1917" b="1"/>
          </a:p>
          <a:p>
            <a:pPr marL="457200" lvl="0" indent="-350370" algn="l" rtl="0">
              <a:lnSpc>
                <a:spcPct val="115000"/>
              </a:lnSpc>
              <a:spcBef>
                <a:spcPts val="1200"/>
              </a:spcBef>
              <a:spcAft>
                <a:spcPts val="0"/>
              </a:spcAft>
              <a:buSzPts val="1918"/>
              <a:buChar char="●"/>
            </a:pPr>
            <a:r>
              <a:rPr lang="en-US" sz="1917"/>
              <a:t>Legislation authorizing the award must specifically approve the carryover of funds from one fiscal year to the next.  No-cost extensions will continue to be allowed where </a:t>
            </a:r>
            <a:r>
              <a:rPr lang="en-US" sz="1917" b="1"/>
              <a:t>statute explicitly authorizes</a:t>
            </a:r>
            <a:r>
              <a:rPr lang="en-US" sz="1917"/>
              <a:t> it.  If statute is silent, a no cost extension will not be considered.</a:t>
            </a:r>
            <a:endParaRPr sz="1917"/>
          </a:p>
          <a:p>
            <a:pPr marL="457200" lvl="0" indent="-350370" algn="l" rtl="0">
              <a:lnSpc>
                <a:spcPct val="115000"/>
              </a:lnSpc>
              <a:spcBef>
                <a:spcPts val="0"/>
              </a:spcBef>
              <a:spcAft>
                <a:spcPts val="0"/>
              </a:spcAft>
              <a:buSzPts val="1918"/>
              <a:buChar char="●"/>
            </a:pPr>
            <a:r>
              <a:rPr lang="en-US" sz="1917"/>
              <a:t>Categorical funds are generally formula funds, are generally not competed, and </a:t>
            </a:r>
            <a:r>
              <a:rPr lang="en-US" sz="1917" b="1"/>
              <a:t>may</a:t>
            </a:r>
            <a:r>
              <a:rPr lang="en-US" sz="1917"/>
              <a:t> not utilize Grant Award Letters, may be strictly distributions, and would be exempt. An example would be EASI, where the legislation of the award provides multiple years to expend the funds and carry out the program.</a:t>
            </a:r>
            <a:endParaRPr sz="1917"/>
          </a:p>
          <a:p>
            <a:pPr marL="457200" lvl="0" indent="-350370" algn="l" rtl="0">
              <a:lnSpc>
                <a:spcPct val="115000"/>
              </a:lnSpc>
              <a:spcBef>
                <a:spcPts val="0"/>
              </a:spcBef>
              <a:spcAft>
                <a:spcPts val="0"/>
              </a:spcAft>
              <a:buSzPts val="1918"/>
              <a:buChar char="●"/>
            </a:pPr>
            <a:r>
              <a:rPr lang="en-US" sz="1917"/>
              <a:t>Each award is going through a review to ensure the appropriate category is determined and CDE program managers will reach out to awardee program managers if their grant is impacted.</a:t>
            </a:r>
            <a:endParaRPr sz="1917"/>
          </a:p>
          <a:p>
            <a:pPr marL="457200" lvl="0" indent="-350370" algn="l" rtl="0">
              <a:lnSpc>
                <a:spcPct val="115000"/>
              </a:lnSpc>
              <a:spcBef>
                <a:spcPts val="0"/>
              </a:spcBef>
              <a:spcAft>
                <a:spcPts val="0"/>
              </a:spcAft>
              <a:buSzPts val="1918"/>
              <a:buChar char="●"/>
            </a:pPr>
            <a:r>
              <a:rPr lang="en-US" sz="1917"/>
              <a:t>Awardees will be notified if their state award does </a:t>
            </a:r>
            <a:r>
              <a:rPr lang="en-US" sz="1917" b="1"/>
              <a:t>not</a:t>
            </a:r>
            <a:r>
              <a:rPr lang="en-US" sz="1917"/>
              <a:t> qualify for the exemption. This notification will occur via email as well as through a GAINS notification.</a:t>
            </a:r>
            <a:endParaRPr sz="1917"/>
          </a:p>
          <a:p>
            <a:pPr marL="0" lvl="0" indent="0" algn="l" rtl="0">
              <a:lnSpc>
                <a:spcPct val="115000"/>
              </a:lnSpc>
              <a:spcBef>
                <a:spcPts val="1200"/>
              </a:spcBef>
              <a:spcAft>
                <a:spcPts val="0"/>
              </a:spcAft>
              <a:buNone/>
            </a:pPr>
            <a:endParaRPr sz="1917"/>
          </a:p>
        </p:txBody>
      </p:sp>
      <p:sp>
        <p:nvSpPr>
          <p:cNvPr id="607" name="Google Shape;607;g3481b36e111_0_33"/>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349bb7dd482_1_0"/>
          <p:cNvSpPr txBox="1">
            <a:spLocks noGrp="1"/>
          </p:cNvSpPr>
          <p:nvPr>
            <p:ph type="title"/>
          </p:nvPr>
        </p:nvSpPr>
        <p:spPr>
          <a:xfrm>
            <a:off x="457200" y="58075"/>
            <a:ext cx="11226300" cy="12165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lnSpc>
                <a:spcPct val="90000"/>
              </a:lnSpc>
              <a:spcBef>
                <a:spcPts val="0"/>
              </a:spcBef>
              <a:spcAft>
                <a:spcPts val="0"/>
              </a:spcAft>
              <a:buClr>
                <a:schemeClr val="lt1"/>
              </a:buClr>
              <a:buSzPct val="80596"/>
              <a:buFont typeface="Arial"/>
              <a:buNone/>
            </a:pPr>
            <a:r>
              <a:rPr lang="en-US" sz="2977">
                <a:solidFill>
                  <a:schemeClr val="dk1"/>
                </a:solidFill>
              </a:rPr>
              <a:t>Elimination of No Cost Extensions for State Grants &amp; </a:t>
            </a:r>
            <a:endParaRPr sz="2977">
              <a:solidFill>
                <a:schemeClr val="dk1"/>
              </a:solidFill>
            </a:endParaRPr>
          </a:p>
          <a:p>
            <a:pPr marL="0" lvl="0" indent="0" algn="l" rtl="0">
              <a:lnSpc>
                <a:spcPct val="90000"/>
              </a:lnSpc>
              <a:spcBef>
                <a:spcPts val="0"/>
              </a:spcBef>
              <a:spcAft>
                <a:spcPts val="0"/>
              </a:spcAft>
              <a:buClr>
                <a:schemeClr val="lt1"/>
              </a:buClr>
              <a:buSzPct val="80596"/>
              <a:buFont typeface="Arial"/>
              <a:buNone/>
            </a:pPr>
            <a:r>
              <a:rPr lang="en-US" sz="2977">
                <a:solidFill>
                  <a:schemeClr val="dk1"/>
                </a:solidFill>
              </a:rPr>
              <a:t>Return of Funds Process Continued</a:t>
            </a:r>
            <a:endParaRPr sz="2977">
              <a:solidFill>
                <a:schemeClr val="dk1"/>
              </a:solidFill>
            </a:endParaRPr>
          </a:p>
        </p:txBody>
      </p:sp>
      <p:sp>
        <p:nvSpPr>
          <p:cNvPr id="613" name="Google Shape;613;g349bb7dd482_1_0"/>
          <p:cNvSpPr txBox="1">
            <a:spLocks noGrp="1"/>
          </p:cNvSpPr>
          <p:nvPr>
            <p:ph type="body" idx="1"/>
          </p:nvPr>
        </p:nvSpPr>
        <p:spPr>
          <a:xfrm>
            <a:off x="159700" y="1274525"/>
            <a:ext cx="11743200" cy="5260800"/>
          </a:xfrm>
          <a:prstGeom prst="rect">
            <a:avLst/>
          </a:prstGeom>
          <a:noFill/>
          <a:ln>
            <a:noFill/>
          </a:ln>
        </p:spPr>
        <p:txBody>
          <a:bodyPr spcFirstLastPara="1" wrap="square" lIns="0" tIns="0" rIns="0" bIns="45700" anchor="t" anchorCtr="0">
            <a:normAutofit/>
          </a:bodyPr>
          <a:lstStyle/>
          <a:p>
            <a:pPr marL="0" lvl="0" indent="0" algn="l" rtl="0">
              <a:lnSpc>
                <a:spcPct val="115000"/>
              </a:lnSpc>
              <a:spcBef>
                <a:spcPts val="1200"/>
              </a:spcBef>
              <a:spcAft>
                <a:spcPts val="0"/>
              </a:spcAft>
              <a:buNone/>
            </a:pPr>
            <a:endParaRPr sz="1917"/>
          </a:p>
          <a:p>
            <a:pPr marL="0" lvl="0" indent="0" algn="l" rtl="0">
              <a:lnSpc>
                <a:spcPct val="115000"/>
              </a:lnSpc>
              <a:spcBef>
                <a:spcPts val="1200"/>
              </a:spcBef>
              <a:spcAft>
                <a:spcPts val="0"/>
              </a:spcAft>
              <a:buNone/>
            </a:pPr>
            <a:r>
              <a:rPr lang="en-US" sz="1917" b="1"/>
              <a:t>General Housekeeping:</a:t>
            </a:r>
            <a:endParaRPr sz="1917" b="1"/>
          </a:p>
          <a:p>
            <a:pPr marL="457200" lvl="0" indent="-350370" algn="l" rtl="0">
              <a:lnSpc>
                <a:spcPct val="115000"/>
              </a:lnSpc>
              <a:spcBef>
                <a:spcPts val="0"/>
              </a:spcBef>
              <a:spcAft>
                <a:spcPts val="0"/>
              </a:spcAft>
              <a:buSzPts val="1918"/>
              <a:buChar char="●"/>
            </a:pPr>
            <a:r>
              <a:rPr lang="en-US" sz="1917"/>
              <a:t>State grant funds must be obligated and spent within the fiscal year in which they were appropriated.</a:t>
            </a:r>
            <a:endParaRPr sz="1917"/>
          </a:p>
          <a:p>
            <a:pPr marL="457200" lvl="0" indent="-350370" algn="l" rtl="0">
              <a:lnSpc>
                <a:spcPct val="115000"/>
              </a:lnSpc>
              <a:spcBef>
                <a:spcPts val="0"/>
              </a:spcBef>
              <a:spcAft>
                <a:spcPts val="0"/>
              </a:spcAft>
              <a:buSzPts val="1918"/>
              <a:buChar char="●"/>
            </a:pPr>
            <a:r>
              <a:rPr lang="en-US" sz="1917"/>
              <a:t>FER (AFRs) will be due September 30th, along with a General Ledger for verification of unspent funds.</a:t>
            </a:r>
            <a:endParaRPr sz="1917"/>
          </a:p>
          <a:p>
            <a:pPr marL="457200" lvl="0" indent="-350370" algn="l" rtl="0">
              <a:lnSpc>
                <a:spcPct val="115000"/>
              </a:lnSpc>
              <a:spcBef>
                <a:spcPts val="0"/>
              </a:spcBef>
              <a:spcAft>
                <a:spcPts val="0"/>
              </a:spcAft>
              <a:buSzPts val="1918"/>
              <a:buChar char="●"/>
            </a:pPr>
            <a:r>
              <a:rPr lang="en-US" sz="1917"/>
              <a:t>We will be reviewing for unearned revenue as well and will request those entries to be reversed for state funds.</a:t>
            </a:r>
            <a:endParaRPr sz="1917"/>
          </a:p>
          <a:p>
            <a:pPr marL="457200" lvl="0" indent="-350370" algn="l" rtl="0">
              <a:lnSpc>
                <a:spcPct val="115000"/>
              </a:lnSpc>
              <a:spcBef>
                <a:spcPts val="0"/>
              </a:spcBef>
              <a:spcAft>
                <a:spcPts val="0"/>
              </a:spcAft>
              <a:buSzPts val="1918"/>
              <a:buChar char="●"/>
            </a:pPr>
            <a:r>
              <a:rPr lang="en-US" sz="1917"/>
              <a:t>Unspent State Funds not exempted, will be required to be returned to CDE by 10/31, beginning this fiscal year.  </a:t>
            </a:r>
            <a:endParaRPr sz="1917"/>
          </a:p>
          <a:p>
            <a:pPr marL="457200" lvl="0" indent="-350370" algn="l" rtl="0">
              <a:lnSpc>
                <a:spcPct val="115000"/>
              </a:lnSpc>
              <a:spcBef>
                <a:spcPts val="0"/>
              </a:spcBef>
              <a:spcAft>
                <a:spcPts val="0"/>
              </a:spcAft>
              <a:buSzPts val="1918"/>
              <a:buChar char="●"/>
            </a:pPr>
            <a:r>
              <a:rPr lang="en-US" sz="1917"/>
              <a:t>GFMU Analyst will review FER/AFR and if a determination is made that a return of funds is required, GFMU will provide instructions to return via EFT (we will not be posting this detail online).</a:t>
            </a:r>
            <a:endParaRPr sz="1917"/>
          </a:p>
          <a:p>
            <a:pPr marL="457200" lvl="0" indent="-350370" algn="l" rtl="0">
              <a:lnSpc>
                <a:spcPct val="115000"/>
              </a:lnSpc>
              <a:spcBef>
                <a:spcPts val="0"/>
              </a:spcBef>
              <a:spcAft>
                <a:spcPts val="0"/>
              </a:spcAft>
              <a:buSzPts val="1918"/>
              <a:buChar char="●"/>
            </a:pPr>
            <a:r>
              <a:rPr lang="en-US" sz="1917"/>
              <a:t>If a FER/AFR is not received by 9/30, </a:t>
            </a:r>
            <a:r>
              <a:rPr lang="en-US" sz="1917" b="1"/>
              <a:t>future funding or awards may be withheld</a:t>
            </a:r>
            <a:r>
              <a:rPr lang="en-US" sz="1917"/>
              <a:t> until the report is complete and a General Ledger is submitted.</a:t>
            </a:r>
            <a:endParaRPr sz="1917"/>
          </a:p>
        </p:txBody>
      </p:sp>
      <p:sp>
        <p:nvSpPr>
          <p:cNvPr id="614" name="Google Shape;614;g349bb7dd482_1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3498268a5f3_0_5"/>
          <p:cNvSpPr txBox="1">
            <a:spLocks noGrp="1"/>
          </p:cNvSpPr>
          <p:nvPr>
            <p:ph type="title"/>
          </p:nvPr>
        </p:nvSpPr>
        <p:spPr>
          <a:xfrm>
            <a:off x="326925" y="174251"/>
            <a:ext cx="8109300" cy="8367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Clr>
                <a:schemeClr val="lt1"/>
              </a:buClr>
              <a:buSzPct val="75000"/>
              <a:buFont typeface="Arial"/>
              <a:buNone/>
            </a:pPr>
            <a:r>
              <a:rPr lang="en-US" sz="3200">
                <a:solidFill>
                  <a:schemeClr val="dk1"/>
                </a:solidFill>
              </a:rPr>
              <a:t>Grant Updates: </a:t>
            </a:r>
            <a:endParaRPr sz="3200">
              <a:solidFill>
                <a:schemeClr val="dk1"/>
              </a:solidFill>
            </a:endParaRPr>
          </a:p>
          <a:p>
            <a:pPr marL="0" lvl="0" indent="0" algn="l" rtl="0">
              <a:spcBef>
                <a:spcPts val="0"/>
              </a:spcBef>
              <a:spcAft>
                <a:spcPts val="0"/>
              </a:spcAft>
              <a:buClr>
                <a:schemeClr val="lt1"/>
              </a:buClr>
              <a:buSzPct val="75000"/>
              <a:buFont typeface="Arial"/>
              <a:buNone/>
            </a:pPr>
            <a:r>
              <a:rPr lang="en-US" sz="3200">
                <a:solidFill>
                  <a:schemeClr val="dk1"/>
                </a:solidFill>
              </a:rPr>
              <a:t>Return of Funds Process in GAINS</a:t>
            </a:r>
            <a:endParaRPr/>
          </a:p>
        </p:txBody>
      </p:sp>
      <p:sp>
        <p:nvSpPr>
          <p:cNvPr id="621" name="Google Shape;621;g3498268a5f3_0_5"/>
          <p:cNvSpPr txBox="1">
            <a:spLocks noGrp="1"/>
          </p:cNvSpPr>
          <p:nvPr>
            <p:ph type="body" idx="1"/>
          </p:nvPr>
        </p:nvSpPr>
        <p:spPr>
          <a:xfrm>
            <a:off x="838200" y="1463040"/>
            <a:ext cx="10515600" cy="4640700"/>
          </a:xfrm>
          <a:prstGeom prst="rect">
            <a:avLst/>
          </a:prstGeom>
        </p:spPr>
        <p:txBody>
          <a:bodyPr spcFirstLastPara="1" wrap="square" lIns="0" tIns="0" rIns="0" bIns="45700" anchor="t" anchorCtr="0">
            <a:normAutofit/>
          </a:bodyPr>
          <a:lstStyle/>
          <a:p>
            <a:pPr marL="0" lvl="0" indent="0" algn="l" rtl="0">
              <a:spcBef>
                <a:spcPts val="0"/>
              </a:spcBef>
              <a:spcAft>
                <a:spcPts val="0"/>
              </a:spcAft>
              <a:buNone/>
            </a:pP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For all awards in GAINS, if it is determined there are LESS </a:t>
            </a: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expenditures</a:t>
            </a: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than funding received, </a:t>
            </a:r>
            <a:r>
              <a:rPr lang="en-US" sz="3200"/>
              <a:t>GAINS will create a return of funds, indicating that a refund is required. </a:t>
            </a:r>
            <a:endParaRPr sz="3200"/>
          </a:p>
          <a:p>
            <a:pPr marL="457200" lvl="0" indent="-381000" algn="l" rtl="0">
              <a:spcBef>
                <a:spcPts val="0"/>
              </a:spcBef>
              <a:spcAft>
                <a:spcPts val="0"/>
              </a:spcAft>
              <a:buSzPts val="2400"/>
              <a:buChar char="•"/>
            </a:pPr>
            <a:r>
              <a:rPr lang="en-US"/>
              <a:t>Information on how to return funds will be provided from GFMU.</a:t>
            </a:r>
            <a:endParaRPr/>
          </a:p>
          <a:p>
            <a:pPr marL="457200" lvl="0" indent="-381000" algn="l" rtl="0">
              <a:spcBef>
                <a:spcPts val="0"/>
              </a:spcBef>
              <a:spcAft>
                <a:spcPts val="0"/>
              </a:spcAft>
              <a:buSzPts val="2400"/>
              <a:buChar char="•"/>
            </a:pPr>
            <a:r>
              <a:rPr lang="en-US"/>
              <a:t>Grants cannot be closed out until CDE has received the refund. </a:t>
            </a:r>
            <a:endParaRPr/>
          </a:p>
          <a:p>
            <a:pPr marL="457200" lvl="0" indent="-381000" algn="l" rtl="0">
              <a:spcBef>
                <a:spcPts val="0"/>
              </a:spcBef>
              <a:spcAft>
                <a:spcPts val="0"/>
              </a:spcAft>
              <a:buSzPts val="2400"/>
              <a:buChar char="•"/>
            </a:pPr>
            <a:r>
              <a:rPr lang="en-US"/>
              <a:t>Refunds are required no later than 10/31.</a:t>
            </a:r>
            <a:endParaRPr/>
          </a:p>
          <a:p>
            <a:pPr marL="457200" lvl="0" indent="-381000" algn="l" rtl="0">
              <a:spcBef>
                <a:spcPts val="0"/>
              </a:spcBef>
              <a:spcAft>
                <a:spcPts val="0"/>
              </a:spcAft>
              <a:buSzPts val="2400"/>
              <a:buChar char="•"/>
            </a:pPr>
            <a:r>
              <a:rPr lang="en-US"/>
              <a:t>Failing to return those funds or submit a FER/AFR will result in future payments being withheld until received.</a:t>
            </a:r>
            <a:endParaRPr/>
          </a:p>
          <a:p>
            <a:pPr marL="0" lvl="0" indent="0" algn="l" rtl="0">
              <a:spcBef>
                <a:spcPts val="0"/>
              </a:spcBef>
              <a:spcAft>
                <a:spcPts val="0"/>
              </a:spcAft>
              <a:buNone/>
            </a:pPr>
            <a:endParaRPr sz="1891"/>
          </a:p>
          <a:p>
            <a:pPr marL="0" lvl="0" indent="0" algn="l" rtl="0">
              <a:spcBef>
                <a:spcPts val="0"/>
              </a:spcBef>
              <a:spcAft>
                <a:spcPts val="0"/>
              </a:spcAft>
              <a:buNone/>
            </a:pPr>
            <a:r>
              <a:rPr lang="en-US" sz="3200"/>
              <a:t>GAINS FER Small Bite</a:t>
            </a:r>
            <a:endParaRPr sz="3200"/>
          </a:p>
          <a:p>
            <a:pPr marL="457200" lvl="0" indent="-381000" algn="l" rtl="0">
              <a:spcBef>
                <a:spcPts val="0"/>
              </a:spcBef>
              <a:spcAft>
                <a:spcPts val="0"/>
              </a:spcAft>
              <a:buSzPts val="2400"/>
              <a:buChar char="•"/>
            </a:pPr>
            <a:r>
              <a:rPr lang="en-US" sz="2400" u="sng">
                <a:solidFill>
                  <a:schemeClr val="hlink"/>
                </a:solidFill>
                <a:hlinkClick r:id="rId3"/>
              </a:rPr>
              <a:t>Written Instructions</a:t>
            </a:r>
            <a:endParaRPr sz="2400"/>
          </a:p>
          <a:p>
            <a:pPr marL="457200" lvl="0" indent="-381000" algn="l" rtl="0">
              <a:spcBef>
                <a:spcPts val="0"/>
              </a:spcBef>
              <a:spcAft>
                <a:spcPts val="0"/>
              </a:spcAft>
              <a:buSzPts val="2400"/>
              <a:buChar char="•"/>
            </a:pPr>
            <a:r>
              <a:rPr lang="en-US" sz="2400" u="sng">
                <a:solidFill>
                  <a:schemeClr val="hlink"/>
                </a:solidFill>
                <a:hlinkClick r:id="rId4"/>
              </a:rPr>
              <a:t>Recording</a:t>
            </a:r>
            <a:endParaRPr sz="2400"/>
          </a:p>
          <a:p>
            <a:pPr marL="0" lvl="0" indent="0" algn="l" rtl="0">
              <a:spcBef>
                <a:spcPts val="0"/>
              </a:spcBef>
              <a:spcAft>
                <a:spcPts val="0"/>
              </a:spcAft>
              <a:buNone/>
            </a:pPr>
            <a:endParaRPr sz="1891"/>
          </a:p>
        </p:txBody>
      </p:sp>
      <p:sp>
        <p:nvSpPr>
          <p:cNvPr id="622" name="Google Shape;622;g3498268a5f3_0_5"/>
          <p:cNvSpPr txBox="1">
            <a:spLocks noGrp="1"/>
          </p:cNvSpPr>
          <p:nvPr>
            <p:ph type="sldNum" idx="12"/>
          </p:nvPr>
        </p:nvSpPr>
        <p:spPr>
          <a:xfrm>
            <a:off x="297428" y="6427019"/>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9183918dd3_0_36"/>
          <p:cNvSpPr txBox="1">
            <a:spLocks noGrp="1"/>
          </p:cNvSpPr>
          <p:nvPr>
            <p:ph type="ctrTitle"/>
          </p:nvPr>
        </p:nvSpPr>
        <p:spPr>
          <a:xfrm>
            <a:off x="2032775" y="2595725"/>
            <a:ext cx="7949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  UPK Updates </a:t>
            </a:r>
            <a:endParaRPr sz="4500">
              <a:solidFill>
                <a:schemeClr val="dk1"/>
              </a:solidFill>
            </a:endParaRPr>
          </a:p>
        </p:txBody>
      </p:sp>
      <p:sp>
        <p:nvSpPr>
          <p:cNvPr id="628" name="Google Shape;628;g29183918dd3_0_3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481b36e111_0_0"/>
          <p:cNvSpPr txBox="1">
            <a:spLocks noGrp="1"/>
          </p:cNvSpPr>
          <p:nvPr>
            <p:ph type="ctrTitle"/>
          </p:nvPr>
        </p:nvSpPr>
        <p:spPr>
          <a:xfrm>
            <a:off x="316025" y="2595725"/>
            <a:ext cx="115038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Introduction of </a:t>
            </a:r>
            <a:endParaRPr sz="4500">
              <a:solidFill>
                <a:schemeClr val="dk1"/>
              </a:solidFill>
            </a:endParaRPr>
          </a:p>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Corey Evans and Tabitha Tyree</a:t>
            </a:r>
            <a:endParaRPr sz="4500">
              <a:solidFill>
                <a:schemeClr val="dk1"/>
              </a:solidFill>
            </a:endParaRPr>
          </a:p>
        </p:txBody>
      </p:sp>
      <p:sp>
        <p:nvSpPr>
          <p:cNvPr id="312" name="Google Shape;312;g3481b36e111_0_0"/>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34b3473a28d_0_5"/>
          <p:cNvSpPr txBox="1">
            <a:spLocks noGrp="1"/>
          </p:cNvSpPr>
          <p:nvPr>
            <p:ph type="title"/>
          </p:nvPr>
        </p:nvSpPr>
        <p:spPr>
          <a:xfrm>
            <a:off x="511101" y="254525"/>
            <a:ext cx="73401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UPK Updates</a:t>
            </a:r>
            <a:endParaRPr sz="3200">
              <a:solidFill>
                <a:schemeClr val="dk1"/>
              </a:solidFill>
            </a:endParaRPr>
          </a:p>
        </p:txBody>
      </p:sp>
      <p:sp>
        <p:nvSpPr>
          <p:cNvPr id="634" name="Google Shape;634;g34b3473a28d_0_5"/>
          <p:cNvSpPr txBox="1">
            <a:spLocks noGrp="1"/>
          </p:cNvSpPr>
          <p:nvPr>
            <p:ph type="body" idx="1"/>
          </p:nvPr>
        </p:nvSpPr>
        <p:spPr>
          <a:xfrm>
            <a:off x="863425" y="1463050"/>
            <a:ext cx="10681800" cy="4640700"/>
          </a:xfrm>
          <a:prstGeom prst="rect">
            <a:avLst/>
          </a:prstGeom>
          <a:noFill/>
          <a:ln>
            <a:noFill/>
          </a:ln>
        </p:spPr>
        <p:txBody>
          <a:bodyPr spcFirstLastPara="1" wrap="square" lIns="0" tIns="0" rIns="0" bIns="45700" anchor="t" anchorCtr="0">
            <a:normAutofit lnSpcReduction="10000"/>
          </a:bodyPr>
          <a:lstStyle/>
          <a:p>
            <a:pPr marL="0" lvl="0" indent="0" algn="l" rtl="0">
              <a:spcBef>
                <a:spcPts val="0"/>
              </a:spcBef>
              <a:spcAft>
                <a:spcPts val="0"/>
              </a:spcAft>
              <a:buClr>
                <a:schemeClr val="dk1"/>
              </a:buClr>
              <a:buSzPts val="2400"/>
              <a:buFont typeface="Arial"/>
              <a:buNone/>
            </a:pPr>
            <a:r>
              <a:rPr lang="en-US"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CDE has not received updates on:</a:t>
            </a: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endParaRPr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457200" marR="0" lvl="0" indent="-381000" algn="l" rtl="0">
              <a:lnSpc>
                <a:spcPct val="90000"/>
              </a:lnSpc>
              <a:spcBef>
                <a:spcPts val="1000"/>
              </a:spcBef>
              <a:spcAft>
                <a:spcPts val="0"/>
              </a:spcAft>
              <a:buSzPts val="2400"/>
              <a:buChar char="•"/>
            </a:pPr>
            <a:r>
              <a:rPr lang="en-US"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Clarification on CDEC’s requested quarterly reports given district annual reporting to CDE and EDAC requirements for data demands </a:t>
            </a:r>
            <a:endParaRPr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endParaRPr>
          </a:p>
          <a:p>
            <a:pPr marL="457200" marR="0" lvl="0" indent="-381000" algn="l" rtl="0">
              <a:lnSpc>
                <a:spcPct val="90000"/>
              </a:lnSpc>
              <a:spcBef>
                <a:spcPts val="0"/>
              </a:spcBef>
              <a:spcAft>
                <a:spcPts val="0"/>
              </a:spcAft>
              <a:buSzPts val="2400"/>
              <a:buChar char="•"/>
            </a:pPr>
            <a:r>
              <a:rPr lang="en-US"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Process for CDEC overpayments to be adjusted in upcoming payments</a:t>
            </a:r>
            <a:endParaRPr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457200" marR="0" lvl="0" indent="-381000" algn="l" rtl="0">
              <a:lnSpc>
                <a:spcPct val="90000"/>
              </a:lnSpc>
              <a:spcBef>
                <a:spcPts val="0"/>
              </a:spcBef>
              <a:spcAft>
                <a:spcPts val="0"/>
              </a:spcAft>
              <a:buSzPts val="2400"/>
              <a:buChar char="•"/>
            </a:pPr>
            <a:r>
              <a:rPr lang="en-US"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Summary of CDEC’s LCO rates for FY 2025-26</a:t>
            </a:r>
            <a:endParaRPr sz="2600"/>
          </a:p>
          <a:p>
            <a:pPr marL="457200" lvl="0" indent="0" algn="l" rtl="0">
              <a:spcBef>
                <a:spcPts val="1000"/>
              </a:spcBef>
              <a:spcAft>
                <a:spcPts val="0"/>
              </a:spcAft>
              <a:buNone/>
            </a:pPr>
            <a:endParaRPr sz="2600"/>
          </a:p>
          <a:p>
            <a:pPr marL="0" lvl="0" indent="0" algn="l" rtl="0">
              <a:spcBef>
                <a:spcPts val="1000"/>
              </a:spcBef>
              <a:spcAft>
                <a:spcPts val="0"/>
              </a:spcAft>
              <a:buClr>
                <a:schemeClr val="dk1"/>
              </a:buClr>
              <a:buSzPts val="1100"/>
              <a:buFont typeface="Arial"/>
              <a:buNone/>
            </a:pPr>
            <a:r>
              <a:rPr lang="en-US" sz="2600"/>
              <a:t>CDEC hosts office hours for all providers. Office hours are noted on the CDEC Calendar at </a:t>
            </a:r>
            <a:r>
              <a:rPr lang="en-US" sz="2600" u="sng">
                <a:solidFill>
                  <a:schemeClr val="hlink"/>
                </a:solidFill>
                <a:hlinkClick r:id="rId3"/>
              </a:rPr>
              <a:t>https://cdec.colorado.gov/</a:t>
            </a:r>
            <a:endParaRPr sz="2600"/>
          </a:p>
          <a:p>
            <a:pPr marL="0" lvl="0" indent="0" algn="l" rtl="0">
              <a:spcBef>
                <a:spcPts val="1000"/>
              </a:spcBef>
              <a:spcAft>
                <a:spcPts val="0"/>
              </a:spcAft>
              <a:buClr>
                <a:schemeClr val="dk1"/>
              </a:buClr>
              <a:buSzPts val="1100"/>
              <a:buFont typeface="Arial"/>
              <a:buNone/>
            </a:pPr>
            <a:r>
              <a:rPr lang="en-US" sz="2600"/>
              <a:t>Upcoming office hours are</a:t>
            </a:r>
            <a:endParaRPr sz="2600"/>
          </a:p>
          <a:p>
            <a:pPr marL="457200" lvl="0" indent="-381000" algn="l" rtl="0">
              <a:spcBef>
                <a:spcPts val="1000"/>
              </a:spcBef>
              <a:spcAft>
                <a:spcPts val="0"/>
              </a:spcAft>
              <a:buSzPts val="2400"/>
              <a:buChar char="•"/>
            </a:pPr>
            <a:r>
              <a:rPr lang="en-US" sz="2600"/>
              <a:t>Monday April 28th at 1pm</a:t>
            </a:r>
            <a:endParaRPr sz="2600"/>
          </a:p>
          <a:p>
            <a:pPr marL="457200" lvl="0" indent="-381000" algn="l" rtl="0">
              <a:spcBef>
                <a:spcPts val="0"/>
              </a:spcBef>
              <a:spcAft>
                <a:spcPts val="0"/>
              </a:spcAft>
              <a:buSzPts val="2400"/>
              <a:buChar char="•"/>
            </a:pPr>
            <a:r>
              <a:rPr lang="en-US" sz="2600"/>
              <a:t>Monday May 26th at 1pm</a:t>
            </a:r>
            <a:endParaRPr sz="2600"/>
          </a:p>
          <a:p>
            <a:pPr marL="457200" lvl="0" indent="-381000" algn="l" rtl="0">
              <a:spcBef>
                <a:spcPts val="0"/>
              </a:spcBef>
              <a:spcAft>
                <a:spcPts val="0"/>
              </a:spcAft>
              <a:buSzPts val="2400"/>
              <a:buChar char="•"/>
            </a:pPr>
            <a:r>
              <a:rPr lang="en-US" sz="2600"/>
              <a:t>Monday June 23rd at 1pm</a:t>
            </a:r>
            <a:endParaRPr sz="3200"/>
          </a:p>
        </p:txBody>
      </p:sp>
      <p:sp>
        <p:nvSpPr>
          <p:cNvPr id="635" name="Google Shape;635;g34b3473a28d_0_5"/>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34b3473a28d_0_0"/>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Other Topics of Interest</a:t>
            </a:r>
            <a:endParaRPr sz="4500">
              <a:solidFill>
                <a:schemeClr val="dk1"/>
              </a:solidFill>
            </a:endParaRPr>
          </a:p>
        </p:txBody>
      </p:sp>
      <p:sp>
        <p:nvSpPr>
          <p:cNvPr id="641" name="Google Shape;641;g34b3473a28d_0_0"/>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29183918dd3_0_57"/>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Other Topics of Interest - </a:t>
            </a:r>
            <a:r>
              <a:rPr lang="en-US" sz="3200">
                <a:solidFill>
                  <a:schemeClr val="dk1"/>
                </a:solidFill>
                <a:latin typeface="Calibri"/>
                <a:ea typeface="Calibri"/>
                <a:cs typeface="Calibri"/>
                <a:sym typeface="Calibri"/>
              </a:rPr>
              <a:t>CASBO </a:t>
            </a:r>
            <a:r>
              <a:rPr lang="en-US" sz="3200">
                <a:solidFill>
                  <a:schemeClr val="dk1"/>
                </a:solidFill>
              </a:rPr>
              <a:t> </a:t>
            </a:r>
            <a:endParaRPr sz="3200">
              <a:solidFill>
                <a:schemeClr val="dk1"/>
              </a:solidFill>
            </a:endParaRPr>
          </a:p>
        </p:txBody>
      </p:sp>
      <p:sp>
        <p:nvSpPr>
          <p:cNvPr id="647" name="Google Shape;647;g29183918dd3_0_57"/>
          <p:cNvSpPr txBox="1">
            <a:spLocks noGrp="1"/>
          </p:cNvSpPr>
          <p:nvPr>
            <p:ph type="body" idx="1"/>
          </p:nvPr>
        </p:nvSpPr>
        <p:spPr>
          <a:xfrm>
            <a:off x="1140551" y="1463051"/>
            <a:ext cx="10068300" cy="4964100"/>
          </a:xfrm>
          <a:prstGeom prst="rect">
            <a:avLst/>
          </a:prstGeom>
          <a:noFill/>
          <a:ln>
            <a:noFill/>
          </a:ln>
        </p:spPr>
        <p:txBody>
          <a:bodyPr spcFirstLastPara="1" wrap="square" lIns="0" tIns="0" rIns="0" bIns="45700" anchor="t" anchorCtr="0">
            <a:normAutofit fontScale="62500" lnSpcReduction="20000"/>
          </a:bodyPr>
          <a:lstStyle/>
          <a:p>
            <a:pPr marL="457200" lvl="0" indent="-374263" algn="l" rtl="0">
              <a:lnSpc>
                <a:spcPct val="100000"/>
              </a:lnSpc>
              <a:spcBef>
                <a:spcPts val="1200"/>
              </a:spcBef>
              <a:spcAft>
                <a:spcPts val="0"/>
              </a:spcAft>
              <a:buSzPct val="100000"/>
              <a:buFont typeface="Arial"/>
              <a:buAutoNum type="arabicPeriod"/>
            </a:pPr>
            <a:r>
              <a:rPr lang="en-US" sz="3670">
                <a:latin typeface="Arial"/>
                <a:ea typeface="Arial"/>
                <a:cs typeface="Arial"/>
                <a:sym typeface="Arial"/>
              </a:rPr>
              <a:t>SFO preferred provider - SFO CPE Certification will be issued for attending CASBO Conferences</a:t>
            </a:r>
            <a:endParaRPr sz="3670">
              <a:latin typeface="Arial"/>
              <a:ea typeface="Arial"/>
              <a:cs typeface="Arial"/>
              <a:sym typeface="Arial"/>
            </a:endParaRPr>
          </a:p>
          <a:p>
            <a:pPr marL="457200" lvl="0" indent="0" algn="l" rtl="0">
              <a:lnSpc>
                <a:spcPct val="100000"/>
              </a:lnSpc>
              <a:spcBef>
                <a:spcPts val="1200"/>
              </a:spcBef>
              <a:spcAft>
                <a:spcPts val="0"/>
              </a:spcAft>
              <a:buNone/>
            </a:pPr>
            <a:endParaRPr sz="3670">
              <a:latin typeface="Arial"/>
              <a:ea typeface="Arial"/>
              <a:cs typeface="Arial"/>
              <a:sym typeface="Arial"/>
            </a:endParaRPr>
          </a:p>
          <a:p>
            <a:pPr marL="457200" lvl="0" indent="-374263" algn="l" rtl="0">
              <a:lnSpc>
                <a:spcPct val="100000"/>
              </a:lnSpc>
              <a:spcBef>
                <a:spcPts val="1200"/>
              </a:spcBef>
              <a:spcAft>
                <a:spcPts val="0"/>
              </a:spcAft>
              <a:buSzPct val="100000"/>
              <a:buFont typeface="Arial"/>
              <a:buAutoNum type="arabicPeriod"/>
            </a:pPr>
            <a:r>
              <a:rPr lang="en-US" sz="3670">
                <a:latin typeface="Arial"/>
                <a:ea typeface="Arial"/>
                <a:cs typeface="Arial"/>
                <a:sym typeface="Arial"/>
              </a:rPr>
              <a:t>Gina Lanier from Adams 12 Five Star Schools is running for VP of International ASBO -  We'd appreciate your support (Voting Fall of 2026)</a:t>
            </a:r>
            <a:endParaRPr sz="3670">
              <a:latin typeface="Arial"/>
              <a:ea typeface="Arial"/>
              <a:cs typeface="Arial"/>
              <a:sym typeface="Arial"/>
            </a:endParaRPr>
          </a:p>
          <a:p>
            <a:pPr marL="457200" lvl="0" indent="0" algn="l" rtl="0">
              <a:lnSpc>
                <a:spcPct val="100000"/>
              </a:lnSpc>
              <a:spcBef>
                <a:spcPts val="1200"/>
              </a:spcBef>
              <a:spcAft>
                <a:spcPts val="0"/>
              </a:spcAft>
              <a:buNone/>
            </a:pPr>
            <a:endParaRPr sz="3670">
              <a:latin typeface="Arial"/>
              <a:ea typeface="Arial"/>
              <a:cs typeface="Arial"/>
              <a:sym typeface="Arial"/>
            </a:endParaRPr>
          </a:p>
          <a:p>
            <a:pPr marL="457200" lvl="0" indent="-374263" algn="l" rtl="0">
              <a:lnSpc>
                <a:spcPct val="100000"/>
              </a:lnSpc>
              <a:spcBef>
                <a:spcPts val="1200"/>
              </a:spcBef>
              <a:spcAft>
                <a:spcPts val="0"/>
              </a:spcAft>
              <a:buSzPct val="100000"/>
              <a:buFont typeface="Arial"/>
              <a:buAutoNum type="arabicPeriod"/>
            </a:pPr>
            <a:r>
              <a:rPr lang="en-US" sz="3670">
                <a:latin typeface="Arial"/>
                <a:ea typeface="Arial"/>
                <a:cs typeface="Arial"/>
                <a:sym typeface="Arial"/>
              </a:rPr>
              <a:t>Committee Opportunities - Membership and Professional Development Committees, if interested in participating contact lacey.fisher@coloradoasbo.org</a:t>
            </a:r>
            <a:endParaRPr sz="3670">
              <a:latin typeface="Arial"/>
              <a:ea typeface="Arial"/>
              <a:cs typeface="Arial"/>
              <a:sym typeface="Arial"/>
            </a:endParaRPr>
          </a:p>
          <a:p>
            <a:pPr marL="914400" lvl="0" indent="0" algn="l" rtl="0">
              <a:lnSpc>
                <a:spcPct val="100000"/>
              </a:lnSpc>
              <a:spcBef>
                <a:spcPts val="1200"/>
              </a:spcBef>
              <a:spcAft>
                <a:spcPts val="0"/>
              </a:spcAft>
              <a:buNone/>
            </a:pPr>
            <a:endParaRPr sz="3670">
              <a:latin typeface="Arial"/>
              <a:ea typeface="Arial"/>
              <a:cs typeface="Arial"/>
              <a:sym typeface="Arial"/>
            </a:endParaRPr>
          </a:p>
          <a:p>
            <a:pPr marL="457200" lvl="0" indent="-374263" algn="l" rtl="0">
              <a:lnSpc>
                <a:spcPct val="115000"/>
              </a:lnSpc>
              <a:spcBef>
                <a:spcPts val="1200"/>
              </a:spcBef>
              <a:spcAft>
                <a:spcPts val="0"/>
              </a:spcAft>
              <a:buSzPct val="100000"/>
              <a:buFont typeface="Arial"/>
              <a:buAutoNum type="arabicPeriod"/>
            </a:pPr>
            <a:r>
              <a:rPr lang="en-US" sz="3670">
                <a:latin typeface="Arial"/>
                <a:ea typeface="Arial"/>
                <a:cs typeface="Arial"/>
                <a:sym typeface="Arial"/>
              </a:rPr>
              <a:t>Reminder of the upcoming conference -  </a:t>
            </a:r>
            <a:r>
              <a:rPr lang="en-US" sz="3670">
                <a:solidFill>
                  <a:srgbClr val="0000FF"/>
                </a:solidFill>
                <a:latin typeface="Arial"/>
                <a:ea typeface="Arial"/>
                <a:cs typeface="Arial"/>
                <a:sym typeface="Arial"/>
              </a:rPr>
              <a:t>CASBO 72nd Annual Conference and Exhibits, April 23-25, 2025, Pueblo CO </a:t>
            </a:r>
            <a:endParaRPr sz="3670">
              <a:solidFill>
                <a:srgbClr val="0000FF"/>
              </a:solidFill>
              <a:latin typeface="Arial"/>
              <a:ea typeface="Arial"/>
              <a:cs typeface="Arial"/>
              <a:sym typeface="Arial"/>
            </a:endParaRPr>
          </a:p>
          <a:p>
            <a:pPr marL="228600" lvl="0" indent="-76200" algn="l" rtl="0">
              <a:lnSpc>
                <a:spcPct val="90000"/>
              </a:lnSpc>
              <a:spcBef>
                <a:spcPts val="1200"/>
              </a:spcBef>
              <a:spcAft>
                <a:spcPts val="0"/>
              </a:spcAft>
              <a:buSzPct val="75000"/>
              <a:buNone/>
            </a:pPr>
            <a:endParaRPr sz="3200"/>
          </a:p>
        </p:txBody>
      </p:sp>
      <p:sp>
        <p:nvSpPr>
          <p:cNvPr id="648" name="Google Shape;648;g29183918dd3_0_5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34eb62d07fb_0_0"/>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Other Topics of Interest - </a:t>
            </a:r>
            <a:r>
              <a:rPr lang="en-US" sz="3200">
                <a:solidFill>
                  <a:schemeClr val="dk1"/>
                </a:solidFill>
                <a:latin typeface="Calibri"/>
                <a:ea typeface="Calibri"/>
                <a:cs typeface="Calibri"/>
                <a:sym typeface="Calibri"/>
              </a:rPr>
              <a:t>CGFOA </a:t>
            </a:r>
            <a:r>
              <a:rPr lang="en-US" sz="3200">
                <a:solidFill>
                  <a:schemeClr val="dk1"/>
                </a:solidFill>
              </a:rPr>
              <a:t> </a:t>
            </a:r>
            <a:endParaRPr sz="3200">
              <a:solidFill>
                <a:schemeClr val="dk1"/>
              </a:solidFill>
            </a:endParaRPr>
          </a:p>
        </p:txBody>
      </p:sp>
      <p:sp>
        <p:nvSpPr>
          <p:cNvPr id="654" name="Google Shape;654;g34eb62d07fb_0_0"/>
          <p:cNvSpPr txBox="1">
            <a:spLocks noGrp="1"/>
          </p:cNvSpPr>
          <p:nvPr>
            <p:ph type="body" idx="1"/>
          </p:nvPr>
        </p:nvSpPr>
        <p:spPr>
          <a:xfrm>
            <a:off x="1140542" y="1463040"/>
            <a:ext cx="88989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sz="3200"/>
              <a:t>Updates and Upcoming events with CGFOA</a:t>
            </a: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r>
              <a:rPr lang="en-US" sz="3200" u="sng">
                <a:solidFill>
                  <a:schemeClr val="hlink"/>
                </a:solidFill>
                <a:hlinkClick r:id="rId3"/>
              </a:rPr>
              <a:t>2nd Annual CGFOA Top Golf Social</a:t>
            </a:r>
            <a:endParaRPr sz="3200"/>
          </a:p>
          <a:p>
            <a:pPr marL="228600" lvl="0" indent="-76200" algn="l" rtl="0">
              <a:lnSpc>
                <a:spcPct val="90000"/>
              </a:lnSpc>
              <a:spcBef>
                <a:spcPts val="0"/>
              </a:spcBef>
              <a:spcAft>
                <a:spcPts val="0"/>
              </a:spcAft>
              <a:buSzPts val="2400"/>
              <a:buNone/>
            </a:pPr>
            <a:r>
              <a:rPr lang="en-US" sz="3200"/>
              <a:t>May 2nd 2025</a:t>
            </a: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r>
              <a:rPr lang="en-US" sz="3200"/>
              <a:t>Audit 101 training</a:t>
            </a: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r>
              <a:rPr lang="en-US" sz="3200"/>
              <a:t>CGFOA: www.cgfoa.org  </a:t>
            </a:r>
            <a:endParaRPr sz="3200"/>
          </a:p>
          <a:p>
            <a:pPr marL="228600" lvl="0" indent="-76200" algn="l" rtl="0">
              <a:lnSpc>
                <a:spcPct val="90000"/>
              </a:lnSpc>
              <a:spcBef>
                <a:spcPts val="0"/>
              </a:spcBef>
              <a:spcAft>
                <a:spcPts val="0"/>
              </a:spcAft>
              <a:buSzPts val="2400"/>
              <a:buNone/>
            </a:pPr>
            <a:r>
              <a:rPr lang="en-US" sz="3200"/>
              <a:t>Chelsea Bunker, chelsea@cgfoa.org</a:t>
            </a:r>
            <a:endParaRPr sz="3200"/>
          </a:p>
          <a:p>
            <a:pPr marL="228600" lvl="0" indent="-76200" algn="l" rtl="0">
              <a:lnSpc>
                <a:spcPct val="90000"/>
              </a:lnSpc>
              <a:spcBef>
                <a:spcPts val="0"/>
              </a:spcBef>
              <a:spcAft>
                <a:spcPts val="0"/>
              </a:spcAft>
              <a:buSzPts val="2400"/>
              <a:buNone/>
            </a:pPr>
            <a:endParaRPr sz="3200"/>
          </a:p>
        </p:txBody>
      </p:sp>
      <p:sp>
        <p:nvSpPr>
          <p:cNvPr id="655" name="Google Shape;655;g34eb62d07fb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34b084dd7d1_0_0"/>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Other Topics of Interest </a:t>
            </a:r>
            <a:endParaRPr sz="3200">
              <a:solidFill>
                <a:schemeClr val="dk1"/>
              </a:solidFill>
            </a:endParaRPr>
          </a:p>
        </p:txBody>
      </p:sp>
      <p:sp>
        <p:nvSpPr>
          <p:cNvPr id="661" name="Google Shape;661;g34b084dd7d1_0_0"/>
          <p:cNvSpPr txBox="1">
            <a:spLocks noGrp="1"/>
          </p:cNvSpPr>
          <p:nvPr>
            <p:ph type="body" idx="1"/>
          </p:nvPr>
        </p:nvSpPr>
        <p:spPr>
          <a:xfrm>
            <a:off x="1140542" y="1463040"/>
            <a:ext cx="88989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sz="3200"/>
              <a:t>CASB</a:t>
            </a:r>
            <a:endParaRPr sz="3200"/>
          </a:p>
          <a:p>
            <a:pPr marL="228600" lvl="0" indent="-76200" algn="l" rtl="0">
              <a:lnSpc>
                <a:spcPct val="90000"/>
              </a:lnSpc>
              <a:spcBef>
                <a:spcPts val="0"/>
              </a:spcBef>
              <a:spcAft>
                <a:spcPts val="0"/>
              </a:spcAft>
              <a:buSzPts val="2400"/>
              <a:buNone/>
            </a:pPr>
            <a:r>
              <a:rPr lang="en-US" sz="3200"/>
              <a:t> </a:t>
            </a:r>
            <a:endParaRPr sz="3200"/>
          </a:p>
          <a:p>
            <a:pPr marL="228600" lvl="0" indent="-76200" algn="l" rtl="0">
              <a:lnSpc>
                <a:spcPct val="90000"/>
              </a:lnSpc>
              <a:spcBef>
                <a:spcPts val="0"/>
              </a:spcBef>
              <a:spcAft>
                <a:spcPts val="0"/>
              </a:spcAft>
              <a:buSzPts val="2400"/>
              <a:buNone/>
            </a:pPr>
            <a:r>
              <a:rPr lang="en-US" sz="3200"/>
              <a:t>CASE-DBO </a:t>
            </a: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r>
              <a:rPr lang="en-US" sz="3200"/>
              <a:t>COCPA</a:t>
            </a:r>
            <a:endParaRPr sz="3200"/>
          </a:p>
          <a:p>
            <a:pPr marL="228600" lvl="0" indent="-76200" algn="l" rtl="0">
              <a:lnSpc>
                <a:spcPct val="90000"/>
              </a:lnSpc>
              <a:spcBef>
                <a:spcPts val="0"/>
              </a:spcBef>
              <a:spcAft>
                <a:spcPts val="0"/>
              </a:spcAft>
              <a:buSzPts val="2400"/>
              <a:buNone/>
            </a:pPr>
            <a:endParaRPr sz="3200"/>
          </a:p>
        </p:txBody>
      </p:sp>
      <p:sp>
        <p:nvSpPr>
          <p:cNvPr id="662" name="Google Shape;662;g34b084dd7d1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29183918dd3_0_4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 Upcoming Meetings </a:t>
            </a:r>
            <a:endParaRPr sz="4500">
              <a:solidFill>
                <a:schemeClr val="dk1"/>
              </a:solidFill>
            </a:endParaRPr>
          </a:p>
        </p:txBody>
      </p:sp>
      <p:sp>
        <p:nvSpPr>
          <p:cNvPr id="668" name="Google Shape;668;g29183918dd3_0_4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29183918dd3_0_0"/>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Upcoming Meetings</a:t>
            </a:r>
            <a:endParaRPr sz="3200">
              <a:solidFill>
                <a:schemeClr val="dk1"/>
              </a:solidFill>
            </a:endParaRPr>
          </a:p>
        </p:txBody>
      </p:sp>
      <p:sp>
        <p:nvSpPr>
          <p:cNvPr id="674" name="Google Shape;674;g29183918dd3_0_0"/>
          <p:cNvSpPr txBox="1">
            <a:spLocks noGrp="1"/>
          </p:cNvSpPr>
          <p:nvPr>
            <p:ph type="body" idx="1"/>
          </p:nvPr>
        </p:nvSpPr>
        <p:spPr>
          <a:xfrm>
            <a:off x="937425" y="1463050"/>
            <a:ext cx="10459800" cy="4640700"/>
          </a:xfrm>
          <a:prstGeom prst="rect">
            <a:avLst/>
          </a:prstGeom>
          <a:noFill/>
          <a:ln>
            <a:noFill/>
          </a:ln>
        </p:spPr>
        <p:txBody>
          <a:bodyPr spcFirstLastPara="1" wrap="square" lIns="0" tIns="0" rIns="0" bIns="45700" anchor="t" anchorCtr="0">
            <a:normAutofit/>
          </a:bodyPr>
          <a:lstStyle/>
          <a:p>
            <a:pPr marL="76200" lvl="0" indent="0" algn="l" rtl="0">
              <a:lnSpc>
                <a:spcPct val="90000"/>
              </a:lnSpc>
              <a:spcBef>
                <a:spcPts val="1000"/>
              </a:spcBef>
              <a:spcAft>
                <a:spcPts val="0"/>
              </a:spcAft>
              <a:buSzPts val="2400"/>
              <a:buNone/>
            </a:pPr>
            <a:r>
              <a:rPr lang="en-US" sz="2800" b="0" i="0" u="none" strike="noStrike">
                <a:solidFill>
                  <a:srgbClr val="000000"/>
                </a:solidFill>
                <a:latin typeface="Calibri"/>
                <a:ea typeface="Calibri"/>
                <a:cs typeface="Calibri"/>
                <a:sym typeface="Calibri"/>
              </a:rPr>
              <a:t>Thursday, June 26, 2025</a:t>
            </a:r>
            <a:endParaRPr sz="2800" b="0"/>
          </a:p>
          <a:p>
            <a:pPr marL="76200" lvl="0" indent="0" algn="l" rtl="0">
              <a:lnSpc>
                <a:spcPct val="90000"/>
              </a:lnSpc>
              <a:spcBef>
                <a:spcPts val="1000"/>
              </a:spcBef>
              <a:spcAft>
                <a:spcPts val="0"/>
              </a:spcAft>
              <a:buSzPts val="2400"/>
              <a:buNone/>
            </a:pPr>
            <a:r>
              <a:rPr lang="en-US" sz="2800" b="0" i="0" u="none" strike="noStrike">
                <a:solidFill>
                  <a:srgbClr val="000000"/>
                </a:solidFill>
                <a:latin typeface="Calibri"/>
                <a:ea typeface="Calibri"/>
                <a:cs typeface="Calibri"/>
                <a:sym typeface="Calibri"/>
              </a:rPr>
              <a:t>Facilitator: Cathy Watts, Academy 20</a:t>
            </a:r>
            <a:endParaRPr sz="2800" b="0"/>
          </a:p>
          <a:p>
            <a:pPr marL="76200" lvl="0" indent="0" algn="l" rtl="0">
              <a:lnSpc>
                <a:spcPct val="90000"/>
              </a:lnSpc>
              <a:spcBef>
                <a:spcPts val="1000"/>
              </a:spcBef>
              <a:spcAft>
                <a:spcPts val="0"/>
              </a:spcAft>
              <a:buSzPts val="2400"/>
              <a:buNone/>
            </a:pPr>
            <a:br>
              <a:rPr lang="en-US" sz="2400"/>
            </a:br>
            <a:endParaRPr sz="3200"/>
          </a:p>
        </p:txBody>
      </p:sp>
      <p:sp>
        <p:nvSpPr>
          <p:cNvPr id="675" name="Google Shape;675;g29183918dd3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9183918dd3_0_4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Meeting Adjourn</a:t>
            </a:r>
            <a:endParaRPr sz="4500">
              <a:solidFill>
                <a:schemeClr val="dk1"/>
              </a:solidFill>
            </a:endParaRPr>
          </a:p>
        </p:txBody>
      </p:sp>
      <p:sp>
        <p:nvSpPr>
          <p:cNvPr id="681" name="Google Shape;681;g29183918dd3_0_4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57</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9183918dd3_0_1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Legislative Session</a:t>
            </a:r>
            <a:endParaRPr sz="4500">
              <a:solidFill>
                <a:schemeClr val="dk1"/>
              </a:solidFill>
            </a:endParaRPr>
          </a:p>
        </p:txBody>
      </p:sp>
      <p:sp>
        <p:nvSpPr>
          <p:cNvPr id="318" name="Google Shape;318;g29183918dd3_0_1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34ecf6c3264_3_0"/>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a:t>
            </a:r>
            <a:endParaRPr/>
          </a:p>
        </p:txBody>
      </p:sp>
      <p:sp>
        <p:nvSpPr>
          <p:cNvPr id="324" name="Google Shape;324;g34ecf6c3264_3_0"/>
          <p:cNvSpPr txBox="1">
            <a:spLocks noGrp="1"/>
          </p:cNvSpPr>
          <p:nvPr>
            <p:ph type="body" idx="1"/>
          </p:nvPr>
        </p:nvSpPr>
        <p:spPr>
          <a:xfrm>
            <a:off x="838200" y="1463040"/>
            <a:ext cx="9900684" cy="4640674"/>
          </a:xfrm>
          <a:prstGeom prst="rect">
            <a:avLst/>
          </a:prstGeom>
          <a:noFill/>
          <a:ln>
            <a:noFill/>
          </a:ln>
        </p:spPr>
        <p:txBody>
          <a:bodyPr spcFirstLastPara="1" wrap="square" lIns="0" tIns="0" rIns="0" bIns="45700" anchor="t" anchorCtr="0">
            <a:normAutofit lnSpcReduction="10000"/>
          </a:bodyPr>
          <a:lstStyle/>
          <a:p>
            <a:pPr marL="76200" lvl="0" indent="0" algn="l" rtl="0">
              <a:lnSpc>
                <a:spcPct val="90000"/>
              </a:lnSpc>
              <a:spcBef>
                <a:spcPts val="1000"/>
              </a:spcBef>
              <a:spcAft>
                <a:spcPts val="0"/>
              </a:spcAft>
              <a:buSzPts val="2400"/>
              <a:buNone/>
            </a:pPr>
            <a:r>
              <a:rPr lang="en-US" sz="2800" b="0" i="0" u="none" strike="noStrike">
                <a:solidFill>
                  <a:schemeClr val="dk1"/>
                </a:solidFill>
                <a:latin typeface="Calibri"/>
                <a:ea typeface="Calibri"/>
                <a:cs typeface="Calibri"/>
                <a:sym typeface="Calibri"/>
              </a:rPr>
              <a:t>Implementation of th</a:t>
            </a:r>
            <a:r>
              <a:rPr lang="en-US" sz="2800">
                <a:solidFill>
                  <a:schemeClr val="dk1"/>
                </a:solidFill>
                <a:latin typeface="Calibri"/>
                <a:ea typeface="Calibri"/>
                <a:cs typeface="Calibri"/>
                <a:sym typeface="Calibri"/>
              </a:rPr>
              <a:t>e New School Finance Formula</a:t>
            </a:r>
            <a:endParaRPr/>
          </a:p>
          <a:p>
            <a:pPr marL="76200" lvl="0" indent="0" algn="l" rtl="0">
              <a:lnSpc>
                <a:spcPct val="90000"/>
              </a:lnSpc>
              <a:spcBef>
                <a:spcPts val="0"/>
              </a:spcBef>
              <a:spcAft>
                <a:spcPts val="0"/>
              </a:spcAft>
              <a:buSzPts val="2400"/>
              <a:buNone/>
            </a:pPr>
            <a:endParaRPr sz="2800">
              <a:solidFill>
                <a:schemeClr val="dk1"/>
              </a:solidFill>
              <a:latin typeface="Calibri"/>
              <a:ea typeface="Calibri"/>
              <a:cs typeface="Calibri"/>
              <a:sym typeface="Calibri"/>
            </a:endParaRPr>
          </a:p>
          <a:p>
            <a:pPr marL="457200" lvl="0" indent="-381000" algn="l" rtl="0">
              <a:lnSpc>
                <a:spcPct val="90000"/>
              </a:lnSpc>
              <a:spcBef>
                <a:spcPts val="1000"/>
              </a:spcBef>
              <a:spcAft>
                <a:spcPts val="0"/>
              </a:spcAft>
              <a:buClr>
                <a:schemeClr val="dk1"/>
              </a:buClr>
              <a:buSzPts val="2400"/>
              <a:buChar char="●"/>
            </a:pPr>
            <a:r>
              <a:rPr lang="en-US" sz="2800" b="0" i="0" u="none" strike="noStrike">
                <a:solidFill>
                  <a:schemeClr val="dk1"/>
                </a:solidFill>
                <a:latin typeface="Calibri"/>
                <a:ea typeface="Calibri"/>
                <a:cs typeface="Calibri"/>
                <a:sym typeface="Calibri"/>
              </a:rPr>
              <a:t>Extends the implementation period for the new funding formula per HB24-1448 by one year, from 6 to 7 years</a:t>
            </a:r>
            <a:endParaRPr/>
          </a:p>
          <a:p>
            <a:pPr marL="457200" lvl="0" indent="0" algn="l" rtl="0">
              <a:lnSpc>
                <a:spcPct val="90000"/>
              </a:lnSpc>
              <a:spcBef>
                <a:spcPts val="0"/>
              </a:spcBef>
              <a:spcAft>
                <a:spcPts val="0"/>
              </a:spcAft>
              <a:buNone/>
            </a:pPr>
            <a:endParaRPr sz="2800" b="0" i="0" u="none" strike="noStrike">
              <a:solidFill>
                <a:schemeClr val="dk1"/>
              </a:solidFill>
              <a:latin typeface="Calibri"/>
              <a:ea typeface="Calibri"/>
              <a:cs typeface="Calibri"/>
              <a:sym typeface="Calibri"/>
            </a:endParaRPr>
          </a:p>
          <a:p>
            <a:pPr marL="457200" lvl="0" indent="-381000" algn="l" rtl="0">
              <a:lnSpc>
                <a:spcPct val="90000"/>
              </a:lnSpc>
              <a:spcBef>
                <a:spcPts val="1000"/>
              </a:spcBef>
              <a:spcAft>
                <a:spcPts val="0"/>
              </a:spcAft>
              <a:buClr>
                <a:schemeClr val="dk1"/>
              </a:buClr>
              <a:buSzPts val="2400"/>
              <a:buChar char="●"/>
            </a:pPr>
            <a:r>
              <a:rPr lang="en-US" sz="2800" b="0" i="0" u="none" strike="noStrike">
                <a:solidFill>
                  <a:schemeClr val="dk1"/>
                </a:solidFill>
                <a:latin typeface="Calibri"/>
                <a:ea typeface="Calibri"/>
                <a:cs typeface="Calibri"/>
                <a:sym typeface="Calibri"/>
              </a:rPr>
              <a:t>Phase-in (difference between new formula and old formula) of the new formula for the first three years:</a:t>
            </a:r>
            <a:endParaRPr/>
          </a:p>
          <a:p>
            <a:pPr marL="914400" lvl="1" indent="-355600" algn="l" rtl="0">
              <a:lnSpc>
                <a:spcPct val="90000"/>
              </a:lnSpc>
              <a:spcBef>
                <a:spcPts val="500"/>
              </a:spcBef>
              <a:spcAft>
                <a:spcPts val="0"/>
              </a:spcAft>
              <a:buSzPts val="2000"/>
              <a:buFont typeface="Courier New"/>
              <a:buChar char="○"/>
            </a:pPr>
            <a:r>
              <a:rPr lang="en-US" sz="2800" b="0" i="0" u="none" strike="noStrike">
                <a:solidFill>
                  <a:schemeClr val="dk1"/>
                </a:solidFill>
                <a:latin typeface="Calibri"/>
                <a:ea typeface="Calibri"/>
                <a:cs typeface="Calibri"/>
                <a:sym typeface="Calibri"/>
              </a:rPr>
              <a:t>15% of the new funding formula in 2025-26</a:t>
            </a:r>
            <a:endParaRPr/>
          </a:p>
          <a:p>
            <a:pPr marL="914400" lvl="1" indent="-355600" algn="l" rtl="0">
              <a:lnSpc>
                <a:spcPct val="90000"/>
              </a:lnSpc>
              <a:spcBef>
                <a:spcPts val="500"/>
              </a:spcBef>
              <a:spcAft>
                <a:spcPts val="0"/>
              </a:spcAft>
              <a:buSzPts val="2000"/>
              <a:buFont typeface="Courier New"/>
              <a:buChar char="○"/>
            </a:pPr>
            <a:r>
              <a:rPr lang="en-US" sz="2800" b="0" i="0" u="none" strike="noStrike">
                <a:solidFill>
                  <a:schemeClr val="dk1"/>
                </a:solidFill>
                <a:latin typeface="Calibri"/>
                <a:ea typeface="Calibri"/>
                <a:cs typeface="Calibri"/>
                <a:sym typeface="Calibri"/>
              </a:rPr>
              <a:t>30% of the new funding formula in 2026-27</a:t>
            </a:r>
            <a:endParaRPr/>
          </a:p>
          <a:p>
            <a:pPr marL="914400" lvl="1" indent="-355600" algn="l" rtl="0">
              <a:lnSpc>
                <a:spcPct val="90000"/>
              </a:lnSpc>
              <a:spcBef>
                <a:spcPts val="500"/>
              </a:spcBef>
              <a:spcAft>
                <a:spcPts val="0"/>
              </a:spcAft>
              <a:buSzPts val="2000"/>
              <a:buFont typeface="Courier New"/>
              <a:buChar char="○"/>
            </a:pPr>
            <a:r>
              <a:rPr lang="en-US" sz="2800" b="0" i="0" u="none" strike="noStrike">
                <a:solidFill>
                  <a:schemeClr val="dk1"/>
                </a:solidFill>
                <a:latin typeface="Calibri"/>
                <a:ea typeface="Calibri"/>
                <a:cs typeface="Calibri"/>
                <a:sym typeface="Calibri"/>
              </a:rPr>
              <a:t>45% of the new funding formula in 2027-28</a:t>
            </a:r>
            <a:endParaRPr/>
          </a:p>
          <a:p>
            <a:pPr marL="76200" lvl="0" indent="0" algn="l" rtl="0">
              <a:lnSpc>
                <a:spcPct val="90000"/>
              </a:lnSpc>
              <a:spcBef>
                <a:spcPts val="1000"/>
              </a:spcBef>
              <a:spcAft>
                <a:spcPts val="0"/>
              </a:spcAft>
              <a:buSzPts val="2400"/>
              <a:buNone/>
            </a:pPr>
            <a:endParaRPr/>
          </a:p>
        </p:txBody>
      </p:sp>
      <p:sp>
        <p:nvSpPr>
          <p:cNvPr id="325" name="Google Shape;325;g34ecf6c3264_3_0"/>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4ecf6c3264_3_7"/>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 (continued)</a:t>
            </a:r>
            <a:endParaRPr/>
          </a:p>
        </p:txBody>
      </p:sp>
      <p:sp>
        <p:nvSpPr>
          <p:cNvPr id="331" name="Google Shape;331;g34ecf6c3264_3_7"/>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p>
            <a:pPr marL="76200" lvl="0" indent="0" algn="l" rtl="0">
              <a:lnSpc>
                <a:spcPct val="90000"/>
              </a:lnSpc>
              <a:spcBef>
                <a:spcPts val="1000"/>
              </a:spcBef>
              <a:spcAft>
                <a:spcPts val="0"/>
              </a:spcAft>
              <a:buSzPts val="2400"/>
              <a:buNone/>
            </a:pPr>
            <a:r>
              <a:rPr lang="en-US" sz="2800"/>
              <a:t>Addresses averaging</a:t>
            </a:r>
            <a:endParaRPr/>
          </a:p>
          <a:p>
            <a:pPr marL="76200" lvl="0" indent="0" algn="l" rtl="0">
              <a:lnSpc>
                <a:spcPct val="90000"/>
              </a:lnSpc>
              <a:spcBef>
                <a:spcPts val="0"/>
              </a:spcBef>
              <a:spcAft>
                <a:spcPts val="0"/>
              </a:spcAft>
              <a:buSzPts val="2400"/>
              <a:buNone/>
            </a:pPr>
            <a:endParaRPr sz="2800"/>
          </a:p>
          <a:p>
            <a:pPr marL="457200" lvl="0" indent="-381000" algn="l" rtl="0">
              <a:lnSpc>
                <a:spcPct val="90000"/>
              </a:lnSpc>
              <a:spcBef>
                <a:spcPts val="1000"/>
              </a:spcBef>
              <a:spcAft>
                <a:spcPts val="0"/>
              </a:spcAft>
              <a:buClr>
                <a:schemeClr val="dk1"/>
              </a:buClr>
              <a:buSzPts val="2400"/>
              <a:buChar char="●"/>
            </a:pPr>
            <a:r>
              <a:rPr lang="en-US" sz="2800"/>
              <a:t>Maintains 4-year averaging in 2025-26</a:t>
            </a:r>
            <a:endParaRPr/>
          </a:p>
          <a:p>
            <a:pPr marL="457200" lvl="0" indent="-228600" algn="l" rtl="0">
              <a:lnSpc>
                <a:spcPct val="90000"/>
              </a:lnSpc>
              <a:spcBef>
                <a:spcPts val="0"/>
              </a:spcBef>
              <a:spcAft>
                <a:spcPts val="0"/>
              </a:spcAft>
              <a:buSzPts val="2400"/>
              <a:buNone/>
            </a:pPr>
            <a:endParaRPr sz="2800"/>
          </a:p>
          <a:p>
            <a:pPr marL="457200" lvl="0" indent="-381000" algn="l" rtl="0">
              <a:lnSpc>
                <a:spcPct val="90000"/>
              </a:lnSpc>
              <a:spcBef>
                <a:spcPts val="1000"/>
              </a:spcBef>
              <a:spcAft>
                <a:spcPts val="0"/>
              </a:spcAft>
              <a:buClr>
                <a:schemeClr val="dk1"/>
              </a:buClr>
              <a:buSzPts val="2400"/>
              <a:buChar char="●"/>
            </a:pPr>
            <a:r>
              <a:rPr lang="en-US" sz="2800"/>
              <a:t>Reduces to 3-year averaging in 2026-27 </a:t>
            </a:r>
            <a:r>
              <a:rPr lang="en-US" sz="2800" b="1"/>
              <a:t>only if</a:t>
            </a:r>
            <a:r>
              <a:rPr lang="en-US" sz="2800"/>
              <a:t> the new funding formula is implemented at 30%, otherwise 4-year averaging will be maintained</a:t>
            </a:r>
            <a:endParaRPr/>
          </a:p>
          <a:p>
            <a:pPr marL="457200" lvl="0" indent="0" algn="l" rtl="0">
              <a:lnSpc>
                <a:spcPct val="90000"/>
              </a:lnSpc>
              <a:spcBef>
                <a:spcPts val="0"/>
              </a:spcBef>
              <a:spcAft>
                <a:spcPts val="0"/>
              </a:spcAft>
              <a:buNone/>
            </a:pPr>
            <a:endParaRPr sz="2800"/>
          </a:p>
          <a:p>
            <a:pPr marL="457200" lvl="0" indent="-381000" algn="l" rtl="0">
              <a:lnSpc>
                <a:spcPct val="90000"/>
              </a:lnSpc>
              <a:spcBef>
                <a:spcPts val="1000"/>
              </a:spcBef>
              <a:spcAft>
                <a:spcPts val="0"/>
              </a:spcAft>
              <a:buClr>
                <a:schemeClr val="dk1"/>
              </a:buClr>
              <a:buSzPts val="2400"/>
              <a:buChar char="●"/>
            </a:pPr>
            <a:r>
              <a:rPr lang="en-US" sz="2800"/>
              <a:t>3-year averaging in 2027-28 and each year after, or a smoothing factor if the State Education Fund balance is below $200 million</a:t>
            </a:r>
            <a:endParaRPr/>
          </a:p>
        </p:txBody>
      </p:sp>
      <p:sp>
        <p:nvSpPr>
          <p:cNvPr id="332" name="Google Shape;332;g34ecf6c3264_3_7"/>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4ecf6c3264_3_13"/>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 (continued 2)</a:t>
            </a:r>
            <a:endParaRPr/>
          </a:p>
        </p:txBody>
      </p:sp>
      <p:sp>
        <p:nvSpPr>
          <p:cNvPr id="338" name="Google Shape;338;g34ecf6c3264_3_13"/>
          <p:cNvSpPr txBox="1">
            <a:spLocks noGrp="1"/>
          </p:cNvSpPr>
          <p:nvPr>
            <p:ph type="body" idx="1"/>
          </p:nvPr>
        </p:nvSpPr>
        <p:spPr>
          <a:xfrm>
            <a:off x="838200" y="1463040"/>
            <a:ext cx="10166498" cy="4640674"/>
          </a:xfrm>
          <a:prstGeom prst="rect">
            <a:avLst/>
          </a:prstGeom>
          <a:noFill/>
          <a:ln>
            <a:noFill/>
          </a:ln>
        </p:spPr>
        <p:txBody>
          <a:bodyPr spcFirstLastPara="1" wrap="square" lIns="0" tIns="0" rIns="0" bIns="45700" anchor="t" anchorCtr="0">
            <a:normAutofit/>
          </a:bodyPr>
          <a:lstStyle/>
          <a:p>
            <a:pPr marL="457200" lvl="0" indent="-381000" algn="l" rtl="0">
              <a:lnSpc>
                <a:spcPct val="90000"/>
              </a:lnSpc>
              <a:spcBef>
                <a:spcPts val="1000"/>
              </a:spcBef>
              <a:spcAft>
                <a:spcPts val="0"/>
              </a:spcAft>
              <a:buClr>
                <a:schemeClr val="dk1"/>
              </a:buClr>
              <a:buSzPts val="2400"/>
              <a:buChar char="●"/>
            </a:pPr>
            <a:r>
              <a:rPr lang="en-US" sz="2800"/>
              <a:t>Holds schools harmless to 2024-25 funding for the 2025-26 and 2026-27 school years. The hold harmless as written in HB24-1448 will continue beginning in FY 2027-28.</a:t>
            </a:r>
            <a:endParaRPr/>
          </a:p>
          <a:p>
            <a:pPr marL="457200" lvl="0" indent="-381000" algn="l" rtl="0">
              <a:lnSpc>
                <a:spcPct val="90000"/>
              </a:lnSpc>
              <a:spcBef>
                <a:spcPts val="1000"/>
              </a:spcBef>
              <a:spcAft>
                <a:spcPts val="0"/>
              </a:spcAft>
              <a:buClr>
                <a:schemeClr val="dk1"/>
              </a:buClr>
              <a:buSzPts val="2400"/>
              <a:buChar char="●"/>
            </a:pPr>
            <a:r>
              <a:rPr lang="en-US" sz="2800"/>
              <a:t>Continues JBC oversight to review fiscal impacts annually and develop a sustainability plan for full funding of the new formula.</a:t>
            </a:r>
            <a:endParaRPr/>
          </a:p>
          <a:p>
            <a:pPr marL="457200" lvl="0" indent="-381000" algn="l" rtl="0">
              <a:lnSpc>
                <a:spcPct val="90000"/>
              </a:lnSpc>
              <a:spcBef>
                <a:spcPts val="1000"/>
              </a:spcBef>
              <a:spcAft>
                <a:spcPts val="0"/>
              </a:spcAft>
              <a:buClr>
                <a:schemeClr val="dk1"/>
              </a:buClr>
              <a:buSzPts val="2400"/>
              <a:buChar char="●"/>
            </a:pPr>
            <a:r>
              <a:rPr lang="en-US" sz="2800"/>
              <a:t>Maintains the JBC and Legislature tools provided in HB24-1448 (such as the economic triggers) to ensure stable and predictable funding of schools year after year.</a:t>
            </a:r>
            <a:endParaRPr sz="2800"/>
          </a:p>
          <a:p>
            <a:pPr marL="457200" lvl="0" indent="-406400" algn="l" rtl="0">
              <a:lnSpc>
                <a:spcPct val="90000"/>
              </a:lnSpc>
              <a:spcBef>
                <a:spcPts val="1000"/>
              </a:spcBef>
              <a:spcAft>
                <a:spcPts val="1000"/>
              </a:spcAft>
              <a:buSzPts val="2800"/>
              <a:buChar char="●"/>
            </a:pPr>
            <a:r>
              <a:rPr lang="en-US" sz="2800"/>
              <a:t>Removes MDOL student counts in the size factor calculation</a:t>
            </a:r>
            <a:endParaRPr sz="2800"/>
          </a:p>
        </p:txBody>
      </p:sp>
      <p:sp>
        <p:nvSpPr>
          <p:cNvPr id="339" name="Google Shape;339;g34ecf6c3264_3_13"/>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3962</Words>
  <Application>Microsoft Office PowerPoint</Application>
  <PresentationFormat>Widescreen</PresentationFormat>
  <Paragraphs>482</Paragraphs>
  <Slides>57</Slides>
  <Notes>57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57</vt:i4>
      </vt:variant>
    </vt:vector>
  </HeadingPairs>
  <TitlesOfParts>
    <vt:vector size="67" baseType="lpstr">
      <vt:lpstr>Arial</vt:lpstr>
      <vt:lpstr>Roboto</vt:lpstr>
      <vt:lpstr>Calibri</vt:lpstr>
      <vt:lpstr>Times New Roman</vt:lpstr>
      <vt:lpstr>Courier New</vt:lpstr>
      <vt:lpstr>Roboto Medium</vt:lpstr>
      <vt:lpstr>Rockwell</vt:lpstr>
      <vt:lpstr>Office Theme</vt:lpstr>
      <vt:lpstr>1_Office Theme</vt:lpstr>
      <vt:lpstr>Simple Light</vt:lpstr>
      <vt:lpstr>Financial Policies and  Procedures Meeting</vt:lpstr>
      <vt:lpstr>AGENDA</vt:lpstr>
      <vt:lpstr>Approval of Agenda</vt:lpstr>
      <vt:lpstr>Approval of Minutes</vt:lpstr>
      <vt:lpstr>Introduction of  Corey Evans and Tabitha Tyree</vt:lpstr>
      <vt:lpstr>Legislative Session</vt:lpstr>
      <vt:lpstr>FY 2025-26 School Finance Bill as Amended</vt:lpstr>
      <vt:lpstr>FY 2025-26 School Finance Bill as Amended (continued)</vt:lpstr>
      <vt:lpstr>FY 2025-26 School Finance Bill as Amended (continued 2)</vt:lpstr>
      <vt:lpstr>School Finance Comparison</vt:lpstr>
      <vt:lpstr>School Finance Comparison continued</vt:lpstr>
      <vt:lpstr>Total Program Breakdown Between State Local Share</vt:lpstr>
      <vt:lpstr>Notable House Bills</vt:lpstr>
      <vt:lpstr>Notable Senate Bills</vt:lpstr>
      <vt:lpstr> Charter Intercept </vt:lpstr>
      <vt:lpstr>Charter Intercept</vt:lpstr>
      <vt:lpstr> At-Risk Reminders and  At-Risk FPP Subcommittee </vt:lpstr>
      <vt:lpstr>HB 25-1320 Specific to At-Risk Funding Inputs</vt:lpstr>
      <vt:lpstr>Planning for the 2025-26 school year</vt:lpstr>
      <vt:lpstr>Reminders</vt:lpstr>
      <vt:lpstr>At-Risk Student Documentation</vt:lpstr>
      <vt:lpstr>At-Risk Count Resources</vt:lpstr>
      <vt:lpstr>At-Risk FPP Subcommittee</vt:lpstr>
      <vt:lpstr>Recent At-Risk Reporting Issues</vt:lpstr>
      <vt:lpstr>General FRL Requirements</vt:lpstr>
      <vt:lpstr>CEP Sites</vt:lpstr>
      <vt:lpstr>At-Risk Rules Reviewed</vt:lpstr>
      <vt:lpstr>At-Risk FPP Subcommittee Recommendations</vt:lpstr>
      <vt:lpstr>School Finance Rules Clean-Up </vt:lpstr>
      <vt:lpstr>Proposed School Finance Rule Clean-Up</vt:lpstr>
      <vt:lpstr>Proposed School Finance Rule Clean-Up (con’t)</vt:lpstr>
      <vt:lpstr>Proposed School Finance Rule Clean-Up (con’t )</vt:lpstr>
      <vt:lpstr>Proposed School Finance Rule Clean-Up ( con’t )</vt:lpstr>
      <vt:lpstr>School Finance Rule Changes Per SB 25-125 </vt:lpstr>
      <vt:lpstr>School Finance Rule Changes Per SB 25-125 continued </vt:lpstr>
      <vt:lpstr>School Finance Rule Changes Per SB 25-125 continued 2 </vt:lpstr>
      <vt:lpstr>Potential Changes Given SB 25-125</vt:lpstr>
      <vt:lpstr>Discussion of Potential Changes </vt:lpstr>
      <vt:lpstr> Office of the State Auditor </vt:lpstr>
      <vt:lpstr>Grant Updates </vt:lpstr>
      <vt:lpstr>Grant Updates:  Contracts (IDC) and Other Updates</vt:lpstr>
      <vt:lpstr>Grant Updates:  Contracts (IDC) and Other Updates Cont.</vt:lpstr>
      <vt:lpstr>Grant Updates:  Year-End Reminders</vt:lpstr>
      <vt:lpstr>Grant Updates:  GAINS Reminders</vt:lpstr>
      <vt:lpstr>Grant Updates:  Final Expenditure Report (FER) Requirements</vt:lpstr>
      <vt:lpstr>Grant Updates:  Elimination of No Cost Extensions for State Grants &amp;  Return of Funds Process</vt:lpstr>
      <vt:lpstr>Grant Updates:  Elimination of No Cost Extensions for State Grants &amp;  Return of Funds Process Continued</vt:lpstr>
      <vt:lpstr>Grant Updates:  Return of Funds Process in GAINS</vt:lpstr>
      <vt:lpstr>  UPK Updates </vt:lpstr>
      <vt:lpstr>UPK Updates</vt:lpstr>
      <vt:lpstr>Other Topics of Interest</vt:lpstr>
      <vt:lpstr> Other Topics of Interest - CASBO  </vt:lpstr>
      <vt:lpstr> Other Topics of Interest - CGFOA  </vt:lpstr>
      <vt:lpstr> Other Topics of Interest </vt:lpstr>
      <vt:lpstr> Upcoming Meetings </vt:lpstr>
      <vt:lpstr> Upcoming Meetings</vt:lpstr>
      <vt:lpstr>Meeting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Madorin, Acacia</dc:creator>
  <cp:lastModifiedBy>Lucero, Yolanda</cp:lastModifiedBy>
  <cp:revision>2</cp:revision>
  <dcterms:created xsi:type="dcterms:W3CDTF">2019-06-25T17:30:52Z</dcterms:created>
  <dcterms:modified xsi:type="dcterms:W3CDTF">2025-04-17T19:12:56Z</dcterms:modified>
</cp:coreProperties>
</file>