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9" r:id="rId2"/>
    <p:sldId id="368" r:id="rId3"/>
    <p:sldId id="372" r:id="rId4"/>
    <p:sldId id="373" r:id="rId5"/>
    <p:sldId id="369" r:id="rId6"/>
    <p:sldId id="367" r:id="rId7"/>
    <p:sldId id="370" r:id="rId8"/>
    <p:sldId id="371" r:id="rId9"/>
  </p:sldIdLst>
  <p:sldSz cx="9144000" cy="6858000" type="screen4x3"/>
  <p:notesSz cx="9296400" cy="70104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C4E7"/>
    <a:srgbClr val="33CCFF"/>
    <a:srgbClr val="000000"/>
    <a:srgbClr val="EF7521"/>
    <a:srgbClr val="0066CC"/>
    <a:srgbClr val="5C6670"/>
    <a:srgbClr val="FFC846"/>
    <a:srgbClr val="101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664" autoAdjust="0"/>
  </p:normalViewPr>
  <p:slideViewPr>
    <p:cSldViewPr snapToGrid="0">
      <p:cViewPr varScale="1">
        <p:scale>
          <a:sx n="78" d="100"/>
          <a:sy n="78" d="100"/>
        </p:scale>
        <p:origin x="-12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93DA58A-F939-436F-B147-D685797D8237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A7A492C-696C-498D-AA73-DA36E978E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13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1C41A5-5806-4D8C-9101-87111F98DC19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995EF9D-2794-47AA-B87D-5B4564565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47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63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Comparisons</a:t>
            </a:r>
            <a:r>
              <a:rPr lang="en-US" baseline="0" dirty="0"/>
              <a:t> to FY17-18 with Supplemental changes.</a:t>
            </a:r>
          </a:p>
          <a:p>
            <a:r>
              <a:rPr lang="en-US" baseline="0" dirty="0"/>
              <a:t>BSF was $822.4M after Supplemental.  Original appropriation was $828.3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96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9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65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35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68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title="Headline bann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57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355923"/>
            <a:ext cx="7772400" cy="1526927"/>
          </a:xfrm>
        </p:spPr>
        <p:txBody>
          <a:bodyPr lIns="0" tIns="0" rIns="0" bIns="0" anchor="t" anchorCtr="0">
            <a:noAutofit/>
          </a:bodyPr>
          <a:lstStyle>
            <a:lvl1pPr algn="ctr">
              <a:defRPr sz="5000"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93063"/>
            <a:ext cx="6858000" cy="443429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latin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4320" y="6356351"/>
            <a:ext cx="467783" cy="365125"/>
          </a:xfrm>
        </p:spPr>
        <p:txBody>
          <a:bodyPr/>
          <a:lstStyle>
            <a:lvl1pPr algn="ctr">
              <a:defRPr/>
            </a:lvl1pPr>
          </a:lstStyle>
          <a:p>
            <a:fld id="{67726FA2-3EC9-4717-AD62-D8C823692DD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title="Colorado Department of Education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382" y="1746979"/>
            <a:ext cx="4491235" cy="81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92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Headline bann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57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274320"/>
            <a:ext cx="7886700" cy="710141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351338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2400">
                <a:solidFill>
                  <a:srgbClr val="5C6670"/>
                </a:solidFill>
                <a:latin typeface="Trebuchet MS" panose="020B0603020202020204" pitchFamily="34" charset="0"/>
              </a:defRPr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600"/>
            </a:lvl4pPr>
            <a:lvl5pPr>
              <a:lnSpc>
                <a:spcPct val="100000"/>
              </a:lnSpc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4320" y="6356351"/>
            <a:ext cx="467783" cy="365125"/>
          </a:xfrm>
        </p:spPr>
        <p:txBody>
          <a:bodyPr/>
          <a:lstStyle>
            <a:lvl1pPr algn="ctr">
              <a:defRPr/>
            </a:lvl1pPr>
          </a:lstStyle>
          <a:p>
            <a:fld id="{67726FA2-3EC9-4717-AD62-D8C823692DD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title="CDE 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973" y="6225630"/>
            <a:ext cx="1028753" cy="55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561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0" y="1463040"/>
            <a:ext cx="4011083" cy="4351338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2400"/>
            </a:lvl1pPr>
            <a:lvl2pPr>
              <a:lnSpc>
                <a:spcPct val="100000"/>
              </a:lnSpc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8" name="Picture 7" title="Headline bann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573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74320" y="274320"/>
            <a:ext cx="7886700" cy="710141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2400" baseline="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4320" y="6356351"/>
            <a:ext cx="467783" cy="365125"/>
          </a:xfrm>
        </p:spPr>
        <p:txBody>
          <a:bodyPr/>
          <a:lstStyle>
            <a:lvl1pPr algn="ctr">
              <a:defRPr/>
            </a:lvl1pPr>
          </a:lstStyle>
          <a:p>
            <a:fld id="{67726FA2-3EC9-4717-AD62-D8C823692D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4736254" y="1463040"/>
            <a:ext cx="4011083" cy="4351338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2400"/>
            </a:lvl1pPr>
            <a:lvl2pPr>
              <a:lnSpc>
                <a:spcPct val="100000"/>
              </a:lnSpc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12" name="Picture 11" title="CDE 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973" y="6225630"/>
            <a:ext cx="1028753" cy="55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658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Dk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title="Dark Green section divider graphic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062163"/>
            <a:ext cx="7772400" cy="2387600"/>
          </a:xfrm>
        </p:spPr>
        <p:txBody>
          <a:bodyPr lIns="0" tIns="0" rIns="0" bIns="0" anchor="ctr" anchorCtr="0">
            <a:noAutofit/>
          </a:bodyPr>
          <a:lstStyle>
            <a:lvl1pPr algn="ctr">
              <a:defRPr sz="5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10" name="Picture 9" title="CDE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964" y="6246435"/>
            <a:ext cx="975232" cy="529756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4320" y="6356351"/>
            <a:ext cx="467783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67726FA2-3EC9-4717-AD62-D8C823692D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591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bright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title="Light Green section divider graphic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062163"/>
            <a:ext cx="7772400" cy="2387600"/>
          </a:xfrm>
        </p:spPr>
        <p:txBody>
          <a:bodyPr lIns="0" tIns="0" rIns="0" bIns="0" anchor="ctr" anchorCtr="0">
            <a:noAutofit/>
          </a:bodyPr>
          <a:lstStyle>
            <a:lvl1pPr algn="ctr">
              <a:defRPr sz="5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8" name="Picture 7" title="CDE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964" y="6246435"/>
            <a:ext cx="975232" cy="529756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4320" y="6356351"/>
            <a:ext cx="467783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67726FA2-3EC9-4717-AD62-D8C823692D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14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Dkgreen to bright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title="Gradient section divider graphic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062163"/>
            <a:ext cx="7772400" cy="2387600"/>
          </a:xfrm>
        </p:spPr>
        <p:txBody>
          <a:bodyPr lIns="0" tIns="0" rIns="0" bIns="0" anchor="ctr" anchorCtr="0">
            <a:noAutofit/>
          </a:bodyPr>
          <a:lstStyle>
            <a:lvl1pPr algn="ctr">
              <a:defRPr sz="5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9" name="Picture 8" title="CDE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964" y="6246435"/>
            <a:ext cx="975232" cy="529756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4320" y="6356351"/>
            <a:ext cx="467783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67726FA2-3EC9-4717-AD62-D8C823692D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42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Dark Green file folder section divider graphic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4320" y="6356351"/>
            <a:ext cx="467783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67726FA2-3EC9-4717-AD62-D8C823692D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062163"/>
            <a:ext cx="7772400" cy="2387600"/>
          </a:xfrm>
        </p:spPr>
        <p:txBody>
          <a:bodyPr lIns="0" tIns="0" rIns="0" bIns="0" anchor="ctr" anchorCtr="0">
            <a:noAutofit/>
          </a:bodyPr>
          <a:lstStyle>
            <a:lvl1pPr algn="ctr">
              <a:defRPr sz="5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9" name="Picture 8" title="CDE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964" y="6246435"/>
            <a:ext cx="975232" cy="529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38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4320" y="6356351"/>
            <a:ext cx="467783" cy="365125"/>
          </a:xfrm>
        </p:spPr>
        <p:txBody>
          <a:bodyPr/>
          <a:lstStyle>
            <a:lvl1pPr algn="ctr">
              <a:defRPr/>
            </a:lvl1pPr>
          </a:lstStyle>
          <a:p>
            <a:fld id="{67726FA2-3EC9-4717-AD62-D8C823692D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411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no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4569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D9A9D-8D96-4F61-8BE6-3E8248424252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26FA2-3EC9-4717-AD62-D8C823692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2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73" r:id="rId4"/>
    <p:sldLayoutId id="2147483674" r:id="rId5"/>
    <p:sldLayoutId id="2147483672" r:id="rId6"/>
    <p:sldLayoutId id="2147483675" r:id="rId7"/>
    <p:sldLayoutId id="2147483667" r:id="rId8"/>
    <p:sldLayoutId id="214748367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FPP Legislative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30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FPP Legislative Update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Over 70 Education Related Bills</a:t>
            </a:r>
          </a:p>
          <a:p>
            <a:pPr marL="342900" lvl="1" indent="-342900">
              <a:spcBef>
                <a:spcPts val="1000"/>
              </a:spcBef>
            </a:pPr>
            <a:r>
              <a:rPr lang="en-US" sz="2400" dirty="0">
                <a:solidFill>
                  <a:srgbClr val="5C6670"/>
                </a:solidFill>
                <a:latin typeface="Trebuchet MS" panose="020B0603020202020204" pitchFamily="34" charset="0"/>
              </a:rPr>
              <a:t>Approximately 35 bills will require CDE/SBE implementation</a:t>
            </a:r>
          </a:p>
          <a:p>
            <a:pPr marL="342900" lvl="1" indent="-342900">
              <a:spcBef>
                <a:spcPts val="1000"/>
              </a:spcBef>
            </a:pPr>
            <a:r>
              <a:rPr lang="en-US" sz="2400" dirty="0">
                <a:solidFill>
                  <a:srgbClr val="5C6670"/>
                </a:solidFill>
                <a:latin typeface="Trebuchet MS" panose="020B0603020202020204" pitchFamily="34" charset="0"/>
              </a:rPr>
              <a:t>Approximately 15 bill may require rulemaking</a:t>
            </a:r>
          </a:p>
          <a:p>
            <a:pPr marL="342900" lvl="1" indent="-342900">
              <a:spcBef>
                <a:spcPts val="1000"/>
              </a:spcBef>
            </a:pPr>
            <a:r>
              <a:rPr lang="en-US" sz="2400" dirty="0">
                <a:solidFill>
                  <a:srgbClr val="5C6670"/>
                </a:solidFill>
                <a:latin typeface="Trebuchet MS" panose="020B0603020202020204" pitchFamily="34" charset="0"/>
              </a:rPr>
              <a:t>Approximately 16 bills have financial implications for districts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 indent="0">
              <a:buNone/>
            </a:pPr>
            <a:endParaRPr lang="en-US" dirty="0" smtClean="0"/>
          </a:p>
          <a:p>
            <a:pPr marL="1028700" lvl="1" indent="-342900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58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FPP Legislative Update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80826"/>
            <a:ext cx="7886700" cy="423355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HB18-1379 School Finance </a:t>
            </a:r>
            <a:endParaRPr lang="en-US" dirty="0" smtClean="0"/>
          </a:p>
          <a:p>
            <a:pPr marL="1028700" lvl="1" indent="-342900"/>
            <a:r>
              <a:rPr lang="en-US" dirty="0" smtClean="0"/>
              <a:t>Increase </a:t>
            </a:r>
            <a:r>
              <a:rPr lang="en-US" dirty="0"/>
              <a:t>in estimated funded pupils by 5,624.2 from FY17-18 pupil counts</a:t>
            </a:r>
          </a:p>
          <a:p>
            <a:pPr marL="1028700" lvl="1" indent="-342900"/>
            <a:r>
              <a:rPr lang="en-US" dirty="0"/>
              <a:t>Increase in local share of $35.3M from FY17-18 </a:t>
            </a:r>
          </a:p>
          <a:p>
            <a:pPr marL="1028700" lvl="1" indent="-342900"/>
            <a:r>
              <a:rPr lang="en-US" dirty="0"/>
              <a:t>Inflation rate of 3.4%</a:t>
            </a:r>
          </a:p>
          <a:p>
            <a:pPr marL="1028700" lvl="1" indent="-342900"/>
            <a:r>
              <a:rPr lang="en-US" dirty="0"/>
              <a:t>Decrease Budget Stabilization Factor to $672.4M - 8.68% ($155.9M from FY17-18 </a:t>
            </a:r>
            <a:r>
              <a:rPr lang="en-US" dirty="0" smtClean="0"/>
              <a:t>appropriation) </a:t>
            </a:r>
            <a:endParaRPr lang="en-US" dirty="0"/>
          </a:p>
          <a:p>
            <a:pPr marL="1028700" lvl="1" indent="-342900"/>
            <a:r>
              <a:rPr lang="en-US" dirty="0"/>
              <a:t>Statewide Average Per Pupil Funding is $8,137 (increase of $475 from FY17-18)</a:t>
            </a:r>
          </a:p>
          <a:p>
            <a:pPr marL="1028700" lvl="1" indent="-342900"/>
            <a:r>
              <a:rPr lang="en-US" dirty="0"/>
              <a:t>Total Program is $7.08B</a:t>
            </a:r>
          </a:p>
        </p:txBody>
      </p:sp>
    </p:spTree>
    <p:extLst>
      <p:ext uri="{BB962C8B-B14F-4D97-AF65-F5344CB8AC3E}">
        <p14:creationId xmlns:p14="http://schemas.microsoft.com/office/powerpoint/2010/main" val="3591933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School Finance Historical </a:t>
            </a:r>
            <a:r>
              <a:rPr lang="en-US" dirty="0"/>
              <a:t>Recap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80827"/>
            <a:ext cx="7886700" cy="4843723"/>
          </a:xfrm>
        </p:spPr>
        <p:txBody>
          <a:bodyPr/>
          <a:lstStyle/>
          <a:p>
            <a:pPr>
              <a:defRPr/>
            </a:pPr>
            <a:r>
              <a:rPr lang="en-US" dirty="0"/>
              <a:t>2016-17</a:t>
            </a:r>
          </a:p>
          <a:p>
            <a:pPr lvl="1">
              <a:defRPr/>
            </a:pPr>
            <a:r>
              <a:rPr lang="en-US" dirty="0"/>
              <a:t>Budget Stabilization Factor = $828.3M </a:t>
            </a:r>
          </a:p>
          <a:p>
            <a:pPr lvl="1">
              <a:defRPr/>
            </a:pPr>
            <a:r>
              <a:rPr lang="en-US" dirty="0"/>
              <a:t>Average Per Pupil Funding = $7,420</a:t>
            </a:r>
          </a:p>
          <a:p>
            <a:pPr lvl="1">
              <a:defRPr/>
            </a:pPr>
            <a:r>
              <a:rPr lang="en-US" dirty="0"/>
              <a:t>Total Program = $6.37B</a:t>
            </a:r>
          </a:p>
          <a:p>
            <a:pPr>
              <a:defRPr/>
            </a:pPr>
            <a:r>
              <a:rPr lang="en-US" dirty="0"/>
              <a:t>2017-18 Supplemental</a:t>
            </a:r>
          </a:p>
          <a:p>
            <a:pPr lvl="1">
              <a:defRPr/>
            </a:pPr>
            <a:r>
              <a:rPr lang="en-US" dirty="0"/>
              <a:t>Budget Stabilization Factor = $822.4M (-5.9M)</a:t>
            </a:r>
          </a:p>
          <a:p>
            <a:pPr lvl="1">
              <a:defRPr/>
            </a:pPr>
            <a:r>
              <a:rPr lang="en-US" dirty="0"/>
              <a:t>Average Per Pupil Funding = $7,662 (+$242)</a:t>
            </a:r>
          </a:p>
          <a:p>
            <a:pPr lvl="1">
              <a:defRPr/>
            </a:pPr>
            <a:r>
              <a:rPr lang="en-US" dirty="0"/>
              <a:t>Total Program = $6.63B (+250M)</a:t>
            </a:r>
          </a:p>
          <a:p>
            <a:pPr>
              <a:defRPr/>
            </a:pPr>
            <a:r>
              <a:rPr lang="en-US" dirty="0"/>
              <a:t>2018-19</a:t>
            </a:r>
          </a:p>
          <a:p>
            <a:pPr lvl="1">
              <a:defRPr/>
            </a:pPr>
            <a:r>
              <a:rPr lang="en-US" dirty="0"/>
              <a:t>Budget Stabilization Factor = $672.4M (-$150M) </a:t>
            </a:r>
          </a:p>
          <a:p>
            <a:pPr lvl="1">
              <a:defRPr/>
            </a:pPr>
            <a:r>
              <a:rPr lang="en-US" dirty="0"/>
              <a:t>Average Per Pupil Funding = $8,131 (+$475)</a:t>
            </a:r>
          </a:p>
          <a:p>
            <a:pPr lvl="1">
              <a:defRPr/>
            </a:pPr>
            <a:r>
              <a:rPr lang="en-US" dirty="0"/>
              <a:t>Total Program = $7.08B (+450M)</a:t>
            </a:r>
          </a:p>
          <a:p>
            <a:pPr lvl="1"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5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FPP Legislative Update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1000"/>
              </a:spcBef>
            </a:pPr>
            <a:r>
              <a:rPr lang="en-US" sz="2400" dirty="0" smtClean="0">
                <a:solidFill>
                  <a:srgbClr val="5C6670"/>
                </a:solidFill>
                <a:latin typeface="Trebuchet MS" panose="020B0603020202020204" pitchFamily="34" charset="0"/>
              </a:rPr>
              <a:t>HB18-1379 School Finance Continued</a:t>
            </a:r>
            <a:endParaRPr lang="en-US" sz="2400" dirty="0">
              <a:solidFill>
                <a:srgbClr val="5C6670"/>
              </a:solidFill>
              <a:latin typeface="Trebuchet MS" panose="020B0603020202020204" pitchFamily="34" charset="0"/>
            </a:endParaRPr>
          </a:p>
          <a:p>
            <a:pPr marL="1028700" lvl="1" indent="-342900"/>
            <a:r>
              <a:rPr lang="en-US" dirty="0" smtClean="0"/>
              <a:t>ELPA funding allocated proportional to NEP/LEP and FEP Monitor 1 and 2 students</a:t>
            </a:r>
          </a:p>
          <a:p>
            <a:pPr marL="1028700" lvl="1" indent="-342900"/>
            <a:r>
              <a:rPr lang="en-US" dirty="0"/>
              <a:t>D</a:t>
            </a:r>
            <a:r>
              <a:rPr lang="en-US" dirty="0" smtClean="0"/>
              <a:t>istributes </a:t>
            </a:r>
            <a:r>
              <a:rPr lang="en-US" dirty="0"/>
              <a:t>$</a:t>
            </a:r>
            <a:r>
              <a:rPr lang="en-US" dirty="0" smtClean="0"/>
              <a:t>30M on </a:t>
            </a:r>
            <a:r>
              <a:rPr lang="en-US" dirty="0"/>
              <a:t>a per-pupil basis to large rural districts </a:t>
            </a:r>
            <a:r>
              <a:rPr lang="en-US" dirty="0" smtClean="0"/>
              <a:t>(55%) and </a:t>
            </a:r>
            <a:r>
              <a:rPr lang="en-US" dirty="0"/>
              <a:t>small rural </a:t>
            </a:r>
            <a:r>
              <a:rPr lang="en-US" dirty="0" smtClean="0"/>
              <a:t>districts (45%) including charter schools in these districts</a:t>
            </a:r>
          </a:p>
          <a:p>
            <a:pPr marL="1028700" lvl="1" indent="-342900"/>
            <a:r>
              <a:rPr lang="en-US" dirty="0"/>
              <a:t>1,000 </a:t>
            </a:r>
            <a:r>
              <a:rPr lang="en-US" dirty="0" smtClean="0"/>
              <a:t>ECARE slots (Note: Allocations are estimates and will be adjusted after allocations)</a:t>
            </a:r>
          </a:p>
          <a:p>
            <a:pPr marL="1028700" lvl="1" indent="-342900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91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FPP Legislative Update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1000"/>
              </a:spcBef>
            </a:pPr>
            <a:r>
              <a:rPr lang="en-US" sz="2400" dirty="0" smtClean="0">
                <a:solidFill>
                  <a:srgbClr val="5C6670"/>
                </a:solidFill>
                <a:latin typeface="Trebuchet MS" panose="020B0603020202020204" pitchFamily="34" charset="0"/>
              </a:rPr>
              <a:t>SB18-200 </a:t>
            </a:r>
            <a:r>
              <a:rPr lang="en-US" sz="2400" dirty="0">
                <a:solidFill>
                  <a:srgbClr val="5C6670"/>
                </a:solidFill>
                <a:latin typeface="Trebuchet MS" panose="020B0603020202020204" pitchFamily="34" charset="0"/>
              </a:rPr>
              <a:t>PERA Reform</a:t>
            </a:r>
          </a:p>
          <a:p>
            <a:pPr marL="1028700" lvl="1" indent="-342900"/>
            <a:r>
              <a:rPr lang="en-US" dirty="0" smtClean="0"/>
              <a:t>5 year HAS</a:t>
            </a:r>
          </a:p>
          <a:p>
            <a:pPr marL="1028700" lvl="1" indent="-342900"/>
            <a:r>
              <a:rPr lang="en-US" dirty="0" smtClean="0"/>
              <a:t>Assess PERA benefit on gross salary for members after 7/1/19</a:t>
            </a:r>
          </a:p>
          <a:p>
            <a:pPr marL="1028700" lvl="1" indent="-342900"/>
            <a:r>
              <a:rPr lang="en-US" dirty="0" smtClean="0"/>
              <a:t>Direct distribution of $225M every year </a:t>
            </a:r>
            <a:endParaRPr lang="en-US" dirty="0"/>
          </a:p>
          <a:p>
            <a:pPr marL="1028700" lvl="1" indent="-342900"/>
            <a:r>
              <a:rPr lang="en-US" dirty="0" smtClean="0"/>
              <a:t>Automatic adjustments to contribution rate, COLA, and direct distribution  with blended total contribution is &lt;98% and &gt;120%</a:t>
            </a:r>
          </a:p>
          <a:p>
            <a:pPr marL="1028700" lvl="1" indent="-342900"/>
            <a:r>
              <a:rPr lang="en-US" dirty="0" smtClean="0"/>
              <a:t>3-year COLA freeze</a:t>
            </a:r>
          </a:p>
          <a:p>
            <a:pPr marL="1028700" lvl="1" indent="-342900"/>
            <a:r>
              <a:rPr lang="en-US" dirty="0" smtClean="0"/>
              <a:t>COLA at 1.5 percent (2.0 percent now)</a:t>
            </a:r>
          </a:p>
          <a:p>
            <a:pPr marL="1028700" lvl="1" indent="-342900"/>
            <a:r>
              <a:rPr lang="en-US" dirty="0" smtClean="0"/>
              <a:t>64 retirement age with 30 years of service/65 with 5 years</a:t>
            </a:r>
          </a:p>
          <a:p>
            <a:pPr marL="1028700" lvl="1" indent="-342900"/>
            <a:r>
              <a:rPr lang="en-US" dirty="0" smtClean="0"/>
              <a:t>Employee contribution increases: July 2019 – 0.75%, July 2020 – 0.75%, July 2021 – 0.5%</a:t>
            </a:r>
          </a:p>
          <a:p>
            <a:pPr marL="1028700" lvl="1" indent="-342900"/>
            <a:r>
              <a:rPr lang="en-US" dirty="0" smtClean="0"/>
              <a:t>Employer contribution increase: July 2019 – 0.25%</a:t>
            </a:r>
            <a:endParaRPr lang="en-US" dirty="0"/>
          </a:p>
          <a:p>
            <a:pPr lvl="1" indent="0">
              <a:buNone/>
            </a:pPr>
            <a:endParaRPr lang="en-US" dirty="0" smtClean="0"/>
          </a:p>
          <a:p>
            <a:pPr marL="1028700" lvl="1" indent="-342900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00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FPP Legislative Update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1000"/>
              </a:spcBef>
            </a:pPr>
            <a:r>
              <a:rPr lang="en-US" sz="2400" dirty="0" smtClean="0">
                <a:solidFill>
                  <a:srgbClr val="5C6670"/>
                </a:solidFill>
                <a:latin typeface="Trebuchet MS" panose="020B0603020202020204" pitchFamily="34" charset="0"/>
              </a:rPr>
              <a:t>Teacher Related Bills</a:t>
            </a:r>
            <a:endParaRPr lang="en-US" sz="2400" dirty="0">
              <a:solidFill>
                <a:srgbClr val="5C6670"/>
              </a:solidFill>
              <a:latin typeface="Trebuchet MS" panose="020B0603020202020204" pitchFamily="34" charset="0"/>
            </a:endParaRPr>
          </a:p>
          <a:p>
            <a:pPr marL="1028700" lvl="1" indent="-342900"/>
            <a:r>
              <a:rPr lang="en-US" dirty="0" smtClean="0"/>
              <a:t>HB18-1002 Rural School District Teaching Fellowship Programs </a:t>
            </a:r>
          </a:p>
          <a:p>
            <a:pPr marL="1028700" lvl="1" indent="-342900"/>
            <a:r>
              <a:rPr lang="en-US" dirty="0" smtClean="0"/>
              <a:t>HB18-1189 Expanding Effective Teacher Residency Programs</a:t>
            </a:r>
          </a:p>
          <a:p>
            <a:pPr marL="1028700" lvl="1" indent="-342900"/>
            <a:r>
              <a:rPr lang="en-US" dirty="0" smtClean="0"/>
              <a:t>HB18-1309 Programs Addressing Educator Shortages</a:t>
            </a:r>
          </a:p>
          <a:p>
            <a:pPr marL="1028700" lvl="1" indent="-342900"/>
            <a:r>
              <a:rPr lang="en-US" dirty="0"/>
              <a:t>HB18-1332 Collaborative Educator Prep Initiatives</a:t>
            </a:r>
          </a:p>
          <a:p>
            <a:pPr marL="1028700" lvl="1" indent="-342900"/>
            <a:r>
              <a:rPr lang="en-US" dirty="0" smtClean="0"/>
              <a:t>HB18-1412 Retaining Teachers Grant Program</a:t>
            </a:r>
          </a:p>
          <a:p>
            <a:pPr marL="1028700" lvl="1" indent="-342900"/>
            <a:r>
              <a:rPr lang="en-US" dirty="0"/>
              <a:t>SB18-229 CDE Student Teacher Criminal History Records</a:t>
            </a:r>
          </a:p>
          <a:p>
            <a:pPr marL="1028700" lvl="1" indent="-342900"/>
            <a:endParaRPr lang="en-US" dirty="0" smtClean="0"/>
          </a:p>
          <a:p>
            <a:pPr marL="342900" lvl="1" indent="-342900">
              <a:spcBef>
                <a:spcPts val="1000"/>
              </a:spcBef>
            </a:pPr>
            <a:r>
              <a:rPr lang="en-US" sz="2400" dirty="0" smtClean="0">
                <a:solidFill>
                  <a:srgbClr val="5C6670"/>
                </a:solidFill>
                <a:latin typeface="Trebuchet MS" panose="020B0603020202020204" pitchFamily="34" charset="0"/>
              </a:rPr>
              <a:t>BEST </a:t>
            </a:r>
            <a:r>
              <a:rPr lang="en-US" sz="2400" dirty="0">
                <a:solidFill>
                  <a:srgbClr val="5C6670"/>
                </a:solidFill>
                <a:latin typeface="Trebuchet MS" panose="020B0603020202020204" pitchFamily="34" charset="0"/>
              </a:rPr>
              <a:t>Related Bills</a:t>
            </a:r>
          </a:p>
          <a:p>
            <a:pPr marL="1028700" lvl="1" indent="-342900"/>
            <a:r>
              <a:rPr lang="en-US" dirty="0" smtClean="0"/>
              <a:t>HB18-1070 Additional Capital Construction Funding</a:t>
            </a:r>
          </a:p>
          <a:p>
            <a:pPr marL="1028700" lvl="1" indent="-342900"/>
            <a:r>
              <a:rPr lang="en-US" dirty="0" smtClean="0"/>
              <a:t>HB18-1277 BEST Grant Application Requirements</a:t>
            </a:r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99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FPP Legislative Update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1000"/>
              </a:spcBef>
            </a:pPr>
            <a:r>
              <a:rPr lang="en-US" sz="2400" dirty="0" smtClean="0">
                <a:solidFill>
                  <a:srgbClr val="5C6670"/>
                </a:solidFill>
                <a:latin typeface="Trebuchet MS" panose="020B0603020202020204" pitchFamily="34" charset="0"/>
              </a:rPr>
              <a:t>Program Funding Related Bills</a:t>
            </a:r>
            <a:endParaRPr lang="en-US" sz="2400" dirty="0">
              <a:solidFill>
                <a:srgbClr val="5C6670"/>
              </a:solidFill>
              <a:latin typeface="Trebuchet MS" panose="020B0603020202020204" pitchFamily="34" charset="0"/>
            </a:endParaRPr>
          </a:p>
          <a:p>
            <a:pPr marL="1028700" lvl="1" indent="-342900"/>
            <a:r>
              <a:rPr lang="en-US" dirty="0"/>
              <a:t>HB18-1193 Extend AP Incentives Program</a:t>
            </a:r>
          </a:p>
          <a:p>
            <a:pPr marL="1028700" lvl="1" indent="-342900"/>
            <a:r>
              <a:rPr lang="en-US" dirty="0"/>
              <a:t>HB18-1266 Career Development Success Program Expansion</a:t>
            </a:r>
          </a:p>
          <a:p>
            <a:pPr marL="1028700" lvl="1" indent="-342900"/>
            <a:r>
              <a:rPr lang="en-US" dirty="0" smtClean="0"/>
              <a:t>HB18-1306 Ensure Stability for Students in Foster </a:t>
            </a:r>
            <a:r>
              <a:rPr lang="en-US" dirty="0"/>
              <a:t>Care</a:t>
            </a:r>
          </a:p>
          <a:p>
            <a:pPr marL="1028700" lvl="1" indent="-342900"/>
            <a:r>
              <a:rPr lang="en-US" dirty="0" smtClean="0"/>
              <a:t>HB18-1393 Effective Implementation of READ Act</a:t>
            </a:r>
          </a:p>
          <a:p>
            <a:pPr marL="1028700" lvl="1" indent="-342900"/>
            <a:r>
              <a:rPr lang="en-US" dirty="0" smtClean="0"/>
              <a:t>SB18-085 Financial Incentives for Education in Rural Areas</a:t>
            </a:r>
          </a:p>
          <a:p>
            <a:pPr marL="1028700" lvl="1" indent="-342900"/>
            <a:endParaRPr lang="en-US" dirty="0" smtClean="0"/>
          </a:p>
          <a:p>
            <a:pPr marL="342900" lvl="1" indent="-342900">
              <a:spcBef>
                <a:spcPts val="1000"/>
              </a:spcBef>
            </a:pPr>
            <a:r>
              <a:rPr lang="en-US" sz="2400" dirty="0" err="1" smtClean="0">
                <a:solidFill>
                  <a:srgbClr val="5C6670"/>
                </a:solidFill>
                <a:latin typeface="Trebuchet MS" panose="020B0603020202020204" pitchFamily="34" charset="0"/>
              </a:rPr>
              <a:t>Misc</a:t>
            </a:r>
            <a:r>
              <a:rPr lang="en-US" sz="2400" dirty="0" smtClean="0">
                <a:solidFill>
                  <a:srgbClr val="5C6670"/>
                </a:solidFill>
                <a:latin typeface="Trebuchet MS" panose="020B0603020202020204" pitchFamily="34" charset="0"/>
              </a:rPr>
              <a:t> Other Funding </a:t>
            </a:r>
            <a:r>
              <a:rPr lang="en-US" sz="2400" dirty="0">
                <a:solidFill>
                  <a:srgbClr val="5C6670"/>
                </a:solidFill>
                <a:latin typeface="Trebuchet MS" panose="020B0603020202020204" pitchFamily="34" charset="0"/>
              </a:rPr>
              <a:t>Related Bills</a:t>
            </a:r>
          </a:p>
          <a:p>
            <a:pPr marL="1028700" lvl="1" indent="-342900"/>
            <a:r>
              <a:rPr lang="en-US" dirty="0" smtClean="0"/>
              <a:t>HB18-1101 Retail MJ Sales Tax Appropriations for Schools</a:t>
            </a:r>
          </a:p>
          <a:p>
            <a:pPr marL="1028700" lvl="1" indent="-342900"/>
            <a:endParaRPr lang="en-US" dirty="0" smtClean="0"/>
          </a:p>
          <a:p>
            <a:pPr marL="1028700" lvl="1" indent="-342900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18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Light Blue to Green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3176</TotalTime>
  <Words>476</Words>
  <Application>Microsoft Office PowerPoint</Application>
  <PresentationFormat>On-screen Show (4:3)</PresentationFormat>
  <Paragraphs>88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Light Blue to Green Theme</vt:lpstr>
      <vt:lpstr>FPP Legislative Update</vt:lpstr>
      <vt:lpstr>FPP Legislative Update</vt:lpstr>
      <vt:lpstr>FPP Legislative Update</vt:lpstr>
      <vt:lpstr>School Finance Historical Recap </vt:lpstr>
      <vt:lpstr>FPP Legislative Update</vt:lpstr>
      <vt:lpstr>FPP Legislative Update</vt:lpstr>
      <vt:lpstr>FPP Legislative Update </vt:lpstr>
      <vt:lpstr>FPP Legislative Update </vt:lpstr>
    </vt:vector>
  </TitlesOfParts>
  <Company>Colorado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Richardson, Megan</cp:lastModifiedBy>
  <cp:revision>294</cp:revision>
  <cp:lastPrinted>2018-05-16T20:56:00Z</cp:lastPrinted>
  <dcterms:created xsi:type="dcterms:W3CDTF">2018-01-08T21:58:16Z</dcterms:created>
  <dcterms:modified xsi:type="dcterms:W3CDTF">2018-06-04T13:57:11Z</dcterms:modified>
</cp:coreProperties>
</file>