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3" r:id="rId7"/>
    <p:sldId id="262"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9448" autoAdjust="0"/>
  </p:normalViewPr>
  <p:slideViewPr>
    <p:cSldViewPr snapToGrid="0">
      <p:cViewPr varScale="1">
        <p:scale>
          <a:sx n="100" d="100"/>
          <a:sy n="100" d="100"/>
        </p:scale>
        <p:origin x="1776" y="7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3/1/2022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890230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2231169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94143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3397512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1803172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4197581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486379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63143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3570907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488BC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e.state.co.us/sites/default/files/documents/ruraledcouncil/download/ruraldefinitionletter12813.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sites/default/files/documents/ruraledcouncil/download/ruraldefinitionletter12813.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ese.ed.gov/files/2022/02/FY2022_Master_Eligibility_Spreadsheet-Public21622.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Negley_T@cde.state.co.u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Rural Education Achievement Program (REAP)</a:t>
            </a:r>
          </a:p>
        </p:txBody>
      </p:sp>
      <p:sp>
        <p:nvSpPr>
          <p:cNvPr id="3" name="Subtitle 2"/>
          <p:cNvSpPr>
            <a:spLocks noGrp="1"/>
          </p:cNvSpPr>
          <p:nvPr>
            <p:ph type="subTitle" idx="1"/>
          </p:nvPr>
        </p:nvSpPr>
        <p:spPr/>
        <p:txBody>
          <a:bodyPr/>
          <a:lstStyle/>
          <a:p>
            <a:r>
              <a:rPr lang="en-US" dirty="0"/>
              <a:t>March 2022</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REAP?</a:t>
            </a:r>
          </a:p>
        </p:txBody>
      </p:sp>
      <p:sp>
        <p:nvSpPr>
          <p:cNvPr id="3" name="Content Placeholder 2"/>
          <p:cNvSpPr>
            <a:spLocks noGrp="1"/>
          </p:cNvSpPr>
          <p:nvPr>
            <p:ph idx="1"/>
          </p:nvPr>
        </p:nvSpPr>
        <p:spPr/>
        <p:txBody>
          <a:bodyPr>
            <a:normAutofit/>
          </a:bodyPr>
          <a:lstStyle/>
          <a:p>
            <a:r>
              <a:rPr lang="en-US" dirty="0"/>
              <a:t>REAP (or Title V, Part B) is intended to address the unique needs of rural school districts that may lack the personnel and resources to compete effectively for Federal competitive grants and that often receive grant allocations in amounts too small to be effective in meeting their intended purposes.</a:t>
            </a:r>
          </a:p>
          <a:p>
            <a:endParaRPr lang="en-US" dirty="0"/>
          </a:p>
          <a:p>
            <a:r>
              <a:rPr lang="en-US" dirty="0"/>
              <a:t>REAP consists of two formula grant programs:</a:t>
            </a:r>
          </a:p>
          <a:p>
            <a:pPr lvl="1"/>
            <a:r>
              <a:rPr lang="en-US" dirty="0"/>
              <a:t>Rural and Low-Income School (RLIS) – U.S. Department of Education makes grants to State educational agencies (SEAs) and SEAs administer subgrants</a:t>
            </a:r>
          </a:p>
          <a:p>
            <a:pPr lvl="1"/>
            <a:r>
              <a:rPr lang="en-US" dirty="0"/>
              <a:t>Small, Rural School Achievement (SRSA) – U.S. Department of Education makes grants directly to local educational agencies (LEAs)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63827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E7BF-B7E3-4EA8-992E-7DD3C187FFC2}"/>
              </a:ext>
            </a:extLst>
          </p:cNvPr>
          <p:cNvSpPr>
            <a:spLocks noGrp="1"/>
          </p:cNvSpPr>
          <p:nvPr>
            <p:ph type="title"/>
          </p:nvPr>
        </p:nvSpPr>
        <p:spPr/>
        <p:txBody>
          <a:bodyPr/>
          <a:lstStyle/>
          <a:p>
            <a:r>
              <a:rPr lang="en-US" dirty="0"/>
              <a:t>RLIS Eligibility</a:t>
            </a:r>
          </a:p>
        </p:txBody>
      </p:sp>
      <p:sp>
        <p:nvSpPr>
          <p:cNvPr id="3" name="Content Placeholder 2">
            <a:extLst>
              <a:ext uri="{FF2B5EF4-FFF2-40B4-BE49-F238E27FC236}">
                <a16:creationId xmlns:a16="http://schemas.microsoft.com/office/drawing/2014/main" id="{1FFE62CD-F174-4ADB-8E9D-AAF0841EA2B3}"/>
              </a:ext>
            </a:extLst>
          </p:cNvPr>
          <p:cNvSpPr>
            <a:spLocks noGrp="1"/>
          </p:cNvSpPr>
          <p:nvPr>
            <p:ph idx="1"/>
          </p:nvPr>
        </p:nvSpPr>
        <p:spPr/>
        <p:txBody>
          <a:bodyPr>
            <a:normAutofit fontScale="92500" lnSpcReduction="20000"/>
          </a:bodyPr>
          <a:lstStyle/>
          <a:p>
            <a:r>
              <a:rPr lang="en-US" dirty="0"/>
              <a:t>A local educational agency (LEA) is eligible to participate in the RLIS program if it meets the criteria of being </a:t>
            </a:r>
            <a:r>
              <a:rPr lang="en-US" b="1" dirty="0"/>
              <a:t>both low-income and rural</a:t>
            </a:r>
            <a:r>
              <a:rPr lang="en-US" dirty="0"/>
              <a:t>:</a:t>
            </a:r>
          </a:p>
          <a:p>
            <a:pPr lvl="1"/>
            <a:r>
              <a:rPr lang="en-US" dirty="0"/>
              <a:t>To be considered </a:t>
            </a:r>
            <a:r>
              <a:rPr lang="en-US" b="1" dirty="0"/>
              <a:t>low-income</a:t>
            </a:r>
            <a:r>
              <a:rPr lang="en-US" dirty="0"/>
              <a:t>, at least 20 percent of the children (ages 5 to 17) served by the LEA must be from families with incomes below the poverty line, </a:t>
            </a:r>
            <a:r>
              <a:rPr lang="en-US" u="sng" dirty="0"/>
              <a:t>based on data from the U.S. Census Bureau’s Small Area Income and Poverty Estimates (SAIPE)</a:t>
            </a:r>
            <a:r>
              <a:rPr lang="en-US" dirty="0"/>
              <a:t>.</a:t>
            </a:r>
          </a:p>
          <a:p>
            <a:pPr lvl="2"/>
            <a:r>
              <a:rPr lang="en-US" dirty="0"/>
              <a:t>The U.S. Department of Education is required to use SAIPE data as the metric in determining whether an LEA meets the low-income requirement.</a:t>
            </a:r>
          </a:p>
          <a:p>
            <a:pPr lvl="2"/>
            <a:r>
              <a:rPr lang="en-US" dirty="0"/>
              <a:t>When SAIPE data is available for an LEA, States are </a:t>
            </a:r>
            <a:r>
              <a:rPr lang="en-US" u="sng" dirty="0"/>
              <a:t>not</a:t>
            </a:r>
            <a:r>
              <a:rPr lang="en-US" dirty="0"/>
              <a:t> permitted to submit alternate poverty data.</a:t>
            </a:r>
            <a:endParaRPr lang="en-US" u="sng" dirty="0"/>
          </a:p>
          <a:p>
            <a:pPr lvl="1"/>
            <a:r>
              <a:rPr lang="en-US" dirty="0"/>
              <a:t>To be considered </a:t>
            </a:r>
            <a:r>
              <a:rPr lang="en-US" b="1" dirty="0"/>
              <a:t>rural</a:t>
            </a:r>
            <a:r>
              <a:rPr lang="en-US" dirty="0"/>
              <a:t>, all schools comprising the LEA must have a school locale code of 32, 33, 41, 42, or 43 (as assigned by NCES, the National Center for Education Statistics), or meet the State’s </a:t>
            </a:r>
            <a:r>
              <a:rPr lang="en-US" dirty="0">
                <a:hlinkClick r:id="rId3"/>
              </a:rPr>
              <a:t>rural definition</a:t>
            </a:r>
            <a:r>
              <a:rPr lang="en-US" dirty="0"/>
              <a:t>.</a:t>
            </a:r>
          </a:p>
          <a:p>
            <a:pPr lvl="2"/>
            <a:r>
              <a:rPr lang="en-US" dirty="0"/>
              <a:t>School locale code 32 – Distant Town</a:t>
            </a:r>
          </a:p>
          <a:p>
            <a:pPr lvl="2"/>
            <a:r>
              <a:rPr lang="en-US" dirty="0"/>
              <a:t>School locale code 33 – Remote Town</a:t>
            </a:r>
          </a:p>
          <a:p>
            <a:pPr lvl="2"/>
            <a:r>
              <a:rPr lang="en-US" dirty="0"/>
              <a:t>School locale code 41 – Fringe Rural</a:t>
            </a:r>
          </a:p>
          <a:p>
            <a:pPr lvl="2"/>
            <a:r>
              <a:rPr lang="en-US" dirty="0"/>
              <a:t>School locale code 42 – Distant Rural</a:t>
            </a:r>
          </a:p>
          <a:p>
            <a:pPr lvl="2"/>
            <a:r>
              <a:rPr lang="en-US" dirty="0"/>
              <a:t>School locale code 43 – Remote Rural</a:t>
            </a:r>
            <a:endParaRPr lang="en-US" sz="1100" b="0" i="0" u="none" strike="noStrike" dirty="0">
              <a:solidFill>
                <a:srgbClr val="333333"/>
              </a:solidFill>
              <a:effectLst/>
              <a:latin typeface="Arial" panose="020B0604020202020204" pitchFamily="34" charset="0"/>
            </a:endParaRPr>
          </a:p>
        </p:txBody>
      </p:sp>
      <p:sp>
        <p:nvSpPr>
          <p:cNvPr id="4" name="Slide Number Placeholder 3">
            <a:extLst>
              <a:ext uri="{FF2B5EF4-FFF2-40B4-BE49-F238E27FC236}">
                <a16:creationId xmlns:a16="http://schemas.microsoft.com/office/drawing/2014/main" id="{0D121F1A-3129-4AD8-A720-FC32C66B794D}"/>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329850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E7BF-B7E3-4EA8-992E-7DD3C187FFC2}"/>
              </a:ext>
            </a:extLst>
          </p:cNvPr>
          <p:cNvSpPr>
            <a:spLocks noGrp="1"/>
          </p:cNvSpPr>
          <p:nvPr>
            <p:ph type="title"/>
          </p:nvPr>
        </p:nvSpPr>
        <p:spPr/>
        <p:txBody>
          <a:bodyPr/>
          <a:lstStyle/>
          <a:p>
            <a:r>
              <a:rPr lang="en-US" dirty="0"/>
              <a:t>SRSA Eligibility</a:t>
            </a:r>
          </a:p>
        </p:txBody>
      </p:sp>
      <p:sp>
        <p:nvSpPr>
          <p:cNvPr id="3" name="Content Placeholder 2">
            <a:extLst>
              <a:ext uri="{FF2B5EF4-FFF2-40B4-BE49-F238E27FC236}">
                <a16:creationId xmlns:a16="http://schemas.microsoft.com/office/drawing/2014/main" id="{1FFE62CD-F174-4ADB-8E9D-AAF0841EA2B3}"/>
              </a:ext>
            </a:extLst>
          </p:cNvPr>
          <p:cNvSpPr>
            <a:spLocks noGrp="1"/>
          </p:cNvSpPr>
          <p:nvPr>
            <p:ph idx="1"/>
          </p:nvPr>
        </p:nvSpPr>
        <p:spPr/>
        <p:txBody>
          <a:bodyPr>
            <a:normAutofit fontScale="92500" lnSpcReduction="10000"/>
          </a:bodyPr>
          <a:lstStyle/>
          <a:p>
            <a:r>
              <a:rPr lang="en-US" dirty="0"/>
              <a:t>A local educational agency (LEA) is eligible to participate in the SRSA program if it meets the criteria of being </a:t>
            </a:r>
            <a:r>
              <a:rPr lang="en-US" b="1" dirty="0"/>
              <a:t>both small and rural</a:t>
            </a:r>
            <a:r>
              <a:rPr lang="en-US" dirty="0"/>
              <a:t>:</a:t>
            </a:r>
          </a:p>
          <a:p>
            <a:pPr lvl="1"/>
            <a:r>
              <a:rPr lang="en-US" dirty="0"/>
              <a:t>To be considered </a:t>
            </a:r>
            <a:r>
              <a:rPr lang="en-US" b="1" dirty="0"/>
              <a:t>small</a:t>
            </a:r>
            <a:r>
              <a:rPr lang="en-US" dirty="0"/>
              <a:t>, an LEA must have a total average daily attendance (ADA) of fewer than 600 students, or exclusively serve schools that are located in counties with a population density of fewer than 10 persons per square mile.</a:t>
            </a:r>
          </a:p>
          <a:p>
            <a:pPr lvl="2"/>
            <a:r>
              <a:rPr lang="en-US" dirty="0"/>
              <a:t>ADA is determined based on a census conducted, between the start of the school year and December 1, of the number of students in attendance in kindergarten through grade 12 at the schools served by each LEA.</a:t>
            </a:r>
          </a:p>
          <a:p>
            <a:pPr lvl="2"/>
            <a:r>
              <a:rPr lang="en-US" dirty="0"/>
              <a:t>For the purposes of REAP eligibility, CDE utilizes data from the Student October Snapshot from the preceding year to calculate ADA.</a:t>
            </a:r>
            <a:endParaRPr lang="en-US" u="sng" dirty="0"/>
          </a:p>
          <a:p>
            <a:pPr lvl="1"/>
            <a:r>
              <a:rPr lang="en-US" dirty="0"/>
              <a:t>To be considered </a:t>
            </a:r>
            <a:r>
              <a:rPr lang="en-US" b="1" dirty="0"/>
              <a:t>rural</a:t>
            </a:r>
            <a:r>
              <a:rPr lang="en-US" dirty="0"/>
              <a:t>, all schools comprising the LEA must have a school locale code of 41, 42, or 43 (as assigned by NCES, the National Center for Education Statistics), or meet the State’s </a:t>
            </a:r>
            <a:r>
              <a:rPr lang="en-US" dirty="0">
                <a:hlinkClick r:id="rId3"/>
              </a:rPr>
              <a:t>rural definition</a:t>
            </a:r>
            <a:r>
              <a:rPr lang="en-US" dirty="0"/>
              <a:t>.</a:t>
            </a:r>
          </a:p>
          <a:p>
            <a:pPr lvl="2"/>
            <a:r>
              <a:rPr lang="en-US" dirty="0"/>
              <a:t>School locale code 41 – Fringe Rural</a:t>
            </a:r>
          </a:p>
          <a:p>
            <a:pPr lvl="2"/>
            <a:r>
              <a:rPr lang="en-US" dirty="0"/>
              <a:t>School locale code 42 – Distant Rural</a:t>
            </a:r>
          </a:p>
          <a:p>
            <a:pPr lvl="2"/>
            <a:r>
              <a:rPr lang="en-US" dirty="0"/>
              <a:t>School locale code 43 – Remote Rural</a:t>
            </a:r>
          </a:p>
        </p:txBody>
      </p:sp>
      <p:sp>
        <p:nvSpPr>
          <p:cNvPr id="4" name="Slide Number Placeholder 3">
            <a:extLst>
              <a:ext uri="{FF2B5EF4-FFF2-40B4-BE49-F238E27FC236}">
                <a16:creationId xmlns:a16="http://schemas.microsoft.com/office/drawing/2014/main" id="{0D121F1A-3129-4AD8-A720-FC32C66B794D}"/>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60942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9EE5-C26C-41AE-B0A2-1E338DFD3058}"/>
              </a:ext>
            </a:extLst>
          </p:cNvPr>
          <p:cNvSpPr>
            <a:spLocks noGrp="1"/>
          </p:cNvSpPr>
          <p:nvPr>
            <p:ph type="title"/>
          </p:nvPr>
        </p:nvSpPr>
        <p:spPr/>
        <p:txBody>
          <a:bodyPr/>
          <a:lstStyle/>
          <a:p>
            <a:r>
              <a:rPr lang="en-US" dirty="0"/>
              <a:t>Dual-Eligibility</a:t>
            </a:r>
          </a:p>
        </p:txBody>
      </p:sp>
      <p:sp>
        <p:nvSpPr>
          <p:cNvPr id="3" name="Content Placeholder 2">
            <a:extLst>
              <a:ext uri="{FF2B5EF4-FFF2-40B4-BE49-F238E27FC236}">
                <a16:creationId xmlns:a16="http://schemas.microsoft.com/office/drawing/2014/main" id="{BD063291-4D87-4B45-993E-56CAC6E359BE}"/>
              </a:ext>
            </a:extLst>
          </p:cNvPr>
          <p:cNvSpPr>
            <a:spLocks noGrp="1"/>
          </p:cNvSpPr>
          <p:nvPr>
            <p:ph idx="1"/>
          </p:nvPr>
        </p:nvSpPr>
        <p:spPr/>
        <p:txBody>
          <a:bodyPr>
            <a:normAutofit/>
          </a:bodyPr>
          <a:lstStyle/>
          <a:p>
            <a:r>
              <a:rPr lang="en-US" dirty="0"/>
              <a:t>LEAs meeting the eligibility requirements for both RLIS and SRSA are considered dual-eligible.</a:t>
            </a:r>
          </a:p>
          <a:p>
            <a:endParaRPr lang="en-US" dirty="0"/>
          </a:p>
          <a:p>
            <a:r>
              <a:rPr lang="en-US" dirty="0"/>
              <a:t>Under the “Choice of Participation” provision in ESEA, Title V, Part B, Subpart 2, Section 5225, an LEA that is eligible for both SRSA and RLIS </a:t>
            </a:r>
            <a:r>
              <a:rPr lang="en-US" u="sng" dirty="0"/>
              <a:t>may only receive funds under one of those programs</a:t>
            </a:r>
            <a:r>
              <a:rPr lang="en-US" dirty="0"/>
              <a:t>.</a:t>
            </a:r>
          </a:p>
          <a:p>
            <a:pPr lvl="1"/>
            <a:r>
              <a:rPr lang="en-US" dirty="0"/>
              <a:t>If an LEA intends to </a:t>
            </a:r>
            <a:r>
              <a:rPr lang="en-US" b="1" dirty="0"/>
              <a:t>participate in SRSA</a:t>
            </a:r>
            <a:r>
              <a:rPr lang="en-US" dirty="0"/>
              <a:t>, they must submit the U.S. Department of Education’s SRSA Application.</a:t>
            </a:r>
          </a:p>
          <a:p>
            <a:pPr lvl="1"/>
            <a:r>
              <a:rPr lang="en-US" dirty="0"/>
              <a:t>If an LEA intends to </a:t>
            </a:r>
            <a:r>
              <a:rPr lang="en-US" b="1" dirty="0"/>
              <a:t>participate in RLIS</a:t>
            </a:r>
            <a:r>
              <a:rPr lang="en-US" dirty="0"/>
              <a:t>, they </a:t>
            </a:r>
            <a:r>
              <a:rPr lang="en-US" u="sng" dirty="0"/>
              <a:t>should not </a:t>
            </a:r>
            <a:r>
              <a:rPr lang="en-US" dirty="0"/>
              <a:t>complete the SRSA Application. The U.S. Department of Education will automatically include that LEA on the list of LEAs to receive RLIS funds. </a:t>
            </a:r>
          </a:p>
        </p:txBody>
      </p:sp>
      <p:sp>
        <p:nvSpPr>
          <p:cNvPr id="4" name="Slide Number Placeholder 3">
            <a:extLst>
              <a:ext uri="{FF2B5EF4-FFF2-40B4-BE49-F238E27FC236}">
                <a16:creationId xmlns:a16="http://schemas.microsoft.com/office/drawing/2014/main" id="{DDE99BBA-8127-4DA0-B0CF-2B017AE17787}"/>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344126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6C54-5BB5-4207-9CA3-C6D917735EF2}"/>
              </a:ext>
            </a:extLst>
          </p:cNvPr>
          <p:cNvSpPr>
            <a:spLocks noGrp="1"/>
          </p:cNvSpPr>
          <p:nvPr>
            <p:ph type="title"/>
          </p:nvPr>
        </p:nvSpPr>
        <p:spPr/>
        <p:txBody>
          <a:bodyPr/>
          <a:lstStyle/>
          <a:p>
            <a:r>
              <a:rPr lang="en-US" dirty="0"/>
              <a:t>REAP Master Eligibility Spreadsheet</a:t>
            </a:r>
          </a:p>
        </p:txBody>
      </p:sp>
      <p:sp>
        <p:nvSpPr>
          <p:cNvPr id="3" name="Content Placeholder 2">
            <a:extLst>
              <a:ext uri="{FF2B5EF4-FFF2-40B4-BE49-F238E27FC236}">
                <a16:creationId xmlns:a16="http://schemas.microsoft.com/office/drawing/2014/main" id="{268E75F4-2906-45E2-A05A-C39C2F318B77}"/>
              </a:ext>
            </a:extLst>
          </p:cNvPr>
          <p:cNvSpPr>
            <a:spLocks noGrp="1"/>
          </p:cNvSpPr>
          <p:nvPr>
            <p:ph idx="1"/>
          </p:nvPr>
        </p:nvSpPr>
        <p:spPr/>
        <p:txBody>
          <a:bodyPr/>
          <a:lstStyle/>
          <a:p>
            <a:r>
              <a:rPr lang="en-US" dirty="0"/>
              <a:t>LEAs can view their eligibility for RLIS and SRSA on the </a:t>
            </a:r>
            <a:r>
              <a:rPr lang="en-US" dirty="0">
                <a:hlinkClick r:id="rId3"/>
              </a:rPr>
              <a:t>REAP Master Eligibility Spreadsheet</a:t>
            </a:r>
            <a:endParaRPr lang="en-US" dirty="0"/>
          </a:p>
          <a:p>
            <a:endParaRPr lang="en-US" dirty="0"/>
          </a:p>
        </p:txBody>
      </p:sp>
      <p:sp>
        <p:nvSpPr>
          <p:cNvPr id="4" name="Slide Number Placeholder 3">
            <a:extLst>
              <a:ext uri="{FF2B5EF4-FFF2-40B4-BE49-F238E27FC236}">
                <a16:creationId xmlns:a16="http://schemas.microsoft.com/office/drawing/2014/main" id="{E9B3C7FB-D326-4C5F-BA2F-3FBC4586BE32}"/>
              </a:ext>
            </a:extLst>
          </p:cNvPr>
          <p:cNvSpPr>
            <a:spLocks noGrp="1"/>
          </p:cNvSpPr>
          <p:nvPr>
            <p:ph type="sldNum" sz="quarter" idx="12"/>
          </p:nvPr>
        </p:nvSpPr>
        <p:spPr/>
        <p:txBody>
          <a:bodyPr/>
          <a:lstStyle/>
          <a:p>
            <a:fld id="{C479D5F6-EDCB-402A-AC08-4943A1820E8F}" type="slidenum">
              <a:rPr lang="en-US" smtClean="0"/>
              <a:pPr/>
              <a:t>6</a:t>
            </a:fld>
            <a:endParaRPr lang="en-US" dirty="0"/>
          </a:p>
        </p:txBody>
      </p:sp>
      <p:pic>
        <p:nvPicPr>
          <p:cNvPr id="8" name="Picture 7">
            <a:extLst>
              <a:ext uri="{FF2B5EF4-FFF2-40B4-BE49-F238E27FC236}">
                <a16:creationId xmlns:a16="http://schemas.microsoft.com/office/drawing/2014/main" id="{B573B0FE-B25B-4613-9DD3-3A42012C5793}"/>
              </a:ext>
            </a:extLst>
          </p:cNvPr>
          <p:cNvPicPr>
            <a:picLocks noChangeAspect="1"/>
          </p:cNvPicPr>
          <p:nvPr/>
        </p:nvPicPr>
        <p:blipFill>
          <a:blip r:embed="rId4"/>
          <a:stretch>
            <a:fillRect/>
          </a:stretch>
        </p:blipFill>
        <p:spPr>
          <a:xfrm>
            <a:off x="1207812" y="2246241"/>
            <a:ext cx="6728377" cy="4500148"/>
          </a:xfrm>
          <a:prstGeom prst="rect">
            <a:avLst/>
          </a:prstGeom>
        </p:spPr>
      </p:pic>
      <p:sp>
        <p:nvSpPr>
          <p:cNvPr id="9" name="Rectangle 8">
            <a:extLst>
              <a:ext uri="{FF2B5EF4-FFF2-40B4-BE49-F238E27FC236}">
                <a16:creationId xmlns:a16="http://schemas.microsoft.com/office/drawing/2014/main" id="{338FC38D-6860-4006-96E3-94517B686C34}"/>
              </a:ext>
            </a:extLst>
          </p:cNvPr>
          <p:cNvSpPr/>
          <p:nvPr/>
        </p:nvSpPr>
        <p:spPr>
          <a:xfrm>
            <a:off x="1207812" y="2246241"/>
            <a:ext cx="1575145" cy="45001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13164B-09FC-4F3B-864A-73D6F1D57EAB}"/>
              </a:ext>
            </a:extLst>
          </p:cNvPr>
          <p:cNvSpPr/>
          <p:nvPr/>
        </p:nvSpPr>
        <p:spPr>
          <a:xfrm>
            <a:off x="3974203" y="2246241"/>
            <a:ext cx="806519" cy="45001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24D9C8A-339F-46F8-A38F-EB3B8FF03744}"/>
              </a:ext>
            </a:extLst>
          </p:cNvPr>
          <p:cNvSpPr/>
          <p:nvPr/>
        </p:nvSpPr>
        <p:spPr>
          <a:xfrm>
            <a:off x="4780722" y="2246241"/>
            <a:ext cx="2256182" cy="45001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392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0"/>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9F393-6199-4421-A7EA-5648695149FF}"/>
              </a:ext>
            </a:extLst>
          </p:cNvPr>
          <p:cNvSpPr>
            <a:spLocks noGrp="1"/>
          </p:cNvSpPr>
          <p:nvPr>
            <p:ph type="title"/>
          </p:nvPr>
        </p:nvSpPr>
        <p:spPr/>
        <p:txBody>
          <a:bodyPr/>
          <a:lstStyle/>
          <a:p>
            <a:r>
              <a:rPr lang="en-US" dirty="0"/>
              <a:t>Considerations for Dual-Eligible LEAs</a:t>
            </a:r>
          </a:p>
        </p:txBody>
      </p:sp>
      <p:graphicFrame>
        <p:nvGraphicFramePr>
          <p:cNvPr id="5" name="Table 5">
            <a:extLst>
              <a:ext uri="{FF2B5EF4-FFF2-40B4-BE49-F238E27FC236}">
                <a16:creationId xmlns:a16="http://schemas.microsoft.com/office/drawing/2014/main" id="{32D3057C-AD01-4B07-AA85-5B03F3689EEC}"/>
              </a:ext>
            </a:extLst>
          </p:cNvPr>
          <p:cNvGraphicFramePr>
            <a:graphicFrameLocks noGrp="1"/>
          </p:cNvGraphicFramePr>
          <p:nvPr>
            <p:ph idx="1"/>
            <p:extLst>
              <p:ext uri="{D42A27DB-BD31-4B8C-83A1-F6EECF244321}">
                <p14:modId xmlns:p14="http://schemas.microsoft.com/office/powerpoint/2010/main" val="4280917939"/>
              </p:ext>
            </p:extLst>
          </p:nvPr>
        </p:nvGraphicFramePr>
        <p:xfrm>
          <a:off x="223071" y="1463675"/>
          <a:ext cx="8722148" cy="3114040"/>
        </p:xfrm>
        <a:graphic>
          <a:graphicData uri="http://schemas.openxmlformats.org/drawingml/2006/table">
            <a:tbl>
              <a:tblPr firstRow="1" bandRow="1">
                <a:tableStyleId>{5C22544A-7EE6-4342-B048-85BDC9FD1C3A}</a:tableStyleId>
              </a:tblPr>
              <a:tblGrid>
                <a:gridCol w="1874086">
                  <a:extLst>
                    <a:ext uri="{9D8B030D-6E8A-4147-A177-3AD203B41FA5}">
                      <a16:colId xmlns:a16="http://schemas.microsoft.com/office/drawing/2014/main" val="3305455359"/>
                    </a:ext>
                  </a:extLst>
                </a:gridCol>
                <a:gridCol w="3424031">
                  <a:extLst>
                    <a:ext uri="{9D8B030D-6E8A-4147-A177-3AD203B41FA5}">
                      <a16:colId xmlns:a16="http://schemas.microsoft.com/office/drawing/2014/main" val="1460530702"/>
                    </a:ext>
                  </a:extLst>
                </a:gridCol>
                <a:gridCol w="3424031">
                  <a:extLst>
                    <a:ext uri="{9D8B030D-6E8A-4147-A177-3AD203B41FA5}">
                      <a16:colId xmlns:a16="http://schemas.microsoft.com/office/drawing/2014/main" val="4002499439"/>
                    </a:ext>
                  </a:extLst>
                </a:gridCol>
              </a:tblGrid>
              <a:tr h="370840">
                <a:tc>
                  <a:txBody>
                    <a:bodyPr/>
                    <a:lstStyle/>
                    <a:p>
                      <a:pPr algn="ctr"/>
                      <a:r>
                        <a:rPr lang="en-US" dirty="0"/>
                        <a:t>Topic</a:t>
                      </a:r>
                    </a:p>
                  </a:txBody>
                  <a:tcPr/>
                </a:tc>
                <a:tc>
                  <a:txBody>
                    <a:bodyPr/>
                    <a:lstStyle/>
                    <a:p>
                      <a:pPr algn="ctr"/>
                      <a:r>
                        <a:rPr lang="en-US" dirty="0"/>
                        <a:t>RLIS</a:t>
                      </a:r>
                    </a:p>
                  </a:txBody>
                  <a:tcPr/>
                </a:tc>
                <a:tc>
                  <a:txBody>
                    <a:bodyPr/>
                    <a:lstStyle/>
                    <a:p>
                      <a:pPr algn="ctr"/>
                      <a:r>
                        <a:rPr lang="en-US" dirty="0"/>
                        <a:t>SRSA</a:t>
                      </a:r>
                    </a:p>
                  </a:txBody>
                  <a:tcPr/>
                </a:tc>
                <a:extLst>
                  <a:ext uri="{0D108BD9-81ED-4DB2-BD59-A6C34878D82A}">
                    <a16:rowId xmlns:a16="http://schemas.microsoft.com/office/drawing/2014/main" val="3354793632"/>
                  </a:ext>
                </a:extLst>
              </a:tr>
              <a:tr h="370840">
                <a:tc>
                  <a:txBody>
                    <a:bodyPr/>
                    <a:lstStyle/>
                    <a:p>
                      <a:pPr algn="ctr"/>
                      <a:r>
                        <a:rPr lang="en-US" dirty="0"/>
                        <a:t>Award Disbursement</a:t>
                      </a:r>
                    </a:p>
                  </a:txBody>
                  <a:tcPr anchor="ctr"/>
                </a:tc>
                <a:tc>
                  <a:txBody>
                    <a:bodyPr/>
                    <a:lstStyle/>
                    <a:p>
                      <a:pPr algn="ctr"/>
                      <a:r>
                        <a:rPr lang="en-US" dirty="0"/>
                        <a:t>SEAs disburse funds to LEAs</a:t>
                      </a:r>
                    </a:p>
                  </a:txBody>
                  <a:tcPr anchor="ctr"/>
                </a:tc>
                <a:tc>
                  <a:txBody>
                    <a:bodyPr/>
                    <a:lstStyle/>
                    <a:p>
                      <a:pPr algn="ctr"/>
                      <a:r>
                        <a:rPr lang="en-US" dirty="0"/>
                        <a:t>U.S. Department of Education disburses funds to LEAs</a:t>
                      </a:r>
                    </a:p>
                  </a:txBody>
                  <a:tcPr anchor="ctr"/>
                </a:tc>
                <a:extLst>
                  <a:ext uri="{0D108BD9-81ED-4DB2-BD59-A6C34878D82A}">
                    <a16:rowId xmlns:a16="http://schemas.microsoft.com/office/drawing/2014/main" val="3559573387"/>
                  </a:ext>
                </a:extLst>
              </a:tr>
              <a:tr h="370840">
                <a:tc>
                  <a:txBody>
                    <a:bodyPr/>
                    <a:lstStyle/>
                    <a:p>
                      <a:pPr algn="ctr"/>
                      <a:r>
                        <a:rPr lang="en-US" dirty="0"/>
                        <a:t>Application for Funds</a:t>
                      </a:r>
                    </a:p>
                  </a:txBody>
                  <a:tcPr anchor="ctr"/>
                </a:tc>
                <a:tc>
                  <a:txBody>
                    <a:bodyPr/>
                    <a:lstStyle/>
                    <a:p>
                      <a:pPr algn="ctr"/>
                      <a:r>
                        <a:rPr lang="en-US" dirty="0"/>
                        <a:t>LEAs submit budgets as part of CDE’s Consolidated Application</a:t>
                      </a:r>
                    </a:p>
                  </a:txBody>
                  <a:tcPr anchor="ctr"/>
                </a:tc>
                <a:tc>
                  <a:txBody>
                    <a:bodyPr/>
                    <a:lstStyle/>
                    <a:p>
                      <a:pPr algn="ctr"/>
                      <a:r>
                        <a:rPr lang="en-US" dirty="0"/>
                        <a:t>LEAs complete ED’s SRSA Application</a:t>
                      </a:r>
                    </a:p>
                  </a:txBody>
                  <a:tcPr anchor="ctr"/>
                </a:tc>
                <a:extLst>
                  <a:ext uri="{0D108BD9-81ED-4DB2-BD59-A6C34878D82A}">
                    <a16:rowId xmlns:a16="http://schemas.microsoft.com/office/drawing/2014/main" val="1799558758"/>
                  </a:ext>
                </a:extLst>
              </a:tr>
              <a:tr h="370840">
                <a:tc>
                  <a:txBody>
                    <a:bodyPr/>
                    <a:lstStyle/>
                    <a:p>
                      <a:pPr algn="ctr"/>
                      <a:r>
                        <a:rPr lang="en-US" dirty="0"/>
                        <a:t>Uses of Funds</a:t>
                      </a:r>
                    </a:p>
                  </a:txBody>
                  <a:tcPr anchor="ctr"/>
                </a:tc>
                <a:tc>
                  <a:txBody>
                    <a:bodyPr/>
                    <a:lstStyle/>
                    <a:p>
                      <a:pPr marL="285750" indent="-285750" algn="ctr">
                        <a:buFont typeface="Arial" panose="020B0604020202020204" pitchFamily="34" charset="0"/>
                        <a:buChar char="•"/>
                      </a:pPr>
                      <a:r>
                        <a:rPr lang="en-US" dirty="0"/>
                        <a:t>Title I, Part A activities</a:t>
                      </a:r>
                    </a:p>
                    <a:p>
                      <a:pPr marL="285750" indent="-285750" algn="ctr">
                        <a:buFont typeface="Arial" panose="020B0604020202020204" pitchFamily="34" charset="0"/>
                        <a:buChar char="•"/>
                      </a:pPr>
                      <a:r>
                        <a:rPr lang="en-US" dirty="0"/>
                        <a:t>Title II, Part A activities</a:t>
                      </a:r>
                    </a:p>
                    <a:p>
                      <a:pPr marL="285750" indent="-285750" algn="ctr">
                        <a:buFont typeface="Arial" panose="020B0604020202020204" pitchFamily="34" charset="0"/>
                        <a:buChar char="•"/>
                      </a:pPr>
                      <a:r>
                        <a:rPr lang="en-US" dirty="0"/>
                        <a:t>Title III activities</a:t>
                      </a:r>
                    </a:p>
                    <a:p>
                      <a:pPr marL="285750" indent="-285750" algn="ctr">
                        <a:buFont typeface="Arial" panose="020B0604020202020204" pitchFamily="34" charset="0"/>
                        <a:buChar char="•"/>
                      </a:pPr>
                      <a:r>
                        <a:rPr lang="en-US" dirty="0"/>
                        <a:t>Title IV, Part A activities</a:t>
                      </a:r>
                    </a:p>
                    <a:p>
                      <a:pPr marL="285750" indent="-285750" algn="ctr">
                        <a:buFont typeface="Arial" panose="020B0604020202020204" pitchFamily="34" charset="0"/>
                        <a:buChar char="•"/>
                      </a:pPr>
                      <a:r>
                        <a:rPr lang="en-US" dirty="0"/>
                        <a:t>Parental involvement activities</a:t>
                      </a:r>
                    </a:p>
                  </a:txBody>
                  <a:tcPr anchor="ctr"/>
                </a:tc>
                <a:tc>
                  <a:txBody>
                    <a:bodyPr/>
                    <a:lstStyle/>
                    <a:p>
                      <a:pPr marL="285750" indent="-285750" algn="ctr">
                        <a:buFont typeface="Arial" panose="020B0604020202020204" pitchFamily="34" charset="0"/>
                        <a:buChar char="•"/>
                      </a:pPr>
                      <a:r>
                        <a:rPr lang="en-US" dirty="0"/>
                        <a:t>Title I, Part A activities</a:t>
                      </a:r>
                    </a:p>
                    <a:p>
                      <a:pPr marL="285750" indent="-285750" algn="ctr">
                        <a:buFont typeface="Arial" panose="020B0604020202020204" pitchFamily="34" charset="0"/>
                        <a:buChar char="•"/>
                      </a:pPr>
                      <a:r>
                        <a:rPr lang="en-US" dirty="0"/>
                        <a:t>Title II, Part A activities</a:t>
                      </a:r>
                    </a:p>
                    <a:p>
                      <a:pPr marL="285750" indent="-285750" algn="ctr">
                        <a:buFont typeface="Arial" panose="020B0604020202020204" pitchFamily="34" charset="0"/>
                        <a:buChar char="•"/>
                      </a:pPr>
                      <a:r>
                        <a:rPr lang="en-US" dirty="0"/>
                        <a:t>Title III activities</a:t>
                      </a:r>
                    </a:p>
                    <a:p>
                      <a:pPr marL="285750" indent="-285750" algn="ctr">
                        <a:buFont typeface="Arial" panose="020B0604020202020204" pitchFamily="34" charset="0"/>
                        <a:buChar char="•"/>
                      </a:pPr>
                      <a:r>
                        <a:rPr lang="en-US" dirty="0"/>
                        <a:t>Title IV, Part A activities</a:t>
                      </a:r>
                    </a:p>
                    <a:p>
                      <a:pPr marL="285750" indent="-285750" algn="ctr">
                        <a:buFont typeface="Arial" panose="020B0604020202020204" pitchFamily="34" charset="0"/>
                        <a:buChar char="•"/>
                      </a:pPr>
                      <a:r>
                        <a:rPr lang="en-US" dirty="0"/>
                        <a:t>Title IV, Part B activities</a:t>
                      </a:r>
                    </a:p>
                  </a:txBody>
                  <a:tcPr anchor="ctr"/>
                </a:tc>
                <a:extLst>
                  <a:ext uri="{0D108BD9-81ED-4DB2-BD59-A6C34878D82A}">
                    <a16:rowId xmlns:a16="http://schemas.microsoft.com/office/drawing/2014/main" val="1295082481"/>
                  </a:ext>
                </a:extLst>
              </a:tr>
            </a:tbl>
          </a:graphicData>
        </a:graphic>
      </p:graphicFrame>
      <p:sp>
        <p:nvSpPr>
          <p:cNvPr id="4" name="Slide Number Placeholder 3">
            <a:extLst>
              <a:ext uri="{FF2B5EF4-FFF2-40B4-BE49-F238E27FC236}">
                <a16:creationId xmlns:a16="http://schemas.microsoft.com/office/drawing/2014/main" id="{A9E36EAF-0BB6-45F3-909D-BFFAB82D2156}"/>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
        <p:nvSpPr>
          <p:cNvPr id="6" name="TextBox 5">
            <a:extLst>
              <a:ext uri="{FF2B5EF4-FFF2-40B4-BE49-F238E27FC236}">
                <a16:creationId xmlns:a16="http://schemas.microsoft.com/office/drawing/2014/main" id="{7B482536-6683-4CA8-A0DE-A2ADFF7D0131}"/>
              </a:ext>
            </a:extLst>
          </p:cNvPr>
          <p:cNvSpPr txBox="1"/>
          <p:nvPr/>
        </p:nvSpPr>
        <p:spPr>
          <a:xfrm>
            <a:off x="223071" y="4691275"/>
            <a:ext cx="8722148" cy="1815882"/>
          </a:xfrm>
          <a:prstGeom prst="rect">
            <a:avLst/>
          </a:prstGeom>
          <a:noFill/>
        </p:spPr>
        <p:txBody>
          <a:bodyPr wrap="square" rtlCol="0">
            <a:spAutoFit/>
          </a:bodyPr>
          <a:lstStyle/>
          <a:p>
            <a:r>
              <a:rPr lang="en-US" sz="1600" dirty="0"/>
              <a:t>All LEAs eligible for SRSA may participate in the Alternative Fund Use Authority (AFUA). Dual-eligible LEAs may participate in AFUA even if they elect to receive RLIS funds instead of SRSA funds.</a:t>
            </a:r>
          </a:p>
          <a:p>
            <a:endParaRPr lang="en-US" sz="1600" dirty="0"/>
          </a:p>
          <a:p>
            <a:r>
              <a:rPr lang="en-US" sz="1600" dirty="0"/>
              <a:t>AFUA is designed to allow SRSA-eligible LEAs greater flexibility in spending the funds they receive under Title II, Part A and Title IV, Part A to best address their particular needs. Under AFUA, LEAs are able to use their Title II, Part A and Title IV, Part A funds to pay for activities under any of the allowable uses for SRSA grant funds.</a:t>
            </a:r>
          </a:p>
        </p:txBody>
      </p:sp>
    </p:spTree>
    <p:extLst>
      <p:ext uri="{BB962C8B-B14F-4D97-AF65-F5344CB8AC3E}">
        <p14:creationId xmlns:p14="http://schemas.microsoft.com/office/powerpoint/2010/main" val="3619547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4B5F6-6400-43DE-A97E-5B2A3257D2AB}"/>
              </a:ext>
            </a:extLst>
          </p:cNvPr>
          <p:cNvSpPr>
            <a:spLocks noGrp="1"/>
          </p:cNvSpPr>
          <p:nvPr>
            <p:ph type="title"/>
          </p:nvPr>
        </p:nvSpPr>
        <p:spPr/>
        <p:txBody>
          <a:bodyPr/>
          <a:lstStyle/>
          <a:p>
            <a:r>
              <a:rPr lang="en-US" dirty="0"/>
              <a:t>SRSA Application</a:t>
            </a:r>
          </a:p>
        </p:txBody>
      </p:sp>
      <p:sp>
        <p:nvSpPr>
          <p:cNvPr id="3" name="Content Placeholder 2">
            <a:extLst>
              <a:ext uri="{FF2B5EF4-FFF2-40B4-BE49-F238E27FC236}">
                <a16:creationId xmlns:a16="http://schemas.microsoft.com/office/drawing/2014/main" id="{7160CF83-8E82-4782-A3DE-301350699BA7}"/>
              </a:ext>
            </a:extLst>
          </p:cNvPr>
          <p:cNvSpPr>
            <a:spLocks noGrp="1"/>
          </p:cNvSpPr>
          <p:nvPr>
            <p:ph idx="1"/>
          </p:nvPr>
        </p:nvSpPr>
        <p:spPr/>
        <p:txBody>
          <a:bodyPr>
            <a:normAutofit fontScale="92500" lnSpcReduction="20000"/>
          </a:bodyPr>
          <a:lstStyle/>
          <a:p>
            <a:r>
              <a:rPr lang="en-US" dirty="0"/>
              <a:t>Each SRSA eligible and dual-eligible LEA will receive an email invitation that contains a direct link to its unique SRSA application and estimated SRSA award (and RLIS award, if applicable)</a:t>
            </a:r>
          </a:p>
          <a:p>
            <a:r>
              <a:rPr lang="en-US" dirty="0"/>
              <a:t>It should take no more than 30 minutes for an LEA to fill out and submit the application</a:t>
            </a:r>
          </a:p>
          <a:p>
            <a:pPr lvl="1"/>
            <a:r>
              <a:rPr lang="en-US" dirty="0"/>
              <a:t>LEAs must submit a GEPA statement as part of their application:</a:t>
            </a:r>
          </a:p>
          <a:p>
            <a:pPr lvl="2"/>
            <a:r>
              <a:rPr lang="en-US" dirty="0"/>
              <a:t>Section 427 of the General Education Provisions Act (GEPA) requires that an applicant describes the steps they propose to take to ensure equitable access to, and participation in, the SRSA program</a:t>
            </a:r>
          </a:p>
          <a:p>
            <a:pPr lvl="2"/>
            <a:r>
              <a:rPr lang="en-US" dirty="0"/>
              <a:t>The GEPA statement should explain the LEA’s proposed use(s) of SRSA grant funds, and how the LEA will use SRSA funds in a way that addresses barriers to access and does not discriminate on the basis of any federally-protected category</a:t>
            </a:r>
          </a:p>
          <a:p>
            <a:r>
              <a:rPr lang="en-US" dirty="0"/>
              <a:t>After submitting the application, an LEA will receive a confirmation email with a list of important next steps</a:t>
            </a:r>
          </a:p>
          <a:p>
            <a:r>
              <a:rPr lang="en-US" dirty="0"/>
              <a:t>SRSA applications must be submitted by </a:t>
            </a:r>
            <a:r>
              <a:rPr lang="en-US" b="1" dirty="0"/>
              <a:t>April 15, 2022</a:t>
            </a:r>
          </a:p>
          <a:p>
            <a:r>
              <a:rPr lang="en-US" dirty="0"/>
              <a:t>Contact: REAP@ed.gov</a:t>
            </a:r>
          </a:p>
        </p:txBody>
      </p:sp>
      <p:sp>
        <p:nvSpPr>
          <p:cNvPr id="4" name="Slide Number Placeholder 3">
            <a:extLst>
              <a:ext uri="{FF2B5EF4-FFF2-40B4-BE49-F238E27FC236}">
                <a16:creationId xmlns:a16="http://schemas.microsoft.com/office/drawing/2014/main" id="{733AB45B-3015-4657-B11E-932F8658A66A}"/>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931940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A0539-05DE-4B23-9E50-DE0F1B75EBC9}"/>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81445462-7214-4D25-9DE7-E1D296454BF5}"/>
              </a:ext>
            </a:extLst>
          </p:cNvPr>
          <p:cNvSpPr>
            <a:spLocks noGrp="1"/>
          </p:cNvSpPr>
          <p:nvPr>
            <p:ph idx="1"/>
          </p:nvPr>
        </p:nvSpPr>
        <p:spPr/>
        <p:txBody>
          <a:bodyPr/>
          <a:lstStyle/>
          <a:p>
            <a:r>
              <a:rPr lang="en-US" dirty="0"/>
              <a:t>Tina Negley</a:t>
            </a:r>
          </a:p>
          <a:p>
            <a:pPr lvl="1"/>
            <a:r>
              <a:rPr lang="en-US" dirty="0"/>
              <a:t>Data, Accountability, Reporting and Evaluation (DARE) Coordinator</a:t>
            </a:r>
          </a:p>
          <a:p>
            <a:pPr lvl="1"/>
            <a:r>
              <a:rPr lang="en-US" dirty="0"/>
              <a:t>Colorado’s REAP State Coordinator</a:t>
            </a:r>
          </a:p>
          <a:p>
            <a:pPr lvl="1"/>
            <a:r>
              <a:rPr lang="en-US" dirty="0">
                <a:hlinkClick r:id="rId3"/>
              </a:rPr>
              <a:t>Negley_T@cde.state.co.us</a:t>
            </a:r>
            <a:endParaRPr lang="en-US" dirty="0"/>
          </a:p>
          <a:p>
            <a:pPr lvl="1"/>
            <a:r>
              <a:rPr lang="en-US" dirty="0"/>
              <a:t>720-766-2793</a:t>
            </a:r>
          </a:p>
        </p:txBody>
      </p:sp>
      <p:sp>
        <p:nvSpPr>
          <p:cNvPr id="4" name="Slide Number Placeholder 3">
            <a:extLst>
              <a:ext uri="{FF2B5EF4-FFF2-40B4-BE49-F238E27FC236}">
                <a16:creationId xmlns:a16="http://schemas.microsoft.com/office/drawing/2014/main" id="{0602ABF7-CD5F-42A4-B96D-38812F01B601}"/>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32262815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1989</TotalTime>
  <Words>1109</Words>
  <Application>Microsoft Office PowerPoint</Application>
  <PresentationFormat>On-screen Show (4:3)</PresentationFormat>
  <Paragraphs>93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Museo Slab 500</vt:lpstr>
      <vt:lpstr>Office Theme</vt:lpstr>
      <vt:lpstr>Rural Education Achievement Program (REAP)</vt:lpstr>
      <vt:lpstr>What is REAP?</vt:lpstr>
      <vt:lpstr>RLIS Eligibility</vt:lpstr>
      <vt:lpstr>SRSA Eligibility</vt:lpstr>
      <vt:lpstr>Dual-Eligibility</vt:lpstr>
      <vt:lpstr>REAP Master Eligibility Spreadsheet</vt:lpstr>
      <vt:lpstr>Considerations for Dual-Eligible LEAs</vt:lpstr>
      <vt:lpstr>SRSA Application</vt:lpstr>
      <vt:lpstr>Contact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Negley, Tina</cp:lastModifiedBy>
  <cp:revision>33</cp:revision>
  <dcterms:created xsi:type="dcterms:W3CDTF">2019-06-25T17:30:52Z</dcterms:created>
  <dcterms:modified xsi:type="dcterms:W3CDTF">2022-03-01T16:57:44Z</dcterms:modified>
</cp:coreProperties>
</file>