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drawings/drawing4.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6.xml" ContentType="application/vnd.openxmlformats-officedocument.drawingml.chart+xml"/>
  <Override PartName="/ppt/drawings/drawing5.xml" ContentType="application/vnd.openxmlformats-officedocument.drawingml.chartshapes+xml"/>
  <Override PartName="/ppt/notesSlides/notesSlide19.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4"/>
  </p:notesMasterIdLst>
  <p:handoutMasterIdLst>
    <p:handoutMasterId r:id="rId45"/>
  </p:handoutMasterIdLst>
  <p:sldIdLst>
    <p:sldId id="259" r:id="rId2"/>
    <p:sldId id="262" r:id="rId3"/>
    <p:sldId id="263" r:id="rId4"/>
    <p:sldId id="264" r:id="rId5"/>
    <p:sldId id="265" r:id="rId6"/>
    <p:sldId id="311" r:id="rId7"/>
    <p:sldId id="304" r:id="rId8"/>
    <p:sldId id="306" r:id="rId9"/>
    <p:sldId id="307" r:id="rId10"/>
    <p:sldId id="305" r:id="rId11"/>
    <p:sldId id="269" r:id="rId12"/>
    <p:sldId id="270" r:id="rId13"/>
    <p:sldId id="271" r:id="rId14"/>
    <p:sldId id="272" r:id="rId15"/>
    <p:sldId id="273" r:id="rId16"/>
    <p:sldId id="274" r:id="rId17"/>
    <p:sldId id="309" r:id="rId18"/>
    <p:sldId id="303"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310" r:id="rId34"/>
    <p:sldId id="291" r:id="rId35"/>
    <p:sldId id="292" r:id="rId36"/>
    <p:sldId id="293" r:id="rId37"/>
    <p:sldId id="294" r:id="rId38"/>
    <p:sldId id="295" r:id="rId39"/>
    <p:sldId id="296" r:id="rId40"/>
    <p:sldId id="297" r:id="rId41"/>
    <p:sldId id="300" r:id="rId42"/>
    <p:sldId id="301"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0" autoAdjust="0"/>
    <p:restoredTop sz="94223" autoAdjust="0"/>
  </p:normalViewPr>
  <p:slideViewPr>
    <p:cSldViewPr snapToGrid="0" snapToObjects="1">
      <p:cViewPr>
        <p:scale>
          <a:sx n="53" d="100"/>
          <a:sy n="53" d="100"/>
        </p:scale>
        <p:origin x="-1935" y="-5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m5\OMBP$\PSFU\Budget%20-%20CDE\FY2012-13\Comparison%20of%20Total%20Program%20Funding%2007-08%20to%2012-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5\OMBP$\PSFU\Budget%20-%20CDE\FY2014-15\Comparison%20of%20Total%20Program%20Funding%2007-08%20to%2014-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5\OMBP$\PSFU\Budget%20-%20CDE\FY2014-15\Comparison%20of%20Total%20Program%20Funding%2007-08%20to%2014-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m5\OMBP$\PSFU\Workshops%20-%20Training\CASE%20July%202011\Comparison%20of%20Total%20Program%20Funding%2007-08%20to%2010-11%20(2).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5\OMBP$\PSFU\Budget%20-%20CDE\FY2014-15\Comparison%20of%20Total%20Program%20Funding%2007-08%20to%2014-15.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5\OMBP$\PSFU\Budget%20-%20CDE\FY2014-15\Comparison%20of%20Total%20Program%20Funding%2007-08%20to%2014-15.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m5\OMBP$\PSFU\Budget%20-%20CDE\FY2014-15\Comparison%20of%20Total%20Program%20Funding%2007-08%20to%2014-15.xlsx"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solidFill>
                  <a:schemeClr val="tx1"/>
                </a:solidFill>
              </a:defRPr>
            </a:pPr>
            <a:r>
              <a:rPr lang="en-US" dirty="0">
                <a:solidFill>
                  <a:schemeClr val="tx1"/>
                </a:solidFill>
              </a:rPr>
              <a:t>State of Colorado </a:t>
            </a:r>
          </a:p>
          <a:p>
            <a:pPr>
              <a:defRPr>
                <a:solidFill>
                  <a:schemeClr val="tx1"/>
                </a:solidFill>
              </a:defRPr>
            </a:pPr>
            <a:r>
              <a:rPr lang="en-US" dirty="0">
                <a:solidFill>
                  <a:schemeClr val="tx1"/>
                </a:solidFill>
              </a:rPr>
              <a:t>General Fund Revenue - </a:t>
            </a:r>
            <a:r>
              <a:rPr lang="en-US" dirty="0" smtClean="0">
                <a:solidFill>
                  <a:schemeClr val="tx1"/>
                </a:solidFill>
              </a:rPr>
              <a:t>$8.45 </a:t>
            </a:r>
            <a:r>
              <a:rPr lang="en-US" dirty="0">
                <a:solidFill>
                  <a:schemeClr val="tx1"/>
                </a:solidFill>
              </a:rPr>
              <a:t>Billion</a:t>
            </a:r>
          </a:p>
          <a:p>
            <a:pPr>
              <a:defRPr>
                <a:solidFill>
                  <a:schemeClr val="tx1"/>
                </a:solidFill>
              </a:defRPr>
            </a:pPr>
            <a:r>
              <a:rPr lang="en-US" dirty="0" smtClean="0">
                <a:solidFill>
                  <a:schemeClr val="tx1"/>
                </a:solidFill>
              </a:rPr>
              <a:t>2013-14</a:t>
            </a:r>
            <a:endParaRPr lang="en-US" dirty="0">
              <a:solidFill>
                <a:schemeClr val="tx1"/>
              </a:solidFill>
            </a:endParaRPr>
          </a:p>
        </c:rich>
      </c:tx>
      <c:layout>
        <c:manualLayout>
          <c:xMode val="edge"/>
          <c:yMode val="edge"/>
          <c:x val="0.26051925935254011"/>
          <c:y val="6.283960365822832E-3"/>
        </c:manualLayout>
      </c:layout>
      <c:overlay val="0"/>
    </c:title>
    <c:autoTitleDeleted val="0"/>
    <c:plotArea>
      <c:layout>
        <c:manualLayout>
          <c:layoutTarget val="inner"/>
          <c:xMode val="edge"/>
          <c:yMode val="edge"/>
          <c:x val="0.2555126853023954"/>
          <c:y val="0.23188665583795789"/>
          <c:w val="0.49630402295394715"/>
          <c:h val="0.68397104907341433"/>
        </c:manualLayout>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a:t>
            </a:r>
            <a:r>
              <a:rPr lang="en-US" baseline="0"/>
              <a:t> of Colorado</a:t>
            </a:r>
          </a:p>
          <a:p>
            <a:pPr>
              <a:defRPr/>
            </a:pPr>
            <a:r>
              <a:rPr lang="en-US" baseline="0"/>
              <a:t>General Fund Revenue - $9.473 Billion</a:t>
            </a:r>
          </a:p>
          <a:p>
            <a:pPr>
              <a:defRPr/>
            </a:pPr>
            <a:r>
              <a:rPr lang="en-US" baseline="0"/>
              <a:t>2014-15</a:t>
            </a:r>
            <a:endParaRPr lang="en-US"/>
          </a:p>
        </c:rich>
      </c:tx>
      <c:overlay val="0"/>
    </c:title>
    <c:autoTitleDeleted val="0"/>
    <c:plotArea>
      <c:layout/>
      <c:pieChart>
        <c:varyColors val="1"/>
        <c:ser>
          <c:idx val="0"/>
          <c:order val="0"/>
          <c:dLbls>
            <c:dLblPos val="outEnd"/>
            <c:showLegendKey val="0"/>
            <c:showVal val="0"/>
            <c:showCatName val="1"/>
            <c:showSerName val="0"/>
            <c:showPercent val="1"/>
            <c:showBubbleSize val="0"/>
            <c:showLeaderLines val="1"/>
          </c:dLbls>
          <c:cat>
            <c:strRef>
              <c:f>Data!$A$14:$A$16</c:f>
              <c:strCache>
                <c:ptCount val="3"/>
                <c:pt idx="0">
                  <c:v>Excise Taxes</c:v>
                </c:pt>
                <c:pt idx="1">
                  <c:v>Income Taxes</c:v>
                </c:pt>
                <c:pt idx="2">
                  <c:v>Other</c:v>
                </c:pt>
              </c:strCache>
            </c:strRef>
          </c:cat>
          <c:val>
            <c:numRef>
              <c:f>Data!$G$14:$G$16</c:f>
              <c:numCache>
                <c:formatCode>0%</c:formatCode>
                <c:ptCount val="3"/>
                <c:pt idx="0">
                  <c:v>0.2970000000000001</c:v>
                </c:pt>
                <c:pt idx="1">
                  <c:v>0.67300000000000015</c:v>
                </c:pt>
                <c:pt idx="2">
                  <c:v>3.0000000000000002E-2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a:pPr>
            <a:r>
              <a:rPr lang="en-US"/>
              <a:t>State of Colorado</a:t>
            </a:r>
          </a:p>
          <a:p>
            <a:pPr algn="ctr">
              <a:defRPr/>
            </a:pPr>
            <a:r>
              <a:rPr lang="en-US"/>
              <a:t>General Fund Expenditures</a:t>
            </a:r>
            <a:r>
              <a:rPr lang="en-US" baseline="0"/>
              <a:t> - $8.916 Billion</a:t>
            </a:r>
          </a:p>
          <a:p>
            <a:pPr algn="ctr">
              <a:defRPr/>
            </a:pPr>
            <a:r>
              <a:rPr lang="en-US" baseline="0"/>
              <a:t>2014-15</a:t>
            </a:r>
            <a:endParaRPr lang="en-US"/>
          </a:p>
        </c:rich>
      </c:tx>
      <c:layout>
        <c:manualLayout>
          <c:xMode val="edge"/>
          <c:yMode val="edge"/>
          <c:x val="0.26406506640596633"/>
          <c:y val="2.2253833887953472E-2"/>
        </c:manualLayout>
      </c:layout>
      <c:overlay val="0"/>
    </c:title>
    <c:autoTitleDeleted val="0"/>
    <c:plotArea>
      <c:layout/>
      <c:pieChart>
        <c:varyColors val="1"/>
        <c:ser>
          <c:idx val="0"/>
          <c:order val="0"/>
          <c:dLbls>
            <c:txPr>
              <a:bodyPr/>
              <a:lstStyle/>
              <a:p>
                <a:pPr>
                  <a:defRPr sz="1100"/>
                </a:pPr>
                <a:endParaRPr lang="en-US"/>
              </a:p>
            </c:txPr>
            <c:dLblPos val="outEnd"/>
            <c:showLegendKey val="0"/>
            <c:showVal val="0"/>
            <c:showCatName val="1"/>
            <c:showSerName val="0"/>
            <c:showPercent val="1"/>
            <c:showBubbleSize val="0"/>
            <c:showLeaderLines val="1"/>
          </c:dLbls>
          <c:cat>
            <c:strRef>
              <c:f>Data!$A$2:$A$7</c:f>
              <c:strCache>
                <c:ptCount val="6"/>
                <c:pt idx="0">
                  <c:v>Health Care/Human Services</c:v>
                </c:pt>
                <c:pt idx="1">
                  <c:v>Higher Education</c:v>
                </c:pt>
                <c:pt idx="2">
                  <c:v>Corrections/Judicial</c:v>
                </c:pt>
                <c:pt idx="3">
                  <c:v>Education (K-12)</c:v>
                </c:pt>
                <c:pt idx="4">
                  <c:v>General Government**</c:v>
                </c:pt>
                <c:pt idx="5">
                  <c:v>Other</c:v>
                </c:pt>
              </c:strCache>
            </c:strRef>
          </c:cat>
          <c:val>
            <c:numRef>
              <c:f>Data!$G$2:$G$7</c:f>
              <c:numCache>
                <c:formatCode>0.0%</c:formatCode>
                <c:ptCount val="6"/>
                <c:pt idx="0">
                  <c:v>0.34200000000000008</c:v>
                </c:pt>
                <c:pt idx="1">
                  <c:v>8.5000000000000006E-2</c:v>
                </c:pt>
                <c:pt idx="2">
                  <c:v>0.13100000000000001</c:v>
                </c:pt>
                <c:pt idx="3">
                  <c:v>0.37700000000000006</c:v>
                </c:pt>
                <c:pt idx="4">
                  <c:v>9.0000000000000028E-3</c:v>
                </c:pt>
                <c:pt idx="5">
                  <c:v>5.6000000000000001E-2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dirty="0"/>
              <a:t>2012-13  REVISED Budget Request</a:t>
            </a:r>
          </a:p>
          <a:p>
            <a:pPr>
              <a:defRPr/>
            </a:pPr>
            <a:r>
              <a:rPr lang="en-US" dirty="0"/>
              <a:t>Total Program Funding - School Finance Act</a:t>
            </a:r>
          </a:p>
          <a:p>
            <a:pPr>
              <a:defRPr/>
            </a:pPr>
            <a:r>
              <a:rPr lang="en-US" dirty="0"/>
              <a:t>$5,184.0Billion</a:t>
            </a:r>
          </a:p>
        </c:rich>
      </c:tx>
      <c:overlay val="0"/>
    </c:title>
    <c:autoTitleDeleted val="0"/>
    <c:plotArea>
      <c:layout>
        <c:manualLayout>
          <c:layoutTarget val="inner"/>
          <c:xMode val="edge"/>
          <c:yMode val="edge"/>
          <c:x val="0.24085366733424832"/>
          <c:y val="0.22662562634216177"/>
          <c:w val="0.50656533553164418"/>
          <c:h val="0.69811246321482545"/>
        </c:manualLayout>
      </c:layout>
      <c:pieChart>
        <c:varyColors val="1"/>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solidFill>
            <a:schemeClr val="bg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2014-15 </a:t>
            </a:r>
          </a:p>
          <a:p>
            <a:pPr>
              <a:defRPr/>
            </a:pPr>
            <a:r>
              <a:rPr lang="en-US"/>
              <a:t>Total Program Funding - School Finance Act</a:t>
            </a:r>
          </a:p>
          <a:p>
            <a:pPr>
              <a:defRPr/>
            </a:pPr>
            <a:r>
              <a:rPr lang="en-US"/>
              <a:t>$5.933 Billion</a:t>
            </a:r>
          </a:p>
        </c:rich>
      </c:tx>
      <c:overlay val="0"/>
    </c:title>
    <c:autoTitleDeleted val="0"/>
    <c:plotArea>
      <c:layout/>
      <c:pieChart>
        <c:varyColors val="1"/>
        <c:ser>
          <c:idx val="0"/>
          <c:order val="0"/>
          <c:dLbls>
            <c:dLbl>
              <c:idx val="0"/>
              <c:tx>
                <c:rich>
                  <a:bodyPr/>
                  <a:lstStyle/>
                  <a:p>
                    <a:r>
                      <a:rPr lang="en-US" sz="1200"/>
                      <a:t>State General Fund,  </a:t>
                    </a:r>
                  </a:p>
                  <a:p>
                    <a:r>
                      <a:rPr lang="en-US" sz="1200"/>
                      <a:t>$3,183.97 , 54%</a:t>
                    </a:r>
                    <a:endParaRPr lang="en-US"/>
                  </a:p>
                </c:rich>
              </c:tx>
              <c:dLblPos val="outEnd"/>
              <c:showLegendKey val="0"/>
              <c:showVal val="1"/>
              <c:showCatName val="1"/>
              <c:showSerName val="0"/>
              <c:showPercent val="1"/>
              <c:showBubbleSize val="0"/>
            </c:dLbl>
            <c:dLbl>
              <c:idx val="1"/>
              <c:layout>
                <c:manualLayout>
                  <c:x val="-0.20262599872153469"/>
                  <c:y val="-8.0949596128442186E-3"/>
                </c:manualLayout>
              </c:layout>
              <c:tx>
                <c:rich>
                  <a:bodyPr/>
                  <a:lstStyle/>
                  <a:p>
                    <a:r>
                      <a:rPr lang="en-US" sz="1200"/>
                      <a:t>Other State Funds, </a:t>
                    </a:r>
                  </a:p>
                  <a:p>
                    <a:r>
                      <a:rPr lang="en-US" sz="1200"/>
                      <a:t> $769.36 , 13%</a:t>
                    </a:r>
                    <a:endParaRPr lang="en-US"/>
                  </a:p>
                </c:rich>
              </c:tx>
              <c:dLblPos val="bestFit"/>
              <c:showLegendKey val="0"/>
              <c:showVal val="1"/>
              <c:showCatName val="1"/>
              <c:showSerName val="0"/>
              <c:showPercent val="1"/>
              <c:showBubbleSize val="0"/>
            </c:dLbl>
            <c:dLbl>
              <c:idx val="2"/>
              <c:tx>
                <c:rich>
                  <a:bodyPr/>
                  <a:lstStyle/>
                  <a:p>
                    <a:r>
                      <a:rPr lang="en-US" sz="1200"/>
                      <a:t>Property Tax,</a:t>
                    </a:r>
                  </a:p>
                  <a:p>
                    <a:r>
                      <a:rPr lang="en-US" sz="1200"/>
                      <a:t>  $1,844.57 , 31%</a:t>
                    </a:r>
                    <a:endParaRPr lang="en-US"/>
                  </a:p>
                </c:rich>
              </c:tx>
              <c:dLblPos val="outEnd"/>
              <c:showLegendKey val="0"/>
              <c:showVal val="1"/>
              <c:showCatName val="1"/>
              <c:showSerName val="0"/>
              <c:showPercent val="1"/>
              <c:showBubbleSize val="0"/>
            </c:dLbl>
            <c:dLbl>
              <c:idx val="3"/>
              <c:tx>
                <c:rich>
                  <a:bodyPr/>
                  <a:lstStyle/>
                  <a:p>
                    <a:r>
                      <a:rPr lang="en-US" sz="1200"/>
                      <a:t>Specific Ownership,</a:t>
                    </a:r>
                  </a:p>
                  <a:p>
                    <a:r>
                      <a:rPr lang="en-US" sz="1200"/>
                      <a:t>  $135.44 , 2%</a:t>
                    </a:r>
                    <a:endParaRPr lang="en-US"/>
                  </a:p>
                </c:rich>
              </c:tx>
              <c:dLblPos val="outEnd"/>
              <c:showLegendKey val="0"/>
              <c:showVal val="1"/>
              <c:showCatName val="1"/>
              <c:showSerName val="0"/>
              <c:showPercent val="1"/>
              <c:showBubbleSize val="0"/>
            </c:dLbl>
            <c:txPr>
              <a:bodyPr/>
              <a:lstStyle/>
              <a:p>
                <a:pPr>
                  <a:defRPr sz="1200"/>
                </a:pPr>
                <a:endParaRPr lang="en-US"/>
              </a:p>
            </c:txPr>
            <c:dLblPos val="outEnd"/>
            <c:showLegendKey val="0"/>
            <c:showVal val="1"/>
            <c:showCatName val="1"/>
            <c:showSerName val="0"/>
            <c:showPercent val="1"/>
            <c:showBubbleSize val="0"/>
            <c:showLeaderLines val="1"/>
          </c:dLbls>
          <c:cat>
            <c:strRef>
              <c:f>Data!$A$35:$A$38</c:f>
              <c:strCache>
                <c:ptCount val="4"/>
                <c:pt idx="0">
                  <c:v>State General Fund</c:v>
                </c:pt>
                <c:pt idx="1">
                  <c:v>Other State Funds</c:v>
                </c:pt>
                <c:pt idx="2">
                  <c:v>Property Tax</c:v>
                </c:pt>
                <c:pt idx="3">
                  <c:v>Specific Ownership</c:v>
                </c:pt>
              </c:strCache>
            </c:strRef>
          </c:cat>
          <c:val>
            <c:numRef>
              <c:f>Data!$AB$35:$AB$38</c:f>
              <c:numCache>
                <c:formatCode>_("$"* #,##0.00_);_("$"* \(#,##0.00\);_("$"* "-"??_);_(@_)</c:formatCode>
                <c:ptCount val="4"/>
                <c:pt idx="0">
                  <c:v>3183.9715400000005</c:v>
                </c:pt>
                <c:pt idx="1">
                  <c:v>769.35910699999988</c:v>
                </c:pt>
                <c:pt idx="2">
                  <c:v>1844.5689401200007</c:v>
                </c:pt>
                <c:pt idx="3">
                  <c:v>135.44480112999995</c:v>
                </c:pt>
              </c:numCache>
            </c:numRef>
          </c:val>
        </c:ser>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 of Colorado</a:t>
            </a:r>
          </a:p>
          <a:p>
            <a:pPr>
              <a:defRPr/>
            </a:pPr>
            <a:r>
              <a:rPr lang="en-US"/>
              <a:t>Total Program Funding</a:t>
            </a:r>
          </a:p>
          <a:p>
            <a:pPr>
              <a:defRPr/>
            </a:pPr>
            <a:r>
              <a:rPr lang="en-US"/>
              <a:t>in millions</a:t>
            </a:r>
          </a:p>
        </c:rich>
      </c:tx>
      <c:layout>
        <c:manualLayout>
          <c:xMode val="edge"/>
          <c:yMode val="edge"/>
          <c:x val="0.41372205054946432"/>
          <c:y val="0"/>
        </c:manualLayout>
      </c:layout>
      <c:overlay val="0"/>
    </c:title>
    <c:autoTitleDeleted val="0"/>
    <c:plotArea>
      <c:layout>
        <c:manualLayout>
          <c:layoutTarget val="inner"/>
          <c:xMode val="edge"/>
          <c:yMode val="edge"/>
          <c:x val="0.23510847474048305"/>
          <c:y val="9.9661382102809212E-2"/>
          <c:w val="0.75611009428902565"/>
          <c:h val="0.70735810371333496"/>
        </c:manualLayout>
      </c:layout>
      <c:barChart>
        <c:barDir val="col"/>
        <c:grouping val="clustered"/>
        <c:varyColors val="0"/>
        <c:ser>
          <c:idx val="0"/>
          <c:order val="0"/>
          <c:tx>
            <c:strRef>
              <c:f>Sheet1!$A$3</c:f>
              <c:strCache>
                <c:ptCount val="1"/>
                <c:pt idx="0">
                  <c:v>Total Program Prior
 to Legislative Actions</c:v>
                </c:pt>
              </c:strCache>
            </c:strRef>
          </c:tx>
          <c:invertIfNegative val="0"/>
          <c:cat>
            <c:strRef>
              <c:f>Sheet1!$C$1:$U$1</c:f>
              <c:strCache>
                <c:ptCount val="7"/>
                <c:pt idx="0">
                  <c:v>2008-09
Actual</c:v>
                </c:pt>
                <c:pt idx="1">
                  <c:v>2009-10
 Actual</c:v>
                </c:pt>
                <c:pt idx="2">
                  <c:v>2010-11
 Actual</c:v>
                </c:pt>
                <c:pt idx="3">
                  <c:v>2011-12
 Actual</c:v>
                </c:pt>
                <c:pt idx="4">
                  <c:v>2012-13
 Actual</c:v>
                </c:pt>
                <c:pt idx="5">
                  <c:v>2013-14
 Actual</c:v>
                </c:pt>
                <c:pt idx="6">
                  <c:v>2014-15
Final
Budget</c:v>
                </c:pt>
              </c:strCache>
            </c:strRef>
          </c:cat>
          <c:val>
            <c:numRef>
              <c:f>Sheet1!$B$3:$U$3</c:f>
              <c:numCache>
                <c:formatCode>"$"#,000.0,,</c:formatCode>
                <c:ptCount val="7"/>
                <c:pt idx="0">
                  <c:v>5354796950.1199961</c:v>
                </c:pt>
                <c:pt idx="1">
                  <c:v>5717292422.8199987</c:v>
                </c:pt>
                <c:pt idx="2">
                  <c:v>5822311211.9100018</c:v>
                </c:pt>
                <c:pt idx="3">
                  <c:v>6006480948.5100002</c:v>
                </c:pt>
                <c:pt idx="4">
                  <c:v>6309364346.3199959</c:v>
                </c:pt>
                <c:pt idx="5">
                  <c:v>6531213075.4000006</c:v>
                </c:pt>
                <c:pt idx="6">
                  <c:v>6827646455.9310017</c:v>
                </c:pt>
              </c:numCache>
            </c:numRef>
          </c:val>
        </c:ser>
        <c:ser>
          <c:idx val="1"/>
          <c:order val="1"/>
          <c:tx>
            <c:strRef>
              <c:f>Sheet1!$A$5</c:f>
              <c:strCache>
                <c:ptCount val="1"/>
                <c:pt idx="0">
                  <c:v>Total Program Less Rescissions
/Legislative Actions</c:v>
                </c:pt>
              </c:strCache>
            </c:strRef>
          </c:tx>
          <c:invertIfNegative val="0"/>
          <c:cat>
            <c:strRef>
              <c:f>Sheet1!$C$1:$U$1</c:f>
              <c:strCache>
                <c:ptCount val="7"/>
                <c:pt idx="0">
                  <c:v>2008-09
Actual</c:v>
                </c:pt>
                <c:pt idx="1">
                  <c:v>2009-10
 Actual</c:v>
                </c:pt>
                <c:pt idx="2">
                  <c:v>2010-11
 Actual</c:v>
                </c:pt>
                <c:pt idx="3">
                  <c:v>2011-12
 Actual</c:v>
                </c:pt>
                <c:pt idx="4">
                  <c:v>2012-13
 Actual</c:v>
                </c:pt>
                <c:pt idx="5">
                  <c:v>2013-14
 Actual</c:v>
                </c:pt>
                <c:pt idx="6">
                  <c:v>2014-15
Final
Budget</c:v>
                </c:pt>
              </c:strCache>
            </c:strRef>
          </c:cat>
          <c:val>
            <c:numRef>
              <c:f>Sheet1!$B$5:$U$5</c:f>
              <c:numCache>
                <c:formatCode>"$"#,000.0,,</c:formatCode>
                <c:ptCount val="7"/>
                <c:pt idx="0">
                  <c:v>5347325784.0499983</c:v>
                </c:pt>
                <c:pt idx="1">
                  <c:v>5586087038.7300005</c:v>
                </c:pt>
                <c:pt idx="2">
                  <c:v>5439748515.9700012</c:v>
                </c:pt>
                <c:pt idx="3">
                  <c:v>5232445846.9200001</c:v>
                </c:pt>
                <c:pt idx="4">
                  <c:v>5297963175.7499943</c:v>
                </c:pt>
                <c:pt idx="5">
                  <c:v>5526933749.6499996</c:v>
                </c:pt>
                <c:pt idx="6">
                  <c:v>5933344388.0210028</c:v>
                </c:pt>
              </c:numCache>
            </c:numRef>
          </c:val>
        </c:ser>
        <c:dLbls>
          <c:showLegendKey val="0"/>
          <c:showVal val="0"/>
          <c:showCatName val="0"/>
          <c:showSerName val="0"/>
          <c:showPercent val="0"/>
          <c:showBubbleSize val="0"/>
        </c:dLbls>
        <c:gapWidth val="150"/>
        <c:axId val="20894080"/>
        <c:axId val="20895616"/>
      </c:barChart>
      <c:catAx>
        <c:axId val="20894080"/>
        <c:scaling>
          <c:orientation val="minMax"/>
        </c:scaling>
        <c:delete val="0"/>
        <c:axPos val="b"/>
        <c:majorTickMark val="none"/>
        <c:minorTickMark val="none"/>
        <c:tickLblPos val="nextTo"/>
        <c:crossAx val="20895616"/>
        <c:crosses val="autoZero"/>
        <c:auto val="1"/>
        <c:lblAlgn val="ctr"/>
        <c:lblOffset val="100"/>
        <c:noMultiLvlLbl val="0"/>
      </c:catAx>
      <c:valAx>
        <c:axId val="20895616"/>
        <c:scaling>
          <c:orientation val="minMax"/>
          <c:max val="7000000000"/>
          <c:min val="0"/>
        </c:scaling>
        <c:delete val="0"/>
        <c:axPos val="l"/>
        <c:majorGridlines/>
        <c:numFmt formatCode="&quot;$&quot;#,000.0,," sourceLinked="1"/>
        <c:majorTickMark val="none"/>
        <c:minorTickMark val="none"/>
        <c:tickLblPos val="nextTo"/>
        <c:crossAx val="20894080"/>
        <c:crosses val="autoZero"/>
        <c:crossBetween val="between"/>
      </c:valAx>
      <c:dTable>
        <c:showHorzBorder val="1"/>
        <c:showVertBorder val="1"/>
        <c:showOutline val="1"/>
        <c:showKeys val="1"/>
      </c:dTable>
    </c:plotArea>
    <c:plotVisOnly val="1"/>
    <c:dispBlanksAs val="gap"/>
    <c:showDLblsOverMax val="0"/>
  </c:chart>
  <c:spPr>
    <a:ln>
      <a:solidFill>
        <a:schemeClr val="accent1">
          <a:lumMod val="50000"/>
        </a:schemeClr>
      </a:solidFill>
    </a:ln>
  </c:spPr>
  <c:txPr>
    <a:bodyPr/>
    <a:lstStyle/>
    <a:p>
      <a:pPr>
        <a:defRPr sz="11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 of Colorado
Average Per Pupil Funding</a:t>
            </a:r>
          </a:p>
        </c:rich>
      </c:tx>
      <c:overlay val="0"/>
    </c:title>
    <c:autoTitleDeleted val="0"/>
    <c:plotArea>
      <c:layout/>
      <c:barChart>
        <c:barDir val="col"/>
        <c:grouping val="clustered"/>
        <c:varyColors val="0"/>
        <c:ser>
          <c:idx val="0"/>
          <c:order val="0"/>
          <c:tx>
            <c:strRef>
              <c:f>'Per Pupil Funding'!$A$2</c:f>
              <c:strCache>
                <c:ptCount val="1"/>
                <c:pt idx="0">
                  <c:v>Average Per Pupil Funding Before
 Legislative Actions</c:v>
                </c:pt>
              </c:strCache>
            </c:strRef>
          </c:tx>
          <c:invertIfNegative val="0"/>
          <c:cat>
            <c:strRef>
              <c:f>'Per Pupil Funding'!$C$1:$T$1</c:f>
              <c:strCache>
                <c:ptCount val="7"/>
                <c:pt idx="0">
                  <c:v>2008-09
Actual</c:v>
                </c:pt>
                <c:pt idx="1">
                  <c:v>2009-10
 Actual</c:v>
                </c:pt>
                <c:pt idx="2">
                  <c:v>2010-11
 Actual</c:v>
                </c:pt>
                <c:pt idx="3">
                  <c:v>2011-12
 Actual</c:v>
                </c:pt>
                <c:pt idx="4">
                  <c:v>2012-13
 Actual</c:v>
                </c:pt>
                <c:pt idx="5">
                  <c:v>2013-14
Actual</c:v>
                </c:pt>
                <c:pt idx="6">
                  <c:v> 2014-15
Final
Budget </c:v>
                </c:pt>
              </c:strCache>
            </c:strRef>
          </c:cat>
          <c:val>
            <c:numRef>
              <c:f>'Per Pupil Funding'!$C$2:$T$2</c:f>
              <c:numCache>
                <c:formatCode>_("$"* #,##0_);_("$"* \(#,##0\);_("$"* "-"??_);_(@_)</c:formatCode>
                <c:ptCount val="7"/>
                <c:pt idx="0">
                  <c:v>6881.8135752293583</c:v>
                </c:pt>
                <c:pt idx="1">
                  <c:v>7241.6935333477077</c:v>
                </c:pt>
                <c:pt idx="2">
                  <c:v>7290.5781263655417</c:v>
                </c:pt>
                <c:pt idx="3">
                  <c:v>7432.4867813672599</c:v>
                </c:pt>
                <c:pt idx="4">
                  <c:v>7716.51</c:v>
                </c:pt>
                <c:pt idx="5">
                  <c:v>7861.06</c:v>
                </c:pt>
                <c:pt idx="6">
                  <c:v>8078.75</c:v>
                </c:pt>
              </c:numCache>
            </c:numRef>
          </c:val>
        </c:ser>
        <c:ser>
          <c:idx val="1"/>
          <c:order val="1"/>
          <c:tx>
            <c:strRef>
              <c:f>'Per Pupil Funding'!$A$3</c:f>
              <c:strCache>
                <c:ptCount val="1"/>
                <c:pt idx="0">
                  <c:v>Actual Average Per Pupil Funding </c:v>
                </c:pt>
              </c:strCache>
            </c:strRef>
          </c:tx>
          <c:invertIfNegative val="0"/>
          <c:cat>
            <c:strRef>
              <c:f>'Per Pupil Funding'!$C$1:$T$1</c:f>
              <c:strCache>
                <c:ptCount val="7"/>
                <c:pt idx="0">
                  <c:v>2008-09
Actual</c:v>
                </c:pt>
                <c:pt idx="1">
                  <c:v>2009-10
 Actual</c:v>
                </c:pt>
                <c:pt idx="2">
                  <c:v>2010-11
 Actual</c:v>
                </c:pt>
                <c:pt idx="3">
                  <c:v>2011-12
 Actual</c:v>
                </c:pt>
                <c:pt idx="4">
                  <c:v>2012-13
 Actual</c:v>
                </c:pt>
                <c:pt idx="5">
                  <c:v>2013-14
Actual</c:v>
                </c:pt>
                <c:pt idx="6">
                  <c:v> 2014-15
Final
Budget </c:v>
                </c:pt>
              </c:strCache>
            </c:strRef>
          </c:cat>
          <c:val>
            <c:numRef>
              <c:f>'Per Pupil Funding'!$C$3:$T$3</c:f>
              <c:numCache>
                <c:formatCode>_("$"* #,##0_);_("$"* \(#,##0\);_("$"* "-"??_);_(@_)</c:formatCode>
                <c:ptCount val="7"/>
                <c:pt idx="0">
                  <c:v>6872.2118718291695</c:v>
                </c:pt>
                <c:pt idx="1">
                  <c:v>7075.5048707366223</c:v>
                </c:pt>
                <c:pt idx="2">
                  <c:v>6813.2746708742934</c:v>
                </c:pt>
                <c:pt idx="3">
                  <c:v>6474.6870796452295</c:v>
                </c:pt>
                <c:pt idx="4">
                  <c:v>6479.5420012506684</c:v>
                </c:pt>
                <c:pt idx="5">
                  <c:v>6652.2984160912647</c:v>
                </c:pt>
                <c:pt idx="6">
                  <c:v>7020.5793955304207</c:v>
                </c:pt>
              </c:numCache>
            </c:numRef>
          </c:val>
        </c:ser>
        <c:dLbls>
          <c:showLegendKey val="0"/>
          <c:showVal val="0"/>
          <c:showCatName val="0"/>
          <c:showSerName val="0"/>
          <c:showPercent val="0"/>
          <c:showBubbleSize val="0"/>
        </c:dLbls>
        <c:gapWidth val="150"/>
        <c:axId val="116832128"/>
        <c:axId val="116833664"/>
      </c:barChart>
      <c:catAx>
        <c:axId val="116832128"/>
        <c:scaling>
          <c:orientation val="minMax"/>
        </c:scaling>
        <c:delete val="0"/>
        <c:axPos val="b"/>
        <c:majorTickMark val="none"/>
        <c:minorTickMark val="none"/>
        <c:tickLblPos val="nextTo"/>
        <c:crossAx val="116833664"/>
        <c:crossesAt val="0"/>
        <c:auto val="1"/>
        <c:lblAlgn val="ctr"/>
        <c:lblOffset val="100"/>
        <c:noMultiLvlLbl val="0"/>
      </c:catAx>
      <c:valAx>
        <c:axId val="116833664"/>
        <c:scaling>
          <c:orientation val="minMax"/>
          <c:max val="8100"/>
          <c:min val="0"/>
        </c:scaling>
        <c:delete val="0"/>
        <c:axPos val="l"/>
        <c:majorGridlines/>
        <c:numFmt formatCode="_(&quot;$&quot;* #,##0_);_(&quot;$&quot;* \(#,##0\);_(&quot;$&quot;* &quot;-&quot;??_);_(@_)" sourceLinked="1"/>
        <c:majorTickMark val="none"/>
        <c:minorTickMark val="none"/>
        <c:tickLblPos val="nextTo"/>
        <c:crossAx val="116832128"/>
        <c:crosses val="autoZero"/>
        <c:crossBetween val="between"/>
        <c:majorUnit val="1000"/>
      </c:valAx>
      <c:dTable>
        <c:showHorzBorder val="1"/>
        <c:showVertBorder val="1"/>
        <c:showOutline val="1"/>
        <c:showKeys val="1"/>
      </c:dTable>
    </c:plotArea>
    <c:plotVisOnly val="1"/>
    <c:dispBlanksAs val="gap"/>
    <c:showDLblsOverMax val="0"/>
  </c:chart>
  <c:spPr>
    <a:ln>
      <a:solidFill>
        <a:schemeClr val="accent1">
          <a:lumMod val="75000"/>
        </a:schemeClr>
      </a:solidFill>
    </a:ln>
  </c:spPr>
  <c:txPr>
    <a:bodyPr/>
    <a:lstStyle/>
    <a:p>
      <a:pPr>
        <a:defRPr sz="11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rot="0" vert="horz"/>
          <a:lstStyle/>
          <a:p>
            <a:pPr>
              <a:defRPr/>
            </a:pPr>
            <a:r>
              <a:rPr lang="en-US"/>
              <a:t>Comparison of FY14 to FY15 Funds</a:t>
            </a:r>
          </a:p>
        </c:rich>
      </c:tx>
      <c:overlay val="0"/>
    </c:title>
    <c:autoTitleDeleted val="0"/>
    <c:plotArea>
      <c:layout/>
      <c:barChart>
        <c:barDir val="col"/>
        <c:grouping val="clustered"/>
        <c:varyColors val="0"/>
        <c:ser>
          <c:idx val="2"/>
          <c:order val="0"/>
          <c:tx>
            <c:strRef>
              <c:f>Sheet1!$D$1</c:f>
              <c:strCache>
                <c:ptCount val="1"/>
                <c:pt idx="0">
                  <c:v>13-14*</c:v>
                </c:pt>
              </c:strCache>
            </c:strRef>
          </c:tx>
          <c:spPr>
            <a:solidFill>
              <a:schemeClr val="accent1"/>
            </a:solidFill>
          </c:spPr>
          <c:invertIfNegative val="0"/>
          <c:cat>
            <c:strRef>
              <c:f>Sheet1!$A$2:$A$4</c:f>
              <c:strCache>
                <c:ptCount val="3"/>
                <c:pt idx="0">
                  <c:v>ELPA</c:v>
                </c:pt>
                <c:pt idx="1">
                  <c:v>IDEA Pt-B</c:v>
                </c:pt>
                <c:pt idx="2">
                  <c:v>Title IA</c:v>
                </c:pt>
              </c:strCache>
            </c:strRef>
          </c:cat>
          <c:val>
            <c:numRef>
              <c:f>Sheet1!$D$2:$D$4</c:f>
              <c:numCache>
                <c:formatCode>_(* #,##0.0_);_(* \(#,##0.0\);_(* "-"?_);_(@_)</c:formatCode>
                <c:ptCount val="3"/>
                <c:pt idx="0">
                  <c:v>15.240039999999999</c:v>
                </c:pt>
                <c:pt idx="1">
                  <c:v>145.69503399999999</c:v>
                </c:pt>
                <c:pt idx="2">
                  <c:v>139.57404199999999</c:v>
                </c:pt>
              </c:numCache>
            </c:numRef>
          </c:val>
        </c:ser>
        <c:ser>
          <c:idx val="3"/>
          <c:order val="1"/>
          <c:tx>
            <c:strRef>
              <c:f>Sheet1!$E$1</c:f>
              <c:strCache>
                <c:ptCount val="1"/>
                <c:pt idx="0">
                  <c:v>14-15*</c:v>
                </c:pt>
              </c:strCache>
            </c:strRef>
          </c:tx>
          <c:spPr>
            <a:solidFill>
              <a:schemeClr val="accent2"/>
            </a:solidFill>
          </c:spPr>
          <c:invertIfNegative val="0"/>
          <c:cat>
            <c:strRef>
              <c:f>Sheet1!$A$2:$A$4</c:f>
              <c:strCache>
                <c:ptCount val="3"/>
                <c:pt idx="0">
                  <c:v>ELPA</c:v>
                </c:pt>
                <c:pt idx="1">
                  <c:v>IDEA Pt-B</c:v>
                </c:pt>
                <c:pt idx="2">
                  <c:v>Title IA</c:v>
                </c:pt>
              </c:strCache>
            </c:strRef>
          </c:cat>
          <c:val>
            <c:numRef>
              <c:f>Sheet1!$E$2:$E$4</c:f>
              <c:numCache>
                <c:formatCode>_(* #,##0.0_);_(* \(#,##0.0\);_(* "-"?_);_(@_)</c:formatCode>
                <c:ptCount val="3"/>
                <c:pt idx="0">
                  <c:v>43.739145000000001</c:v>
                </c:pt>
                <c:pt idx="1">
                  <c:v>154.49134100000001</c:v>
                </c:pt>
                <c:pt idx="2">
                  <c:v>152.488867</c:v>
                </c:pt>
              </c:numCache>
            </c:numRef>
          </c:val>
        </c:ser>
        <c:dLbls>
          <c:showLegendKey val="0"/>
          <c:showVal val="0"/>
          <c:showCatName val="0"/>
          <c:showSerName val="0"/>
          <c:showPercent val="0"/>
          <c:showBubbleSize val="0"/>
        </c:dLbls>
        <c:gapWidth val="219"/>
        <c:overlap val="-27"/>
        <c:axId val="122502144"/>
        <c:axId val="12250803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13-14</c:v>
                      </c:pt>
                    </c:strCache>
                  </c:strRef>
                </c:tx>
                <c:spPr>
                  <a:solidFill>
                    <a:schemeClr val="accent1"/>
                  </a:solidFill>
                  <a:ln>
                    <a:noFill/>
                  </a:ln>
                  <a:effectLst/>
                </c:spPr>
                <c:invertIfNegative val="0"/>
                <c:cat>
                  <c:strRef>
                    <c:extLst>
                      <c:ext uri="{02D57815-91ED-43cb-92C2-25804820EDAC}">
                        <c15:formulaRef>
                          <c15:sqref>Sheet1!$A$2:$A$4</c15:sqref>
                        </c15:formulaRef>
                      </c:ext>
                    </c:extLst>
                    <c:strCache>
                      <c:ptCount val="3"/>
                      <c:pt idx="0">
                        <c:v>ELPA</c:v>
                      </c:pt>
                      <c:pt idx="1">
                        <c:v>IDEA Pt-B</c:v>
                      </c:pt>
                      <c:pt idx="2">
                        <c:v>Title IA</c:v>
                      </c:pt>
                    </c:strCache>
                  </c:strRef>
                </c:cat>
                <c:val>
                  <c:numRef>
                    <c:extLst>
                      <c:ext uri="{02D57815-91ED-43cb-92C2-25804820EDAC}">
                        <c15:formulaRef>
                          <c15:sqref>Sheet1!$B$2:$B$5</c15:sqref>
                        </c15:formulaRef>
                      </c:ext>
                    </c:extLst>
                    <c:numCache>
                      <c:formatCode>_(* #,##0_);_(* \(#,##0\);_(* "-"??_);_(@_)</c:formatCode>
                      <c:ptCount val="4"/>
                      <c:pt idx="0">
                        <c:v>15240040</c:v>
                      </c:pt>
                      <c:pt idx="1">
                        <c:v>145695034</c:v>
                      </c:pt>
                      <c:pt idx="2">
                        <c:v>139574042</c:v>
                      </c:pt>
                      <c:pt idx="3">
                        <c:v>139574042</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14-15</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Sheet1!$A$2:$A$4</c15:sqref>
                        </c15:formulaRef>
                      </c:ext>
                    </c:extLst>
                    <c:strCache>
                      <c:ptCount val="3"/>
                      <c:pt idx="0">
                        <c:v>ELPA</c:v>
                      </c:pt>
                      <c:pt idx="1">
                        <c:v>IDEA Pt-B</c:v>
                      </c:pt>
                      <c:pt idx="2">
                        <c:v>Title IA</c:v>
                      </c:pt>
                    </c:strCache>
                  </c:strRef>
                </c:cat>
                <c:val>
                  <c:numRef>
                    <c:extLst xmlns:c15="http://schemas.microsoft.com/office/drawing/2012/chart">
                      <c:ext xmlns:c15="http://schemas.microsoft.com/office/drawing/2012/chart" uri="{02D57815-91ED-43cb-92C2-25804820EDAC}">
                        <c15:formulaRef>
                          <c15:sqref>Sheet1!$C$2:$C$5</c15:sqref>
                        </c15:formulaRef>
                      </c:ext>
                    </c:extLst>
                    <c:numCache>
                      <c:formatCode>_(* #,##0_);_(* \(#,##0\);_(* "-"??_);_(@_)</c:formatCode>
                      <c:ptCount val="4"/>
                      <c:pt idx="0">
                        <c:v>43739145</c:v>
                      </c:pt>
                      <c:pt idx="1">
                        <c:v>154491341</c:v>
                      </c:pt>
                      <c:pt idx="2">
                        <c:v>152488867</c:v>
                      </c:pt>
                      <c:pt idx="3">
                        <c:v>152488867</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Difference</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Sheet1!$A$2:$A$4</c15:sqref>
                        </c15:formulaRef>
                      </c:ext>
                    </c:extLst>
                    <c:strCache>
                      <c:ptCount val="3"/>
                      <c:pt idx="0">
                        <c:v>ELPA</c:v>
                      </c:pt>
                      <c:pt idx="1">
                        <c:v>IDEA Pt-B</c:v>
                      </c:pt>
                      <c:pt idx="2">
                        <c:v>Title IA</c:v>
                      </c:pt>
                    </c:strCache>
                  </c:strRef>
                </c:cat>
                <c:val>
                  <c:numRef>
                    <c:extLst xmlns:c15="http://schemas.microsoft.com/office/drawing/2012/chart">
                      <c:ext xmlns:c15="http://schemas.microsoft.com/office/drawing/2012/chart" uri="{02D57815-91ED-43cb-92C2-25804820EDAC}">
                        <c15:formulaRef>
                          <c15:sqref>Sheet1!$F$2:$F$5</c15:sqref>
                        </c15:formulaRef>
                      </c:ext>
                    </c:extLst>
                    <c:numCache>
                      <c:formatCode>_(* #,##0.0_);_(* \(#,##0.0\);_(* "-"?_);_(@_)</c:formatCode>
                      <c:ptCount val="4"/>
                      <c:pt idx="0">
                        <c:v>28.499105</c:v>
                      </c:pt>
                      <c:pt idx="1">
                        <c:v>8.796307000000013</c:v>
                      </c:pt>
                      <c:pt idx="2">
                        <c:v>12.914825000000008</c:v>
                      </c:pt>
                      <c:pt idx="3">
                        <c:v>12.914825000000008</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Sheet1!$A$2:$A$4</c15:sqref>
                        </c15:formulaRef>
                      </c:ext>
                    </c:extLst>
                    <c:strCache>
                      <c:ptCount val="3"/>
                      <c:pt idx="0">
                        <c:v>ELPA</c:v>
                      </c:pt>
                      <c:pt idx="1">
                        <c:v>IDEA Pt-B</c:v>
                      </c:pt>
                      <c:pt idx="2">
                        <c:v>Title IA</c:v>
                      </c:pt>
                    </c:strCache>
                  </c:strRef>
                </c:cat>
                <c:val>
                  <c:numRef>
                    <c:extLst xmlns:c15="http://schemas.microsoft.com/office/drawing/2012/chart">
                      <c:ext xmlns:c15="http://schemas.microsoft.com/office/drawing/2012/chart" uri="{02D57815-91ED-43cb-92C2-25804820EDAC}">
                        <c15:formulaRef>
                          <c15:sqref>Sheet1!$G$2:$G$5</c15:sqref>
                        </c15:formulaRef>
                      </c:ext>
                    </c:extLst>
                    <c:numCache>
                      <c:formatCode>0.0%</c:formatCode>
                      <c:ptCount val="4"/>
                      <c:pt idx="0">
                        <c:v>1.8700151049472313</c:v>
                      </c:pt>
                      <c:pt idx="1">
                        <c:v>6.0374789438602375E-2</c:v>
                      </c:pt>
                      <c:pt idx="2">
                        <c:v>9.2530278660268417E-2</c:v>
                      </c:pt>
                      <c:pt idx="3">
                        <c:v>9.2530278660268417E-2</c:v>
                      </c:pt>
                    </c:numCache>
                  </c:numRef>
                </c:val>
              </c15:ser>
            </c15:filteredBarSeries>
          </c:ext>
        </c:extLst>
      </c:barChart>
      <c:catAx>
        <c:axId val="122502144"/>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122508032"/>
        <c:crosses val="autoZero"/>
        <c:auto val="1"/>
        <c:lblAlgn val="ctr"/>
        <c:lblOffset val="100"/>
        <c:noMultiLvlLbl val="0"/>
      </c:catAx>
      <c:valAx>
        <c:axId val="122508032"/>
        <c:scaling>
          <c:orientation val="minMax"/>
          <c:max val="155"/>
          <c:min val="0"/>
        </c:scaling>
        <c:delete val="0"/>
        <c:axPos val="l"/>
        <c:majorGridlines/>
        <c:numFmt formatCode="_(* #,##0.0_);_(* \(#,##0.0\);_(* &quot;-&quot;?_);_(@_)" sourceLinked="1"/>
        <c:majorTickMark val="none"/>
        <c:minorTickMark val="none"/>
        <c:tickLblPos val="nextTo"/>
        <c:txPr>
          <a:bodyPr rot="-60000000" vert="horz"/>
          <a:lstStyle/>
          <a:p>
            <a:pPr>
              <a:defRPr/>
            </a:pPr>
            <a:endParaRPr lang="en-US"/>
          </a:p>
        </c:txPr>
        <c:crossAx val="122502144"/>
        <c:crosses val="autoZero"/>
        <c:crossBetween val="between"/>
        <c:majorUnit val="15"/>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drawings/_rels/drawing5.xml.rels><?xml version="1.0" encoding="UTF-8" standalone="yes"?>
<Relationships xmlns="http://schemas.openxmlformats.org/package/2006/relationships"><Relationship Id="rId1"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0.04398</cdr:x>
      <cdr:y>0.24111</cdr:y>
    </cdr:from>
    <cdr:to>
      <cdr:x>0.14952</cdr:x>
      <cdr:y>0.38656</cdr:y>
    </cdr:to>
    <cdr:sp macro="" textlink="">
      <cdr:nvSpPr>
        <cdr:cNvPr id="3" name="TextBox 2"/>
        <cdr:cNvSpPr txBox="1"/>
      </cdr:nvSpPr>
      <cdr:spPr>
        <a:xfrm xmlns:a="http://schemas.openxmlformats.org/drawingml/2006/main">
          <a:off x="381000" y="15157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0.02323</cdr:x>
      <cdr:y>0.95089</cdr:y>
    </cdr:from>
    <cdr:to>
      <cdr:x>0.3803</cdr:x>
      <cdr:y>1</cdr:y>
    </cdr:to>
    <cdr:sp macro="" textlink="">
      <cdr:nvSpPr>
        <cdr:cNvPr id="2" name="TextBox 1"/>
        <cdr:cNvSpPr txBox="1"/>
      </cdr:nvSpPr>
      <cdr:spPr>
        <a:xfrm xmlns:a="http://schemas.openxmlformats.org/drawingml/2006/main">
          <a:off x="201200" y="6025702"/>
          <a:ext cx="3092909" cy="3082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solidFill>
                <a:schemeClr val="tx1"/>
              </a:solidFill>
            </a:rPr>
            <a:t>Source 2014-15  Budget in Brief; Joint Budget Committee</a:t>
          </a:r>
          <a:endParaRPr lang="en-US" sz="8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0.0291</cdr:x>
      <cdr:y>0.89914</cdr:y>
    </cdr:from>
    <cdr:to>
      <cdr:x>0.38617</cdr:x>
      <cdr:y>1</cdr:y>
    </cdr:to>
    <cdr:sp macro="" textlink="">
      <cdr:nvSpPr>
        <cdr:cNvPr id="2" name="TextBox 1"/>
        <cdr:cNvSpPr txBox="1"/>
      </cdr:nvSpPr>
      <cdr:spPr>
        <a:xfrm xmlns:a="http://schemas.openxmlformats.org/drawingml/2006/main">
          <a:off x="252058" y="5644421"/>
          <a:ext cx="3092868" cy="6331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t>** Includes the Governor's Office, the Legislature, and the</a:t>
          </a:r>
        </a:p>
        <a:p xmlns:a="http://schemas.openxmlformats.org/drawingml/2006/main">
          <a:r>
            <a:rPr lang="en-US" sz="800" dirty="0"/>
            <a:t>Department of Personnel</a:t>
          </a:r>
          <a:r>
            <a:rPr lang="en-US" sz="800" dirty="0" smtClean="0"/>
            <a:t>.</a:t>
          </a:r>
        </a:p>
        <a:p xmlns:a="http://schemas.openxmlformats.org/drawingml/2006/main">
          <a:endParaRPr lang="en-US" sz="800" dirty="0" smtClean="0">
            <a:solidFill>
              <a:schemeClr val="tx1"/>
            </a:solidFill>
          </a:endParaRPr>
        </a:p>
        <a:p xmlns:a="http://schemas.openxmlformats.org/drawingml/2006/main">
          <a:r>
            <a:rPr lang="en-US" sz="800" dirty="0" smtClean="0">
              <a:solidFill>
                <a:schemeClr val="tx1"/>
              </a:solidFill>
            </a:rPr>
            <a:t>Source 2014-15  Budget in Brief; Joint Budget Committee</a:t>
          </a:r>
          <a:endParaRPr lang="en-US" sz="800"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0.02667</cdr:x>
      <cdr:y>0.91271</cdr:y>
    </cdr:from>
    <cdr:to>
      <cdr:x>0.15306</cdr:x>
      <cdr:y>0.96161</cdr:y>
    </cdr:to>
    <cdr:sp macro="" textlink="">
      <cdr:nvSpPr>
        <cdr:cNvPr id="3" name="TextBox 1"/>
        <cdr:cNvSpPr txBox="1"/>
      </cdr:nvSpPr>
      <cdr:spPr>
        <a:xfrm xmlns:a="http://schemas.openxmlformats.org/drawingml/2006/main">
          <a:off x="230656" y="5727693"/>
          <a:ext cx="1093261" cy="3068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in millions</a:t>
          </a:r>
        </a:p>
      </cdr:txBody>
    </cdr:sp>
  </cdr:relSizeAnchor>
</c:userShapes>
</file>

<file path=ppt/drawings/drawing5.xml><?xml version="1.0" encoding="utf-8"?>
<c:userShapes xmlns:c="http://schemas.openxmlformats.org/drawingml/2006/chart">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0.00976</cdr:x>
      <cdr:y>0.07156</cdr:y>
    </cdr:from>
    <cdr:to>
      <cdr:x>0.16525</cdr:x>
      <cdr:y>0.16345</cdr:y>
    </cdr:to>
    <cdr:sp macro="" textlink="">
      <cdr:nvSpPr>
        <cdr:cNvPr id="3" name="TextBox 1"/>
        <cdr:cNvSpPr txBox="1"/>
      </cdr:nvSpPr>
      <cdr:spPr>
        <a:xfrm xmlns:a="http://schemas.openxmlformats.org/drawingml/2006/main">
          <a:off x="66183" y="416030"/>
          <a:ext cx="1054404" cy="534229"/>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0.67159</cdr:x>
      <cdr:y>0</cdr:y>
    </cdr:from>
    <cdr:to>
      <cdr:x>0.88972</cdr:x>
      <cdr:y>0.07021</cdr:y>
    </cdr:to>
    <cdr:sp macro="" textlink="">
      <cdr:nvSpPr>
        <cdr:cNvPr id="10" name="Rectangular Callout 9"/>
        <cdr:cNvSpPr/>
      </cdr:nvSpPr>
      <cdr:spPr bwMode="auto">
        <a:xfrm xmlns:a="http://schemas.openxmlformats.org/drawingml/2006/main" flipH="1">
          <a:off x="4554067" y="0"/>
          <a:ext cx="1479178" cy="408170"/>
        </a:xfrm>
        <a:prstGeom xmlns:a="http://schemas.openxmlformats.org/drawingml/2006/main" prst="wedgeRectCallout">
          <a:avLst>
            <a:gd name="adj1" fmla="val -73820"/>
            <a:gd name="adj2" fmla="val 84023"/>
          </a:avLst>
        </a:prstGeom>
        <a:solidFill xmlns:a="http://schemas.openxmlformats.org/drawingml/2006/main">
          <a:srgbClr val="FFFFFF"/>
        </a:solidFill>
        <a:ln xmlns:a="http://schemas.openxmlformats.org/drawingml/2006/main" w="19050" cap="flat" cmpd="sng" algn="ctr">
          <a:solidFill>
            <a:schemeClr val="tx1"/>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ctr" rtl="0" fontAlgn="base">
            <a:spcBef>
              <a:spcPct val="0"/>
            </a:spcBef>
            <a:spcAft>
              <a:spcPct val="0"/>
            </a:spcAft>
            <a:defRPr sz="3600" kern="1200">
              <a:solidFill>
                <a:srgbClr val="000000"/>
              </a:solidFill>
              <a:latin typeface="Arial"/>
            </a:defRPr>
          </a:lvl1pPr>
          <a:lvl2pPr marL="457200" algn="ctr" rtl="0" fontAlgn="base">
            <a:spcBef>
              <a:spcPct val="0"/>
            </a:spcBef>
            <a:spcAft>
              <a:spcPct val="0"/>
            </a:spcAft>
            <a:defRPr sz="3600" kern="1200">
              <a:solidFill>
                <a:srgbClr val="000000"/>
              </a:solidFill>
              <a:latin typeface="Arial"/>
            </a:defRPr>
          </a:lvl2pPr>
          <a:lvl3pPr marL="914400" algn="ctr" rtl="0" fontAlgn="base">
            <a:spcBef>
              <a:spcPct val="0"/>
            </a:spcBef>
            <a:spcAft>
              <a:spcPct val="0"/>
            </a:spcAft>
            <a:defRPr sz="3600" kern="1200">
              <a:solidFill>
                <a:srgbClr val="000000"/>
              </a:solidFill>
              <a:latin typeface="Arial"/>
            </a:defRPr>
          </a:lvl3pPr>
          <a:lvl4pPr marL="1371600" algn="ctr" rtl="0" fontAlgn="base">
            <a:spcBef>
              <a:spcPct val="0"/>
            </a:spcBef>
            <a:spcAft>
              <a:spcPct val="0"/>
            </a:spcAft>
            <a:defRPr sz="3600" kern="1200">
              <a:solidFill>
                <a:srgbClr val="000000"/>
              </a:solidFill>
              <a:latin typeface="Arial"/>
            </a:defRPr>
          </a:lvl4pPr>
          <a:lvl5pPr marL="1828800" algn="ctr" rtl="0" fontAlgn="base">
            <a:spcBef>
              <a:spcPct val="0"/>
            </a:spcBef>
            <a:spcAft>
              <a:spcPct val="0"/>
            </a:spcAft>
            <a:defRPr sz="3600" kern="1200">
              <a:solidFill>
                <a:srgbClr val="000000"/>
              </a:solidFill>
              <a:latin typeface="Arial"/>
            </a:defRPr>
          </a:lvl5pPr>
          <a:lvl6pPr marL="2286000" algn="l" defTabSz="914400" rtl="0" eaLnBrk="1" latinLnBrk="0" hangingPunct="1">
            <a:defRPr sz="3600" kern="1200">
              <a:solidFill>
                <a:srgbClr val="000000"/>
              </a:solidFill>
              <a:latin typeface="Arial"/>
            </a:defRPr>
          </a:lvl6pPr>
          <a:lvl7pPr marL="2743200" algn="l" defTabSz="914400" rtl="0" eaLnBrk="1" latinLnBrk="0" hangingPunct="1">
            <a:defRPr sz="3600" kern="1200">
              <a:solidFill>
                <a:srgbClr val="000000"/>
              </a:solidFill>
              <a:latin typeface="Arial"/>
            </a:defRPr>
          </a:lvl7pPr>
          <a:lvl8pPr marL="3200400" algn="l" defTabSz="914400" rtl="0" eaLnBrk="1" latinLnBrk="0" hangingPunct="1">
            <a:defRPr sz="3600" kern="1200">
              <a:solidFill>
                <a:srgbClr val="000000"/>
              </a:solidFill>
              <a:latin typeface="Arial"/>
            </a:defRPr>
          </a:lvl8pPr>
          <a:lvl9pPr marL="3657600" algn="l" defTabSz="914400" rtl="0" eaLnBrk="1" latinLnBrk="0" hangingPunct="1">
            <a:defRPr sz="3600" kern="1200">
              <a:solidFill>
                <a:srgbClr val="000000"/>
              </a:solidFill>
              <a:latin typeface="Arial"/>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Gap represents negative factor of 13.15% or $894</a:t>
          </a:r>
          <a:r>
            <a:rPr lang="en-US" sz="800" baseline="0" dirty="0" smtClean="0">
              <a:solidFill>
                <a:srgbClr val="000000"/>
              </a:solidFill>
            </a:rPr>
            <a:t> million</a:t>
          </a:r>
          <a:endParaRPr kumimoji="0" lang="en-US" sz="800" b="0" i="0" u="none" strike="noStrike" cap="none" normalizeH="0" baseline="0" dirty="0" smtClean="0">
            <a:ln>
              <a:noFill/>
            </a:ln>
            <a:solidFill>
              <a:srgbClr val="000000"/>
            </a:solidFill>
            <a:effectLst/>
            <a:latin typeface="Arial" charset="0"/>
          </a:endParaRPr>
        </a:p>
      </cdr:txBody>
    </cdr:sp>
  </cdr:relSizeAnchor>
  <cdr:relSizeAnchor xmlns:cdr="http://schemas.openxmlformats.org/drawingml/2006/chartDrawing">
    <cdr:from>
      <cdr:x>0.46396</cdr:x>
      <cdr:y>0.14957</cdr:y>
    </cdr:from>
    <cdr:to>
      <cdr:x>0.96243</cdr:x>
      <cdr:y>0.18504</cdr:y>
    </cdr:to>
    <cdr:sp macro="" textlink="">
      <cdr:nvSpPr>
        <cdr:cNvPr id="8" name="Straight Arrow Connector 7"/>
        <cdr:cNvSpPr/>
      </cdr:nvSpPr>
      <cdr:spPr>
        <a:xfrm xmlns:a="http://schemas.openxmlformats.org/drawingml/2006/main" flipV="1">
          <a:off x="3146111" y="869576"/>
          <a:ext cx="3380194" cy="206208"/>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Text" lastClr="000000"/>
          </a:solidFill>
          <a:prstDash val="solid"/>
          <a:headEnd type="arrow"/>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cdr:x>
      <cdr:y>0</cdr:y>
    </cdr:from>
    <cdr:to>
      <cdr:x>0.00281</cdr:x>
      <cdr:y>0.00387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0.00281</cdr:x>
      <cdr:y>0.00387</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0.53674</cdr:x>
      <cdr:y>0.29871</cdr:y>
    </cdr:from>
    <cdr:to>
      <cdr:x>0.70199</cdr:x>
      <cdr:y>0.37162</cdr:y>
    </cdr:to>
    <cdr:sp macro="" textlink="">
      <cdr:nvSpPr>
        <cdr:cNvPr id="12" name="Rectangular Callout 11"/>
        <cdr:cNvSpPr/>
      </cdr:nvSpPr>
      <cdr:spPr bwMode="auto">
        <a:xfrm xmlns:a="http://schemas.openxmlformats.org/drawingml/2006/main" flipH="1">
          <a:off x="3639669" y="1736596"/>
          <a:ext cx="1120588" cy="423900"/>
        </a:xfrm>
        <a:prstGeom xmlns:a="http://schemas.openxmlformats.org/drawingml/2006/main" prst="wedgeRectCallout">
          <a:avLst>
            <a:gd name="adj1" fmla="val -62421"/>
            <a:gd name="adj2" fmla="val -229712"/>
          </a:avLst>
        </a:prstGeom>
        <a:solidFill xmlns:a="http://schemas.openxmlformats.org/drawingml/2006/main">
          <a:srgbClr val="FFFFFF"/>
        </a:solidFill>
        <a:ln xmlns:a="http://schemas.openxmlformats.org/drawingml/2006/main" w="19050" cap="flat" cmpd="sng" algn="ctr">
          <a:solidFill>
            <a:sysClr val="windowText" lastClr="000000"/>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Increase of $347</a:t>
          </a:r>
          <a:r>
            <a:rPr lang="en-US" sz="800" baseline="0" dirty="0" smtClean="0">
              <a:solidFill>
                <a:srgbClr val="000000"/>
              </a:solidFill>
            </a:rPr>
            <a:t> million between </a:t>
          </a:r>
        </a:p>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baseline="0" dirty="0" smtClean="0">
              <a:solidFill>
                <a:srgbClr val="000000"/>
              </a:solidFill>
            </a:rPr>
            <a:t>2009-10  and 2014-15</a:t>
          </a:r>
          <a:endParaRPr kumimoji="0" lang="en-US" sz="800" b="0" i="0" u="none" strike="noStrike" cap="none" normalizeH="0" baseline="0" dirty="0" smtClean="0">
            <a:ln>
              <a:noFill/>
            </a:ln>
            <a:solidFill>
              <a:srgbClr val="000000"/>
            </a:solidFill>
            <a:effectLst/>
            <a:latin typeface="Arial"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0.00849</cdr:x>
      <cdr:y>0.04359</cdr:y>
    </cdr:from>
    <cdr:to>
      <cdr:x>0.18976</cdr:x>
      <cdr:y>0.10606</cdr:y>
    </cdr:to>
    <cdr:sp macro="" textlink="">
      <cdr:nvSpPr>
        <cdr:cNvPr id="2"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0.00849</cdr:x>
      <cdr:y>0.04359</cdr:y>
    </cdr:from>
    <cdr:to>
      <cdr:x>0.20637</cdr:x>
      <cdr:y>0.11168</cdr:y>
    </cdr:to>
    <cdr:sp macro="" textlink="">
      <cdr:nvSpPr>
        <cdr:cNvPr id="3" name="TextBox 1"/>
        <cdr:cNvSpPr txBox="1"/>
      </cdr:nvSpPr>
      <cdr:spPr>
        <a:xfrm xmlns:a="http://schemas.openxmlformats.org/drawingml/2006/main">
          <a:off x="56581" y="227430"/>
          <a:ext cx="1318747" cy="35527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8/5/2014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8/5/2014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F0D7022E-C6DE-4CF6-8A3C-525114D7C68A}" type="slidenum">
              <a:rPr lang="en-US" sz="1200">
                <a:solidFill>
                  <a:schemeClr val="tx1"/>
                </a:solidFill>
              </a:rPr>
              <a:pPr algn="r" eaLnBrk="1" hangingPunct="1"/>
              <a:t>2</a:t>
            </a:fld>
            <a:endParaRPr lang="en-US" sz="1200" dirty="0">
              <a:solidFill>
                <a:schemeClr val="tx1"/>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CB9DB478-3D8C-4B80-84F4-24D649A94DF8}" type="slidenum">
              <a:rPr lang="en-US" sz="1200">
                <a:solidFill>
                  <a:schemeClr val="tx1"/>
                </a:solidFill>
              </a:rPr>
              <a:pPr algn="r" eaLnBrk="1" hangingPunct="1"/>
              <a:t>19</a:t>
            </a:fld>
            <a:endParaRPr lang="en-US" sz="1200" dirty="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endParaRPr lang="en-US" dirty="0"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80239D92-DC05-4794-A4B4-C22172FA5ED2}" type="slidenum">
              <a:rPr lang="en-US" sz="1200">
                <a:solidFill>
                  <a:schemeClr val="tx1"/>
                </a:solidFill>
              </a:rPr>
              <a:pPr algn="r" eaLnBrk="1" hangingPunct="1"/>
              <a:t>20</a:t>
            </a:fld>
            <a:endParaRPr lang="en-US" sz="1200" dirty="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1100" dirty="0"/>
              <a:t>Once the base funding has been set, the base has factors applied.  These factors determine the per pupil funding amount by district and each district is different.</a:t>
            </a:r>
          </a:p>
          <a:p>
            <a:pPr>
              <a:lnSpc>
                <a:spcPct val="80000"/>
              </a:lnSpc>
            </a:pPr>
            <a:r>
              <a:rPr lang="en-US" sz="1100" b="1" dirty="0"/>
              <a:t>Cost of living </a:t>
            </a:r>
            <a:r>
              <a:rPr lang="en-US" sz="1100" dirty="0"/>
              <a:t>– factor that attempts to reflect the differences between districts for the cost of housing, goods and services. Aspen has a higher cost of living factor than a small rural district.  </a:t>
            </a:r>
            <a:endParaRPr lang="en-US" sz="1100" dirty="0">
              <a:latin typeface="Calibri" pitchFamily="34" charset="0"/>
            </a:endParaRPr>
          </a:p>
          <a:p>
            <a:pPr>
              <a:lnSpc>
                <a:spcPct val="80000"/>
              </a:lnSpc>
            </a:pPr>
            <a:r>
              <a:rPr lang="en-US" sz="1100" b="1" dirty="0"/>
              <a:t>Personnel costs factor </a:t>
            </a:r>
            <a:r>
              <a:rPr lang="en-US" sz="1100" dirty="0"/>
              <a:t>– based on enrollment and incorporates cost of living for personnel.</a:t>
            </a:r>
          </a:p>
          <a:p>
            <a:pPr>
              <a:lnSpc>
                <a:spcPct val="80000"/>
              </a:lnSpc>
            </a:pPr>
            <a:r>
              <a:rPr lang="en-US" sz="1100" b="1" dirty="0"/>
              <a:t>Size factor </a:t>
            </a:r>
            <a:r>
              <a:rPr lang="en-US" sz="1100" dirty="0"/>
              <a:t>– driven by enrollment and attempts to reflect purchasing power within districts.  Small districts have greater size factor adjustments.</a:t>
            </a:r>
          </a:p>
          <a:p>
            <a:pPr>
              <a:lnSpc>
                <a:spcPct val="80000"/>
              </a:lnSpc>
            </a:pPr>
            <a:r>
              <a:rPr lang="en-US" sz="1100" b="1" dirty="0"/>
              <a:t>At-risk funding </a:t>
            </a:r>
            <a:r>
              <a:rPr lang="en-US" sz="1100" dirty="0"/>
              <a:t>– based on the numbers of students qualifying for free lunches</a:t>
            </a:r>
          </a:p>
          <a:p>
            <a:pPr>
              <a:lnSpc>
                <a:spcPct val="80000"/>
              </a:lnSpc>
            </a:pPr>
            <a:r>
              <a:rPr lang="en-US" sz="1100" b="1" dirty="0"/>
              <a:t>On-Line funding </a:t>
            </a:r>
            <a:r>
              <a:rPr lang="en-US" sz="1100" dirty="0"/>
              <a:t>– based on the number of students enrolled in an online program within the district.  There are various rules that make a student eligible to be counted.</a:t>
            </a:r>
          </a:p>
          <a:p>
            <a:pPr>
              <a:lnSpc>
                <a:spcPct val="80000"/>
              </a:lnSpc>
            </a:pPr>
            <a:endParaRPr lang="en-US" sz="1100" dirty="0"/>
          </a:p>
          <a:p>
            <a:pPr eaLnBrk="1" hangingPunct="1">
              <a:lnSpc>
                <a:spcPct val="80000"/>
              </a:lnSpc>
            </a:pPr>
            <a:r>
              <a:rPr lang="en-US" sz="1100" dirty="0"/>
              <a:t>Once these factors are applied to the base, a total per pupil funding amount is determined for district.  This amount is then multiplied by the districts funded pupil count to arrive at total program funding.</a:t>
            </a:r>
          </a:p>
          <a:p>
            <a:pPr>
              <a:lnSpc>
                <a:spcPct val="80000"/>
              </a:lnSpc>
            </a:pPr>
            <a:endParaRPr lang="en-US" sz="1100" dirty="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F599FEC4-63D0-4747-BAA0-5707D480B99D}" type="slidenum">
              <a:rPr lang="en-US" sz="1200">
                <a:solidFill>
                  <a:schemeClr val="tx1"/>
                </a:solidFill>
              </a:rPr>
              <a:pPr algn="r" eaLnBrk="1" hangingPunct="1"/>
              <a:t>21</a:t>
            </a:fld>
            <a:endParaRPr lang="en-US" sz="1200" dirty="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A9E2A877-2C13-4A24-9F2B-396C5A2340E5}" type="slidenum">
              <a:rPr lang="en-US" sz="1200">
                <a:solidFill>
                  <a:schemeClr val="tx1"/>
                </a:solidFill>
              </a:rPr>
              <a:pPr algn="r" eaLnBrk="1" hangingPunct="1"/>
              <a:t>26</a:t>
            </a:fld>
            <a:endParaRPr lang="en-US" sz="1200" dirty="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2D8C3409-034A-4661-A0B4-2734146C437E}" type="slidenum">
              <a:rPr lang="en-US" sz="1200">
                <a:solidFill>
                  <a:schemeClr val="tx1"/>
                </a:solidFill>
              </a:rPr>
              <a:pPr algn="r" eaLnBrk="1" hangingPunct="1"/>
              <a:t>27</a:t>
            </a:fld>
            <a:endParaRPr lang="en-US" sz="1200" dirty="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The School Finance Act is funded with a combination of State General Fund; local funds including property tax and specific ownership tax and other state funds which include the State Education Fund and the Public School Fund.</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2D0B0C81-4AF0-4877-968B-0229AFD283E0}" type="slidenum">
              <a:rPr lang="en-US" sz="1200">
                <a:solidFill>
                  <a:schemeClr val="tx1"/>
                </a:solidFill>
              </a:rPr>
              <a:pPr algn="r" eaLnBrk="1" hangingPunct="1"/>
              <a:t>28</a:t>
            </a:fld>
            <a:endParaRPr lang="en-US" sz="1200" dirty="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pPr/>
              <a:t>29</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pPr/>
              <a:t>30</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31</a:t>
            </a:fld>
            <a:endParaRPr lang="en-US" sz="1200" dirty="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32</a:t>
            </a:fld>
            <a:endParaRPr lang="en-US" sz="12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is imperative in operating our programs, that we work to ensure that children have access to nutritious meals. Much work has gone into these three new programs effective in the upcoming school year. </a:t>
            </a:r>
          </a:p>
          <a:p>
            <a:endParaRPr lang="en-US" b="1" baseline="0" dirty="0" smtClean="0"/>
          </a:p>
          <a:p>
            <a:r>
              <a:rPr lang="en-US" b="1" baseline="0" dirty="0" smtClean="0"/>
              <a:t>Breakfast After The Bell Nutrition Program</a:t>
            </a:r>
            <a:r>
              <a:rPr lang="en-US" baseline="0" dirty="0" smtClean="0"/>
              <a:t> – The 2013 Colorado state legislative session brought a change to operating breakfast programs in schools with high free and reduced-price meal eligibility. </a:t>
            </a:r>
            <a:r>
              <a:rPr lang="en-US" dirty="0" smtClean="0"/>
              <a:t>Public school</a:t>
            </a:r>
            <a:r>
              <a:rPr lang="en-US" baseline="0" dirty="0" smtClean="0"/>
              <a:t> districts with </a:t>
            </a:r>
            <a:r>
              <a:rPr lang="en-US" dirty="0" smtClean="0"/>
              <a:t>a free and reduced percentage from the prior year of 80 percent or greater, must offer a breakfast at no charge to each student after the tardy bell if the district has more than 1000 students. This percent will change to 70% in SY 15-16.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Community Eligibility Provision, or CEP </a:t>
            </a:r>
            <a:r>
              <a:rPr lang="en-US" b="0" dirty="0" smtClean="0"/>
              <a:t>goes</a:t>
            </a:r>
            <a:r>
              <a:rPr lang="en-US" b="0" baseline="0" dirty="0" smtClean="0"/>
              <a:t> into effect in SY 2014/2015. This provision</a:t>
            </a:r>
            <a:r>
              <a:rPr lang="en-US" dirty="0" smtClean="0"/>
              <a:t> aims to improve access to free school meals in eligible high poverty districts and schools and can eliminate the burden of collecting household applications for free and reduced-price meal eligibility. Additional resources about CEP are provided on the CDE OSN website. </a:t>
            </a:r>
            <a:r>
              <a:rPr lang="en-US" sz="1200" kern="1200" dirty="0" smtClean="0">
                <a:solidFill>
                  <a:schemeClr val="tx1"/>
                </a:solidFill>
                <a:effectLst/>
                <a:latin typeface="+mn-lt"/>
                <a:ea typeface="+mn-ea"/>
                <a:cs typeface="+mn-cs"/>
              </a:rPr>
              <a:t>For an SFA to be eligible to use CEP, the SFA must have one or more schools having an identified student percentage (ISP) of 40% or greater as of </a:t>
            </a:r>
            <a:r>
              <a:rPr lang="en-US" sz="1200" u="sng" kern="1200" dirty="0" smtClean="0">
                <a:solidFill>
                  <a:schemeClr val="tx1"/>
                </a:solidFill>
                <a:effectLst/>
                <a:latin typeface="+mn-lt"/>
                <a:ea typeface="+mn-ea"/>
                <a:cs typeface="+mn-cs"/>
              </a:rPr>
              <a:t>April 1, 2014</a:t>
            </a:r>
            <a:r>
              <a:rPr lang="en-US" sz="1200" kern="1200" dirty="0" smtClean="0">
                <a:solidFill>
                  <a:schemeClr val="tx1"/>
                </a:solidFill>
                <a:effectLst/>
                <a:latin typeface="+mn-lt"/>
                <a:ea typeface="+mn-ea"/>
                <a:cs typeface="+mn-cs"/>
              </a:rPr>
              <a:t>.  USDA recently extended the deadline for LEAs to elect to participate in the CEP for SY 2014-15. The new deadline is </a:t>
            </a:r>
            <a:r>
              <a:rPr lang="en-US" sz="1200" u="sng" kern="1200" dirty="0" smtClean="0">
                <a:solidFill>
                  <a:schemeClr val="tx1"/>
                </a:solidFill>
                <a:effectLst/>
                <a:latin typeface="+mn-lt"/>
                <a:ea typeface="+mn-ea"/>
                <a:cs typeface="+mn-cs"/>
              </a:rPr>
              <a:t>August 31, 2014</a:t>
            </a:r>
            <a:r>
              <a:rPr lang="en-US" sz="1200" kern="1200" dirty="0" smtClean="0">
                <a:solidFill>
                  <a:schemeClr val="tx1"/>
                </a:solidFill>
                <a:effectLst/>
                <a:latin typeface="+mn-lt"/>
                <a:ea typeface="+mn-ea"/>
                <a:cs typeface="+mn-cs"/>
              </a:rPr>
              <a:t>. </a:t>
            </a:r>
          </a:p>
          <a:p>
            <a:endParaRPr lang="en-US" dirty="0" smtClean="0"/>
          </a:p>
          <a:p>
            <a:endParaRPr lang="en-US" dirty="0" smtClean="0"/>
          </a:p>
          <a:p>
            <a:pPr defTabSz="991176">
              <a:defRPr/>
            </a:pPr>
            <a:r>
              <a:rPr lang="en-US" b="1" dirty="0" smtClean="0"/>
              <a:t>Lunch Protection Act Expansion</a:t>
            </a:r>
            <a:r>
              <a:rPr lang="en-US" dirty="0" smtClean="0"/>
              <a:t> - We are also looking forward to implementing the expansion</a:t>
            </a:r>
            <a:r>
              <a:rPr lang="en-US" baseline="0" dirty="0" smtClean="0"/>
              <a:t> work done by our Colorado School Nutrition Association partners on the</a:t>
            </a:r>
            <a:r>
              <a:rPr lang="en-US" dirty="0" smtClean="0"/>
              <a:t> Lunch</a:t>
            </a:r>
            <a:r>
              <a:rPr lang="en-US" baseline="0" dirty="0" smtClean="0"/>
              <a:t> Protection Act, previously for grades PK – 2</a:t>
            </a:r>
            <a:r>
              <a:rPr lang="en-US" baseline="30000" dirty="0" smtClean="0"/>
              <a:t>nd</a:t>
            </a:r>
            <a:r>
              <a:rPr lang="en-US" baseline="0" dirty="0" smtClean="0"/>
              <a:t>. </a:t>
            </a:r>
            <a:r>
              <a:rPr lang="en-US" dirty="0" smtClean="0"/>
              <a:t>This bill expands the eligibility of students that qualify for the elimination of the reduced-price co-pay of $0.40 per lunch meal</a:t>
            </a:r>
            <a:r>
              <a:rPr lang="en-US" baseline="0" dirty="0" smtClean="0"/>
              <a:t> (meaning reduced-price eligible students can receive a meal at no cost to them) through grades 5.</a:t>
            </a:r>
            <a:r>
              <a:rPr lang="en-US" dirty="0" smtClean="0"/>
              <a:t> Districts will be reimbursed for this co-pay</a:t>
            </a:r>
            <a:r>
              <a:rPr lang="en-US" baseline="0" dirty="0" smtClean="0"/>
              <a:t> beginning on August 6, 2014.</a:t>
            </a:r>
            <a:r>
              <a:rPr lang="en-US" dirty="0" smtClean="0"/>
              <a:t> </a:t>
            </a:r>
          </a:p>
          <a:p>
            <a:endParaRPr lang="en-US" dirty="0"/>
          </a:p>
        </p:txBody>
      </p:sp>
      <p:sp>
        <p:nvSpPr>
          <p:cNvPr id="4" name="Slide Number Placeholder 3"/>
          <p:cNvSpPr>
            <a:spLocks noGrp="1"/>
          </p:cNvSpPr>
          <p:nvPr>
            <p:ph type="sldNum" sz="quarter" idx="10"/>
          </p:nvPr>
        </p:nvSpPr>
        <p:spPr/>
        <p:txBody>
          <a:bodyPr/>
          <a:lstStyle/>
          <a:p>
            <a:fld id="{6CAB3F0A-50CE-4F7D-8215-3BB363017A9B}" type="slidenum">
              <a:rPr lang="en-US" smtClean="0"/>
              <a:t>8</a:t>
            </a:fld>
            <a:endParaRPr lang="en-US"/>
          </a:p>
        </p:txBody>
      </p:sp>
    </p:spTree>
    <p:extLst>
      <p:ext uri="{BB962C8B-B14F-4D97-AF65-F5344CB8AC3E}">
        <p14:creationId xmlns:p14="http://schemas.microsoft.com/office/powerpoint/2010/main" val="1082877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7AF07D2C-E2DD-4084-BB0D-D09C0249F57E}" type="slidenum">
              <a:rPr lang="en-US" sz="1200">
                <a:solidFill>
                  <a:schemeClr val="tx1"/>
                </a:solidFill>
              </a:rPr>
              <a:pPr algn="r" eaLnBrk="1" hangingPunct="1"/>
              <a:t>40</a:t>
            </a:fld>
            <a:endParaRPr lang="en-US" sz="1200" dirty="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862D84CF-D72B-4860-B9A6-DF69F72855B7}" type="slidenum">
              <a:rPr lang="en-US" sz="1200">
                <a:solidFill>
                  <a:schemeClr val="tx1"/>
                </a:solidFill>
              </a:rPr>
              <a:pPr algn="r" eaLnBrk="1" hangingPunct="1"/>
              <a:t>41</a:t>
            </a:fld>
            <a:endParaRPr lang="en-US" sz="1200" dirty="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Smart Snacks </a:t>
            </a:r>
            <a:r>
              <a:rPr lang="en-US" baseline="0" dirty="0" smtClean="0"/>
              <a:t>–The Healthy, Hunger-Free Kids Act of 2010 required the USDA to establish nutrition standards for all foods sold in schools except foods and beverages sold under the lunch and breakfast programs.  The office has been busy learning and providing training and technical assistance to school food authorities (SFAs). The OSN has a webpage dedicated to compliance with this rule, including other state policy considerations, the federal regulations, and many OSN and partner-developed resources.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the 14-15 school year, the OSN will allow </a:t>
            </a:r>
            <a:r>
              <a:rPr lang="en-US" u="sng" baseline="0" dirty="0" smtClean="0"/>
              <a:t>up to 3 exempt fundraisers per school building </a:t>
            </a:r>
            <a:r>
              <a:rPr lang="en-US" baseline="0" dirty="0" smtClean="0"/>
              <a:t>(meaning the food items sold to students do not have to meet these new standards). Compliance monitoring on this rule begins during the 14/15 review cycle.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Meal Pattern Requirements – </a:t>
            </a:r>
            <a:r>
              <a:rPr lang="en-US" b="0" baseline="0" dirty="0" smtClean="0"/>
              <a:t>We are entering our final year for implementing the meal pattern changes required by the Healthy, Hunger-Free Kids Act. Everyone has done such a fantastic job learning the new requirements and bringing the lunch and breakfast programs into compliance with these strict regulations. Webinars on the few remaining changes were conducted in May and information is available on the training webpage. last month addressing the changes. </a:t>
            </a:r>
            <a:endParaRPr lang="en-US" dirty="0"/>
          </a:p>
        </p:txBody>
      </p:sp>
      <p:sp>
        <p:nvSpPr>
          <p:cNvPr id="4" name="Slide Number Placeholder 3"/>
          <p:cNvSpPr>
            <a:spLocks noGrp="1"/>
          </p:cNvSpPr>
          <p:nvPr>
            <p:ph type="sldNum" sz="quarter" idx="10"/>
          </p:nvPr>
        </p:nvSpPr>
        <p:spPr/>
        <p:txBody>
          <a:bodyPr/>
          <a:lstStyle/>
          <a:p>
            <a:fld id="{6CAB3F0A-50CE-4F7D-8215-3BB363017A9B}" type="slidenum">
              <a:rPr lang="en-US" smtClean="0"/>
              <a:t>9</a:t>
            </a:fld>
            <a:endParaRPr lang="en-US"/>
          </a:p>
        </p:txBody>
      </p:sp>
    </p:spTree>
    <p:extLst>
      <p:ext uri="{BB962C8B-B14F-4D97-AF65-F5344CB8AC3E}">
        <p14:creationId xmlns:p14="http://schemas.microsoft.com/office/powerpoint/2010/main" val="136799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Administrative Review Trainings: </a:t>
            </a:r>
            <a:r>
              <a:rPr lang="en-US" b="0" dirty="0" smtClean="0"/>
              <a:t>Before</a:t>
            </a:r>
            <a:r>
              <a:rPr lang="en-US" b="0" baseline="0" dirty="0" smtClean="0"/>
              <a:t> the OSN starts conducting reviews of district compliance with the school meals programs,</a:t>
            </a:r>
            <a:r>
              <a:rPr lang="en-US" b="1" dirty="0" smtClean="0"/>
              <a:t> </a:t>
            </a:r>
            <a:r>
              <a:rPr lang="en-US" b="0" baseline="0" dirty="0" smtClean="0"/>
              <a:t>school food authorities scheduled for a review in the 14/15 review cycle will have an opportunity to attend one of 10 regionally-based trainings to help prepare and learn what to expect during the review. These trainings will start in August and end in September. </a:t>
            </a:r>
            <a:endParaRPr lang="en-US" dirty="0" smtClean="0"/>
          </a:p>
          <a:p>
            <a:endParaRPr lang="en-US" dirty="0" smtClean="0"/>
          </a:p>
          <a:p>
            <a:r>
              <a:rPr lang="en-US" b="1" dirty="0" smtClean="0"/>
              <a:t>Direct Certification Trainings:</a:t>
            </a:r>
            <a:r>
              <a:rPr lang="en-US" b="1" baseline="0" dirty="0" smtClean="0"/>
              <a:t> </a:t>
            </a:r>
            <a:r>
              <a:rPr lang="en-US" dirty="0" smtClean="0"/>
              <a:t>Last year, the OSN was awarded a Direct Certification Implementation Grant to help us increase</a:t>
            </a:r>
            <a:r>
              <a:rPr lang="en-US" baseline="0" dirty="0" smtClean="0"/>
              <a:t> our statewide direct certification match, which uses data from Health and Human Services to match students, whose families receive food assistance through Supplemental Nutrition Assistance Program,  to receive free meals through the Lunch and Breakfast programs, without completing an application.</a:t>
            </a:r>
            <a:r>
              <a:rPr lang="en-US" dirty="0" smtClean="0"/>
              <a:t> The grant runs through this August and has allowed the OSN to purchase a new Direct Certification system.</a:t>
            </a:r>
            <a:r>
              <a:rPr lang="en-US" baseline="0" dirty="0" smtClean="0"/>
              <a:t> </a:t>
            </a:r>
            <a:r>
              <a:rPr lang="en-US" dirty="0" smtClean="0"/>
              <a:t>The grant is also funding a series (21 to be exact) of state-wide regional trainings for SFA users, to cover best practices and provide hands-on learning on the new system. We</a:t>
            </a:r>
            <a:r>
              <a:rPr lang="en-US" baseline="0" dirty="0" smtClean="0"/>
              <a:t> are requiring every district on the Lunch Program to attend this training. Trainings will be offered through August 2014 and can also be accessed online. </a:t>
            </a:r>
          </a:p>
          <a:p>
            <a:endParaRPr lang="en-US" baseline="0" dirty="0" smtClean="0"/>
          </a:p>
          <a:p>
            <a:r>
              <a:rPr lang="en-US" b="1" baseline="0" dirty="0" smtClean="0"/>
              <a:t>Free and Reduced-price Meal Eligibility Trainings: </a:t>
            </a:r>
            <a:r>
              <a:rPr lang="en-US" b="0" baseline="0" dirty="0" smtClean="0"/>
              <a:t>The office is wrapping up this years’ free and reduced price meal eligibility trainings, which began May and will end in August. This training can also be accessed online for staff to review at any time. </a:t>
            </a:r>
          </a:p>
          <a:p>
            <a:endParaRPr lang="en-US" b="0" baseline="0" dirty="0" smtClean="0"/>
          </a:p>
          <a:p>
            <a:r>
              <a:rPr lang="en-US" b="0" baseline="0" dirty="0" smtClean="0"/>
              <a:t>The office has also expanded its online trainings and resources. We highly encourage anyone involved in the school meals programs to take a look at what we have to offer on our training </a:t>
            </a:r>
            <a:r>
              <a:rPr lang="en-US" b="0" baseline="0" dirty="0" err="1" smtClean="0"/>
              <a:t>webpage!b</a:t>
            </a:r>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6CAB3F0A-50CE-4F7D-8215-3BB363017A9B}" type="slidenum">
              <a:rPr lang="en-US" smtClean="0"/>
              <a:t>10</a:t>
            </a:fld>
            <a:endParaRPr lang="en-US"/>
          </a:p>
        </p:txBody>
      </p:sp>
    </p:spTree>
    <p:extLst>
      <p:ext uri="{BB962C8B-B14F-4D97-AF65-F5344CB8AC3E}">
        <p14:creationId xmlns:p14="http://schemas.microsoft.com/office/powerpoint/2010/main" val="35066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DCB083F6-F4C2-403C-863B-75A452125D48}" type="slidenum">
              <a:rPr lang="en-US" sz="1200">
                <a:solidFill>
                  <a:schemeClr val="tx1"/>
                </a:solidFill>
              </a:rPr>
              <a:pPr algn="r" eaLnBrk="1" hangingPunct="1"/>
              <a:t>11</a:t>
            </a:fld>
            <a:endParaRPr lang="en-US" sz="1200" dirty="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EFC23CFF-2AD3-4DF8-B89D-3202EAAABF46}" type="slidenum">
              <a:rPr lang="en-US" sz="1200">
                <a:solidFill>
                  <a:schemeClr val="tx1"/>
                </a:solidFill>
              </a:rPr>
              <a:pPr algn="r" eaLnBrk="1" hangingPunct="1"/>
              <a:t>12</a:t>
            </a:fld>
            <a:endParaRPr lang="en-US" sz="1200" dirty="0">
              <a:solidFill>
                <a:schemeClr val="tx1"/>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59D757B-CB67-4215-B552-7887F40FAF5A}" type="slidenum">
              <a:rPr lang="en-US" smtClean="0">
                <a:solidFill>
                  <a:prstClr val="white"/>
                </a:solidFill>
              </a:rPr>
              <a:pPr>
                <a:defRPr/>
              </a:pPr>
              <a:t>14</a:t>
            </a:fld>
            <a:endParaRPr lang="en-US" dirty="0">
              <a:solidFill>
                <a:prstClr val="white"/>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817BD05-695E-4AAB-94A5-D3B0ED1493F6}" type="slidenum">
              <a:rPr lang="en-US" smtClean="0">
                <a:solidFill>
                  <a:prstClr val="white"/>
                </a:solidFill>
              </a:rPr>
              <a:pPr>
                <a:defRPr/>
              </a:pPr>
              <a:t>15</a:t>
            </a:fld>
            <a:endParaRPr lang="en-US" dirty="0" smtClean="0">
              <a:solidFill>
                <a:prstClr val="white"/>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37" eaLnBrk="0" hangingPunct="0">
              <a:defRPr sz="3500">
                <a:solidFill>
                  <a:schemeClr val="bg1"/>
                </a:solidFill>
                <a:latin typeface="Arial" charset="0"/>
              </a:defRPr>
            </a:lvl1pPr>
            <a:lvl2pPr marL="729057" indent="-280406" algn="ctr" defTabSz="914437" eaLnBrk="0" hangingPunct="0">
              <a:defRPr sz="3500">
                <a:solidFill>
                  <a:schemeClr val="bg1"/>
                </a:solidFill>
                <a:latin typeface="Arial" charset="0"/>
              </a:defRPr>
            </a:lvl2pPr>
            <a:lvl3pPr marL="1121626" indent="-224325" algn="ctr" defTabSz="914437" eaLnBrk="0" hangingPunct="0">
              <a:defRPr sz="3500">
                <a:solidFill>
                  <a:schemeClr val="bg1"/>
                </a:solidFill>
                <a:latin typeface="Arial" charset="0"/>
              </a:defRPr>
            </a:lvl3pPr>
            <a:lvl4pPr marL="1570276" indent="-224325" algn="ctr" defTabSz="914437" eaLnBrk="0" hangingPunct="0">
              <a:defRPr sz="3500">
                <a:solidFill>
                  <a:schemeClr val="bg1"/>
                </a:solidFill>
                <a:latin typeface="Arial" charset="0"/>
              </a:defRPr>
            </a:lvl4pPr>
            <a:lvl5pPr marL="2018927" indent="-224325" algn="ctr" defTabSz="914437" eaLnBrk="0" hangingPunct="0">
              <a:defRPr sz="3500">
                <a:solidFill>
                  <a:schemeClr val="bg1"/>
                </a:solidFill>
                <a:latin typeface="Arial" charset="0"/>
              </a:defRPr>
            </a:lvl5pPr>
            <a:lvl6pPr marL="2467577" indent="-224325" algn="ctr" defTabSz="914437" eaLnBrk="0" fontAlgn="base" hangingPunct="0">
              <a:spcBef>
                <a:spcPct val="0"/>
              </a:spcBef>
              <a:spcAft>
                <a:spcPct val="0"/>
              </a:spcAft>
              <a:defRPr sz="3500">
                <a:solidFill>
                  <a:schemeClr val="bg1"/>
                </a:solidFill>
                <a:latin typeface="Arial" charset="0"/>
              </a:defRPr>
            </a:lvl6pPr>
            <a:lvl7pPr marL="2916227" indent="-224325" algn="ctr" defTabSz="914437" eaLnBrk="0" fontAlgn="base" hangingPunct="0">
              <a:spcBef>
                <a:spcPct val="0"/>
              </a:spcBef>
              <a:spcAft>
                <a:spcPct val="0"/>
              </a:spcAft>
              <a:defRPr sz="3500">
                <a:solidFill>
                  <a:schemeClr val="bg1"/>
                </a:solidFill>
                <a:latin typeface="Arial" charset="0"/>
              </a:defRPr>
            </a:lvl7pPr>
            <a:lvl8pPr marL="3364878" indent="-224325" algn="ctr" defTabSz="914437" eaLnBrk="0" fontAlgn="base" hangingPunct="0">
              <a:spcBef>
                <a:spcPct val="0"/>
              </a:spcBef>
              <a:spcAft>
                <a:spcPct val="0"/>
              </a:spcAft>
              <a:defRPr sz="3500">
                <a:solidFill>
                  <a:schemeClr val="bg1"/>
                </a:solidFill>
                <a:latin typeface="Arial" charset="0"/>
              </a:defRPr>
            </a:lvl8pPr>
            <a:lvl9pPr marL="3813528" indent="-224325" algn="ctr" defTabSz="914437" eaLnBrk="0" fontAlgn="base" hangingPunct="0">
              <a:spcBef>
                <a:spcPct val="0"/>
              </a:spcBef>
              <a:spcAft>
                <a:spcPct val="0"/>
              </a:spcAft>
              <a:defRPr sz="3500">
                <a:solidFill>
                  <a:schemeClr val="bg1"/>
                </a:solidFill>
                <a:latin typeface="Arial" charset="0"/>
              </a:defRPr>
            </a:lvl9pPr>
          </a:lstStyle>
          <a:p>
            <a:pPr algn="r" eaLnBrk="1" hangingPunct="1"/>
            <a:fld id="{2F8BC120-B168-447C-9A13-8C307A54FC42}" type="slidenum">
              <a:rPr lang="en-US" sz="1200">
                <a:solidFill>
                  <a:schemeClr val="tx1"/>
                </a:solidFill>
              </a:rPr>
              <a:pPr algn="r" eaLnBrk="1" hangingPunct="1"/>
              <a:t>16</a:t>
            </a:fld>
            <a:endParaRPr lang="en-US" sz="1200" dirty="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28576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28576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88136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9"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1" r:id="rId14"/>
    <p:sldLayoutId id="2147483682" r:id="rId15"/>
    <p:sldLayoutId id="2147483683"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state.co.us/nutrition/nutritraining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illiams_a@cde.state.co.us" TargetMode="External"/><Relationship Id="rId2" Type="http://schemas.openxmlformats.org/officeDocument/2006/relationships/hyperlink" Target="http://www.cde.state.co.us/cdefinance/sfadministrate" TargetMode="External"/><Relationship Id="rId1" Type="http://schemas.openxmlformats.org/officeDocument/2006/relationships/slideLayout" Target="../slideLayouts/slideLayout2.xml"/><Relationship Id="rId4" Type="http://schemas.openxmlformats.org/officeDocument/2006/relationships/hyperlink" Target="mailto:lucero_y@cde.state.co.u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de.state.co.us/index_finance.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de.state.co.us/cdefinance/auditunit.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chart" Target="../charts/char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Okes_J@cde.state.co.us" TargetMode="External"/><Relationship Id="rId2" Type="http://schemas.openxmlformats.org/officeDocument/2006/relationships/hyperlink" Target="mailto:Emm_l@cde.state.co.us" TargetMode="External"/><Relationship Id="rId1" Type="http://schemas.openxmlformats.org/officeDocument/2006/relationships/slideLayout" Target="../slideLayouts/slideLayout2.xml"/><Relationship Id="rId4" Type="http://schemas.openxmlformats.org/officeDocument/2006/relationships/hyperlink" Target="mailto:Christel_M@cde.state.co.u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cde.state.co.us/cdefinance/capconstbe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nutrition/nutricompetitivefoods.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Leanne Emm, Associate Commissioner </a:t>
            </a:r>
          </a:p>
          <a:p>
            <a:r>
              <a:rPr lang="en-US" dirty="0" smtClean="0"/>
              <a:t>Public School Finance Division </a:t>
            </a:r>
            <a:endParaRPr lang="en-US" dirty="0"/>
          </a:p>
        </p:txBody>
      </p:sp>
      <p:sp>
        <p:nvSpPr>
          <p:cNvPr id="5" name="Title 4"/>
          <p:cNvSpPr>
            <a:spLocks noGrp="1"/>
          </p:cNvSpPr>
          <p:nvPr>
            <p:ph type="title"/>
          </p:nvPr>
        </p:nvSpPr>
        <p:spPr/>
        <p:txBody>
          <a:bodyPr/>
          <a:lstStyle/>
          <a:p>
            <a:r>
              <a:rPr lang="en-US" dirty="0" smtClean="0"/>
              <a:t>School Finance Update</a:t>
            </a:r>
            <a:endParaRPr lang="en-US" dirty="0"/>
          </a:p>
        </p:txBody>
      </p:sp>
      <p:sp>
        <p:nvSpPr>
          <p:cNvPr id="7" name="Text Placeholder 6"/>
          <p:cNvSpPr>
            <a:spLocks noGrp="1"/>
          </p:cNvSpPr>
          <p:nvPr>
            <p:ph type="body" sz="quarter" idx="10"/>
          </p:nvPr>
        </p:nvSpPr>
        <p:spPr/>
        <p:txBody>
          <a:bodyPr/>
          <a:lstStyle/>
          <a:p>
            <a:r>
              <a:rPr lang="en-US" dirty="0" smtClean="0"/>
              <a:t>July 2014</a:t>
            </a:r>
            <a:endParaRPr lang="en-US" dirty="0"/>
          </a:p>
        </p:txBody>
      </p:sp>
    </p:spTree>
    <p:extLst>
      <p:ext uri="{BB962C8B-B14F-4D97-AF65-F5344CB8AC3E}">
        <p14:creationId xmlns:p14="http://schemas.microsoft.com/office/powerpoint/2010/main" val="310953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Administrative Review Training for 2014 – 2015 review cycle</a:t>
            </a:r>
          </a:p>
          <a:p>
            <a:pPr lvl="1"/>
            <a:r>
              <a:rPr lang="en-US" dirty="0" smtClean="0"/>
              <a:t>10 regional </a:t>
            </a:r>
            <a:r>
              <a:rPr lang="en-US" dirty="0"/>
              <a:t>l</a:t>
            </a:r>
            <a:r>
              <a:rPr lang="en-US" dirty="0" smtClean="0"/>
              <a:t>ocations; August – September 2014</a:t>
            </a:r>
          </a:p>
          <a:p>
            <a:r>
              <a:rPr lang="en-US" dirty="0" smtClean="0"/>
              <a:t>Direct Certification Trainings</a:t>
            </a:r>
          </a:p>
          <a:p>
            <a:pPr lvl="1"/>
            <a:r>
              <a:rPr lang="en-US" dirty="0" smtClean="0"/>
              <a:t>21 regional locations; April – August</a:t>
            </a:r>
          </a:p>
          <a:p>
            <a:r>
              <a:rPr lang="en-US" dirty="0" smtClean="0"/>
              <a:t>Free and Reduced-price Meal Eligibility Trainings</a:t>
            </a:r>
          </a:p>
          <a:p>
            <a:pPr lvl="1"/>
            <a:r>
              <a:rPr lang="en-US" dirty="0" smtClean="0"/>
              <a:t>8 regional locations; May – August</a:t>
            </a:r>
          </a:p>
          <a:p>
            <a:pPr lvl="1"/>
            <a:endParaRPr lang="en-US" dirty="0"/>
          </a:p>
          <a:p>
            <a:r>
              <a:rPr lang="en-US" dirty="0" smtClean="0"/>
              <a:t>Online School Nutrition Trainings and Resources on the Web!</a:t>
            </a:r>
          </a:p>
          <a:p>
            <a:pPr lvl="1"/>
            <a:r>
              <a:rPr lang="en-US" dirty="0">
                <a:hlinkClick r:id="rId3"/>
              </a:rPr>
              <a:t>http://</a:t>
            </a:r>
            <a:r>
              <a:rPr lang="en-US" dirty="0" smtClean="0">
                <a:hlinkClick r:id="rId3"/>
              </a:rPr>
              <a:t>www.cde.state.co.us/nutrition/nutritrainings</a:t>
            </a:r>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Upcoming Training</a:t>
            </a:r>
            <a:endParaRPr lang="en-US" dirty="0"/>
          </a:p>
        </p:txBody>
      </p:sp>
    </p:spTree>
    <p:extLst>
      <p:ext uri="{BB962C8B-B14F-4D97-AF65-F5344CB8AC3E}">
        <p14:creationId xmlns:p14="http://schemas.microsoft.com/office/powerpoint/2010/main" val="386339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7865" y="1978436"/>
            <a:ext cx="8342313" cy="1646238"/>
          </a:xfrm>
        </p:spPr>
        <p:txBody>
          <a:bodyPr/>
          <a:lstStyle/>
          <a:p>
            <a:pPr fontAlgn="auto">
              <a:spcAft>
                <a:spcPts val="0"/>
              </a:spcAft>
              <a:defRPr/>
            </a:pPr>
            <a:r>
              <a:rPr lang="en-US" sz="4400" spc="150" dirty="0">
                <a:solidFill>
                  <a:schemeClr val="accent4">
                    <a:lumMod val="50000"/>
                  </a:schemeClr>
                </a:solidFill>
              </a:rPr>
              <a:t>Fiscal Health, Accreditation, Transparency</a:t>
            </a:r>
          </a:p>
        </p:txBody>
      </p:sp>
    </p:spTree>
    <p:extLst>
      <p:ext uri="{BB962C8B-B14F-4D97-AF65-F5344CB8AC3E}">
        <p14:creationId xmlns:p14="http://schemas.microsoft.com/office/powerpoint/2010/main" val="510802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bwMode="auto">
          <a:xfrm>
            <a:off x="285750" y="1722438"/>
            <a:ext cx="8631238" cy="471963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3050" algn="just">
              <a:lnSpc>
                <a:spcPct val="80000"/>
              </a:lnSpc>
              <a:buFont typeface="Wingdings" pitchFamily="2" charset="2"/>
              <a:buChar char="§"/>
            </a:pPr>
            <a:r>
              <a:rPr lang="en-US" dirty="0"/>
              <a:t>Produced by the Office of the State Auditor</a:t>
            </a:r>
          </a:p>
          <a:p>
            <a:pPr marL="547370" lvl="1" algn="just">
              <a:lnSpc>
                <a:spcPct val="80000"/>
              </a:lnSpc>
              <a:buFont typeface="Wingdings" pitchFamily="2" charset="2"/>
              <a:buChar char="§"/>
            </a:pPr>
            <a:r>
              <a:rPr lang="en-US" sz="2000" dirty="0" smtClean="0">
                <a:latin typeface="+mj-lt"/>
              </a:rPr>
              <a:t>Will be presented to Legislative Audit Committee – August 25</a:t>
            </a:r>
          </a:p>
          <a:p>
            <a:pPr marL="273050" algn="just">
              <a:lnSpc>
                <a:spcPct val="80000"/>
              </a:lnSpc>
              <a:buFont typeface="Wingdings" pitchFamily="2" charset="2"/>
              <a:buChar char="§"/>
            </a:pPr>
            <a:endParaRPr lang="en-US" dirty="0" smtClean="0">
              <a:latin typeface="+mj-lt"/>
            </a:endParaRPr>
          </a:p>
          <a:p>
            <a:pPr marL="273050" algn="just">
              <a:lnSpc>
                <a:spcPct val="80000"/>
              </a:lnSpc>
              <a:buFont typeface="Wingdings" pitchFamily="2" charset="2"/>
              <a:buChar char="§"/>
            </a:pPr>
            <a:endParaRPr lang="en-US" sz="2400" dirty="0" smtClean="0">
              <a:latin typeface="+mj-lt"/>
            </a:endParaRPr>
          </a:p>
          <a:p>
            <a:pPr marL="273050" algn="just">
              <a:lnSpc>
                <a:spcPct val="80000"/>
              </a:lnSpc>
              <a:buFont typeface="Wingdings" pitchFamily="2" charset="2"/>
              <a:buChar char="§"/>
            </a:pPr>
            <a:endParaRPr lang="en-US" sz="2400" dirty="0" smtClean="0">
              <a:latin typeface="+mj-lt"/>
            </a:endParaRPr>
          </a:p>
          <a:p>
            <a:pPr marL="44450" indent="0" algn="just">
              <a:lnSpc>
                <a:spcPct val="80000"/>
              </a:lnSpc>
              <a:buNone/>
            </a:pPr>
            <a:endParaRPr lang="en-US" sz="2400" dirty="0">
              <a:latin typeface="+mj-lt"/>
            </a:endParaRPr>
          </a:p>
          <a:p>
            <a:pPr marL="44450" indent="0" algn="just">
              <a:lnSpc>
                <a:spcPct val="80000"/>
              </a:lnSpc>
              <a:buNone/>
            </a:pPr>
            <a:r>
              <a:rPr lang="en-US" dirty="0">
                <a:latin typeface="+mj-lt"/>
              </a:rPr>
              <a:t/>
            </a:r>
            <a:br>
              <a:rPr lang="en-US" dirty="0">
                <a:latin typeface="+mj-lt"/>
              </a:rPr>
            </a:br>
            <a:endParaRPr lang="en-US" sz="2400" dirty="0" smtClean="0">
              <a:latin typeface="+mj-lt"/>
            </a:endParaRPr>
          </a:p>
          <a:p>
            <a:pPr marL="273050" algn="just">
              <a:lnSpc>
                <a:spcPct val="80000"/>
              </a:lnSpc>
              <a:buFont typeface="Wingdings" pitchFamily="2" charset="2"/>
              <a:buChar char="§"/>
            </a:pPr>
            <a:r>
              <a:rPr lang="en-US" dirty="0"/>
              <a:t>Expect that of the increase in districts with two or more indicators, related to expenditures over revenues and spending down of fund balance</a:t>
            </a:r>
          </a:p>
          <a:p>
            <a:pPr marL="44450" indent="0" algn="just">
              <a:lnSpc>
                <a:spcPct val="80000"/>
              </a:lnSpc>
              <a:buNone/>
            </a:pPr>
            <a:endParaRPr lang="en-US" dirty="0"/>
          </a:p>
          <a:p>
            <a:pPr marL="273050" algn="just">
              <a:lnSpc>
                <a:spcPct val="80000"/>
              </a:lnSpc>
              <a:buFont typeface="Wingdings" pitchFamily="2" charset="2"/>
              <a:buChar char="§"/>
            </a:pPr>
            <a:r>
              <a:rPr lang="en-US" dirty="0"/>
              <a:t>Districts with two or more indicators are required to respond to the OSA and it is incorporated into report</a:t>
            </a:r>
          </a:p>
          <a:p>
            <a:pPr marL="365125" lvl="1" indent="0" algn="just">
              <a:lnSpc>
                <a:spcPct val="80000"/>
              </a:lnSpc>
              <a:buNone/>
            </a:pPr>
            <a:endParaRPr lang="en-US" sz="2600" dirty="0" smtClean="0">
              <a:latin typeface="+mj-lt"/>
            </a:endParaRPr>
          </a:p>
        </p:txBody>
      </p:sp>
      <p:sp>
        <p:nvSpPr>
          <p:cNvPr id="8194" name="Rectangle 2"/>
          <p:cNvSpPr>
            <a:spLocks noGrp="1" noChangeArrowheads="1"/>
          </p:cNvSpPr>
          <p:nvPr>
            <p:ph type="title"/>
          </p:nvPr>
        </p:nvSpPr>
        <p:spPr bwMode="auto">
          <a:xfrm>
            <a:off x="92075" y="71979"/>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FY2013 Fiscal Health Analysis </a:t>
            </a:r>
          </a:p>
        </p:txBody>
      </p:sp>
      <p:graphicFrame>
        <p:nvGraphicFramePr>
          <p:cNvPr id="2" name="Table 1"/>
          <p:cNvGraphicFramePr>
            <a:graphicFrameLocks noGrp="1"/>
          </p:cNvGraphicFramePr>
          <p:nvPr>
            <p:extLst>
              <p:ext uri="{D42A27DB-BD31-4B8C-83A1-F6EECF244321}">
                <p14:modId xmlns:p14="http://schemas.microsoft.com/office/powerpoint/2010/main" val="93001742"/>
              </p:ext>
            </p:extLst>
          </p:nvPr>
        </p:nvGraphicFramePr>
        <p:xfrm>
          <a:off x="1853937" y="2415094"/>
          <a:ext cx="5423556" cy="1752600"/>
        </p:xfrm>
        <a:graphic>
          <a:graphicData uri="http://schemas.openxmlformats.org/drawingml/2006/table">
            <a:tbl>
              <a:tblPr firstRow="1" bandRow="1">
                <a:tableStyleId>{69012ECD-51FC-41F1-AA8D-1B2483CD663E}</a:tableStyleId>
              </a:tblPr>
              <a:tblGrid>
                <a:gridCol w="2152455"/>
                <a:gridCol w="3271101"/>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smtClean="0"/>
                        <a:t>#</a:t>
                      </a:r>
                      <a:r>
                        <a:rPr lang="en-US" baseline="0" dirty="0" smtClean="0"/>
                        <a:t> of Districts with one or more warning indicators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solidFill>
                            <a:schemeClr val="accent6">
                              <a:lumMod val="75000"/>
                            </a:schemeClr>
                          </a:solidFill>
                        </a:rPr>
                        <a:t>FY2013</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solidFill>
                            <a:schemeClr val="accent6">
                              <a:lumMod val="75000"/>
                            </a:schemeClr>
                          </a:solidFill>
                        </a:rPr>
                        <a:t>Expect to see increase</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smtClean="0">
                          <a:solidFill>
                            <a:schemeClr val="accent6">
                              <a:lumMod val="75000"/>
                            </a:schemeClr>
                          </a:solidFill>
                        </a:rPr>
                        <a:t>FY2012</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solidFill>
                            <a:schemeClr val="accent6">
                              <a:lumMod val="75000"/>
                            </a:schemeClr>
                          </a:solidFill>
                        </a:rPr>
                        <a:t>48</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smtClean="0">
                          <a:solidFill>
                            <a:schemeClr val="accent6">
                              <a:lumMod val="75000"/>
                            </a:schemeClr>
                          </a:solidFill>
                        </a:rPr>
                        <a:t>FY2011</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accent6">
                              <a:lumMod val="75000"/>
                            </a:schemeClr>
                          </a:solidFill>
                        </a:rPr>
                        <a:t>19</a:t>
                      </a:r>
                      <a:endParaRPr lang="en-US"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8330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00482"/>
          </a:xfrm>
        </p:spPr>
        <p:txBody>
          <a:bodyPr/>
          <a:lstStyle/>
          <a:p>
            <a:r>
              <a:rPr lang="en-US" dirty="0" smtClean="0"/>
              <a:t>The Financial December collection opens August 15</a:t>
            </a:r>
            <a:r>
              <a:rPr lang="en-US" baseline="30000" dirty="0" smtClean="0"/>
              <a:t>th</a:t>
            </a:r>
            <a:r>
              <a:rPr lang="en-US" dirty="0" smtClean="0"/>
              <a:t> for the FY13-14 data collection</a:t>
            </a:r>
          </a:p>
          <a:p>
            <a:r>
              <a:rPr lang="en-US" dirty="0" smtClean="0"/>
              <a:t>There is a new, </a:t>
            </a:r>
            <a:r>
              <a:rPr lang="en-US" dirty="0"/>
              <a:t>optional</a:t>
            </a:r>
            <a:r>
              <a:rPr lang="en-US" dirty="0" smtClean="0"/>
              <a:t> Financial December Data Checklist</a:t>
            </a:r>
          </a:p>
          <a:p>
            <a:pPr lvl="1"/>
            <a:r>
              <a:rPr lang="en-US" dirty="0" smtClean="0"/>
              <a:t>Checklist is designed to help districts catch common data submission mistakes/issues before their audit is approved and submitted to the Department</a:t>
            </a:r>
          </a:p>
          <a:p>
            <a:r>
              <a:rPr lang="en-US" dirty="0" smtClean="0"/>
              <a:t>All Financial December material can be found on the Public School Finance web page under “Financial Reporting”</a:t>
            </a:r>
          </a:p>
          <a:p>
            <a:pPr lvl="1"/>
            <a:r>
              <a:rPr lang="en-US" dirty="0" smtClean="0">
                <a:hlinkClick r:id="rId2"/>
              </a:rPr>
              <a:t>http://www.cde.state.co.us/cdefinance/sfadministrate</a:t>
            </a:r>
            <a:endParaRPr lang="en-US" dirty="0" smtClean="0"/>
          </a:p>
          <a:p>
            <a:r>
              <a:rPr lang="en-US" dirty="0" smtClean="0"/>
              <a:t>Finance December Contacts</a:t>
            </a:r>
          </a:p>
          <a:p>
            <a:pPr lvl="1"/>
            <a:r>
              <a:rPr lang="en-US" dirty="0" smtClean="0"/>
              <a:t>Adam Williams: 303-866-6843: </a:t>
            </a:r>
            <a:r>
              <a:rPr lang="en-US" dirty="0" smtClean="0">
                <a:hlinkClick r:id="rId3"/>
              </a:rPr>
              <a:t>williams_a@cde.state.co.us</a:t>
            </a:r>
            <a:endParaRPr lang="en-US" dirty="0" smtClean="0"/>
          </a:p>
          <a:p>
            <a:pPr lvl="1"/>
            <a:r>
              <a:rPr lang="en-US" dirty="0" smtClean="0"/>
              <a:t>Yolanda Lucero: 303-866-6847: </a:t>
            </a:r>
            <a:r>
              <a:rPr lang="en-US" dirty="0" smtClean="0">
                <a:hlinkClick r:id="rId4"/>
              </a:rPr>
              <a:t>lucero_y@cde.state.co.us</a:t>
            </a:r>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Data Pipeline: Financial December</a:t>
            </a:r>
            <a:endParaRPr lang="en-US" dirty="0"/>
          </a:p>
        </p:txBody>
      </p:sp>
    </p:spTree>
    <p:extLst>
      <p:ext uri="{BB962C8B-B14F-4D97-AF65-F5344CB8AC3E}">
        <p14:creationId xmlns:p14="http://schemas.microsoft.com/office/powerpoint/2010/main" val="225553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bwMode="auto">
          <a:xfrm>
            <a:off x="228600" y="1752600"/>
            <a:ext cx="86868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dirty="0" smtClean="0"/>
              <a:t>Annual Budgets</a:t>
            </a:r>
          </a:p>
          <a:p>
            <a:pPr lvl="1"/>
            <a:r>
              <a:rPr lang="en-US" sz="2200" dirty="0" smtClean="0"/>
              <a:t>District Budget Document</a:t>
            </a:r>
          </a:p>
          <a:p>
            <a:pPr lvl="1"/>
            <a:r>
              <a:rPr lang="en-US" sz="2200" dirty="0" smtClean="0"/>
              <a:t>Uniform Budget Summary Sheet</a:t>
            </a:r>
          </a:p>
          <a:p>
            <a:pPr eaLnBrk="1" hangingPunct="1"/>
            <a:r>
              <a:rPr lang="en-US" sz="2400" dirty="0" smtClean="0"/>
              <a:t>Financial Audit</a:t>
            </a:r>
          </a:p>
          <a:p>
            <a:pPr eaLnBrk="1" hangingPunct="1"/>
            <a:r>
              <a:rPr lang="en-US" sz="2400" dirty="0" smtClean="0"/>
              <a:t>Quarterly Financial Statements</a:t>
            </a:r>
          </a:p>
          <a:p>
            <a:pPr eaLnBrk="1" hangingPunct="1"/>
            <a:r>
              <a:rPr lang="en-US" sz="2400" dirty="0" smtClean="0"/>
              <a:t>Salary Schedules or Policies</a:t>
            </a:r>
          </a:p>
          <a:p>
            <a:r>
              <a:rPr lang="en-US" sz="2400" dirty="0" smtClean="0"/>
              <a:t>Accounts Payable Check Registers</a:t>
            </a:r>
          </a:p>
          <a:p>
            <a:r>
              <a:rPr lang="en-US" sz="2400" dirty="0" smtClean="0"/>
              <a:t>Credit, Debit and Purchase Card Statements</a:t>
            </a:r>
          </a:p>
          <a:p>
            <a:r>
              <a:rPr lang="en-US" sz="2400" dirty="0" smtClean="0"/>
              <a:t>Investment Performance Reports</a:t>
            </a:r>
          </a:p>
          <a:p>
            <a:pPr algn="ctr" eaLnBrk="1" hangingPunct="1">
              <a:buFontTx/>
              <a:buNone/>
            </a:pPr>
            <a:endParaRPr lang="en-US" sz="1800" dirty="0" smtClean="0">
              <a:solidFill>
                <a:schemeClr val="bg1"/>
              </a:solidFill>
            </a:endParaRPr>
          </a:p>
        </p:txBody>
      </p:sp>
      <p:sp>
        <p:nvSpPr>
          <p:cNvPr id="2" name="Title 1"/>
          <p:cNvSpPr>
            <a:spLocks noGrp="1"/>
          </p:cNvSpPr>
          <p:nvPr>
            <p:ph type="title"/>
          </p:nvPr>
        </p:nvSpPr>
        <p:spPr>
          <a:xfrm>
            <a:off x="137160" y="137160"/>
            <a:ext cx="8915400" cy="1371600"/>
          </a:xfrm>
          <a:ln>
            <a:solidFill>
              <a:schemeClr val="accent5"/>
            </a:solidFill>
          </a:ln>
        </p:spPr>
        <p:txBody>
          <a:bodyPr lIns="0" tIns="0" rIns="0" bIns="0" anchor="ctr" anchorCtr="1"/>
          <a:lstStyle/>
          <a:p>
            <a:pPr>
              <a:defRPr/>
            </a:pPr>
            <a:r>
              <a:rPr lang="en-US" dirty="0"/>
              <a:t>Transparency</a:t>
            </a:r>
            <a:br>
              <a:rPr lang="en-US" dirty="0"/>
            </a:br>
            <a:r>
              <a:rPr lang="en-US" dirty="0"/>
              <a:t>Required Documents on Web</a:t>
            </a:r>
          </a:p>
        </p:txBody>
      </p:sp>
    </p:spTree>
    <p:extLst>
      <p:ext uri="{BB962C8B-B14F-4D97-AF65-F5344CB8AC3E}">
        <p14:creationId xmlns:p14="http://schemas.microsoft.com/office/powerpoint/2010/main" val="2136351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marL="342900" indent="-342900"/>
            <a:r>
              <a:rPr lang="en-US" sz="2400" dirty="0" smtClean="0"/>
              <a:t>Update information within 60 days</a:t>
            </a:r>
          </a:p>
          <a:p>
            <a:pPr marL="857250" lvl="1" indent="-457200">
              <a:spcBef>
                <a:spcPts val="0"/>
              </a:spcBef>
            </a:pPr>
            <a:r>
              <a:rPr lang="en-US" sz="2200" dirty="0" smtClean="0"/>
              <a:t>Completion of report, statements, applicable information</a:t>
            </a:r>
          </a:p>
          <a:p>
            <a:pPr marL="857250" lvl="1" indent="-457200">
              <a:spcBef>
                <a:spcPts val="0"/>
              </a:spcBef>
            </a:pPr>
            <a:r>
              <a:rPr lang="en-US" sz="2200" dirty="0" smtClean="0"/>
              <a:t>For example: </a:t>
            </a:r>
          </a:p>
          <a:p>
            <a:pPr marL="1131570" lvl="2" indent="-457200">
              <a:spcBef>
                <a:spcPts val="0"/>
              </a:spcBef>
            </a:pPr>
            <a:r>
              <a:rPr lang="en-US" sz="2000" dirty="0" smtClean="0"/>
              <a:t>Budget Posted by August 30 if adopted June 30</a:t>
            </a:r>
          </a:p>
          <a:p>
            <a:pPr marL="674370" lvl="2" indent="0">
              <a:spcBef>
                <a:spcPts val="0"/>
              </a:spcBef>
              <a:buNone/>
            </a:pPr>
            <a:endParaRPr lang="en-US" sz="2000" dirty="0" smtClean="0"/>
          </a:p>
          <a:p>
            <a:pPr marL="342900" indent="-342900">
              <a:defRPr/>
            </a:pPr>
            <a:r>
              <a:rPr lang="en-US" sz="2400" dirty="0"/>
              <a:t>Not required to post</a:t>
            </a:r>
          </a:p>
          <a:p>
            <a:pPr marL="731520" lvl="1" indent="-457200">
              <a:buSzPct val="100000"/>
              <a:buFont typeface="Wingdings" pitchFamily="2" charset="2"/>
              <a:buChar char="§"/>
              <a:defRPr/>
            </a:pPr>
            <a:r>
              <a:rPr lang="en-US" dirty="0"/>
              <a:t>P</a:t>
            </a:r>
            <a:r>
              <a:rPr lang="en-US" sz="2200" dirty="0" smtClean="0"/>
              <a:t>ersonal </a:t>
            </a:r>
            <a:r>
              <a:rPr lang="en-US" sz="2200" dirty="0"/>
              <a:t>information relating to </a:t>
            </a:r>
            <a:r>
              <a:rPr lang="en-US" sz="2200" dirty="0" smtClean="0"/>
              <a:t>payroll</a:t>
            </a:r>
          </a:p>
          <a:p>
            <a:pPr marL="731520" lvl="1" indent="-457200">
              <a:buSzPct val="100000"/>
              <a:buFont typeface="Wingdings" pitchFamily="2" charset="2"/>
              <a:buChar char="§"/>
              <a:defRPr/>
            </a:pPr>
            <a:r>
              <a:rPr lang="en-US" dirty="0" smtClean="0"/>
              <a:t>O</a:t>
            </a:r>
            <a:r>
              <a:rPr lang="en-US" sz="2200" dirty="0" smtClean="0"/>
              <a:t>ther </a:t>
            </a:r>
            <a:r>
              <a:rPr lang="en-US" sz="2200" dirty="0"/>
              <a:t>information that is confidential or protected from public disclosure pursuant to state or federal law</a:t>
            </a:r>
          </a:p>
          <a:p>
            <a:pPr marL="1143000" lvl="2" indent="-342900">
              <a:defRPr/>
            </a:pPr>
            <a:r>
              <a:rPr lang="en-US" sz="2000" dirty="0"/>
              <a:t>Examples: HIPPA; IDEA; Homeless</a:t>
            </a:r>
          </a:p>
          <a:p>
            <a:pPr marL="1131570" lvl="2" indent="-457200"/>
            <a:endParaRPr lang="en-US" sz="2200" dirty="0" smtClean="0"/>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eaLnBrk="1" hangingPunct="1">
              <a:defRPr/>
            </a:pPr>
            <a:r>
              <a:rPr lang="en-US" dirty="0"/>
              <a:t>Compliance Timeline</a:t>
            </a:r>
          </a:p>
        </p:txBody>
      </p:sp>
    </p:spTree>
    <p:extLst>
      <p:ext uri="{BB962C8B-B14F-4D97-AF65-F5344CB8AC3E}">
        <p14:creationId xmlns:p14="http://schemas.microsoft.com/office/powerpoint/2010/main" val="2859051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bwMode="auto">
          <a:xfrm>
            <a:off x="285750" y="1771650"/>
            <a:ext cx="8534400" cy="4706938"/>
          </a:xfrm>
        </p:spPr>
        <p:txBody>
          <a:bodyPr wrap="square" numCol="1" anchor="t" anchorCtr="0" compatLnSpc="1">
            <a:prstTxWarp prst="textNoShape">
              <a:avLst/>
            </a:prstTxWarp>
          </a:bodyPr>
          <a:lstStyle/>
          <a:p>
            <a:r>
              <a:rPr lang="en-US" dirty="0"/>
              <a:t>Pilot program authorized by HB10-1183 to encourage school districts and charter schools to collect data that will be used to compare the effects of alternative school finance funding models with those of the current funding method.</a:t>
            </a:r>
          </a:p>
          <a:p>
            <a:endParaRPr lang="en-US" dirty="0"/>
          </a:p>
          <a:p>
            <a:r>
              <a:rPr lang="en-US" dirty="0"/>
              <a:t>Districts/charter schools apply to participate – applications available in August</a:t>
            </a:r>
          </a:p>
          <a:p>
            <a:endParaRPr lang="en-US" dirty="0"/>
          </a:p>
          <a:p>
            <a:r>
              <a:rPr lang="en-US" dirty="0"/>
              <a:t>Additional information and the application may be accessed on the CDE </a:t>
            </a:r>
            <a:r>
              <a:rPr lang="en-US" dirty="0" smtClean="0"/>
              <a:t>website: </a:t>
            </a:r>
            <a:r>
              <a:rPr lang="en-US" u="sng" dirty="0" smtClean="0">
                <a:latin typeface="+mj-lt"/>
                <a:hlinkClick r:id="rId3"/>
              </a:rPr>
              <a:t>http://www.cde.state.co.us/index_finance.htm</a:t>
            </a:r>
            <a:endParaRPr lang="en-US" u="sng" dirty="0" smtClean="0">
              <a:latin typeface="+mj-lt"/>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Alternative School Finance Models</a:t>
            </a:r>
            <a:br>
              <a:rPr lang="en-US" dirty="0"/>
            </a:br>
            <a:r>
              <a:rPr lang="en-US" dirty="0"/>
              <a:t>Final Year</a:t>
            </a:r>
          </a:p>
        </p:txBody>
      </p:sp>
    </p:spTree>
    <p:extLst>
      <p:ext uri="{BB962C8B-B14F-4D97-AF65-F5344CB8AC3E}">
        <p14:creationId xmlns:p14="http://schemas.microsoft.com/office/powerpoint/2010/main" val="331227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bwMode="auto">
          <a:xfrm>
            <a:off x="234950" y="1708150"/>
            <a:ext cx="8672513" cy="4406900"/>
          </a:xfrm>
        </p:spPr>
        <p:txBody>
          <a:bodyPr wrap="square" numCol="1" anchor="t" anchorCtr="0" compatLnSpc="1">
            <a:prstTxWarp prst="textNoShape">
              <a:avLst/>
            </a:prstTxWarp>
          </a:bodyPr>
          <a:lstStyle/>
          <a:p>
            <a:pPr marL="273050">
              <a:buFont typeface="Wingdings" pitchFamily="2" charset="2"/>
              <a:buChar char="§"/>
            </a:pPr>
            <a:r>
              <a:rPr lang="en-US" sz="2400" dirty="0"/>
              <a:t>Audit Team/Field Analyst Support </a:t>
            </a:r>
            <a:r>
              <a:rPr lang="en-US" sz="2400" dirty="0" smtClean="0"/>
              <a:t>Team</a:t>
            </a:r>
          </a:p>
          <a:p>
            <a:pPr marL="547370" lvl="1">
              <a:buFont typeface="Wingdings" pitchFamily="2" charset="2"/>
              <a:buChar char="§"/>
            </a:pPr>
            <a:r>
              <a:rPr lang="en-US" dirty="0" smtClean="0">
                <a:latin typeface="+mj-lt"/>
              </a:rPr>
              <a:t>Student October Count Resource Guide</a:t>
            </a:r>
          </a:p>
          <a:p>
            <a:pPr marL="822325" lvl="2" indent="-182563">
              <a:buFont typeface="Wingdings" pitchFamily="2" charset="2"/>
              <a:buChar char="§"/>
            </a:pPr>
            <a:r>
              <a:rPr lang="en-US" dirty="0" smtClean="0">
                <a:latin typeface="+mj-lt"/>
              </a:rPr>
              <a:t>Each section includes:</a:t>
            </a:r>
          </a:p>
          <a:p>
            <a:pPr marL="1096963" lvl="3" indent="-182563">
              <a:buFont typeface="Wingdings" pitchFamily="2" charset="2"/>
              <a:buChar char="§"/>
            </a:pPr>
            <a:r>
              <a:rPr lang="en-US" dirty="0" smtClean="0">
                <a:latin typeface="+mj-lt"/>
              </a:rPr>
              <a:t>Audit Documentation Needed</a:t>
            </a:r>
          </a:p>
          <a:p>
            <a:pPr marL="1096963" lvl="3" indent="-182563">
              <a:buFont typeface="Wingdings" pitchFamily="2" charset="2"/>
              <a:buChar char="§"/>
            </a:pPr>
            <a:r>
              <a:rPr lang="en-US" dirty="0" smtClean="0">
                <a:latin typeface="+mj-lt"/>
              </a:rPr>
              <a:t>Helpful Hints</a:t>
            </a:r>
          </a:p>
          <a:p>
            <a:pPr marL="1096963" lvl="3" indent="-182563">
              <a:buFont typeface="Wingdings" pitchFamily="2" charset="2"/>
              <a:buChar char="§"/>
            </a:pPr>
            <a:r>
              <a:rPr lang="en-US" dirty="0" smtClean="0">
                <a:latin typeface="+mj-lt"/>
              </a:rPr>
              <a:t>References – Rules &amp; Statutes</a:t>
            </a:r>
          </a:p>
          <a:p>
            <a:pPr marL="1096963" lvl="3" indent="-182563">
              <a:buFont typeface="Wingdings" pitchFamily="2" charset="2"/>
              <a:buChar char="§"/>
            </a:pPr>
            <a:r>
              <a:rPr lang="en-US" dirty="0" smtClean="0">
                <a:latin typeface="+mj-lt"/>
                <a:hlinkClick r:id="rId2"/>
              </a:rPr>
              <a:t>http://www.cde.state.co.us/cdefinance/auditunit.htm</a:t>
            </a:r>
            <a:endParaRPr lang="en-US" dirty="0" smtClean="0">
              <a:latin typeface="+mj-lt"/>
            </a:endParaRPr>
          </a:p>
          <a:p>
            <a:pPr marL="1096963" lvl="3" indent="-182563">
              <a:buFont typeface="Wingdings" pitchFamily="2" charset="2"/>
              <a:buChar char="§"/>
            </a:pPr>
            <a:endParaRPr lang="en-US" sz="1600" dirty="0">
              <a:latin typeface="+mj-lt"/>
            </a:endParaRPr>
          </a:p>
          <a:p>
            <a:pPr marL="547370" lvl="1">
              <a:buFont typeface="Wingdings" pitchFamily="2" charset="2"/>
              <a:buChar char="§"/>
            </a:pPr>
            <a:r>
              <a:rPr lang="en-US" dirty="0" smtClean="0">
                <a:latin typeface="+mj-lt"/>
              </a:rPr>
              <a:t>Engagement Letter</a:t>
            </a:r>
            <a:endParaRPr lang="en-US" dirty="0">
              <a:latin typeface="+mj-lt"/>
            </a:endParaRPr>
          </a:p>
          <a:p>
            <a:pPr marL="547370" lvl="1">
              <a:buFont typeface="Wingdings" pitchFamily="2" charset="2"/>
              <a:buChar char="§"/>
            </a:pPr>
            <a:r>
              <a:rPr lang="en-US" dirty="0">
                <a:latin typeface="+mj-lt"/>
              </a:rPr>
              <a:t>Student Data </a:t>
            </a:r>
            <a:r>
              <a:rPr lang="en-US" dirty="0" smtClean="0">
                <a:latin typeface="+mj-lt"/>
              </a:rPr>
              <a:t>Privacy</a:t>
            </a:r>
          </a:p>
          <a:p>
            <a:pPr marL="547370" lvl="1">
              <a:buFont typeface="Wingdings" pitchFamily="2" charset="2"/>
              <a:buChar char="§"/>
            </a:pPr>
            <a:r>
              <a:rPr lang="en-US" dirty="0" smtClean="0">
                <a:latin typeface="+mj-lt"/>
              </a:rPr>
              <a:t>Management Representation Letter</a:t>
            </a:r>
            <a:endParaRPr lang="en-US" dirty="0">
              <a:latin typeface="+mj-lt"/>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b="1" dirty="0" smtClean="0">
                <a:latin typeface="Palatino Linotype" pitchFamily="18" charset="0"/>
              </a:rPr>
              <a:t>Pupil Count Audits</a:t>
            </a:r>
            <a:endParaRPr lang="en-US" b="1" dirty="0">
              <a:latin typeface="Palatino Linotype" pitchFamily="18" charset="0"/>
            </a:endParaRPr>
          </a:p>
        </p:txBody>
      </p:sp>
    </p:spTree>
    <p:extLst>
      <p:ext uri="{BB962C8B-B14F-4D97-AF65-F5344CB8AC3E}">
        <p14:creationId xmlns:p14="http://schemas.microsoft.com/office/powerpoint/2010/main" val="3294509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
        <p:nvSpPr>
          <p:cNvPr id="5" name="Title 3"/>
          <p:cNvSpPr txBox="1">
            <a:spLocks/>
          </p:cNvSpPr>
          <p:nvPr/>
        </p:nvSpPr>
        <p:spPr>
          <a:xfrm>
            <a:off x="380999" y="1507668"/>
            <a:ext cx="8341851" cy="3183602"/>
          </a:xfrm>
          <a:prstGeom prst="rect">
            <a:avLst/>
          </a:prstGeom>
        </p:spPr>
        <p:txBody>
          <a:bodyPr/>
          <a:lst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a:lstStyle>
          <a:p>
            <a:r>
              <a:rPr lang="en-US" dirty="0" smtClean="0"/>
              <a:t>School Finance</a:t>
            </a:r>
            <a:br>
              <a:rPr lang="en-US" dirty="0" smtClean="0"/>
            </a:br>
            <a:r>
              <a:rPr lang="en-US" sz="4400" spc="150" dirty="0">
                <a:solidFill>
                  <a:schemeClr val="accent4">
                    <a:lumMod val="50000"/>
                  </a:schemeClr>
                </a:solidFill>
              </a:rPr>
              <a:t>Total</a:t>
            </a:r>
            <a:r>
              <a:rPr lang="en-US" dirty="0" smtClean="0"/>
              <a:t> </a:t>
            </a:r>
            <a:r>
              <a:rPr lang="en-US" sz="4400" spc="150" dirty="0">
                <a:solidFill>
                  <a:schemeClr val="accent4">
                    <a:lumMod val="50000"/>
                  </a:schemeClr>
                </a:solidFill>
              </a:rPr>
              <a:t>Program Funding</a:t>
            </a:r>
          </a:p>
        </p:txBody>
      </p:sp>
    </p:spTree>
    <p:extLst>
      <p:ext uri="{BB962C8B-B14F-4D97-AF65-F5344CB8AC3E}">
        <p14:creationId xmlns:p14="http://schemas.microsoft.com/office/powerpoint/2010/main" val="3411547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746250"/>
            <a:ext cx="8574087" cy="4359275"/>
          </a:xfrm>
        </p:spPr>
        <p:txBody>
          <a:bodyPr>
            <a:noAutofit/>
          </a:bodyPr>
          <a:lstStyle/>
          <a:p>
            <a:pPr fontAlgn="auto">
              <a:spcAft>
                <a:spcPts val="0"/>
              </a:spcAft>
              <a:buFont typeface="Wingdings" charset="2"/>
              <a:buNone/>
              <a:defRPr/>
            </a:pPr>
            <a:r>
              <a:rPr lang="en-US" dirty="0"/>
              <a:t>Total Program Funding equals:</a:t>
            </a:r>
          </a:p>
          <a:p>
            <a:pPr fontAlgn="auto">
              <a:spcAft>
                <a:spcPts val="0"/>
              </a:spcAft>
              <a:buFont typeface="Wingdings" charset="2"/>
              <a:buNone/>
              <a:defRPr/>
            </a:pPr>
            <a:endParaRPr lang="en-US" dirty="0"/>
          </a:p>
          <a:p>
            <a:pPr fontAlgn="auto">
              <a:spcAft>
                <a:spcPts val="0"/>
              </a:spcAft>
              <a:buFont typeface="Wingdings" charset="2"/>
              <a:buNone/>
              <a:defRPr/>
            </a:pPr>
            <a:r>
              <a:rPr lang="en-US" dirty="0"/>
              <a:t>=(funded pupil count  x  </a:t>
            </a:r>
          </a:p>
          <a:p>
            <a:pPr fontAlgn="auto">
              <a:spcAft>
                <a:spcPts val="0"/>
              </a:spcAft>
              <a:buFont typeface="Wingdings" charset="2"/>
              <a:buNone/>
              <a:defRPr/>
            </a:pPr>
            <a:r>
              <a:rPr lang="en-US" dirty="0"/>
              <a:t>			formula per pupil funding)</a:t>
            </a:r>
          </a:p>
          <a:p>
            <a:pPr algn="ctr" fontAlgn="auto">
              <a:spcAft>
                <a:spcPts val="0"/>
              </a:spcAft>
              <a:buFont typeface="Wingdings" charset="2"/>
              <a:buNone/>
              <a:defRPr/>
            </a:pPr>
            <a:r>
              <a:rPr lang="en-US" dirty="0"/>
              <a:t> + at-risk funding + online &amp; ASCENT funding</a:t>
            </a:r>
          </a:p>
          <a:p>
            <a:pPr fontAlgn="auto">
              <a:spcAft>
                <a:spcPts val="0"/>
              </a:spcAft>
              <a:buFont typeface="Wingdings" charset="2"/>
              <a:buNone/>
              <a:defRPr/>
            </a:pPr>
            <a:endParaRPr lang="en-US" dirty="0"/>
          </a:p>
          <a:p>
            <a:pPr fontAlgn="auto">
              <a:spcAft>
                <a:spcPts val="0"/>
              </a:spcAft>
              <a:buFont typeface="Wingdings" charset="2"/>
              <a:buNone/>
              <a:defRPr/>
            </a:pPr>
            <a:r>
              <a:rPr lang="en-US" dirty="0"/>
              <a:t>After Total Program is calculated, the Negative Factor is Applied</a:t>
            </a: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Total Program Funding Formula</a:t>
            </a:r>
          </a:p>
        </p:txBody>
      </p:sp>
    </p:spTree>
    <p:extLst>
      <p:ext uri="{BB962C8B-B14F-4D97-AF65-F5344CB8AC3E}">
        <p14:creationId xmlns:p14="http://schemas.microsoft.com/office/powerpoint/2010/main" val="154601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r>
              <a:rPr lang="en-US" dirty="0" smtClean="0"/>
              <a:t>BEST Program</a:t>
            </a:r>
          </a:p>
          <a:p>
            <a:pPr>
              <a:lnSpc>
                <a:spcPct val="150000"/>
              </a:lnSpc>
            </a:pPr>
            <a:r>
              <a:rPr lang="en-US" dirty="0" smtClean="0"/>
              <a:t>Nutrition</a:t>
            </a:r>
          </a:p>
          <a:p>
            <a:pPr>
              <a:lnSpc>
                <a:spcPct val="150000"/>
              </a:lnSpc>
            </a:pPr>
            <a:r>
              <a:rPr lang="en-US" dirty="0" smtClean="0"/>
              <a:t>Fiscal </a:t>
            </a:r>
            <a:r>
              <a:rPr lang="en-US" dirty="0"/>
              <a:t>Health, Accreditation, Transparency &amp; Other </a:t>
            </a:r>
            <a:r>
              <a:rPr lang="en-US" dirty="0" smtClean="0"/>
              <a:t>Items</a:t>
            </a:r>
          </a:p>
          <a:p>
            <a:pPr>
              <a:lnSpc>
                <a:spcPct val="150000"/>
              </a:lnSpc>
            </a:pPr>
            <a:r>
              <a:rPr lang="en-US" dirty="0" smtClean="0"/>
              <a:t>Total Program Funding</a:t>
            </a:r>
            <a:endParaRPr lang="en-US" dirty="0"/>
          </a:p>
          <a:p>
            <a:pPr marL="273050" algn="just">
              <a:lnSpc>
                <a:spcPct val="150000"/>
              </a:lnSpc>
              <a:buFont typeface="Wingdings" pitchFamily="2" charset="2"/>
              <a:buChar char="§"/>
            </a:pPr>
            <a:r>
              <a:rPr lang="en-US" dirty="0"/>
              <a:t>2014 Legislative Session &amp; Funding Levels</a:t>
            </a:r>
          </a:p>
          <a:p>
            <a:pPr marL="273050" algn="just">
              <a:lnSpc>
                <a:spcPct val="150000"/>
              </a:lnSpc>
              <a:buFont typeface="Wingdings" pitchFamily="2" charset="2"/>
              <a:buChar char="§"/>
            </a:pPr>
            <a:r>
              <a:rPr lang="en-US" dirty="0"/>
              <a:t>Looking ahead – 2015-16</a:t>
            </a:r>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Agenda</a:t>
            </a:r>
          </a:p>
        </p:txBody>
      </p:sp>
    </p:spTree>
    <p:extLst>
      <p:ext uri="{BB962C8B-B14F-4D97-AF65-F5344CB8AC3E}">
        <p14:creationId xmlns:p14="http://schemas.microsoft.com/office/powerpoint/2010/main" val="2446693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25" y="1784350"/>
            <a:ext cx="8686800" cy="4757738"/>
          </a:xfrm>
        </p:spPr>
        <p:txBody>
          <a:bodyPr>
            <a:normAutofit/>
          </a:bodyPr>
          <a:lstStyle/>
          <a:p>
            <a:pPr>
              <a:defRPr/>
            </a:pPr>
            <a:r>
              <a:rPr lang="en-US" sz="2600" dirty="0"/>
              <a:t>2013-14</a:t>
            </a:r>
          </a:p>
          <a:p>
            <a:pPr lvl="1">
              <a:defRPr/>
            </a:pPr>
            <a:r>
              <a:rPr lang="en-US" sz="2600" dirty="0">
                <a:latin typeface="+mj-lt"/>
              </a:rPr>
              <a:t>Base Funding - $5,954.28</a:t>
            </a:r>
          </a:p>
          <a:p>
            <a:pPr lvl="2">
              <a:buClr>
                <a:schemeClr val="accent3"/>
              </a:buClr>
              <a:defRPr/>
            </a:pPr>
            <a:r>
              <a:rPr lang="en-US" sz="2200" dirty="0">
                <a:latin typeface="+mj-lt"/>
              </a:rPr>
              <a:t>Increase of $111.02 from prior year</a:t>
            </a:r>
          </a:p>
          <a:p>
            <a:pPr lvl="2">
              <a:buClr>
                <a:schemeClr val="accent3"/>
              </a:buClr>
              <a:defRPr/>
            </a:pPr>
            <a:r>
              <a:rPr lang="en-US" sz="2200" dirty="0">
                <a:latin typeface="+mj-lt"/>
              </a:rPr>
              <a:t>Inflation of 1.9</a:t>
            </a:r>
            <a:r>
              <a:rPr lang="en-US" sz="2200" dirty="0" smtClean="0">
                <a:latin typeface="+mj-lt"/>
              </a:rPr>
              <a:t>%</a:t>
            </a:r>
          </a:p>
          <a:p>
            <a:pPr marL="640080" lvl="2" indent="0">
              <a:buClr>
                <a:schemeClr val="accent3"/>
              </a:buClr>
              <a:buNone/>
              <a:defRPr/>
            </a:pPr>
            <a:endParaRPr lang="en-US" sz="2200" dirty="0" smtClean="0">
              <a:latin typeface="+mj-lt"/>
            </a:endParaRPr>
          </a:p>
          <a:p>
            <a:pPr>
              <a:defRPr/>
            </a:pPr>
            <a:r>
              <a:rPr lang="en-US" sz="2600" dirty="0"/>
              <a:t>2014-15 </a:t>
            </a:r>
          </a:p>
          <a:p>
            <a:pPr lvl="1">
              <a:defRPr/>
            </a:pPr>
            <a:r>
              <a:rPr lang="en-US" sz="2600" dirty="0">
                <a:latin typeface="+mj-lt"/>
              </a:rPr>
              <a:t>Base Funding - $6,121.00</a:t>
            </a:r>
          </a:p>
          <a:p>
            <a:pPr lvl="2">
              <a:defRPr/>
            </a:pPr>
            <a:r>
              <a:rPr lang="en-US" sz="2200" dirty="0">
                <a:latin typeface="+mj-lt"/>
              </a:rPr>
              <a:t>Increase of $166.72</a:t>
            </a:r>
          </a:p>
          <a:p>
            <a:pPr lvl="2">
              <a:defRPr/>
            </a:pPr>
            <a:r>
              <a:rPr lang="en-US" sz="2200" dirty="0">
                <a:latin typeface="+mj-lt"/>
              </a:rPr>
              <a:t>Inflation of 2.8%</a:t>
            </a:r>
          </a:p>
          <a:p>
            <a:pPr marL="365760" lvl="1" indent="0">
              <a:buClr>
                <a:schemeClr val="accent3"/>
              </a:buClr>
              <a:buNone/>
              <a:defRPr/>
            </a:pPr>
            <a:endParaRPr lang="en-US" sz="2400" dirty="0">
              <a:latin typeface="+mj-lt"/>
            </a:endParaRPr>
          </a:p>
          <a:p>
            <a:pPr lvl="2" fontAlgn="auto">
              <a:spcAft>
                <a:spcPts val="0"/>
              </a:spcAft>
              <a:buClr>
                <a:schemeClr val="accent3"/>
              </a:buClr>
              <a:buFont typeface="Wingdings" charset="2"/>
              <a:buNone/>
              <a:defRPr/>
            </a:pPr>
            <a:endParaRPr lang="en-US" dirty="0" smtClean="0">
              <a:solidFill>
                <a:schemeClr val="bg1"/>
              </a:solidFill>
              <a:latin typeface="Palatino Linotype" pitchFamily="18" charset="0"/>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Base Per Pupil Funding</a:t>
            </a:r>
          </a:p>
        </p:txBody>
      </p:sp>
    </p:spTree>
    <p:extLst>
      <p:ext uri="{BB962C8B-B14F-4D97-AF65-F5344CB8AC3E}">
        <p14:creationId xmlns:p14="http://schemas.microsoft.com/office/powerpoint/2010/main" val="1523870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bwMode="auto">
          <a:xfrm>
            <a:off x="222250" y="1749425"/>
            <a:ext cx="8594725" cy="4575175"/>
          </a:xfrm>
        </p:spPr>
        <p:txBody>
          <a:bodyPr wrap="square" numCol="1" anchor="t" anchorCtr="0" compatLnSpc="1">
            <a:prstTxWarp prst="textNoShape">
              <a:avLst/>
            </a:prstTxWarp>
          </a:bodyPr>
          <a:lstStyle/>
          <a:p>
            <a:pPr>
              <a:defRPr/>
            </a:pPr>
            <a:r>
              <a:rPr lang="en-US" dirty="0"/>
              <a:t>Base per pupil funding is adjusted by factors</a:t>
            </a:r>
          </a:p>
          <a:p>
            <a:pPr marL="548640" lvl="2" indent="-228600">
              <a:buClr>
                <a:schemeClr val="accent1"/>
              </a:buClr>
              <a:defRPr/>
            </a:pPr>
            <a:r>
              <a:rPr lang="en-US" b="1" dirty="0"/>
              <a:t>Cost of Living</a:t>
            </a:r>
          </a:p>
          <a:p>
            <a:pPr marL="548640" lvl="2" indent="-228600">
              <a:buClr>
                <a:schemeClr val="accent1"/>
              </a:buClr>
              <a:defRPr/>
            </a:pPr>
            <a:r>
              <a:rPr lang="en-US" b="1" dirty="0"/>
              <a:t>Personnel &amp; Non-personnel costs</a:t>
            </a:r>
          </a:p>
          <a:p>
            <a:pPr marL="548640" lvl="2" indent="-228600">
              <a:buClr>
                <a:schemeClr val="accent1"/>
              </a:buClr>
              <a:defRPr/>
            </a:pPr>
            <a:r>
              <a:rPr lang="en-US" b="1" dirty="0"/>
              <a:t>Size of district</a:t>
            </a:r>
          </a:p>
          <a:p>
            <a:pPr>
              <a:defRPr/>
            </a:pPr>
            <a:endParaRPr lang="en-US" dirty="0"/>
          </a:p>
          <a:p>
            <a:pPr>
              <a:defRPr/>
            </a:pPr>
            <a:r>
              <a:rPr lang="en-US" dirty="0"/>
              <a:t>Determine At-Risk Funding, On-line and ASCENT Funding</a:t>
            </a:r>
          </a:p>
          <a:p>
            <a:pPr>
              <a:defRPr/>
            </a:pPr>
            <a:endParaRPr lang="en-US" dirty="0"/>
          </a:p>
          <a:p>
            <a:pPr>
              <a:defRPr/>
            </a:pPr>
            <a:r>
              <a:rPr lang="en-US" dirty="0"/>
              <a:t>Once Total Program is determined, the negative factor is applied</a:t>
            </a:r>
          </a:p>
          <a:p>
            <a:pPr marL="548640" lvl="2" indent="-228600">
              <a:buClr>
                <a:schemeClr val="accent1"/>
              </a:buClr>
              <a:defRPr/>
            </a:pPr>
            <a:r>
              <a:rPr lang="en-US" b="1" dirty="0"/>
              <a:t>2014-15 – 13.15%</a:t>
            </a:r>
          </a:p>
        </p:txBody>
      </p:sp>
      <p:sp>
        <p:nvSpPr>
          <p:cNvPr id="2" name="Title 1"/>
          <p:cNvSpPr>
            <a:spLocks noGrp="1"/>
          </p:cNvSpPr>
          <p:nvPr>
            <p:ph type="title"/>
          </p:nvPr>
        </p:nvSpPr>
        <p:spPr/>
        <p:txBody>
          <a:bodyPr/>
          <a:lstStyle/>
          <a:p>
            <a:pPr fontAlgn="auto">
              <a:spcAft>
                <a:spcPts val="0"/>
              </a:spcAft>
              <a:defRPr/>
            </a:pPr>
            <a:r>
              <a:rPr lang="en-US" dirty="0"/>
              <a:t>Formula Per Pupil Funding - Factors</a:t>
            </a:r>
          </a:p>
        </p:txBody>
      </p:sp>
    </p:spTree>
    <p:extLst>
      <p:ext uri="{BB962C8B-B14F-4D97-AF65-F5344CB8AC3E}">
        <p14:creationId xmlns:p14="http://schemas.microsoft.com/office/powerpoint/2010/main" val="2255159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dirty="0" smtClean="0"/>
              <a:t>This is an illustration of how a district’s Total Program Funding and per pupil funding is calculated.  </a:t>
            </a:r>
            <a:endParaRPr lang="en-US" dirty="0"/>
          </a:p>
        </p:txBody>
      </p:sp>
      <p:sp>
        <p:nvSpPr>
          <p:cNvPr id="3" name="Title 2"/>
          <p:cNvSpPr>
            <a:spLocks noGrp="1"/>
          </p:cNvSpPr>
          <p:nvPr>
            <p:ph type="title"/>
          </p:nvPr>
        </p:nvSpPr>
        <p:spPr/>
        <p:txBody>
          <a:bodyPr/>
          <a:lstStyle/>
          <a:p>
            <a:r>
              <a:rPr lang="en-US" dirty="0" smtClean="0"/>
              <a:t>Total Program Funding</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82972523"/>
              </p:ext>
            </p:extLst>
          </p:nvPr>
        </p:nvGraphicFramePr>
        <p:xfrm>
          <a:off x="2468880" y="426789"/>
          <a:ext cx="5811520" cy="5544327"/>
        </p:xfrm>
        <a:graphic>
          <a:graphicData uri="http://schemas.openxmlformats.org/drawingml/2006/table">
            <a:tbl>
              <a:tblPr/>
              <a:tblGrid>
                <a:gridCol w="4175768"/>
                <a:gridCol w="1635752"/>
              </a:tblGrid>
              <a:tr h="236656">
                <a:tc>
                  <a:txBody>
                    <a:bodyPr/>
                    <a:lstStyle/>
                    <a:p>
                      <a:pPr algn="ctr" fontAlgn="b"/>
                      <a:r>
                        <a:rPr lang="en-US" sz="1200" b="1" i="0" u="none" strike="noStrike" dirty="0">
                          <a:solidFill>
                            <a:srgbClr val="000000"/>
                          </a:solidFill>
                          <a:effectLst/>
                          <a:latin typeface="Arial"/>
                        </a:rPr>
                        <a:t>Illustration </a:t>
                      </a:r>
                      <a:r>
                        <a:rPr lang="en-US" sz="1200" b="1" i="0" u="none" strike="noStrike" dirty="0" smtClean="0">
                          <a:solidFill>
                            <a:srgbClr val="000000"/>
                          </a:solidFill>
                          <a:effectLst/>
                          <a:latin typeface="Arial"/>
                        </a:rPr>
                        <a:t>Example</a:t>
                      </a:r>
                      <a:endParaRPr lang="en-US" sz="1200" b="1" i="0" u="none" strike="noStrike" dirty="0">
                        <a:solidFill>
                          <a:srgbClr val="000000"/>
                        </a:solidFill>
                        <a:effectLst/>
                        <a:latin typeface="Arial"/>
                      </a:endParaRPr>
                    </a:p>
                  </a:txBody>
                  <a:tcPr marL="6316"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a:rPr>
                        <a:t>District X</a:t>
                      </a:r>
                    </a:p>
                  </a:txBody>
                  <a:tcPr marL="6316"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83">
                <a:tc>
                  <a:txBody>
                    <a:bodyPr/>
                    <a:lstStyle/>
                    <a:p>
                      <a:pPr algn="l" fontAlgn="ctr"/>
                      <a:r>
                        <a:rPr lang="en-US" sz="1000" b="0" i="0" u="none" strike="noStrike" dirty="0" smtClean="0">
                          <a:solidFill>
                            <a:srgbClr val="000000"/>
                          </a:solidFill>
                          <a:effectLst/>
                          <a:latin typeface="Arial"/>
                        </a:rPr>
                        <a:t>Total Funded </a:t>
                      </a:r>
                      <a:r>
                        <a:rPr lang="en-US" sz="1000" b="0" i="0" u="none" strike="noStrike" dirty="0">
                          <a:solidFill>
                            <a:srgbClr val="000000"/>
                          </a:solidFill>
                          <a:effectLst/>
                          <a:latin typeface="Arial"/>
                        </a:rPr>
                        <a:t>Pupil </a:t>
                      </a:r>
                      <a:r>
                        <a:rPr lang="en-US" sz="1000" b="0" i="0" u="none" strike="noStrike" dirty="0" smtClean="0">
                          <a:solidFill>
                            <a:srgbClr val="000000"/>
                          </a:solidFill>
                          <a:effectLst/>
                          <a:latin typeface="Arial"/>
                        </a:rPr>
                        <a:t>Count (includes on-line)</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389.5</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555">
                <a:tc>
                  <a:txBody>
                    <a:bodyPr/>
                    <a:lstStyle/>
                    <a:p>
                      <a:pPr marL="0" algn="l" defTabSz="914400" rtl="0" eaLnBrk="1" fontAlgn="ctr" latinLnBrk="0" hangingPunct="1"/>
                      <a:r>
                        <a:rPr lang="en-US" sz="1000" b="0" i="0" u="none" strike="noStrike" kern="1200" dirty="0">
                          <a:solidFill>
                            <a:srgbClr val="000000"/>
                          </a:solidFill>
                          <a:effectLst/>
                          <a:latin typeface="Arial"/>
                          <a:ea typeface="+mn-ea"/>
                          <a:cs typeface="+mn-cs"/>
                        </a:rPr>
                        <a:t>On-line Pupil Count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000" b="0" i="0" u="none" strike="noStrike" kern="1200" dirty="0" smtClean="0">
                          <a:solidFill>
                            <a:srgbClr val="000000"/>
                          </a:solidFill>
                          <a:effectLst/>
                          <a:latin typeface="Arial"/>
                          <a:ea typeface="+mn-ea"/>
                          <a:cs typeface="+mn-cs"/>
                        </a:rPr>
                        <a:t>2.0</a:t>
                      </a:r>
                      <a:endParaRPr lang="en-US" sz="1000" b="0" i="0" u="none" strike="noStrike" kern="1200" dirty="0">
                        <a:solidFill>
                          <a:srgbClr val="000000"/>
                        </a:solidFill>
                        <a:effectLst/>
                        <a:latin typeface="Arial"/>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13">
                <a:tc>
                  <a:txBody>
                    <a:bodyPr/>
                    <a:lstStyle/>
                    <a:p>
                      <a:pPr algn="l"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196040">
                <a:tc>
                  <a:txBody>
                    <a:bodyPr/>
                    <a:lstStyle/>
                    <a:p>
                      <a:pPr lvl="0" algn="l" fontAlgn="ctr"/>
                      <a:r>
                        <a:rPr lang="en-US" sz="1000" b="0" i="0" u="none" strike="noStrike" dirty="0">
                          <a:solidFill>
                            <a:srgbClr val="000000"/>
                          </a:solidFill>
                          <a:effectLst/>
                          <a:latin typeface="Arial"/>
                        </a:rPr>
                        <a:t>   Base Funding (BF)</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$6,121.00</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587">
                <a:tc>
                  <a:txBody>
                    <a:bodyPr/>
                    <a:lstStyle/>
                    <a:p>
                      <a:pPr lvl="1" algn="l" fontAlgn="ctr"/>
                      <a:r>
                        <a:rPr lang="en-US" sz="1000" b="0" i="0" u="none" strike="noStrike" dirty="0">
                          <a:solidFill>
                            <a:srgbClr val="000000"/>
                          </a:solidFill>
                          <a:effectLst/>
                          <a:latin typeface="Arial"/>
                        </a:rPr>
                        <a:t>   Cost of Living (CL)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1.145</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77">
                <a:tc>
                  <a:txBody>
                    <a:bodyPr/>
                    <a:lstStyle/>
                    <a:p>
                      <a:pPr lvl="1" algn="l" fontAlgn="ctr"/>
                      <a:r>
                        <a:rPr lang="en-US" sz="1000" b="0" i="0" u="none" strike="noStrike" dirty="0">
                          <a:solidFill>
                            <a:srgbClr val="000000"/>
                          </a:solidFill>
                          <a:effectLst/>
                          <a:latin typeface="Arial"/>
                        </a:rPr>
                        <a:t>   Personnel Costs (PL)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82.09%</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315">
                <a:tc>
                  <a:txBody>
                    <a:bodyPr/>
                    <a:lstStyle/>
                    <a:p>
                      <a:pPr lvl="1" algn="l" fontAlgn="ctr"/>
                      <a:r>
                        <a:rPr lang="en-US" sz="1000" b="0" i="0" u="none" strike="noStrike" dirty="0">
                          <a:solidFill>
                            <a:srgbClr val="000000"/>
                          </a:solidFill>
                          <a:effectLst/>
                          <a:latin typeface="Arial"/>
                        </a:rPr>
                        <a:t>   Size (SZ)</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1.3552</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0295">
                <a:tc>
                  <a:txBody>
                    <a:bodyPr/>
                    <a:lstStyle/>
                    <a:p>
                      <a:pPr algn="l" fontAlgn="ctr"/>
                      <a:r>
                        <a:rPr lang="en-US" sz="1000" b="0" i="0" u="none" strike="noStrike" dirty="0">
                          <a:solidFill>
                            <a:srgbClr val="000000"/>
                          </a:solidFill>
                          <a:effectLst/>
                          <a:latin typeface="Arial"/>
                        </a:rPr>
                        <a:t>Total Formula Per-Pupil Funding                                                              [SZ*[(BF*CL*PL)+(BF*(1-PL))]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$9,282.56</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040">
                <a:tc>
                  <a:txBody>
                    <a:bodyPr/>
                    <a:lstStyle/>
                    <a:p>
                      <a:pPr algn="l"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424150">
                <a:tc>
                  <a:txBody>
                    <a:bodyPr/>
                    <a:lstStyle/>
                    <a:p>
                      <a:pPr algn="l" fontAlgn="ctr"/>
                      <a:r>
                        <a:rPr lang="en-US" sz="1000" b="0" i="0" u="none" strike="noStrike" dirty="0">
                          <a:solidFill>
                            <a:srgbClr val="000000"/>
                          </a:solidFill>
                          <a:effectLst/>
                          <a:latin typeface="Arial"/>
                        </a:rPr>
                        <a:t>Total Formula </a:t>
                      </a:r>
                      <a:r>
                        <a:rPr lang="en-US" sz="1000" b="0" i="0" u="none" strike="noStrike" dirty="0" smtClean="0">
                          <a:solidFill>
                            <a:srgbClr val="000000"/>
                          </a:solidFill>
                          <a:effectLst/>
                          <a:latin typeface="Arial"/>
                        </a:rPr>
                        <a:t>Funding </a:t>
                      </a:r>
                    </a:p>
                    <a:p>
                      <a:pPr algn="l" fontAlgn="ctr"/>
                      <a:r>
                        <a:rPr lang="en-US" sz="1000" b="0" i="0" u="none" strike="noStrike" dirty="0" smtClean="0">
                          <a:solidFill>
                            <a:srgbClr val="000000"/>
                          </a:solidFill>
                          <a:effectLst/>
                          <a:latin typeface="Arial"/>
                        </a:rPr>
                        <a:t>(Formula</a:t>
                      </a:r>
                      <a:r>
                        <a:rPr lang="en-US" sz="1000" b="0" i="0" u="none" strike="noStrike" baseline="0" dirty="0" smtClean="0">
                          <a:solidFill>
                            <a:srgbClr val="000000"/>
                          </a:solidFill>
                          <a:effectLst/>
                          <a:latin typeface="Arial"/>
                        </a:rPr>
                        <a:t> Per Pupil Funding * (Total Funded Pupils – On-Line – ASCENT))</a:t>
                      </a:r>
                      <a:endParaRPr lang="en-US" sz="1000" b="0" i="0" u="none" strike="noStrike" dirty="0" smtClean="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$3,596,991</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326">
                <a:tc>
                  <a:txBody>
                    <a:bodyPr/>
                    <a:lstStyle/>
                    <a:p>
                      <a:pPr algn="l" fontAlgn="ctr"/>
                      <a:r>
                        <a:rPr lang="en-US" sz="1000" b="0" i="0" u="none" strike="noStrike" dirty="0">
                          <a:solidFill>
                            <a:srgbClr val="000000"/>
                          </a:solidFill>
                          <a:effectLst/>
                          <a:latin typeface="Arial"/>
                        </a:rPr>
                        <a:t>Total At-Risk Funding</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+$177,111</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07">
                <a:tc>
                  <a:txBody>
                    <a:bodyPr/>
                    <a:lstStyle/>
                    <a:p>
                      <a:pPr algn="l" fontAlgn="ctr"/>
                      <a:r>
                        <a:rPr lang="en-US" sz="1000" b="0" i="0" u="none" strike="noStrike" dirty="0">
                          <a:solidFill>
                            <a:srgbClr val="000000"/>
                          </a:solidFill>
                          <a:effectLst/>
                          <a:latin typeface="Arial"/>
                        </a:rPr>
                        <a:t>Total </a:t>
                      </a:r>
                      <a:r>
                        <a:rPr lang="en-US" sz="1000" b="0" i="0" u="none" strike="noStrike" dirty="0" smtClean="0">
                          <a:solidFill>
                            <a:srgbClr val="000000"/>
                          </a:solidFill>
                          <a:effectLst/>
                          <a:latin typeface="Arial"/>
                        </a:rPr>
                        <a:t>On-Line</a:t>
                      </a:r>
                      <a:r>
                        <a:rPr lang="en-US" sz="1000" b="0" i="0" u="none" strike="noStrike" baseline="0" dirty="0" smtClean="0">
                          <a:solidFill>
                            <a:srgbClr val="000000"/>
                          </a:solidFill>
                          <a:effectLst/>
                          <a:latin typeface="Arial"/>
                        </a:rPr>
                        <a:t>/ASCENT </a:t>
                      </a:r>
                      <a:r>
                        <a:rPr lang="en-US" sz="1000" b="0" i="0" u="none" strike="noStrike" dirty="0" smtClean="0">
                          <a:solidFill>
                            <a:srgbClr val="000000"/>
                          </a:solidFill>
                          <a:effectLst/>
                          <a:latin typeface="Arial"/>
                        </a:rPr>
                        <a:t>Funding </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+$14,762</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315">
                <a:tc>
                  <a:txBody>
                    <a:bodyPr/>
                    <a:lstStyle/>
                    <a:p>
                      <a:pPr algn="l" fontAlgn="ctr"/>
                      <a:r>
                        <a:rPr lang="en-US" sz="1000" b="0" i="0" u="none" strike="noStrike" dirty="0">
                          <a:solidFill>
                            <a:srgbClr val="000000"/>
                          </a:solidFill>
                          <a:effectLst/>
                          <a:latin typeface="Arial"/>
                        </a:rPr>
                        <a:t>Total Program Funding</a:t>
                      </a:r>
                      <a:br>
                        <a:rPr lang="en-US" sz="1000" b="0" i="0" u="none" strike="noStrike" dirty="0">
                          <a:solidFill>
                            <a:srgbClr val="000000"/>
                          </a:solidFill>
                          <a:effectLst/>
                          <a:latin typeface="Arial"/>
                        </a:rPr>
                      </a:br>
                      <a:r>
                        <a:rPr lang="en-US" sz="1000" b="0" i="0" u="none" strike="noStrike" dirty="0">
                          <a:solidFill>
                            <a:srgbClr val="000000"/>
                          </a:solidFill>
                          <a:effectLst/>
                          <a:latin typeface="Arial"/>
                        </a:rPr>
                        <a:t> </a:t>
                      </a:r>
                      <a:r>
                        <a:rPr lang="en-US" sz="1000" b="0" i="1" u="none" strike="noStrike" dirty="0">
                          <a:solidFill>
                            <a:srgbClr val="000000"/>
                          </a:solidFill>
                          <a:effectLst/>
                          <a:latin typeface="Arial"/>
                        </a:rPr>
                        <a:t>(Pre - Negative Factor)</a:t>
                      </a:r>
                      <a:endParaRPr lang="en-US" sz="1000" b="0" i="0" u="none" strike="noStrike" dirty="0">
                        <a:solidFill>
                          <a:srgbClr val="000000"/>
                        </a:solidFill>
                        <a:effectLst/>
                        <a:latin typeface="Arial"/>
                      </a:endParaRPr>
                    </a:p>
                  </a:txBody>
                  <a:tcPr marL="6316" marR="6316" marT="63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=$3,788,864 </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648">
                <a:tc>
                  <a:txBody>
                    <a:bodyPr/>
                    <a:lstStyle/>
                    <a:p>
                      <a:pPr algn="l" fontAlgn="ctr"/>
                      <a:r>
                        <a:rPr lang="en-US" sz="1000" b="0" i="0" u="none" strike="noStrike" dirty="0" smtClean="0">
                          <a:solidFill>
                            <a:srgbClr val="000000"/>
                          </a:solidFill>
                          <a:effectLst/>
                          <a:latin typeface="Arial"/>
                        </a:rPr>
                        <a:t>Per-Pupil =</a:t>
                      </a:r>
                      <a:r>
                        <a:rPr lang="en-US" sz="1000" b="0" i="0" u="none" strike="noStrike" baseline="0" dirty="0" smtClean="0">
                          <a:solidFill>
                            <a:srgbClr val="000000"/>
                          </a:solidFill>
                          <a:effectLst/>
                          <a:latin typeface="Arial"/>
                        </a:rPr>
                        <a:t> Total Program Funding / Total Funded Pupil Count</a:t>
                      </a:r>
                      <a:r>
                        <a:rPr lang="en-US" sz="1000" b="0" i="0" u="none" strike="noStrike" dirty="0" smtClean="0">
                          <a:solidFill>
                            <a:srgbClr val="000000"/>
                          </a:solidFill>
                          <a:effectLst/>
                          <a:latin typeface="Arial"/>
                        </a:rPr>
                        <a:t> </a:t>
                      </a:r>
                    </a:p>
                    <a:p>
                      <a:pPr algn="l" fontAlgn="ctr"/>
                      <a:r>
                        <a:rPr lang="en-US" sz="1000" b="0" i="1" u="none" strike="noStrike" dirty="0" smtClean="0">
                          <a:solidFill>
                            <a:srgbClr val="000000"/>
                          </a:solidFill>
                          <a:effectLst/>
                          <a:latin typeface="Arial"/>
                        </a:rPr>
                        <a:t>(Pre </a:t>
                      </a:r>
                      <a:r>
                        <a:rPr lang="en-US" sz="1000" b="0" i="1" u="none" strike="noStrike" dirty="0">
                          <a:solidFill>
                            <a:srgbClr val="000000"/>
                          </a:solidFill>
                          <a:effectLst/>
                          <a:latin typeface="Arial"/>
                        </a:rPr>
                        <a:t>-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$9,727.51</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490">
                <a:tc>
                  <a:txBody>
                    <a:bodyPr/>
                    <a:lstStyle/>
                    <a:p>
                      <a:pPr algn="l" fontAlgn="ctr"/>
                      <a:r>
                        <a:rPr lang="en-US" sz="1000" b="0" i="1" u="none" strike="noStrike" dirty="0" smtClean="0">
                          <a:solidFill>
                            <a:srgbClr val="FF0000"/>
                          </a:solidFill>
                          <a:effectLst/>
                          <a:latin typeface="Arial"/>
                        </a:rPr>
                        <a:t>Negative </a:t>
                      </a:r>
                      <a:r>
                        <a:rPr lang="en-US" sz="1000" b="0" i="1" u="none" strike="noStrike" dirty="0">
                          <a:solidFill>
                            <a:srgbClr val="FF0000"/>
                          </a:solidFill>
                          <a:effectLst/>
                          <a:latin typeface="Arial"/>
                        </a:rPr>
                        <a:t>Factor -</a:t>
                      </a:r>
                      <a:r>
                        <a:rPr lang="en-US" sz="1000" b="0" i="1" u="none" strike="noStrike" dirty="0" smtClean="0">
                          <a:solidFill>
                            <a:srgbClr val="FF0000"/>
                          </a:solidFill>
                          <a:effectLst/>
                          <a:latin typeface="Arial"/>
                        </a:rPr>
                        <a:t>13.15% * Total Program Funding</a:t>
                      </a:r>
                      <a:endParaRPr lang="en-US" sz="1000" b="0" i="1" u="none" strike="noStrike" dirty="0">
                        <a:solidFill>
                          <a:srgbClr val="FF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1" u="none" strike="noStrike" dirty="0">
                          <a:solidFill>
                            <a:srgbClr val="FF0000"/>
                          </a:solidFill>
                          <a:effectLst/>
                          <a:latin typeface="Arial"/>
                        </a:rPr>
                        <a:t>     </a:t>
                      </a:r>
                      <a:r>
                        <a:rPr lang="en-US" sz="1000" b="0" i="1" u="none" strike="noStrike" dirty="0" smtClean="0">
                          <a:solidFill>
                            <a:srgbClr val="FF0000"/>
                          </a:solidFill>
                          <a:effectLst/>
                          <a:latin typeface="Arial"/>
                        </a:rPr>
                        <a:t>(498,292)</a:t>
                      </a:r>
                      <a:endParaRPr lang="en-US" sz="1000" b="0" i="1" u="none" strike="noStrike" dirty="0">
                        <a:solidFill>
                          <a:srgbClr val="FF0000"/>
                        </a:solidFill>
                        <a:effectLst/>
                        <a:latin typeface="Arial"/>
                      </a:endParaRPr>
                    </a:p>
                  </a:txBody>
                  <a:tcPr marL="189481"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80">
                <a:tc>
                  <a:txBody>
                    <a:bodyPr/>
                    <a:lstStyle/>
                    <a:p>
                      <a:pPr algn="l" fontAlgn="ctr"/>
                      <a:r>
                        <a:rPr lang="en-US" sz="1000" b="0" i="0" u="none" strike="noStrike" dirty="0">
                          <a:solidFill>
                            <a:srgbClr val="000000"/>
                          </a:solidFill>
                          <a:effectLst/>
                          <a:latin typeface="Arial"/>
                        </a:rPr>
                        <a:t>Total Program Funding  </a:t>
                      </a:r>
                      <a:endParaRPr lang="en-US" sz="1000" b="0" i="0" u="none" strike="noStrike" dirty="0" smtClean="0">
                        <a:solidFill>
                          <a:srgbClr val="000000"/>
                        </a:solidFill>
                        <a:effectLst/>
                        <a:latin typeface="Arial"/>
                      </a:endParaRPr>
                    </a:p>
                    <a:p>
                      <a:pPr algn="l" fontAlgn="ctr"/>
                      <a:r>
                        <a:rPr lang="en-US" sz="1000" b="0" i="1" u="none" strike="noStrike" dirty="0" smtClean="0">
                          <a:solidFill>
                            <a:srgbClr val="000000"/>
                          </a:solidFill>
                          <a:effectLst/>
                          <a:latin typeface="Arial"/>
                        </a:rPr>
                        <a:t>(</a:t>
                      </a:r>
                      <a:r>
                        <a:rPr lang="en-US" sz="1000" b="0" i="1" u="none" strike="noStrike" dirty="0">
                          <a:solidFill>
                            <a:srgbClr val="000000"/>
                          </a:solidFill>
                          <a:effectLst/>
                          <a:latin typeface="Arial"/>
                        </a:rPr>
                        <a:t>Post -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$3,290,572</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150">
                <a:tc>
                  <a:txBody>
                    <a:bodyPr/>
                    <a:lstStyle/>
                    <a:p>
                      <a:pPr algn="l" fontAlgn="ctr"/>
                      <a:r>
                        <a:rPr lang="en-US" sz="1000" b="0" i="0" u="none" strike="noStrike" dirty="0">
                          <a:solidFill>
                            <a:srgbClr val="000000"/>
                          </a:solidFill>
                          <a:effectLst/>
                          <a:latin typeface="Arial"/>
                        </a:rPr>
                        <a:t>Total Program Per-Pupil Funding                                                                                                  </a:t>
                      </a:r>
                      <a:r>
                        <a:rPr lang="en-US" sz="1000" b="0" i="1" u="none" strike="noStrike" dirty="0">
                          <a:solidFill>
                            <a:srgbClr val="000000"/>
                          </a:solidFill>
                          <a:effectLst/>
                          <a:latin typeface="Arial"/>
                        </a:rPr>
                        <a:t>(Post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$8,448.20</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3799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lstStyle/>
          <a:p>
            <a:r>
              <a:rPr lang="en-US" dirty="0" smtClean="0"/>
              <a:t>This is an illustration of how a district’s Total Program Funding and per pupil funding is calculated.  </a:t>
            </a:r>
            <a:endParaRPr lang="en-US" dirty="0"/>
          </a:p>
        </p:txBody>
      </p:sp>
      <p:sp>
        <p:nvSpPr>
          <p:cNvPr id="3" name="Title 2"/>
          <p:cNvSpPr>
            <a:spLocks noGrp="1"/>
          </p:cNvSpPr>
          <p:nvPr>
            <p:ph type="title"/>
          </p:nvPr>
        </p:nvSpPr>
        <p:spPr/>
        <p:txBody>
          <a:bodyPr/>
          <a:lstStyle/>
          <a:p>
            <a:r>
              <a:rPr lang="en-US" dirty="0" smtClean="0"/>
              <a:t>Total Program Funding</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36102439"/>
              </p:ext>
            </p:extLst>
          </p:nvPr>
        </p:nvGraphicFramePr>
        <p:xfrm>
          <a:off x="2468880" y="426789"/>
          <a:ext cx="5811520" cy="5544327"/>
        </p:xfrm>
        <a:graphic>
          <a:graphicData uri="http://schemas.openxmlformats.org/drawingml/2006/table">
            <a:tbl>
              <a:tblPr/>
              <a:tblGrid>
                <a:gridCol w="4175768"/>
                <a:gridCol w="1635752"/>
              </a:tblGrid>
              <a:tr h="236656">
                <a:tc>
                  <a:txBody>
                    <a:bodyPr/>
                    <a:lstStyle/>
                    <a:p>
                      <a:pPr algn="ctr" fontAlgn="b"/>
                      <a:r>
                        <a:rPr lang="en-US" sz="1200" b="1" i="0" u="none" strike="noStrike" dirty="0">
                          <a:solidFill>
                            <a:srgbClr val="000000"/>
                          </a:solidFill>
                          <a:effectLst/>
                          <a:latin typeface="Arial"/>
                        </a:rPr>
                        <a:t>Illustration </a:t>
                      </a:r>
                      <a:r>
                        <a:rPr lang="en-US" sz="1200" b="1" i="0" u="none" strike="noStrike" dirty="0" smtClean="0">
                          <a:solidFill>
                            <a:srgbClr val="000000"/>
                          </a:solidFill>
                          <a:effectLst/>
                          <a:latin typeface="Arial"/>
                        </a:rPr>
                        <a:t>Example</a:t>
                      </a:r>
                      <a:endParaRPr lang="en-US" sz="1200" b="1" i="0" u="none" strike="noStrike" dirty="0">
                        <a:solidFill>
                          <a:srgbClr val="000000"/>
                        </a:solidFill>
                        <a:effectLst/>
                        <a:latin typeface="Arial"/>
                      </a:endParaRPr>
                    </a:p>
                  </a:txBody>
                  <a:tcPr marL="6316"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a:rPr>
                        <a:t>District X</a:t>
                      </a:r>
                    </a:p>
                  </a:txBody>
                  <a:tcPr marL="6316"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83">
                <a:tc>
                  <a:txBody>
                    <a:bodyPr/>
                    <a:lstStyle/>
                    <a:p>
                      <a:pPr algn="l" fontAlgn="ctr"/>
                      <a:r>
                        <a:rPr lang="en-US" sz="1000" b="0" i="0" u="none" strike="noStrike" dirty="0" smtClean="0">
                          <a:solidFill>
                            <a:srgbClr val="000000"/>
                          </a:solidFill>
                          <a:effectLst/>
                          <a:latin typeface="Arial"/>
                        </a:rPr>
                        <a:t>Total Funded </a:t>
                      </a:r>
                      <a:r>
                        <a:rPr lang="en-US" sz="1000" b="0" i="0" u="none" strike="noStrike" dirty="0">
                          <a:solidFill>
                            <a:srgbClr val="000000"/>
                          </a:solidFill>
                          <a:effectLst/>
                          <a:latin typeface="Arial"/>
                        </a:rPr>
                        <a:t>Pupil </a:t>
                      </a:r>
                      <a:r>
                        <a:rPr lang="en-US" sz="1000" b="0" i="0" u="none" strike="noStrike" dirty="0" smtClean="0">
                          <a:solidFill>
                            <a:srgbClr val="000000"/>
                          </a:solidFill>
                          <a:effectLst/>
                          <a:latin typeface="Arial"/>
                        </a:rPr>
                        <a:t>Count (includes on-line &amp; ASCENT)</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20,421.4</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555">
                <a:tc>
                  <a:txBody>
                    <a:bodyPr/>
                    <a:lstStyle/>
                    <a:p>
                      <a:pPr marL="0" algn="l" defTabSz="914400" rtl="0" eaLnBrk="1" fontAlgn="ctr" latinLnBrk="0" hangingPunct="1"/>
                      <a:r>
                        <a:rPr lang="en-US" sz="1000" b="0" i="0" u="none" strike="noStrike" kern="1200" dirty="0" smtClean="0">
                          <a:solidFill>
                            <a:srgbClr val="000000"/>
                          </a:solidFill>
                          <a:effectLst/>
                          <a:latin typeface="Arial"/>
                          <a:ea typeface="+mn-ea"/>
                          <a:cs typeface="+mn-cs"/>
                        </a:rPr>
                        <a:t>On-line &amp; ASCENT </a:t>
                      </a:r>
                      <a:r>
                        <a:rPr lang="en-US" sz="1000" b="0" i="0" u="none" strike="noStrike" kern="1200" dirty="0">
                          <a:solidFill>
                            <a:srgbClr val="000000"/>
                          </a:solidFill>
                          <a:effectLst/>
                          <a:latin typeface="Arial"/>
                          <a:ea typeface="+mn-ea"/>
                          <a:cs typeface="+mn-cs"/>
                        </a:rPr>
                        <a:t>Pupil Count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r>
                        <a:rPr lang="en-US" sz="1000" b="0" i="0" u="none" strike="noStrike" kern="1200" dirty="0" smtClean="0">
                          <a:solidFill>
                            <a:srgbClr val="000000"/>
                          </a:solidFill>
                          <a:effectLst/>
                          <a:latin typeface="Arial"/>
                          <a:ea typeface="+mn-ea"/>
                          <a:cs typeface="+mn-cs"/>
                        </a:rPr>
                        <a:t>105</a:t>
                      </a:r>
                      <a:endParaRPr lang="en-US" sz="1000" b="0" i="0" u="none" strike="noStrike" kern="1200" dirty="0">
                        <a:solidFill>
                          <a:srgbClr val="000000"/>
                        </a:solidFill>
                        <a:effectLst/>
                        <a:latin typeface="Arial"/>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13">
                <a:tc>
                  <a:txBody>
                    <a:bodyPr/>
                    <a:lstStyle/>
                    <a:p>
                      <a:pPr algn="l"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196040">
                <a:tc>
                  <a:txBody>
                    <a:bodyPr/>
                    <a:lstStyle/>
                    <a:p>
                      <a:pPr lvl="0" algn="l" fontAlgn="ctr"/>
                      <a:r>
                        <a:rPr lang="en-US" sz="1000" b="0" i="0" u="none" strike="noStrike" dirty="0">
                          <a:solidFill>
                            <a:srgbClr val="000000"/>
                          </a:solidFill>
                          <a:effectLst/>
                          <a:latin typeface="Arial"/>
                        </a:rPr>
                        <a:t>   Base Funding (BF)</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$6,121.00</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587">
                <a:tc>
                  <a:txBody>
                    <a:bodyPr/>
                    <a:lstStyle/>
                    <a:p>
                      <a:pPr lvl="1" algn="l" fontAlgn="ctr"/>
                      <a:r>
                        <a:rPr lang="en-US" sz="1000" b="0" i="0" u="none" strike="noStrike" dirty="0">
                          <a:solidFill>
                            <a:srgbClr val="000000"/>
                          </a:solidFill>
                          <a:effectLst/>
                          <a:latin typeface="Arial"/>
                        </a:rPr>
                        <a:t>   Cost of Living (CL)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1.181</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77">
                <a:tc>
                  <a:txBody>
                    <a:bodyPr/>
                    <a:lstStyle/>
                    <a:p>
                      <a:pPr lvl="1" algn="l" fontAlgn="ctr"/>
                      <a:r>
                        <a:rPr lang="en-US" sz="1000" b="0" i="0" u="none" strike="noStrike" dirty="0">
                          <a:solidFill>
                            <a:srgbClr val="000000"/>
                          </a:solidFill>
                          <a:effectLst/>
                          <a:latin typeface="Arial"/>
                        </a:rPr>
                        <a:t>   Personnel Costs (PL)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89.64%</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315">
                <a:tc>
                  <a:txBody>
                    <a:bodyPr/>
                    <a:lstStyle/>
                    <a:p>
                      <a:pPr lvl="1" algn="l" fontAlgn="ctr"/>
                      <a:r>
                        <a:rPr lang="en-US" sz="1000" b="0" i="0" u="none" strike="noStrike" dirty="0">
                          <a:solidFill>
                            <a:srgbClr val="000000"/>
                          </a:solidFill>
                          <a:effectLst/>
                          <a:latin typeface="Arial"/>
                        </a:rPr>
                        <a:t>   Size (SZ)</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Arial"/>
                        </a:rPr>
                        <a:t>                      1.0297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0295">
                <a:tc>
                  <a:txBody>
                    <a:bodyPr/>
                    <a:lstStyle/>
                    <a:p>
                      <a:pPr algn="l" fontAlgn="ctr"/>
                      <a:r>
                        <a:rPr lang="en-US" sz="1000" b="0" i="0" u="none" strike="noStrike" dirty="0">
                          <a:solidFill>
                            <a:srgbClr val="000000"/>
                          </a:solidFill>
                          <a:effectLst/>
                          <a:latin typeface="Arial"/>
                        </a:rPr>
                        <a:t>Total Formula Per-Pupil Funding                                                              [SZ*[(BF*CL*PL)+(BF*(1-PL))]</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$7,325.41</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040">
                <a:tc>
                  <a:txBody>
                    <a:bodyPr/>
                    <a:lstStyle/>
                    <a:p>
                      <a:pPr algn="l"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sz="1000" b="0" i="0" u="none" strike="noStrike" dirty="0">
                          <a:solidFill>
                            <a:srgbClr val="000000"/>
                          </a:solidFill>
                          <a:effectLst/>
                          <a:latin typeface="Arial"/>
                        </a:rPr>
                        <a:t> </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424150">
                <a:tc>
                  <a:txBody>
                    <a:bodyPr/>
                    <a:lstStyle/>
                    <a:p>
                      <a:pPr algn="l" fontAlgn="ctr"/>
                      <a:r>
                        <a:rPr lang="en-US" sz="1000" b="0" i="0" u="none" strike="noStrike" dirty="0">
                          <a:solidFill>
                            <a:srgbClr val="000000"/>
                          </a:solidFill>
                          <a:effectLst/>
                          <a:latin typeface="Arial"/>
                        </a:rPr>
                        <a:t>Total Formula </a:t>
                      </a:r>
                      <a:r>
                        <a:rPr lang="en-US" sz="1000" b="0" i="0" u="none" strike="noStrike" dirty="0" smtClean="0">
                          <a:solidFill>
                            <a:srgbClr val="000000"/>
                          </a:solidFill>
                          <a:effectLst/>
                          <a:latin typeface="Arial"/>
                        </a:rPr>
                        <a:t>Funding </a:t>
                      </a:r>
                    </a:p>
                    <a:p>
                      <a:pPr algn="l" fontAlgn="ctr"/>
                      <a:r>
                        <a:rPr lang="en-US" sz="1000" b="0" i="0" u="none" strike="noStrike" dirty="0" smtClean="0">
                          <a:solidFill>
                            <a:srgbClr val="000000"/>
                          </a:solidFill>
                          <a:effectLst/>
                          <a:latin typeface="Arial"/>
                        </a:rPr>
                        <a:t>(Formula</a:t>
                      </a:r>
                      <a:r>
                        <a:rPr lang="en-US" sz="1000" b="0" i="0" u="none" strike="noStrike" baseline="0" dirty="0" smtClean="0">
                          <a:solidFill>
                            <a:srgbClr val="000000"/>
                          </a:solidFill>
                          <a:effectLst/>
                          <a:latin typeface="Arial"/>
                        </a:rPr>
                        <a:t> Per Pupil Funding * (Total Funded Pupils – On-Line – ASCENT))</a:t>
                      </a:r>
                      <a:endParaRPr lang="en-US" sz="1000" b="0" i="0" u="none" strike="noStrike" dirty="0" smtClean="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$148,825,998</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326">
                <a:tc>
                  <a:txBody>
                    <a:bodyPr/>
                    <a:lstStyle/>
                    <a:p>
                      <a:pPr algn="l" fontAlgn="ctr"/>
                      <a:r>
                        <a:rPr lang="en-US" sz="1000" b="0" i="0" u="none" strike="noStrike" dirty="0">
                          <a:solidFill>
                            <a:srgbClr val="000000"/>
                          </a:solidFill>
                          <a:effectLst/>
                          <a:latin typeface="Arial"/>
                        </a:rPr>
                        <a:t>Total At-Risk Funding</a:t>
                      </a: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+$12,978,700</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07">
                <a:tc>
                  <a:txBody>
                    <a:bodyPr/>
                    <a:lstStyle/>
                    <a:p>
                      <a:pPr algn="l" fontAlgn="ctr"/>
                      <a:r>
                        <a:rPr lang="en-US" sz="1000" b="0" i="0" u="none" strike="noStrike" dirty="0">
                          <a:solidFill>
                            <a:srgbClr val="000000"/>
                          </a:solidFill>
                          <a:effectLst/>
                          <a:latin typeface="Arial"/>
                        </a:rPr>
                        <a:t>Total </a:t>
                      </a:r>
                      <a:r>
                        <a:rPr lang="en-US" sz="1000" b="0" i="0" u="none" strike="noStrike" dirty="0" smtClean="0">
                          <a:solidFill>
                            <a:srgbClr val="000000"/>
                          </a:solidFill>
                          <a:effectLst/>
                          <a:latin typeface="Arial"/>
                        </a:rPr>
                        <a:t>On-Line</a:t>
                      </a:r>
                      <a:r>
                        <a:rPr lang="en-US" sz="1000" b="0" i="0" u="none" strike="noStrike" baseline="0" dirty="0" smtClean="0">
                          <a:solidFill>
                            <a:srgbClr val="000000"/>
                          </a:solidFill>
                          <a:effectLst/>
                          <a:latin typeface="Arial"/>
                        </a:rPr>
                        <a:t>/ASCENT </a:t>
                      </a:r>
                      <a:r>
                        <a:rPr lang="en-US" sz="1000" b="0" i="0" u="none" strike="noStrike" dirty="0" smtClean="0">
                          <a:solidFill>
                            <a:srgbClr val="000000"/>
                          </a:solidFill>
                          <a:effectLst/>
                          <a:latin typeface="Arial"/>
                        </a:rPr>
                        <a:t>Funding</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kern="1200" dirty="0" smtClean="0">
                          <a:solidFill>
                            <a:srgbClr val="000000"/>
                          </a:solidFill>
                          <a:effectLst/>
                          <a:latin typeface="Arial"/>
                          <a:ea typeface="+mn-ea"/>
                          <a:cs typeface="+mn-cs"/>
                        </a:rPr>
                        <a:t>+$775,005</a:t>
                      </a:r>
                      <a:endParaRPr lang="en-US" sz="1000" b="0" i="0" u="none" strike="noStrike" kern="1200" dirty="0">
                        <a:solidFill>
                          <a:srgbClr val="000000"/>
                        </a:solidFill>
                        <a:effectLst/>
                        <a:latin typeface="Arial"/>
                        <a:ea typeface="+mn-ea"/>
                        <a:cs typeface="+mn-cs"/>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315">
                <a:tc>
                  <a:txBody>
                    <a:bodyPr/>
                    <a:lstStyle/>
                    <a:p>
                      <a:pPr algn="l" fontAlgn="ctr"/>
                      <a:r>
                        <a:rPr lang="en-US" sz="1000" b="0" i="0" u="none" strike="noStrike" dirty="0">
                          <a:solidFill>
                            <a:srgbClr val="000000"/>
                          </a:solidFill>
                          <a:effectLst/>
                          <a:latin typeface="Arial"/>
                        </a:rPr>
                        <a:t>Total Program Funding</a:t>
                      </a:r>
                      <a:br>
                        <a:rPr lang="en-US" sz="1000" b="0" i="0" u="none" strike="noStrike" dirty="0">
                          <a:solidFill>
                            <a:srgbClr val="000000"/>
                          </a:solidFill>
                          <a:effectLst/>
                          <a:latin typeface="Arial"/>
                        </a:rPr>
                      </a:br>
                      <a:r>
                        <a:rPr lang="en-US" sz="1000" b="0" i="0" u="none" strike="noStrike" dirty="0">
                          <a:solidFill>
                            <a:srgbClr val="000000"/>
                          </a:solidFill>
                          <a:effectLst/>
                          <a:latin typeface="Arial"/>
                        </a:rPr>
                        <a:t> </a:t>
                      </a:r>
                      <a:r>
                        <a:rPr lang="en-US" sz="1000" b="0" i="1" u="none" strike="noStrike" dirty="0">
                          <a:solidFill>
                            <a:srgbClr val="000000"/>
                          </a:solidFill>
                          <a:effectLst/>
                          <a:latin typeface="Arial"/>
                        </a:rPr>
                        <a:t>(Pre - Negative Factor)</a:t>
                      </a:r>
                      <a:endParaRPr lang="en-US" sz="1000" b="0" i="0" u="none" strike="noStrike" dirty="0">
                        <a:solidFill>
                          <a:srgbClr val="000000"/>
                        </a:solidFill>
                        <a:effectLst/>
                        <a:latin typeface="Arial"/>
                      </a:endParaRPr>
                    </a:p>
                  </a:txBody>
                  <a:tcPr marL="6316" marR="6316" marT="63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=$162,579,703</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648">
                <a:tc>
                  <a:txBody>
                    <a:bodyPr/>
                    <a:lstStyle/>
                    <a:p>
                      <a:pPr algn="l" fontAlgn="ctr"/>
                      <a:r>
                        <a:rPr lang="en-US" sz="1000" b="0" i="0" u="none" strike="noStrike" dirty="0" smtClean="0">
                          <a:solidFill>
                            <a:srgbClr val="000000"/>
                          </a:solidFill>
                          <a:effectLst/>
                          <a:latin typeface="Arial"/>
                        </a:rPr>
                        <a:t>Per-Pupil =</a:t>
                      </a:r>
                      <a:r>
                        <a:rPr lang="en-US" sz="1000" b="0" i="0" u="none" strike="noStrike" baseline="0" dirty="0" smtClean="0">
                          <a:solidFill>
                            <a:srgbClr val="000000"/>
                          </a:solidFill>
                          <a:effectLst/>
                          <a:latin typeface="Arial"/>
                        </a:rPr>
                        <a:t> Total Program Funding / Total Funded Pupil Count</a:t>
                      </a:r>
                      <a:r>
                        <a:rPr lang="en-US" sz="1000" b="0" i="0" u="none" strike="noStrike" dirty="0" smtClean="0">
                          <a:solidFill>
                            <a:srgbClr val="000000"/>
                          </a:solidFill>
                          <a:effectLst/>
                          <a:latin typeface="Arial"/>
                        </a:rPr>
                        <a:t> </a:t>
                      </a:r>
                    </a:p>
                    <a:p>
                      <a:pPr algn="l" fontAlgn="ctr"/>
                      <a:r>
                        <a:rPr lang="en-US" sz="1000" b="0" i="1" u="none" strike="noStrike" dirty="0" smtClean="0">
                          <a:solidFill>
                            <a:srgbClr val="000000"/>
                          </a:solidFill>
                          <a:effectLst/>
                          <a:latin typeface="Arial"/>
                        </a:rPr>
                        <a:t>(Pre </a:t>
                      </a:r>
                      <a:r>
                        <a:rPr lang="en-US" sz="1000" b="0" i="1" u="none" strike="noStrike" dirty="0">
                          <a:solidFill>
                            <a:srgbClr val="000000"/>
                          </a:solidFill>
                          <a:effectLst/>
                          <a:latin typeface="Arial"/>
                        </a:rPr>
                        <a:t>-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$7,961.24</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490">
                <a:tc>
                  <a:txBody>
                    <a:bodyPr/>
                    <a:lstStyle/>
                    <a:p>
                      <a:pPr algn="l" fontAlgn="ctr"/>
                      <a:r>
                        <a:rPr lang="en-US" sz="1000" b="0" i="1" u="none" strike="noStrike" dirty="0" smtClean="0">
                          <a:solidFill>
                            <a:srgbClr val="FF0000"/>
                          </a:solidFill>
                          <a:effectLst/>
                          <a:latin typeface="Arial"/>
                        </a:rPr>
                        <a:t>Negative Factor -13.15% * Total Program Funding</a:t>
                      </a:r>
                      <a:endParaRPr lang="en-US" sz="1000" b="0" i="1" u="none" strike="noStrike" dirty="0">
                        <a:solidFill>
                          <a:srgbClr val="FF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1" u="none" strike="noStrike" dirty="0">
                          <a:solidFill>
                            <a:srgbClr val="FF0000"/>
                          </a:solidFill>
                          <a:effectLst/>
                          <a:latin typeface="Arial"/>
                        </a:rPr>
                        <a:t>     </a:t>
                      </a:r>
                      <a:r>
                        <a:rPr lang="en-US" sz="1000" b="0" i="1" u="none" strike="noStrike" dirty="0" smtClean="0">
                          <a:solidFill>
                            <a:srgbClr val="FF0000"/>
                          </a:solidFill>
                          <a:effectLst/>
                          <a:latin typeface="Arial"/>
                        </a:rPr>
                        <a:t>(21,381,645)</a:t>
                      </a:r>
                      <a:endParaRPr lang="en-US" sz="1000" b="0" i="1" u="none" strike="noStrike" dirty="0">
                        <a:solidFill>
                          <a:srgbClr val="FF0000"/>
                        </a:solidFill>
                        <a:effectLst/>
                        <a:latin typeface="Arial"/>
                      </a:endParaRPr>
                    </a:p>
                  </a:txBody>
                  <a:tcPr marL="189481" marR="6316" marT="631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80">
                <a:tc>
                  <a:txBody>
                    <a:bodyPr/>
                    <a:lstStyle/>
                    <a:p>
                      <a:pPr algn="l" fontAlgn="ctr"/>
                      <a:r>
                        <a:rPr lang="en-US" sz="1000" b="0" i="0" u="none" strike="noStrike" dirty="0">
                          <a:solidFill>
                            <a:srgbClr val="000000"/>
                          </a:solidFill>
                          <a:effectLst/>
                          <a:latin typeface="Arial"/>
                        </a:rPr>
                        <a:t>Total Program Funding  </a:t>
                      </a:r>
                      <a:endParaRPr lang="en-US" sz="1000" b="0" i="0" u="none" strike="noStrike" dirty="0" smtClean="0">
                        <a:solidFill>
                          <a:srgbClr val="000000"/>
                        </a:solidFill>
                        <a:effectLst/>
                        <a:latin typeface="Arial"/>
                      </a:endParaRPr>
                    </a:p>
                    <a:p>
                      <a:pPr algn="l" fontAlgn="ctr"/>
                      <a:r>
                        <a:rPr lang="en-US" sz="1000" b="0" i="1" u="none" strike="noStrike" dirty="0" smtClean="0">
                          <a:solidFill>
                            <a:srgbClr val="000000"/>
                          </a:solidFill>
                          <a:effectLst/>
                          <a:latin typeface="Arial"/>
                        </a:rPr>
                        <a:t>(</a:t>
                      </a:r>
                      <a:r>
                        <a:rPr lang="en-US" sz="1000" b="0" i="1" u="none" strike="noStrike" dirty="0">
                          <a:solidFill>
                            <a:srgbClr val="000000"/>
                          </a:solidFill>
                          <a:effectLst/>
                          <a:latin typeface="Arial"/>
                        </a:rPr>
                        <a:t>Post -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$141,198,059</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150">
                <a:tc>
                  <a:txBody>
                    <a:bodyPr/>
                    <a:lstStyle/>
                    <a:p>
                      <a:pPr algn="l" fontAlgn="ctr"/>
                      <a:r>
                        <a:rPr lang="en-US" sz="1000" b="0" i="0" u="none" strike="noStrike" dirty="0">
                          <a:solidFill>
                            <a:srgbClr val="000000"/>
                          </a:solidFill>
                          <a:effectLst/>
                          <a:latin typeface="Arial"/>
                        </a:rPr>
                        <a:t>Total Program Per-Pupil Funding                                                                                                  </a:t>
                      </a:r>
                      <a:r>
                        <a:rPr lang="en-US" sz="1000" b="0" i="1" u="none" strike="noStrike" dirty="0">
                          <a:solidFill>
                            <a:srgbClr val="000000"/>
                          </a:solidFill>
                          <a:effectLst/>
                          <a:latin typeface="Arial"/>
                        </a:rPr>
                        <a:t>(Post -Negative Factor)</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smtClean="0">
                          <a:solidFill>
                            <a:srgbClr val="000000"/>
                          </a:solidFill>
                          <a:effectLst/>
                          <a:latin typeface="Arial"/>
                        </a:rPr>
                        <a:t>$6,914.22</a:t>
                      </a:r>
                      <a:endParaRPr lang="en-US" sz="1000" b="0" i="0" u="none" strike="noStrike" dirty="0">
                        <a:solidFill>
                          <a:srgbClr val="000000"/>
                        </a:solidFill>
                        <a:effectLst/>
                        <a:latin typeface="Arial"/>
                      </a:endParaRPr>
                    </a:p>
                  </a:txBody>
                  <a:tcPr marL="6316" marR="6316" marT="63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66851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3823" y="2263775"/>
            <a:ext cx="8342312" cy="1646238"/>
          </a:xfrm>
        </p:spPr>
        <p:txBody>
          <a:bodyPr/>
          <a:lstStyle/>
          <a:p>
            <a:pPr fontAlgn="auto">
              <a:spcAft>
                <a:spcPts val="0"/>
              </a:spcAft>
              <a:defRPr/>
            </a:pPr>
            <a:r>
              <a:rPr lang="en-US" sz="4400" spc="150" dirty="0" smtClean="0">
                <a:solidFill>
                  <a:schemeClr val="accent4">
                    <a:lumMod val="50000"/>
                  </a:schemeClr>
                </a:solidFill>
              </a:rPr>
              <a:t>2014 </a:t>
            </a:r>
            <a:r>
              <a:rPr lang="en-US" sz="4400" spc="150" dirty="0">
                <a:solidFill>
                  <a:schemeClr val="accent4">
                    <a:lumMod val="50000"/>
                  </a:schemeClr>
                </a:solidFill>
              </a:rPr>
              <a:t>Legislative </a:t>
            </a:r>
            <a:r>
              <a:rPr lang="en-US" sz="4400" spc="150" dirty="0" smtClean="0">
                <a:solidFill>
                  <a:schemeClr val="accent4">
                    <a:lumMod val="50000"/>
                  </a:schemeClr>
                </a:solidFill>
              </a:rPr>
              <a:t>Session &amp; Discussion of Funding Levels</a:t>
            </a:r>
            <a:endParaRPr lang="en-US" sz="4400" spc="150" dirty="0">
              <a:solidFill>
                <a:schemeClr val="accent4">
                  <a:lumMod val="50000"/>
                </a:schemeClr>
              </a:solidFill>
            </a:endParaRPr>
          </a:p>
        </p:txBody>
      </p:sp>
    </p:spTree>
    <p:extLst>
      <p:ext uri="{BB962C8B-B14F-4D97-AF65-F5344CB8AC3E}">
        <p14:creationId xmlns:p14="http://schemas.microsoft.com/office/powerpoint/2010/main" val="720617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bwMode="auto">
          <a:xfrm>
            <a:off x="257175" y="1781175"/>
            <a:ext cx="8491538" cy="4270375"/>
          </a:xfrm>
        </p:spPr>
        <p:txBody>
          <a:bodyPr wrap="square" numCol="1" anchor="t" anchorCtr="0" compatLnSpc="1">
            <a:prstTxWarp prst="textNoShape">
              <a:avLst/>
            </a:prstTxWarp>
          </a:bodyPr>
          <a:lstStyle/>
          <a:p>
            <a:pPr marL="547688" lvl="1" indent="-182563">
              <a:buFont typeface="Wingdings" pitchFamily="2" charset="2"/>
              <a:buChar char="§"/>
            </a:pPr>
            <a:r>
              <a:rPr lang="en-US" sz="2400" b="1" dirty="0" smtClean="0">
                <a:latin typeface="+mj-lt"/>
              </a:rPr>
              <a:t>Provided funding to fund growth and inflation plus $110 million buy down of negative factor</a:t>
            </a:r>
          </a:p>
          <a:p>
            <a:pPr marL="547688" lvl="1" indent="-182563">
              <a:buFont typeface="Wingdings" pitchFamily="2" charset="2"/>
              <a:buChar char="§"/>
            </a:pPr>
            <a:r>
              <a:rPr lang="en-US" sz="2400" b="1" dirty="0" smtClean="0">
                <a:latin typeface="+mj-lt"/>
              </a:rPr>
              <a:t>Provides a starting point for 2015-16 that states negative factor will not increase</a:t>
            </a:r>
          </a:p>
          <a:p>
            <a:pPr marL="547688" lvl="1" indent="-182563">
              <a:buFont typeface="Wingdings" pitchFamily="2" charset="2"/>
              <a:buChar char="§"/>
            </a:pPr>
            <a:r>
              <a:rPr lang="en-US" sz="2400" b="1" dirty="0" smtClean="0">
                <a:latin typeface="+mj-lt"/>
              </a:rPr>
              <a:t>Added 5,000 preschool slots</a:t>
            </a:r>
          </a:p>
          <a:p>
            <a:pPr marL="547688" lvl="1" indent="-182563">
              <a:buFont typeface="Wingdings" pitchFamily="2" charset="2"/>
              <a:buChar char="§"/>
            </a:pPr>
            <a:r>
              <a:rPr lang="en-US" sz="2400" b="1" dirty="0" smtClean="0">
                <a:latin typeface="+mj-lt"/>
              </a:rPr>
              <a:t>Minimum per pupil funding is available to all charter schools</a:t>
            </a:r>
          </a:p>
          <a:p>
            <a:pPr marL="547688" lvl="1" indent="-182563">
              <a:buFont typeface="Wingdings" pitchFamily="2" charset="2"/>
              <a:buChar char="§"/>
            </a:pPr>
            <a:r>
              <a:rPr lang="en-US" sz="2400" b="1" dirty="0" smtClean="0">
                <a:latin typeface="+mj-lt"/>
              </a:rPr>
              <a:t>Repeals and reenacts English Language Proficiency Act</a:t>
            </a:r>
          </a:p>
          <a:p>
            <a:pPr marL="822008" lvl="2" indent="-182563">
              <a:buFont typeface="Wingdings" pitchFamily="2" charset="2"/>
              <a:buChar char="§"/>
            </a:pPr>
            <a:r>
              <a:rPr lang="en-US" sz="2200" b="1" dirty="0" smtClean="0">
                <a:latin typeface="+mj-lt"/>
              </a:rPr>
              <a:t>Additional $27 million; students funded for 5 years</a:t>
            </a:r>
          </a:p>
          <a:p>
            <a:pPr marL="547688" lvl="1" indent="-182563">
              <a:buFont typeface="Wingdings" pitchFamily="2" charset="2"/>
              <a:buChar char="§"/>
            </a:pPr>
            <a:r>
              <a:rPr lang="en-US" sz="2400" b="1" dirty="0" smtClean="0">
                <a:latin typeface="+mj-lt"/>
              </a:rPr>
              <a:t>Additional funding for BOCES</a:t>
            </a:r>
          </a:p>
          <a:p>
            <a:pPr marL="547688" lvl="1" indent="-182563">
              <a:buFont typeface="Wingdings" pitchFamily="2" charset="2"/>
              <a:buChar char="§"/>
            </a:pPr>
            <a:r>
              <a:rPr lang="en-US" sz="2400" b="1" dirty="0" smtClean="0">
                <a:latin typeface="+mj-lt"/>
              </a:rPr>
              <a:t>Increases READ Act funding</a:t>
            </a:r>
            <a:endParaRPr lang="en-US" sz="2200" b="1" dirty="0" smtClean="0">
              <a:latin typeface="+mj-lt"/>
            </a:endParaRPr>
          </a:p>
        </p:txBody>
      </p:sp>
      <p:sp>
        <p:nvSpPr>
          <p:cNvPr id="2" name="Title 1"/>
          <p:cNvSpPr>
            <a:spLocks noGrp="1"/>
          </p:cNvSpPr>
          <p:nvPr>
            <p:ph type="title"/>
          </p:nvPr>
        </p:nvSpPr>
        <p:spPr>
          <a:xfrm>
            <a:off x="92075" y="92075"/>
            <a:ext cx="8915400" cy="1371600"/>
          </a:xfrm>
        </p:spPr>
        <p:txBody>
          <a:bodyPr/>
          <a:lstStyle/>
          <a:p>
            <a:pPr>
              <a:defRPr/>
            </a:pPr>
            <a:r>
              <a:rPr lang="en-US" dirty="0"/>
              <a:t>2014 Legislative Session</a:t>
            </a:r>
            <a:br>
              <a:rPr lang="en-US" dirty="0"/>
            </a:br>
            <a:r>
              <a:rPr lang="en-US" dirty="0"/>
              <a:t>HB14-1298 –School Finance Act</a:t>
            </a:r>
          </a:p>
        </p:txBody>
      </p:sp>
    </p:spTree>
    <p:extLst>
      <p:ext uri="{BB962C8B-B14F-4D97-AF65-F5344CB8AC3E}">
        <p14:creationId xmlns:p14="http://schemas.microsoft.com/office/powerpoint/2010/main" val="1694298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384659644"/>
              </p:ext>
            </p:extLst>
          </p:nvPr>
        </p:nvGraphicFramePr>
        <p:xfrm>
          <a:off x="285350" y="124178"/>
          <a:ext cx="8663609" cy="65270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30187282"/>
              </p:ext>
            </p:extLst>
          </p:nvPr>
        </p:nvGraphicFramePr>
        <p:xfrm>
          <a:off x="241101" y="290215"/>
          <a:ext cx="8661797" cy="62775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2433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722202901"/>
              </p:ext>
            </p:extLst>
          </p:nvPr>
        </p:nvGraphicFramePr>
        <p:xfrm>
          <a:off x="241101" y="290215"/>
          <a:ext cx="8661797" cy="6277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0512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2173098989"/>
              </p:ext>
            </p:extLst>
          </p:nvPr>
        </p:nvGraphicFramePr>
        <p:xfrm>
          <a:off x="0" y="0"/>
          <a:ext cx="8963765"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noGrp="1"/>
          </p:cNvGraphicFramePr>
          <p:nvPr>
            <p:extLst>
              <p:ext uri="{D42A27DB-BD31-4B8C-83A1-F6EECF244321}">
                <p14:modId xmlns:p14="http://schemas.microsoft.com/office/powerpoint/2010/main" val="3529734367"/>
              </p:ext>
            </p:extLst>
          </p:nvPr>
        </p:nvGraphicFramePr>
        <p:xfrm>
          <a:off x="247283" y="291245"/>
          <a:ext cx="8649433" cy="62755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8001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1617422"/>
              </p:ext>
            </p:extLst>
          </p:nvPr>
        </p:nvGraphicFramePr>
        <p:xfrm>
          <a:off x="398463" y="1944688"/>
          <a:ext cx="8304212" cy="3000799"/>
        </p:xfrm>
        <a:graphic>
          <a:graphicData uri="http://schemas.openxmlformats.org/drawingml/2006/table">
            <a:tbl>
              <a:tblPr firstRow="1" bandRow="1">
                <a:tableStyleId>{EB344D84-9AFB-497E-A393-DC336BA19D2E}</a:tableStyleId>
              </a:tblPr>
              <a:tblGrid>
                <a:gridCol w="3364156"/>
                <a:gridCol w="2266986"/>
                <a:gridCol w="2673070"/>
              </a:tblGrid>
              <a:tr h="910713">
                <a:tc>
                  <a:txBody>
                    <a:bodyPr/>
                    <a:lstStyle/>
                    <a:p>
                      <a:pPr algn="ctr"/>
                      <a:endParaRPr lang="en-US" sz="2400" b="1" dirty="0"/>
                    </a:p>
                  </a:txBody>
                  <a:tcPr marL="91432" marR="91432" marT="45705" marB="45705"/>
                </a:tc>
                <a:tc>
                  <a:txBody>
                    <a:bodyPr/>
                    <a:lstStyle/>
                    <a:p>
                      <a:pPr algn="ctr"/>
                      <a:r>
                        <a:rPr lang="en-US" sz="2400" dirty="0" smtClean="0"/>
                        <a:t>Estimated Change</a:t>
                      </a:r>
                      <a:r>
                        <a:rPr lang="en-US" sz="2400" baseline="0" dirty="0" smtClean="0"/>
                        <a:t> </a:t>
                      </a:r>
                      <a:endParaRPr lang="en-US" sz="2400" b="1" dirty="0">
                        <a:solidFill>
                          <a:schemeClr val="tx1"/>
                        </a:solidFill>
                      </a:endParaRPr>
                    </a:p>
                  </a:txBody>
                  <a:tcPr marL="91432" marR="91432" marT="45705" marB="45705" anchor="ctr"/>
                </a:tc>
                <a:tc>
                  <a:txBody>
                    <a:bodyPr/>
                    <a:lstStyle/>
                    <a:p>
                      <a:pPr algn="ctr"/>
                      <a:r>
                        <a:rPr lang="en-US" sz="2400" dirty="0" smtClean="0"/>
                        <a:t>Total</a:t>
                      </a:r>
                      <a:endParaRPr lang="en-US" sz="2400" b="1" dirty="0">
                        <a:solidFill>
                          <a:schemeClr val="tx1"/>
                        </a:solidFill>
                      </a:endParaRPr>
                    </a:p>
                  </a:txBody>
                  <a:tcPr marL="91432" marR="91432" marT="45705" marB="45705" anchor="ctr"/>
                </a:tc>
              </a:tr>
              <a:tr h="499969">
                <a:tc>
                  <a:txBody>
                    <a:bodyPr/>
                    <a:lstStyle/>
                    <a:p>
                      <a:pPr algn="l"/>
                      <a:r>
                        <a:rPr lang="en-US" sz="2000" dirty="0" smtClean="0"/>
                        <a:t>Pupil Growth*</a:t>
                      </a:r>
                      <a:endParaRPr lang="en-US" sz="2000" b="0" dirty="0"/>
                    </a:p>
                  </a:txBody>
                  <a:tcPr marL="91432" marR="91432" marT="45705" marB="45705" anchor="ctr"/>
                </a:tc>
                <a:tc>
                  <a:txBody>
                    <a:bodyPr/>
                    <a:lstStyle/>
                    <a:p>
                      <a:pPr algn="ctr"/>
                      <a:r>
                        <a:rPr lang="en-US" sz="2000" dirty="0" smtClean="0"/>
                        <a:t>14,305</a:t>
                      </a:r>
                      <a:endParaRPr lang="en-US" sz="2000" b="0" dirty="0"/>
                    </a:p>
                  </a:txBody>
                  <a:tcPr marL="91432" marR="91432" marT="45705" marB="45705" anchor="ctr"/>
                </a:tc>
                <a:tc>
                  <a:txBody>
                    <a:bodyPr/>
                    <a:lstStyle/>
                    <a:p>
                      <a:pPr algn="ctr" fontAlgn="b"/>
                      <a:r>
                        <a:rPr lang="en-US" sz="2000" u="none" strike="noStrike" kern="1200" dirty="0" smtClean="0">
                          <a:effectLst/>
                        </a:rPr>
                        <a:t>845,136</a:t>
                      </a:r>
                      <a:endParaRPr lang="en-US" sz="2000" b="0" kern="1200" dirty="0">
                        <a:solidFill>
                          <a:schemeClr val="dk1"/>
                        </a:solidFill>
                        <a:latin typeface="+mn-lt"/>
                        <a:ea typeface="+mn-ea"/>
                        <a:cs typeface="+mn-cs"/>
                      </a:endParaRPr>
                    </a:p>
                  </a:txBody>
                  <a:tcPr marL="0" marR="0" marT="0" marB="0" anchor="ctr"/>
                </a:tc>
              </a:tr>
              <a:tr h="490218">
                <a:tc>
                  <a:txBody>
                    <a:bodyPr/>
                    <a:lstStyle/>
                    <a:p>
                      <a:pPr algn="l"/>
                      <a:r>
                        <a:rPr lang="en-US" sz="2000" dirty="0" smtClean="0"/>
                        <a:t>At-Risk</a:t>
                      </a:r>
                      <a:r>
                        <a:rPr lang="en-US" sz="2000" baseline="0" dirty="0" smtClean="0"/>
                        <a:t> Growth</a:t>
                      </a:r>
                      <a:endParaRPr lang="en-US" sz="2000" b="0" dirty="0"/>
                    </a:p>
                  </a:txBody>
                  <a:tcPr marL="91432" marR="91432" marT="45705" marB="45705" anchor="ctr"/>
                </a:tc>
                <a:tc>
                  <a:txBody>
                    <a:bodyPr/>
                    <a:lstStyle/>
                    <a:p>
                      <a:pPr algn="ctr"/>
                      <a:r>
                        <a:rPr lang="en-US" sz="2000" dirty="0" smtClean="0"/>
                        <a:t>4,276</a:t>
                      </a:r>
                      <a:endParaRPr lang="en-US" sz="2000" b="0" dirty="0"/>
                    </a:p>
                  </a:txBody>
                  <a:tcPr marL="91432" marR="91432" marT="45705" marB="45705" anchor="ctr"/>
                </a:tc>
                <a:tc>
                  <a:txBody>
                    <a:bodyPr/>
                    <a:lstStyle/>
                    <a:p>
                      <a:pPr algn="ctr"/>
                      <a:r>
                        <a:rPr lang="en-US" sz="2000" dirty="0" smtClean="0"/>
                        <a:t>309,537</a:t>
                      </a:r>
                      <a:endParaRPr lang="en-US" sz="2000" b="0" dirty="0"/>
                    </a:p>
                  </a:txBody>
                  <a:tcPr marL="91432" marR="91432" marT="45705" marB="45705" anchor="ctr"/>
                </a:tc>
              </a:tr>
              <a:tr h="479787">
                <a:tc>
                  <a:txBody>
                    <a:bodyPr/>
                    <a:lstStyle/>
                    <a:p>
                      <a:pPr algn="l"/>
                      <a:r>
                        <a:rPr lang="en-US" sz="2000" dirty="0" smtClean="0"/>
                        <a:t>Inflation Estimate</a:t>
                      </a:r>
                      <a:endParaRPr lang="en-US" sz="2000" b="0" dirty="0"/>
                    </a:p>
                  </a:txBody>
                  <a:tcPr marL="91432" marR="91432" marT="45705" marB="45705" anchor="ctr"/>
                </a:tc>
                <a:tc>
                  <a:txBody>
                    <a:bodyPr/>
                    <a:lstStyle/>
                    <a:p>
                      <a:pPr algn="ctr"/>
                      <a:r>
                        <a:rPr lang="en-US" sz="2000" dirty="0" smtClean="0"/>
                        <a:t>1.9%</a:t>
                      </a:r>
                      <a:endParaRPr lang="en-US" sz="2000" b="0" dirty="0"/>
                    </a:p>
                  </a:txBody>
                  <a:tcPr marL="91432" marR="91432" marT="45705" marB="45705" anchor="ctr"/>
                </a:tc>
                <a:tc>
                  <a:txBody>
                    <a:bodyPr/>
                    <a:lstStyle/>
                    <a:p>
                      <a:pPr algn="ctr"/>
                      <a:r>
                        <a:rPr lang="en-US" sz="2000" dirty="0" smtClean="0"/>
                        <a:t>NA</a:t>
                      </a:r>
                      <a:endParaRPr lang="en-US" sz="2000" b="0" dirty="0"/>
                    </a:p>
                  </a:txBody>
                  <a:tcPr marL="91432" marR="91432" marT="45705" marB="45705" anchor="ctr"/>
                </a:tc>
              </a:tr>
              <a:tr h="620112">
                <a:tc>
                  <a:txBody>
                    <a:bodyPr/>
                    <a:lstStyle/>
                    <a:p>
                      <a:pPr algn="l"/>
                      <a:r>
                        <a:rPr lang="en-US" sz="2000" dirty="0" smtClean="0"/>
                        <a:t>Base Per</a:t>
                      </a:r>
                      <a:r>
                        <a:rPr lang="en-US" sz="2000" baseline="0" dirty="0" smtClean="0"/>
                        <a:t> Pupil Funding</a:t>
                      </a:r>
                      <a:endParaRPr lang="en-US" sz="2000" b="0" dirty="0"/>
                    </a:p>
                  </a:txBody>
                  <a:tcPr marL="91432" marR="91432" marT="45705" marB="45705" anchor="ctr"/>
                </a:tc>
                <a:tc>
                  <a:txBody>
                    <a:bodyPr/>
                    <a:lstStyle/>
                    <a:p>
                      <a:pPr algn="ctr"/>
                      <a:r>
                        <a:rPr lang="en-US" sz="2000" dirty="0" smtClean="0"/>
                        <a:t>$166.72</a:t>
                      </a:r>
                    </a:p>
                  </a:txBody>
                  <a:tcPr marL="91432" marR="91432" marT="45705" marB="45705" anchor="ctr"/>
                </a:tc>
                <a:tc>
                  <a:txBody>
                    <a:bodyPr/>
                    <a:lstStyle/>
                    <a:p>
                      <a:pPr algn="ctr"/>
                      <a:r>
                        <a:rPr lang="en-US" sz="2000" dirty="0" smtClean="0"/>
                        <a:t>$6,121.00</a:t>
                      </a:r>
                      <a:endParaRPr lang="en-US" sz="2000" b="0" dirty="0"/>
                    </a:p>
                  </a:txBody>
                  <a:tcPr marL="91432" marR="91432" marT="45705" marB="45705" anchor="ctr"/>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pPr>
              <a:defRPr/>
            </a:pPr>
            <a:r>
              <a:rPr lang="en-US" dirty="0"/>
              <a:t>Assumptions</a:t>
            </a:r>
            <a:br>
              <a:rPr lang="en-US" dirty="0"/>
            </a:br>
            <a:r>
              <a:rPr lang="en-US" dirty="0"/>
              <a:t>FY2014-15 Final Budget</a:t>
            </a:r>
          </a:p>
        </p:txBody>
      </p:sp>
      <p:sp>
        <p:nvSpPr>
          <p:cNvPr id="2" name="TextBox 1"/>
          <p:cNvSpPr txBox="1"/>
          <p:nvPr/>
        </p:nvSpPr>
        <p:spPr>
          <a:xfrm>
            <a:off x="425002" y="5495124"/>
            <a:ext cx="4314423" cy="369332"/>
          </a:xfrm>
          <a:prstGeom prst="rect">
            <a:avLst/>
          </a:prstGeom>
          <a:noFill/>
        </p:spPr>
        <p:txBody>
          <a:bodyPr wrap="square" rtlCol="0">
            <a:spAutoFit/>
          </a:bodyPr>
          <a:lstStyle/>
          <a:p>
            <a:r>
              <a:rPr lang="en-US" sz="1800" dirty="0" smtClean="0">
                <a:solidFill>
                  <a:schemeClr val="tx1"/>
                </a:solidFill>
                <a:latin typeface="+mj-lt"/>
              </a:rPr>
              <a:t>*Includes 5,000 additional Preschool Slots</a:t>
            </a:r>
            <a:endParaRPr lang="en-US" sz="1800" dirty="0">
              <a:solidFill>
                <a:schemeClr val="tx1"/>
              </a:solidFill>
              <a:latin typeface="+mj-lt"/>
            </a:endParaRPr>
          </a:p>
        </p:txBody>
      </p:sp>
    </p:spTree>
    <p:extLst>
      <p:ext uri="{BB962C8B-B14F-4D97-AF65-F5344CB8AC3E}">
        <p14:creationId xmlns:p14="http://schemas.microsoft.com/office/powerpoint/2010/main" val="628686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88231" y="1756600"/>
            <a:ext cx="8342313" cy="1646238"/>
          </a:xfrm>
        </p:spPr>
        <p:txBody>
          <a:bodyPr/>
          <a:lstStyle/>
          <a:p>
            <a:r>
              <a:rPr lang="en-US" sz="4400" spc="150" dirty="0">
                <a:solidFill>
                  <a:schemeClr val="accent4">
                    <a:lumMod val="50000"/>
                  </a:schemeClr>
                </a:solidFill>
              </a:rPr>
              <a:t>BEST Program</a:t>
            </a:r>
          </a:p>
        </p:txBody>
      </p:sp>
    </p:spTree>
    <p:extLst>
      <p:ext uri="{BB962C8B-B14F-4D97-AF65-F5344CB8AC3E}">
        <p14:creationId xmlns:p14="http://schemas.microsoft.com/office/powerpoint/2010/main" val="2318129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40894794"/>
              </p:ext>
            </p:extLst>
          </p:nvPr>
        </p:nvGraphicFramePr>
        <p:xfrm>
          <a:off x="398463" y="1775725"/>
          <a:ext cx="8304213" cy="4215266"/>
        </p:xfrm>
        <a:graphic>
          <a:graphicData uri="http://schemas.openxmlformats.org/drawingml/2006/table">
            <a:tbl>
              <a:tblPr firstRow="1" bandRow="1">
                <a:tableStyleId>{EB344D84-9AFB-497E-A393-DC336BA19D2E}</a:tableStyleId>
              </a:tblPr>
              <a:tblGrid>
                <a:gridCol w="2447768"/>
                <a:gridCol w="1970468"/>
                <a:gridCol w="2150771"/>
                <a:gridCol w="1735206"/>
              </a:tblGrid>
              <a:tr h="910713">
                <a:tc>
                  <a:txBody>
                    <a:bodyPr/>
                    <a:lstStyle/>
                    <a:p>
                      <a:pPr algn="ctr"/>
                      <a:endParaRPr lang="en-US" sz="2400" b="1" dirty="0"/>
                    </a:p>
                  </a:txBody>
                  <a:tcPr marL="91432" marR="91432" marT="45705" marB="45705"/>
                </a:tc>
                <a:tc>
                  <a:txBody>
                    <a:bodyPr/>
                    <a:lstStyle/>
                    <a:p>
                      <a:pPr algn="ctr"/>
                      <a:r>
                        <a:rPr lang="en-US" sz="2200" dirty="0" smtClean="0"/>
                        <a:t>2013-14</a:t>
                      </a:r>
                    </a:p>
                    <a:p>
                      <a:pPr algn="ctr"/>
                      <a:r>
                        <a:rPr lang="en-US" sz="2200" dirty="0" smtClean="0"/>
                        <a:t>Actual</a:t>
                      </a:r>
                      <a:endParaRPr lang="en-US" sz="2200" b="0" dirty="0">
                        <a:solidFill>
                          <a:schemeClr val="tx1"/>
                        </a:solidFill>
                      </a:endParaRPr>
                    </a:p>
                  </a:txBody>
                  <a:tcPr marL="91432" marR="91432" marT="45705" marB="45705" anchor="ctr"/>
                </a:tc>
                <a:tc>
                  <a:txBody>
                    <a:bodyPr/>
                    <a:lstStyle/>
                    <a:p>
                      <a:pPr algn="ctr"/>
                      <a:r>
                        <a:rPr lang="en-US" sz="2200" dirty="0" smtClean="0"/>
                        <a:t>2014-15</a:t>
                      </a:r>
                    </a:p>
                    <a:p>
                      <a:pPr algn="ctr"/>
                      <a:r>
                        <a:rPr lang="en-US" sz="2200" dirty="0" smtClean="0"/>
                        <a:t>Final Budget</a:t>
                      </a:r>
                      <a:endParaRPr lang="en-US" sz="2200" b="0" dirty="0">
                        <a:solidFill>
                          <a:schemeClr val="tx1"/>
                        </a:solidFill>
                      </a:endParaRPr>
                    </a:p>
                  </a:txBody>
                  <a:tcPr marL="91432" marR="91432" marT="45705" marB="45705" anchor="ctr"/>
                </a:tc>
                <a:tc>
                  <a:txBody>
                    <a:bodyPr/>
                    <a:lstStyle/>
                    <a:p>
                      <a:pPr algn="ctr"/>
                      <a:r>
                        <a:rPr lang="en-US" sz="2200" dirty="0" smtClean="0"/>
                        <a:t>Change</a:t>
                      </a:r>
                      <a:endParaRPr lang="en-US" sz="2200" b="0" dirty="0">
                        <a:solidFill>
                          <a:schemeClr val="tx1"/>
                        </a:solidFill>
                      </a:endParaRPr>
                    </a:p>
                  </a:txBody>
                  <a:tcPr marL="91432" marR="91432" marT="45705" marB="45705" anchor="ctr"/>
                </a:tc>
              </a:tr>
              <a:tr h="499969">
                <a:tc>
                  <a:txBody>
                    <a:bodyPr/>
                    <a:lstStyle/>
                    <a:p>
                      <a:pPr algn="l" fontAlgn="b"/>
                      <a:r>
                        <a:rPr lang="en-US" sz="1800" u="none" strike="noStrike" dirty="0">
                          <a:ln>
                            <a:noFill/>
                          </a:ln>
                        </a:rPr>
                        <a:t>Total Program prior to Negative </a:t>
                      </a:r>
                      <a:r>
                        <a:rPr lang="en-US" sz="1800" u="none" strike="noStrike" dirty="0" smtClean="0">
                          <a:ln>
                            <a:noFill/>
                          </a:ln>
                        </a:rPr>
                        <a:t>Factor</a:t>
                      </a:r>
                    </a:p>
                    <a:p>
                      <a:pPr algn="l" fontAlgn="b"/>
                      <a:r>
                        <a:rPr lang="en-US" sz="1800" u="none" strike="noStrike" dirty="0" smtClean="0">
                          <a:ln>
                            <a:noFill/>
                          </a:ln>
                        </a:rPr>
                        <a:t>(Growth &amp;</a:t>
                      </a:r>
                      <a:r>
                        <a:rPr lang="en-US" sz="1800" u="none" strike="noStrike" baseline="0" dirty="0" smtClean="0">
                          <a:ln>
                            <a:noFill/>
                          </a:ln>
                        </a:rPr>
                        <a:t> Inflation)</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$6,531,213,075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$6,827,646,456</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$296,433,381</a:t>
                      </a:r>
                      <a:endParaRPr lang="en-US" sz="1800" kern="1200" dirty="0">
                        <a:solidFill>
                          <a:schemeClr val="dk1"/>
                        </a:solidFill>
                        <a:latin typeface="+mn-lt"/>
                        <a:ea typeface="+mn-ea"/>
                        <a:cs typeface="+mn-cs"/>
                      </a:endParaRPr>
                    </a:p>
                  </a:txBody>
                  <a:tcPr marL="0" marR="182880" marT="0" marB="0" anchor="ctr"/>
                </a:tc>
              </a:tr>
              <a:tr h="481515">
                <a:tc>
                  <a:txBody>
                    <a:bodyPr/>
                    <a:lstStyle/>
                    <a:p>
                      <a:pPr algn="l" fontAlgn="b"/>
                      <a:r>
                        <a:rPr lang="en-US" sz="1800" u="none" strike="noStrike" dirty="0">
                          <a:ln>
                            <a:noFill/>
                          </a:ln>
                        </a:rPr>
                        <a:t>Negative Factor</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(1,004,279,325)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(894,302,068)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(109,977,257)</a:t>
                      </a:r>
                      <a:endParaRPr lang="en-US" sz="1800" kern="1200" dirty="0">
                        <a:solidFill>
                          <a:schemeClr val="dk1"/>
                        </a:solidFill>
                        <a:latin typeface="+mn-lt"/>
                        <a:ea typeface="+mn-ea"/>
                        <a:cs typeface="+mn-cs"/>
                      </a:endParaRPr>
                    </a:p>
                  </a:txBody>
                  <a:tcPr marL="0" marR="182880" marT="0" marB="0" anchor="ctr"/>
                </a:tc>
              </a:tr>
              <a:tr h="479787">
                <a:tc>
                  <a:txBody>
                    <a:bodyPr/>
                    <a:lstStyle/>
                    <a:p>
                      <a:pPr algn="l" fontAlgn="b"/>
                      <a:r>
                        <a:rPr lang="en-US" sz="1800" u="none" strike="noStrike" dirty="0">
                          <a:ln>
                            <a:noFill/>
                          </a:ln>
                        </a:rPr>
                        <a:t>Revised Total Program</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$5,526,933,750</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$5,933,344,388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$406,410,638</a:t>
                      </a:r>
                      <a:endParaRPr lang="en-US" sz="1800" kern="1200" dirty="0">
                        <a:solidFill>
                          <a:schemeClr val="dk1"/>
                        </a:solidFill>
                        <a:latin typeface="+mn-lt"/>
                        <a:ea typeface="+mn-ea"/>
                        <a:cs typeface="+mn-cs"/>
                      </a:endParaRPr>
                    </a:p>
                  </a:txBody>
                  <a:tcPr marL="0" marR="182880" marT="0" marB="0" anchor="ctr"/>
                </a:tc>
              </a:tr>
              <a:tr h="280067">
                <a:tc>
                  <a:txBody>
                    <a:bodyPr/>
                    <a:lstStyle/>
                    <a:p>
                      <a:pPr algn="l" fontAlgn="b"/>
                      <a:r>
                        <a:rPr lang="en-US" sz="1800" u="none" strike="noStrike" dirty="0">
                          <a:ln>
                            <a:noFill/>
                          </a:ln>
                        </a:rPr>
                        <a:t> </a:t>
                      </a:r>
                      <a:endParaRPr lang="en-US" sz="1800" b="1" i="0" u="none" strike="noStrike" dirty="0">
                        <a:ln>
                          <a:noFill/>
                        </a:ln>
                        <a:solidFill>
                          <a:schemeClr val="tx1"/>
                        </a:solidFill>
                        <a:latin typeface="+mj-lt"/>
                      </a:endParaRPr>
                    </a:p>
                  </a:txBody>
                  <a:tcPr marL="0" marR="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r>
              <a:tr h="620112">
                <a:tc>
                  <a:txBody>
                    <a:bodyPr/>
                    <a:lstStyle/>
                    <a:p>
                      <a:pPr algn="l" fontAlgn="b"/>
                      <a:r>
                        <a:rPr lang="en-US" sz="1800" u="none" strike="noStrike" dirty="0">
                          <a:ln>
                            <a:noFill/>
                          </a:ln>
                        </a:rPr>
                        <a:t>Negative Factor Percentage</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-15.42%</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-13.15%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2.27%</a:t>
                      </a:r>
                      <a:endParaRPr lang="en-US" sz="1800" kern="1200" dirty="0">
                        <a:solidFill>
                          <a:schemeClr val="dk1"/>
                        </a:solidFill>
                        <a:latin typeface="+mn-lt"/>
                        <a:ea typeface="+mn-ea"/>
                        <a:cs typeface="+mn-cs"/>
                      </a:endParaRPr>
                    </a:p>
                  </a:txBody>
                  <a:tcPr marL="0" marR="182880" marT="0" marB="0" anchor="ctr"/>
                </a:tc>
              </a:tr>
              <a:tr h="62011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u="none" strike="noStrike" kern="1200" dirty="0" smtClean="0">
                          <a:ln>
                            <a:noFill/>
                          </a:ln>
                        </a:rPr>
                        <a:t>Average</a:t>
                      </a:r>
                      <a:r>
                        <a:rPr lang="en-US" sz="1800" u="none" strike="noStrike" kern="1200" baseline="0" dirty="0" smtClean="0">
                          <a:ln>
                            <a:noFill/>
                          </a:ln>
                        </a:rPr>
                        <a:t> Per Pupil Funding</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$6,652.30</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$7,020.58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$368.28</a:t>
                      </a:r>
                      <a:endParaRPr lang="en-US" sz="1800" kern="1200" dirty="0">
                        <a:solidFill>
                          <a:schemeClr val="dk1"/>
                        </a:solidFill>
                        <a:latin typeface="+mn-lt"/>
                        <a:ea typeface="+mn-ea"/>
                        <a:cs typeface="+mn-cs"/>
                      </a:endParaRPr>
                    </a:p>
                  </a:txBody>
                  <a:tcPr marL="0" marR="182880" marT="0" marB="0" anchor="ctr"/>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pPr>
              <a:defRPr/>
            </a:pPr>
            <a:r>
              <a:rPr lang="en-US" dirty="0"/>
              <a:t>Assumptions</a:t>
            </a:r>
            <a:br>
              <a:rPr lang="en-US" dirty="0"/>
            </a:br>
            <a:r>
              <a:rPr lang="en-US" dirty="0"/>
              <a:t>FY2014-15 Final Budget</a:t>
            </a:r>
          </a:p>
        </p:txBody>
      </p:sp>
    </p:spTree>
    <p:extLst>
      <p:ext uri="{BB962C8B-B14F-4D97-AF65-F5344CB8AC3E}">
        <p14:creationId xmlns:p14="http://schemas.microsoft.com/office/powerpoint/2010/main" val="3027227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t>The gaps in the bars represents the negative factor.  For 2014-15 it is 13.15% or $894 million.</a:t>
            </a:r>
          </a:p>
          <a:p>
            <a:endParaRPr lang="en-US" dirty="0"/>
          </a:p>
          <a:p>
            <a:endParaRPr lang="en-US" dirty="0"/>
          </a:p>
          <a:p>
            <a:endParaRPr lang="en-US" dirty="0" smtClean="0"/>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Total Program Funding</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3637933455"/>
              </p:ext>
            </p:extLst>
          </p:nvPr>
        </p:nvGraphicFramePr>
        <p:xfrm>
          <a:off x="2043954" y="457200"/>
          <a:ext cx="6781045" cy="57688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89876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solidFill>
                  <a:schemeClr val="bg1"/>
                </a:solidFill>
              </a:rPr>
              <a:t>Similar to Total Program, the gaps in the bars represents the effect of the  negative factor.  </a:t>
            </a:r>
            <a:endParaRPr lang="en-US" dirty="0">
              <a:solidFill>
                <a:schemeClr val="bg1"/>
              </a:solidFill>
            </a:endParaRPr>
          </a:p>
          <a:p>
            <a:endParaRPr lang="en-US" dirty="0" smtClean="0">
              <a:solidFill>
                <a:schemeClr val="bg1"/>
              </a:solidFill>
            </a:endParaRPr>
          </a:p>
          <a:p>
            <a:r>
              <a:rPr lang="en-US" dirty="0" smtClean="0">
                <a:solidFill>
                  <a:schemeClr val="bg1"/>
                </a:solidFill>
              </a:rPr>
              <a:t>For 2014-15, the effect is $1,058 in the statewide average per pupil funding.</a:t>
            </a:r>
          </a:p>
          <a:p>
            <a:endParaRPr lang="en-US" dirty="0">
              <a:solidFill>
                <a:schemeClr val="tx1"/>
              </a:solidFill>
            </a:endParaRPr>
          </a:p>
          <a:p>
            <a:endParaRPr lang="en-US" dirty="0" smtClean="0">
              <a:solidFill>
                <a:schemeClr val="tx1"/>
              </a:solidFill>
            </a:endParaRPr>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Average Per Pupil Funding</a:t>
            </a:r>
            <a:endParaRPr lang="en-US" dirty="0"/>
          </a:p>
        </p:txBody>
      </p:sp>
      <p:graphicFrame>
        <p:nvGraphicFramePr>
          <p:cNvPr id="7" name="Chart 6"/>
          <p:cNvGraphicFramePr>
            <a:graphicFrameLocks noGrp="1"/>
          </p:cNvGraphicFramePr>
          <p:nvPr>
            <p:extLst>
              <p:ext uri="{D42A27DB-BD31-4B8C-83A1-F6EECF244321}">
                <p14:modId xmlns:p14="http://schemas.microsoft.com/office/powerpoint/2010/main" val="525822659"/>
              </p:ext>
            </p:extLst>
          </p:nvPr>
        </p:nvGraphicFramePr>
        <p:xfrm>
          <a:off x="1981200" y="591670"/>
          <a:ext cx="6849035" cy="54774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5276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2636" y="1899643"/>
            <a:ext cx="1910820" cy="2816352"/>
          </a:xfrm>
        </p:spPr>
        <p:txBody>
          <a:bodyPr/>
          <a:lstStyle/>
          <a:p>
            <a:pPr marL="285750" indent="-285750">
              <a:buClr>
                <a:schemeClr val="bg1"/>
              </a:buClr>
              <a:buFont typeface="Wingdings" panose="05000000000000000000" pitchFamily="2" charset="2"/>
              <a:buChar char="§"/>
            </a:pPr>
            <a:r>
              <a:rPr lang="en-US" sz="1600" dirty="0" smtClean="0"/>
              <a:t>Title IA and IDEA Pt. B increasing from prior year</a:t>
            </a:r>
          </a:p>
          <a:p>
            <a:pPr marL="285750" indent="-285750">
              <a:buClr>
                <a:schemeClr val="bg1"/>
              </a:buClr>
              <a:buFont typeface="Wingdings" panose="05000000000000000000" pitchFamily="2" charset="2"/>
              <a:buChar char="§"/>
            </a:pPr>
            <a:r>
              <a:rPr lang="en-US" sz="1600" dirty="0" smtClean="0"/>
              <a:t>ELPA saw a significant increase</a:t>
            </a:r>
          </a:p>
          <a:p>
            <a:pPr marL="285750" indent="-285750">
              <a:buClr>
                <a:schemeClr val="bg1"/>
              </a:buClr>
              <a:buFont typeface="Wingdings" panose="05000000000000000000" pitchFamily="2" charset="2"/>
              <a:buChar char="§"/>
            </a:pPr>
            <a:r>
              <a:rPr lang="en-US" sz="1600" dirty="0" smtClean="0"/>
              <a:t>IDEA – request for funds in replacement of 1/12</a:t>
            </a:r>
            <a:r>
              <a:rPr lang="en-US" sz="1600" baseline="30000" dirty="0" smtClean="0"/>
              <a:t>th</a:t>
            </a:r>
            <a:r>
              <a:rPr lang="en-US" sz="1600" dirty="0" smtClean="0"/>
              <a:t> distributions</a:t>
            </a:r>
          </a:p>
          <a:p>
            <a:pPr marL="285750" indent="-285750">
              <a:buClr>
                <a:schemeClr val="bg1"/>
              </a:buClr>
              <a:buFont typeface="Wingdings" panose="05000000000000000000" pitchFamily="2" charset="2"/>
              <a:buChar char="§"/>
            </a:pPr>
            <a:r>
              <a:rPr lang="en-US" sz="1600" dirty="0" smtClean="0"/>
              <a:t>Coming soon- EFT payments for all grant distributions</a:t>
            </a:r>
          </a:p>
          <a:p>
            <a:pPr>
              <a:buClr>
                <a:schemeClr val="bg1"/>
              </a:buClr>
            </a:pPr>
            <a:endParaRPr lang="en-US" sz="1600" dirty="0" smtClean="0"/>
          </a:p>
          <a:p>
            <a:endParaRPr lang="en-US" dirty="0"/>
          </a:p>
          <a:p>
            <a:endParaRPr lang="en-US" dirty="0"/>
          </a:p>
        </p:txBody>
      </p:sp>
      <p:sp>
        <p:nvSpPr>
          <p:cNvPr id="3" name="Title 2"/>
          <p:cNvSpPr>
            <a:spLocks noGrp="1"/>
          </p:cNvSpPr>
          <p:nvPr>
            <p:ph type="title"/>
          </p:nvPr>
        </p:nvSpPr>
        <p:spPr>
          <a:xfrm>
            <a:off x="0" y="580167"/>
            <a:ext cx="1913456" cy="1033590"/>
          </a:xfrm>
        </p:spPr>
        <p:txBody>
          <a:bodyPr/>
          <a:lstStyle/>
          <a:p>
            <a:pPr algn="ctr"/>
            <a:r>
              <a:rPr lang="en-US" dirty="0" smtClean="0"/>
              <a:t>Grants Fiscal Updates</a:t>
            </a:r>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76672314"/>
              </p:ext>
            </p:extLst>
          </p:nvPr>
        </p:nvGraphicFramePr>
        <p:xfrm>
          <a:off x="2543695" y="906405"/>
          <a:ext cx="6096000" cy="49688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44436" y="6084916"/>
            <a:ext cx="2078182" cy="246221"/>
          </a:xfrm>
          <a:prstGeom prst="rect">
            <a:avLst/>
          </a:prstGeom>
          <a:noFill/>
        </p:spPr>
        <p:txBody>
          <a:bodyPr wrap="square" rtlCol="0">
            <a:spAutoFit/>
          </a:bodyPr>
          <a:lstStyle/>
          <a:p>
            <a:r>
              <a:rPr lang="en-US" sz="1000" dirty="0" smtClean="0"/>
              <a:t>*in millions</a:t>
            </a:r>
            <a:endParaRPr lang="en-US" sz="1000" dirty="0"/>
          </a:p>
        </p:txBody>
      </p:sp>
    </p:spTree>
    <p:extLst>
      <p:ext uri="{BB962C8B-B14F-4D97-AF65-F5344CB8AC3E}">
        <p14:creationId xmlns:p14="http://schemas.microsoft.com/office/powerpoint/2010/main" val="4222921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In conjunction with HB14-1298 reduces negative factor by $110M</a:t>
            </a:r>
          </a:p>
          <a:p>
            <a:r>
              <a:rPr lang="en-US" dirty="0" smtClean="0"/>
              <a:t>Charter Schools</a:t>
            </a:r>
          </a:p>
          <a:p>
            <a:pPr lvl="1"/>
            <a:r>
              <a:rPr lang="en-US" dirty="0" smtClean="0"/>
              <a:t>Automatic waivers, contracts &amp; applications</a:t>
            </a:r>
          </a:p>
          <a:p>
            <a:pPr lvl="1"/>
            <a:r>
              <a:rPr lang="en-US" dirty="0" smtClean="0"/>
              <a:t>Amount of funds for charter school facilities increased from $7M to $13M for 2014-15, then $20M each year after</a:t>
            </a:r>
          </a:p>
          <a:p>
            <a:pPr lvl="1"/>
            <a:r>
              <a:rPr lang="en-US" dirty="0"/>
              <a:t>Additional 12.5% of marijuana excise tax to charter school facilities</a:t>
            </a:r>
          </a:p>
          <a:p>
            <a:pPr lvl="1"/>
            <a:r>
              <a:rPr lang="en-US" dirty="0" smtClean="0"/>
              <a:t>Debt reserve fund </a:t>
            </a:r>
            <a:endParaRPr lang="en-US" dirty="0"/>
          </a:p>
          <a:p>
            <a:r>
              <a:rPr lang="en-US" dirty="0" smtClean="0"/>
              <a:t>Financial Transparency</a:t>
            </a:r>
          </a:p>
          <a:p>
            <a:r>
              <a:rPr lang="en-US" dirty="0" smtClean="0"/>
              <a:t>Report on additional local revenues distributed to schools</a:t>
            </a:r>
          </a:p>
          <a:p>
            <a:r>
              <a:rPr lang="en-US" dirty="0" smtClean="0"/>
              <a:t>READ Act increased funding</a:t>
            </a:r>
          </a:p>
          <a:p>
            <a:pPr lvl="1"/>
            <a:r>
              <a:rPr lang="en-US" dirty="0" smtClean="0"/>
              <a:t>With HB14-1298, total increase is $18M for total of $34M</a:t>
            </a:r>
          </a:p>
          <a:p>
            <a:endParaRPr lang="en-US" dirty="0" smtClean="0"/>
          </a:p>
        </p:txBody>
      </p:sp>
      <p:sp>
        <p:nvSpPr>
          <p:cNvPr id="6" name="Title 5"/>
          <p:cNvSpPr>
            <a:spLocks noGrp="1"/>
          </p:cNvSpPr>
          <p:nvPr>
            <p:ph type="title"/>
          </p:nvPr>
        </p:nvSpPr>
        <p:spPr/>
        <p:txBody>
          <a:bodyPr/>
          <a:lstStyle/>
          <a:p>
            <a:r>
              <a:rPr lang="en-US" dirty="0"/>
              <a:t>2014 Legislative Session</a:t>
            </a:r>
            <a:br>
              <a:rPr lang="en-US" dirty="0"/>
            </a:br>
            <a:r>
              <a:rPr lang="en-US" dirty="0"/>
              <a:t>HB14-1292 –Student Success Act</a:t>
            </a:r>
          </a:p>
        </p:txBody>
      </p:sp>
    </p:spTree>
    <p:extLst>
      <p:ext uri="{BB962C8B-B14F-4D97-AF65-F5344CB8AC3E}">
        <p14:creationId xmlns:p14="http://schemas.microsoft.com/office/powerpoint/2010/main" val="1057480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Financial Policies and Procedures Advisory Committee (FPP) makes recommendation to the State Board regarding the reporting of revenues</a:t>
            </a:r>
          </a:p>
          <a:p>
            <a:pPr marL="45720" indent="0">
              <a:buNone/>
            </a:pPr>
            <a:endParaRPr lang="en-US" dirty="0" smtClean="0"/>
          </a:p>
          <a:p>
            <a:r>
              <a:rPr lang="en-US" dirty="0" smtClean="0"/>
              <a:t>Department issues RFP for creation of web view that reports expenditures for school sites, districts, CSI and BOCES that ensures clarity and comparability</a:t>
            </a:r>
          </a:p>
          <a:p>
            <a:pPr lvl="1"/>
            <a:r>
              <a:rPr lang="en-US" dirty="0" smtClean="0"/>
              <a:t>Districts post information on their website</a:t>
            </a:r>
          </a:p>
          <a:p>
            <a:pPr lvl="1"/>
            <a:r>
              <a:rPr lang="en-US" dirty="0" smtClean="0"/>
              <a:t>Contractor will compile all district information into one view</a:t>
            </a:r>
          </a:p>
          <a:p>
            <a:pPr lvl="1"/>
            <a:r>
              <a:rPr lang="en-US" dirty="0" smtClean="0"/>
              <a:t>Data is not submitted by CDE to contractor</a:t>
            </a:r>
          </a:p>
          <a:p>
            <a:pPr lvl="1"/>
            <a:r>
              <a:rPr lang="en-US" dirty="0" smtClean="0"/>
              <a:t>In place by July 1, 2017 for FY2015-16 data</a:t>
            </a:r>
          </a:p>
          <a:p>
            <a:pPr lvl="1"/>
            <a:r>
              <a:rPr lang="en-US" dirty="0" smtClean="0"/>
              <a:t>$3M appropriated to do the work and establish contract</a:t>
            </a:r>
          </a:p>
        </p:txBody>
      </p:sp>
      <p:sp>
        <p:nvSpPr>
          <p:cNvPr id="3" name="Title 2"/>
          <p:cNvSpPr>
            <a:spLocks noGrp="1"/>
          </p:cNvSpPr>
          <p:nvPr>
            <p:ph type="title"/>
          </p:nvPr>
        </p:nvSpPr>
        <p:spPr/>
        <p:txBody>
          <a:bodyPr/>
          <a:lstStyle/>
          <a:p>
            <a:r>
              <a:rPr lang="en-US" dirty="0"/>
              <a:t>HB14-1292 –Student Success Act</a:t>
            </a:r>
            <a:br>
              <a:rPr lang="en-US" dirty="0"/>
            </a:br>
            <a:r>
              <a:rPr lang="en-US" dirty="0"/>
              <a:t>Financial Transparency</a:t>
            </a:r>
          </a:p>
        </p:txBody>
      </p:sp>
    </p:spTree>
    <p:extLst>
      <p:ext uri="{BB962C8B-B14F-4D97-AF65-F5344CB8AC3E}">
        <p14:creationId xmlns:p14="http://schemas.microsoft.com/office/powerpoint/2010/main" val="1744713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contracted website up in July 2017, the following reports are no longer necessary on district websites:</a:t>
            </a:r>
          </a:p>
          <a:p>
            <a:pPr lvl="1"/>
            <a:r>
              <a:rPr lang="en-US" dirty="0" smtClean="0"/>
              <a:t>Quarterly financial statements</a:t>
            </a:r>
          </a:p>
          <a:p>
            <a:pPr lvl="1"/>
            <a:r>
              <a:rPr lang="en-US" dirty="0" smtClean="0"/>
              <a:t>Check registers, credit, debit and purchase card statements</a:t>
            </a:r>
          </a:p>
          <a:p>
            <a:pPr lvl="1"/>
            <a:r>
              <a:rPr lang="en-US" dirty="0" smtClean="0"/>
              <a:t>Investment performance reports</a:t>
            </a:r>
            <a:endParaRPr lang="en-US" dirty="0"/>
          </a:p>
          <a:p>
            <a:r>
              <a:rPr lang="en-US" dirty="0" smtClean="0"/>
              <a:t>Districts will be required to post the 2015-16 pipeline submissions to district website</a:t>
            </a:r>
          </a:p>
          <a:p>
            <a:pPr lvl="1"/>
            <a:r>
              <a:rPr lang="en-US" dirty="0" smtClean="0"/>
              <a:t>“actual expenditures, including but not limited to actual salary expenditures and actual benefit expenditures reported by job category specified in the standard chart of accounts, at the local education provider level and at the school-site level.”</a:t>
            </a:r>
          </a:p>
          <a:p>
            <a:r>
              <a:rPr lang="en-US" dirty="0" smtClean="0"/>
              <a:t>FPP will specify the date postings will be due</a:t>
            </a:r>
          </a:p>
        </p:txBody>
      </p:sp>
      <p:sp>
        <p:nvSpPr>
          <p:cNvPr id="3" name="Title 2"/>
          <p:cNvSpPr>
            <a:spLocks noGrp="1"/>
          </p:cNvSpPr>
          <p:nvPr>
            <p:ph type="title"/>
          </p:nvPr>
        </p:nvSpPr>
        <p:spPr/>
        <p:txBody>
          <a:bodyPr/>
          <a:lstStyle/>
          <a:p>
            <a:r>
              <a:rPr lang="en-US" dirty="0"/>
              <a:t>HB14-1292 –Student Success Act</a:t>
            </a:r>
            <a:br>
              <a:rPr lang="en-US" dirty="0"/>
            </a:br>
            <a:r>
              <a:rPr lang="en-US" dirty="0"/>
              <a:t>Financial Transparency</a:t>
            </a:r>
          </a:p>
        </p:txBody>
      </p:sp>
    </p:spTree>
    <p:extLst>
      <p:ext uri="{BB962C8B-B14F-4D97-AF65-F5344CB8AC3E}">
        <p14:creationId xmlns:p14="http://schemas.microsoft.com/office/powerpoint/2010/main" val="395184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July 1, 2015, FPP will create a template that all districts must use to post all of the transparency information including site-level reports</a:t>
            </a:r>
          </a:p>
          <a:p>
            <a:pPr marL="45720" indent="0">
              <a:buNone/>
            </a:pPr>
            <a:endParaRPr lang="en-US" dirty="0" smtClean="0"/>
          </a:p>
          <a:p>
            <a:r>
              <a:rPr lang="en-US" dirty="0" smtClean="0"/>
              <a:t>Standardized web page that all districts must use – must be uniformly used by all districts</a:t>
            </a:r>
          </a:p>
          <a:p>
            <a:endParaRPr lang="en-US" dirty="0"/>
          </a:p>
          <a:p>
            <a:r>
              <a:rPr lang="en-US" dirty="0" smtClean="0"/>
              <a:t>District website used for 2015-16 financial data</a:t>
            </a:r>
          </a:p>
          <a:p>
            <a:pPr marL="45720" indent="0">
              <a:buNone/>
            </a:pPr>
            <a:endParaRPr lang="en-US" dirty="0" smtClean="0"/>
          </a:p>
        </p:txBody>
      </p:sp>
      <p:sp>
        <p:nvSpPr>
          <p:cNvPr id="3" name="Title 2"/>
          <p:cNvSpPr>
            <a:spLocks noGrp="1"/>
          </p:cNvSpPr>
          <p:nvPr>
            <p:ph type="title"/>
          </p:nvPr>
        </p:nvSpPr>
        <p:spPr/>
        <p:txBody>
          <a:bodyPr/>
          <a:lstStyle/>
          <a:p>
            <a:r>
              <a:rPr lang="en-US" dirty="0"/>
              <a:t>HB14-1292 –Student Success Act</a:t>
            </a:r>
            <a:br>
              <a:rPr lang="en-US" dirty="0"/>
            </a:br>
            <a:r>
              <a:rPr lang="en-US" dirty="0"/>
              <a:t>Financial Transparency</a:t>
            </a:r>
          </a:p>
        </p:txBody>
      </p:sp>
    </p:spTree>
    <p:extLst>
      <p:ext uri="{BB962C8B-B14F-4D97-AF65-F5344CB8AC3E}">
        <p14:creationId xmlns:p14="http://schemas.microsoft.com/office/powerpoint/2010/main" val="1083429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2014-15 reporting requirement – additional local property tax revenue – mill levy overrides</a:t>
            </a:r>
          </a:p>
          <a:p>
            <a:pPr lvl="1"/>
            <a:r>
              <a:rPr lang="en-US" dirty="0" smtClean="0"/>
              <a:t>How much is distributed to schools of the district</a:t>
            </a:r>
          </a:p>
          <a:p>
            <a:r>
              <a:rPr lang="en-US" dirty="0" smtClean="0"/>
              <a:t>Department will compile the report</a:t>
            </a:r>
          </a:p>
          <a:p>
            <a:r>
              <a:rPr lang="en-US" dirty="0" smtClean="0"/>
              <a:t>Districts and charter schools review report prior to publication</a:t>
            </a:r>
          </a:p>
          <a:p>
            <a:r>
              <a:rPr lang="en-US" dirty="0" smtClean="0"/>
              <a:t>District or charter school may request an addendum</a:t>
            </a:r>
          </a:p>
          <a:p>
            <a:pPr lvl="1"/>
            <a:r>
              <a:rPr lang="en-US" dirty="0" smtClean="0"/>
              <a:t>Overall distribution by district to charter schools</a:t>
            </a:r>
          </a:p>
          <a:p>
            <a:pPr lvl="2"/>
            <a:r>
              <a:rPr lang="en-US" dirty="0" smtClean="0"/>
              <a:t>Capital construction and facilities</a:t>
            </a:r>
          </a:p>
          <a:p>
            <a:pPr lvl="2"/>
            <a:r>
              <a:rPr lang="en-US" dirty="0" smtClean="0"/>
              <a:t>Funding for technology</a:t>
            </a:r>
          </a:p>
          <a:p>
            <a:pPr lvl="2"/>
            <a:r>
              <a:rPr lang="en-US" dirty="0" smtClean="0"/>
              <a:t>Other funding</a:t>
            </a:r>
          </a:p>
          <a:p>
            <a:r>
              <a:rPr lang="en-US" dirty="0" smtClean="0"/>
              <a:t>Financial Policies and Procedures Committee</a:t>
            </a:r>
          </a:p>
          <a:p>
            <a:pPr lvl="1"/>
            <a:r>
              <a:rPr lang="en-US" dirty="0" smtClean="0"/>
              <a:t>Report information through Fund 90 – informational items</a:t>
            </a:r>
            <a:endParaRPr lang="en-US" dirty="0"/>
          </a:p>
        </p:txBody>
      </p:sp>
      <p:sp>
        <p:nvSpPr>
          <p:cNvPr id="3" name="Title 2"/>
          <p:cNvSpPr>
            <a:spLocks noGrp="1"/>
          </p:cNvSpPr>
          <p:nvPr>
            <p:ph type="title"/>
          </p:nvPr>
        </p:nvSpPr>
        <p:spPr/>
        <p:txBody>
          <a:bodyPr/>
          <a:lstStyle/>
          <a:p>
            <a:r>
              <a:rPr lang="en-US" dirty="0"/>
              <a:t>HB14-1292 –Student Success Act</a:t>
            </a:r>
            <a:br>
              <a:rPr lang="en-US" dirty="0"/>
            </a:br>
            <a:r>
              <a:rPr lang="en-US" dirty="0"/>
              <a:t>Reporting of Local Revenues</a:t>
            </a:r>
          </a:p>
        </p:txBody>
      </p:sp>
    </p:spTree>
    <p:extLst>
      <p:ext uri="{BB962C8B-B14F-4D97-AF65-F5344CB8AC3E}">
        <p14:creationId xmlns:p14="http://schemas.microsoft.com/office/powerpoint/2010/main" val="3861691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ChangeArrowheads="1"/>
          </p:cNvSpPr>
          <p:nvPr/>
        </p:nvSpPr>
        <p:spPr bwMode="auto">
          <a:xfrm>
            <a:off x="487020" y="2828925"/>
            <a:ext cx="85973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4400" spc="150" dirty="0">
                <a:solidFill>
                  <a:schemeClr val="accent4">
                    <a:lumMod val="50000"/>
                  </a:schemeClr>
                </a:solidFill>
                <a:latin typeface="Museo Slab 500"/>
                <a:ea typeface="+mj-ea"/>
                <a:cs typeface="Museo Slab 500"/>
              </a:rPr>
              <a:t>Looking Ahead – 2015-16</a:t>
            </a:r>
          </a:p>
        </p:txBody>
      </p:sp>
    </p:spTree>
    <p:extLst>
      <p:ext uri="{BB962C8B-B14F-4D97-AF65-F5344CB8AC3E}">
        <p14:creationId xmlns:p14="http://schemas.microsoft.com/office/powerpoint/2010/main" val="2380118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Requirement to include remaining bond capacity and unreserved funds into the school district match calculations</a:t>
            </a:r>
          </a:p>
          <a:p>
            <a:endParaRPr lang="en-US" dirty="0"/>
          </a:p>
          <a:p>
            <a:r>
              <a:rPr lang="en-US" dirty="0"/>
              <a:t>Requirement that each year’s grant funds are appropriated</a:t>
            </a:r>
          </a:p>
          <a:p>
            <a:endParaRPr lang="en-US" dirty="0"/>
          </a:p>
          <a:p>
            <a:r>
              <a:rPr lang="en-US" dirty="0"/>
              <a:t>Requirement that Division staff preform outreach to any school in an area the Governor has declared a natural disaster</a:t>
            </a:r>
          </a:p>
          <a:p>
            <a:pPr marL="45720" indent="0">
              <a:buNone/>
            </a:pPr>
            <a:endParaRPr lang="en-US" dirty="0" smtClean="0"/>
          </a:p>
          <a:p>
            <a:endParaRPr lang="en-US" dirty="0" smtClean="0"/>
          </a:p>
          <a:p>
            <a:pPr marL="45720" indent="0">
              <a:buNone/>
            </a:pPr>
            <a:endParaRPr lang="en-US" dirty="0"/>
          </a:p>
          <a:p>
            <a:endParaRPr lang="en-US" dirty="0" smtClean="0"/>
          </a:p>
        </p:txBody>
      </p:sp>
      <p:sp>
        <p:nvSpPr>
          <p:cNvPr id="3" name="Title 2"/>
          <p:cNvSpPr>
            <a:spLocks noGrp="1"/>
          </p:cNvSpPr>
          <p:nvPr>
            <p:ph type="title"/>
          </p:nvPr>
        </p:nvSpPr>
        <p:spPr/>
        <p:txBody>
          <a:bodyPr/>
          <a:lstStyle/>
          <a:p>
            <a:pPr>
              <a:defRPr/>
            </a:pPr>
            <a:r>
              <a:rPr lang="en-US" dirty="0"/>
              <a:t>2014 BEST Legislative Changes</a:t>
            </a:r>
          </a:p>
        </p:txBody>
      </p:sp>
    </p:spTree>
    <p:extLst>
      <p:ext uri="{BB962C8B-B14F-4D97-AF65-F5344CB8AC3E}">
        <p14:creationId xmlns:p14="http://schemas.microsoft.com/office/powerpoint/2010/main" val="19368433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bwMode="auto">
          <a:xfrm>
            <a:off x="234950" y="1784350"/>
            <a:ext cx="8674100" cy="4233863"/>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3050" algn="just">
              <a:buFont typeface="Wingdings" pitchFamily="2" charset="2"/>
              <a:buChar char="§"/>
            </a:pPr>
            <a:r>
              <a:rPr lang="en-US" sz="2400" dirty="0" smtClean="0">
                <a:solidFill>
                  <a:schemeClr val="tx1"/>
                </a:solidFill>
                <a:latin typeface="+mj-lt"/>
              </a:rPr>
              <a:t>HB14-1298 sets starting point for 2015-16 budget</a:t>
            </a:r>
          </a:p>
          <a:p>
            <a:pPr marL="273050" algn="just">
              <a:buFont typeface="Wingdings" pitchFamily="2" charset="2"/>
              <a:buChar char="§"/>
            </a:pPr>
            <a:endParaRPr lang="en-US" dirty="0" smtClean="0">
              <a:solidFill>
                <a:schemeClr val="tx1"/>
              </a:solidFill>
              <a:latin typeface="+mj-lt"/>
            </a:endParaRPr>
          </a:p>
          <a:p>
            <a:pPr marL="273050" algn="just">
              <a:buFont typeface="Wingdings" pitchFamily="2" charset="2"/>
              <a:buChar char="§"/>
            </a:pPr>
            <a:r>
              <a:rPr lang="en-US" dirty="0" smtClean="0">
                <a:solidFill>
                  <a:schemeClr val="tx1"/>
                </a:solidFill>
                <a:latin typeface="+mj-lt"/>
              </a:rPr>
              <a:t>States that negative factor will not increase from 2014-15 levels</a:t>
            </a:r>
            <a:endParaRPr lang="en-US" sz="2400" dirty="0" smtClean="0">
              <a:solidFill>
                <a:schemeClr val="tx1"/>
              </a:solidFill>
              <a:latin typeface="+mj-lt"/>
            </a:endParaRPr>
          </a:p>
          <a:p>
            <a:pPr marL="44450" indent="0" algn="just">
              <a:buNone/>
            </a:pPr>
            <a:endParaRPr lang="en-US" sz="2400" dirty="0" smtClean="0">
              <a:solidFill>
                <a:schemeClr val="tx1"/>
              </a:solidFill>
              <a:latin typeface="+mj-lt"/>
            </a:endParaRPr>
          </a:p>
          <a:p>
            <a:pPr marL="273050" algn="just">
              <a:buFont typeface="Wingdings" pitchFamily="2" charset="2"/>
              <a:buChar char="§"/>
            </a:pPr>
            <a:r>
              <a:rPr lang="en-US" dirty="0" smtClean="0">
                <a:solidFill>
                  <a:schemeClr val="tx1"/>
                </a:solidFill>
                <a:latin typeface="+mj-lt"/>
              </a:rPr>
              <a:t>Fund growth and inflation, no change in negative factor</a:t>
            </a:r>
            <a:endParaRPr lang="en-US" sz="2400" dirty="0" smtClean="0">
              <a:solidFill>
                <a:schemeClr val="tx1"/>
              </a:solidFill>
              <a:latin typeface="+mj-lt"/>
            </a:endParaRPr>
          </a:p>
          <a:p>
            <a:pPr marL="273050" algn="just">
              <a:buFont typeface="Wingdings" pitchFamily="2" charset="2"/>
              <a:buChar char="§"/>
            </a:pPr>
            <a:endParaRPr lang="en-US" sz="2400" dirty="0">
              <a:solidFill>
                <a:schemeClr val="tx1"/>
              </a:solidFill>
              <a:latin typeface="+mj-lt"/>
            </a:endParaRPr>
          </a:p>
          <a:p>
            <a:pPr marL="273050" algn="just">
              <a:buFont typeface="Wingdings" pitchFamily="2" charset="2"/>
              <a:buChar char="§"/>
            </a:pPr>
            <a:r>
              <a:rPr lang="en-US" sz="2400" dirty="0" smtClean="0">
                <a:solidFill>
                  <a:schemeClr val="tx1"/>
                </a:solidFill>
                <a:latin typeface="+mj-lt"/>
              </a:rPr>
              <a:t>Governor can propose adjustments </a:t>
            </a:r>
          </a:p>
          <a:p>
            <a:pPr marL="273050" algn="just">
              <a:buFont typeface="Wingdings" pitchFamily="2" charset="2"/>
              <a:buChar char="§"/>
            </a:pPr>
            <a:endParaRPr lang="en-US" sz="2400" dirty="0" smtClean="0">
              <a:solidFill>
                <a:schemeClr val="tx1"/>
              </a:solidFill>
              <a:latin typeface="+mj-lt"/>
            </a:endParaRPr>
          </a:p>
          <a:p>
            <a:pPr marL="273050" algn="just">
              <a:buFont typeface="Wingdings" pitchFamily="2" charset="2"/>
              <a:buChar char="§"/>
            </a:pPr>
            <a:r>
              <a:rPr lang="en-US" sz="2400" dirty="0" smtClean="0">
                <a:solidFill>
                  <a:schemeClr val="tx1"/>
                </a:solidFill>
                <a:latin typeface="+mj-lt"/>
              </a:rPr>
              <a:t>General Assembly will set final budget</a:t>
            </a:r>
          </a:p>
          <a:p>
            <a:pPr marL="44450" indent="0" algn="just">
              <a:buNone/>
            </a:pPr>
            <a:endParaRPr lang="en-US" sz="3200" spc="200" dirty="0">
              <a:solidFill>
                <a:schemeClr val="bg1"/>
              </a:solidFill>
              <a:latin typeface="Palatino Linotype" pitchFamily="18" charset="0"/>
              <a:ea typeface="+mj-ea"/>
              <a:cs typeface="Book Antiqua"/>
            </a:endParaRPr>
          </a:p>
        </p:txBody>
      </p:sp>
      <p:sp>
        <p:nvSpPr>
          <p:cNvPr id="9218" name="Title 1"/>
          <p:cNvSpPr>
            <a:spLocks noGrp="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smtClean="0"/>
              <a:t>HB14-1298 </a:t>
            </a:r>
            <a:r>
              <a:rPr lang="en-US" dirty="0"/>
              <a:t>Moving Forward</a:t>
            </a:r>
          </a:p>
        </p:txBody>
      </p:sp>
    </p:spTree>
    <p:extLst>
      <p:ext uri="{BB962C8B-B14F-4D97-AF65-F5344CB8AC3E}">
        <p14:creationId xmlns:p14="http://schemas.microsoft.com/office/powerpoint/2010/main" val="3439173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46567230"/>
              </p:ext>
            </p:extLst>
          </p:nvPr>
        </p:nvGraphicFramePr>
        <p:xfrm>
          <a:off x="185738" y="1670051"/>
          <a:ext cx="8878887" cy="4846420"/>
        </p:xfrm>
        <a:graphic>
          <a:graphicData uri="http://schemas.openxmlformats.org/drawingml/2006/table">
            <a:tbl>
              <a:tblPr firstRow="1" bandRow="1">
                <a:tableStyleId>{5C22544A-7EE6-4342-B048-85BDC9FD1C3A}</a:tableStyleId>
              </a:tblPr>
              <a:tblGrid>
                <a:gridCol w="2272982"/>
                <a:gridCol w="6605905"/>
              </a:tblGrid>
              <a:tr h="623559">
                <a:tc>
                  <a:txBody>
                    <a:bodyPr/>
                    <a:lstStyle/>
                    <a:p>
                      <a:pPr marL="0" algn="l" defTabSz="914400" rtl="0" eaLnBrk="1" latinLnBrk="0" hangingPunct="1"/>
                      <a:r>
                        <a:rPr lang="en-US" sz="1800" b="0" kern="1200" dirty="0" smtClean="0">
                          <a:solidFill>
                            <a:schemeClr val="tx1"/>
                          </a:solidFill>
                          <a:latin typeface="+mn-lt"/>
                          <a:ea typeface="+mn-ea"/>
                          <a:cs typeface="+mn-cs"/>
                        </a:rPr>
                        <a:t>November, 2014</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smtClean="0">
                          <a:solidFill>
                            <a:schemeClr val="tx1"/>
                          </a:solidFill>
                          <a:latin typeface="+mn-lt"/>
                          <a:ea typeface="+mn-ea"/>
                          <a:cs typeface="+mn-cs"/>
                        </a:rPr>
                        <a:t>Governor Submits Budget Request for 2015-16 </a:t>
                      </a:r>
                    </a:p>
                    <a:p>
                      <a:pPr marL="457200" lvl="1" algn="l" defTabSz="914400" rtl="0" eaLnBrk="1" latinLnBrk="0" hangingPunct="1"/>
                      <a:r>
                        <a:rPr lang="en-US" sz="1800" b="0" kern="1200" dirty="0" smtClean="0">
                          <a:solidFill>
                            <a:schemeClr val="tx1"/>
                          </a:solidFill>
                          <a:latin typeface="+mn-lt"/>
                          <a:ea typeface="+mn-ea"/>
                          <a:cs typeface="+mn-cs"/>
                        </a:rPr>
                        <a:t>THIS IS ONLY A PROPOSAL!  </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0797">
                <a:tc>
                  <a:txBody>
                    <a:bodyPr/>
                    <a:lstStyle/>
                    <a:p>
                      <a:r>
                        <a:rPr lang="en-US" sz="1800" dirty="0" smtClean="0">
                          <a:solidFill>
                            <a:schemeClr val="tx1"/>
                          </a:solidFill>
                        </a:rPr>
                        <a:t>Late November/December 2014</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Joint</a:t>
                      </a:r>
                      <a:r>
                        <a:rPr lang="en-US" sz="1800" baseline="0" dirty="0" smtClean="0">
                          <a:solidFill>
                            <a:schemeClr val="tx1"/>
                          </a:solidFill>
                        </a:rPr>
                        <a:t> </a:t>
                      </a:r>
                      <a:r>
                        <a:rPr lang="en-US" sz="1800" dirty="0" smtClean="0">
                          <a:solidFill>
                            <a:schemeClr val="tx1"/>
                          </a:solidFill>
                        </a:rPr>
                        <a:t>Budget Committee Hearings with</a:t>
                      </a:r>
                      <a:r>
                        <a:rPr lang="en-US" sz="1800" baseline="0" dirty="0" smtClean="0">
                          <a:solidFill>
                            <a:schemeClr val="tx1"/>
                          </a:solidFill>
                        </a:rPr>
                        <a:t> Department</a:t>
                      </a:r>
                      <a:endParaRPr lang="en-US" sz="1800" dirty="0" smtClean="0">
                        <a:solidFill>
                          <a:schemeClr val="tx1"/>
                        </a:solidFill>
                      </a:endParaRPr>
                    </a:p>
                    <a:p>
                      <a:pPr lvl="1"/>
                      <a:r>
                        <a:rPr lang="en-US" sz="1800" dirty="0" smtClean="0">
                          <a:solidFill>
                            <a:schemeClr val="tx1"/>
                          </a:solidFill>
                        </a:rPr>
                        <a:t>The JBC hears about the 2015-16 Budget Request from the Department</a:t>
                      </a:r>
                      <a:r>
                        <a:rPr lang="en-US" sz="1800" baseline="0" dirty="0" smtClean="0">
                          <a:solidFill>
                            <a:schemeClr val="tx1"/>
                          </a:solidFill>
                        </a:rPr>
                        <a:t> and seeks any information</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9943">
                <a:tc>
                  <a:txBody>
                    <a:bodyPr/>
                    <a:lstStyle/>
                    <a:p>
                      <a:r>
                        <a:rPr lang="en-US" sz="1800" dirty="0" smtClean="0">
                          <a:solidFill>
                            <a:schemeClr val="tx1"/>
                          </a:solidFill>
                        </a:rPr>
                        <a:t>January 2015</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Governor Submits </a:t>
                      </a:r>
                      <a:r>
                        <a:rPr lang="en-US" sz="1800" i="1" dirty="0" smtClean="0">
                          <a:solidFill>
                            <a:schemeClr val="tx1"/>
                          </a:solidFill>
                        </a:rPr>
                        <a:t>Supplemental </a:t>
                      </a:r>
                      <a:r>
                        <a:rPr lang="en-US" sz="1800" dirty="0" smtClean="0">
                          <a:solidFill>
                            <a:schemeClr val="tx1"/>
                          </a:solidFill>
                        </a:rPr>
                        <a:t>Budget Request for 2014-15</a:t>
                      </a:r>
                      <a:r>
                        <a:rPr lang="en-US" sz="1800" baseline="0" dirty="0" smtClean="0">
                          <a:solidFill>
                            <a:schemeClr val="tx1"/>
                          </a:solidFill>
                        </a:rPr>
                        <a:t> </a:t>
                      </a:r>
                    </a:p>
                    <a:p>
                      <a:pPr lvl="1"/>
                      <a:r>
                        <a:rPr lang="en-US" sz="1800" baseline="0" dirty="0" smtClean="0">
                          <a:solidFill>
                            <a:schemeClr val="tx1"/>
                          </a:solidFill>
                        </a:rPr>
                        <a:t>Adjusts t</a:t>
                      </a:r>
                      <a:r>
                        <a:rPr lang="en-US" sz="1800" dirty="0" smtClean="0">
                          <a:solidFill>
                            <a:schemeClr val="tx1"/>
                          </a:solidFill>
                        </a:rPr>
                        <a:t>he</a:t>
                      </a:r>
                      <a:r>
                        <a:rPr lang="en-US" sz="1800" baseline="0" dirty="0" smtClean="0">
                          <a:solidFill>
                            <a:schemeClr val="tx1"/>
                          </a:solidFill>
                        </a:rPr>
                        <a:t> Current Year Budget for  actual Pupil Counts, AVs, etc.</a:t>
                      </a:r>
                    </a:p>
                    <a:p>
                      <a:endParaRPr lang="en-US" sz="1800" baseline="0" dirty="0" smtClean="0">
                        <a:solidFill>
                          <a:schemeClr val="tx1"/>
                        </a:solidFill>
                      </a:endParaRPr>
                    </a:p>
                    <a:p>
                      <a:r>
                        <a:rPr lang="en-US" sz="1800" baseline="0" dirty="0" smtClean="0">
                          <a:solidFill>
                            <a:schemeClr val="tx1"/>
                          </a:solidFill>
                        </a:rPr>
                        <a:t>Governor Submits </a:t>
                      </a:r>
                      <a:r>
                        <a:rPr lang="en-US" sz="1800" i="1" baseline="0" dirty="0" smtClean="0">
                          <a:solidFill>
                            <a:schemeClr val="tx1"/>
                          </a:solidFill>
                        </a:rPr>
                        <a:t> Budget Amendments</a:t>
                      </a:r>
                      <a:r>
                        <a:rPr lang="en-US" sz="1800" baseline="0" dirty="0" smtClean="0">
                          <a:solidFill>
                            <a:schemeClr val="tx1"/>
                          </a:solidFill>
                        </a:rPr>
                        <a:t> for next budget year</a:t>
                      </a:r>
                    </a:p>
                    <a:p>
                      <a:pPr lvl="1"/>
                      <a:r>
                        <a:rPr lang="en-US" sz="1800" baseline="0" dirty="0" smtClean="0">
                          <a:solidFill>
                            <a:schemeClr val="tx1"/>
                          </a:solidFill>
                        </a:rPr>
                        <a:t>Revised estimates for next year’s students, AVs, etc based on actual</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442">
                <a:tc>
                  <a:txBody>
                    <a:bodyPr/>
                    <a:lstStyle/>
                    <a:p>
                      <a:r>
                        <a:rPr lang="en-US" sz="1800" dirty="0" smtClean="0">
                          <a:solidFill>
                            <a:schemeClr val="tx1"/>
                          </a:solidFill>
                        </a:rPr>
                        <a:t>Spring 2015</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JBC Develops State Budget – Figure Setting &amp; Long Bill – pass by GA</a:t>
                      </a:r>
                    </a:p>
                    <a:p>
                      <a:pPr lvl="1"/>
                      <a:r>
                        <a:rPr lang="en-US" sz="1800" dirty="0" smtClean="0">
                          <a:solidFill>
                            <a:schemeClr val="tx1"/>
                          </a:solidFill>
                        </a:rPr>
                        <a:t>HB14-1298 sets starting point – no change in negative factor</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559">
                <a:tc>
                  <a:txBody>
                    <a:bodyPr/>
                    <a:lstStyle/>
                    <a:p>
                      <a:r>
                        <a:rPr lang="en-US" sz="1800" dirty="0" smtClean="0">
                          <a:solidFill>
                            <a:schemeClr val="tx1"/>
                          </a:solidFill>
                        </a:rPr>
                        <a:t>Spring 2015</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aseline="0" dirty="0" smtClean="0">
                          <a:solidFill>
                            <a:schemeClr val="tx1"/>
                          </a:solidFill>
                        </a:rPr>
                        <a:t>School Finance Bill Introduced and passed</a:t>
                      </a:r>
                    </a:p>
                    <a:p>
                      <a:pPr lvl="1"/>
                      <a:r>
                        <a:rPr lang="en-US" sz="1800" baseline="0" dirty="0" smtClean="0">
                          <a:solidFill>
                            <a:schemeClr val="tx1"/>
                          </a:solidFill>
                        </a:rPr>
                        <a:t>Adjusts the Long Bill numbers</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2015 Legislative Session</a:t>
            </a:r>
          </a:p>
        </p:txBody>
      </p:sp>
    </p:spTree>
    <p:extLst>
      <p:ext uri="{BB962C8B-B14F-4D97-AF65-F5344CB8AC3E}">
        <p14:creationId xmlns:p14="http://schemas.microsoft.com/office/powerpoint/2010/main" val="13085590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80000"/>
              </a:lnSpc>
              <a:buNone/>
              <a:defRPr/>
            </a:pPr>
            <a:endParaRPr lang="en-US" dirty="0" smtClean="0">
              <a:latin typeface="Palatino Linotype" pitchFamily="18" charset="0"/>
            </a:endParaRPr>
          </a:p>
          <a:p>
            <a:pPr algn="ctr">
              <a:lnSpc>
                <a:spcPct val="80000"/>
              </a:lnSpc>
              <a:buNone/>
              <a:defRPr/>
            </a:pPr>
            <a:r>
              <a:rPr lang="en-US" dirty="0" smtClean="0">
                <a:latin typeface="+mj-lt"/>
              </a:rPr>
              <a:t>Leanne </a:t>
            </a:r>
            <a:r>
              <a:rPr lang="en-US" dirty="0">
                <a:latin typeface="+mj-lt"/>
              </a:rPr>
              <a:t>Emm</a:t>
            </a:r>
          </a:p>
          <a:p>
            <a:pPr algn="ctr">
              <a:lnSpc>
                <a:spcPct val="80000"/>
              </a:lnSpc>
              <a:buNone/>
              <a:defRPr/>
            </a:pPr>
            <a:r>
              <a:rPr lang="en-US" dirty="0" smtClean="0">
                <a:latin typeface="+mj-lt"/>
                <a:hlinkClick r:id="rId2"/>
              </a:rPr>
              <a:t>Emm_L@cde.state.co.us</a:t>
            </a:r>
            <a:endParaRPr lang="en-US" dirty="0">
              <a:latin typeface="+mj-lt"/>
            </a:endParaRPr>
          </a:p>
          <a:p>
            <a:pPr algn="ctr">
              <a:lnSpc>
                <a:spcPct val="80000"/>
              </a:lnSpc>
              <a:buNone/>
              <a:defRPr/>
            </a:pPr>
            <a:r>
              <a:rPr lang="en-US" dirty="0" smtClean="0">
                <a:latin typeface="+mj-lt"/>
              </a:rPr>
              <a:t>303-866-6202</a:t>
            </a:r>
          </a:p>
          <a:p>
            <a:pPr algn="ctr">
              <a:lnSpc>
                <a:spcPct val="80000"/>
              </a:lnSpc>
              <a:buNone/>
              <a:defRPr/>
            </a:pPr>
            <a:endParaRPr lang="en-US" dirty="0">
              <a:latin typeface="+mj-lt"/>
            </a:endParaRPr>
          </a:p>
          <a:p>
            <a:pPr algn="ctr">
              <a:lnSpc>
                <a:spcPct val="80000"/>
              </a:lnSpc>
              <a:buNone/>
              <a:defRPr/>
            </a:pPr>
            <a:r>
              <a:rPr lang="en-US" dirty="0" smtClean="0">
                <a:latin typeface="+mj-lt"/>
              </a:rPr>
              <a:t>Jennifer Okes</a:t>
            </a:r>
          </a:p>
          <a:p>
            <a:pPr algn="ctr">
              <a:lnSpc>
                <a:spcPct val="80000"/>
              </a:lnSpc>
              <a:buNone/>
              <a:defRPr/>
            </a:pPr>
            <a:r>
              <a:rPr lang="en-US" dirty="0" smtClean="0">
                <a:latin typeface="+mj-lt"/>
                <a:hlinkClick r:id="rId3"/>
              </a:rPr>
              <a:t>Okes_J@cde.state.co.us</a:t>
            </a:r>
            <a:endParaRPr lang="en-US" dirty="0" smtClean="0">
              <a:latin typeface="+mj-lt"/>
            </a:endParaRPr>
          </a:p>
          <a:p>
            <a:pPr algn="ctr">
              <a:lnSpc>
                <a:spcPct val="80000"/>
              </a:lnSpc>
              <a:buNone/>
              <a:defRPr/>
            </a:pPr>
            <a:r>
              <a:rPr lang="en-US" dirty="0" smtClean="0">
                <a:latin typeface="+mj-lt"/>
              </a:rPr>
              <a:t>303-866-2996</a:t>
            </a:r>
            <a:endParaRPr lang="en-US" dirty="0">
              <a:latin typeface="+mj-lt"/>
            </a:endParaRPr>
          </a:p>
          <a:p>
            <a:pPr algn="ctr">
              <a:lnSpc>
                <a:spcPct val="80000"/>
              </a:lnSpc>
              <a:buNone/>
              <a:defRPr/>
            </a:pPr>
            <a:endParaRPr lang="en-US" dirty="0">
              <a:latin typeface="+mj-lt"/>
            </a:endParaRPr>
          </a:p>
          <a:p>
            <a:pPr algn="ctr">
              <a:lnSpc>
                <a:spcPct val="80000"/>
              </a:lnSpc>
              <a:buNone/>
              <a:defRPr/>
            </a:pPr>
            <a:r>
              <a:rPr lang="en-US" dirty="0">
                <a:latin typeface="+mj-lt"/>
              </a:rPr>
              <a:t>Mary Lynn Christel</a:t>
            </a:r>
          </a:p>
          <a:p>
            <a:pPr algn="ctr">
              <a:lnSpc>
                <a:spcPct val="80000"/>
              </a:lnSpc>
              <a:buNone/>
              <a:defRPr/>
            </a:pPr>
            <a:r>
              <a:rPr lang="en-US" dirty="0">
                <a:latin typeface="+mj-lt"/>
                <a:hlinkClick r:id="rId4"/>
              </a:rPr>
              <a:t>Christel_M@cde.state.co.us</a:t>
            </a:r>
            <a:endParaRPr lang="en-US" dirty="0">
              <a:latin typeface="+mj-lt"/>
            </a:endParaRPr>
          </a:p>
          <a:p>
            <a:pPr algn="ctr">
              <a:lnSpc>
                <a:spcPct val="80000"/>
              </a:lnSpc>
              <a:buNone/>
              <a:defRPr/>
            </a:pPr>
            <a:r>
              <a:rPr lang="en-US" dirty="0">
                <a:latin typeface="+mj-lt"/>
              </a:rPr>
              <a:t>303-866-6818</a:t>
            </a:r>
          </a:p>
          <a:p>
            <a:pPr marL="45720" indent="0">
              <a:buNone/>
            </a:pPr>
            <a:endParaRPr lang="en-US" dirty="0"/>
          </a:p>
        </p:txBody>
      </p:sp>
      <p:sp>
        <p:nvSpPr>
          <p:cNvPr id="3" name="Title 2"/>
          <p:cNvSpPr>
            <a:spLocks noGrp="1"/>
          </p:cNvSpPr>
          <p:nvPr>
            <p:ph type="title"/>
          </p:nvPr>
        </p:nvSpPr>
        <p:spPr/>
        <p:txBody>
          <a:bodyPr/>
          <a:lstStyle/>
          <a:p>
            <a:pPr>
              <a:defRPr/>
            </a:pPr>
            <a:r>
              <a:rPr lang="en-US" dirty="0"/>
              <a:t>Contact Information</a:t>
            </a:r>
          </a:p>
        </p:txBody>
      </p:sp>
    </p:spTree>
    <p:extLst>
      <p:ext uri="{BB962C8B-B14F-4D97-AF65-F5344CB8AC3E}">
        <p14:creationId xmlns:p14="http://schemas.microsoft.com/office/powerpoint/2010/main" val="2167709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dirty="0"/>
              <a:t>The Division anticipates approximately $35 million available for grants in the coming year</a:t>
            </a:r>
          </a:p>
          <a:p>
            <a:pPr marL="45720" indent="0">
              <a:buNone/>
            </a:pPr>
            <a:endParaRPr lang="en-US" dirty="0"/>
          </a:p>
          <a:p>
            <a:r>
              <a:rPr lang="en-US" dirty="0"/>
              <a:t>Grants are available for any school capital improvement project with a focus on health, safety, security, overcrowding, technology and others</a:t>
            </a:r>
          </a:p>
          <a:p>
            <a:pPr marL="45720" indent="0">
              <a:buNone/>
            </a:pPr>
            <a:endParaRPr lang="en-US" dirty="0"/>
          </a:p>
          <a:p>
            <a:r>
              <a:rPr lang="en-US" dirty="0"/>
              <a:t>Contact Division staff to get started on next year’s BEST application</a:t>
            </a:r>
          </a:p>
          <a:p>
            <a:pPr marL="365760" lvl="1" indent="0">
              <a:buNone/>
            </a:pPr>
            <a:r>
              <a:rPr lang="en-US" sz="2400" dirty="0" smtClean="0">
                <a:hlinkClick r:id="rId2"/>
              </a:rPr>
              <a:t>http</a:t>
            </a:r>
            <a:r>
              <a:rPr lang="en-US" sz="2400" dirty="0">
                <a:hlinkClick r:id="rId2"/>
              </a:rPr>
              <a:t>://</a:t>
            </a:r>
            <a:r>
              <a:rPr lang="en-US" sz="2400" dirty="0" smtClean="0">
                <a:hlinkClick r:id="rId2"/>
              </a:rPr>
              <a:t>www.cde.state.co.us/cdefinance/capconstbest</a:t>
            </a:r>
            <a:endParaRPr lang="en-US" sz="2400" dirty="0" smtClean="0"/>
          </a:p>
          <a:p>
            <a:pPr marL="365760" lvl="1" indent="0">
              <a:buNone/>
            </a:pPr>
            <a:endParaRPr lang="en-US" sz="2400" dirty="0" smtClean="0"/>
          </a:p>
        </p:txBody>
      </p:sp>
      <p:sp>
        <p:nvSpPr>
          <p:cNvPr id="3" name="Title 2"/>
          <p:cNvSpPr>
            <a:spLocks noGrp="1"/>
          </p:cNvSpPr>
          <p:nvPr>
            <p:ph type="title"/>
          </p:nvPr>
        </p:nvSpPr>
        <p:spPr/>
        <p:txBody>
          <a:bodyPr/>
          <a:lstStyle/>
          <a:p>
            <a:pPr>
              <a:defRPr/>
            </a:pPr>
            <a:r>
              <a:rPr lang="en-US" dirty="0"/>
              <a:t>BEST Program</a:t>
            </a:r>
          </a:p>
        </p:txBody>
      </p:sp>
    </p:spTree>
    <p:extLst>
      <p:ext uri="{BB962C8B-B14F-4D97-AF65-F5344CB8AC3E}">
        <p14:creationId xmlns:p14="http://schemas.microsoft.com/office/powerpoint/2010/main" val="423315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Performance audit by Office of State Auditor</a:t>
            </a:r>
          </a:p>
          <a:p>
            <a:r>
              <a:rPr lang="en-US" dirty="0" smtClean="0"/>
              <a:t>Recommendations made for improvements to program</a:t>
            </a:r>
          </a:p>
          <a:p>
            <a:pPr lvl="1"/>
            <a:r>
              <a:rPr lang="en-US" dirty="0" smtClean="0"/>
              <a:t>All recommendations have been implemented except for two items needing funding to implement</a:t>
            </a:r>
          </a:p>
          <a:p>
            <a:r>
              <a:rPr lang="en-US" dirty="0" smtClean="0"/>
              <a:t>Budget request for 2015-16 </a:t>
            </a:r>
          </a:p>
          <a:p>
            <a:pPr lvl="1"/>
            <a:r>
              <a:rPr lang="en-US" dirty="0" smtClean="0"/>
              <a:t>One-time costs - reconfigure </a:t>
            </a:r>
            <a:r>
              <a:rPr lang="en-US" dirty="0"/>
              <a:t>and adjust the current assessment database </a:t>
            </a:r>
            <a:r>
              <a:rPr lang="en-US" dirty="0" smtClean="0"/>
              <a:t>- $2.7M</a:t>
            </a:r>
          </a:p>
          <a:p>
            <a:pPr lvl="1"/>
            <a:r>
              <a:rPr lang="en-US" dirty="0" smtClean="0"/>
              <a:t>Ongoing cost - update </a:t>
            </a:r>
            <a:r>
              <a:rPr lang="en-US" dirty="0"/>
              <a:t>the statewide assessment and keep the data </a:t>
            </a:r>
            <a:r>
              <a:rPr lang="en-US" dirty="0" smtClean="0"/>
              <a:t>current </a:t>
            </a:r>
          </a:p>
          <a:p>
            <a:pPr lvl="2"/>
            <a:r>
              <a:rPr lang="en-US" sz="2200" dirty="0" smtClean="0"/>
              <a:t>In-house </a:t>
            </a:r>
            <a:r>
              <a:rPr lang="en-US" sz="2200" dirty="0"/>
              <a:t>assessment </a:t>
            </a:r>
            <a:r>
              <a:rPr lang="en-US" sz="2200" dirty="0" smtClean="0"/>
              <a:t>team - $580,000</a:t>
            </a:r>
          </a:p>
          <a:p>
            <a:pPr lvl="2"/>
            <a:r>
              <a:rPr lang="en-US" sz="2200" dirty="0" smtClean="0"/>
              <a:t>One time costs - training - $100,000</a:t>
            </a:r>
            <a:endParaRPr lang="en-US" sz="2200" dirty="0"/>
          </a:p>
        </p:txBody>
      </p:sp>
      <p:sp>
        <p:nvSpPr>
          <p:cNvPr id="3" name="Title 2"/>
          <p:cNvSpPr>
            <a:spLocks noGrp="1"/>
          </p:cNvSpPr>
          <p:nvPr>
            <p:ph type="title"/>
          </p:nvPr>
        </p:nvSpPr>
        <p:spPr/>
        <p:txBody>
          <a:bodyPr/>
          <a:lstStyle/>
          <a:p>
            <a:r>
              <a:rPr lang="en-US" dirty="0" smtClean="0"/>
              <a:t>BEST Program – 2015-16</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37801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341851" cy="1645920"/>
          </a:xfrm>
        </p:spPr>
        <p:txBody>
          <a:bodyPr/>
          <a:lstStyle/>
          <a:p>
            <a:r>
              <a:rPr lang="en-US" dirty="0" smtClean="0"/>
              <a:t>Nutrition</a:t>
            </a:r>
            <a:endParaRPr lang="en-US" dirty="0"/>
          </a:p>
        </p:txBody>
      </p:sp>
      <p:pic>
        <p:nvPicPr>
          <p:cNvPr id="1026" name="Picture 2" descr="http://www.cde.state.co.us/sites/default/files/lunchroom%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81200"/>
            <a:ext cx="5136116"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28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Breakfast After the Bell Nutrition Program</a:t>
            </a:r>
          </a:p>
          <a:p>
            <a:pPr lvl="1"/>
            <a:r>
              <a:rPr lang="en-US" dirty="0" smtClean="0"/>
              <a:t>Schools with a F&amp;R% of 80% or greater must offer breakfast at no charge to each student after the tardy bell in districts larger than 1000 students</a:t>
            </a:r>
          </a:p>
          <a:p>
            <a:pPr lvl="1"/>
            <a:r>
              <a:rPr lang="en-US" dirty="0" smtClean="0"/>
              <a:t>Changes to 70% F&amp;R in FY 15-16</a:t>
            </a:r>
          </a:p>
          <a:p>
            <a:r>
              <a:rPr lang="en-US" dirty="0" smtClean="0"/>
              <a:t>Community Eligibility Provision</a:t>
            </a:r>
          </a:p>
          <a:p>
            <a:pPr lvl="1"/>
            <a:r>
              <a:rPr lang="en-US" dirty="0" smtClean="0"/>
              <a:t>Improves access to free school meals in high poverty districts</a:t>
            </a:r>
          </a:p>
          <a:p>
            <a:pPr lvl="1"/>
            <a:r>
              <a:rPr lang="en-US" dirty="0" smtClean="0"/>
              <a:t>Helps reduce administrative burden of collecting household applications for free and reduced price meal eligibility</a:t>
            </a:r>
          </a:p>
          <a:p>
            <a:r>
              <a:rPr lang="en-US" dirty="0" smtClean="0"/>
              <a:t>Lunch Protection Act Expansion</a:t>
            </a:r>
          </a:p>
          <a:p>
            <a:pPr lvl="1"/>
            <a:r>
              <a:rPr lang="en-US" dirty="0" smtClean="0"/>
              <a:t>State reimburses the $0.40 co-pay, now through grades PK – 5</a:t>
            </a:r>
          </a:p>
          <a:p>
            <a:pPr lvl="1"/>
            <a:r>
              <a:rPr lang="en-US" dirty="0" smtClean="0"/>
              <a:t>Reimbursement for the co-pay begins August 6, 2014</a:t>
            </a:r>
            <a:endParaRPr lang="en-US" dirty="0"/>
          </a:p>
        </p:txBody>
      </p:sp>
      <p:sp>
        <p:nvSpPr>
          <p:cNvPr id="3" name="Title 2"/>
          <p:cNvSpPr>
            <a:spLocks noGrp="1"/>
          </p:cNvSpPr>
          <p:nvPr>
            <p:ph type="title"/>
          </p:nvPr>
        </p:nvSpPr>
        <p:spPr/>
        <p:txBody>
          <a:bodyPr/>
          <a:lstStyle/>
          <a:p>
            <a:r>
              <a:rPr lang="en-US" dirty="0" smtClean="0"/>
              <a:t>Programs Effective FY2014-2015</a:t>
            </a:r>
            <a:endParaRPr lang="en-US" dirty="0"/>
          </a:p>
        </p:txBody>
      </p:sp>
    </p:spTree>
    <p:extLst>
      <p:ext uri="{BB962C8B-B14F-4D97-AF65-F5344CB8AC3E}">
        <p14:creationId xmlns:p14="http://schemas.microsoft.com/office/powerpoint/2010/main" val="157149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“Smart Snacks” – Nutrition Standards for All Foods Sold in Schools Interim Final Rule</a:t>
            </a:r>
          </a:p>
          <a:p>
            <a:pPr lvl="1"/>
            <a:r>
              <a:rPr lang="en-US" dirty="0" smtClean="0"/>
              <a:t>All foods sold on campus to students during the school day (outside of the meal programs) must meet nutrition requirements</a:t>
            </a:r>
          </a:p>
          <a:p>
            <a:pPr lvl="1"/>
            <a:r>
              <a:rPr lang="en-US" dirty="0" smtClean="0"/>
              <a:t>Food-based fundraisers: CDE OSN will allow 3 exempt fundraisers per school building per year </a:t>
            </a:r>
          </a:p>
          <a:p>
            <a:pPr lvl="1"/>
            <a:r>
              <a:rPr lang="en-US" dirty="0">
                <a:hlinkClick r:id="rId3"/>
              </a:rPr>
              <a:t>http://</a:t>
            </a:r>
            <a:r>
              <a:rPr lang="en-US" dirty="0" smtClean="0">
                <a:hlinkClick r:id="rId3"/>
              </a:rPr>
              <a:t>www.cde.state.co.us/nutrition/nutricompetitivefoods.htm</a:t>
            </a:r>
            <a:endParaRPr lang="en-US" dirty="0" smtClean="0"/>
          </a:p>
          <a:p>
            <a:r>
              <a:rPr lang="en-US" dirty="0" smtClean="0"/>
              <a:t>Healthy, Hunger-Free Kids Act: Meal Pattern Requirements</a:t>
            </a:r>
          </a:p>
          <a:p>
            <a:pPr lvl="1"/>
            <a:r>
              <a:rPr lang="en-US" dirty="0" smtClean="0"/>
              <a:t>Final year for implementing the “phased-in” requirements for Lunch and Breakfast Programs</a:t>
            </a:r>
          </a:p>
          <a:p>
            <a:pPr lvl="1"/>
            <a:r>
              <a:rPr lang="en-US" dirty="0" smtClean="0"/>
              <a:t>Includes: Increase in fruit offerings at breakfast, increased whole grain requirements at breakfast and lunch, and new requirements for the amount of sodium in meals throughout a week. </a:t>
            </a:r>
          </a:p>
          <a:p>
            <a:endParaRPr lang="en-US" dirty="0" smtClean="0"/>
          </a:p>
          <a:p>
            <a:endParaRPr lang="en-US" dirty="0"/>
          </a:p>
        </p:txBody>
      </p:sp>
      <p:sp>
        <p:nvSpPr>
          <p:cNvPr id="3" name="Title 2"/>
          <p:cNvSpPr>
            <a:spLocks noGrp="1"/>
          </p:cNvSpPr>
          <p:nvPr>
            <p:ph type="title"/>
          </p:nvPr>
        </p:nvSpPr>
        <p:spPr/>
        <p:txBody>
          <a:bodyPr/>
          <a:lstStyle/>
          <a:p>
            <a:r>
              <a:rPr lang="en-US" dirty="0" smtClean="0"/>
              <a:t>New Rules Effective SY 2014/2015</a:t>
            </a:r>
            <a:endParaRPr lang="en-US" dirty="0"/>
          </a:p>
        </p:txBody>
      </p:sp>
    </p:spTree>
    <p:extLst>
      <p:ext uri="{BB962C8B-B14F-4D97-AF65-F5344CB8AC3E}">
        <p14:creationId xmlns:p14="http://schemas.microsoft.com/office/powerpoint/2010/main" val="29575375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8476</TotalTime>
  <Words>3296</Words>
  <Application>Microsoft Office PowerPoint</Application>
  <PresentationFormat>On-screen Show (4:3)</PresentationFormat>
  <Paragraphs>499</Paragraphs>
  <Slides>42</Slides>
  <Notes>21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CDE THEME</vt:lpstr>
      <vt:lpstr>School Finance Update</vt:lpstr>
      <vt:lpstr>Agenda</vt:lpstr>
      <vt:lpstr>BEST Program</vt:lpstr>
      <vt:lpstr>2014 BEST Legislative Changes</vt:lpstr>
      <vt:lpstr>BEST Program</vt:lpstr>
      <vt:lpstr>BEST Program – 2015-16</vt:lpstr>
      <vt:lpstr>Nutrition</vt:lpstr>
      <vt:lpstr>Programs Effective FY2014-2015</vt:lpstr>
      <vt:lpstr>New Rules Effective SY 2014/2015</vt:lpstr>
      <vt:lpstr>Upcoming Training</vt:lpstr>
      <vt:lpstr>Fiscal Health, Accreditation, Transparency</vt:lpstr>
      <vt:lpstr>FY2013 Fiscal Health Analysis </vt:lpstr>
      <vt:lpstr>Data Pipeline: Financial December</vt:lpstr>
      <vt:lpstr>Transparency Required Documents on Web</vt:lpstr>
      <vt:lpstr>Compliance Timeline</vt:lpstr>
      <vt:lpstr>Alternative School Finance Models Final Year</vt:lpstr>
      <vt:lpstr>Pupil Count Audits</vt:lpstr>
      <vt:lpstr>PowerPoint Presentation</vt:lpstr>
      <vt:lpstr>Total Program Funding Formula</vt:lpstr>
      <vt:lpstr>Base Per Pupil Funding</vt:lpstr>
      <vt:lpstr>Formula Per Pupil Funding - Factors</vt:lpstr>
      <vt:lpstr>Total Program Funding</vt:lpstr>
      <vt:lpstr>Total Program Funding</vt:lpstr>
      <vt:lpstr>2014 Legislative Session &amp; Discussion of Funding Levels</vt:lpstr>
      <vt:lpstr>2014 Legislative Session HB14-1298 –School Finance Act</vt:lpstr>
      <vt:lpstr>PowerPoint Presentation</vt:lpstr>
      <vt:lpstr>PowerPoint Presentation</vt:lpstr>
      <vt:lpstr>PowerPoint Presentation</vt:lpstr>
      <vt:lpstr>Assumptions FY2014-15 Final Budget</vt:lpstr>
      <vt:lpstr>Assumptions FY2014-15 Final Budget</vt:lpstr>
      <vt:lpstr>State of Colorado Total Program Funding</vt:lpstr>
      <vt:lpstr>State of Colorado Average Per Pupil Funding</vt:lpstr>
      <vt:lpstr>Grants Fiscal Updates</vt:lpstr>
      <vt:lpstr>2014 Legislative Session HB14-1292 –Student Success Act</vt:lpstr>
      <vt:lpstr>HB14-1292 –Student Success Act Financial Transparency</vt:lpstr>
      <vt:lpstr>HB14-1292 –Student Success Act Financial Transparency</vt:lpstr>
      <vt:lpstr>HB14-1292 –Student Success Act Financial Transparency</vt:lpstr>
      <vt:lpstr>HB14-1292 –Student Success Act Reporting of Local Revenues</vt:lpstr>
      <vt:lpstr>PowerPoint Presentation</vt:lpstr>
      <vt:lpstr>HB14-1298 Moving Forward</vt:lpstr>
      <vt:lpstr>2015 Legislative Session</vt:lpstr>
      <vt:lpstr>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Emm, Leanne</cp:lastModifiedBy>
  <cp:revision>132</cp:revision>
  <cp:lastPrinted>2012-08-20T17:42:27Z</cp:lastPrinted>
  <dcterms:created xsi:type="dcterms:W3CDTF">2012-07-16T02:29:43Z</dcterms:created>
  <dcterms:modified xsi:type="dcterms:W3CDTF">2014-08-05T14:34:57Z</dcterms:modified>
</cp:coreProperties>
</file>