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handoutMasterIdLst>
    <p:handoutMasterId r:id="rId21"/>
  </p:handoutMasterIdLst>
  <p:sldIdLst>
    <p:sldId id="259" r:id="rId2"/>
    <p:sldId id="262" r:id="rId3"/>
    <p:sldId id="345" r:id="rId4"/>
    <p:sldId id="355" r:id="rId5"/>
    <p:sldId id="373" r:id="rId6"/>
    <p:sldId id="374" r:id="rId7"/>
    <p:sldId id="371" r:id="rId8"/>
    <p:sldId id="384" r:id="rId9"/>
    <p:sldId id="372" r:id="rId10"/>
    <p:sldId id="375" r:id="rId11"/>
    <p:sldId id="376" r:id="rId12"/>
    <p:sldId id="382" r:id="rId13"/>
    <p:sldId id="377" r:id="rId14"/>
    <p:sldId id="378" r:id="rId15"/>
    <p:sldId id="379" r:id="rId16"/>
    <p:sldId id="383" r:id="rId17"/>
    <p:sldId id="380" r:id="rId18"/>
    <p:sldId id="381" r:id="rId19"/>
  </p:sldIdLst>
  <p:sldSz cx="9144000" cy="6858000" type="screen4x3"/>
  <p:notesSz cx="7010400" cy="92964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40" autoAdjust="0"/>
    <p:restoredTop sz="86679" autoAdjust="0"/>
  </p:normalViewPr>
  <p:slideViewPr>
    <p:cSldViewPr snapToGrid="0" snapToObjects="1">
      <p:cViewPr>
        <p:scale>
          <a:sx n="68" d="100"/>
          <a:sy n="68" d="100"/>
        </p:scale>
        <p:origin x="-14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EC664B4-81F1-E24F-90AF-27DC019489E9}" type="datetime1">
              <a:rPr lang="en-US" smtClean="0"/>
              <a:t>10/8/2015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EABA64B-06F0-2A40-A38F-AA9E1DC38B75}" type="slidenum">
              <a:rPr lang="en-US" smtClean="0"/>
              <a:t>‹#›</a:t>
            </a:fld>
            <a:endParaRPr lang="en-US" dirty="0"/>
          </a:p>
        </p:txBody>
      </p:sp>
    </p:spTree>
    <p:extLst>
      <p:ext uri="{BB962C8B-B14F-4D97-AF65-F5344CB8AC3E}">
        <p14:creationId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F7F1863-8423-8E48-8D02-88636C918AC7}" type="datetime1">
              <a:rPr lang="en-US" smtClean="0"/>
              <a:t>10/8/2015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F7242FB-F25E-544B-B72F-E0B5A499AB48}" type="slidenum">
              <a:rPr lang="en-US" smtClean="0"/>
              <a:t>‹#›</a:t>
            </a:fld>
            <a:endParaRPr lang="en-US" dirty="0"/>
          </a:p>
        </p:txBody>
      </p:sp>
    </p:spTree>
    <p:extLst>
      <p:ext uri="{BB962C8B-B14F-4D97-AF65-F5344CB8AC3E}">
        <p14:creationId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11" eaLnBrk="0" hangingPunct="0">
              <a:defRPr sz="3600">
                <a:solidFill>
                  <a:schemeClr val="bg1"/>
                </a:solidFill>
                <a:latin typeface="Arial" charset="0"/>
              </a:defRPr>
            </a:lvl1pPr>
            <a:lvl2pPr marL="742909" indent="-285734" algn="ctr" defTabSz="931811" eaLnBrk="0" hangingPunct="0">
              <a:defRPr sz="3600">
                <a:solidFill>
                  <a:schemeClr val="bg1"/>
                </a:solidFill>
                <a:latin typeface="Arial" charset="0"/>
              </a:defRPr>
            </a:lvl2pPr>
            <a:lvl3pPr marL="1142937" indent="-228587" algn="ctr" defTabSz="931811" eaLnBrk="0" hangingPunct="0">
              <a:defRPr sz="3600">
                <a:solidFill>
                  <a:schemeClr val="bg1"/>
                </a:solidFill>
                <a:latin typeface="Arial" charset="0"/>
              </a:defRPr>
            </a:lvl3pPr>
            <a:lvl4pPr marL="1600111" indent="-228587" algn="ctr" defTabSz="931811" eaLnBrk="0" hangingPunct="0">
              <a:defRPr sz="3600">
                <a:solidFill>
                  <a:schemeClr val="bg1"/>
                </a:solidFill>
                <a:latin typeface="Arial" charset="0"/>
              </a:defRPr>
            </a:lvl4pPr>
            <a:lvl5pPr marL="2057287" indent="-228587" algn="ctr" defTabSz="931811" eaLnBrk="0" hangingPunct="0">
              <a:defRPr sz="3600">
                <a:solidFill>
                  <a:schemeClr val="bg1"/>
                </a:solidFill>
                <a:latin typeface="Arial" charset="0"/>
              </a:defRPr>
            </a:lvl5pPr>
            <a:lvl6pPr marL="2514461" indent="-228587" algn="ctr" defTabSz="931811" eaLnBrk="0" fontAlgn="base" hangingPunct="0">
              <a:spcBef>
                <a:spcPct val="0"/>
              </a:spcBef>
              <a:spcAft>
                <a:spcPct val="0"/>
              </a:spcAft>
              <a:defRPr sz="3600">
                <a:solidFill>
                  <a:schemeClr val="bg1"/>
                </a:solidFill>
                <a:latin typeface="Arial" charset="0"/>
              </a:defRPr>
            </a:lvl6pPr>
            <a:lvl7pPr marL="2971635" indent="-228587" algn="ctr" defTabSz="931811" eaLnBrk="0" fontAlgn="base" hangingPunct="0">
              <a:spcBef>
                <a:spcPct val="0"/>
              </a:spcBef>
              <a:spcAft>
                <a:spcPct val="0"/>
              </a:spcAft>
              <a:defRPr sz="3600">
                <a:solidFill>
                  <a:schemeClr val="bg1"/>
                </a:solidFill>
                <a:latin typeface="Arial" charset="0"/>
              </a:defRPr>
            </a:lvl7pPr>
            <a:lvl8pPr marL="3428811" indent="-228587" algn="ctr" defTabSz="931811" eaLnBrk="0" fontAlgn="base" hangingPunct="0">
              <a:spcBef>
                <a:spcPct val="0"/>
              </a:spcBef>
              <a:spcAft>
                <a:spcPct val="0"/>
              </a:spcAft>
              <a:defRPr sz="3600">
                <a:solidFill>
                  <a:schemeClr val="bg1"/>
                </a:solidFill>
                <a:latin typeface="Arial" charset="0"/>
              </a:defRPr>
            </a:lvl8pPr>
            <a:lvl9pPr marL="3885985" indent="-228587" algn="ctr" defTabSz="931811" eaLnBrk="0" fontAlgn="base" hangingPunct="0">
              <a:spcBef>
                <a:spcPct val="0"/>
              </a:spcBef>
              <a:spcAft>
                <a:spcPct val="0"/>
              </a:spcAft>
              <a:defRPr sz="3600">
                <a:solidFill>
                  <a:schemeClr val="bg1"/>
                </a:solidFill>
                <a:latin typeface="Arial" charset="0"/>
              </a:defRPr>
            </a:lvl9pPr>
          </a:lstStyle>
          <a:p>
            <a:pPr algn="r" eaLnBrk="1" hangingPunct="1"/>
            <a:fld id="{F0D7022E-C6DE-4CF6-8A3C-525114D7C68A}" type="slidenum">
              <a:rPr lang="en-US" sz="1200">
                <a:solidFill>
                  <a:schemeClr val="tx1"/>
                </a:solidFill>
              </a:rPr>
              <a:pPr algn="r" eaLnBrk="1" hangingPunct="1"/>
              <a:t>2</a:t>
            </a:fld>
            <a:endParaRPr lang="en-US" sz="1200" dirty="0">
              <a:solidFill>
                <a:schemeClr val="tx1"/>
              </a:solidFill>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10/8/2015</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3</a:t>
            </a:fld>
            <a:endParaRPr lang="en-US" dirty="0"/>
          </a:p>
        </p:txBody>
      </p:sp>
    </p:spTree>
    <p:extLst>
      <p:ext uri="{BB962C8B-B14F-4D97-AF65-F5344CB8AC3E}">
        <p14:creationId xmlns:p14="http://schemas.microsoft.com/office/powerpoint/2010/main" val="629217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10/8/2015</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7</a:t>
            </a:fld>
            <a:endParaRPr lang="en-US" dirty="0"/>
          </a:p>
        </p:txBody>
      </p:sp>
    </p:spTree>
    <p:extLst>
      <p:ext uri="{BB962C8B-B14F-4D97-AF65-F5344CB8AC3E}">
        <p14:creationId xmlns:p14="http://schemas.microsoft.com/office/powerpoint/2010/main" val="3024091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CDE OSN office needs to be notified upon the leave</a:t>
            </a:r>
            <a:r>
              <a:rPr lang="en-US" baseline="0" dirty="0" smtClean="0"/>
              <a:t> and hire of food service directors. For smaller districts, these persons may have the title “Head Cook” </a:t>
            </a:r>
          </a:p>
          <a:p>
            <a:r>
              <a:rPr lang="en-US" baseline="0" dirty="0" smtClean="0"/>
              <a:t>When the OSN is contacted, we’ll replace the contact information, which is important because the OSN sends weekly communications with important information to your director’s email. Also, most directors have access to the online claim and application system. The old director will have access to that web-based system until OSN is notified to remove them. What are the potential threats? Someone having access to your claim for reimbursement and the approved application to make modifications. </a:t>
            </a:r>
          </a:p>
          <a:p>
            <a:r>
              <a:rPr lang="en-US" baseline="0" dirty="0" smtClean="0"/>
              <a:t>Also, your new director/head cook needs to receive training about the Federal Child Nutrition Program requirements, best practices, and some information about the CDE Office of School Nutrition. The OSN wants to help districts operate successfully! </a:t>
            </a:r>
          </a:p>
          <a:p>
            <a:endParaRPr lang="en-US" baseline="0" dirty="0" smtClean="0"/>
          </a:p>
          <a:p>
            <a:r>
              <a:rPr lang="en-US" baseline="0" dirty="0" smtClean="0"/>
              <a:t>It is imperative in operating our programs, that we work to ensure that children have access to nutritious meals. Much work has gone into these three new programs effective in the upcoming school year. </a:t>
            </a:r>
          </a:p>
          <a:p>
            <a:endParaRPr lang="en-US" b="1" baseline="0" dirty="0" smtClean="0"/>
          </a:p>
          <a:p>
            <a:r>
              <a:rPr lang="en-US" b="1" baseline="0" dirty="0" smtClean="0"/>
              <a:t>Breakfast After The Bell Nutrition Program</a:t>
            </a:r>
            <a:r>
              <a:rPr lang="en-US" baseline="0" dirty="0" smtClean="0"/>
              <a:t> – The 2013 Colorado state legislative session brought a change to operating breakfast programs in schools with high free and reduced-price meal eligibility. </a:t>
            </a:r>
            <a:r>
              <a:rPr lang="en-US" dirty="0" smtClean="0"/>
              <a:t>Public school</a:t>
            </a:r>
            <a:r>
              <a:rPr lang="en-US" baseline="0" dirty="0" smtClean="0"/>
              <a:t> districts with </a:t>
            </a:r>
            <a:r>
              <a:rPr lang="en-US" dirty="0" smtClean="0"/>
              <a:t>a free and reduced percentage from the prior year of 80 percent or greater, must offer a breakfast at no charge to each student after the tardy bell if the district has more than 1000 students. This percent will change to 70% in SY 15-16. </a:t>
            </a:r>
          </a:p>
          <a:p>
            <a:pPr defTabSz="467561">
              <a:defRPr/>
            </a:pPr>
            <a:r>
              <a:rPr lang="en-US" b="1" dirty="0" smtClean="0"/>
              <a:t>Community Eligibility Provision, or CEP </a:t>
            </a:r>
            <a:r>
              <a:rPr lang="en-US" b="0" dirty="0" smtClean="0"/>
              <a:t>goes</a:t>
            </a:r>
            <a:r>
              <a:rPr lang="en-US" b="0" baseline="0" dirty="0" smtClean="0"/>
              <a:t> into effect in SY 2014/2015. This provision</a:t>
            </a:r>
            <a:r>
              <a:rPr lang="en-US" dirty="0" smtClean="0"/>
              <a:t> aims to improve access to free school meals in eligible high poverty districts and schools and can eliminate the burden of collecting household applications for free and reduced-price meal eligibility. Additional resources about CEP are provided on the CDE OSN website. </a:t>
            </a:r>
            <a:r>
              <a:rPr lang="en-US" dirty="0"/>
              <a:t>For an SFA to be eligible to use CEP, the SFA must have one or more schools having an identified student percentage (ISP) of 40% or greater as of </a:t>
            </a:r>
            <a:r>
              <a:rPr lang="en-US" u="sng" dirty="0"/>
              <a:t>April 1, 2014</a:t>
            </a:r>
            <a:r>
              <a:rPr lang="en-US" dirty="0"/>
              <a:t>.  USDA recently extended the deadline for LEAs to elect to participate in the CEP for SY 2014-15. The new deadline is </a:t>
            </a:r>
            <a:r>
              <a:rPr lang="en-US" u="sng" dirty="0"/>
              <a:t>August 31, 2014</a:t>
            </a:r>
            <a:r>
              <a:rPr lang="en-US" dirty="0"/>
              <a:t>. </a:t>
            </a:r>
          </a:p>
          <a:p>
            <a:endParaRPr lang="en-US" dirty="0" smtClean="0"/>
          </a:p>
          <a:p>
            <a:endParaRPr lang="en-US" dirty="0" smtClean="0"/>
          </a:p>
          <a:p>
            <a:pPr defTabSz="1013636">
              <a:defRPr/>
            </a:pPr>
            <a:r>
              <a:rPr lang="en-US" b="1" dirty="0" smtClean="0"/>
              <a:t>Lunch Protection Act Expansion</a:t>
            </a:r>
            <a:r>
              <a:rPr lang="en-US" dirty="0" smtClean="0"/>
              <a:t> - We are also looking forward to implementing the expansion</a:t>
            </a:r>
            <a:r>
              <a:rPr lang="en-US" baseline="0" dirty="0" smtClean="0"/>
              <a:t> work done by our Colorado School Nutrition Association partners on the</a:t>
            </a:r>
            <a:r>
              <a:rPr lang="en-US" dirty="0" smtClean="0"/>
              <a:t> Lunch</a:t>
            </a:r>
            <a:r>
              <a:rPr lang="en-US" baseline="0" dirty="0" smtClean="0"/>
              <a:t> Protection Act, previously for grades PK – 2</a:t>
            </a:r>
            <a:r>
              <a:rPr lang="en-US" baseline="30000" dirty="0" smtClean="0"/>
              <a:t>nd</a:t>
            </a:r>
            <a:r>
              <a:rPr lang="en-US" baseline="0" dirty="0" smtClean="0"/>
              <a:t>. </a:t>
            </a:r>
            <a:r>
              <a:rPr lang="en-US" dirty="0" smtClean="0"/>
              <a:t>This bill expands the eligibility of students that qualify for the elimination of the reduced-price co-pay of $0.40 per lunch meal</a:t>
            </a:r>
            <a:r>
              <a:rPr lang="en-US" baseline="0" dirty="0" smtClean="0"/>
              <a:t> (meaning reduced-price eligible students can receive a meal at no cost to them) through grades 5.</a:t>
            </a:r>
            <a:r>
              <a:rPr lang="en-US" dirty="0" smtClean="0"/>
              <a:t> Districts will be reimbursed for this co-pay</a:t>
            </a:r>
            <a:r>
              <a:rPr lang="en-US" baseline="0" dirty="0" smtClean="0"/>
              <a:t> beginning on August 6, 2014.</a:t>
            </a:r>
            <a:r>
              <a:rPr lang="en-US" dirty="0" smtClean="0"/>
              <a:t> </a:t>
            </a:r>
          </a:p>
          <a:p>
            <a:endParaRPr lang="en-US" dirty="0" smtClean="0"/>
          </a:p>
          <a:p>
            <a:endParaRPr lang="en-US" baseline="0" dirty="0" smtClean="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10/8/2015</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13</a:t>
            </a:fld>
            <a:endParaRPr lang="en-US"/>
          </a:p>
        </p:txBody>
      </p:sp>
    </p:spTree>
    <p:extLst>
      <p:ext uri="{BB962C8B-B14F-4D97-AF65-F5344CB8AC3E}">
        <p14:creationId xmlns:p14="http://schemas.microsoft.com/office/powerpoint/2010/main" val="354893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10/8/2015</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14</a:t>
            </a:fld>
            <a:endParaRPr lang="en-US"/>
          </a:p>
        </p:txBody>
      </p:sp>
    </p:spTree>
    <p:extLst>
      <p:ext uri="{BB962C8B-B14F-4D97-AF65-F5344CB8AC3E}">
        <p14:creationId xmlns:p14="http://schemas.microsoft.com/office/powerpoint/2010/main" val="3548936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10/8/2015</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15</a:t>
            </a:fld>
            <a:endParaRPr lang="en-US" dirty="0"/>
          </a:p>
        </p:txBody>
      </p:sp>
    </p:spTree>
    <p:extLst>
      <p:ext uri="{BB962C8B-B14F-4D97-AF65-F5344CB8AC3E}">
        <p14:creationId xmlns:p14="http://schemas.microsoft.com/office/powerpoint/2010/main" val="1821560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10/8/2015</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17</a:t>
            </a:fld>
            <a:endParaRPr lang="en-US"/>
          </a:p>
        </p:txBody>
      </p:sp>
    </p:spTree>
    <p:extLst>
      <p:ext uri="{BB962C8B-B14F-4D97-AF65-F5344CB8AC3E}">
        <p14:creationId xmlns:p14="http://schemas.microsoft.com/office/powerpoint/2010/main" val="3548936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AB3F0A-50CE-4F7D-8215-3BB363017A9B}" type="slidenum">
              <a:rPr lang="en-US" smtClean="0">
                <a:solidFill>
                  <a:prstClr val="white"/>
                </a:solidFill>
              </a:rPr>
              <a:pPr/>
              <a:t>18</a:t>
            </a:fld>
            <a:endParaRPr lang="en-US">
              <a:solidFill>
                <a:prstClr val="white"/>
              </a:solidFill>
            </a:endParaRPr>
          </a:p>
        </p:txBody>
      </p:sp>
    </p:spTree>
    <p:extLst>
      <p:ext uri="{BB962C8B-B14F-4D97-AF65-F5344CB8AC3E}">
        <p14:creationId xmlns:p14="http://schemas.microsoft.com/office/powerpoint/2010/main" val="10828774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smtClean="0"/>
              <a:t>Month Day Year</a:t>
            </a:r>
            <a:endParaRPr lang="en-US" dirty="0"/>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smtClean="0"/>
              <a:t>Click to edit Master title style</a:t>
            </a:r>
            <a:endParaRPr lang="en-US" dirty="0"/>
          </a:p>
        </p:txBody>
      </p:sp>
      <p:pic>
        <p:nvPicPr>
          <p:cNvPr id="7" name="Picture 6"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0" name="Picture 9"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2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3412607"/>
            <a:ext cx="8341851" cy="1645920"/>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Title 11"/>
          <p:cNvSpPr>
            <a:spLocks noGrp="1"/>
          </p:cNvSpPr>
          <p:nvPr>
            <p:ph type="title"/>
          </p:nvPr>
        </p:nvSpPr>
        <p:spPr>
          <a:xfrm>
            <a:off x="380999" y="1507668"/>
            <a:ext cx="8341851" cy="1645920"/>
          </a:xfrm>
        </p:spPr>
        <p:txBody>
          <a:bodyPr/>
          <a:lstStyle>
            <a:lvl1pPr algn="ctr">
              <a:defRPr sz="4200" spc="150" baseline="0">
                <a:solidFill>
                  <a:schemeClr val="accent4">
                    <a:lumMod val="50000"/>
                  </a:schemeClr>
                </a:solidFill>
              </a:defRPr>
            </a:lvl1pPr>
          </a:lstStyle>
          <a:p>
            <a:r>
              <a:rPr lang="en-US" smtClean="0"/>
              <a:t>Click to edit Master title style</a:t>
            </a:r>
            <a:endParaRPr lang="en-US" dirty="0"/>
          </a:p>
        </p:txBody>
      </p:sp>
      <p:pic>
        <p:nvPicPr>
          <p:cNvPr id="12" name="Picture 11"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38318" y="6018062"/>
            <a:ext cx="2584532" cy="408405"/>
          </a:xfrm>
          <a:prstGeom prst="rect">
            <a:avLst/>
          </a:prstGeom>
        </p:spPr>
      </p:pic>
      <p:sp>
        <p:nvSpPr>
          <p:cNvPr id="5" name="Footer Placeholder 6"/>
          <p:cNvSpPr>
            <a:spLocks noGrp="1"/>
          </p:cNvSpPr>
          <p:nvPr>
            <p:ph type="ftr" sz="quarter" idx="3"/>
          </p:nvPr>
        </p:nvSpPr>
        <p:spPr>
          <a:xfrm>
            <a:off x="380999" y="6068327"/>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r>
              <a:rPr lang="en-US" dirty="0" smtClean="0"/>
              <a:t>‹#›</a:t>
            </a:r>
          </a:p>
        </p:txBody>
      </p:sp>
    </p:spTree>
    <p:extLst>
      <p:ext uri="{BB962C8B-B14F-4D97-AF65-F5344CB8AC3E}">
        <p14:creationId xmlns:p14="http://schemas.microsoft.com/office/powerpoint/2010/main" val="328576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cSld name="3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3412607"/>
            <a:ext cx="8341851" cy="1645920"/>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Title 11"/>
          <p:cNvSpPr>
            <a:spLocks noGrp="1"/>
          </p:cNvSpPr>
          <p:nvPr>
            <p:ph type="title"/>
          </p:nvPr>
        </p:nvSpPr>
        <p:spPr>
          <a:xfrm>
            <a:off x="380999" y="1507668"/>
            <a:ext cx="8341851" cy="1645920"/>
          </a:xfrm>
        </p:spPr>
        <p:txBody>
          <a:bodyPr/>
          <a:lstStyle>
            <a:lvl1pPr algn="ctr">
              <a:defRPr sz="4200" spc="150" baseline="0">
                <a:solidFill>
                  <a:schemeClr val="accent4">
                    <a:lumMod val="50000"/>
                  </a:schemeClr>
                </a:solidFill>
              </a:defRPr>
            </a:lvl1pPr>
          </a:lstStyle>
          <a:p>
            <a:r>
              <a:rPr lang="en-US" smtClean="0"/>
              <a:t>Click to edit Master title style</a:t>
            </a:r>
            <a:endParaRPr lang="en-US" dirty="0"/>
          </a:p>
        </p:txBody>
      </p:sp>
      <p:pic>
        <p:nvPicPr>
          <p:cNvPr id="12" name="Picture 11"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38318" y="6018062"/>
            <a:ext cx="2584532" cy="408405"/>
          </a:xfrm>
          <a:prstGeom prst="rect">
            <a:avLst/>
          </a:prstGeom>
        </p:spPr>
      </p:pic>
      <p:sp>
        <p:nvSpPr>
          <p:cNvPr id="5" name="Footer Placeholder 6"/>
          <p:cNvSpPr>
            <a:spLocks noGrp="1"/>
          </p:cNvSpPr>
          <p:nvPr>
            <p:ph type="ftr" sz="quarter" idx="3"/>
          </p:nvPr>
        </p:nvSpPr>
        <p:spPr>
          <a:xfrm>
            <a:off x="380999" y="6068327"/>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r>
              <a:rPr lang="en-US" dirty="0" smtClean="0"/>
              <a:t>‹#›</a:t>
            </a:r>
          </a:p>
        </p:txBody>
      </p:sp>
    </p:spTree>
    <p:extLst>
      <p:ext uri="{BB962C8B-B14F-4D97-AF65-F5344CB8AC3E}">
        <p14:creationId xmlns:p14="http://schemas.microsoft.com/office/powerpoint/2010/main" val="32857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b="0" i="0">
                <a:latin typeface="Museo Slab 500"/>
                <a:cs typeface="Museo Slab 500"/>
              </a:defRPr>
            </a:lvl1pPr>
          </a:lstStyle>
          <a:p>
            <a:r>
              <a:rPr lang="en-US" dirty="0"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smtClean="0"/>
              <a:t>Click to edit Master title style</a:t>
            </a:r>
            <a:endParaRPr lang="en-US" dirty="0"/>
          </a:p>
        </p:txBody>
      </p:sp>
      <p:pic>
        <p:nvPicPr>
          <p:cNvPr id="6" name="Picture 5" descr="co_cde_shield_rg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12748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57544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5" name="Picture 4"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12" name="Picture 11"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7"/>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smtClean="0"/>
          </a:p>
        </p:txBody>
      </p:sp>
      <p:pic>
        <p:nvPicPr>
          <p:cNvPr id="6" name="Picture 5" descr="co_cde_shield_rgb.eps"/>
          <p:cNvPicPr>
            <a:picLocks noChangeAspect="1"/>
          </p:cNvPicPr>
          <p:nvPr userDrawn="1"/>
        </p:nvPicPr>
        <p:blipFill>
          <a:blip r:embed="rId18"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7" r:id="rId4"/>
    <p:sldLayoutId id="2147483666" r:id="rId5"/>
    <p:sldLayoutId id="2147483678" r:id="rId6"/>
    <p:sldLayoutId id="2147483679" r:id="rId7"/>
    <p:sldLayoutId id="2147483667" r:id="rId8"/>
    <p:sldLayoutId id="2147483668" r:id="rId9"/>
    <p:sldLayoutId id="2147483669" r:id="rId10"/>
    <p:sldLayoutId id="2147483670" r:id="rId11"/>
    <p:sldLayoutId id="2147483673" r:id="rId12"/>
    <p:sldLayoutId id="2147483672" r:id="rId13"/>
    <p:sldLayoutId id="2147483681" r:id="rId14"/>
    <p:sldLayoutId id="2147483682" r:id="rId15"/>
  </p:sldLayoutIdLst>
  <p:hf sldNum="0" hdr="0" ftr="0" dt="0"/>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de.state.co.us/cdefinance/capconstbes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de.state.co.us/nutrition/nutritraining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cde.state.co.us/cdefisgrant"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de.state.co.us/cdefinance/auditunit.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de.state.co.us/transportation"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hyperlink" Target="mailto:Brand_j@cde.state.co.us" TargetMode="External"/><Relationship Id="rId13" Type="http://schemas.openxmlformats.org/officeDocument/2006/relationships/hyperlink" Target="mailto:Mcree_r@cde.state.co.us" TargetMode="External"/><Relationship Id="rId3" Type="http://schemas.openxmlformats.org/officeDocument/2006/relationships/hyperlink" Target="mailto:Emm_l@cde.state.co.us" TargetMode="External"/><Relationship Id="rId7" Type="http://schemas.openxmlformats.org/officeDocument/2006/relationships/hyperlink" Target="mailto:Newell_s@cde.state.co.us" TargetMode="External"/><Relationship Id="rId12" Type="http://schemas.openxmlformats.org/officeDocument/2006/relationships/hyperlink" Target="mailto:Reynolds_p@cde.state.co.us"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hyperlink" Target="mailto:Schneiderman_d@cde.state.co.us" TargetMode="External"/><Relationship Id="rId11" Type="http://schemas.openxmlformats.org/officeDocument/2006/relationships/hyperlink" Target="mailto:Lucero_y@cde.state.co.us" TargetMode="External"/><Relationship Id="rId5" Type="http://schemas.openxmlformats.org/officeDocument/2006/relationships/hyperlink" Target="mailto:Christel_m@cde.state.co.us" TargetMode="External"/><Relationship Id="rId10" Type="http://schemas.openxmlformats.org/officeDocument/2006/relationships/hyperlink" Target="mailto:Williams_a@cde.state.co.us" TargetMode="External"/><Relationship Id="rId4" Type="http://schemas.openxmlformats.org/officeDocument/2006/relationships/hyperlink" Target="mailto:Okes_j@cde.state.co.us" TargetMode="External"/><Relationship Id="rId9" Type="http://schemas.openxmlformats.org/officeDocument/2006/relationships/hyperlink" Target="mailto:Weber_k@cde.state.co.us" TargetMode="External"/><Relationship Id="rId14" Type="http://schemas.openxmlformats.org/officeDocument/2006/relationships/hyperlink" Target="mailto:Abbey_s@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asbointl.org/learning-career-development/awards-scholarships/meritorious-budget-award-pathway-to-the-mba" TargetMode="External"/><Relationship Id="rId3" Type="http://schemas.openxmlformats.org/officeDocument/2006/relationships/hyperlink" Target="http://www.gfoa.org/index.php?option=com_content&amp;task=view&amp;id=33&amp;Itemid=57" TargetMode="External"/><Relationship Id="rId7" Type="http://schemas.openxmlformats.org/officeDocument/2006/relationships/hyperlink" Target="http://www.asbointl.org/" TargetMode="External"/><Relationship Id="rId2" Type="http://schemas.openxmlformats.org/officeDocument/2006/relationships/hyperlink" Target="http://www.gfoa.org/services/nacslb/" TargetMode="External"/><Relationship Id="rId1" Type="http://schemas.openxmlformats.org/officeDocument/2006/relationships/slideLayout" Target="../slideLayouts/slideLayout2.xml"/><Relationship Id="rId6" Type="http://schemas.openxmlformats.org/officeDocument/2006/relationships/hyperlink" Target="http://www.coloradoasbo.org/i4a/pages/index.cfm?pageid=1" TargetMode="External"/><Relationship Id="rId5" Type="http://schemas.openxmlformats.org/officeDocument/2006/relationships/hyperlink" Target="http://www.lexisnexis.com/hottopics/colorado/" TargetMode="External"/><Relationship Id="rId4" Type="http://schemas.openxmlformats.org/officeDocument/2006/relationships/hyperlink" Target="http://www.cde.state.co.us/cdefinance/sfFPP.ht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9" y="3910818"/>
            <a:ext cx="8341851" cy="1447763"/>
          </a:xfrm>
        </p:spPr>
        <p:txBody>
          <a:bodyPr/>
          <a:lstStyle/>
          <a:p>
            <a:r>
              <a:rPr lang="en-US" dirty="0" smtClean="0"/>
              <a:t>Technical topics and School Finance &amp; Operations Division </a:t>
            </a:r>
            <a:r>
              <a:rPr lang="en-US" dirty="0" smtClean="0"/>
              <a:t>Overview</a:t>
            </a:r>
          </a:p>
          <a:p>
            <a:r>
              <a:rPr lang="en-US" dirty="0" smtClean="0"/>
              <a:t> </a:t>
            </a:r>
          </a:p>
        </p:txBody>
      </p:sp>
      <p:sp>
        <p:nvSpPr>
          <p:cNvPr id="5" name="Title 4"/>
          <p:cNvSpPr>
            <a:spLocks noGrp="1"/>
          </p:cNvSpPr>
          <p:nvPr>
            <p:ph type="title"/>
          </p:nvPr>
        </p:nvSpPr>
        <p:spPr>
          <a:xfrm>
            <a:off x="380999" y="2441770"/>
            <a:ext cx="8341851" cy="1272101"/>
          </a:xfrm>
        </p:spPr>
        <p:txBody>
          <a:bodyPr/>
          <a:lstStyle/>
          <a:p>
            <a:r>
              <a:rPr lang="en-US" dirty="0" smtClean="0"/>
              <a:t>CASBO – Fall 2015</a:t>
            </a:r>
            <a:endParaRPr lang="en-US" dirty="0"/>
          </a:p>
        </p:txBody>
      </p:sp>
      <p:sp>
        <p:nvSpPr>
          <p:cNvPr id="7" name="Text Placeholder 6"/>
          <p:cNvSpPr>
            <a:spLocks noGrp="1"/>
          </p:cNvSpPr>
          <p:nvPr>
            <p:ph type="body" sz="quarter" idx="10"/>
          </p:nvPr>
        </p:nvSpPr>
        <p:spPr/>
        <p:txBody>
          <a:bodyPr/>
          <a:lstStyle/>
          <a:p>
            <a:r>
              <a:rPr lang="en-US" dirty="0" smtClean="0"/>
              <a:t>October 2015</a:t>
            </a:r>
            <a:endParaRPr lang="en-US" dirty="0"/>
          </a:p>
        </p:txBody>
      </p:sp>
    </p:spTree>
    <p:extLst>
      <p:ext uri="{BB962C8B-B14F-4D97-AF65-F5344CB8AC3E}">
        <p14:creationId xmlns:p14="http://schemas.microsoft.com/office/powerpoint/2010/main" val="3109531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r>
              <a:rPr lang="en-US" dirty="0"/>
              <a:t>The Division anticipates approximately </a:t>
            </a:r>
            <a:r>
              <a:rPr lang="en-US" dirty="0" smtClean="0"/>
              <a:t>$50 </a:t>
            </a:r>
            <a:r>
              <a:rPr lang="en-US" dirty="0"/>
              <a:t>million available for grants in the coming year</a:t>
            </a:r>
          </a:p>
          <a:p>
            <a:r>
              <a:rPr lang="en-US" dirty="0" smtClean="0"/>
              <a:t>Grants </a:t>
            </a:r>
            <a:r>
              <a:rPr lang="en-US" dirty="0"/>
              <a:t>are available for any school capital improvement project with a focus on health, safety, security, overcrowding, technology and others</a:t>
            </a:r>
          </a:p>
          <a:p>
            <a:r>
              <a:rPr lang="en-US" dirty="0" smtClean="0"/>
              <a:t>Contact </a:t>
            </a:r>
            <a:r>
              <a:rPr lang="en-US" dirty="0"/>
              <a:t>Division staff to get started on next year’s BEST </a:t>
            </a:r>
            <a:r>
              <a:rPr lang="en-US" dirty="0" smtClean="0"/>
              <a:t>application</a:t>
            </a:r>
          </a:p>
          <a:p>
            <a:r>
              <a:rPr lang="en-US" dirty="0" smtClean="0"/>
              <a:t>Additional Information:</a:t>
            </a:r>
            <a:endParaRPr lang="en-US" dirty="0"/>
          </a:p>
          <a:p>
            <a:pPr marL="365760" lvl="1" indent="0">
              <a:buNone/>
            </a:pPr>
            <a:r>
              <a:rPr lang="en-US" sz="2400" dirty="0" smtClean="0">
                <a:hlinkClick r:id="rId2"/>
              </a:rPr>
              <a:t>http</a:t>
            </a:r>
            <a:r>
              <a:rPr lang="en-US" sz="2400" dirty="0">
                <a:hlinkClick r:id="rId2"/>
              </a:rPr>
              <a:t>://</a:t>
            </a:r>
            <a:r>
              <a:rPr lang="en-US" sz="2400" dirty="0" smtClean="0">
                <a:hlinkClick r:id="rId2"/>
              </a:rPr>
              <a:t>www.cde.state.co.us/cdefinance/capconstbest</a:t>
            </a:r>
            <a:endParaRPr lang="en-US" sz="2400" dirty="0" smtClean="0"/>
          </a:p>
          <a:p>
            <a:pPr marL="365760" lvl="1" indent="0">
              <a:buNone/>
            </a:pPr>
            <a:endParaRPr lang="en-US" sz="2400" dirty="0" smtClean="0"/>
          </a:p>
        </p:txBody>
      </p:sp>
      <p:sp>
        <p:nvSpPr>
          <p:cNvPr id="3" name="Title 2"/>
          <p:cNvSpPr>
            <a:spLocks noGrp="1"/>
          </p:cNvSpPr>
          <p:nvPr>
            <p:ph type="title"/>
          </p:nvPr>
        </p:nvSpPr>
        <p:spPr/>
        <p:txBody>
          <a:bodyPr/>
          <a:lstStyle/>
          <a:p>
            <a:pPr>
              <a:defRPr/>
            </a:pPr>
            <a:r>
              <a:rPr lang="en-US" dirty="0"/>
              <a:t>BEST Program</a:t>
            </a:r>
          </a:p>
        </p:txBody>
      </p:sp>
    </p:spTree>
    <p:extLst>
      <p:ext uri="{BB962C8B-B14F-4D97-AF65-F5344CB8AC3E}">
        <p14:creationId xmlns:p14="http://schemas.microsoft.com/office/powerpoint/2010/main" val="404668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 </a:t>
            </a:r>
            <a:r>
              <a:rPr lang="en-US" dirty="0" smtClean="0"/>
              <a:t>Updating the Statewide Facility Assessment</a:t>
            </a:r>
          </a:p>
          <a:p>
            <a:pPr lvl="1"/>
            <a:r>
              <a:rPr lang="en-US" dirty="0" smtClean="0"/>
              <a:t>The Division of Capital Construction is currently developing an in-house assessment program to update the statewide facility assessment performed in 2010.</a:t>
            </a:r>
          </a:p>
          <a:p>
            <a:pPr lvl="2"/>
            <a:r>
              <a:rPr lang="en-US" sz="2000" dirty="0" smtClean="0"/>
              <a:t>CDE assessors will make site visits to schools to assess facility conditions and suitability;</a:t>
            </a:r>
          </a:p>
          <a:p>
            <a:pPr lvl="3"/>
            <a:r>
              <a:rPr lang="en-US" sz="1800" dirty="0" smtClean="0"/>
              <a:t>In the case the school already has an assessment </a:t>
            </a:r>
            <a:r>
              <a:rPr lang="en-US" sz="1800" dirty="0" smtClean="0"/>
              <a:t>program, </a:t>
            </a:r>
            <a:r>
              <a:rPr lang="en-US" sz="1800" dirty="0" smtClean="0"/>
              <a:t>CDE will work with the district to obtain the relevant data points; </a:t>
            </a:r>
          </a:p>
          <a:p>
            <a:pPr lvl="2"/>
            <a:r>
              <a:rPr lang="en-US" dirty="0" smtClean="0"/>
              <a:t>CDE assessors will update the assessment data on an ongoing basis;</a:t>
            </a:r>
          </a:p>
          <a:p>
            <a:pPr lvl="2"/>
            <a:r>
              <a:rPr lang="en-US" sz="2000" dirty="0" smtClean="0"/>
              <a:t>The Capital Construction Assistance Board and the Division will use this data to solicit applications, review grant requests and provide technical support to schools.</a:t>
            </a:r>
          </a:p>
          <a:p>
            <a:pPr lvl="1"/>
            <a:r>
              <a:rPr lang="en-US" dirty="0"/>
              <a:t>Assessments are scheduled to begin in the spring of 2016</a:t>
            </a:r>
          </a:p>
        </p:txBody>
      </p:sp>
      <p:sp>
        <p:nvSpPr>
          <p:cNvPr id="3" name="Title 2"/>
          <p:cNvSpPr>
            <a:spLocks noGrp="1"/>
          </p:cNvSpPr>
          <p:nvPr>
            <p:ph type="title"/>
          </p:nvPr>
        </p:nvSpPr>
        <p:spPr/>
        <p:txBody>
          <a:bodyPr/>
          <a:lstStyle/>
          <a:p>
            <a:r>
              <a:rPr lang="en-US" dirty="0" smtClean="0"/>
              <a:t>BEST Program</a:t>
            </a:r>
            <a:endParaRPr lang="en-US" dirty="0"/>
          </a:p>
        </p:txBody>
      </p:sp>
    </p:spTree>
    <p:extLst>
      <p:ext uri="{BB962C8B-B14F-4D97-AF65-F5344CB8AC3E}">
        <p14:creationId xmlns:p14="http://schemas.microsoft.com/office/powerpoint/2010/main" val="875696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The </a:t>
            </a:r>
            <a:r>
              <a:rPr lang="en-US" dirty="0"/>
              <a:t>Office of School Nutrition (OSN) administers the USDA Child Nutrition Programs (CNP) that provide healthy food to children in Colorado school districts and charter schools</a:t>
            </a:r>
            <a:r>
              <a:rPr lang="en-US" dirty="0" smtClean="0"/>
              <a:t>.</a:t>
            </a:r>
          </a:p>
          <a:p>
            <a:endParaRPr lang="en-US" dirty="0"/>
          </a:p>
          <a:p>
            <a:r>
              <a:rPr lang="en-US" dirty="0" smtClean="0"/>
              <a:t>Equipment purchase </a:t>
            </a:r>
            <a:endParaRPr lang="en-US" dirty="0" smtClean="0"/>
          </a:p>
          <a:p>
            <a:pPr lvl="1"/>
            <a:r>
              <a:rPr lang="en-US" dirty="0" smtClean="0"/>
              <a:t>When </a:t>
            </a:r>
            <a:r>
              <a:rPr lang="en-US" dirty="0" smtClean="0"/>
              <a:t>is purchase of equipment allowable with food service funds?</a:t>
            </a:r>
          </a:p>
          <a:p>
            <a:pPr lvl="1"/>
            <a:r>
              <a:rPr lang="en-US" dirty="0" smtClean="0"/>
              <a:t>Decision tree – </a:t>
            </a:r>
            <a:r>
              <a:rPr lang="en-US" dirty="0" smtClean="0"/>
              <a:t>will be available </a:t>
            </a:r>
            <a:r>
              <a:rPr lang="en-US" dirty="0" smtClean="0"/>
              <a:t>soon on OSN website</a:t>
            </a:r>
            <a:endParaRPr lang="en-US" dirty="0"/>
          </a:p>
        </p:txBody>
      </p:sp>
      <p:sp>
        <p:nvSpPr>
          <p:cNvPr id="3" name="Title 2"/>
          <p:cNvSpPr>
            <a:spLocks noGrp="1"/>
          </p:cNvSpPr>
          <p:nvPr>
            <p:ph type="title"/>
          </p:nvPr>
        </p:nvSpPr>
        <p:spPr/>
        <p:txBody>
          <a:bodyPr/>
          <a:lstStyle/>
          <a:p>
            <a:r>
              <a:rPr lang="en-US" dirty="0" smtClean="0"/>
              <a:t>Office of School Nutrition</a:t>
            </a:r>
            <a:endParaRPr lang="en-US" dirty="0"/>
          </a:p>
        </p:txBody>
      </p:sp>
    </p:spTree>
    <p:extLst>
      <p:ext uri="{BB962C8B-B14F-4D97-AF65-F5344CB8AC3E}">
        <p14:creationId xmlns:p14="http://schemas.microsoft.com/office/powerpoint/2010/main" val="2131667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93700" y="203447"/>
            <a:ext cx="8381260" cy="782073"/>
          </a:xfrm>
        </p:spPr>
        <p:txBody>
          <a:bodyPr/>
          <a:lstStyle/>
          <a:p>
            <a:r>
              <a:rPr lang="en-US" sz="3400" dirty="0" smtClean="0"/>
              <a:t>Office of School Nutrition</a:t>
            </a:r>
            <a:endParaRPr lang="en-US" sz="3400" dirty="0"/>
          </a:p>
        </p:txBody>
      </p:sp>
      <p:sp>
        <p:nvSpPr>
          <p:cNvPr id="4" name="Footer Placeholder 3"/>
          <p:cNvSpPr>
            <a:spLocks noGrp="1"/>
          </p:cNvSpPr>
          <p:nvPr>
            <p:ph type="ftr" sz="quarter" idx="3"/>
          </p:nvPr>
        </p:nvSpPr>
        <p:spPr/>
        <p:txBody>
          <a:bodyPr/>
          <a:lstStyle/>
          <a:p>
            <a:fld id="{757A2F4E-5D54-B04B-91BD-7E78EE1FE9FD}" type="slidenum">
              <a:rPr lang="en-US" smtClean="0"/>
              <a:pPr/>
              <a:t>13</a:t>
            </a:fld>
            <a:endParaRPr lang="en-US" dirty="0" smtClean="0"/>
          </a:p>
        </p:txBody>
      </p:sp>
      <p:sp>
        <p:nvSpPr>
          <p:cNvPr id="10" name="Content Placeholder 9"/>
          <p:cNvSpPr>
            <a:spLocks noGrp="1"/>
          </p:cNvSpPr>
          <p:nvPr>
            <p:ph idx="4294967295"/>
          </p:nvPr>
        </p:nvSpPr>
        <p:spPr>
          <a:xfrm>
            <a:off x="165100" y="1236663"/>
            <a:ext cx="8877300" cy="4406900"/>
          </a:xfrm>
        </p:spPr>
        <p:txBody>
          <a:bodyPr/>
          <a:lstStyle/>
          <a:p>
            <a:pPr marL="274320" lvl="1" indent="-228600">
              <a:buClr>
                <a:schemeClr val="accent1"/>
              </a:buClr>
            </a:pPr>
            <a:r>
              <a:rPr lang="en-US" sz="2400" dirty="0" smtClean="0"/>
              <a:t>Contact CDE </a:t>
            </a:r>
            <a:r>
              <a:rPr lang="en-US" sz="2400" dirty="0"/>
              <a:t>OSN (303-866-6661) upon </a:t>
            </a:r>
            <a:r>
              <a:rPr lang="en-US" sz="2400" dirty="0" smtClean="0"/>
              <a:t>the leave/hire of food service directors</a:t>
            </a:r>
          </a:p>
          <a:p>
            <a:pPr lvl="2"/>
            <a:r>
              <a:rPr lang="en-US" dirty="0" smtClean="0"/>
              <a:t>Directors receive </a:t>
            </a:r>
            <a:r>
              <a:rPr lang="en-US" b="1" dirty="0" smtClean="0"/>
              <a:t>important </a:t>
            </a:r>
            <a:r>
              <a:rPr lang="en-US" dirty="0" smtClean="0"/>
              <a:t>weekly communication and updates </a:t>
            </a:r>
          </a:p>
          <a:p>
            <a:pPr lvl="2"/>
            <a:r>
              <a:rPr lang="en-US" dirty="0" smtClean="0"/>
              <a:t>Old director has access to the claim and application system until OSN is contacted</a:t>
            </a:r>
          </a:p>
          <a:p>
            <a:r>
              <a:rPr lang="en-US" b="0" dirty="0"/>
              <a:t>Relay training needs to OSN Training Coordinator (303-866-5985) Silvernail_s@cde.state.co.us</a:t>
            </a:r>
          </a:p>
          <a:p>
            <a:pPr lvl="2"/>
            <a:r>
              <a:rPr lang="en-US" dirty="0" smtClean="0"/>
              <a:t>Menu Planning and Purchasing</a:t>
            </a:r>
          </a:p>
          <a:p>
            <a:pPr lvl="2"/>
            <a:r>
              <a:rPr lang="en-US" dirty="0" smtClean="0"/>
              <a:t>Meal Requirements and Dietary Specifications</a:t>
            </a:r>
          </a:p>
          <a:p>
            <a:pPr lvl="2"/>
            <a:r>
              <a:rPr lang="en-US" dirty="0" smtClean="0"/>
              <a:t>Required State and Federal Documentation</a:t>
            </a:r>
          </a:p>
          <a:p>
            <a:r>
              <a:rPr lang="en-US" b="0" dirty="0" smtClean="0"/>
              <a:t>Additional Information: </a:t>
            </a:r>
            <a:r>
              <a:rPr lang="en-US" sz="1800" dirty="0" smtClean="0">
                <a:hlinkClick r:id="rId3"/>
              </a:rPr>
              <a:t>http</a:t>
            </a:r>
            <a:r>
              <a:rPr lang="en-US" sz="1800" dirty="0">
                <a:hlinkClick r:id="rId3"/>
              </a:rPr>
              <a:t>://www.cde.state.co.us/nutrition/nutritrainings</a:t>
            </a:r>
            <a:endParaRPr lang="en-US" sz="1800" dirty="0"/>
          </a:p>
          <a:p>
            <a:pPr lvl="2"/>
            <a:endParaRPr lang="en-US" dirty="0" smtClean="0"/>
          </a:p>
          <a:p>
            <a:pPr lvl="2"/>
            <a:endParaRPr lang="en-US" dirty="0" smtClean="0"/>
          </a:p>
        </p:txBody>
      </p:sp>
    </p:spTree>
    <p:extLst>
      <p:ext uri="{BB962C8B-B14F-4D97-AF65-F5344CB8AC3E}">
        <p14:creationId xmlns:p14="http://schemas.microsoft.com/office/powerpoint/2010/main" val="2995384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93700" y="203447"/>
            <a:ext cx="8381260" cy="782073"/>
          </a:xfrm>
        </p:spPr>
        <p:txBody>
          <a:bodyPr/>
          <a:lstStyle/>
          <a:p>
            <a:r>
              <a:rPr lang="en-US" sz="3400" dirty="0" smtClean="0"/>
              <a:t>Office of Grants Fiscal</a:t>
            </a:r>
            <a:endParaRPr lang="en-US" sz="3400" dirty="0"/>
          </a:p>
        </p:txBody>
      </p:sp>
      <p:sp>
        <p:nvSpPr>
          <p:cNvPr id="4" name="Footer Placeholder 3"/>
          <p:cNvSpPr>
            <a:spLocks noGrp="1"/>
          </p:cNvSpPr>
          <p:nvPr>
            <p:ph type="ftr" sz="quarter" idx="3"/>
          </p:nvPr>
        </p:nvSpPr>
        <p:spPr/>
        <p:txBody>
          <a:bodyPr/>
          <a:lstStyle/>
          <a:p>
            <a:fld id="{757A2F4E-5D54-B04B-91BD-7E78EE1FE9FD}" type="slidenum">
              <a:rPr lang="en-US" smtClean="0"/>
              <a:pPr/>
              <a:t>14</a:t>
            </a:fld>
            <a:endParaRPr lang="en-US" dirty="0" smtClean="0"/>
          </a:p>
        </p:txBody>
      </p:sp>
      <p:sp>
        <p:nvSpPr>
          <p:cNvPr id="10" name="Content Placeholder 9"/>
          <p:cNvSpPr>
            <a:spLocks noGrp="1"/>
          </p:cNvSpPr>
          <p:nvPr>
            <p:ph idx="4294967295"/>
          </p:nvPr>
        </p:nvSpPr>
        <p:spPr>
          <a:xfrm>
            <a:off x="165100" y="1236663"/>
            <a:ext cx="8877300" cy="4877534"/>
          </a:xfrm>
        </p:spPr>
        <p:txBody>
          <a:bodyPr/>
          <a:lstStyle/>
          <a:p>
            <a:pPr marL="502920" lvl="1">
              <a:buClr>
                <a:schemeClr val="accent1"/>
              </a:buClr>
            </a:pPr>
            <a:r>
              <a:rPr lang="en-US" sz="2400" dirty="0" smtClean="0"/>
              <a:t>Ensures </a:t>
            </a:r>
            <a:r>
              <a:rPr lang="en-US" sz="2400" dirty="0"/>
              <a:t>that </a:t>
            </a:r>
            <a:r>
              <a:rPr lang="en-US" sz="2400" dirty="0" smtClean="0"/>
              <a:t>state </a:t>
            </a:r>
            <a:r>
              <a:rPr lang="en-US" sz="2400" dirty="0"/>
              <a:t>and </a:t>
            </a:r>
            <a:r>
              <a:rPr lang="en-US" sz="2400" dirty="0" smtClean="0"/>
              <a:t>federal </a:t>
            </a:r>
            <a:r>
              <a:rPr lang="en-US" sz="2400" dirty="0"/>
              <a:t>grant funds are administered in accordance with applicable </a:t>
            </a:r>
            <a:r>
              <a:rPr lang="en-US" sz="2400" dirty="0" smtClean="0"/>
              <a:t>state </a:t>
            </a:r>
            <a:r>
              <a:rPr lang="en-US" sz="2400" dirty="0"/>
              <a:t>and </a:t>
            </a:r>
            <a:r>
              <a:rPr lang="en-US" sz="2400" dirty="0" smtClean="0"/>
              <a:t>federal laws and regulations</a:t>
            </a:r>
            <a:r>
              <a:rPr lang="en-US" sz="2400" spc="150" dirty="0" smtClean="0"/>
              <a:t> </a:t>
            </a:r>
            <a:endParaRPr lang="en-US" sz="2400" spc="150" dirty="0"/>
          </a:p>
          <a:p>
            <a:pPr lvl="1"/>
            <a:endParaRPr lang="en-US" sz="1800" dirty="0" smtClean="0"/>
          </a:p>
          <a:p>
            <a:r>
              <a:rPr lang="en-US" b="0" dirty="0"/>
              <a:t>D</a:t>
            </a:r>
            <a:r>
              <a:rPr lang="en-US" b="0" dirty="0" smtClean="0"/>
              <a:t>etermines </a:t>
            </a:r>
            <a:r>
              <a:rPr lang="en-US" b="0" dirty="0"/>
              <a:t>local education agency (LEA) </a:t>
            </a:r>
            <a:r>
              <a:rPr lang="en-US" b="0" dirty="0" smtClean="0"/>
              <a:t>allocations </a:t>
            </a:r>
          </a:p>
          <a:p>
            <a:endParaRPr lang="en-US" b="0" dirty="0"/>
          </a:p>
          <a:p>
            <a:r>
              <a:rPr lang="en-US" b="0" dirty="0" smtClean="0"/>
              <a:t>Provides </a:t>
            </a:r>
            <a:r>
              <a:rPr lang="en-US" b="0" dirty="0"/>
              <a:t>support and technical assistance to program managers and </a:t>
            </a:r>
            <a:r>
              <a:rPr lang="en-US" b="0" dirty="0" smtClean="0"/>
              <a:t>grantees</a:t>
            </a:r>
          </a:p>
          <a:p>
            <a:pPr marL="45720" indent="0">
              <a:buNone/>
            </a:pPr>
            <a:endParaRPr lang="en-US" b="0" dirty="0" smtClean="0"/>
          </a:p>
          <a:p>
            <a:r>
              <a:rPr lang="en-US" b="0" dirty="0" smtClean="0"/>
              <a:t>Additional Information:   </a:t>
            </a:r>
          </a:p>
          <a:p>
            <a:pPr marL="468630" lvl="2" indent="0">
              <a:buNone/>
            </a:pPr>
            <a:r>
              <a:rPr lang="en-US" dirty="0" smtClean="0">
                <a:hlinkClick r:id="rId3"/>
              </a:rPr>
              <a:t>http://www.cde.state.co.us/cdefisgrant</a:t>
            </a:r>
            <a:endParaRPr lang="en-US" dirty="0" smtClean="0"/>
          </a:p>
          <a:p>
            <a:pPr lvl="1"/>
            <a:endParaRPr lang="en-US" b="0" dirty="0" smtClean="0"/>
          </a:p>
          <a:p>
            <a:pPr lvl="1"/>
            <a:endParaRPr lang="en-US" sz="1600" dirty="0"/>
          </a:p>
          <a:p>
            <a:pPr lvl="2"/>
            <a:endParaRPr lang="en-US" dirty="0" smtClean="0"/>
          </a:p>
          <a:p>
            <a:pPr lvl="2"/>
            <a:endParaRPr lang="en-US" dirty="0" smtClean="0"/>
          </a:p>
        </p:txBody>
      </p:sp>
    </p:spTree>
    <p:extLst>
      <p:ext uri="{BB962C8B-B14F-4D97-AF65-F5344CB8AC3E}">
        <p14:creationId xmlns:p14="http://schemas.microsoft.com/office/powerpoint/2010/main" val="4162715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bwMode="auto">
          <a:xfrm>
            <a:off x="234950" y="1708150"/>
            <a:ext cx="8672513" cy="4406900"/>
          </a:xfrm>
        </p:spPr>
        <p:txBody>
          <a:bodyPr wrap="square" numCol="1" anchor="t" anchorCtr="0" compatLnSpc="1">
            <a:prstTxWarp prst="textNoShape">
              <a:avLst/>
            </a:prstTxWarp>
          </a:bodyPr>
          <a:lstStyle/>
          <a:p>
            <a:pPr marL="273050">
              <a:buFont typeface="Wingdings" pitchFamily="2" charset="2"/>
              <a:buChar char="§"/>
            </a:pPr>
            <a:endParaRPr lang="en-US" dirty="0" smtClean="0"/>
          </a:p>
          <a:p>
            <a:pPr marL="273050">
              <a:buFont typeface="Wingdings" pitchFamily="2" charset="2"/>
              <a:buChar char="§"/>
            </a:pPr>
            <a:endParaRPr lang="en-US" dirty="0"/>
          </a:p>
          <a:p>
            <a:pPr marL="273050">
              <a:buFont typeface="Wingdings" pitchFamily="2" charset="2"/>
              <a:buChar char="§"/>
            </a:pPr>
            <a:r>
              <a:rPr lang="en-US" dirty="0" smtClean="0"/>
              <a:t>This </a:t>
            </a:r>
            <a:r>
              <a:rPr lang="en-US" dirty="0"/>
              <a:t>team provides technical guidance and support through pupil count and transportation funding audits to ensure districts comply with Public School Finance and Public School Transportation rules and law</a:t>
            </a:r>
            <a:r>
              <a:rPr lang="en-US" dirty="0" smtClean="0"/>
              <a:t>.</a:t>
            </a:r>
            <a:endParaRPr lang="en-US" b="0" dirty="0"/>
          </a:p>
          <a:p>
            <a:pPr marL="914400" lvl="3" indent="0">
              <a:buNone/>
            </a:pPr>
            <a:endParaRPr lang="en-US" sz="1600" dirty="0">
              <a:latin typeface="+mj-lt"/>
            </a:endParaRPr>
          </a:p>
        </p:txBody>
      </p:sp>
      <p:sp>
        <p:nvSpPr>
          <p:cNvPr id="2" name="Title 1"/>
          <p:cNvSpPr>
            <a:spLocks noGrp="1"/>
          </p:cNvSpPr>
          <p:nvPr>
            <p:ph type="title"/>
          </p:nvPr>
        </p:nvSpPr>
        <p:spPr>
          <a:xfrm>
            <a:off x="92075" y="92075"/>
            <a:ext cx="8915400" cy="1371600"/>
          </a:xfrm>
        </p:spPr>
        <p:txBody>
          <a:bodyPr/>
          <a:lstStyle/>
          <a:p>
            <a:pPr fontAlgn="auto">
              <a:spcAft>
                <a:spcPts val="0"/>
              </a:spcAft>
              <a:defRPr/>
            </a:pPr>
            <a:r>
              <a:rPr lang="en-US" dirty="0" smtClean="0"/>
              <a:t>Field Analyst Support Team</a:t>
            </a:r>
            <a:br>
              <a:rPr lang="en-US" dirty="0" smtClean="0"/>
            </a:br>
            <a:r>
              <a:rPr lang="en-US" dirty="0" smtClean="0"/>
              <a:t> (FAST)</a:t>
            </a:r>
            <a:endParaRPr lang="en-US" dirty="0"/>
          </a:p>
        </p:txBody>
      </p:sp>
    </p:spTree>
    <p:extLst>
      <p:ext uri="{BB962C8B-B14F-4D97-AF65-F5344CB8AC3E}">
        <p14:creationId xmlns:p14="http://schemas.microsoft.com/office/powerpoint/2010/main" val="2215597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73050">
              <a:buFont typeface="Wingdings" pitchFamily="2" charset="2"/>
              <a:buChar char="§"/>
            </a:pPr>
            <a:r>
              <a:rPr lang="en-US" b="0" dirty="0"/>
              <a:t>Audits to ensure accuracy of school finance and transportation </a:t>
            </a:r>
            <a:r>
              <a:rPr lang="en-US" b="0" dirty="0" smtClean="0"/>
              <a:t>funding  (pupil count, at risk, and transportation)</a:t>
            </a:r>
            <a:endParaRPr lang="en-US" b="0" dirty="0"/>
          </a:p>
          <a:p>
            <a:pPr marL="273050">
              <a:buFont typeface="Wingdings" pitchFamily="2" charset="2"/>
              <a:buChar char="§"/>
            </a:pPr>
            <a:endParaRPr lang="en-US" sz="1000" b="0" dirty="0"/>
          </a:p>
          <a:p>
            <a:pPr marL="273050">
              <a:buFont typeface="Wingdings" pitchFamily="2" charset="2"/>
              <a:buChar char="§"/>
            </a:pPr>
            <a:r>
              <a:rPr lang="en-US" b="0" dirty="0"/>
              <a:t>Audits are performed on a one to four year cycle depending on district size and other risk factors</a:t>
            </a:r>
          </a:p>
          <a:p>
            <a:pPr marL="273050">
              <a:buFont typeface="Wingdings" pitchFamily="2" charset="2"/>
              <a:buChar char="§"/>
            </a:pPr>
            <a:endParaRPr lang="en-US" sz="1000" b="0" dirty="0"/>
          </a:p>
          <a:p>
            <a:pPr marL="273050">
              <a:buFont typeface="Wingdings" pitchFamily="2" charset="2"/>
              <a:buChar char="§"/>
            </a:pPr>
            <a:r>
              <a:rPr lang="en-US" b="0" dirty="0"/>
              <a:t>Districts </a:t>
            </a:r>
            <a:r>
              <a:rPr lang="en-US" b="0" dirty="0" smtClean="0"/>
              <a:t>are </a:t>
            </a:r>
            <a:r>
              <a:rPr lang="en-US" b="0" dirty="0"/>
              <a:t>provided with an engagement letter outlining expectations, including audit documentation and data privacy</a:t>
            </a:r>
          </a:p>
          <a:p>
            <a:pPr marL="44450" indent="0">
              <a:buNone/>
            </a:pPr>
            <a:endParaRPr lang="en-US" sz="1000" b="0" dirty="0"/>
          </a:p>
          <a:p>
            <a:pPr marL="273050">
              <a:buFont typeface="Wingdings" pitchFamily="2" charset="2"/>
              <a:buChar char="§"/>
            </a:pPr>
            <a:r>
              <a:rPr lang="en-US" b="0" dirty="0"/>
              <a:t>Additional Information:</a:t>
            </a:r>
          </a:p>
          <a:p>
            <a:pPr marL="365760" lvl="1" indent="0">
              <a:buNone/>
            </a:pPr>
            <a:r>
              <a:rPr lang="en-US" dirty="0">
                <a:hlinkClick r:id="rId2"/>
              </a:rPr>
              <a:t>http://www.cde.state.co.us/cdefinance/auditunit.htm</a:t>
            </a:r>
            <a:endParaRPr lang="en-US" dirty="0"/>
          </a:p>
          <a:p>
            <a:endParaRPr lang="en-US" dirty="0"/>
          </a:p>
        </p:txBody>
      </p:sp>
      <p:sp>
        <p:nvSpPr>
          <p:cNvPr id="3" name="Title 2"/>
          <p:cNvSpPr>
            <a:spLocks noGrp="1"/>
          </p:cNvSpPr>
          <p:nvPr>
            <p:ph type="title"/>
          </p:nvPr>
        </p:nvSpPr>
        <p:spPr/>
        <p:txBody>
          <a:bodyPr/>
          <a:lstStyle/>
          <a:p>
            <a:r>
              <a:rPr lang="en-US" dirty="0"/>
              <a:t>Field Analyst Support Team (FAST)</a:t>
            </a:r>
          </a:p>
        </p:txBody>
      </p:sp>
    </p:spTree>
    <p:extLst>
      <p:ext uri="{BB962C8B-B14F-4D97-AF65-F5344CB8AC3E}">
        <p14:creationId xmlns:p14="http://schemas.microsoft.com/office/powerpoint/2010/main" val="3616692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93700" y="203447"/>
            <a:ext cx="8381260" cy="782073"/>
          </a:xfrm>
        </p:spPr>
        <p:txBody>
          <a:bodyPr/>
          <a:lstStyle/>
          <a:p>
            <a:r>
              <a:rPr lang="en-US" sz="3400" dirty="0" smtClean="0"/>
              <a:t>School Transportation Unit</a:t>
            </a:r>
            <a:endParaRPr lang="en-US" sz="3400" dirty="0"/>
          </a:p>
        </p:txBody>
      </p:sp>
      <p:sp>
        <p:nvSpPr>
          <p:cNvPr id="4" name="Footer Placeholder 3"/>
          <p:cNvSpPr>
            <a:spLocks noGrp="1"/>
          </p:cNvSpPr>
          <p:nvPr>
            <p:ph type="ftr" sz="quarter" idx="3"/>
          </p:nvPr>
        </p:nvSpPr>
        <p:spPr/>
        <p:txBody>
          <a:bodyPr/>
          <a:lstStyle/>
          <a:p>
            <a:fld id="{757A2F4E-5D54-B04B-91BD-7E78EE1FE9FD}" type="slidenum">
              <a:rPr lang="en-US" smtClean="0"/>
              <a:pPr/>
              <a:t>17</a:t>
            </a:fld>
            <a:endParaRPr lang="en-US" dirty="0" smtClean="0"/>
          </a:p>
        </p:txBody>
      </p:sp>
      <p:sp>
        <p:nvSpPr>
          <p:cNvPr id="10" name="Content Placeholder 9"/>
          <p:cNvSpPr>
            <a:spLocks noGrp="1"/>
          </p:cNvSpPr>
          <p:nvPr>
            <p:ph idx="4294967295"/>
          </p:nvPr>
        </p:nvSpPr>
        <p:spPr>
          <a:xfrm>
            <a:off x="165100" y="1236663"/>
            <a:ext cx="8877300" cy="4877534"/>
          </a:xfrm>
        </p:spPr>
        <p:txBody>
          <a:bodyPr/>
          <a:lstStyle/>
          <a:p>
            <a:pPr marL="502920" lvl="1">
              <a:buClr>
                <a:schemeClr val="accent1"/>
              </a:buClr>
            </a:pPr>
            <a:r>
              <a:rPr lang="en-US" sz="2400" spc="150" dirty="0"/>
              <a:t>Regulations on minimum standards and inspections </a:t>
            </a:r>
            <a:r>
              <a:rPr lang="en-US" sz="2400" spc="150" dirty="0" smtClean="0"/>
              <a:t>&amp; maintenance </a:t>
            </a:r>
            <a:r>
              <a:rPr lang="en-US" sz="2400" spc="150" dirty="0"/>
              <a:t>for school transportation </a:t>
            </a:r>
            <a:r>
              <a:rPr lang="en-US" sz="2400" spc="150" dirty="0" smtClean="0"/>
              <a:t>vehicles </a:t>
            </a:r>
            <a:r>
              <a:rPr lang="en-US" sz="2400" spc="150" dirty="0"/>
              <a:t>and school transportation </a:t>
            </a:r>
            <a:r>
              <a:rPr lang="en-US" sz="2400" spc="150" dirty="0" smtClean="0"/>
              <a:t>operations</a:t>
            </a:r>
            <a:endParaRPr lang="en-US" sz="2400" spc="150" dirty="0"/>
          </a:p>
          <a:p>
            <a:pPr lvl="1"/>
            <a:endParaRPr lang="en-US" sz="1800" dirty="0" smtClean="0"/>
          </a:p>
          <a:p>
            <a:r>
              <a:rPr lang="en-US" b="0" dirty="0" smtClean="0"/>
              <a:t>School Transportation Advisory Reviews (STAR) are performed on a two year rotating cycle: fleet/maintenance and operations/training.  Technical assistance reviews can be performed upon request.</a:t>
            </a:r>
          </a:p>
          <a:p>
            <a:pPr marL="45720" indent="0">
              <a:buNone/>
            </a:pPr>
            <a:endParaRPr lang="en-US" b="0" dirty="0" smtClean="0"/>
          </a:p>
          <a:p>
            <a:r>
              <a:rPr lang="en-US" b="0" dirty="0" smtClean="0"/>
              <a:t>Additional Information: </a:t>
            </a:r>
          </a:p>
          <a:p>
            <a:pPr marL="468630" lvl="2" indent="0">
              <a:buNone/>
            </a:pPr>
            <a:r>
              <a:rPr lang="en-US" b="0" dirty="0" smtClean="0">
                <a:hlinkClick r:id="rId3"/>
              </a:rPr>
              <a:t>http</a:t>
            </a:r>
            <a:r>
              <a:rPr lang="en-US" b="0" dirty="0">
                <a:hlinkClick r:id="rId3"/>
              </a:rPr>
              <a:t>://www.cde.state.co.us/transportation </a:t>
            </a:r>
            <a:endParaRPr lang="en-US" b="0" dirty="0" smtClean="0"/>
          </a:p>
          <a:p>
            <a:pPr lvl="1"/>
            <a:endParaRPr lang="en-US" b="0" dirty="0" smtClean="0"/>
          </a:p>
          <a:p>
            <a:pPr lvl="1"/>
            <a:endParaRPr lang="en-US" sz="1600" dirty="0"/>
          </a:p>
          <a:p>
            <a:pPr lvl="2"/>
            <a:endParaRPr lang="en-US" dirty="0" smtClean="0"/>
          </a:p>
          <a:p>
            <a:pPr lvl="2"/>
            <a:endParaRPr lang="en-US" dirty="0" smtClean="0"/>
          </a:p>
        </p:txBody>
      </p:sp>
    </p:spTree>
    <p:extLst>
      <p:ext uri="{BB962C8B-B14F-4D97-AF65-F5344CB8AC3E}">
        <p14:creationId xmlns:p14="http://schemas.microsoft.com/office/powerpoint/2010/main" val="596398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38678699"/>
              </p:ext>
            </p:extLst>
          </p:nvPr>
        </p:nvGraphicFramePr>
        <p:xfrm>
          <a:off x="289256" y="1705973"/>
          <a:ext cx="8420100" cy="4357369"/>
        </p:xfrm>
        <a:graphic>
          <a:graphicData uri="http://schemas.openxmlformats.org/drawingml/2006/table">
            <a:tbl>
              <a:tblPr firstRow="1" firstCol="1" bandRow="1">
                <a:tableStyleId>{B301B821-A1FF-4177-AEE7-76D212191A09}</a:tableStyleId>
              </a:tblPr>
              <a:tblGrid>
                <a:gridCol w="1648120"/>
                <a:gridCol w="1336380"/>
                <a:gridCol w="2564090"/>
                <a:gridCol w="2871510"/>
              </a:tblGrid>
              <a:tr h="237636">
                <a:tc>
                  <a:txBody>
                    <a:bodyPr/>
                    <a:lstStyle/>
                    <a:p>
                      <a:pPr marL="0" marR="0">
                        <a:lnSpc>
                          <a:spcPct val="115000"/>
                        </a:lnSpc>
                        <a:spcBef>
                          <a:spcPts val="0"/>
                        </a:spcBef>
                        <a:spcAft>
                          <a:spcPts val="0"/>
                        </a:spcAft>
                      </a:pPr>
                      <a:r>
                        <a:rPr lang="en-US" sz="1300" dirty="0">
                          <a:effectLst/>
                        </a:rPr>
                        <a:t>Name</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Phone</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tabLst>
                          <a:tab pos="944880" algn="ctr"/>
                        </a:tabLst>
                      </a:pPr>
                      <a:r>
                        <a:rPr lang="en-US" sz="1300" dirty="0">
                          <a:effectLst/>
                        </a:rPr>
                        <a:t>Email	</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tabLst>
                          <a:tab pos="944880" algn="ctr"/>
                        </a:tabLst>
                      </a:pPr>
                      <a:r>
                        <a:rPr lang="en-US" sz="1300" dirty="0">
                          <a:effectLst/>
                        </a:rPr>
                        <a:t>Primary Duties</a:t>
                      </a:r>
                      <a:endParaRPr lang="en-US" sz="1300" dirty="0">
                        <a:effectLst/>
                        <a:latin typeface="Calibri"/>
                        <a:ea typeface="Calibri"/>
                        <a:cs typeface="Times New Roman"/>
                      </a:endParaRPr>
                    </a:p>
                  </a:txBody>
                  <a:tcPr marL="60295" marR="60295" marT="0" marB="0"/>
                </a:tc>
              </a:tr>
              <a:tr h="244420">
                <a:tc>
                  <a:txBody>
                    <a:bodyPr/>
                    <a:lstStyle/>
                    <a:p>
                      <a:pPr marL="0" marR="0">
                        <a:lnSpc>
                          <a:spcPct val="115000"/>
                        </a:lnSpc>
                        <a:spcBef>
                          <a:spcPts val="0"/>
                        </a:spcBef>
                        <a:spcAft>
                          <a:spcPts val="0"/>
                        </a:spcAft>
                      </a:pPr>
                      <a:r>
                        <a:rPr lang="en-US" sz="1300" dirty="0">
                          <a:effectLst/>
                        </a:rPr>
                        <a:t>Leanne Emm</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a:effectLst/>
                        </a:rPr>
                        <a:t>303-866-6202</a:t>
                      </a:r>
                      <a:endParaRPr lang="en-US" sz="130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a:effectLst/>
                          <a:hlinkClick r:id="rId3"/>
                        </a:rPr>
                        <a:t>Emm_l@cde.state.co.us</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Associate </a:t>
                      </a:r>
                      <a:r>
                        <a:rPr lang="en-US" sz="1300" dirty="0" smtClean="0">
                          <a:effectLst/>
                        </a:rPr>
                        <a:t>Commissioner</a:t>
                      </a:r>
                      <a:endParaRPr lang="en-US" sz="1300" dirty="0">
                        <a:effectLst/>
                        <a:latin typeface="Calibri"/>
                        <a:ea typeface="Calibri"/>
                        <a:cs typeface="Times New Roman"/>
                      </a:endParaRPr>
                    </a:p>
                  </a:txBody>
                  <a:tcPr marL="60295" marR="60295" marT="0" marB="0"/>
                </a:tc>
              </a:tr>
              <a:tr h="272142">
                <a:tc>
                  <a:txBody>
                    <a:bodyPr/>
                    <a:lstStyle/>
                    <a:p>
                      <a:pPr marL="0" marR="0">
                        <a:lnSpc>
                          <a:spcPct val="115000"/>
                        </a:lnSpc>
                        <a:spcBef>
                          <a:spcPts val="0"/>
                        </a:spcBef>
                        <a:spcAft>
                          <a:spcPts val="0"/>
                        </a:spcAft>
                      </a:pPr>
                      <a:r>
                        <a:rPr lang="en-US" sz="1300" dirty="0">
                          <a:effectLst/>
                        </a:rPr>
                        <a:t>Jennifer Okes</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303-866-2996</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4"/>
                        </a:rPr>
                        <a:t>Okes_j@cde.state.co.us</a:t>
                      </a:r>
                      <a:endParaRPr lang="en-US" sz="1300" dirty="0">
                        <a:effectLst/>
                      </a:endParaRPr>
                    </a:p>
                  </a:txBody>
                  <a:tcPr marL="60295" marR="60295" marT="0" marB="0"/>
                </a:tc>
                <a:tc>
                  <a:txBody>
                    <a:bodyPr/>
                    <a:lstStyle/>
                    <a:p>
                      <a:pPr marL="0" marR="0">
                        <a:lnSpc>
                          <a:spcPct val="115000"/>
                        </a:lnSpc>
                        <a:spcBef>
                          <a:spcPts val="0"/>
                        </a:spcBef>
                        <a:spcAft>
                          <a:spcPts val="0"/>
                        </a:spcAft>
                      </a:pPr>
                      <a:r>
                        <a:rPr lang="en-US" sz="1300" dirty="0">
                          <a:effectLst/>
                        </a:rPr>
                        <a:t>School Finance </a:t>
                      </a:r>
                      <a:r>
                        <a:rPr lang="en-US" sz="1300" dirty="0" smtClean="0">
                          <a:effectLst/>
                        </a:rPr>
                        <a:t>Director</a:t>
                      </a:r>
                      <a:endParaRPr lang="en-US" sz="1300" dirty="0">
                        <a:effectLst/>
                        <a:latin typeface="Calibri"/>
                        <a:ea typeface="Calibri"/>
                        <a:cs typeface="Times New Roman"/>
                      </a:endParaRPr>
                    </a:p>
                  </a:txBody>
                  <a:tcPr marL="60295" marR="60295" marT="0" marB="0"/>
                </a:tc>
              </a:tr>
              <a:tr h="283029">
                <a:tc>
                  <a:txBody>
                    <a:bodyPr/>
                    <a:lstStyle/>
                    <a:p>
                      <a:pPr marL="0" marR="0">
                        <a:lnSpc>
                          <a:spcPct val="115000"/>
                        </a:lnSpc>
                        <a:spcBef>
                          <a:spcPts val="0"/>
                        </a:spcBef>
                        <a:spcAft>
                          <a:spcPts val="0"/>
                        </a:spcAft>
                      </a:pPr>
                      <a:r>
                        <a:rPr lang="en-US" sz="1300" dirty="0">
                          <a:effectLst/>
                        </a:rPr>
                        <a:t>Mary Lynn Christel</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303-866-6818</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5"/>
                        </a:rPr>
                        <a:t>Christel_m@cde.state.co.us</a:t>
                      </a:r>
                      <a:endParaRPr lang="en-US" sz="1300" dirty="0">
                        <a:effectLst/>
                      </a:endParaRPr>
                    </a:p>
                  </a:txBody>
                  <a:tcPr marL="60295" marR="60295" marT="0" marB="0"/>
                </a:tc>
                <a:tc>
                  <a:txBody>
                    <a:bodyPr/>
                    <a:lstStyle/>
                    <a:p>
                      <a:pPr marL="0" marR="0">
                        <a:lnSpc>
                          <a:spcPct val="115000"/>
                        </a:lnSpc>
                        <a:spcBef>
                          <a:spcPts val="0"/>
                        </a:spcBef>
                        <a:spcAft>
                          <a:spcPts val="0"/>
                        </a:spcAft>
                      </a:pPr>
                      <a:r>
                        <a:rPr lang="en-US" sz="1300" dirty="0" smtClean="0">
                          <a:effectLst/>
                        </a:rPr>
                        <a:t>School </a:t>
                      </a:r>
                      <a:r>
                        <a:rPr lang="en-US" sz="1300" dirty="0">
                          <a:effectLst/>
                        </a:rPr>
                        <a:t>Finance </a:t>
                      </a:r>
                      <a:r>
                        <a:rPr lang="en-US" sz="1300" dirty="0" smtClean="0">
                          <a:effectLst/>
                        </a:rPr>
                        <a:t>Formula</a:t>
                      </a:r>
                      <a:endParaRPr lang="en-US" sz="1300" dirty="0">
                        <a:effectLst/>
                        <a:latin typeface="Calibri"/>
                        <a:ea typeface="Calibri"/>
                        <a:cs typeface="Times New Roman"/>
                      </a:endParaRPr>
                    </a:p>
                  </a:txBody>
                  <a:tcPr marL="60295" marR="60295" marT="0" marB="0"/>
                </a:tc>
              </a:tr>
              <a:tr h="250371">
                <a:tc>
                  <a:txBody>
                    <a:bodyPr/>
                    <a:lstStyle/>
                    <a:p>
                      <a:pPr marL="0" marR="0">
                        <a:lnSpc>
                          <a:spcPct val="115000"/>
                        </a:lnSpc>
                        <a:spcBef>
                          <a:spcPts val="0"/>
                        </a:spcBef>
                        <a:spcAft>
                          <a:spcPts val="0"/>
                        </a:spcAft>
                      </a:pPr>
                      <a:r>
                        <a:rPr lang="en-US" sz="1300" dirty="0">
                          <a:effectLst/>
                        </a:rPr>
                        <a:t>David Schneiderman</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303-866-6689</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6"/>
                        </a:rPr>
                        <a:t>Schneiderman_d@cde.state.co.us</a:t>
                      </a:r>
                      <a:endParaRPr lang="en-US" sz="1300" dirty="0">
                        <a:effectLst/>
                      </a:endParaRPr>
                    </a:p>
                  </a:txBody>
                  <a:tcPr marL="60295" marR="60295" marT="0" marB="0"/>
                </a:tc>
                <a:tc>
                  <a:txBody>
                    <a:bodyPr/>
                    <a:lstStyle/>
                    <a:p>
                      <a:pPr marL="0" marR="0">
                        <a:lnSpc>
                          <a:spcPct val="115000"/>
                        </a:lnSpc>
                        <a:spcBef>
                          <a:spcPts val="0"/>
                        </a:spcBef>
                        <a:spcAft>
                          <a:spcPts val="0"/>
                        </a:spcAft>
                      </a:pPr>
                      <a:r>
                        <a:rPr lang="en-US" sz="1300" dirty="0">
                          <a:effectLst/>
                        </a:rPr>
                        <a:t>Grants Fiscal Supervisor</a:t>
                      </a:r>
                      <a:endParaRPr lang="en-US" sz="1300" dirty="0">
                        <a:effectLst/>
                        <a:latin typeface="Calibri"/>
                        <a:ea typeface="Calibri"/>
                        <a:cs typeface="Times New Roman"/>
                      </a:endParaRPr>
                    </a:p>
                  </a:txBody>
                  <a:tcPr marL="60295" marR="60295" marT="0" marB="0"/>
                </a:tc>
              </a:tr>
              <a:tr h="250371">
                <a:tc>
                  <a:txBody>
                    <a:bodyPr/>
                    <a:lstStyle/>
                    <a:p>
                      <a:pPr marL="0" marR="0">
                        <a:lnSpc>
                          <a:spcPct val="115000"/>
                        </a:lnSpc>
                        <a:spcBef>
                          <a:spcPts val="0"/>
                        </a:spcBef>
                        <a:spcAft>
                          <a:spcPts val="0"/>
                        </a:spcAft>
                      </a:pPr>
                      <a:r>
                        <a:rPr lang="en-US" sz="1300" dirty="0">
                          <a:effectLst/>
                        </a:rPr>
                        <a:t>Scott Newell</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303-866-6717</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7"/>
                        </a:rPr>
                        <a:t>Newell_s@cde.state.co.us</a:t>
                      </a:r>
                      <a:endParaRPr lang="en-US" sz="1300" dirty="0">
                        <a:effectLst/>
                      </a:endParaRPr>
                    </a:p>
                  </a:txBody>
                  <a:tcPr marL="60295" marR="60295" marT="0" marB="0"/>
                </a:tc>
                <a:tc>
                  <a:txBody>
                    <a:bodyPr/>
                    <a:lstStyle/>
                    <a:p>
                      <a:pPr marL="0" marR="0">
                        <a:lnSpc>
                          <a:spcPct val="115000"/>
                        </a:lnSpc>
                        <a:spcBef>
                          <a:spcPts val="0"/>
                        </a:spcBef>
                        <a:spcAft>
                          <a:spcPts val="0"/>
                        </a:spcAft>
                      </a:pPr>
                      <a:r>
                        <a:rPr lang="en-US" sz="1300" dirty="0" smtClean="0">
                          <a:effectLst/>
                        </a:rPr>
                        <a:t>Capital Construction Director</a:t>
                      </a:r>
                      <a:endParaRPr lang="en-US" sz="1300" dirty="0">
                        <a:effectLst/>
                        <a:latin typeface="Calibri"/>
                        <a:ea typeface="Calibri"/>
                        <a:cs typeface="Times New Roman"/>
                      </a:endParaRPr>
                    </a:p>
                  </a:txBody>
                  <a:tcPr marL="60295" marR="60295" marT="0" marB="0"/>
                </a:tc>
              </a:tr>
              <a:tr h="250371">
                <a:tc>
                  <a:txBody>
                    <a:bodyPr/>
                    <a:lstStyle/>
                    <a:p>
                      <a:pPr marL="0" marR="0">
                        <a:lnSpc>
                          <a:spcPct val="115000"/>
                        </a:lnSpc>
                        <a:spcBef>
                          <a:spcPts val="0"/>
                        </a:spcBef>
                        <a:spcAft>
                          <a:spcPts val="0"/>
                        </a:spcAft>
                      </a:pPr>
                      <a:r>
                        <a:rPr lang="en-US" sz="1300" dirty="0">
                          <a:effectLst/>
                        </a:rPr>
                        <a:t>Jane Brand</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303-866-6934</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8"/>
                        </a:rPr>
                        <a:t>Brand_j@cde.state.co.us</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School Nutrition Director</a:t>
                      </a:r>
                      <a:endParaRPr lang="en-US" sz="1300" dirty="0">
                        <a:effectLst/>
                        <a:latin typeface="Calibri"/>
                        <a:ea typeface="Calibri"/>
                        <a:cs typeface="Times New Roman"/>
                      </a:endParaRPr>
                    </a:p>
                  </a:txBody>
                  <a:tcPr marL="60295" marR="60295" marT="0" marB="0"/>
                </a:tc>
              </a:tr>
              <a:tr h="250371">
                <a:tc>
                  <a:txBody>
                    <a:bodyPr/>
                    <a:lstStyle/>
                    <a:p>
                      <a:pPr marL="0" marR="0">
                        <a:lnSpc>
                          <a:spcPct val="115000"/>
                        </a:lnSpc>
                        <a:spcBef>
                          <a:spcPts val="0"/>
                        </a:spcBef>
                        <a:spcAft>
                          <a:spcPts val="0"/>
                        </a:spcAft>
                      </a:pPr>
                      <a:r>
                        <a:rPr lang="en-US" sz="1300" dirty="0">
                          <a:effectLst/>
                        </a:rPr>
                        <a:t>Kirk Weber</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303-866-6610</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9"/>
                        </a:rPr>
                        <a:t>Weber_k@cde.state.co.us</a:t>
                      </a:r>
                      <a:r>
                        <a:rPr lang="en-US" sz="1300" dirty="0">
                          <a:effectLst/>
                        </a:rPr>
                        <a:t> </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rPr>
                        <a:t>Financial</a:t>
                      </a:r>
                      <a:r>
                        <a:rPr lang="en-US" sz="1300" baseline="0" dirty="0" smtClean="0">
                          <a:effectLst/>
                        </a:rPr>
                        <a:t> Accounting </a:t>
                      </a:r>
                      <a:r>
                        <a:rPr lang="en-US" sz="1300" dirty="0" smtClean="0">
                          <a:effectLst/>
                        </a:rPr>
                        <a:t>Technical Advisor</a:t>
                      </a:r>
                      <a:endParaRPr lang="en-US" sz="1300" dirty="0">
                        <a:effectLst/>
                        <a:latin typeface="Calibri"/>
                        <a:ea typeface="Calibri"/>
                        <a:cs typeface="Times New Roman"/>
                      </a:endParaRPr>
                    </a:p>
                  </a:txBody>
                  <a:tcPr marL="60295" marR="60295" marT="0" marB="0"/>
                </a:tc>
              </a:tr>
              <a:tr h="250372">
                <a:tc>
                  <a:txBody>
                    <a:bodyPr/>
                    <a:lstStyle/>
                    <a:p>
                      <a:pPr marL="0" marR="0">
                        <a:lnSpc>
                          <a:spcPct val="115000"/>
                        </a:lnSpc>
                        <a:spcBef>
                          <a:spcPts val="0"/>
                        </a:spcBef>
                        <a:spcAft>
                          <a:spcPts val="0"/>
                        </a:spcAft>
                      </a:pPr>
                      <a:r>
                        <a:rPr lang="en-US" sz="1300" dirty="0">
                          <a:effectLst/>
                        </a:rPr>
                        <a:t>Adam Williams</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303-866-6843</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10"/>
                        </a:rPr>
                        <a:t>Williams_a@cde.state.co.us</a:t>
                      </a:r>
                      <a:r>
                        <a:rPr lang="en-US" sz="1300" dirty="0">
                          <a:effectLst/>
                        </a:rPr>
                        <a:t> </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Fiscal </a:t>
                      </a:r>
                      <a:r>
                        <a:rPr lang="en-US" sz="1300" dirty="0" smtClean="0">
                          <a:effectLst/>
                        </a:rPr>
                        <a:t>Data Coordinator</a:t>
                      </a:r>
                      <a:endParaRPr lang="en-US" sz="1300" dirty="0">
                        <a:effectLst/>
                        <a:latin typeface="Calibri"/>
                        <a:ea typeface="Calibri"/>
                        <a:cs typeface="Times New Roman"/>
                      </a:endParaRPr>
                    </a:p>
                  </a:txBody>
                  <a:tcPr marL="60295" marR="60295" marT="0" marB="0"/>
                </a:tc>
              </a:tr>
              <a:tr h="261257">
                <a:tc>
                  <a:txBody>
                    <a:bodyPr/>
                    <a:lstStyle/>
                    <a:p>
                      <a:pPr marL="0" marR="0">
                        <a:lnSpc>
                          <a:spcPct val="115000"/>
                        </a:lnSpc>
                        <a:spcBef>
                          <a:spcPts val="0"/>
                        </a:spcBef>
                        <a:spcAft>
                          <a:spcPts val="0"/>
                        </a:spcAft>
                      </a:pPr>
                      <a:r>
                        <a:rPr lang="en-US" sz="1300" dirty="0" smtClean="0">
                          <a:effectLst/>
                        </a:rPr>
                        <a:t>Yolanda </a:t>
                      </a:r>
                      <a:r>
                        <a:rPr lang="en-US" sz="1300" dirty="0">
                          <a:effectLst/>
                        </a:rPr>
                        <a:t>Lucero</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303-866-6847</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11"/>
                        </a:rPr>
                        <a:t>Lucero_y@cde.state.co.us</a:t>
                      </a:r>
                      <a:r>
                        <a:rPr lang="en-US" sz="1300" dirty="0">
                          <a:effectLst/>
                        </a:rPr>
                        <a:t> </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Fiscal </a:t>
                      </a:r>
                      <a:r>
                        <a:rPr lang="en-US" sz="1300" dirty="0" smtClean="0">
                          <a:effectLst/>
                        </a:rPr>
                        <a:t>Data Analyst</a:t>
                      </a:r>
                      <a:endParaRPr lang="en-US" sz="1300" dirty="0">
                        <a:effectLst/>
                        <a:latin typeface="Calibri"/>
                        <a:ea typeface="Calibri"/>
                        <a:cs typeface="Times New Roman"/>
                      </a:endParaRPr>
                    </a:p>
                  </a:txBody>
                  <a:tcPr marL="60295" marR="60295" marT="0" marB="0"/>
                </a:tc>
              </a:tr>
              <a:tr h="261257">
                <a:tc>
                  <a:txBody>
                    <a:bodyPr/>
                    <a:lstStyle/>
                    <a:p>
                      <a:pPr marL="0" marR="0">
                        <a:lnSpc>
                          <a:spcPct val="115000"/>
                        </a:lnSpc>
                        <a:spcBef>
                          <a:spcPts val="0"/>
                        </a:spcBef>
                        <a:spcAft>
                          <a:spcPts val="0"/>
                        </a:spcAft>
                      </a:pPr>
                      <a:r>
                        <a:rPr lang="en-US" sz="1300" dirty="0" smtClean="0">
                          <a:effectLst/>
                          <a:latin typeface="Calibri"/>
                          <a:ea typeface="Calibri"/>
                          <a:cs typeface="Times New Roman"/>
                        </a:rPr>
                        <a:t>Paul Reynolds</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latin typeface="Calibri"/>
                          <a:ea typeface="Calibri"/>
                          <a:cs typeface="Times New Roman"/>
                        </a:rPr>
                        <a:t>303-866-6137</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hlinkClick r:id="rId12"/>
                        </a:rPr>
                        <a:t>Reynolds_p@cde.state.co.us</a:t>
                      </a:r>
                      <a:endParaRPr lang="en-US" sz="1300" dirty="0" smtClean="0">
                        <a:effectLst/>
                      </a:endParaRPr>
                    </a:p>
                  </a:txBody>
                  <a:tcPr marL="60295" marR="60295" marT="0" marB="0"/>
                </a:tc>
                <a:tc>
                  <a:txBody>
                    <a:bodyPr/>
                    <a:lstStyle/>
                    <a:p>
                      <a:pPr marL="0" marR="0">
                        <a:lnSpc>
                          <a:spcPct val="115000"/>
                        </a:lnSpc>
                        <a:spcBef>
                          <a:spcPts val="0"/>
                        </a:spcBef>
                        <a:spcAft>
                          <a:spcPts val="0"/>
                        </a:spcAft>
                      </a:pPr>
                      <a:r>
                        <a:rPr lang="en-US" sz="1300" dirty="0" smtClean="0">
                          <a:effectLst/>
                          <a:latin typeface="Calibri"/>
                          <a:ea typeface="Calibri"/>
                          <a:cs typeface="Times New Roman"/>
                        </a:rPr>
                        <a:t>Financial Analyst</a:t>
                      </a:r>
                      <a:endParaRPr lang="en-US" sz="1300" dirty="0">
                        <a:effectLst/>
                        <a:latin typeface="Calibri"/>
                        <a:ea typeface="Calibri"/>
                        <a:cs typeface="Times New Roman"/>
                      </a:endParaRPr>
                    </a:p>
                  </a:txBody>
                  <a:tcPr marL="60295" marR="60295" marT="0" marB="0"/>
                </a:tc>
              </a:tr>
              <a:tr h="261257">
                <a:tc>
                  <a:txBody>
                    <a:bodyPr/>
                    <a:lstStyle/>
                    <a:p>
                      <a:pPr marL="0" marR="0">
                        <a:lnSpc>
                          <a:spcPct val="115000"/>
                        </a:lnSpc>
                        <a:spcBef>
                          <a:spcPts val="0"/>
                        </a:spcBef>
                        <a:spcAft>
                          <a:spcPts val="0"/>
                        </a:spcAft>
                      </a:pPr>
                      <a:r>
                        <a:rPr lang="en-US" sz="1300" dirty="0" smtClean="0">
                          <a:effectLst/>
                        </a:rPr>
                        <a:t>David Miller</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rPr>
                        <a:t>303-866-6234</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6"/>
                        </a:rPr>
                        <a:t>Miller_d@cde.state.co.us</a:t>
                      </a:r>
                      <a:endParaRPr lang="en-US" sz="1300" dirty="0">
                        <a:effectLst/>
                      </a:endParaRPr>
                    </a:p>
                  </a:txBody>
                  <a:tcPr marL="60295" marR="60295" marT="0" marB="0"/>
                </a:tc>
                <a:tc>
                  <a:txBody>
                    <a:bodyPr/>
                    <a:lstStyle/>
                    <a:p>
                      <a:pPr marL="0" marR="0">
                        <a:lnSpc>
                          <a:spcPct val="115000"/>
                        </a:lnSpc>
                        <a:spcBef>
                          <a:spcPts val="0"/>
                        </a:spcBef>
                        <a:spcAft>
                          <a:spcPts val="0"/>
                        </a:spcAft>
                      </a:pPr>
                      <a:r>
                        <a:rPr lang="en-US" sz="1300" dirty="0" smtClean="0">
                          <a:effectLst/>
                        </a:rPr>
                        <a:t>Data Analyst</a:t>
                      </a:r>
                      <a:endParaRPr lang="en-US" sz="1300" dirty="0">
                        <a:effectLst/>
                        <a:latin typeface="Calibri"/>
                        <a:ea typeface="Calibri"/>
                        <a:cs typeface="Times New Roman"/>
                      </a:endParaRPr>
                    </a:p>
                  </a:txBody>
                  <a:tcPr marL="60295" marR="60295" marT="0" marB="0"/>
                </a:tc>
              </a:tr>
              <a:tr h="272143">
                <a:tc>
                  <a:txBody>
                    <a:bodyPr/>
                    <a:lstStyle/>
                    <a:p>
                      <a:pPr marL="0" marR="0">
                        <a:lnSpc>
                          <a:spcPct val="115000"/>
                        </a:lnSpc>
                        <a:spcBef>
                          <a:spcPts val="0"/>
                        </a:spcBef>
                        <a:spcAft>
                          <a:spcPts val="0"/>
                        </a:spcAft>
                      </a:pPr>
                      <a:r>
                        <a:rPr lang="en-US" sz="1300" dirty="0" smtClean="0">
                          <a:effectLst/>
                          <a:latin typeface="Calibri"/>
                          <a:ea typeface="Calibri"/>
                          <a:cs typeface="Times New Roman"/>
                        </a:rPr>
                        <a:t>Rebecca McRee</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latin typeface="Calibri"/>
                          <a:ea typeface="Calibri"/>
                          <a:cs typeface="Times New Roman"/>
                        </a:rPr>
                        <a:t>303-866-6805</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latin typeface="Calibri"/>
                          <a:ea typeface="Calibri"/>
                          <a:cs typeface="Times New Roman"/>
                          <a:hlinkClick r:id="rId13"/>
                        </a:rPr>
                        <a:t>Mcree_r@cde.state.co.us</a:t>
                      </a:r>
                      <a:r>
                        <a:rPr lang="en-US" sz="1300" baseline="0" dirty="0" smtClean="0">
                          <a:effectLst/>
                          <a:latin typeface="Calibri"/>
                          <a:ea typeface="Calibri"/>
                          <a:cs typeface="Times New Roman"/>
                        </a:rPr>
                        <a:t> </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latin typeface="Calibri"/>
                          <a:ea typeface="Calibri"/>
                          <a:cs typeface="Times New Roman"/>
                        </a:rPr>
                        <a:t>FAST Operations Lead and Supervisor</a:t>
                      </a:r>
                      <a:endParaRPr lang="en-US" sz="1300" dirty="0">
                        <a:effectLst/>
                        <a:latin typeface="Calibri"/>
                        <a:ea typeface="Calibri"/>
                        <a:cs typeface="Times New Roman"/>
                      </a:endParaRPr>
                    </a:p>
                  </a:txBody>
                  <a:tcPr marL="60295" marR="60295" marT="0" marB="0"/>
                </a:tc>
              </a:tr>
              <a:tr h="272143">
                <a:tc>
                  <a:txBody>
                    <a:bodyPr/>
                    <a:lstStyle/>
                    <a:p>
                      <a:pPr marL="0" marR="0">
                        <a:lnSpc>
                          <a:spcPct val="115000"/>
                        </a:lnSpc>
                        <a:spcBef>
                          <a:spcPts val="0"/>
                        </a:spcBef>
                        <a:spcAft>
                          <a:spcPts val="0"/>
                        </a:spcAft>
                      </a:pPr>
                      <a:r>
                        <a:rPr lang="en-US" sz="1300" dirty="0">
                          <a:effectLst/>
                        </a:rPr>
                        <a:t>Scott Abbey</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a:effectLst/>
                        </a:rPr>
                        <a:t>303-866-6153</a:t>
                      </a:r>
                      <a:endParaRPr lang="en-US" sz="130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14"/>
                        </a:rPr>
                        <a:t>Abbey_s@cde.state.co.us</a:t>
                      </a:r>
                      <a:r>
                        <a:rPr lang="en-US" sz="1300" dirty="0">
                          <a:effectLst/>
                        </a:rPr>
                        <a:t> </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a:effectLst/>
                        </a:rPr>
                        <a:t>FAST </a:t>
                      </a:r>
                      <a:r>
                        <a:rPr lang="en-US" sz="1300" dirty="0" smtClean="0">
                          <a:effectLst/>
                        </a:rPr>
                        <a:t>Review Lead</a:t>
                      </a:r>
                      <a:endParaRPr lang="en-US" sz="1300" dirty="0">
                        <a:effectLst/>
                        <a:latin typeface="Calibri"/>
                        <a:ea typeface="Calibri"/>
                        <a:cs typeface="Times New Roman"/>
                      </a:endParaRPr>
                    </a:p>
                  </a:txBody>
                  <a:tcPr marL="60295" marR="60295" marT="0" marB="0"/>
                </a:tc>
              </a:tr>
              <a:tr h="239486">
                <a:tc>
                  <a:txBody>
                    <a:bodyPr/>
                    <a:lstStyle/>
                    <a:p>
                      <a:pPr marL="0" marR="0">
                        <a:lnSpc>
                          <a:spcPct val="115000"/>
                        </a:lnSpc>
                        <a:spcBef>
                          <a:spcPts val="0"/>
                        </a:spcBef>
                        <a:spcAft>
                          <a:spcPts val="0"/>
                        </a:spcAft>
                      </a:pPr>
                      <a:r>
                        <a:rPr lang="en-US" sz="1300" dirty="0" smtClean="0">
                          <a:effectLst/>
                        </a:rPr>
                        <a:t>Susan Miller</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rPr>
                        <a:t>303-866-6656</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6"/>
                        </a:rPr>
                        <a:t>Miller_s@cde.state.co.us</a:t>
                      </a:r>
                      <a:endParaRPr lang="en-US" sz="1300" dirty="0">
                        <a:effectLst/>
                      </a:endParaRPr>
                    </a:p>
                  </a:txBody>
                  <a:tcPr marL="60295" marR="60295" marT="0" marB="0"/>
                </a:tc>
                <a:tc>
                  <a:txBody>
                    <a:bodyPr/>
                    <a:lstStyle/>
                    <a:p>
                      <a:pPr marL="0" marR="0">
                        <a:lnSpc>
                          <a:spcPct val="115000"/>
                        </a:lnSpc>
                        <a:spcBef>
                          <a:spcPts val="0"/>
                        </a:spcBef>
                        <a:spcAft>
                          <a:spcPts val="0"/>
                        </a:spcAft>
                      </a:pPr>
                      <a:r>
                        <a:rPr lang="en-US" sz="1300" dirty="0" smtClean="0">
                          <a:effectLst/>
                        </a:rPr>
                        <a:t>Transportation</a:t>
                      </a:r>
                      <a:r>
                        <a:rPr lang="en-US" sz="1300" baseline="0" dirty="0" smtClean="0">
                          <a:effectLst/>
                        </a:rPr>
                        <a:t> Analyst Lead</a:t>
                      </a:r>
                      <a:endParaRPr lang="en-US" sz="1300" dirty="0">
                        <a:effectLst/>
                        <a:latin typeface="Calibri"/>
                        <a:ea typeface="Calibri"/>
                        <a:cs typeface="Times New Roman"/>
                      </a:endParaRPr>
                    </a:p>
                  </a:txBody>
                  <a:tcPr marL="60295" marR="60295" marT="0" marB="0"/>
                </a:tc>
              </a:tr>
              <a:tr h="239486">
                <a:tc>
                  <a:txBody>
                    <a:bodyPr/>
                    <a:lstStyle/>
                    <a:p>
                      <a:pPr marL="0" marR="0">
                        <a:lnSpc>
                          <a:spcPct val="115000"/>
                        </a:lnSpc>
                        <a:spcBef>
                          <a:spcPts val="0"/>
                        </a:spcBef>
                        <a:spcAft>
                          <a:spcPts val="0"/>
                        </a:spcAft>
                      </a:pPr>
                      <a:r>
                        <a:rPr lang="en-US" sz="1300" dirty="0" smtClean="0">
                          <a:effectLst/>
                        </a:rPr>
                        <a:t>Brian Vasina</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rPr>
                        <a:t>303-866-6655</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7"/>
                        </a:rPr>
                        <a:t>Vasina_b@cde.state.co.us</a:t>
                      </a:r>
                      <a:endParaRPr lang="en-US" sz="1300" dirty="0">
                        <a:effectLst/>
                      </a:endParaRPr>
                    </a:p>
                  </a:txBody>
                  <a:tcPr marL="60295" marR="60295" marT="0" marB="0"/>
                </a:tc>
                <a:tc>
                  <a:txBody>
                    <a:bodyPr/>
                    <a:lstStyle/>
                    <a:p>
                      <a:pPr marL="0" marR="0">
                        <a:lnSpc>
                          <a:spcPct val="115000"/>
                        </a:lnSpc>
                        <a:spcBef>
                          <a:spcPts val="0"/>
                        </a:spcBef>
                        <a:spcAft>
                          <a:spcPts val="0"/>
                        </a:spcAft>
                      </a:pPr>
                      <a:r>
                        <a:rPr lang="en-US" sz="1300" dirty="0" smtClean="0">
                          <a:effectLst/>
                        </a:rPr>
                        <a:t>Transportation</a:t>
                      </a:r>
                      <a:r>
                        <a:rPr lang="en-US" sz="1300" baseline="0" dirty="0" smtClean="0">
                          <a:effectLst/>
                        </a:rPr>
                        <a:t> Analyst </a:t>
                      </a:r>
                      <a:endParaRPr lang="en-US" sz="1300" dirty="0">
                        <a:effectLst/>
                        <a:latin typeface="Calibri"/>
                        <a:ea typeface="Calibri"/>
                        <a:cs typeface="Times New Roman"/>
                      </a:endParaRPr>
                    </a:p>
                  </a:txBody>
                  <a:tcPr marL="60295" marR="60295" marT="0" marB="0"/>
                </a:tc>
              </a:tr>
              <a:tr h="261257">
                <a:tc>
                  <a:txBody>
                    <a:bodyPr/>
                    <a:lstStyle/>
                    <a:p>
                      <a:pPr marL="0" marR="0">
                        <a:lnSpc>
                          <a:spcPct val="115000"/>
                        </a:lnSpc>
                        <a:spcBef>
                          <a:spcPts val="0"/>
                        </a:spcBef>
                        <a:spcAft>
                          <a:spcPts val="0"/>
                        </a:spcAft>
                      </a:pPr>
                      <a:r>
                        <a:rPr lang="en-US" sz="1300" dirty="0" smtClean="0">
                          <a:effectLst/>
                        </a:rPr>
                        <a:t>Kristen</a:t>
                      </a:r>
                      <a:r>
                        <a:rPr lang="en-US" sz="1300" baseline="0" dirty="0" smtClean="0">
                          <a:effectLst/>
                        </a:rPr>
                        <a:t> </a:t>
                      </a:r>
                      <a:r>
                        <a:rPr lang="en-US" sz="1300" baseline="0" dirty="0" err="1" smtClean="0">
                          <a:effectLst/>
                        </a:rPr>
                        <a:t>Gines</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rPr>
                        <a:t>303-866-6141</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u="sng" dirty="0" smtClean="0">
                          <a:effectLst/>
                          <a:hlinkClick r:id="rId8"/>
                        </a:rPr>
                        <a:t>Gines_k@cde.state.co.us</a:t>
                      </a:r>
                      <a:endParaRPr lang="en-US" sz="1300" dirty="0">
                        <a:effectLst/>
                        <a:latin typeface="Calibri"/>
                        <a:ea typeface="Calibri"/>
                        <a:cs typeface="Times New Roman"/>
                      </a:endParaRPr>
                    </a:p>
                  </a:txBody>
                  <a:tcPr marL="60295" marR="60295" marT="0" marB="0"/>
                </a:tc>
                <a:tc>
                  <a:txBody>
                    <a:bodyPr/>
                    <a:lstStyle/>
                    <a:p>
                      <a:pPr marL="0" marR="0">
                        <a:lnSpc>
                          <a:spcPct val="115000"/>
                        </a:lnSpc>
                        <a:spcBef>
                          <a:spcPts val="0"/>
                        </a:spcBef>
                        <a:spcAft>
                          <a:spcPts val="0"/>
                        </a:spcAft>
                      </a:pPr>
                      <a:r>
                        <a:rPr lang="en-US" sz="1300" dirty="0" smtClean="0">
                          <a:effectLst/>
                        </a:rPr>
                        <a:t>Executive Assistant</a:t>
                      </a:r>
                      <a:endParaRPr lang="en-US" sz="1300" dirty="0">
                        <a:effectLst/>
                        <a:latin typeface="Calibri"/>
                        <a:ea typeface="Calibri"/>
                        <a:cs typeface="Times New Roman"/>
                      </a:endParaRPr>
                    </a:p>
                  </a:txBody>
                  <a:tcPr marL="60295" marR="60295" marT="0" marB="0"/>
                </a:tc>
              </a:tr>
            </a:tbl>
          </a:graphicData>
        </a:graphic>
      </p:graphicFrame>
      <p:sp>
        <p:nvSpPr>
          <p:cNvPr id="6" name="Title 5"/>
          <p:cNvSpPr>
            <a:spLocks noGrp="1"/>
          </p:cNvSpPr>
          <p:nvPr>
            <p:ph type="title"/>
          </p:nvPr>
        </p:nvSpPr>
        <p:spPr/>
        <p:txBody>
          <a:bodyPr/>
          <a:lstStyle/>
          <a:p>
            <a:r>
              <a:rPr lang="en-US" dirty="0" smtClean="0"/>
              <a:t>Primary Contacts</a:t>
            </a:r>
            <a:endParaRPr lang="en-US" dirty="0"/>
          </a:p>
        </p:txBody>
      </p:sp>
    </p:spTree>
    <p:extLst>
      <p:ext uri="{BB962C8B-B14F-4D97-AF65-F5344CB8AC3E}">
        <p14:creationId xmlns:p14="http://schemas.microsoft.com/office/powerpoint/2010/main" val="2417243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bwMode="auto">
          <a:xfrm>
            <a:off x="285750" y="1862138"/>
            <a:ext cx="8631238" cy="4383087"/>
          </a:xfrm>
          <a:extLs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r>
              <a:rPr lang="en-US" dirty="0" smtClean="0"/>
              <a:t>Budgets </a:t>
            </a:r>
          </a:p>
          <a:p>
            <a:pPr>
              <a:lnSpc>
                <a:spcPct val="150000"/>
              </a:lnSpc>
            </a:pPr>
            <a:r>
              <a:rPr lang="en-US" dirty="0" smtClean="0"/>
              <a:t>Financial Accreditation</a:t>
            </a:r>
          </a:p>
          <a:p>
            <a:pPr>
              <a:lnSpc>
                <a:spcPct val="150000"/>
              </a:lnSpc>
            </a:pPr>
            <a:r>
              <a:rPr lang="en-US" dirty="0" smtClean="0"/>
              <a:t>Grant coding</a:t>
            </a:r>
          </a:p>
          <a:p>
            <a:pPr>
              <a:lnSpc>
                <a:spcPct val="150000"/>
              </a:lnSpc>
            </a:pPr>
            <a:r>
              <a:rPr lang="en-US" dirty="0" smtClean="0"/>
              <a:t>BEST</a:t>
            </a:r>
            <a:endParaRPr lang="en-US" dirty="0"/>
          </a:p>
          <a:p>
            <a:pPr marL="273050" algn="just">
              <a:lnSpc>
                <a:spcPct val="150000"/>
              </a:lnSpc>
              <a:buFont typeface="Wingdings" pitchFamily="2" charset="2"/>
              <a:buChar char="§"/>
            </a:pPr>
            <a:r>
              <a:rPr lang="en-US" dirty="0" smtClean="0"/>
              <a:t>OSN</a:t>
            </a:r>
          </a:p>
          <a:p>
            <a:pPr marL="273050" algn="just">
              <a:lnSpc>
                <a:spcPct val="150000"/>
              </a:lnSpc>
              <a:buFont typeface="Wingdings" pitchFamily="2" charset="2"/>
              <a:buChar char="§"/>
            </a:pPr>
            <a:r>
              <a:rPr lang="en-US" dirty="0" smtClean="0"/>
              <a:t>FAST</a:t>
            </a:r>
            <a:endParaRPr lang="en-US" dirty="0"/>
          </a:p>
          <a:p>
            <a:pPr>
              <a:lnSpc>
                <a:spcPct val="150000"/>
              </a:lnSpc>
            </a:pPr>
            <a:r>
              <a:rPr lang="en-US" dirty="0" smtClean="0"/>
              <a:t>Transportation</a:t>
            </a:r>
            <a:endParaRPr lang="en-US" dirty="0"/>
          </a:p>
        </p:txBody>
      </p:sp>
      <p:sp>
        <p:nvSpPr>
          <p:cNvPr id="8194" name="Rectangle 2"/>
          <p:cNvSpPr>
            <a:spLocks noGrp="1" noChangeArrowheads="1"/>
          </p:cNvSpPr>
          <p:nvPr>
            <p:ph type="title"/>
          </p:nvPr>
        </p:nvSpPr>
        <p:spPr bwMode="auto">
          <a:xfrm>
            <a:off x="92075" y="92075"/>
            <a:ext cx="8915400" cy="1371600"/>
          </a:xfrm>
          <a:ln>
            <a:miter lim="800000"/>
            <a:headEnd/>
            <a:tailEnd/>
          </a:ln>
        </p:spPr>
        <p:txBody>
          <a:bodyPr wrap="square" numCol="1" anchorCtr="0" compatLnSpc="1">
            <a:prstTxWarp prst="textNoShape">
              <a:avLst/>
            </a:prstTxWarp>
          </a:bodyPr>
          <a:lstStyle/>
          <a:p>
            <a:pPr fontAlgn="auto">
              <a:spcAft>
                <a:spcPts val="0"/>
              </a:spcAft>
              <a:defRPr/>
            </a:pPr>
            <a:r>
              <a:rPr lang="en-US" dirty="0"/>
              <a:t>Agenda</a:t>
            </a:r>
          </a:p>
        </p:txBody>
      </p:sp>
    </p:spTree>
    <p:extLst>
      <p:ext uri="{BB962C8B-B14F-4D97-AF65-F5344CB8AC3E}">
        <p14:creationId xmlns:p14="http://schemas.microsoft.com/office/powerpoint/2010/main" val="2446693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20040" lvl="1" indent="0">
              <a:buNone/>
            </a:pPr>
            <a:r>
              <a:rPr lang="en-US" dirty="0" smtClean="0"/>
              <a:t> </a:t>
            </a:r>
          </a:p>
          <a:p>
            <a:r>
              <a:rPr lang="en-US" dirty="0" smtClean="0"/>
              <a:t>Budgets reflect priorities</a:t>
            </a:r>
          </a:p>
          <a:p>
            <a:endParaRPr lang="en-US" dirty="0" smtClean="0"/>
          </a:p>
          <a:p>
            <a:pPr lvl="1"/>
            <a:r>
              <a:rPr lang="en-US" dirty="0" smtClean="0"/>
              <a:t>Vision</a:t>
            </a:r>
          </a:p>
          <a:p>
            <a:pPr lvl="1"/>
            <a:r>
              <a:rPr lang="en-US" dirty="0" smtClean="0"/>
              <a:t>Policies</a:t>
            </a:r>
          </a:p>
          <a:p>
            <a:pPr lvl="1"/>
            <a:r>
              <a:rPr lang="en-US" dirty="0" smtClean="0"/>
              <a:t>Political commitments</a:t>
            </a:r>
          </a:p>
          <a:p>
            <a:pPr lvl="1"/>
            <a:r>
              <a:rPr lang="en-US" dirty="0" smtClean="0"/>
              <a:t>Goals  </a:t>
            </a:r>
          </a:p>
          <a:p>
            <a:endParaRPr lang="en-US" dirty="0" smtClean="0"/>
          </a:p>
          <a:p>
            <a:pPr lvl="1"/>
            <a:endParaRPr lang="en-US" dirty="0" smtClean="0"/>
          </a:p>
        </p:txBody>
      </p:sp>
      <p:sp>
        <p:nvSpPr>
          <p:cNvPr id="3" name="Title 2"/>
          <p:cNvSpPr>
            <a:spLocks noGrp="1"/>
          </p:cNvSpPr>
          <p:nvPr>
            <p:ph type="title"/>
          </p:nvPr>
        </p:nvSpPr>
        <p:spPr/>
        <p:txBody>
          <a:bodyPr/>
          <a:lstStyle/>
          <a:p>
            <a:r>
              <a:rPr lang="en-US" dirty="0" smtClean="0"/>
              <a:t>Budget Basics</a:t>
            </a:r>
            <a:endParaRPr lang="en-US" dirty="0"/>
          </a:p>
        </p:txBody>
      </p:sp>
    </p:spTree>
    <p:extLst>
      <p:ext uri="{BB962C8B-B14F-4D97-AF65-F5344CB8AC3E}">
        <p14:creationId xmlns:p14="http://schemas.microsoft.com/office/powerpoint/2010/main" val="2852229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Primary Budget </a:t>
            </a:r>
            <a:r>
              <a:rPr lang="en-US" dirty="0" smtClean="0"/>
              <a:t>Objectives</a:t>
            </a:r>
          </a:p>
          <a:p>
            <a:endParaRPr lang="en-US" dirty="0" smtClean="0"/>
          </a:p>
          <a:p>
            <a:pPr lvl="1"/>
            <a:r>
              <a:rPr lang="en-US" dirty="0" smtClean="0"/>
              <a:t>Provides a framework to assist the formulation and understanding of activities, goals, and needs</a:t>
            </a:r>
          </a:p>
          <a:p>
            <a:pPr lvl="1"/>
            <a:r>
              <a:rPr lang="en-US" dirty="0" smtClean="0"/>
              <a:t>Enhance communications with staff and community</a:t>
            </a:r>
          </a:p>
          <a:p>
            <a:pPr lvl="1"/>
            <a:r>
              <a:rPr lang="en-US" dirty="0" smtClean="0"/>
              <a:t>Compare anticipated costs with actual costs</a:t>
            </a:r>
          </a:p>
          <a:p>
            <a:pPr lvl="1"/>
            <a:r>
              <a:rPr lang="en-US" dirty="0" smtClean="0"/>
              <a:t>Historical data for future budget preparation</a:t>
            </a:r>
          </a:p>
          <a:p>
            <a:pPr lvl="1"/>
            <a:r>
              <a:rPr lang="en-US" dirty="0" smtClean="0"/>
              <a:t>Ensure consistency with federal and state requirements</a:t>
            </a:r>
          </a:p>
          <a:p>
            <a:pPr lvl="1"/>
            <a:endParaRPr lang="en-US" dirty="0" smtClean="0"/>
          </a:p>
          <a:p>
            <a:endParaRPr lang="en-US" dirty="0"/>
          </a:p>
          <a:p>
            <a:endParaRPr lang="en-US" dirty="0"/>
          </a:p>
        </p:txBody>
      </p:sp>
      <p:sp>
        <p:nvSpPr>
          <p:cNvPr id="3" name="Title 2"/>
          <p:cNvSpPr>
            <a:spLocks noGrp="1"/>
          </p:cNvSpPr>
          <p:nvPr>
            <p:ph type="title"/>
          </p:nvPr>
        </p:nvSpPr>
        <p:spPr/>
        <p:txBody>
          <a:bodyPr/>
          <a:lstStyle/>
          <a:p>
            <a:r>
              <a:rPr lang="en-US" dirty="0" smtClean="0"/>
              <a:t>Budget Basics</a:t>
            </a:r>
            <a:endParaRPr lang="en-US" dirty="0"/>
          </a:p>
        </p:txBody>
      </p:sp>
    </p:spTree>
    <p:extLst>
      <p:ext uri="{BB962C8B-B14F-4D97-AF65-F5344CB8AC3E}">
        <p14:creationId xmlns:p14="http://schemas.microsoft.com/office/powerpoint/2010/main" val="3789281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0" hangingPunct="0">
              <a:defRPr/>
            </a:pPr>
            <a:endParaRPr lang="en-US" dirty="0" smtClean="0">
              <a:solidFill>
                <a:srgbClr val="45454C"/>
              </a:solidFill>
            </a:endParaRPr>
          </a:p>
          <a:p>
            <a:pPr eaLnBrk="0" hangingPunct="0">
              <a:defRPr/>
            </a:pPr>
            <a:r>
              <a:rPr lang="en-US" dirty="0" smtClean="0">
                <a:solidFill>
                  <a:srgbClr val="45454C"/>
                </a:solidFill>
              </a:rPr>
              <a:t>Do </a:t>
            </a:r>
            <a:r>
              <a:rPr lang="en-US" dirty="0">
                <a:solidFill>
                  <a:srgbClr val="45454C"/>
                </a:solidFill>
              </a:rPr>
              <a:t>not budget a </a:t>
            </a:r>
            <a:r>
              <a:rPr lang="en-US" dirty="0" smtClean="0">
                <a:solidFill>
                  <a:srgbClr val="45454C"/>
                </a:solidFill>
              </a:rPr>
              <a:t>deficit</a:t>
            </a:r>
            <a:endParaRPr lang="en-US" dirty="0">
              <a:solidFill>
                <a:srgbClr val="45454C"/>
              </a:solidFill>
            </a:endParaRPr>
          </a:p>
          <a:p>
            <a:pPr eaLnBrk="0" hangingPunct="0">
              <a:defRPr/>
            </a:pPr>
            <a:r>
              <a:rPr lang="en-US" dirty="0"/>
              <a:t>Submit proposed budget to BOE by June 1st</a:t>
            </a:r>
          </a:p>
          <a:p>
            <a:pPr eaLnBrk="0" hangingPunct="0">
              <a:defRPr/>
            </a:pPr>
            <a:r>
              <a:rPr lang="en-US" dirty="0"/>
              <a:t>Adopt final budget and appropriation resolution by June 30</a:t>
            </a:r>
          </a:p>
          <a:p>
            <a:pPr eaLnBrk="0" hangingPunct="0">
              <a:defRPr/>
            </a:pPr>
            <a:r>
              <a:rPr lang="en-US" dirty="0"/>
              <a:t>Review and change budget any time prior to January 31st</a:t>
            </a:r>
          </a:p>
          <a:p>
            <a:pPr eaLnBrk="0" hangingPunct="0">
              <a:defRPr/>
            </a:pPr>
            <a:r>
              <a:rPr lang="en-US" dirty="0"/>
              <a:t>After January 31st, adopt supplemental appropriation to spend additional </a:t>
            </a:r>
            <a:r>
              <a:rPr lang="en-US" dirty="0" smtClean="0"/>
              <a:t>funds</a:t>
            </a:r>
          </a:p>
          <a:p>
            <a:pPr eaLnBrk="0" hangingPunct="0">
              <a:defRPr/>
            </a:pPr>
            <a:r>
              <a:rPr lang="en-US" dirty="0" smtClean="0"/>
              <a:t>Uniform Budget Summary</a:t>
            </a:r>
            <a:endParaRPr lang="en-US" dirty="0"/>
          </a:p>
          <a:p>
            <a:pPr eaLnBrk="0" hangingPunct="0">
              <a:defRPr/>
            </a:pPr>
            <a:r>
              <a:rPr lang="en-US" dirty="0"/>
              <a:t>Utilize </a:t>
            </a:r>
            <a:r>
              <a:rPr lang="en-US" dirty="0" smtClean="0"/>
              <a:t>additional resources</a:t>
            </a:r>
            <a:endParaRPr lang="en-US" dirty="0"/>
          </a:p>
          <a:p>
            <a:pPr lvl="1" eaLnBrk="0" hangingPunct="0">
              <a:defRPr/>
            </a:pPr>
            <a:r>
              <a:rPr lang="en-US" dirty="0" smtClean="0"/>
              <a:t>CDE-18</a:t>
            </a:r>
          </a:p>
          <a:p>
            <a:pPr eaLnBrk="0" hangingPunct="0">
              <a:defRPr/>
            </a:pPr>
            <a:endParaRPr lang="en-US" dirty="0" smtClean="0"/>
          </a:p>
          <a:p>
            <a:pPr eaLnBrk="0" hangingPunct="0">
              <a:defRPr/>
            </a:pPr>
            <a:endParaRPr lang="en-US" dirty="0"/>
          </a:p>
          <a:p>
            <a:endParaRPr lang="en-US" dirty="0"/>
          </a:p>
        </p:txBody>
      </p:sp>
      <p:sp>
        <p:nvSpPr>
          <p:cNvPr id="3" name="Title 2"/>
          <p:cNvSpPr>
            <a:spLocks noGrp="1"/>
          </p:cNvSpPr>
          <p:nvPr>
            <p:ph type="title"/>
          </p:nvPr>
        </p:nvSpPr>
        <p:spPr/>
        <p:txBody>
          <a:bodyPr/>
          <a:lstStyle/>
          <a:p>
            <a:r>
              <a:rPr lang="en-US" dirty="0" smtClean="0"/>
              <a:t>Key Budget Concepts</a:t>
            </a:r>
            <a:endParaRPr lang="en-US" dirty="0"/>
          </a:p>
        </p:txBody>
      </p:sp>
    </p:spTree>
    <p:extLst>
      <p:ext uri="{BB962C8B-B14F-4D97-AF65-F5344CB8AC3E}">
        <p14:creationId xmlns:p14="http://schemas.microsoft.com/office/powerpoint/2010/main" val="3184839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ltLang="en-US" b="0" u="sng" dirty="0" smtClean="0">
              <a:solidFill>
                <a:schemeClr val="bg2">
                  <a:lumMod val="50000"/>
                </a:schemeClr>
              </a:solidFill>
              <a:hlinkClick r:id="rId2"/>
            </a:endParaRPr>
          </a:p>
          <a:p>
            <a:r>
              <a:rPr lang="en-US" altLang="en-US" b="0" u="sng" dirty="0" smtClean="0">
                <a:solidFill>
                  <a:schemeClr val="bg2">
                    <a:lumMod val="50000"/>
                  </a:schemeClr>
                </a:solidFill>
                <a:hlinkClick r:id="rId2"/>
              </a:rPr>
              <a:t>GFOA-Best </a:t>
            </a:r>
            <a:r>
              <a:rPr lang="en-US" altLang="en-US" b="0" u="sng" dirty="0">
                <a:solidFill>
                  <a:schemeClr val="bg2">
                    <a:lumMod val="50000"/>
                  </a:schemeClr>
                </a:solidFill>
                <a:hlinkClick r:id="rId2"/>
              </a:rPr>
              <a:t>Practices in Public Budgeting</a:t>
            </a:r>
            <a:endParaRPr lang="en-US" altLang="en-US" b="0" u="sng" dirty="0">
              <a:solidFill>
                <a:schemeClr val="bg2">
                  <a:lumMod val="50000"/>
                </a:schemeClr>
              </a:solidFill>
            </a:endParaRPr>
          </a:p>
          <a:p>
            <a:r>
              <a:rPr lang="en-US" altLang="en-US" b="0" u="sng" dirty="0">
                <a:solidFill>
                  <a:schemeClr val="bg2">
                    <a:lumMod val="50000"/>
                  </a:schemeClr>
                </a:solidFill>
                <a:hlinkClick r:id="rId3"/>
              </a:rPr>
              <a:t>GFOA-Distinguished Budget Presentation Award</a:t>
            </a:r>
            <a:endParaRPr lang="en-US" altLang="en-US" b="0" u="sng" dirty="0">
              <a:solidFill>
                <a:schemeClr val="bg2">
                  <a:lumMod val="50000"/>
                </a:schemeClr>
              </a:solidFill>
            </a:endParaRPr>
          </a:p>
          <a:p>
            <a:r>
              <a:rPr lang="en-US" altLang="en-US" b="0" u="sng" dirty="0">
                <a:solidFill>
                  <a:schemeClr val="bg2">
                    <a:lumMod val="50000"/>
                  </a:schemeClr>
                </a:solidFill>
                <a:hlinkClick r:id="rId4"/>
              </a:rPr>
              <a:t>Financial Policies and Procedures Handbook</a:t>
            </a:r>
            <a:endParaRPr lang="en-US" altLang="en-US" b="0" u="sng" dirty="0">
              <a:solidFill>
                <a:schemeClr val="bg2">
                  <a:lumMod val="50000"/>
                </a:schemeClr>
              </a:solidFill>
            </a:endParaRPr>
          </a:p>
          <a:p>
            <a:r>
              <a:rPr lang="en-US" altLang="en-US" b="0" u="sng" dirty="0" smtClean="0">
                <a:solidFill>
                  <a:schemeClr val="bg2">
                    <a:lumMod val="50000"/>
                  </a:schemeClr>
                </a:solidFill>
                <a:hlinkClick r:id="rId5"/>
              </a:rPr>
              <a:t>Colorado </a:t>
            </a:r>
            <a:r>
              <a:rPr lang="en-US" altLang="en-US" b="0" u="sng" dirty="0">
                <a:solidFill>
                  <a:schemeClr val="bg2">
                    <a:lumMod val="50000"/>
                  </a:schemeClr>
                </a:solidFill>
                <a:hlinkClick r:id="rId5"/>
              </a:rPr>
              <a:t>Revised Statutes (C.R.S.)</a:t>
            </a:r>
            <a:endParaRPr lang="en-US" altLang="en-US" b="0" u="sng" dirty="0">
              <a:solidFill>
                <a:schemeClr val="bg2">
                  <a:lumMod val="50000"/>
                </a:schemeClr>
              </a:solidFill>
            </a:endParaRPr>
          </a:p>
          <a:p>
            <a:r>
              <a:rPr lang="en-US" altLang="en-US" b="0" u="sng" dirty="0">
                <a:solidFill>
                  <a:schemeClr val="bg2">
                    <a:lumMod val="50000"/>
                  </a:schemeClr>
                </a:solidFill>
                <a:hlinkClick r:id="rId6"/>
              </a:rPr>
              <a:t>Colorado Association of School Business Officials (CASBO)</a:t>
            </a:r>
            <a:endParaRPr lang="en-US" altLang="en-US" b="0" u="sng" dirty="0">
              <a:solidFill>
                <a:schemeClr val="bg2">
                  <a:lumMod val="50000"/>
                </a:schemeClr>
              </a:solidFill>
            </a:endParaRPr>
          </a:p>
          <a:p>
            <a:r>
              <a:rPr lang="en-US" altLang="en-US" b="0" u="sng" dirty="0">
                <a:solidFill>
                  <a:schemeClr val="bg2">
                    <a:lumMod val="50000"/>
                  </a:schemeClr>
                </a:solidFill>
                <a:hlinkClick r:id="rId7"/>
              </a:rPr>
              <a:t>Association of School Business Officials (ASBO)</a:t>
            </a:r>
            <a:endParaRPr lang="en-US" altLang="en-US" b="0" u="sng" dirty="0">
              <a:solidFill>
                <a:schemeClr val="bg2">
                  <a:lumMod val="50000"/>
                </a:schemeClr>
              </a:solidFill>
            </a:endParaRPr>
          </a:p>
          <a:p>
            <a:pPr lvl="1"/>
            <a:r>
              <a:rPr lang="en-US" altLang="en-US" sz="2400" u="sng" dirty="0">
                <a:solidFill>
                  <a:schemeClr val="bg2">
                    <a:lumMod val="50000"/>
                  </a:schemeClr>
                </a:solidFill>
                <a:hlinkClick r:id="rId8"/>
              </a:rPr>
              <a:t>Meritorious Budget Awards Program (MBA)</a:t>
            </a:r>
            <a:endParaRPr lang="en-US" altLang="en-US" sz="2400" u="sng" dirty="0">
              <a:solidFill>
                <a:schemeClr val="bg2">
                  <a:lumMod val="50000"/>
                </a:schemeClr>
              </a:solidFill>
            </a:endParaRPr>
          </a:p>
          <a:p>
            <a:r>
              <a:rPr lang="en-US" b="0" u="sng" dirty="0" smtClean="0">
                <a:solidFill>
                  <a:schemeClr val="bg2">
                    <a:lumMod val="50000"/>
                  </a:schemeClr>
                </a:solidFill>
              </a:rPr>
              <a:t>CDE </a:t>
            </a:r>
            <a:r>
              <a:rPr lang="en-US" sz="2400" u="sng" dirty="0" smtClean="0">
                <a:solidFill>
                  <a:schemeClr val="bg2">
                    <a:lumMod val="50000"/>
                  </a:schemeClr>
                </a:solidFill>
              </a:rPr>
              <a:t>School </a:t>
            </a:r>
            <a:r>
              <a:rPr lang="en-US" sz="2400" u="sng" dirty="0" smtClean="0">
                <a:solidFill>
                  <a:schemeClr val="bg2">
                    <a:lumMod val="50000"/>
                  </a:schemeClr>
                </a:solidFill>
              </a:rPr>
              <a:t>Finance </a:t>
            </a:r>
            <a:r>
              <a:rPr lang="en-US" sz="2400" u="sng" dirty="0" smtClean="0">
                <a:solidFill>
                  <a:schemeClr val="bg2">
                    <a:lumMod val="50000"/>
                  </a:schemeClr>
                </a:solidFill>
              </a:rPr>
              <a:t> – </a:t>
            </a:r>
            <a:r>
              <a:rPr lang="en-US" u="sng" dirty="0">
                <a:solidFill>
                  <a:schemeClr val="bg2">
                    <a:lumMod val="50000"/>
                  </a:schemeClr>
                </a:solidFill>
              </a:rPr>
              <a:t> </a:t>
            </a:r>
            <a:r>
              <a:rPr lang="en-US" u="sng" dirty="0" smtClean="0">
                <a:solidFill>
                  <a:schemeClr val="bg2">
                    <a:lumMod val="50000"/>
                  </a:schemeClr>
                </a:solidFill>
              </a:rPr>
              <a:t>support &amp; </a:t>
            </a:r>
            <a:r>
              <a:rPr lang="en-US" sz="2400" u="sng" dirty="0" smtClean="0">
                <a:solidFill>
                  <a:schemeClr val="bg2">
                    <a:lumMod val="50000"/>
                  </a:schemeClr>
                </a:solidFill>
              </a:rPr>
              <a:t>self study  (listserv)</a:t>
            </a:r>
            <a:endParaRPr lang="en-US" sz="2400" u="sng" dirty="0">
              <a:solidFill>
                <a:schemeClr val="bg2">
                  <a:lumMod val="50000"/>
                </a:schemeClr>
              </a:solidFill>
            </a:endParaRPr>
          </a:p>
        </p:txBody>
      </p:sp>
      <p:sp>
        <p:nvSpPr>
          <p:cNvPr id="3" name="Title 2"/>
          <p:cNvSpPr>
            <a:spLocks noGrp="1"/>
          </p:cNvSpPr>
          <p:nvPr>
            <p:ph type="title"/>
          </p:nvPr>
        </p:nvSpPr>
        <p:spPr/>
        <p:txBody>
          <a:bodyPr/>
          <a:lstStyle/>
          <a:p>
            <a:r>
              <a:rPr lang="en-US" dirty="0" smtClean="0"/>
              <a:t>Budget Resources</a:t>
            </a:r>
            <a:endParaRPr lang="en-US" dirty="0"/>
          </a:p>
        </p:txBody>
      </p:sp>
    </p:spTree>
    <p:extLst>
      <p:ext uri="{BB962C8B-B14F-4D97-AF65-F5344CB8AC3E}">
        <p14:creationId xmlns:p14="http://schemas.microsoft.com/office/powerpoint/2010/main" val="654312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Assurances for Financial Accreditation </a:t>
            </a:r>
          </a:p>
          <a:p>
            <a:pPr lvl="1"/>
            <a:r>
              <a:rPr lang="en-US" dirty="0" smtClean="0"/>
              <a:t>Form AFA2015</a:t>
            </a:r>
          </a:p>
          <a:p>
            <a:pPr lvl="1"/>
            <a:r>
              <a:rPr lang="en-US" dirty="0" smtClean="0"/>
              <a:t>Attachment A</a:t>
            </a:r>
          </a:p>
          <a:p>
            <a:pPr lvl="1"/>
            <a:r>
              <a:rPr lang="en-US" dirty="0" smtClean="0"/>
              <a:t>Consider use as a key checklist</a:t>
            </a:r>
          </a:p>
          <a:p>
            <a:pPr lvl="1"/>
            <a:endParaRPr lang="en-US" dirty="0"/>
          </a:p>
          <a:p>
            <a:r>
              <a:rPr lang="en-US" dirty="0" smtClean="0"/>
              <a:t>Critical dates document</a:t>
            </a:r>
          </a:p>
          <a:p>
            <a:pPr lvl="1"/>
            <a:r>
              <a:rPr lang="en-US" dirty="0" smtClean="0"/>
              <a:t>Updated yearly</a:t>
            </a:r>
          </a:p>
          <a:p>
            <a:pPr lvl="1"/>
            <a:r>
              <a:rPr lang="en-US" dirty="0" smtClean="0"/>
              <a:t>Budget, accounting, grants, nutrition, pupil counts,  charter school items,  CPP, state share,  financial transparency, and more!</a:t>
            </a:r>
          </a:p>
          <a:p>
            <a:pPr lvl="1"/>
            <a:r>
              <a:rPr lang="en-US" dirty="0" smtClean="0"/>
              <a:t>Consider use as a key checklist</a:t>
            </a:r>
            <a:endParaRPr lang="en-US" dirty="0"/>
          </a:p>
        </p:txBody>
      </p:sp>
      <p:sp>
        <p:nvSpPr>
          <p:cNvPr id="3" name="Title 2"/>
          <p:cNvSpPr>
            <a:spLocks noGrp="1"/>
          </p:cNvSpPr>
          <p:nvPr>
            <p:ph type="title"/>
          </p:nvPr>
        </p:nvSpPr>
        <p:spPr/>
        <p:txBody>
          <a:bodyPr/>
          <a:lstStyle/>
          <a:p>
            <a:r>
              <a:rPr lang="en-US" dirty="0" smtClean="0"/>
              <a:t>Financial Accreditation</a:t>
            </a:r>
            <a:endParaRPr lang="en-US" dirty="0"/>
          </a:p>
        </p:txBody>
      </p:sp>
    </p:spTree>
    <p:extLst>
      <p:ext uri="{BB962C8B-B14F-4D97-AF65-F5344CB8AC3E}">
        <p14:creationId xmlns:p14="http://schemas.microsoft.com/office/powerpoint/2010/main" val="3145237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GASB Statement 68 – Resources</a:t>
            </a:r>
          </a:p>
          <a:p>
            <a:endParaRPr lang="en-US" dirty="0" smtClean="0"/>
          </a:p>
          <a:p>
            <a:pPr lvl="1"/>
            <a:r>
              <a:rPr lang="en-US" dirty="0" smtClean="0"/>
              <a:t>PERA website – series of informational and instructional videos</a:t>
            </a:r>
          </a:p>
          <a:p>
            <a:pPr lvl="2"/>
            <a:r>
              <a:rPr lang="en-US" dirty="0" smtClean="0"/>
              <a:t>Potentially useful for communication to your board</a:t>
            </a:r>
          </a:p>
          <a:p>
            <a:pPr lvl="1"/>
            <a:r>
              <a:rPr lang="en-US" dirty="0" smtClean="0"/>
              <a:t>Colorado GFOA –  training  on October 15th</a:t>
            </a:r>
          </a:p>
          <a:p>
            <a:pPr lvl="1"/>
            <a:r>
              <a:rPr lang="en-US" dirty="0" smtClean="0"/>
              <a:t>Your auditor</a:t>
            </a:r>
          </a:p>
          <a:p>
            <a:pPr lvl="1"/>
            <a:r>
              <a:rPr lang="en-US" dirty="0" smtClean="0"/>
              <a:t>GASB website – implementation guide</a:t>
            </a:r>
          </a:p>
          <a:p>
            <a:pPr lvl="1"/>
            <a:endParaRPr lang="en-US" dirty="0"/>
          </a:p>
        </p:txBody>
      </p:sp>
      <p:sp>
        <p:nvSpPr>
          <p:cNvPr id="3" name="Title 2"/>
          <p:cNvSpPr>
            <a:spLocks noGrp="1"/>
          </p:cNvSpPr>
          <p:nvPr>
            <p:ph type="title"/>
          </p:nvPr>
        </p:nvSpPr>
        <p:spPr/>
        <p:txBody>
          <a:bodyPr/>
          <a:lstStyle/>
          <a:p>
            <a:r>
              <a:rPr lang="en-US" dirty="0" smtClean="0"/>
              <a:t>Financial Accreditation</a:t>
            </a:r>
            <a:endParaRPr lang="en-US" dirty="0"/>
          </a:p>
        </p:txBody>
      </p:sp>
    </p:spTree>
    <p:extLst>
      <p:ext uri="{BB962C8B-B14F-4D97-AF65-F5344CB8AC3E}">
        <p14:creationId xmlns:p14="http://schemas.microsoft.com/office/powerpoint/2010/main" val="3587635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Refer to listing of COA grant codes file on CDE website</a:t>
            </a:r>
          </a:p>
          <a:p>
            <a:endParaRPr lang="en-US" dirty="0" smtClean="0"/>
          </a:p>
          <a:p>
            <a:r>
              <a:rPr lang="en-US" dirty="0" smtClean="0"/>
              <a:t>Grant/project code required for revenue &amp; expenditures</a:t>
            </a:r>
          </a:p>
          <a:p>
            <a:endParaRPr lang="en-US" dirty="0" smtClean="0"/>
          </a:p>
          <a:p>
            <a:r>
              <a:rPr lang="en-US" dirty="0" smtClean="0"/>
              <a:t>Note the (revenue = expense) flag (cost reimbursement)</a:t>
            </a:r>
          </a:p>
          <a:p>
            <a:endParaRPr lang="en-US" dirty="0" smtClean="0"/>
          </a:p>
          <a:p>
            <a:r>
              <a:rPr lang="en-US" dirty="0" smtClean="0"/>
              <a:t>Notify Adam Williams or Kirk Weber if your grant is not listed</a:t>
            </a:r>
          </a:p>
          <a:p>
            <a:endParaRPr lang="en-US" dirty="0"/>
          </a:p>
        </p:txBody>
      </p:sp>
      <p:sp>
        <p:nvSpPr>
          <p:cNvPr id="3" name="Title 2"/>
          <p:cNvSpPr>
            <a:spLocks noGrp="1"/>
          </p:cNvSpPr>
          <p:nvPr>
            <p:ph type="title"/>
          </p:nvPr>
        </p:nvSpPr>
        <p:spPr/>
        <p:txBody>
          <a:bodyPr/>
          <a:lstStyle/>
          <a:p>
            <a:r>
              <a:rPr lang="en-US" dirty="0" smtClean="0"/>
              <a:t>Grant coding</a:t>
            </a:r>
            <a:endParaRPr lang="en-US" dirty="0"/>
          </a:p>
        </p:txBody>
      </p:sp>
    </p:spTree>
    <p:extLst>
      <p:ext uri="{BB962C8B-B14F-4D97-AF65-F5344CB8AC3E}">
        <p14:creationId xmlns:p14="http://schemas.microsoft.com/office/powerpoint/2010/main" val="32636334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BCo CDE MS Color Palette FINAL">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101E8E"/>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11056</TotalTime>
  <Words>1337</Words>
  <Application>Microsoft Office PowerPoint</Application>
  <PresentationFormat>On-screen Show (4:3)</PresentationFormat>
  <Paragraphs>239</Paragraphs>
  <Slides>18</Slides>
  <Notes>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CDE THEME</vt:lpstr>
      <vt:lpstr>CASBO – Fall 2015</vt:lpstr>
      <vt:lpstr>Agenda</vt:lpstr>
      <vt:lpstr>Budget Basics</vt:lpstr>
      <vt:lpstr>Budget Basics</vt:lpstr>
      <vt:lpstr>Key Budget Concepts</vt:lpstr>
      <vt:lpstr>Budget Resources</vt:lpstr>
      <vt:lpstr>Financial Accreditation</vt:lpstr>
      <vt:lpstr>Financial Accreditation</vt:lpstr>
      <vt:lpstr>Grant coding</vt:lpstr>
      <vt:lpstr>BEST Program</vt:lpstr>
      <vt:lpstr>BEST Program</vt:lpstr>
      <vt:lpstr>Office of School Nutrition</vt:lpstr>
      <vt:lpstr>Office of School Nutrition</vt:lpstr>
      <vt:lpstr>Office of Grants Fiscal</vt:lpstr>
      <vt:lpstr>Field Analyst Support Team  (FAST)</vt:lpstr>
      <vt:lpstr>Field Analyst Support Team (FAST)</vt:lpstr>
      <vt:lpstr>School Transportation Unit</vt:lpstr>
      <vt:lpstr>Primary Contacts</vt:lpstr>
    </vt:vector>
  </TitlesOfParts>
  <Company>Colorado State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Reynolds, Paul</cp:lastModifiedBy>
  <cp:revision>246</cp:revision>
  <cp:lastPrinted>2015-10-06T17:32:23Z</cp:lastPrinted>
  <dcterms:created xsi:type="dcterms:W3CDTF">2012-07-16T02:29:43Z</dcterms:created>
  <dcterms:modified xsi:type="dcterms:W3CDTF">2015-10-08T17:14:57Z</dcterms:modified>
</cp:coreProperties>
</file>