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1"/>
  </p:notesMasterIdLst>
  <p:handoutMasterIdLst>
    <p:handoutMasterId r:id="rId22"/>
  </p:handoutMasterIdLst>
  <p:sldIdLst>
    <p:sldId id="463" r:id="rId2"/>
    <p:sldId id="530" r:id="rId3"/>
    <p:sldId id="528" r:id="rId4"/>
    <p:sldId id="646" r:id="rId5"/>
    <p:sldId id="648" r:id="rId6"/>
    <p:sldId id="649" r:id="rId7"/>
    <p:sldId id="650" r:id="rId8"/>
    <p:sldId id="639" r:id="rId9"/>
    <p:sldId id="640" r:id="rId10"/>
    <p:sldId id="645" r:id="rId11"/>
    <p:sldId id="641" r:id="rId12"/>
    <p:sldId id="642" r:id="rId13"/>
    <p:sldId id="619" r:id="rId14"/>
    <p:sldId id="621" r:id="rId15"/>
    <p:sldId id="620" r:id="rId16"/>
    <p:sldId id="625" r:id="rId17"/>
    <p:sldId id="631" r:id="rId18"/>
    <p:sldId id="632" r:id="rId19"/>
    <p:sldId id="634"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rrones, Fanny" initials="TF" lastIdx="2" clrIdx="0">
    <p:extLst>
      <p:ext uri="{19B8F6BF-5375-455C-9EA6-DF929625EA0E}">
        <p15:presenceInfo xmlns:p15="http://schemas.microsoft.com/office/powerpoint/2012/main" userId="S-1-5-21-1053119219-327446729-612134452-317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B6B8"/>
    <a:srgbClr val="3E393B"/>
    <a:srgbClr val="F9FAF9"/>
    <a:srgbClr val="474345"/>
    <a:srgbClr val="4D494B"/>
    <a:srgbClr val="A64C24"/>
    <a:srgbClr val="534F51"/>
    <a:srgbClr val="F0BA1B"/>
    <a:srgbClr val="F7F6F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21" autoAdjust="0"/>
    <p:restoredTop sz="96327" autoAdjust="0"/>
  </p:normalViewPr>
  <p:slideViewPr>
    <p:cSldViewPr snapToGrid="0" snapToObjects="1" showGuides="1">
      <p:cViewPr varScale="1">
        <p:scale>
          <a:sx n="109" d="100"/>
          <a:sy n="109" d="100"/>
        </p:scale>
        <p:origin x="448" y="19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16" d="100"/>
          <a:sy n="116" d="100"/>
        </p:scale>
        <p:origin x="3024"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35E4EA1-A99D-B048-BA0C-79C029FED16D}" type="datetimeFigureOut">
              <a:t>12/9/22</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929975D-F705-A745-832F-2C52B7964343}" type="slidenum">
              <a:t>‹#›</a:t>
            </a:fld>
            <a:endParaRPr lang="en-US"/>
          </a:p>
        </p:txBody>
      </p:sp>
    </p:spTree>
    <p:extLst>
      <p:ext uri="{BB962C8B-B14F-4D97-AF65-F5344CB8AC3E}">
        <p14:creationId xmlns:p14="http://schemas.microsoft.com/office/powerpoint/2010/main" val="1670123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9341F68-DADF-2547-A6B4-F95624CB91F3}" type="datetimeFigureOut">
              <a:rPr lang="en-US" smtClean="0"/>
              <a:t>12/9/22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C910B79-A433-044A-A8FC-6C2E1104D2AB}" type="slidenum">
              <a:rPr lang="en-US" smtClean="0"/>
              <a:t>‹#›</a:t>
            </a:fld>
            <a:endParaRPr lang="en-US"/>
          </a:p>
        </p:txBody>
      </p:sp>
    </p:spTree>
    <p:extLst>
      <p:ext uri="{BB962C8B-B14F-4D97-AF65-F5344CB8AC3E}">
        <p14:creationId xmlns:p14="http://schemas.microsoft.com/office/powerpoint/2010/main" val="630607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C910B79-A433-044A-A8FC-6C2E1104D2AB}" type="slidenum">
              <a:rPr lang="en-US" smtClean="0"/>
              <a:t>1</a:t>
            </a:fld>
            <a:endParaRPr lang="en-US"/>
          </a:p>
        </p:txBody>
      </p:sp>
    </p:spTree>
    <p:extLst>
      <p:ext uri="{BB962C8B-B14F-4D97-AF65-F5344CB8AC3E}">
        <p14:creationId xmlns:p14="http://schemas.microsoft.com/office/powerpoint/2010/main" val="9300506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A">
    <p:spTree>
      <p:nvGrpSpPr>
        <p:cNvPr id="1" name=""/>
        <p:cNvGrpSpPr/>
        <p:nvPr/>
      </p:nvGrpSpPr>
      <p:grpSpPr>
        <a:xfrm>
          <a:off x="0" y="0"/>
          <a:ext cx="0" cy="0"/>
          <a:chOff x="0" y="0"/>
          <a:chExt cx="0" cy="0"/>
        </a:xfrm>
      </p:grpSpPr>
      <p:sp>
        <p:nvSpPr>
          <p:cNvPr id="2" name="Rectangle 1"/>
          <p:cNvSpPr/>
          <p:nvPr userDrawn="1"/>
        </p:nvSpPr>
        <p:spPr>
          <a:xfrm>
            <a:off x="1" y="6347637"/>
            <a:ext cx="3274828" cy="51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57200" y="457200"/>
            <a:ext cx="3721608" cy="1007936"/>
          </a:xfrm>
          <a:prstGeom prst="rect">
            <a:avLst/>
          </a:prstGeom>
        </p:spPr>
      </p:pic>
      <p:sp>
        <p:nvSpPr>
          <p:cNvPr id="4" name="TextBox 3"/>
          <p:cNvSpPr txBox="1"/>
          <p:nvPr userDrawn="1"/>
        </p:nvSpPr>
        <p:spPr>
          <a:xfrm>
            <a:off x="265815" y="-496181"/>
            <a:ext cx="1584917"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a:t>
            </a:r>
            <a:r>
              <a:rPr lang="en-US" sz="1200" b="1" dirty="0">
                <a:solidFill>
                  <a:schemeClr val="accent2"/>
                </a:solidFill>
              </a:rPr>
              <a:t>Cover A</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Light">
    <p:bg>
      <p:bgPr>
        <a:solidFill>
          <a:schemeClr val="bg2">
            <a:lumMod val="95000"/>
          </a:schemeClr>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a:p>
        </p:txBody>
      </p:sp>
      <p:sp>
        <p:nvSpPr>
          <p:cNvPr id="5" name="Title 4"/>
          <p:cNvSpPr>
            <a:spLocks noGrp="1"/>
          </p:cNvSpPr>
          <p:nvPr>
            <p:ph type="title"/>
          </p:nvPr>
        </p:nvSpPr>
        <p:spPr>
          <a:xfrm>
            <a:off x="457200" y="1981200"/>
            <a:ext cx="11277600" cy="2895600"/>
          </a:xfrm>
        </p:spPr>
        <p:txBody>
          <a:bodyPr anchor="ctr">
            <a:noAutofit/>
          </a:bodyPr>
          <a:lstStyle>
            <a:lvl1pPr algn="ctr">
              <a:defRPr sz="3600" baseline="0">
                <a:solidFill>
                  <a:schemeClr val="tx1"/>
                </a:solidFill>
                <a:latin typeface="+mj-lt"/>
              </a:defRPr>
            </a:lvl1pPr>
          </a:lstStyle>
          <a:p>
            <a:r>
              <a:rPr lang="en-US"/>
              <a:t>Click to edit Master title style</a:t>
            </a:r>
            <a:endParaRPr lang="en-US" dirty="0"/>
          </a:p>
        </p:txBody>
      </p:sp>
      <p:sp>
        <p:nvSpPr>
          <p:cNvPr id="6" name="TextBox 5"/>
          <p:cNvSpPr txBox="1"/>
          <p:nvPr userDrawn="1"/>
        </p:nvSpPr>
        <p:spPr>
          <a:xfrm>
            <a:off x="265815" y="-496181"/>
            <a:ext cx="1936955"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Divider Light</a:t>
            </a:r>
            <a:endParaRPr lang="en-US" sz="1200" b="1" dirty="0">
              <a:solidFill>
                <a:schemeClr val="accent2"/>
              </a:solidFill>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ote Light">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solidFill>
                  <a:schemeClr val="tx1"/>
                </a:solidFill>
              </a:defRPr>
            </a:lvl1pPr>
          </a:lstStyle>
          <a:p>
            <a:fld id="{B68F88C8-0A9A-DA43-95C8-7FE161A05352}" type="slidenum">
              <a:rPr lang="en-US" smtClean="0"/>
              <a:pPr/>
              <a:t>‹#›</a:t>
            </a:fld>
            <a:endParaRPr lang="en-US"/>
          </a:p>
        </p:txBody>
      </p:sp>
      <p:sp>
        <p:nvSpPr>
          <p:cNvPr id="10" name="Title 1"/>
          <p:cNvSpPr>
            <a:spLocks noGrp="1"/>
          </p:cNvSpPr>
          <p:nvPr>
            <p:ph type="title"/>
          </p:nvPr>
        </p:nvSpPr>
        <p:spPr>
          <a:xfrm>
            <a:off x="457200" y="533400"/>
            <a:ext cx="11277600" cy="1157288"/>
          </a:xfrm>
        </p:spPr>
        <p:txBody>
          <a:bodyPr anchor="t" anchorCtr="0">
            <a:noAutofit/>
          </a:bodyPr>
          <a:lstStyle/>
          <a:p>
            <a:r>
              <a:rPr lang="en-US"/>
              <a:t>Click to edit Master title style</a:t>
            </a:r>
            <a:endParaRPr lang="en-US" dirty="0"/>
          </a:p>
        </p:txBody>
      </p:sp>
      <p:sp>
        <p:nvSpPr>
          <p:cNvPr id="12" name="Content Placeholder 11"/>
          <p:cNvSpPr>
            <a:spLocks noGrp="1"/>
          </p:cNvSpPr>
          <p:nvPr>
            <p:ph sz="quarter" idx="13" hasCustomPrompt="1"/>
          </p:nvPr>
        </p:nvSpPr>
        <p:spPr>
          <a:xfrm>
            <a:off x="768096" y="1889125"/>
            <a:ext cx="10966704" cy="4035425"/>
          </a:xfrm>
        </p:spPr>
        <p:txBody>
          <a:bodyPr/>
          <a:lstStyle>
            <a:lvl1pPr marL="0" indent="0">
              <a:buNone/>
              <a:defRPr i="1" baseline="0">
                <a:solidFill>
                  <a:schemeClr val="accent2"/>
                </a:solidFill>
              </a:defRPr>
            </a:lvl1pPr>
          </a:lstStyle>
          <a:p>
            <a:pPr lvl="0"/>
            <a:r>
              <a:rPr lang="en-US" dirty="0"/>
              <a:t>Add Quote</a:t>
            </a:r>
          </a:p>
        </p:txBody>
      </p:sp>
      <p:sp>
        <p:nvSpPr>
          <p:cNvPr id="5" name="TextBox 4"/>
          <p:cNvSpPr txBox="1"/>
          <p:nvPr userDrawn="1"/>
        </p:nvSpPr>
        <p:spPr>
          <a:xfrm>
            <a:off x="265815" y="-496181"/>
            <a:ext cx="1860156"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Quote Light</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Quote Dark">
    <p:bg>
      <p:bgPr>
        <a:gradFill>
          <a:gsLst>
            <a:gs pos="0">
              <a:srgbClr val="474345"/>
            </a:gs>
            <a:gs pos="100000">
              <a:schemeClr val="tx1">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a:p>
        </p:txBody>
      </p:sp>
      <p:sp>
        <p:nvSpPr>
          <p:cNvPr id="6" name="Title 1"/>
          <p:cNvSpPr>
            <a:spLocks noGrp="1"/>
          </p:cNvSpPr>
          <p:nvPr>
            <p:ph type="title"/>
          </p:nvPr>
        </p:nvSpPr>
        <p:spPr>
          <a:xfrm>
            <a:off x="457200" y="533400"/>
            <a:ext cx="11277600" cy="1157288"/>
          </a:xfrm>
        </p:spPr>
        <p:txBody>
          <a:bodyPr anchor="t" anchorCtr="0">
            <a:noAutofit/>
          </a:bodyPr>
          <a:lstStyle>
            <a:lvl1pPr>
              <a:defRPr>
                <a:solidFill>
                  <a:schemeClr val="bg1"/>
                </a:solidFill>
              </a:defRPr>
            </a:lvl1pPr>
          </a:lstStyle>
          <a:p>
            <a:r>
              <a:rPr lang="en-US"/>
              <a:t>Click to edit Master title style</a:t>
            </a:r>
            <a:endParaRPr lang="en-US" dirty="0"/>
          </a:p>
        </p:txBody>
      </p:sp>
      <p:pic>
        <p:nvPicPr>
          <p:cNvPr id="7" name="Picture 6"/>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rcRect t="-24944"/>
          <a:stretch/>
        </p:blipFill>
        <p:spPr>
          <a:xfrm>
            <a:off x="320675" y="6521450"/>
            <a:ext cx="2391113" cy="102824"/>
          </a:xfrm>
          <a:prstGeom prst="rect">
            <a:avLst/>
          </a:prstGeom>
        </p:spPr>
      </p:pic>
      <p:sp>
        <p:nvSpPr>
          <p:cNvPr id="5" name="Content Placeholder 11"/>
          <p:cNvSpPr>
            <a:spLocks noGrp="1"/>
          </p:cNvSpPr>
          <p:nvPr>
            <p:ph sz="quarter" idx="13" hasCustomPrompt="1"/>
          </p:nvPr>
        </p:nvSpPr>
        <p:spPr>
          <a:xfrm>
            <a:off x="768096" y="1889125"/>
            <a:ext cx="10966704" cy="4035425"/>
          </a:xfrm>
        </p:spPr>
        <p:txBody>
          <a:bodyPr/>
          <a:lstStyle>
            <a:lvl1pPr marL="0" indent="0">
              <a:buNone/>
              <a:defRPr i="1" baseline="0">
                <a:solidFill>
                  <a:schemeClr val="accent2"/>
                </a:solidFill>
              </a:defRPr>
            </a:lvl1pPr>
          </a:lstStyle>
          <a:p>
            <a:pPr lvl="0"/>
            <a:r>
              <a:rPr lang="en-US" dirty="0"/>
              <a:t>Add Quote</a:t>
            </a:r>
          </a:p>
        </p:txBody>
      </p:sp>
      <p:sp>
        <p:nvSpPr>
          <p:cNvPr id="8" name="TextBox 7"/>
          <p:cNvSpPr txBox="1"/>
          <p:nvPr userDrawn="1"/>
        </p:nvSpPr>
        <p:spPr>
          <a:xfrm>
            <a:off x="265815" y="-496181"/>
            <a:ext cx="1820939"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Quote Dark</a:t>
            </a:r>
            <a:endParaRPr lang="en-US" sz="1200" b="1" dirty="0">
              <a:solidFill>
                <a:schemeClr val="accent2"/>
              </a:solidFill>
            </a:endParaRPr>
          </a:p>
        </p:txBody>
      </p:sp>
      <p:sp>
        <p:nvSpPr>
          <p:cNvPr id="9" name="Oval 8"/>
          <p:cNvSpPr/>
          <p:nvPr userDrawn="1"/>
        </p:nvSpPr>
        <p:spPr>
          <a:xfrm>
            <a:off x="-550072" y="117081"/>
            <a:ext cx="231648" cy="23164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0" name="Oval 9"/>
          <p:cNvSpPr/>
          <p:nvPr userDrawn="1"/>
        </p:nvSpPr>
        <p:spPr>
          <a:xfrm>
            <a:off x="-550072" y="452571"/>
            <a:ext cx="231648" cy="23164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1" name="Oval 10"/>
          <p:cNvSpPr/>
          <p:nvPr userDrawn="1"/>
        </p:nvSpPr>
        <p:spPr>
          <a:xfrm>
            <a:off x="-550072" y="788061"/>
            <a:ext cx="231648" cy="23164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Oval 11"/>
          <p:cNvSpPr/>
          <p:nvPr userDrawn="1"/>
        </p:nvSpPr>
        <p:spPr>
          <a:xfrm>
            <a:off x="-550072" y="1123551"/>
            <a:ext cx="231648" cy="2316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3" name="Oval 12"/>
          <p:cNvSpPr/>
          <p:nvPr userDrawn="1"/>
        </p:nvSpPr>
        <p:spPr>
          <a:xfrm>
            <a:off x="-550072" y="1459040"/>
            <a:ext cx="231648" cy="2316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4" name="TextBox 13"/>
          <p:cNvSpPr txBox="1"/>
          <p:nvPr userDrawn="1"/>
        </p:nvSpPr>
        <p:spPr>
          <a:xfrm>
            <a:off x="-888626" y="31354"/>
            <a:ext cx="338554" cy="1674497"/>
          </a:xfrm>
          <a:prstGeom prst="rect">
            <a:avLst/>
          </a:prstGeom>
          <a:noFill/>
        </p:spPr>
        <p:txBody>
          <a:bodyPr vert="vert270" wrap="none" rtlCol="0">
            <a:spAutoFit/>
          </a:bodyPr>
          <a:lstStyle/>
          <a:p>
            <a:r>
              <a:rPr lang="en-US" sz="1000" b="1" spc="0" dirty="0">
                <a:solidFill>
                  <a:schemeClr val="tx1">
                    <a:lumMod val="60000"/>
                    <a:lumOff val="40000"/>
                  </a:schemeClr>
                </a:solidFill>
              </a:rPr>
              <a:t>URBAN</a:t>
            </a:r>
            <a:r>
              <a:rPr lang="en-US" sz="1000" b="1" spc="0" baseline="0" dirty="0">
                <a:solidFill>
                  <a:schemeClr val="tx1">
                    <a:lumMod val="60000"/>
                    <a:lumOff val="40000"/>
                  </a:schemeClr>
                </a:solidFill>
              </a:rPr>
              <a:t> COLOR PALETTE</a:t>
            </a:r>
            <a:endParaRPr lang="en-US" sz="1000" b="1" spc="0" dirty="0">
              <a:solidFill>
                <a:schemeClr val="tx1">
                  <a:lumMod val="60000"/>
                  <a:lumOff val="40000"/>
                </a:schemeClr>
              </a:solidFill>
            </a:endParaRP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8F88C8-0A9A-DA43-95C8-7FE161A05352}" type="slidenum">
              <a:rPr lang="en-US" smtClean="0"/>
              <a:t>‹#›</a:t>
            </a:fld>
            <a:endParaRPr lang="en-US"/>
          </a:p>
        </p:txBody>
      </p:sp>
      <p:sp>
        <p:nvSpPr>
          <p:cNvPr id="3" name="TextBox 2"/>
          <p:cNvSpPr txBox="1"/>
          <p:nvPr userDrawn="1"/>
        </p:nvSpPr>
        <p:spPr>
          <a:xfrm>
            <a:off x="265815" y="-496181"/>
            <a:ext cx="1415941"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Blank</a:t>
            </a:r>
            <a:endParaRPr lang="en-US" sz="1200" b="1" dirty="0">
              <a:solidFill>
                <a:schemeClr val="accent2"/>
              </a:solidFill>
            </a:endParaRPr>
          </a:p>
        </p:txBody>
      </p:sp>
    </p:spTree>
    <p:extLst>
      <p:ext uri="{BB962C8B-B14F-4D97-AF65-F5344CB8AC3E}">
        <p14:creationId xmlns:p14="http://schemas.microsoft.com/office/powerpoint/2010/main" val="1152991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B with image">
    <p:spTree>
      <p:nvGrpSpPr>
        <p:cNvPr id="1" name=""/>
        <p:cNvGrpSpPr/>
        <p:nvPr/>
      </p:nvGrpSpPr>
      <p:grpSpPr>
        <a:xfrm>
          <a:off x="0" y="0"/>
          <a:ext cx="0" cy="0"/>
          <a:chOff x="0" y="0"/>
          <a:chExt cx="0" cy="0"/>
        </a:xfrm>
      </p:grpSpPr>
      <p:sp>
        <p:nvSpPr>
          <p:cNvPr id="2" name="Rectangle 1"/>
          <p:cNvSpPr/>
          <p:nvPr userDrawn="1"/>
        </p:nvSpPr>
        <p:spPr>
          <a:xfrm>
            <a:off x="1" y="6347637"/>
            <a:ext cx="3274828" cy="5103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p:cNvSpPr>
            <a:spLocks noGrp="1"/>
          </p:cNvSpPr>
          <p:nvPr>
            <p:ph type="pic" sz="quarter" idx="10" hasCustomPrompt="1"/>
          </p:nvPr>
        </p:nvSpPr>
        <p:spPr>
          <a:xfrm>
            <a:off x="1" y="0"/>
            <a:ext cx="12192000" cy="3300984"/>
          </a:xfrm>
          <a:solidFill>
            <a:schemeClr val="bg2">
              <a:lumMod val="85000"/>
            </a:schemeClr>
          </a:solidFill>
        </p:spPr>
        <p:txBody>
          <a:bodyPr lIns="182880" rIns="182880" anchor="t"/>
          <a:lstStyle>
            <a:lvl1pPr marL="0" indent="0" algn="ctr">
              <a:spcAft>
                <a:spcPts val="0"/>
              </a:spcAft>
              <a:buNone/>
              <a:defRPr baseline="0">
                <a:solidFill>
                  <a:schemeClr val="bg1"/>
                </a:solidFill>
              </a:defRPr>
            </a:lvl1pPr>
          </a:lstStyle>
          <a:p>
            <a:br>
              <a:rPr lang="en-US" dirty="0"/>
            </a:br>
            <a:r>
              <a:rPr lang="en-US" dirty="0"/>
              <a:t>Drag picture to placeholder or click icon to add from a file.</a:t>
            </a:r>
            <a:br>
              <a:rPr lang="en-US" dirty="0"/>
            </a:br>
            <a:r>
              <a:rPr lang="en-US" dirty="0"/>
              <a:t>Photo will be cropped to 960x260 pixels.</a:t>
            </a:r>
          </a:p>
        </p:txBody>
      </p:sp>
      <p:pic>
        <p:nvPicPr>
          <p:cNvPr id="12" name="Picture 1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57200" y="5488944"/>
            <a:ext cx="3721608" cy="1007936"/>
          </a:xfrm>
          <a:prstGeom prst="rect">
            <a:avLst/>
          </a:prstGeom>
        </p:spPr>
      </p:pic>
      <p:sp>
        <p:nvSpPr>
          <p:cNvPr id="6" name="TextBox 5"/>
          <p:cNvSpPr txBox="1"/>
          <p:nvPr userDrawn="1"/>
        </p:nvSpPr>
        <p:spPr>
          <a:xfrm>
            <a:off x="265815" y="-496181"/>
            <a:ext cx="2432059" cy="483989"/>
          </a:xfrm>
          <a:prstGeom prst="round2SameRect">
            <a:avLst/>
          </a:prstGeom>
          <a:solidFill>
            <a:srgbClr val="F9FAF9"/>
          </a:solidFill>
          <a:ln w="6350">
            <a:solidFill>
              <a:schemeClr val="accent2"/>
            </a:solidFill>
            <a:prstDash val="solid"/>
          </a:ln>
        </p:spPr>
        <p:txBody>
          <a:bodyPr wrap="none" lIns="182880" tIns="91440" rIns="182880" bIns="182880" rtlCol="0">
            <a:spAutoFit/>
          </a:bodyPr>
          <a:lstStyle>
            <a:defPPr>
              <a:defRPr lang="en-US"/>
            </a:defPPr>
            <a:lvl1pPr>
              <a:defRPr sz="1200" b="1">
                <a:solidFill>
                  <a:schemeClr val="accent2"/>
                </a:solidFill>
              </a:defRPr>
            </a:lvl1pPr>
          </a:lstStyle>
          <a:p>
            <a:pPr lvl="0"/>
            <a:r>
              <a:rPr lang="en-US" dirty="0"/>
              <a:t>Master: Cover B with image</a:t>
            </a:r>
          </a:p>
        </p:txBody>
      </p:sp>
      <p:sp>
        <p:nvSpPr>
          <p:cNvPr id="7" name="Text Placeholder 4">
            <a:extLst>
              <a:ext uri="{FF2B5EF4-FFF2-40B4-BE49-F238E27FC236}">
                <a16:creationId xmlns:a16="http://schemas.microsoft.com/office/drawing/2014/main" id="{59602185-155F-114D-ABC9-23953F6B44C7}"/>
              </a:ext>
            </a:extLst>
          </p:cNvPr>
          <p:cNvSpPr>
            <a:spLocks noGrp="1"/>
          </p:cNvSpPr>
          <p:nvPr>
            <p:ph type="body" sz="quarter" idx="11" hasCustomPrompt="1"/>
          </p:nvPr>
        </p:nvSpPr>
        <p:spPr>
          <a:xfrm>
            <a:off x="6096000" y="5725684"/>
            <a:ext cx="5638800" cy="417677"/>
          </a:xfrm>
        </p:spPr>
        <p:txBody>
          <a:bodyPr anchor="b">
            <a:normAutofit/>
          </a:bodyPr>
          <a:lstStyle>
            <a:lvl1pPr marL="0" indent="0" algn="r">
              <a:buNone/>
              <a:defRPr sz="1200">
                <a:solidFill>
                  <a:schemeClr val="accent2">
                    <a:lumMod val="75000"/>
                  </a:schemeClr>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optional author</a:t>
            </a:r>
          </a:p>
        </p:txBody>
      </p:sp>
    </p:spTree>
  </p:cSld>
  <p:clrMapOvr>
    <a:masterClrMapping/>
  </p:clrMapOvr>
  <p:transition>
    <p:fade/>
  </p:transition>
  <p:extLst>
    <p:ext uri="{DCECCB84-F9BA-43D5-87BE-67443E8EF086}">
      <p15:sldGuideLst xmlns:p15="http://schemas.microsoft.com/office/powerpoint/2012/main">
        <p15:guide id="2" orient="horz" pos="2088" userDrawn="1">
          <p15:clr>
            <a:srgbClr val="FBAE40"/>
          </p15:clr>
        </p15:guide>
        <p15:guide id="3" orient="horz" pos="3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noAutofit/>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B68F88C8-0A9A-DA43-95C8-7FE161A05352}" type="slidenum">
              <a:rPr lang="en-US" smtClean="0"/>
              <a:t>‹#›</a:t>
            </a:fld>
            <a:endParaRPr lang="en-US"/>
          </a:p>
        </p:txBody>
      </p:sp>
      <p:sp>
        <p:nvSpPr>
          <p:cNvPr id="6" name="TextBox 5"/>
          <p:cNvSpPr txBox="1"/>
          <p:nvPr userDrawn="1"/>
        </p:nvSpPr>
        <p:spPr>
          <a:xfrm>
            <a:off x="265815" y="-496181"/>
            <a:ext cx="1690677"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Title Only</a:t>
            </a:r>
            <a:endParaRPr lang="en-US" sz="1200" b="1" dirty="0">
              <a:solidFill>
                <a:schemeClr val="accent2"/>
              </a:solidFill>
            </a:endParaRPr>
          </a:p>
        </p:txBody>
      </p:sp>
      <p:sp>
        <p:nvSpPr>
          <p:cNvPr id="7" name="Text Placeholder 2">
            <a:extLst>
              <a:ext uri="{FF2B5EF4-FFF2-40B4-BE49-F238E27FC236}">
                <a16:creationId xmlns:a16="http://schemas.microsoft.com/office/drawing/2014/main" id="{273CC05F-D06D-3140-B072-F1CAE0BC36A3}"/>
              </a:ext>
            </a:extLst>
          </p:cNvPr>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extLst>
      <p:ext uri="{BB962C8B-B14F-4D97-AF65-F5344CB8AC3E}">
        <p14:creationId xmlns:p14="http://schemas.microsoft.com/office/powerpoint/2010/main" val="36875405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a:p>
        </p:txBody>
      </p:sp>
      <p:sp>
        <p:nvSpPr>
          <p:cNvPr id="7" name="Title 6"/>
          <p:cNvSpPr>
            <a:spLocks noGrp="1"/>
          </p:cNvSpPr>
          <p:nvPr>
            <p:ph type="title"/>
          </p:nvPr>
        </p:nvSpPr>
        <p:spPr/>
        <p:txBody>
          <a:bodyPr lIns="0" rIns="0" anchor="t" anchorCtr="0">
            <a:noAutofit/>
          </a:bodyPr>
          <a:lstStyle>
            <a:lvl1pPr>
              <a:defRPr b="1" baseline="0">
                <a:latin typeface="+mj-lt"/>
              </a:defRPr>
            </a:lvl1pPr>
          </a:lstStyle>
          <a:p>
            <a:r>
              <a:rPr lang="en-US"/>
              <a:t>Click to edit Master title style</a:t>
            </a:r>
            <a:endParaRPr lang="en-US" dirty="0"/>
          </a:p>
        </p:txBody>
      </p:sp>
      <p:sp>
        <p:nvSpPr>
          <p:cNvPr id="12" name="Text Placeholder 11"/>
          <p:cNvSpPr>
            <a:spLocks noGrp="1"/>
          </p:cNvSpPr>
          <p:nvPr>
            <p:ph type="body" sz="quarter" idx="10"/>
          </p:nvPr>
        </p:nvSpPr>
        <p:spPr>
          <a:xfrm>
            <a:off x="457200" y="1690688"/>
            <a:ext cx="10214658" cy="4367212"/>
          </a:xfrm>
        </p:spPr>
        <p:txBody>
          <a:bodyPr tIns="0" bIns="91440">
            <a:noAutofit/>
          </a:bodyPr>
          <a:lstStyle>
            <a:lvl1pPr>
              <a:lnSpc>
                <a:spcPct val="108000"/>
              </a:lnSpc>
              <a:spcBef>
                <a:spcPts val="0"/>
              </a:spcBef>
              <a:spcAft>
                <a:spcPts val="1600"/>
              </a:spcAft>
              <a:defRPr baseline="0">
                <a:latin typeface="+mn-lt"/>
              </a:defRPr>
            </a:lvl1pPr>
            <a:lvl2pPr>
              <a:lnSpc>
                <a:spcPct val="108000"/>
              </a:lnSpc>
              <a:spcBef>
                <a:spcPts val="0"/>
              </a:spcBef>
              <a:spcAft>
                <a:spcPts val="1600"/>
              </a:spcAft>
              <a:defRPr>
                <a:latin typeface="+mn-lt"/>
              </a:defRPr>
            </a:lvl2pPr>
            <a:lvl3pPr>
              <a:lnSpc>
                <a:spcPct val="108000"/>
              </a:lnSpc>
              <a:spcBef>
                <a:spcPts val="0"/>
              </a:spcBef>
              <a:spcAft>
                <a:spcPts val="1600"/>
              </a:spcAft>
              <a:defRPr>
                <a:latin typeface="+mn-lt"/>
              </a:defRPr>
            </a:lvl3pPr>
            <a:lvl4pPr>
              <a:lnSpc>
                <a:spcPct val="108000"/>
              </a:lnSpc>
              <a:spcBef>
                <a:spcPts val="0"/>
              </a:spcBef>
              <a:spcAft>
                <a:spcPts val="1600"/>
              </a:spcAft>
              <a:defRPr>
                <a:latin typeface="+mn-lt"/>
              </a:defRPr>
            </a:lvl4pPr>
            <a:lvl5pPr>
              <a:lnSpc>
                <a:spcPct val="108000"/>
              </a:lnSpc>
              <a:spcBef>
                <a:spcPts val="0"/>
              </a:spcBef>
              <a:spcAft>
                <a:spcPts val="1600"/>
              </a:spcAft>
              <a:defRPr>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Box 5"/>
          <p:cNvSpPr txBox="1"/>
          <p:nvPr userDrawn="1"/>
        </p:nvSpPr>
        <p:spPr>
          <a:xfrm>
            <a:off x="265815" y="-496181"/>
            <a:ext cx="1999504"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Title + Bullets</a:t>
            </a:r>
            <a:endParaRPr lang="en-US" sz="1200" b="1" dirty="0">
              <a:solidFill>
                <a:schemeClr val="accent2"/>
              </a:solidFill>
            </a:endParaRPr>
          </a:p>
        </p:txBody>
      </p:sp>
      <p:sp>
        <p:nvSpPr>
          <p:cNvPr id="8" name="Text Placeholder 2"/>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s Large">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a:p>
        </p:txBody>
      </p:sp>
      <p:sp>
        <p:nvSpPr>
          <p:cNvPr id="9" name="Rectangle 8"/>
          <p:cNvSpPr/>
          <p:nvPr userDrawn="1"/>
        </p:nvSpPr>
        <p:spPr>
          <a:xfrm>
            <a:off x="5265861" y="812181"/>
            <a:ext cx="5908591" cy="4987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title"/>
          </p:nvPr>
        </p:nvSpPr>
        <p:spPr/>
        <p:txBody>
          <a:bodyPr lIns="0" rIns="0" anchor="t" anchorCtr="0">
            <a:noAutofit/>
          </a:bodyPr>
          <a:lstStyle>
            <a:lvl1pPr>
              <a:defRPr sz="3400" baseline="0">
                <a:latin typeface="+mj-lt"/>
              </a:defRPr>
            </a:lvl1pPr>
          </a:lstStyle>
          <a:p>
            <a:r>
              <a:rPr lang="en-US"/>
              <a:t>Click to edit Master title style</a:t>
            </a:r>
            <a:endParaRPr lang="en-US" dirty="0"/>
          </a:p>
        </p:txBody>
      </p:sp>
      <p:sp>
        <p:nvSpPr>
          <p:cNvPr id="12" name="Text Placeholder 11"/>
          <p:cNvSpPr>
            <a:spLocks noGrp="1"/>
          </p:cNvSpPr>
          <p:nvPr>
            <p:ph type="body" sz="quarter" idx="10"/>
          </p:nvPr>
        </p:nvSpPr>
        <p:spPr>
          <a:xfrm>
            <a:off x="457200" y="1690688"/>
            <a:ext cx="10214658" cy="4367212"/>
          </a:xfrm>
        </p:spPr>
        <p:txBody>
          <a:bodyPr tIns="0" bIns="91440">
            <a:noAutofit/>
          </a:bodyPr>
          <a:lstStyle>
            <a:lvl1pPr marL="457200" indent="-457200">
              <a:lnSpc>
                <a:spcPct val="108000"/>
              </a:lnSpc>
              <a:spcAft>
                <a:spcPts val="1200"/>
              </a:spcAft>
              <a:defRPr sz="3200" baseline="0">
                <a:latin typeface="+mn-lt"/>
              </a:defRPr>
            </a:lvl1pPr>
            <a:lvl2pPr marL="914400" indent="-457200">
              <a:lnSpc>
                <a:spcPct val="108000"/>
              </a:lnSpc>
              <a:spcAft>
                <a:spcPts val="1200"/>
              </a:spcAft>
              <a:defRPr sz="2800" baseline="0">
                <a:latin typeface="+mn-lt"/>
              </a:defRPr>
            </a:lvl2pPr>
            <a:lvl3pPr marL="1371600" indent="-457200">
              <a:lnSpc>
                <a:spcPct val="108000"/>
              </a:lnSpc>
              <a:spcAft>
                <a:spcPts val="1200"/>
              </a:spcAft>
              <a:defRPr sz="2800" baseline="0">
                <a:latin typeface="+mn-lt"/>
              </a:defRPr>
            </a:lvl3pPr>
            <a:lvl4pPr marL="1828800" indent="-457200">
              <a:lnSpc>
                <a:spcPct val="108000"/>
              </a:lnSpc>
              <a:spcAft>
                <a:spcPts val="1200"/>
              </a:spcAft>
              <a:defRPr sz="2800" baseline="0">
                <a:latin typeface="+mn-lt"/>
              </a:defRPr>
            </a:lvl4pPr>
            <a:lvl5pPr marL="2286000" indent="-457200">
              <a:lnSpc>
                <a:spcPct val="108000"/>
              </a:lnSpc>
              <a:spcAft>
                <a:spcPts val="1200"/>
              </a:spcAft>
              <a:defRPr sz="2800" baseline="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Box 5"/>
          <p:cNvSpPr txBox="1"/>
          <p:nvPr userDrawn="1"/>
        </p:nvSpPr>
        <p:spPr>
          <a:xfrm>
            <a:off x="265815" y="-496181"/>
            <a:ext cx="2470098"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Title + Large Bullets</a:t>
            </a:r>
            <a:endParaRPr lang="en-US" sz="1200" b="1" dirty="0">
              <a:solidFill>
                <a:schemeClr val="accent2"/>
              </a:solidFill>
            </a:endParaRPr>
          </a:p>
        </p:txBody>
      </p:sp>
      <p:sp>
        <p:nvSpPr>
          <p:cNvPr id="10" name="Text Placeholder 2">
            <a:extLst>
              <a:ext uri="{FF2B5EF4-FFF2-40B4-BE49-F238E27FC236}">
                <a16:creationId xmlns:a16="http://schemas.microsoft.com/office/drawing/2014/main" id="{49344CE9-DF0E-244E-9177-5BB7481879A3}"/>
              </a:ext>
            </a:extLst>
          </p:cNvPr>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igure with annotation">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a:p>
        </p:txBody>
      </p:sp>
      <p:sp>
        <p:nvSpPr>
          <p:cNvPr id="9" name="Rectangle 8"/>
          <p:cNvSpPr/>
          <p:nvPr userDrawn="1"/>
        </p:nvSpPr>
        <p:spPr>
          <a:xfrm>
            <a:off x="5257800" y="533400"/>
            <a:ext cx="6477000" cy="5524500"/>
          </a:xfrm>
          <a:prstGeom prst="rect">
            <a:avLst/>
          </a:prstGeom>
          <a:no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457200" y="533400"/>
            <a:ext cx="3829050" cy="5524500"/>
          </a:xfrm>
        </p:spPr>
        <p:txBody>
          <a:bodyPr anchor="ctr">
            <a:normAutofit/>
          </a:bodyPr>
          <a:lstStyle>
            <a:lvl1pPr>
              <a:lnSpc>
                <a:spcPct val="100000"/>
              </a:lnSpc>
              <a:spcAft>
                <a:spcPts val="1200"/>
              </a:spcAft>
              <a:defRPr sz="2200" b="1" i="0" baseline="0">
                <a:latin typeface="+mj-lt"/>
              </a:defRPr>
            </a:lvl1pPr>
          </a:lstStyle>
          <a:p>
            <a:r>
              <a:rPr lang="en-US"/>
              <a:t>Click to edit Master title style</a:t>
            </a:r>
            <a:endParaRPr lang="en-US" dirty="0"/>
          </a:p>
        </p:txBody>
      </p:sp>
      <p:sp>
        <p:nvSpPr>
          <p:cNvPr id="10" name="TextBox 9"/>
          <p:cNvSpPr txBox="1"/>
          <p:nvPr userDrawn="1"/>
        </p:nvSpPr>
        <p:spPr>
          <a:xfrm>
            <a:off x="265815" y="-496181"/>
            <a:ext cx="2638812"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Figure with annotation</a:t>
            </a:r>
            <a:endParaRPr lang="en-US" sz="1200" b="1" dirty="0">
              <a:solidFill>
                <a:schemeClr val="accent2"/>
              </a:solidFill>
            </a:endParaRPr>
          </a:p>
        </p:txBody>
      </p:sp>
      <p:sp>
        <p:nvSpPr>
          <p:cNvPr id="3" name="Content Placeholder 2"/>
          <p:cNvSpPr>
            <a:spLocks noGrp="1"/>
          </p:cNvSpPr>
          <p:nvPr>
            <p:ph sz="quarter" idx="10"/>
          </p:nvPr>
        </p:nvSpPr>
        <p:spPr>
          <a:xfrm>
            <a:off x="5257800" y="533400"/>
            <a:ext cx="6477000" cy="5524500"/>
          </a:xfrm>
          <a:noFill/>
        </p:spPr>
        <p:txBody>
          <a:bodyPr vert="horz" lIns="0" tIns="45720" rIns="0" bIns="45720" rtlCol="0">
            <a:normAutofit/>
          </a:bodyPr>
          <a:lstStyle>
            <a:lvl1pPr marL="228600" indent="-228600">
              <a:buNone/>
              <a:defRPr lang="en-US" smtClean="0">
                <a:solidFill>
                  <a:schemeClr val="bg2">
                    <a:lumMod val="75000"/>
                  </a:schemeClr>
                </a:solidFill>
              </a:defRPr>
            </a:lvl1pPr>
            <a:lvl2pPr>
              <a:defRPr lang="en-US" smtClean="0"/>
            </a:lvl2pPr>
            <a:lvl3pPr>
              <a:defRPr lang="en-US" smtClean="0"/>
            </a:lvl3pPr>
            <a:lvl4pPr>
              <a:defRPr lang="en-US" smtClean="0"/>
            </a:lvl4pPr>
            <a:lvl5pPr>
              <a:defRPr lang="en-US"/>
            </a:lvl5pPr>
          </a:lstStyle>
          <a:p>
            <a:pPr marL="0" lvl="0" indent="0" algn="ctr"/>
            <a:r>
              <a:rPr lang="en-US"/>
              <a:t>Edit Master text styles</a:t>
            </a:r>
          </a:p>
          <a:p>
            <a:pPr marL="0" lvl="1" indent="0" algn="ctr"/>
            <a:r>
              <a:rPr lang="en-US"/>
              <a:t>Second level</a:t>
            </a:r>
          </a:p>
        </p:txBody>
      </p:sp>
      <p:sp>
        <p:nvSpPr>
          <p:cNvPr id="8" name="Text Placeholder 2">
            <a:extLst>
              <a:ext uri="{FF2B5EF4-FFF2-40B4-BE49-F238E27FC236}">
                <a16:creationId xmlns:a16="http://schemas.microsoft.com/office/drawing/2014/main" id="{65C98F9E-B192-D84C-A126-928C54F5048C}"/>
              </a:ext>
            </a:extLst>
          </p:cNvPr>
          <p:cNvSpPr>
            <a:spLocks noGrp="1"/>
          </p:cNvSpPr>
          <p:nvPr>
            <p:ph type="body" sz="quarter" idx="11"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cSld>
  <p:clrMapOvr>
    <a:masterClrMapping/>
  </p:clrMapOvr>
  <p:transition>
    <p:fade/>
  </p:transition>
  <p:extLst>
    <p:ext uri="{DCECCB84-F9BA-43D5-87BE-67443E8EF086}">
      <p15:sldGuideLst xmlns:p15="http://schemas.microsoft.com/office/powerpoint/2012/main">
        <p15:guide id="1" pos="331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igure with bullets">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a:p>
        </p:txBody>
      </p:sp>
      <p:sp>
        <p:nvSpPr>
          <p:cNvPr id="6" name="Title 5"/>
          <p:cNvSpPr>
            <a:spLocks noGrp="1"/>
          </p:cNvSpPr>
          <p:nvPr>
            <p:ph type="title"/>
          </p:nvPr>
        </p:nvSpPr>
        <p:spPr>
          <a:xfrm>
            <a:off x="457200" y="533400"/>
            <a:ext cx="3657600" cy="1711036"/>
          </a:xfrm>
        </p:spPr>
        <p:txBody>
          <a:bodyPr anchor="b">
            <a:noAutofit/>
          </a:bodyPr>
          <a:lstStyle>
            <a:lvl1pPr>
              <a:lnSpc>
                <a:spcPct val="100000"/>
              </a:lnSpc>
              <a:spcAft>
                <a:spcPts val="1200"/>
              </a:spcAft>
              <a:defRPr sz="2200" b="1" i="0" baseline="0">
                <a:latin typeface="+mj-lt"/>
              </a:defRPr>
            </a:lvl1pPr>
          </a:lstStyle>
          <a:p>
            <a:r>
              <a:rPr lang="en-US"/>
              <a:t>Click to edit Master title style</a:t>
            </a:r>
            <a:endParaRPr lang="en-US" dirty="0"/>
          </a:p>
        </p:txBody>
      </p:sp>
      <p:sp>
        <p:nvSpPr>
          <p:cNvPr id="3" name="Text Placeholder 2"/>
          <p:cNvSpPr>
            <a:spLocks noGrp="1"/>
          </p:cNvSpPr>
          <p:nvPr>
            <p:ph type="body" sz="quarter" idx="11"/>
          </p:nvPr>
        </p:nvSpPr>
        <p:spPr>
          <a:xfrm>
            <a:off x="457200" y="2481263"/>
            <a:ext cx="3657600" cy="3254375"/>
          </a:xfrm>
        </p:spPr>
        <p:txBody>
          <a:bodyPr>
            <a:noAutofit/>
          </a:bodyPr>
          <a:lstStyle>
            <a:lvl1pPr>
              <a:defRPr sz="2200" baseline="0">
                <a:solidFill>
                  <a:schemeClr val="tx1"/>
                </a:solidFill>
              </a:defRPr>
            </a:lvl1pPr>
            <a:lvl2pPr>
              <a:defRPr sz="2200" baseline="0">
                <a:solidFill>
                  <a:schemeClr val="tx1"/>
                </a:solidFill>
              </a:defRPr>
            </a:lvl2pPr>
            <a:lvl3pPr>
              <a:defRPr sz="2200" baseline="0">
                <a:solidFill>
                  <a:schemeClr val="tx1"/>
                </a:solidFill>
              </a:defRPr>
            </a:lvl3pPr>
            <a:lvl4pPr>
              <a:defRPr sz="2200" baseline="0">
                <a:solidFill>
                  <a:schemeClr val="tx1"/>
                </a:solidFill>
              </a:defRPr>
            </a:lvl4pPr>
            <a:lvl5pPr>
              <a:defRPr sz="2200" baseline="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Box 9"/>
          <p:cNvSpPr txBox="1"/>
          <p:nvPr userDrawn="1"/>
        </p:nvSpPr>
        <p:spPr>
          <a:xfrm>
            <a:off x="265815" y="-496181"/>
            <a:ext cx="3318584"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Figure with annotation + bullets</a:t>
            </a:r>
            <a:endParaRPr lang="en-US" sz="1200" b="1" dirty="0">
              <a:solidFill>
                <a:schemeClr val="accent2"/>
              </a:solidFill>
            </a:endParaRPr>
          </a:p>
        </p:txBody>
      </p:sp>
      <p:sp>
        <p:nvSpPr>
          <p:cNvPr id="11" name="Content Placeholder 2"/>
          <p:cNvSpPr>
            <a:spLocks noGrp="1"/>
          </p:cNvSpPr>
          <p:nvPr>
            <p:ph sz="quarter" idx="10"/>
          </p:nvPr>
        </p:nvSpPr>
        <p:spPr>
          <a:xfrm>
            <a:off x="5257800" y="533400"/>
            <a:ext cx="6477000" cy="5524500"/>
          </a:xfrm>
          <a:noFill/>
        </p:spPr>
        <p:txBody>
          <a:bodyPr vert="horz" lIns="0" tIns="45720" rIns="0" bIns="45720" rtlCol="0">
            <a:normAutofit/>
          </a:bodyPr>
          <a:lstStyle>
            <a:lvl1pPr marL="228600" indent="-228600">
              <a:buNone/>
              <a:defRPr lang="en-US" smtClean="0">
                <a:solidFill>
                  <a:schemeClr val="accent2">
                    <a:lumMod val="60000"/>
                    <a:lumOff val="40000"/>
                  </a:schemeClr>
                </a:solidFill>
              </a:defRPr>
            </a:lvl1pPr>
            <a:lvl2pPr>
              <a:defRPr lang="en-US" smtClean="0"/>
            </a:lvl2pPr>
            <a:lvl3pPr>
              <a:defRPr lang="en-US" smtClean="0"/>
            </a:lvl3pPr>
            <a:lvl4pPr>
              <a:defRPr lang="en-US" smtClean="0"/>
            </a:lvl4pPr>
            <a:lvl5pPr>
              <a:defRPr lang="en-US"/>
            </a:lvl5pPr>
          </a:lstStyle>
          <a:p>
            <a:pPr marL="0" lvl="0" indent="0" algn="ctr"/>
            <a:r>
              <a:rPr lang="en-US"/>
              <a:t>Edit Master text styles</a:t>
            </a:r>
          </a:p>
          <a:p>
            <a:pPr marL="0" lvl="1" indent="0" algn="ctr"/>
            <a:r>
              <a:rPr lang="en-US"/>
              <a:t>Second level</a:t>
            </a:r>
          </a:p>
        </p:txBody>
      </p:sp>
      <p:sp>
        <p:nvSpPr>
          <p:cNvPr id="8" name="Text Placeholder 2">
            <a:extLst>
              <a:ext uri="{FF2B5EF4-FFF2-40B4-BE49-F238E27FC236}">
                <a16:creationId xmlns:a16="http://schemas.microsoft.com/office/drawing/2014/main" id="{D7D7F6C5-3DA8-6043-843B-8F5B92A0628A}"/>
              </a:ext>
            </a:extLst>
          </p:cNvPr>
          <p:cNvSpPr>
            <a:spLocks noGrp="1"/>
          </p:cNvSpPr>
          <p:nvPr>
            <p:ph type="body" sz="quarter" idx="12" hasCustomPrompt="1"/>
          </p:nvPr>
        </p:nvSpPr>
        <p:spPr>
          <a:xfrm>
            <a:off x="457200" y="10511"/>
            <a:ext cx="2787943" cy="307777"/>
          </a:xfrm>
          <a:solidFill>
            <a:schemeClr val="accent1">
              <a:alpha val="5000"/>
            </a:schemeClr>
          </a:solidFill>
          <a:ln>
            <a:noFill/>
          </a:ln>
        </p:spPr>
        <p:txBody>
          <a:bodyPr wrap="none" lIns="91440" tIns="91440" rIns="91440" bIns="91440" anchor="ctr">
            <a:spAutoFit/>
          </a:bodyPr>
          <a:lstStyle>
            <a:lvl1pPr marL="0" indent="0" algn="l">
              <a:buFontTx/>
              <a:buNone/>
              <a:defRPr sz="800" b="0" cap="all" spc="100" baseline="0">
                <a:solidFill>
                  <a:schemeClr val="accent1"/>
                </a:solidFill>
                <a:latin typeface="+mj-lt"/>
              </a:defRPr>
            </a:lvl1pPr>
          </a:lstStyle>
          <a:p>
            <a:pPr lvl="0"/>
            <a:r>
              <a:rPr lang="en-US" dirty="0"/>
              <a:t>CLICK TO ADD optional SECTION HEADER</a:t>
            </a:r>
          </a:p>
        </p:txBody>
      </p:sp>
    </p:spTree>
  </p:cSld>
  <p:clrMapOvr>
    <a:masterClrMapping/>
  </p:clrMapOvr>
  <p:transition>
    <p:fade/>
  </p:transition>
  <p:extLst>
    <p:ext uri="{DCECCB84-F9BA-43D5-87BE-67443E8EF086}">
      <p15:sldGuideLst xmlns:p15="http://schemas.microsoft.com/office/powerpoint/2012/main">
        <p15:guide id="1" pos="331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Blue">
    <p:bg>
      <p:bgPr>
        <a:gradFill>
          <a:gsLst>
            <a:gs pos="0">
              <a:schemeClr val="accent1"/>
            </a:gs>
            <a:gs pos="97000">
              <a:schemeClr val="tx2"/>
            </a:gs>
          </a:gsLst>
          <a:path path="circle">
            <a:fillToRect l="50000" t="50000" r="50000" b="50000"/>
          </a:path>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a:p>
        </p:txBody>
      </p:sp>
      <p:sp>
        <p:nvSpPr>
          <p:cNvPr id="5" name="Title 4"/>
          <p:cNvSpPr>
            <a:spLocks noGrp="1"/>
          </p:cNvSpPr>
          <p:nvPr>
            <p:ph type="title" hasCustomPrompt="1"/>
          </p:nvPr>
        </p:nvSpPr>
        <p:spPr>
          <a:xfrm>
            <a:off x="457200" y="1981200"/>
            <a:ext cx="11277600" cy="2895600"/>
          </a:xfrm>
        </p:spPr>
        <p:txBody>
          <a:bodyPr anchor="ctr">
            <a:noAutofit/>
          </a:bodyPr>
          <a:lstStyle>
            <a:lvl1pPr algn="ctr">
              <a:defRPr sz="3600" baseline="0">
                <a:solidFill>
                  <a:schemeClr val="bg1"/>
                </a:solidFill>
                <a:latin typeface="+mj-lt"/>
              </a:defRPr>
            </a:lvl1pPr>
          </a:lstStyle>
          <a:p>
            <a:r>
              <a:rPr lang="en-US" dirty="0"/>
              <a:t>Click to add a divider title</a:t>
            </a:r>
          </a:p>
        </p:txBody>
      </p:sp>
      <p:pic>
        <p:nvPicPr>
          <p:cNvPr id="6" name="Picture 5"/>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rcRect t="-24944"/>
          <a:stretch/>
        </p:blipFill>
        <p:spPr>
          <a:xfrm>
            <a:off x="320675" y="6521450"/>
            <a:ext cx="2391113" cy="102824"/>
          </a:xfrm>
          <a:prstGeom prst="rect">
            <a:avLst/>
          </a:prstGeom>
        </p:spPr>
      </p:pic>
      <p:sp>
        <p:nvSpPr>
          <p:cNvPr id="7" name="TextBox 6"/>
          <p:cNvSpPr txBox="1"/>
          <p:nvPr userDrawn="1"/>
        </p:nvSpPr>
        <p:spPr>
          <a:xfrm>
            <a:off x="265815" y="-496181"/>
            <a:ext cx="1891202"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a:solidFill>
                  <a:schemeClr val="accent2"/>
                </a:solidFill>
              </a:rPr>
              <a:t>:</a:t>
            </a:r>
            <a:r>
              <a:rPr lang="en-US" sz="1200" b="1" baseline="0">
                <a:solidFill>
                  <a:schemeClr val="accent2"/>
                </a:solidFill>
              </a:rPr>
              <a:t> Divider Blue</a:t>
            </a:r>
            <a:endParaRPr lang="en-US" sz="1200" b="1" dirty="0">
              <a:solidFill>
                <a:schemeClr val="accent2"/>
              </a:solidFill>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Dark">
    <p:bg>
      <p:bgPr>
        <a:gradFill>
          <a:gsLst>
            <a:gs pos="0">
              <a:srgbClr val="474345"/>
            </a:gs>
            <a:gs pos="100000">
              <a:schemeClr val="tx1">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n>
                  <a:solidFill>
                    <a:schemeClr val="bg1"/>
                  </a:solidFill>
                </a:ln>
              </a:defRPr>
            </a:lvl1pPr>
          </a:lstStyle>
          <a:p>
            <a:fld id="{B68F88C8-0A9A-DA43-95C8-7FE161A05352}" type="slidenum">
              <a:rPr lang="en-US" smtClean="0"/>
              <a:pPr/>
              <a:t>‹#›</a:t>
            </a:fld>
            <a:endParaRPr lang="en-US"/>
          </a:p>
        </p:txBody>
      </p:sp>
      <p:sp>
        <p:nvSpPr>
          <p:cNvPr id="5" name="Title 4"/>
          <p:cNvSpPr>
            <a:spLocks noGrp="1"/>
          </p:cNvSpPr>
          <p:nvPr>
            <p:ph type="title"/>
          </p:nvPr>
        </p:nvSpPr>
        <p:spPr>
          <a:xfrm>
            <a:off x="457200" y="1981200"/>
            <a:ext cx="11277600" cy="2895600"/>
          </a:xfrm>
        </p:spPr>
        <p:txBody>
          <a:bodyPr anchor="ctr">
            <a:noAutofit/>
          </a:bodyPr>
          <a:lstStyle>
            <a:lvl1pPr algn="ctr">
              <a:defRPr sz="3600" baseline="0">
                <a:solidFill>
                  <a:schemeClr val="bg1"/>
                </a:solidFill>
                <a:latin typeface="+mj-lt"/>
              </a:defRPr>
            </a:lvl1pPr>
          </a:lstStyle>
          <a:p>
            <a:r>
              <a:rPr lang="en-US"/>
              <a:t>Click to edit Master title style</a:t>
            </a:r>
            <a:endParaRPr lang="en-US" dirty="0"/>
          </a:p>
        </p:txBody>
      </p:sp>
      <p:pic>
        <p:nvPicPr>
          <p:cNvPr id="6" name="Picture 5"/>
          <p:cNvPicPr>
            <a:picLocks noChangeAspect="1"/>
          </p:cNvPicPr>
          <p:nvPr userDrawn="1"/>
        </p:nvPicPr>
        <p:blipFill rotWithShape="1">
          <a:blip r:embed="rId2">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rcRect t="-24944"/>
          <a:stretch/>
        </p:blipFill>
        <p:spPr>
          <a:xfrm>
            <a:off x="320675" y="6521450"/>
            <a:ext cx="2391113" cy="102824"/>
          </a:xfrm>
          <a:prstGeom prst="rect">
            <a:avLst/>
          </a:prstGeom>
        </p:spPr>
      </p:pic>
      <p:sp>
        <p:nvSpPr>
          <p:cNvPr id="7" name="TextBox 6"/>
          <p:cNvSpPr txBox="1"/>
          <p:nvPr userDrawn="1"/>
        </p:nvSpPr>
        <p:spPr>
          <a:xfrm>
            <a:off x="265815" y="-496181"/>
            <a:ext cx="1897738" cy="483989"/>
          </a:xfrm>
          <a:prstGeom prst="round2SameRect">
            <a:avLst/>
          </a:prstGeom>
          <a:solidFill>
            <a:srgbClr val="F9FAF9"/>
          </a:solidFill>
          <a:ln w="6350">
            <a:solidFill>
              <a:schemeClr val="accent2"/>
            </a:solidFill>
          </a:ln>
        </p:spPr>
        <p:txBody>
          <a:bodyPr wrap="none" lIns="182880" tIns="91440" rIns="182880" bIns="182880" rtlCol="0">
            <a:spAutoFit/>
          </a:bodyPr>
          <a:lstStyle/>
          <a:p>
            <a:r>
              <a:rPr lang="en-US" sz="1200" b="1" dirty="0">
                <a:solidFill>
                  <a:schemeClr val="accent2"/>
                </a:solidFill>
              </a:rPr>
              <a:t>Master:</a:t>
            </a:r>
            <a:r>
              <a:rPr lang="en-US" sz="1200" b="1" baseline="0" dirty="0">
                <a:solidFill>
                  <a:schemeClr val="accent2"/>
                </a:solidFill>
              </a:rPr>
              <a:t> Divider Dark</a:t>
            </a:r>
            <a:endParaRPr lang="en-US" sz="1200" b="1" dirty="0">
              <a:solidFill>
                <a:schemeClr val="accent2"/>
              </a:solidFill>
            </a:endParaRPr>
          </a:p>
        </p:txBody>
      </p:sp>
      <p:sp>
        <p:nvSpPr>
          <p:cNvPr id="8" name="Oval 7"/>
          <p:cNvSpPr/>
          <p:nvPr userDrawn="1"/>
        </p:nvSpPr>
        <p:spPr>
          <a:xfrm>
            <a:off x="-550072" y="117081"/>
            <a:ext cx="231648" cy="23164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9" name="Oval 8"/>
          <p:cNvSpPr/>
          <p:nvPr userDrawn="1"/>
        </p:nvSpPr>
        <p:spPr>
          <a:xfrm>
            <a:off x="-550072" y="452571"/>
            <a:ext cx="231648" cy="23164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0" name="Oval 9"/>
          <p:cNvSpPr/>
          <p:nvPr userDrawn="1"/>
        </p:nvSpPr>
        <p:spPr>
          <a:xfrm>
            <a:off x="-550072" y="788061"/>
            <a:ext cx="231648" cy="23164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1" name="Oval 10"/>
          <p:cNvSpPr/>
          <p:nvPr userDrawn="1"/>
        </p:nvSpPr>
        <p:spPr>
          <a:xfrm>
            <a:off x="-550072" y="1123551"/>
            <a:ext cx="231648" cy="2316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Oval 11"/>
          <p:cNvSpPr/>
          <p:nvPr userDrawn="1"/>
        </p:nvSpPr>
        <p:spPr>
          <a:xfrm>
            <a:off x="-550072" y="1459040"/>
            <a:ext cx="231648" cy="2316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3" name="TextBox 12"/>
          <p:cNvSpPr txBox="1"/>
          <p:nvPr userDrawn="1"/>
        </p:nvSpPr>
        <p:spPr>
          <a:xfrm>
            <a:off x="-888626" y="31354"/>
            <a:ext cx="338554" cy="1674497"/>
          </a:xfrm>
          <a:prstGeom prst="rect">
            <a:avLst/>
          </a:prstGeom>
          <a:noFill/>
        </p:spPr>
        <p:txBody>
          <a:bodyPr vert="vert270" wrap="none" rtlCol="0">
            <a:spAutoFit/>
          </a:bodyPr>
          <a:lstStyle/>
          <a:p>
            <a:r>
              <a:rPr lang="en-US" sz="1000" b="1" spc="0" dirty="0">
                <a:solidFill>
                  <a:schemeClr val="tx1">
                    <a:lumMod val="60000"/>
                    <a:lumOff val="40000"/>
                  </a:schemeClr>
                </a:solidFill>
              </a:rPr>
              <a:t>URBAN</a:t>
            </a:r>
            <a:r>
              <a:rPr lang="en-US" sz="1000" b="1" spc="0" baseline="0" dirty="0">
                <a:solidFill>
                  <a:schemeClr val="tx1">
                    <a:lumMod val="60000"/>
                    <a:lumOff val="40000"/>
                  </a:schemeClr>
                </a:solidFill>
              </a:rPr>
              <a:t> COLOR PALETTE</a:t>
            </a:r>
            <a:endParaRPr lang="en-US" sz="1000" b="1" spc="0" dirty="0">
              <a:solidFill>
                <a:schemeClr val="tx1">
                  <a:lumMod val="60000"/>
                  <a:lumOff val="40000"/>
                </a:schemeClr>
              </a:solidFill>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33400"/>
            <a:ext cx="11277600" cy="1157288"/>
          </a:xfrm>
          <a:prstGeom prst="rect">
            <a:avLst/>
          </a:prstGeom>
        </p:spPr>
        <p:txBody>
          <a:bodyPr vert="horz" lIns="0" tIns="45720" rIns="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825625"/>
            <a:ext cx="11277600" cy="4232275"/>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991600" y="6467708"/>
            <a:ext cx="2743200" cy="209316"/>
          </a:xfrm>
          <a:prstGeom prst="rect">
            <a:avLst/>
          </a:prstGeom>
        </p:spPr>
        <p:txBody>
          <a:bodyPr vert="horz" lIns="0" tIns="0" rIns="0" bIns="0" rtlCol="0" anchor="ctr"/>
          <a:lstStyle>
            <a:lvl1pPr algn="r">
              <a:defRPr sz="1000">
                <a:solidFill>
                  <a:schemeClr val="tx1">
                    <a:tint val="75000"/>
                  </a:schemeClr>
                </a:solidFill>
                <a:latin typeface="Lato" charset="0"/>
                <a:ea typeface="Lato" charset="0"/>
                <a:cs typeface="Lato" charset="0"/>
              </a:defRPr>
            </a:lvl1pPr>
          </a:lstStyle>
          <a:p>
            <a:fld id="{B68F88C8-0A9A-DA43-95C8-7FE161A05352}" type="slidenum">
              <a:rPr lang="en-US" smtClean="0"/>
              <a:pPr/>
              <a:t>‹#›</a:t>
            </a:fld>
            <a:endParaRPr lang="en-US"/>
          </a:p>
        </p:txBody>
      </p:sp>
      <p:pic>
        <p:nvPicPr>
          <p:cNvPr id="8" name="Picture 7"/>
          <p:cNvPicPr>
            <a:picLocks noChangeAspect="1"/>
          </p:cNvPicPr>
          <p:nvPr userDrawn="1"/>
        </p:nvPicPr>
        <p:blipFill rotWithShape="1">
          <a:blip r:embed="rId15">
            <a:extLst>
              <a:ext uri="{28A0092B-C50C-407E-A947-70E740481C1C}">
                <a14:useLocalDpi xmlns:a14="http://schemas.microsoft.com/office/drawing/2010/main"/>
              </a:ext>
            </a:extLst>
          </a:blip>
          <a:srcRect l="14990" t="-24944" r="1"/>
          <a:stretch/>
        </p:blipFill>
        <p:spPr>
          <a:xfrm>
            <a:off x="320675" y="6521450"/>
            <a:ext cx="2391113" cy="102824"/>
          </a:xfrm>
          <a:prstGeom prst="rect">
            <a:avLst/>
          </a:prstGeom>
        </p:spPr>
      </p:pic>
      <p:sp>
        <p:nvSpPr>
          <p:cNvPr id="4" name="Oval 3"/>
          <p:cNvSpPr/>
          <p:nvPr userDrawn="1"/>
        </p:nvSpPr>
        <p:spPr>
          <a:xfrm>
            <a:off x="-550072" y="117081"/>
            <a:ext cx="231648" cy="23164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7" name="Oval 6"/>
          <p:cNvSpPr/>
          <p:nvPr userDrawn="1"/>
        </p:nvSpPr>
        <p:spPr>
          <a:xfrm>
            <a:off x="-550072" y="452571"/>
            <a:ext cx="231648" cy="23164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9" name="Oval 8"/>
          <p:cNvSpPr/>
          <p:nvPr userDrawn="1"/>
        </p:nvSpPr>
        <p:spPr>
          <a:xfrm>
            <a:off x="-550072" y="788061"/>
            <a:ext cx="231648" cy="23164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1" name="Oval 10"/>
          <p:cNvSpPr/>
          <p:nvPr userDrawn="1"/>
        </p:nvSpPr>
        <p:spPr>
          <a:xfrm>
            <a:off x="-550072" y="1123551"/>
            <a:ext cx="231648" cy="2316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Oval 11"/>
          <p:cNvSpPr/>
          <p:nvPr userDrawn="1"/>
        </p:nvSpPr>
        <p:spPr>
          <a:xfrm>
            <a:off x="-550072" y="1459040"/>
            <a:ext cx="231648" cy="2316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5" name="TextBox 4"/>
          <p:cNvSpPr txBox="1"/>
          <p:nvPr userDrawn="1"/>
        </p:nvSpPr>
        <p:spPr>
          <a:xfrm>
            <a:off x="-888626" y="31354"/>
            <a:ext cx="338554" cy="1674497"/>
          </a:xfrm>
          <a:prstGeom prst="rect">
            <a:avLst/>
          </a:prstGeom>
          <a:noFill/>
        </p:spPr>
        <p:txBody>
          <a:bodyPr vert="vert270" wrap="none" rtlCol="0">
            <a:spAutoFit/>
          </a:bodyPr>
          <a:lstStyle/>
          <a:p>
            <a:r>
              <a:rPr lang="en-US" sz="1000" b="1" spc="0" dirty="0">
                <a:solidFill>
                  <a:schemeClr val="tx1">
                    <a:lumMod val="60000"/>
                    <a:lumOff val="40000"/>
                  </a:schemeClr>
                </a:solidFill>
              </a:rPr>
              <a:t>URBAN</a:t>
            </a:r>
            <a:r>
              <a:rPr lang="en-US" sz="1000" b="1" spc="0" baseline="0" dirty="0">
                <a:solidFill>
                  <a:schemeClr val="tx1">
                    <a:lumMod val="60000"/>
                    <a:lumOff val="40000"/>
                  </a:schemeClr>
                </a:solidFill>
              </a:rPr>
              <a:t> COLOR PALETTE</a:t>
            </a:r>
            <a:endParaRPr lang="en-US" sz="1000" b="1" spc="0" dirty="0">
              <a:solidFill>
                <a:schemeClr val="tx1">
                  <a:lumMod val="60000"/>
                  <a:lumOff val="40000"/>
                </a:schemeClr>
              </a:solidFill>
            </a:endParaRPr>
          </a:p>
        </p:txBody>
      </p:sp>
      <p:sp>
        <p:nvSpPr>
          <p:cNvPr id="13" name="TextBox 12"/>
          <p:cNvSpPr txBox="1"/>
          <p:nvPr userDrawn="1"/>
        </p:nvSpPr>
        <p:spPr>
          <a:xfrm>
            <a:off x="10525186" y="7020156"/>
            <a:ext cx="1697901" cy="246221"/>
          </a:xfrm>
          <a:prstGeom prst="rect">
            <a:avLst/>
          </a:prstGeom>
          <a:noFill/>
        </p:spPr>
        <p:txBody>
          <a:bodyPr vert="horz" wrap="none" rtlCol="0">
            <a:spAutoFit/>
          </a:bodyPr>
          <a:lstStyle/>
          <a:p>
            <a:pPr algn="r"/>
            <a:r>
              <a:rPr lang="en-US" sz="1000" b="1" spc="0" dirty="0">
                <a:solidFill>
                  <a:schemeClr val="tx1">
                    <a:lumMod val="60000"/>
                    <a:lumOff val="40000"/>
                  </a:schemeClr>
                </a:solidFill>
              </a:rPr>
              <a:t>TEMPLATE VERSION 2.2</a:t>
            </a:r>
            <a:endParaRPr lang="en-US" sz="1000" b="1" spc="0" dirty="0">
              <a:solidFill>
                <a:schemeClr val="tx1"/>
              </a:solidFill>
            </a:endParaRPr>
          </a:p>
        </p:txBody>
      </p:sp>
    </p:spTree>
    <p:extLst>
      <p:ext uri="{BB962C8B-B14F-4D97-AF65-F5344CB8AC3E}">
        <p14:creationId xmlns:p14="http://schemas.microsoft.com/office/powerpoint/2010/main" val="467279208"/>
      </p:ext>
    </p:extLst>
  </p:cSld>
  <p:clrMap bg1="lt1" tx1="dk1" bg2="lt2" tx2="dk2" accent1="accent1" accent2="accent2" accent3="accent3" accent4="accent4" accent5="accent5" accent6="accent6" hlink="hlink" folHlink="folHlink"/>
  <p:sldLayoutIdLst>
    <p:sldLayoutId id="2147483679" r:id="rId1"/>
    <p:sldLayoutId id="2147483678" r:id="rId2"/>
    <p:sldLayoutId id="2147483654" r:id="rId3"/>
    <p:sldLayoutId id="2147483658" r:id="rId4"/>
    <p:sldLayoutId id="2147483675" r:id="rId5"/>
    <p:sldLayoutId id="2147483656" r:id="rId6"/>
    <p:sldLayoutId id="2147483677" r:id="rId7"/>
    <p:sldLayoutId id="2147483657" r:id="rId8"/>
    <p:sldLayoutId id="2147483674" r:id="rId9"/>
    <p:sldLayoutId id="2147483676" r:id="rId10"/>
    <p:sldLayoutId id="2147483682" r:id="rId11"/>
    <p:sldLayoutId id="2147483683" r:id="rId12"/>
    <p:sldLayoutId id="2147483655" r:id="rId13"/>
  </p:sldLayoutIdLst>
  <p:transition>
    <p:fade/>
  </p:transition>
  <p:hf hdr="0" ftr="0" dt="0"/>
  <p:txStyles>
    <p:titleStyle>
      <a:lvl1pPr algn="l" defTabSz="914400" rtl="0" eaLnBrk="1" latinLnBrk="0" hangingPunct="1">
        <a:lnSpc>
          <a:spcPct val="90000"/>
        </a:lnSpc>
        <a:spcBef>
          <a:spcPct val="0"/>
        </a:spcBef>
        <a:buNone/>
        <a:defRPr sz="3400" b="1" kern="1200" baseline="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600"/>
        </a:spcAft>
        <a:buClr>
          <a:schemeClr val="accent1"/>
        </a:buClr>
        <a:buFont typeface="Wingdings"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1600"/>
        </a:spcAft>
        <a:buClr>
          <a:schemeClr val="accent1"/>
        </a:buClr>
        <a:buFont typeface="Wingdings" charset="2"/>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spcAft>
          <a:spcPts val="1600"/>
        </a:spcAft>
        <a:buClr>
          <a:schemeClr val="accent1"/>
        </a:buClr>
        <a:buFont typeface="Wingdings" charset="2"/>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spcAft>
          <a:spcPts val="1600"/>
        </a:spcAft>
        <a:buClr>
          <a:schemeClr val="accent1"/>
        </a:buClr>
        <a:buFont typeface="Wingdings" charset="2"/>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spcAft>
          <a:spcPts val="1600"/>
        </a:spcAft>
        <a:buClr>
          <a:schemeClr val="accent1"/>
        </a:buClr>
        <a:buFont typeface="Wingdings" charset="2"/>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288">
          <p15:clr>
            <a:srgbClr val="F26B43"/>
          </p15:clr>
        </p15:guide>
        <p15:guide id="4" orient="horz" pos="336">
          <p15:clr>
            <a:srgbClr val="F26B43"/>
          </p15:clr>
        </p15:guide>
        <p15:guide id="5" orient="horz" pos="3816">
          <p15:clr>
            <a:srgbClr val="F26B43"/>
          </p15:clr>
        </p15:guide>
        <p15:guide id="6" pos="2592">
          <p15:clr>
            <a:srgbClr val="F26B43"/>
          </p15:clr>
        </p15:guide>
        <p15:guide id="7" pos="7392">
          <p15:clr>
            <a:srgbClr val="F26B43"/>
          </p15:clr>
        </p15:guide>
        <p15:guide id="8" orient="horz" pos="417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s://hcpf.colorado.gov/county-fact-sheets"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427304"/>
            <a:ext cx="2849217" cy="430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3607624862"/>
              </p:ext>
            </p:extLst>
          </p:nvPr>
        </p:nvGraphicFramePr>
        <p:xfrm>
          <a:off x="820717" y="3593372"/>
          <a:ext cx="10523557" cy="1289143"/>
        </p:xfrm>
        <a:graphic>
          <a:graphicData uri="http://schemas.openxmlformats.org/drawingml/2006/table">
            <a:tbl>
              <a:tblPr firstRow="1" bandRow="1">
                <a:tableStyleId>{5C22544A-7EE6-4342-B048-85BDC9FD1C3A}</a:tableStyleId>
              </a:tblPr>
              <a:tblGrid>
                <a:gridCol w="10523557">
                  <a:extLst>
                    <a:ext uri="{9D8B030D-6E8A-4147-A177-3AD203B41FA5}">
                      <a16:colId xmlns:a16="http://schemas.microsoft.com/office/drawing/2014/main" val="20000"/>
                    </a:ext>
                  </a:extLst>
                </a:gridCol>
              </a:tblGrid>
              <a:tr h="128497">
                <a:tc>
                  <a:txBody>
                    <a:bodyPr/>
                    <a:lstStyle/>
                    <a:p>
                      <a:pPr marL="0" marR="0" lvl="0" indent="0" algn="l" defTabSz="914400" rtl="0" eaLnBrk="1" fontAlgn="auto" latinLnBrk="0" hangingPunct="1">
                        <a:lnSpc>
                          <a:spcPct val="100000"/>
                        </a:lnSpc>
                        <a:spcBef>
                          <a:spcPts val="0"/>
                        </a:spcBef>
                        <a:spcAft>
                          <a:spcPts val="1600"/>
                        </a:spcAft>
                        <a:buClr>
                          <a:srgbClr val="139DEC"/>
                        </a:buClr>
                        <a:buSzTx/>
                        <a:buFontTx/>
                        <a:buNone/>
                        <a:tabLst/>
                        <a:defRPr/>
                      </a:pPr>
                      <a:r>
                        <a:rPr kumimoji="0" lang="en-US" sz="1200" b="0" i="0" u="none" strike="noStrike" kern="1200" cap="none" spc="0" normalizeH="0" baseline="0" noProof="0" dirty="0">
                          <a:ln>
                            <a:noFill/>
                          </a:ln>
                          <a:solidFill>
                            <a:srgbClr val="139DEC"/>
                          </a:solidFill>
                          <a:effectLst/>
                          <a:uLnTx/>
                          <a:uFillTx/>
                          <a:latin typeface="+mn-lt"/>
                          <a:ea typeface="+mn-ea"/>
                          <a:cs typeface="+mn-cs"/>
                        </a:rPr>
                        <a:t>Urban Institute</a:t>
                      </a:r>
                    </a:p>
                  </a:txBody>
                  <a:tcPr marL="0" marR="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7098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494546"/>
                          </a:solidFill>
                          <a:effectLst/>
                          <a:uLnTx/>
                          <a:uFillTx/>
                          <a:latin typeface="Lato"/>
                          <a:ea typeface="+mn-ea"/>
                          <a:cs typeface="+mn-cs"/>
                        </a:rPr>
                        <a:t>Colorado At-Risk Working Group</a:t>
                      </a:r>
                      <a:endParaRPr lang="en-US" dirty="0"/>
                    </a:p>
                  </a:txBody>
                  <a:tcPr marL="0" marR="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072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139DEC"/>
                        </a:solidFill>
                        <a:effectLst/>
                        <a:uLnTx/>
                        <a:uFillTx/>
                        <a:latin typeface="+mn-lt"/>
                        <a:ea typeface="+mn-ea"/>
                        <a:cs typeface="+mn-cs"/>
                      </a:endParaRPr>
                    </a:p>
                  </a:txBody>
                  <a:tcPr marL="0" marR="0" marT="9144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pic>
        <p:nvPicPr>
          <p:cNvPr id="5" name="Picture Placeholder 4"/>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24" b="24"/>
          <a:stretch>
            <a:fillRect/>
          </a:stretch>
        </p:blipFill>
        <p:spPr/>
      </p:pic>
    </p:spTree>
    <p:extLst>
      <p:ext uri="{BB962C8B-B14F-4D97-AF65-F5344CB8AC3E}">
        <p14:creationId xmlns:p14="http://schemas.microsoft.com/office/powerpoint/2010/main" val="1370550345"/>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2CC0F7E-B001-4D0E-8534-4E40778389FA}"/>
              </a:ext>
            </a:extLst>
          </p:cNvPr>
          <p:cNvSpPr>
            <a:spLocks noGrp="1"/>
          </p:cNvSpPr>
          <p:nvPr>
            <p:ph type="sldNum" sz="quarter" idx="4"/>
          </p:nvPr>
        </p:nvSpPr>
        <p:spPr/>
        <p:txBody>
          <a:bodyPr/>
          <a:lstStyle/>
          <a:p>
            <a:fld id="{B68F88C8-0A9A-DA43-95C8-7FE161A05352}" type="slidenum">
              <a:rPr lang="en-US" smtClean="0"/>
              <a:pPr/>
              <a:t>10</a:t>
            </a:fld>
            <a:endParaRPr lang="en-US"/>
          </a:p>
        </p:txBody>
      </p:sp>
      <p:sp>
        <p:nvSpPr>
          <p:cNvPr id="3" name="Title 2">
            <a:extLst>
              <a:ext uri="{FF2B5EF4-FFF2-40B4-BE49-F238E27FC236}">
                <a16:creationId xmlns:a16="http://schemas.microsoft.com/office/drawing/2014/main" id="{837136A4-7B3C-4DA7-AEF4-C8F03B4A2AFB}"/>
              </a:ext>
            </a:extLst>
          </p:cNvPr>
          <p:cNvSpPr>
            <a:spLocks noGrp="1"/>
          </p:cNvSpPr>
          <p:nvPr>
            <p:ph type="title"/>
          </p:nvPr>
        </p:nvSpPr>
        <p:spPr/>
        <p:txBody>
          <a:bodyPr/>
          <a:lstStyle/>
          <a:p>
            <a:r>
              <a:rPr lang="en-US" dirty="0"/>
              <a:t>Model Estimates As Guideposts</a:t>
            </a:r>
          </a:p>
        </p:txBody>
      </p:sp>
      <p:sp>
        <p:nvSpPr>
          <p:cNvPr id="4" name="Text Placeholder 3">
            <a:extLst>
              <a:ext uri="{FF2B5EF4-FFF2-40B4-BE49-F238E27FC236}">
                <a16:creationId xmlns:a16="http://schemas.microsoft.com/office/drawing/2014/main" id="{AB378066-B56B-448A-9D4D-E557E982F159}"/>
              </a:ext>
            </a:extLst>
          </p:cNvPr>
          <p:cNvSpPr>
            <a:spLocks noGrp="1"/>
          </p:cNvSpPr>
          <p:nvPr>
            <p:ph type="body" sz="quarter" idx="10"/>
          </p:nvPr>
        </p:nvSpPr>
        <p:spPr>
          <a:xfrm>
            <a:off x="457200" y="1690688"/>
            <a:ext cx="10214658" cy="3126639"/>
          </a:xfrm>
        </p:spPr>
        <p:txBody>
          <a:bodyPr/>
          <a:lstStyle/>
          <a:p>
            <a:r>
              <a:rPr lang="en-US" dirty="0"/>
              <a:t>The model results we provide are the best that can be build with current data, and </a:t>
            </a:r>
            <a:r>
              <a:rPr lang="en-US" b="1" dirty="0"/>
              <a:t>will change.</a:t>
            </a:r>
          </a:p>
          <a:p>
            <a:pPr lvl="1"/>
            <a:r>
              <a:rPr lang="en-US" dirty="0"/>
              <a:t>Inclusion of Medicaid data</a:t>
            </a:r>
          </a:p>
          <a:p>
            <a:pPr lvl="1"/>
            <a:r>
              <a:rPr lang="en-US" dirty="0"/>
              <a:t>Use of actual student location, rather than district geographic footprints</a:t>
            </a:r>
          </a:p>
          <a:p>
            <a:pPr lvl="1"/>
            <a:r>
              <a:rPr lang="en-US" dirty="0"/>
              <a:t>Comparisons are to fall 2020 FRPL data, which were more uncertain due to the provision of universal free meals during the pandemic</a:t>
            </a:r>
          </a:p>
          <a:p>
            <a:pPr lvl="1"/>
            <a:endParaRPr lang="en-US" dirty="0"/>
          </a:p>
          <a:p>
            <a:pPr lvl="1"/>
            <a:endParaRPr lang="en-US" dirty="0"/>
          </a:p>
          <a:p>
            <a:endParaRPr lang="en-US" dirty="0"/>
          </a:p>
        </p:txBody>
      </p:sp>
    </p:spTree>
    <p:extLst>
      <p:ext uri="{BB962C8B-B14F-4D97-AF65-F5344CB8AC3E}">
        <p14:creationId xmlns:p14="http://schemas.microsoft.com/office/powerpoint/2010/main" val="656642816"/>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2CC0F7E-B001-4D0E-8534-4E40778389FA}"/>
              </a:ext>
            </a:extLst>
          </p:cNvPr>
          <p:cNvSpPr>
            <a:spLocks noGrp="1"/>
          </p:cNvSpPr>
          <p:nvPr>
            <p:ph type="sldNum" sz="quarter" idx="4"/>
          </p:nvPr>
        </p:nvSpPr>
        <p:spPr/>
        <p:txBody>
          <a:bodyPr/>
          <a:lstStyle/>
          <a:p>
            <a:fld id="{B68F88C8-0A9A-DA43-95C8-7FE161A05352}" type="slidenum">
              <a:rPr lang="en-US" smtClean="0"/>
              <a:pPr/>
              <a:t>11</a:t>
            </a:fld>
            <a:endParaRPr lang="en-US"/>
          </a:p>
        </p:txBody>
      </p:sp>
      <p:sp>
        <p:nvSpPr>
          <p:cNvPr id="3" name="Title 2">
            <a:extLst>
              <a:ext uri="{FF2B5EF4-FFF2-40B4-BE49-F238E27FC236}">
                <a16:creationId xmlns:a16="http://schemas.microsoft.com/office/drawing/2014/main" id="{837136A4-7B3C-4DA7-AEF4-C8F03B4A2AFB}"/>
              </a:ext>
            </a:extLst>
          </p:cNvPr>
          <p:cNvSpPr>
            <a:spLocks noGrp="1"/>
          </p:cNvSpPr>
          <p:nvPr>
            <p:ph type="title"/>
          </p:nvPr>
        </p:nvSpPr>
        <p:spPr/>
        <p:txBody>
          <a:bodyPr/>
          <a:lstStyle/>
          <a:p>
            <a:r>
              <a:rPr lang="en-US" dirty="0"/>
              <a:t>Understanding the Effect of Adding Medicaid</a:t>
            </a:r>
          </a:p>
        </p:txBody>
      </p:sp>
      <p:sp>
        <p:nvSpPr>
          <p:cNvPr id="4" name="Text Placeholder 3">
            <a:extLst>
              <a:ext uri="{FF2B5EF4-FFF2-40B4-BE49-F238E27FC236}">
                <a16:creationId xmlns:a16="http://schemas.microsoft.com/office/drawing/2014/main" id="{AB378066-B56B-448A-9D4D-E557E982F159}"/>
              </a:ext>
            </a:extLst>
          </p:cNvPr>
          <p:cNvSpPr>
            <a:spLocks noGrp="1"/>
          </p:cNvSpPr>
          <p:nvPr>
            <p:ph type="body" sz="quarter" idx="10"/>
          </p:nvPr>
        </p:nvSpPr>
        <p:spPr/>
        <p:txBody>
          <a:bodyPr/>
          <a:lstStyle/>
          <a:p>
            <a:r>
              <a:rPr lang="en-US" dirty="0"/>
              <a:t>The committee does not yet have information on how inclusion of Medicaid data will affect district ISP values.</a:t>
            </a:r>
          </a:p>
          <a:p>
            <a:pPr lvl="1"/>
            <a:r>
              <a:rPr lang="en-US" dirty="0"/>
              <a:t>In other states, the ISP share has risen by anywhere from 0.6 to 17 percent.</a:t>
            </a:r>
          </a:p>
          <a:p>
            <a:r>
              <a:rPr lang="en-US" dirty="0"/>
              <a:t>Current evidence suggests that ISP shares will see a substantial boost from Medicaid inclusion. </a:t>
            </a:r>
          </a:p>
          <a:p>
            <a:pPr lvl="1"/>
            <a:r>
              <a:rPr lang="en-US" dirty="0"/>
              <a:t>For districts, county-level data on Medicaid enrollments may be helpful.</a:t>
            </a:r>
          </a:p>
          <a:p>
            <a:pPr lvl="1"/>
            <a:r>
              <a:rPr lang="en-US" dirty="0">
                <a:hlinkClick r:id="rId2"/>
              </a:rPr>
              <a:t>https://hcpf.colorado.gov/county-fact-sheets</a:t>
            </a:r>
            <a:r>
              <a:rPr lang="en-US" dirty="0"/>
              <a:t> </a:t>
            </a:r>
          </a:p>
          <a:p>
            <a:pPr lvl="1"/>
            <a:endParaRPr lang="en-US" dirty="0"/>
          </a:p>
          <a:p>
            <a:endParaRPr lang="en-US" dirty="0"/>
          </a:p>
        </p:txBody>
      </p:sp>
    </p:spTree>
    <p:extLst>
      <p:ext uri="{BB962C8B-B14F-4D97-AF65-F5344CB8AC3E}">
        <p14:creationId xmlns:p14="http://schemas.microsoft.com/office/powerpoint/2010/main" val="3109118187"/>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BC0BC0D-FB2B-403A-BCDC-DA47F11A67DD}"/>
              </a:ext>
            </a:extLst>
          </p:cNvPr>
          <p:cNvSpPr>
            <a:spLocks noGrp="1"/>
          </p:cNvSpPr>
          <p:nvPr>
            <p:ph type="sldNum" sz="quarter" idx="4"/>
          </p:nvPr>
        </p:nvSpPr>
        <p:spPr/>
        <p:txBody>
          <a:bodyPr/>
          <a:lstStyle/>
          <a:p>
            <a:fld id="{B68F88C8-0A9A-DA43-95C8-7FE161A05352}" type="slidenum">
              <a:rPr lang="en-US" smtClean="0"/>
              <a:pPr/>
              <a:t>12</a:t>
            </a:fld>
            <a:endParaRPr lang="en-US"/>
          </a:p>
        </p:txBody>
      </p:sp>
      <p:sp>
        <p:nvSpPr>
          <p:cNvPr id="3" name="Title 2">
            <a:extLst>
              <a:ext uri="{FF2B5EF4-FFF2-40B4-BE49-F238E27FC236}">
                <a16:creationId xmlns:a16="http://schemas.microsoft.com/office/drawing/2014/main" id="{8D6CF051-0D97-4791-BF66-F5AAE2CE3626}"/>
              </a:ext>
            </a:extLst>
          </p:cNvPr>
          <p:cNvSpPr>
            <a:spLocks noGrp="1"/>
          </p:cNvSpPr>
          <p:nvPr>
            <p:ph type="title"/>
          </p:nvPr>
        </p:nvSpPr>
        <p:spPr>
          <a:xfrm>
            <a:off x="3634154" y="3159370"/>
            <a:ext cx="11277600" cy="1157288"/>
          </a:xfrm>
        </p:spPr>
        <p:txBody>
          <a:bodyPr/>
          <a:lstStyle/>
          <a:p>
            <a:r>
              <a:rPr lang="en-US" dirty="0"/>
              <a:t>Other Data Questions?</a:t>
            </a:r>
          </a:p>
        </p:txBody>
      </p:sp>
    </p:spTree>
    <p:extLst>
      <p:ext uri="{BB962C8B-B14F-4D97-AF65-F5344CB8AC3E}">
        <p14:creationId xmlns:p14="http://schemas.microsoft.com/office/powerpoint/2010/main" val="4180111926"/>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B26B60-E8D2-8243-858D-8689B30498C3}"/>
              </a:ext>
            </a:extLst>
          </p:cNvPr>
          <p:cNvSpPr>
            <a:spLocks noGrp="1"/>
          </p:cNvSpPr>
          <p:nvPr>
            <p:ph type="sldNum" sz="quarter" idx="12"/>
          </p:nvPr>
        </p:nvSpPr>
        <p:spPr/>
        <p:txBody>
          <a:bodyPr/>
          <a:lstStyle/>
          <a:p>
            <a:fld id="{B68F88C8-0A9A-DA43-95C8-7FE161A05352}" type="slidenum">
              <a:rPr lang="en-US" smtClean="0"/>
              <a:pPr/>
              <a:t>13</a:t>
            </a:fld>
            <a:endParaRPr lang="en-US"/>
          </a:p>
        </p:txBody>
      </p:sp>
      <p:sp>
        <p:nvSpPr>
          <p:cNvPr id="3" name="Title 2">
            <a:extLst>
              <a:ext uri="{FF2B5EF4-FFF2-40B4-BE49-F238E27FC236}">
                <a16:creationId xmlns:a16="http://schemas.microsoft.com/office/drawing/2014/main" id="{E416764B-D9B7-8F45-84D4-04685D29A156}"/>
              </a:ext>
            </a:extLst>
          </p:cNvPr>
          <p:cNvSpPr>
            <a:spLocks noGrp="1"/>
          </p:cNvSpPr>
          <p:nvPr>
            <p:ph type="title"/>
          </p:nvPr>
        </p:nvSpPr>
        <p:spPr/>
        <p:txBody>
          <a:bodyPr/>
          <a:lstStyle/>
          <a:p>
            <a:r>
              <a:rPr lang="en-US" dirty="0"/>
              <a:t>Consensus</a:t>
            </a:r>
          </a:p>
        </p:txBody>
      </p:sp>
    </p:spTree>
    <p:extLst>
      <p:ext uri="{BB962C8B-B14F-4D97-AF65-F5344CB8AC3E}">
        <p14:creationId xmlns:p14="http://schemas.microsoft.com/office/powerpoint/2010/main" val="348894880"/>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5663E7-26B5-7AF6-58FB-5B7570475771}"/>
              </a:ext>
            </a:extLst>
          </p:cNvPr>
          <p:cNvSpPr>
            <a:spLocks noGrp="1"/>
          </p:cNvSpPr>
          <p:nvPr>
            <p:ph type="sldNum" sz="quarter" idx="4"/>
          </p:nvPr>
        </p:nvSpPr>
        <p:spPr/>
        <p:txBody>
          <a:bodyPr/>
          <a:lstStyle/>
          <a:p>
            <a:fld id="{B68F88C8-0A9A-DA43-95C8-7FE161A05352}" type="slidenum">
              <a:rPr lang="en-US" smtClean="0"/>
              <a:pPr/>
              <a:t>14</a:t>
            </a:fld>
            <a:endParaRPr lang="en-US"/>
          </a:p>
        </p:txBody>
      </p:sp>
      <p:sp>
        <p:nvSpPr>
          <p:cNvPr id="3" name="Title 2">
            <a:extLst>
              <a:ext uri="{FF2B5EF4-FFF2-40B4-BE49-F238E27FC236}">
                <a16:creationId xmlns:a16="http://schemas.microsoft.com/office/drawing/2014/main" id="{ACA28FDA-754D-2DC6-6C32-F8307693212B}"/>
              </a:ext>
            </a:extLst>
          </p:cNvPr>
          <p:cNvSpPr>
            <a:spLocks noGrp="1"/>
          </p:cNvSpPr>
          <p:nvPr>
            <p:ph type="title"/>
          </p:nvPr>
        </p:nvSpPr>
        <p:spPr/>
        <p:txBody>
          <a:bodyPr/>
          <a:lstStyle/>
          <a:p>
            <a:r>
              <a:rPr lang="en-US" dirty="0"/>
              <a:t>At-Risk Committee’s Charge</a:t>
            </a:r>
          </a:p>
        </p:txBody>
      </p:sp>
      <p:sp>
        <p:nvSpPr>
          <p:cNvPr id="4" name="Text Placeholder 3">
            <a:extLst>
              <a:ext uri="{FF2B5EF4-FFF2-40B4-BE49-F238E27FC236}">
                <a16:creationId xmlns:a16="http://schemas.microsoft.com/office/drawing/2014/main" id="{851900AA-29C6-E887-17A3-CB277F55B947}"/>
              </a:ext>
            </a:extLst>
          </p:cNvPr>
          <p:cNvSpPr>
            <a:spLocks noGrp="1"/>
          </p:cNvSpPr>
          <p:nvPr>
            <p:ph type="body" sz="quarter" idx="10"/>
          </p:nvPr>
        </p:nvSpPr>
        <p:spPr>
          <a:xfrm>
            <a:off x="1223790" y="1690688"/>
            <a:ext cx="9744419" cy="4367212"/>
          </a:xfrm>
        </p:spPr>
        <p:txBody>
          <a:bodyPr/>
          <a:lstStyle/>
          <a:p>
            <a:r>
              <a:rPr lang="en-US" sz="2400" b="0" i="0" u="none" strike="noStrike" dirty="0">
                <a:solidFill>
                  <a:srgbClr val="000000"/>
                </a:solidFill>
                <a:effectLst/>
                <a:latin typeface="Calibri" panose="020F0502020204030204" pitchFamily="34" charset="0"/>
              </a:rPr>
              <a:t>Committee is made up of representatives who are all invested in improving education and food security for Colorado students.</a:t>
            </a:r>
          </a:p>
          <a:p>
            <a:r>
              <a:rPr lang="en-US" sz="2400" b="0" i="0" u="none" strike="noStrike" dirty="0">
                <a:solidFill>
                  <a:srgbClr val="000000"/>
                </a:solidFill>
                <a:effectLst/>
                <a:latin typeface="Calibri" panose="020F0502020204030204" pitchFamily="34" charset="0"/>
              </a:rPr>
              <a:t>The Committee has been cha</a:t>
            </a:r>
            <a:r>
              <a:rPr lang="en-US" sz="2400" dirty="0">
                <a:solidFill>
                  <a:srgbClr val="000000"/>
                </a:solidFill>
                <a:latin typeface="Calibri" panose="020F0502020204030204" pitchFamily="34" charset="0"/>
              </a:rPr>
              <a:t>rged with recommending which SES Index measures shall be used, and how they should be incorporated with the direct certification measure.</a:t>
            </a:r>
          </a:p>
          <a:p>
            <a:r>
              <a:rPr lang="en-US" sz="2400" b="0" i="0" u="none" strike="noStrike" dirty="0">
                <a:solidFill>
                  <a:srgbClr val="000000"/>
                </a:solidFill>
                <a:effectLst/>
                <a:latin typeface="Calibri" panose="020F0502020204030204" pitchFamily="34" charset="0"/>
              </a:rPr>
              <a:t>The Committee may ask legislators to make additional considerations in implementation of the new At-Risk measure.</a:t>
            </a:r>
          </a:p>
        </p:txBody>
      </p:sp>
    </p:spTree>
    <p:extLst>
      <p:ext uri="{BB962C8B-B14F-4D97-AF65-F5344CB8AC3E}">
        <p14:creationId xmlns:p14="http://schemas.microsoft.com/office/powerpoint/2010/main" val="2301013407"/>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5663E7-26B5-7AF6-58FB-5B7570475771}"/>
              </a:ext>
            </a:extLst>
          </p:cNvPr>
          <p:cNvSpPr>
            <a:spLocks noGrp="1"/>
          </p:cNvSpPr>
          <p:nvPr>
            <p:ph type="sldNum" sz="quarter" idx="4"/>
          </p:nvPr>
        </p:nvSpPr>
        <p:spPr/>
        <p:txBody>
          <a:bodyPr/>
          <a:lstStyle/>
          <a:p>
            <a:fld id="{B68F88C8-0A9A-DA43-95C8-7FE161A05352}" type="slidenum">
              <a:rPr lang="en-US" smtClean="0"/>
              <a:pPr/>
              <a:t>15</a:t>
            </a:fld>
            <a:endParaRPr lang="en-US"/>
          </a:p>
        </p:txBody>
      </p:sp>
      <p:sp>
        <p:nvSpPr>
          <p:cNvPr id="3" name="Title 2">
            <a:extLst>
              <a:ext uri="{FF2B5EF4-FFF2-40B4-BE49-F238E27FC236}">
                <a16:creationId xmlns:a16="http://schemas.microsoft.com/office/drawing/2014/main" id="{ACA28FDA-754D-2DC6-6C32-F8307693212B}"/>
              </a:ext>
            </a:extLst>
          </p:cNvPr>
          <p:cNvSpPr>
            <a:spLocks noGrp="1"/>
          </p:cNvSpPr>
          <p:nvPr>
            <p:ph type="title"/>
          </p:nvPr>
        </p:nvSpPr>
        <p:spPr/>
        <p:txBody>
          <a:bodyPr/>
          <a:lstStyle/>
          <a:p>
            <a:r>
              <a:rPr lang="en-US" dirty="0"/>
              <a:t>Consensus Process</a:t>
            </a:r>
          </a:p>
        </p:txBody>
      </p:sp>
      <p:sp>
        <p:nvSpPr>
          <p:cNvPr id="4" name="Text Placeholder 3">
            <a:extLst>
              <a:ext uri="{FF2B5EF4-FFF2-40B4-BE49-F238E27FC236}">
                <a16:creationId xmlns:a16="http://schemas.microsoft.com/office/drawing/2014/main" id="{851900AA-29C6-E887-17A3-CB277F55B947}"/>
              </a:ext>
            </a:extLst>
          </p:cNvPr>
          <p:cNvSpPr>
            <a:spLocks noGrp="1"/>
          </p:cNvSpPr>
          <p:nvPr>
            <p:ph type="body" sz="quarter" idx="10"/>
          </p:nvPr>
        </p:nvSpPr>
        <p:spPr>
          <a:xfrm>
            <a:off x="886691" y="1399743"/>
            <a:ext cx="10214658" cy="4758686"/>
          </a:xfrm>
        </p:spPr>
        <p:txBody>
          <a:bodyPr/>
          <a:lstStyle/>
          <a:p>
            <a:r>
              <a:rPr lang="en-US" sz="2400" b="0" i="0" u="none" strike="noStrike" dirty="0">
                <a:solidFill>
                  <a:srgbClr val="000000"/>
                </a:solidFill>
                <a:effectLst/>
                <a:latin typeface="Calibri" panose="020F0502020204030204" pitchFamily="34" charset="0"/>
              </a:rPr>
              <a:t>Each voting committee member will be asked to provide a score of 0, 1, or 2 on elements of the At-Risk formulation</a:t>
            </a:r>
          </a:p>
          <a:p>
            <a:pPr lvl="1"/>
            <a:r>
              <a:rPr lang="en-US" sz="2200" dirty="0">
                <a:solidFill>
                  <a:srgbClr val="000000"/>
                </a:solidFill>
                <a:latin typeface="Calibri" panose="020F0502020204030204" pitchFamily="34" charset="0"/>
              </a:rPr>
              <a:t>2: Agree with element</a:t>
            </a:r>
          </a:p>
          <a:p>
            <a:pPr lvl="1"/>
            <a:r>
              <a:rPr lang="en-US" sz="2200" b="0" i="0" u="none" strike="noStrike" dirty="0">
                <a:solidFill>
                  <a:srgbClr val="000000"/>
                </a:solidFill>
                <a:effectLst/>
                <a:latin typeface="Calibri" panose="020F0502020204030204" pitchFamily="34" charset="0"/>
              </a:rPr>
              <a:t>1: Neutral</a:t>
            </a:r>
          </a:p>
          <a:p>
            <a:pPr lvl="1"/>
            <a:r>
              <a:rPr lang="en-US" sz="2200" dirty="0">
                <a:solidFill>
                  <a:srgbClr val="000000"/>
                </a:solidFill>
                <a:latin typeface="Calibri" panose="020F0502020204030204" pitchFamily="34" charset="0"/>
              </a:rPr>
              <a:t>0: Disagreement (respondent will be given opportunity to explain disagreement)</a:t>
            </a:r>
          </a:p>
          <a:p>
            <a:r>
              <a:rPr lang="en-US" sz="2400" b="0" i="0" u="none" strike="noStrike" dirty="0">
                <a:solidFill>
                  <a:srgbClr val="000000"/>
                </a:solidFill>
                <a:effectLst/>
                <a:latin typeface="Calibri" panose="020F0502020204030204" pitchFamily="34" charset="0"/>
              </a:rPr>
              <a:t>Vote will </a:t>
            </a:r>
            <a:r>
              <a:rPr lang="en-US" sz="2400" dirty="0">
                <a:solidFill>
                  <a:srgbClr val="000000"/>
                </a:solidFill>
                <a:latin typeface="Calibri" panose="020F0502020204030204" pitchFamily="34" charset="0"/>
              </a:rPr>
              <a:t>occur in chat – will have an opportunity for any final questions before each section. </a:t>
            </a:r>
          </a:p>
          <a:p>
            <a:r>
              <a:rPr lang="en-US" sz="2400" b="0" i="0" u="none" strike="noStrike" dirty="0">
                <a:solidFill>
                  <a:srgbClr val="000000"/>
                </a:solidFill>
                <a:effectLst/>
                <a:latin typeface="Calibri" panose="020F0502020204030204" pitchFamily="34" charset="0"/>
              </a:rPr>
              <a:t>Discussion of </a:t>
            </a:r>
            <a:r>
              <a:rPr lang="en-US" sz="2400" b="0" i="1" u="none" strike="noStrike" dirty="0">
                <a:solidFill>
                  <a:srgbClr val="000000"/>
                </a:solidFill>
                <a:effectLst/>
                <a:latin typeface="Calibri" panose="020F0502020204030204" pitchFamily="34" charset="0"/>
              </a:rPr>
              <a:t>additional considerations </a:t>
            </a:r>
            <a:r>
              <a:rPr lang="en-US" sz="2400" b="0" u="none" strike="noStrike" dirty="0">
                <a:solidFill>
                  <a:srgbClr val="000000"/>
                </a:solidFill>
                <a:effectLst/>
                <a:latin typeface="Calibri" panose="020F0502020204030204" pitchFamily="34" charset="0"/>
              </a:rPr>
              <a:t>already slotted for inclusion in memo </a:t>
            </a:r>
            <a:r>
              <a:rPr lang="en-US" sz="2400" b="0" i="0" u="none" strike="noStrike" dirty="0">
                <a:solidFill>
                  <a:srgbClr val="000000"/>
                </a:solidFill>
                <a:effectLst/>
                <a:latin typeface="Calibri" panose="020F0502020204030204" pitchFamily="34" charset="0"/>
              </a:rPr>
              <a:t>will follow before whole-group consensus.</a:t>
            </a:r>
          </a:p>
        </p:txBody>
      </p:sp>
    </p:spTree>
    <p:extLst>
      <p:ext uri="{BB962C8B-B14F-4D97-AF65-F5344CB8AC3E}">
        <p14:creationId xmlns:p14="http://schemas.microsoft.com/office/powerpoint/2010/main" val="2732872037"/>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7A69FCC-C5ED-66D8-A41F-E24C462BC013}"/>
              </a:ext>
            </a:extLst>
          </p:cNvPr>
          <p:cNvSpPr>
            <a:spLocks noGrp="1"/>
          </p:cNvSpPr>
          <p:nvPr>
            <p:ph type="sldNum" sz="quarter" idx="4"/>
          </p:nvPr>
        </p:nvSpPr>
        <p:spPr/>
        <p:txBody>
          <a:bodyPr/>
          <a:lstStyle/>
          <a:p>
            <a:fld id="{B68F88C8-0A9A-DA43-95C8-7FE161A05352}" type="slidenum">
              <a:rPr lang="en-US" smtClean="0"/>
              <a:pPr/>
              <a:t>16</a:t>
            </a:fld>
            <a:endParaRPr lang="en-US"/>
          </a:p>
        </p:txBody>
      </p:sp>
      <p:sp>
        <p:nvSpPr>
          <p:cNvPr id="3" name="Title 2">
            <a:extLst>
              <a:ext uri="{FF2B5EF4-FFF2-40B4-BE49-F238E27FC236}">
                <a16:creationId xmlns:a16="http://schemas.microsoft.com/office/drawing/2014/main" id="{7EB9D24B-86D4-385A-F3F7-051D6A280F41}"/>
              </a:ext>
            </a:extLst>
          </p:cNvPr>
          <p:cNvSpPr>
            <a:spLocks noGrp="1"/>
          </p:cNvSpPr>
          <p:nvPr>
            <p:ph type="title"/>
          </p:nvPr>
        </p:nvSpPr>
        <p:spPr/>
        <p:txBody>
          <a:bodyPr/>
          <a:lstStyle/>
          <a:p>
            <a:r>
              <a:rPr lang="en-US" dirty="0"/>
              <a:t>For Consensus:</a:t>
            </a:r>
          </a:p>
        </p:txBody>
      </p:sp>
      <p:sp>
        <p:nvSpPr>
          <p:cNvPr id="5" name="Text Placeholder 4">
            <a:extLst>
              <a:ext uri="{FF2B5EF4-FFF2-40B4-BE49-F238E27FC236}">
                <a16:creationId xmlns:a16="http://schemas.microsoft.com/office/drawing/2014/main" id="{6C356953-D558-5712-2F14-77A7058A39E0}"/>
              </a:ext>
            </a:extLst>
          </p:cNvPr>
          <p:cNvSpPr>
            <a:spLocks noGrp="1"/>
          </p:cNvSpPr>
          <p:nvPr>
            <p:ph type="body" sz="quarter" idx="11"/>
          </p:nvPr>
        </p:nvSpPr>
        <p:spPr/>
        <p:txBody>
          <a:bodyPr/>
          <a:lstStyle/>
          <a:p>
            <a:endParaRPr lang="en-US"/>
          </a:p>
        </p:txBody>
      </p:sp>
      <p:sp>
        <p:nvSpPr>
          <p:cNvPr id="7" name="Text Placeholder 6">
            <a:extLst>
              <a:ext uri="{FF2B5EF4-FFF2-40B4-BE49-F238E27FC236}">
                <a16:creationId xmlns:a16="http://schemas.microsoft.com/office/drawing/2014/main" id="{BB33C563-8FEA-D643-E8FB-73A84E4644A8}"/>
              </a:ext>
            </a:extLst>
          </p:cNvPr>
          <p:cNvSpPr>
            <a:spLocks noGrp="1"/>
          </p:cNvSpPr>
          <p:nvPr>
            <p:ph type="body" sz="quarter" idx="10"/>
          </p:nvPr>
        </p:nvSpPr>
        <p:spPr/>
        <p:txBody>
          <a:bodyPr/>
          <a:lstStyle/>
          <a:p>
            <a:r>
              <a:rPr lang="en-US" dirty="0"/>
              <a:t>Weights for each student living in an SES quintile shall be distributed in the following way:</a:t>
            </a:r>
          </a:p>
          <a:p>
            <a:endParaRPr lang="en-US" dirty="0"/>
          </a:p>
        </p:txBody>
      </p:sp>
      <p:graphicFrame>
        <p:nvGraphicFramePr>
          <p:cNvPr id="10" name="Table 10">
            <a:extLst>
              <a:ext uri="{FF2B5EF4-FFF2-40B4-BE49-F238E27FC236}">
                <a16:creationId xmlns:a16="http://schemas.microsoft.com/office/drawing/2014/main" id="{6D428B18-83D0-881E-E9F2-22B685780E88}"/>
              </a:ext>
            </a:extLst>
          </p:cNvPr>
          <p:cNvGraphicFramePr>
            <a:graphicFrameLocks noGrp="1"/>
          </p:cNvGraphicFramePr>
          <p:nvPr>
            <p:extLst>
              <p:ext uri="{D42A27DB-BD31-4B8C-83A1-F6EECF244321}">
                <p14:modId xmlns:p14="http://schemas.microsoft.com/office/powerpoint/2010/main" val="41410653"/>
              </p:ext>
            </p:extLst>
          </p:nvPr>
        </p:nvGraphicFramePr>
        <p:xfrm>
          <a:off x="1851171" y="2966678"/>
          <a:ext cx="7359736" cy="2225040"/>
        </p:xfrm>
        <a:graphic>
          <a:graphicData uri="http://schemas.openxmlformats.org/drawingml/2006/table">
            <a:tbl>
              <a:tblPr firstRow="1" bandRow="1">
                <a:tableStyleId>{5C22544A-7EE6-4342-B048-85BDC9FD1C3A}</a:tableStyleId>
              </a:tblPr>
              <a:tblGrid>
                <a:gridCol w="1839934">
                  <a:extLst>
                    <a:ext uri="{9D8B030D-6E8A-4147-A177-3AD203B41FA5}">
                      <a16:colId xmlns:a16="http://schemas.microsoft.com/office/drawing/2014/main" val="2199194152"/>
                    </a:ext>
                  </a:extLst>
                </a:gridCol>
                <a:gridCol w="1839934">
                  <a:extLst>
                    <a:ext uri="{9D8B030D-6E8A-4147-A177-3AD203B41FA5}">
                      <a16:colId xmlns:a16="http://schemas.microsoft.com/office/drawing/2014/main" val="2197279551"/>
                    </a:ext>
                  </a:extLst>
                </a:gridCol>
                <a:gridCol w="1839934">
                  <a:extLst>
                    <a:ext uri="{9D8B030D-6E8A-4147-A177-3AD203B41FA5}">
                      <a16:colId xmlns:a16="http://schemas.microsoft.com/office/drawing/2014/main" val="2091336591"/>
                    </a:ext>
                  </a:extLst>
                </a:gridCol>
                <a:gridCol w="1839934">
                  <a:extLst>
                    <a:ext uri="{9D8B030D-6E8A-4147-A177-3AD203B41FA5}">
                      <a16:colId xmlns:a16="http://schemas.microsoft.com/office/drawing/2014/main" val="4031597263"/>
                    </a:ext>
                  </a:extLst>
                </a:gridCol>
              </a:tblGrid>
              <a:tr h="370840">
                <a:tc>
                  <a:txBody>
                    <a:bodyPr/>
                    <a:lstStyle/>
                    <a:p>
                      <a:r>
                        <a:rPr lang="en-US" dirty="0"/>
                        <a:t>SES Quintile</a:t>
                      </a:r>
                    </a:p>
                  </a:txBody>
                  <a:tcPr/>
                </a:tc>
                <a:tc>
                  <a:txBody>
                    <a:bodyPr/>
                    <a:lstStyle/>
                    <a:p>
                      <a:pPr algn="ctr"/>
                      <a:r>
                        <a:rPr lang="en-US" dirty="0"/>
                        <a:t>Weight A</a:t>
                      </a:r>
                    </a:p>
                  </a:txBody>
                  <a:tcPr/>
                </a:tc>
                <a:tc>
                  <a:txBody>
                    <a:bodyPr/>
                    <a:lstStyle/>
                    <a:p>
                      <a:pPr algn="ctr"/>
                      <a:r>
                        <a:rPr lang="en-US" dirty="0"/>
                        <a:t>Weight B</a:t>
                      </a:r>
                    </a:p>
                  </a:txBody>
                  <a:tcPr/>
                </a:tc>
                <a:tc>
                  <a:txBody>
                    <a:bodyPr/>
                    <a:lstStyle/>
                    <a:p>
                      <a:pPr algn="ctr"/>
                      <a:r>
                        <a:rPr lang="en-US" dirty="0"/>
                        <a:t>Weight E</a:t>
                      </a:r>
                    </a:p>
                  </a:txBody>
                  <a:tcPr/>
                </a:tc>
                <a:extLst>
                  <a:ext uri="{0D108BD9-81ED-4DB2-BD59-A6C34878D82A}">
                    <a16:rowId xmlns:a16="http://schemas.microsoft.com/office/drawing/2014/main" val="2607755579"/>
                  </a:ext>
                </a:extLst>
              </a:tr>
              <a:tr h="370840">
                <a:tc>
                  <a:txBody>
                    <a:bodyPr/>
                    <a:lstStyle/>
                    <a:p>
                      <a:pPr algn="ctr"/>
                      <a:r>
                        <a:rPr lang="en-US" dirty="0"/>
                        <a:t>1 (Lowest SES)</a:t>
                      </a:r>
                    </a:p>
                  </a:txBody>
                  <a:tcPr/>
                </a:tc>
                <a:tc>
                  <a:txBody>
                    <a:bodyPr/>
                    <a:lstStyle/>
                    <a:p>
                      <a:pPr algn="ctr"/>
                      <a:r>
                        <a:rPr lang="en-US" dirty="0"/>
                        <a:t>1</a:t>
                      </a:r>
                    </a:p>
                  </a:txBody>
                  <a:tcPr/>
                </a:tc>
                <a:tc>
                  <a:txBody>
                    <a:bodyPr/>
                    <a:lstStyle/>
                    <a:p>
                      <a:pPr algn="ctr"/>
                      <a:r>
                        <a:rPr lang="en-US" dirty="0"/>
                        <a:t>1</a:t>
                      </a:r>
                    </a:p>
                  </a:txBody>
                  <a:tcPr/>
                </a:tc>
                <a:tc>
                  <a:txBody>
                    <a:bodyPr/>
                    <a:lstStyle/>
                    <a:p>
                      <a:pPr algn="ctr"/>
                      <a:r>
                        <a:rPr lang="en-US" dirty="0"/>
                        <a:t>1</a:t>
                      </a:r>
                    </a:p>
                  </a:txBody>
                  <a:tcPr/>
                </a:tc>
                <a:extLst>
                  <a:ext uri="{0D108BD9-81ED-4DB2-BD59-A6C34878D82A}">
                    <a16:rowId xmlns:a16="http://schemas.microsoft.com/office/drawing/2014/main" val="3381533969"/>
                  </a:ext>
                </a:extLst>
              </a:tr>
              <a:tr h="370840">
                <a:tc>
                  <a:txBody>
                    <a:bodyPr/>
                    <a:lstStyle/>
                    <a:p>
                      <a:pPr algn="ctr"/>
                      <a:r>
                        <a:rPr lang="en-US" dirty="0"/>
                        <a:t>2</a:t>
                      </a:r>
                    </a:p>
                  </a:txBody>
                  <a:tcPr/>
                </a:tc>
                <a:tc>
                  <a:txBody>
                    <a:bodyPr/>
                    <a:lstStyle/>
                    <a:p>
                      <a:pPr algn="ctr"/>
                      <a:r>
                        <a:rPr lang="en-US" dirty="0"/>
                        <a:t>0.8</a:t>
                      </a:r>
                    </a:p>
                  </a:txBody>
                  <a:tcPr/>
                </a:tc>
                <a:tc>
                  <a:txBody>
                    <a:bodyPr/>
                    <a:lstStyle/>
                    <a:p>
                      <a:pPr algn="ctr"/>
                      <a:r>
                        <a:rPr lang="en-US" dirty="0"/>
                        <a:t>0.9</a:t>
                      </a:r>
                    </a:p>
                  </a:txBody>
                  <a:tcPr/>
                </a:tc>
                <a:tc>
                  <a:txBody>
                    <a:bodyPr/>
                    <a:lstStyle/>
                    <a:p>
                      <a:pPr algn="ctr"/>
                      <a:r>
                        <a:rPr lang="en-US" dirty="0"/>
                        <a:t>0.9</a:t>
                      </a:r>
                    </a:p>
                  </a:txBody>
                  <a:tcPr/>
                </a:tc>
                <a:extLst>
                  <a:ext uri="{0D108BD9-81ED-4DB2-BD59-A6C34878D82A}">
                    <a16:rowId xmlns:a16="http://schemas.microsoft.com/office/drawing/2014/main" val="155120521"/>
                  </a:ext>
                </a:extLst>
              </a:tr>
              <a:tr h="370840">
                <a:tc>
                  <a:txBody>
                    <a:bodyPr/>
                    <a:lstStyle/>
                    <a:p>
                      <a:pPr algn="ctr"/>
                      <a:r>
                        <a:rPr lang="en-US" dirty="0"/>
                        <a:t>3</a:t>
                      </a:r>
                    </a:p>
                  </a:txBody>
                  <a:tcPr/>
                </a:tc>
                <a:tc>
                  <a:txBody>
                    <a:bodyPr/>
                    <a:lstStyle/>
                    <a:p>
                      <a:pPr algn="ctr"/>
                      <a:r>
                        <a:rPr lang="en-US" dirty="0"/>
                        <a:t>0.6</a:t>
                      </a:r>
                    </a:p>
                  </a:txBody>
                  <a:tcPr/>
                </a:tc>
                <a:tc>
                  <a:txBody>
                    <a:bodyPr/>
                    <a:lstStyle/>
                    <a:p>
                      <a:pPr algn="ctr"/>
                      <a:r>
                        <a:rPr lang="en-US" dirty="0"/>
                        <a:t>0.8</a:t>
                      </a:r>
                    </a:p>
                  </a:txBody>
                  <a:tcPr/>
                </a:tc>
                <a:tc>
                  <a:txBody>
                    <a:bodyPr/>
                    <a:lstStyle/>
                    <a:p>
                      <a:pPr algn="ctr"/>
                      <a:r>
                        <a:rPr lang="en-US" dirty="0"/>
                        <a:t>0.7</a:t>
                      </a:r>
                    </a:p>
                  </a:txBody>
                  <a:tcPr/>
                </a:tc>
                <a:extLst>
                  <a:ext uri="{0D108BD9-81ED-4DB2-BD59-A6C34878D82A}">
                    <a16:rowId xmlns:a16="http://schemas.microsoft.com/office/drawing/2014/main" val="2823912544"/>
                  </a:ext>
                </a:extLst>
              </a:tr>
              <a:tr h="370840">
                <a:tc>
                  <a:txBody>
                    <a:bodyPr/>
                    <a:lstStyle/>
                    <a:p>
                      <a:pPr algn="ctr"/>
                      <a:r>
                        <a:rPr lang="en-US" dirty="0"/>
                        <a:t>4</a:t>
                      </a:r>
                    </a:p>
                  </a:txBody>
                  <a:tcPr/>
                </a:tc>
                <a:tc>
                  <a:txBody>
                    <a:bodyPr/>
                    <a:lstStyle/>
                    <a:p>
                      <a:pPr algn="ctr"/>
                      <a:r>
                        <a:rPr lang="en-US" dirty="0"/>
                        <a:t>0.4</a:t>
                      </a:r>
                    </a:p>
                  </a:txBody>
                  <a:tcPr/>
                </a:tc>
                <a:tc>
                  <a:txBody>
                    <a:bodyPr/>
                    <a:lstStyle/>
                    <a:p>
                      <a:pPr algn="ctr"/>
                      <a:r>
                        <a:rPr lang="en-US" dirty="0"/>
                        <a:t>0.6</a:t>
                      </a:r>
                    </a:p>
                  </a:txBody>
                  <a:tcPr/>
                </a:tc>
                <a:tc>
                  <a:txBody>
                    <a:bodyPr/>
                    <a:lstStyle/>
                    <a:p>
                      <a:pPr algn="ctr"/>
                      <a:r>
                        <a:rPr lang="en-US" dirty="0"/>
                        <a:t>0.5</a:t>
                      </a:r>
                    </a:p>
                  </a:txBody>
                  <a:tcPr/>
                </a:tc>
                <a:extLst>
                  <a:ext uri="{0D108BD9-81ED-4DB2-BD59-A6C34878D82A}">
                    <a16:rowId xmlns:a16="http://schemas.microsoft.com/office/drawing/2014/main" val="3247047766"/>
                  </a:ext>
                </a:extLst>
              </a:tr>
              <a:tr h="370840">
                <a:tc>
                  <a:txBody>
                    <a:bodyPr/>
                    <a:lstStyle/>
                    <a:p>
                      <a:pPr algn="ctr"/>
                      <a:r>
                        <a:rPr lang="en-US" dirty="0"/>
                        <a:t>5 (Highest SES)</a:t>
                      </a:r>
                    </a:p>
                  </a:txBody>
                  <a:tcPr/>
                </a:tc>
                <a:tc>
                  <a:txBody>
                    <a:bodyPr/>
                    <a:lstStyle/>
                    <a:p>
                      <a:pPr algn="ctr"/>
                      <a:r>
                        <a:rPr lang="en-US" dirty="0"/>
                        <a:t>0.2</a:t>
                      </a:r>
                    </a:p>
                  </a:txBody>
                  <a:tcPr/>
                </a:tc>
                <a:tc>
                  <a:txBody>
                    <a:bodyPr/>
                    <a:lstStyle/>
                    <a:p>
                      <a:pPr algn="ctr"/>
                      <a:r>
                        <a:rPr lang="en-US" dirty="0"/>
                        <a:t>0.3</a:t>
                      </a:r>
                    </a:p>
                  </a:txBody>
                  <a:tcPr/>
                </a:tc>
                <a:tc>
                  <a:txBody>
                    <a:bodyPr/>
                    <a:lstStyle/>
                    <a:p>
                      <a:pPr algn="ctr"/>
                      <a:r>
                        <a:rPr lang="en-US" dirty="0"/>
                        <a:t>0.3</a:t>
                      </a:r>
                    </a:p>
                  </a:txBody>
                  <a:tcPr/>
                </a:tc>
                <a:extLst>
                  <a:ext uri="{0D108BD9-81ED-4DB2-BD59-A6C34878D82A}">
                    <a16:rowId xmlns:a16="http://schemas.microsoft.com/office/drawing/2014/main" val="2552141637"/>
                  </a:ext>
                </a:extLst>
              </a:tr>
            </a:tbl>
          </a:graphicData>
        </a:graphic>
      </p:graphicFrame>
    </p:spTree>
    <p:extLst>
      <p:ext uri="{BB962C8B-B14F-4D97-AF65-F5344CB8AC3E}">
        <p14:creationId xmlns:p14="http://schemas.microsoft.com/office/powerpoint/2010/main" val="2832718346"/>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B26B60-E8D2-8243-858D-8689B30498C3}"/>
              </a:ext>
            </a:extLst>
          </p:cNvPr>
          <p:cNvSpPr>
            <a:spLocks noGrp="1"/>
          </p:cNvSpPr>
          <p:nvPr>
            <p:ph type="sldNum" sz="quarter" idx="12"/>
          </p:nvPr>
        </p:nvSpPr>
        <p:spPr/>
        <p:txBody>
          <a:bodyPr/>
          <a:lstStyle/>
          <a:p>
            <a:fld id="{B68F88C8-0A9A-DA43-95C8-7FE161A05352}" type="slidenum">
              <a:rPr lang="en-US" smtClean="0"/>
              <a:pPr/>
              <a:t>17</a:t>
            </a:fld>
            <a:endParaRPr lang="en-US"/>
          </a:p>
        </p:txBody>
      </p:sp>
      <p:sp>
        <p:nvSpPr>
          <p:cNvPr id="3" name="Title 2">
            <a:extLst>
              <a:ext uri="{FF2B5EF4-FFF2-40B4-BE49-F238E27FC236}">
                <a16:creationId xmlns:a16="http://schemas.microsoft.com/office/drawing/2014/main" id="{E416764B-D9B7-8F45-84D4-04685D29A156}"/>
              </a:ext>
            </a:extLst>
          </p:cNvPr>
          <p:cNvSpPr>
            <a:spLocks noGrp="1"/>
          </p:cNvSpPr>
          <p:nvPr>
            <p:ph type="title"/>
          </p:nvPr>
        </p:nvSpPr>
        <p:spPr/>
        <p:txBody>
          <a:bodyPr/>
          <a:lstStyle/>
          <a:p>
            <a:r>
              <a:rPr lang="en-US" dirty="0"/>
              <a:t>Final Consensus</a:t>
            </a:r>
          </a:p>
        </p:txBody>
      </p:sp>
    </p:spTree>
    <p:extLst>
      <p:ext uri="{BB962C8B-B14F-4D97-AF65-F5344CB8AC3E}">
        <p14:creationId xmlns:p14="http://schemas.microsoft.com/office/powerpoint/2010/main" val="4109466968"/>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820EE4D-D291-AEB4-7C7A-07407CE128AF}"/>
              </a:ext>
            </a:extLst>
          </p:cNvPr>
          <p:cNvSpPr>
            <a:spLocks noGrp="1"/>
          </p:cNvSpPr>
          <p:nvPr>
            <p:ph type="sldNum" sz="quarter" idx="4"/>
          </p:nvPr>
        </p:nvSpPr>
        <p:spPr/>
        <p:txBody>
          <a:bodyPr/>
          <a:lstStyle/>
          <a:p>
            <a:fld id="{B68F88C8-0A9A-DA43-95C8-7FE161A05352}" type="slidenum">
              <a:rPr lang="en-US" smtClean="0"/>
              <a:pPr/>
              <a:t>18</a:t>
            </a:fld>
            <a:endParaRPr lang="en-US"/>
          </a:p>
        </p:txBody>
      </p:sp>
      <p:sp>
        <p:nvSpPr>
          <p:cNvPr id="3" name="Title 2">
            <a:extLst>
              <a:ext uri="{FF2B5EF4-FFF2-40B4-BE49-F238E27FC236}">
                <a16:creationId xmlns:a16="http://schemas.microsoft.com/office/drawing/2014/main" id="{F01BE1EC-1454-F3C1-E867-4EE9F71B0291}"/>
              </a:ext>
            </a:extLst>
          </p:cNvPr>
          <p:cNvSpPr>
            <a:spLocks noGrp="1"/>
          </p:cNvSpPr>
          <p:nvPr>
            <p:ph type="title"/>
          </p:nvPr>
        </p:nvSpPr>
        <p:spPr/>
        <p:txBody>
          <a:bodyPr/>
          <a:lstStyle/>
          <a:p>
            <a:r>
              <a:rPr lang="en-US" dirty="0"/>
              <a:t>For Final Consensus:</a:t>
            </a:r>
          </a:p>
        </p:txBody>
      </p:sp>
      <p:sp>
        <p:nvSpPr>
          <p:cNvPr id="4" name="Text Placeholder 3">
            <a:extLst>
              <a:ext uri="{FF2B5EF4-FFF2-40B4-BE49-F238E27FC236}">
                <a16:creationId xmlns:a16="http://schemas.microsoft.com/office/drawing/2014/main" id="{19805FF1-4495-FDD4-5615-5FFB748D12F1}"/>
              </a:ext>
            </a:extLst>
          </p:cNvPr>
          <p:cNvSpPr>
            <a:spLocks noGrp="1"/>
          </p:cNvSpPr>
          <p:nvPr>
            <p:ph type="body" sz="quarter" idx="10"/>
          </p:nvPr>
        </p:nvSpPr>
        <p:spPr>
          <a:xfrm>
            <a:off x="457200" y="1413164"/>
            <a:ext cx="10931236" cy="4644736"/>
          </a:xfrm>
        </p:spPr>
        <p:txBody>
          <a:bodyPr/>
          <a:lstStyle/>
          <a:p>
            <a:r>
              <a:rPr lang="en-US" dirty="0"/>
              <a:t>Given any noted differences expressed in the consensus vote, and the opportunity to put forward additional considerations in the final memo to legislators, are there any At-Risk voting committee members who will </a:t>
            </a:r>
            <a:r>
              <a:rPr lang="en-US" b="1" dirty="0"/>
              <a:t>not</a:t>
            </a:r>
            <a:r>
              <a:rPr lang="en-US" dirty="0"/>
              <a:t> approve the totality of the committee’s recommendations?</a:t>
            </a:r>
          </a:p>
          <a:p>
            <a:r>
              <a:rPr lang="en-US" dirty="0"/>
              <a:t>If you will not approve the totality of the recommendations, you should plan to submit your objections to CDE.</a:t>
            </a:r>
          </a:p>
          <a:p>
            <a:pPr lvl="1"/>
            <a:r>
              <a:rPr lang="en-US" b="1" dirty="0"/>
              <a:t>Deadline: </a:t>
            </a:r>
            <a:r>
              <a:rPr lang="en-US" dirty="0"/>
              <a:t>Friday, December 16, 2022</a:t>
            </a:r>
          </a:p>
          <a:p>
            <a:pPr lvl="1"/>
            <a:r>
              <a:rPr lang="en-US" dirty="0"/>
              <a:t>We will work to summarize objections in the memo</a:t>
            </a:r>
          </a:p>
          <a:p>
            <a:pPr marL="0" indent="0">
              <a:buNone/>
            </a:pPr>
            <a:endParaRPr lang="en-US" dirty="0"/>
          </a:p>
        </p:txBody>
      </p:sp>
    </p:spTree>
    <p:extLst>
      <p:ext uri="{BB962C8B-B14F-4D97-AF65-F5344CB8AC3E}">
        <p14:creationId xmlns:p14="http://schemas.microsoft.com/office/powerpoint/2010/main" val="3498566160"/>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B26B60-E8D2-8243-858D-8689B30498C3}"/>
              </a:ext>
            </a:extLst>
          </p:cNvPr>
          <p:cNvSpPr>
            <a:spLocks noGrp="1"/>
          </p:cNvSpPr>
          <p:nvPr>
            <p:ph type="sldNum" sz="quarter" idx="12"/>
          </p:nvPr>
        </p:nvSpPr>
        <p:spPr/>
        <p:txBody>
          <a:bodyPr/>
          <a:lstStyle/>
          <a:p>
            <a:fld id="{B68F88C8-0A9A-DA43-95C8-7FE161A05352}" type="slidenum">
              <a:rPr lang="en-US" smtClean="0"/>
              <a:pPr/>
              <a:t>19</a:t>
            </a:fld>
            <a:endParaRPr lang="en-US"/>
          </a:p>
        </p:txBody>
      </p:sp>
      <p:sp>
        <p:nvSpPr>
          <p:cNvPr id="3" name="Title 2">
            <a:extLst>
              <a:ext uri="{FF2B5EF4-FFF2-40B4-BE49-F238E27FC236}">
                <a16:creationId xmlns:a16="http://schemas.microsoft.com/office/drawing/2014/main" id="{E416764B-D9B7-8F45-84D4-04685D29A156}"/>
              </a:ext>
            </a:extLst>
          </p:cNvPr>
          <p:cNvSpPr>
            <a:spLocks noGrp="1"/>
          </p:cNvSpPr>
          <p:nvPr>
            <p:ph type="title"/>
          </p:nvPr>
        </p:nvSpPr>
        <p:spPr/>
        <p:txBody>
          <a:bodyPr/>
          <a:lstStyle/>
          <a:p>
            <a:r>
              <a:rPr lang="en-US" dirty="0"/>
              <a:t>Thank You And Next Steps</a:t>
            </a:r>
          </a:p>
        </p:txBody>
      </p:sp>
    </p:spTree>
    <p:extLst>
      <p:ext uri="{BB962C8B-B14F-4D97-AF65-F5344CB8AC3E}">
        <p14:creationId xmlns:p14="http://schemas.microsoft.com/office/powerpoint/2010/main" val="388295201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26674AE-AEE8-4828-8B18-67DDAA1C3DCB}"/>
              </a:ext>
            </a:extLst>
          </p:cNvPr>
          <p:cNvSpPr>
            <a:spLocks noGrp="1"/>
          </p:cNvSpPr>
          <p:nvPr>
            <p:ph type="sldNum" sz="quarter" idx="4"/>
          </p:nvPr>
        </p:nvSpPr>
        <p:spPr/>
        <p:txBody>
          <a:bodyPr/>
          <a:lstStyle/>
          <a:p>
            <a:fld id="{B68F88C8-0A9A-DA43-95C8-7FE161A05352}" type="slidenum">
              <a:rPr lang="en-US" smtClean="0"/>
              <a:pPr/>
              <a:t>2</a:t>
            </a:fld>
            <a:endParaRPr lang="en-US"/>
          </a:p>
        </p:txBody>
      </p:sp>
      <p:sp>
        <p:nvSpPr>
          <p:cNvPr id="3" name="Title 2">
            <a:extLst>
              <a:ext uri="{FF2B5EF4-FFF2-40B4-BE49-F238E27FC236}">
                <a16:creationId xmlns:a16="http://schemas.microsoft.com/office/drawing/2014/main" id="{13A2B3FC-182C-5038-2246-44FF9831C756}"/>
              </a:ext>
            </a:extLst>
          </p:cNvPr>
          <p:cNvSpPr>
            <a:spLocks noGrp="1"/>
          </p:cNvSpPr>
          <p:nvPr>
            <p:ph type="title"/>
          </p:nvPr>
        </p:nvSpPr>
        <p:spPr/>
        <p:txBody>
          <a:bodyPr/>
          <a:lstStyle/>
          <a:p>
            <a:r>
              <a:rPr lang="en-US" dirty="0"/>
              <a:t>Four Sessions </a:t>
            </a:r>
          </a:p>
        </p:txBody>
      </p:sp>
      <p:graphicFrame>
        <p:nvGraphicFramePr>
          <p:cNvPr id="6" name="Table 6">
            <a:extLst>
              <a:ext uri="{FF2B5EF4-FFF2-40B4-BE49-F238E27FC236}">
                <a16:creationId xmlns:a16="http://schemas.microsoft.com/office/drawing/2014/main" id="{BB220501-5A8C-A79A-8405-AF2E9B49348E}"/>
              </a:ext>
            </a:extLst>
          </p:cNvPr>
          <p:cNvGraphicFramePr>
            <a:graphicFrameLocks noGrp="1"/>
          </p:cNvGraphicFramePr>
          <p:nvPr>
            <p:extLst>
              <p:ext uri="{D42A27DB-BD31-4B8C-83A1-F6EECF244321}">
                <p14:modId xmlns:p14="http://schemas.microsoft.com/office/powerpoint/2010/main" val="4183918110"/>
              </p:ext>
            </p:extLst>
          </p:nvPr>
        </p:nvGraphicFramePr>
        <p:xfrm>
          <a:off x="925417" y="1665538"/>
          <a:ext cx="9928629" cy="4445900"/>
        </p:xfrm>
        <a:graphic>
          <a:graphicData uri="http://schemas.openxmlformats.org/drawingml/2006/table">
            <a:tbl>
              <a:tblPr firstRow="1" bandRow="1">
                <a:tableStyleId>{5C22544A-7EE6-4342-B048-85BDC9FD1C3A}</a:tableStyleId>
              </a:tblPr>
              <a:tblGrid>
                <a:gridCol w="4028694">
                  <a:extLst>
                    <a:ext uri="{9D8B030D-6E8A-4147-A177-3AD203B41FA5}">
                      <a16:colId xmlns:a16="http://schemas.microsoft.com/office/drawing/2014/main" val="600379904"/>
                    </a:ext>
                  </a:extLst>
                </a:gridCol>
                <a:gridCol w="5899935">
                  <a:extLst>
                    <a:ext uri="{9D8B030D-6E8A-4147-A177-3AD203B41FA5}">
                      <a16:colId xmlns:a16="http://schemas.microsoft.com/office/drawing/2014/main" val="3962586528"/>
                    </a:ext>
                  </a:extLst>
                </a:gridCol>
              </a:tblGrid>
              <a:tr h="420777">
                <a:tc>
                  <a:txBody>
                    <a:bodyPr/>
                    <a:lstStyle/>
                    <a:p>
                      <a:r>
                        <a:rPr lang="en-US" dirty="0"/>
                        <a:t>Session Date</a:t>
                      </a:r>
                    </a:p>
                  </a:txBody>
                  <a:tcPr/>
                </a:tc>
                <a:tc>
                  <a:txBody>
                    <a:bodyPr/>
                    <a:lstStyle/>
                    <a:p>
                      <a:r>
                        <a:rPr lang="en-US" dirty="0"/>
                        <a:t>Session Topic</a:t>
                      </a:r>
                    </a:p>
                  </a:txBody>
                  <a:tcPr/>
                </a:tc>
                <a:extLst>
                  <a:ext uri="{0D108BD9-81ED-4DB2-BD59-A6C34878D82A}">
                    <a16:rowId xmlns:a16="http://schemas.microsoft.com/office/drawing/2014/main" val="3955916350"/>
                  </a:ext>
                </a:extLst>
              </a:tr>
              <a:tr h="420777">
                <a:tc>
                  <a:txBody>
                    <a:bodyPr/>
                    <a:lstStyle/>
                    <a:p>
                      <a:r>
                        <a:rPr lang="en-US" strike="sngStrike" dirty="0"/>
                        <a:t>August 15, 2022</a:t>
                      </a:r>
                    </a:p>
                  </a:txBody>
                  <a:tcPr/>
                </a:tc>
                <a:tc>
                  <a:txBody>
                    <a:bodyPr/>
                    <a:lstStyle/>
                    <a:p>
                      <a:r>
                        <a:rPr lang="en-US" dirty="0"/>
                        <a:t>Prioritizing SES variables</a:t>
                      </a:r>
                    </a:p>
                  </a:txBody>
                  <a:tcPr/>
                </a:tc>
                <a:extLst>
                  <a:ext uri="{0D108BD9-81ED-4DB2-BD59-A6C34878D82A}">
                    <a16:rowId xmlns:a16="http://schemas.microsoft.com/office/drawing/2014/main" val="2586464836"/>
                  </a:ext>
                </a:extLst>
              </a:tr>
              <a:tr h="621435">
                <a:tc>
                  <a:txBody>
                    <a:bodyPr/>
                    <a:lstStyle/>
                    <a:p>
                      <a:r>
                        <a:rPr lang="en-US" strike="sngStrike" dirty="0"/>
                        <a:t>September 12, 2022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Understanding estimated values of SES Index by neighborhood, and implementation of the Index</a:t>
                      </a:r>
                    </a:p>
                  </a:txBody>
                  <a:tcPr/>
                </a:tc>
                <a:extLst>
                  <a:ext uri="{0D108BD9-81ED-4DB2-BD59-A6C34878D82A}">
                    <a16:rowId xmlns:a16="http://schemas.microsoft.com/office/drawing/2014/main" val="1458679329"/>
                  </a:ext>
                </a:extLst>
              </a:tr>
              <a:tr h="535109">
                <a:tc>
                  <a:txBody>
                    <a:bodyPr/>
                    <a:lstStyle/>
                    <a:p>
                      <a:r>
                        <a:rPr lang="en-US" strike="sngStrike" dirty="0"/>
                        <a:t>October 17, 2022</a:t>
                      </a:r>
                    </a:p>
                  </a:txBody>
                  <a:tcPr/>
                </a:tc>
                <a:tc>
                  <a:txBody>
                    <a:bodyPr/>
                    <a:lstStyle/>
                    <a:p>
                      <a:r>
                        <a:rPr lang="en-US" dirty="0"/>
                        <a:t>Implementing SES Index with the ISP measure</a:t>
                      </a:r>
                    </a:p>
                  </a:txBody>
                  <a:tcPr/>
                </a:tc>
                <a:extLst>
                  <a:ext uri="{0D108BD9-81ED-4DB2-BD59-A6C34878D82A}">
                    <a16:rowId xmlns:a16="http://schemas.microsoft.com/office/drawing/2014/main" val="2796906207"/>
                  </a:ext>
                </a:extLst>
              </a:tr>
              <a:tr h="758853">
                <a:tc>
                  <a:txBody>
                    <a:bodyPr/>
                    <a:lstStyle/>
                    <a:p>
                      <a:r>
                        <a:rPr lang="en-US" strike="sngStrike" dirty="0"/>
                        <a:t>November 14, 2022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Finalize the SES index and ISP measure, and any hold harmless recommendations to facilitate transition</a:t>
                      </a:r>
                    </a:p>
                  </a:txBody>
                  <a:tcPr/>
                </a:tc>
                <a:extLst>
                  <a:ext uri="{0D108BD9-81ED-4DB2-BD59-A6C34878D82A}">
                    <a16:rowId xmlns:a16="http://schemas.microsoft.com/office/drawing/2014/main" val="1320449975"/>
                  </a:ext>
                </a:extLst>
              </a:tr>
              <a:tr h="911451">
                <a:tc>
                  <a:txBody>
                    <a:bodyPr/>
                    <a:lstStyle/>
                    <a:p>
                      <a:r>
                        <a:rPr lang="en-US" dirty="0"/>
                        <a:t>December 12, 2022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Finalize consensus</a:t>
                      </a:r>
                    </a:p>
                  </a:txBody>
                  <a:tcPr/>
                </a:tc>
                <a:extLst>
                  <a:ext uri="{0D108BD9-81ED-4DB2-BD59-A6C34878D82A}">
                    <a16:rowId xmlns:a16="http://schemas.microsoft.com/office/drawing/2014/main" val="1134174336"/>
                  </a:ext>
                </a:extLst>
              </a:tr>
              <a:tr h="758853">
                <a:tc>
                  <a:txBody>
                    <a:bodyPr/>
                    <a:lstStyle/>
                    <a:p>
                      <a:r>
                        <a:rPr lang="en-US" dirty="0"/>
                        <a:t>January 8, 2023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Final report to CDE, for submission to Legislative Interim Committee on School Finance.</a:t>
                      </a:r>
                    </a:p>
                  </a:txBody>
                  <a:tcPr/>
                </a:tc>
                <a:extLst>
                  <a:ext uri="{0D108BD9-81ED-4DB2-BD59-A6C34878D82A}">
                    <a16:rowId xmlns:a16="http://schemas.microsoft.com/office/drawing/2014/main" val="1585171546"/>
                  </a:ext>
                </a:extLst>
              </a:tr>
            </a:tbl>
          </a:graphicData>
        </a:graphic>
      </p:graphicFrame>
      <p:sp>
        <p:nvSpPr>
          <p:cNvPr id="7" name="Text Placeholder 3">
            <a:extLst>
              <a:ext uri="{FF2B5EF4-FFF2-40B4-BE49-F238E27FC236}">
                <a16:creationId xmlns:a16="http://schemas.microsoft.com/office/drawing/2014/main" id="{C6F5BC09-E200-1A4B-D5D9-0E4DA0E952D9}"/>
              </a:ext>
            </a:extLst>
          </p:cNvPr>
          <p:cNvSpPr>
            <a:spLocks noGrp="1"/>
          </p:cNvSpPr>
          <p:nvPr>
            <p:ph type="body" sz="quarter" idx="10"/>
          </p:nvPr>
        </p:nvSpPr>
        <p:spPr>
          <a:xfrm>
            <a:off x="457200" y="1245394"/>
            <a:ext cx="10214658" cy="445294"/>
          </a:xfrm>
        </p:spPr>
        <p:txBody>
          <a:bodyPr/>
          <a:lstStyle/>
          <a:p>
            <a:r>
              <a:rPr lang="en-US" dirty="0"/>
              <a:t>Sessions are held remotely, on the second or third Monday of the month.</a:t>
            </a:r>
          </a:p>
        </p:txBody>
      </p:sp>
    </p:spTree>
    <p:extLst>
      <p:ext uri="{BB962C8B-B14F-4D97-AF65-F5344CB8AC3E}">
        <p14:creationId xmlns:p14="http://schemas.microsoft.com/office/powerpoint/2010/main" val="3999279747"/>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FB5B1C3-D645-FC48-839F-F2D28955BB3B}"/>
              </a:ext>
            </a:extLst>
          </p:cNvPr>
          <p:cNvSpPr>
            <a:spLocks noGrp="1"/>
          </p:cNvSpPr>
          <p:nvPr>
            <p:ph type="sldNum" sz="quarter" idx="4"/>
          </p:nvPr>
        </p:nvSpPr>
        <p:spPr/>
        <p:txBody>
          <a:bodyPr/>
          <a:lstStyle/>
          <a:p>
            <a:fld id="{B68F88C8-0A9A-DA43-95C8-7FE161A05352}" type="slidenum">
              <a:rPr lang="en-US" smtClean="0"/>
              <a:pPr/>
              <a:t>3</a:t>
            </a:fld>
            <a:endParaRPr lang="en-US"/>
          </a:p>
        </p:txBody>
      </p:sp>
      <p:sp>
        <p:nvSpPr>
          <p:cNvPr id="3" name="Title 2">
            <a:extLst>
              <a:ext uri="{FF2B5EF4-FFF2-40B4-BE49-F238E27FC236}">
                <a16:creationId xmlns:a16="http://schemas.microsoft.com/office/drawing/2014/main" id="{D77EFEE4-4A41-1447-AD8F-498A609EFBC1}"/>
              </a:ext>
            </a:extLst>
          </p:cNvPr>
          <p:cNvSpPr>
            <a:spLocks noGrp="1"/>
          </p:cNvSpPr>
          <p:nvPr>
            <p:ph type="title"/>
          </p:nvPr>
        </p:nvSpPr>
        <p:spPr/>
        <p:txBody>
          <a:bodyPr/>
          <a:lstStyle/>
          <a:p>
            <a:r>
              <a:rPr lang="en-US" dirty="0"/>
              <a:t>Overview </a:t>
            </a:r>
          </a:p>
        </p:txBody>
      </p:sp>
      <p:sp>
        <p:nvSpPr>
          <p:cNvPr id="4" name="Text Placeholder 3">
            <a:extLst>
              <a:ext uri="{FF2B5EF4-FFF2-40B4-BE49-F238E27FC236}">
                <a16:creationId xmlns:a16="http://schemas.microsoft.com/office/drawing/2014/main" id="{4813C3DF-CFF8-2F4A-8523-27F55F01BBC3}"/>
              </a:ext>
            </a:extLst>
          </p:cNvPr>
          <p:cNvSpPr>
            <a:spLocks noGrp="1"/>
          </p:cNvSpPr>
          <p:nvPr>
            <p:ph type="body" sz="quarter" idx="10"/>
          </p:nvPr>
        </p:nvSpPr>
        <p:spPr>
          <a:xfrm>
            <a:off x="457199" y="1245394"/>
            <a:ext cx="10273229" cy="4367212"/>
          </a:xfrm>
        </p:spPr>
        <p:txBody>
          <a:bodyPr/>
          <a:lstStyle/>
          <a:p>
            <a:r>
              <a:rPr lang="en-US" dirty="0"/>
              <a:t>Current status on consensus</a:t>
            </a:r>
          </a:p>
          <a:p>
            <a:r>
              <a:rPr lang="en-US" dirty="0"/>
              <a:t>Additional models &amp; questions</a:t>
            </a:r>
          </a:p>
          <a:p>
            <a:r>
              <a:rPr lang="en-US" dirty="0"/>
              <a:t>Discussion </a:t>
            </a:r>
          </a:p>
          <a:p>
            <a:r>
              <a:rPr lang="en-US" dirty="0"/>
              <a:t>Consensus voting</a:t>
            </a:r>
          </a:p>
          <a:p>
            <a:r>
              <a:rPr lang="en-US"/>
              <a:t>Next steps</a:t>
            </a:r>
            <a:endParaRPr lang="en-US" dirty="0"/>
          </a:p>
          <a:p>
            <a:pPr marL="457200" lvl="1" indent="0">
              <a:buNone/>
            </a:pPr>
            <a:endParaRPr lang="en-US" dirty="0"/>
          </a:p>
        </p:txBody>
      </p:sp>
    </p:spTree>
    <p:extLst>
      <p:ext uri="{BB962C8B-B14F-4D97-AF65-F5344CB8AC3E}">
        <p14:creationId xmlns:p14="http://schemas.microsoft.com/office/powerpoint/2010/main" val="403201789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327CB92-697D-5E60-4915-8FF56179F7C8}"/>
              </a:ext>
            </a:extLst>
          </p:cNvPr>
          <p:cNvSpPr>
            <a:spLocks noGrp="1"/>
          </p:cNvSpPr>
          <p:nvPr>
            <p:ph type="sldNum" sz="quarter" idx="4"/>
          </p:nvPr>
        </p:nvSpPr>
        <p:spPr/>
        <p:txBody>
          <a:bodyPr/>
          <a:lstStyle/>
          <a:p>
            <a:fld id="{B68F88C8-0A9A-DA43-95C8-7FE161A05352}" type="slidenum">
              <a:rPr lang="en-US" smtClean="0"/>
              <a:pPr/>
              <a:t>4</a:t>
            </a:fld>
            <a:endParaRPr lang="en-US"/>
          </a:p>
        </p:txBody>
      </p:sp>
      <p:sp>
        <p:nvSpPr>
          <p:cNvPr id="3" name="Title 2">
            <a:extLst>
              <a:ext uri="{FF2B5EF4-FFF2-40B4-BE49-F238E27FC236}">
                <a16:creationId xmlns:a16="http://schemas.microsoft.com/office/drawing/2014/main" id="{AB751A3D-6B7C-70E7-4334-357FED37FC9F}"/>
              </a:ext>
            </a:extLst>
          </p:cNvPr>
          <p:cNvSpPr>
            <a:spLocks noGrp="1"/>
          </p:cNvSpPr>
          <p:nvPr>
            <p:ph type="title"/>
          </p:nvPr>
        </p:nvSpPr>
        <p:spPr/>
        <p:txBody>
          <a:bodyPr/>
          <a:lstStyle/>
          <a:p>
            <a:r>
              <a:rPr lang="en-US" dirty="0"/>
              <a:t>Line-Up</a:t>
            </a:r>
          </a:p>
        </p:txBody>
      </p:sp>
      <p:sp>
        <p:nvSpPr>
          <p:cNvPr id="4" name="Text Placeholder 3">
            <a:extLst>
              <a:ext uri="{FF2B5EF4-FFF2-40B4-BE49-F238E27FC236}">
                <a16:creationId xmlns:a16="http://schemas.microsoft.com/office/drawing/2014/main" id="{36FCD8B5-4255-4627-2790-6E678BB2E468}"/>
              </a:ext>
            </a:extLst>
          </p:cNvPr>
          <p:cNvSpPr>
            <a:spLocks noGrp="1"/>
          </p:cNvSpPr>
          <p:nvPr>
            <p:ph type="body" sz="quarter" idx="10"/>
          </p:nvPr>
        </p:nvSpPr>
        <p:spPr>
          <a:xfrm>
            <a:off x="457200" y="1177636"/>
            <a:ext cx="10917382" cy="4880264"/>
          </a:xfrm>
        </p:spPr>
        <p:txBody>
          <a:bodyPr/>
          <a:lstStyle/>
          <a:p>
            <a:r>
              <a:rPr lang="en-US" b="1" dirty="0"/>
              <a:t>Index Components</a:t>
            </a:r>
            <a:r>
              <a:rPr lang="en-US" dirty="0"/>
              <a:t>: </a:t>
            </a:r>
            <a:r>
              <a:rPr lang="en-US" sz="2400" dirty="0"/>
              <a:t>Same residence, BA or higher, median HH income, child living with non-biological parents, living in more crowded conditions, income to rent/mortgage, non-English language at home</a:t>
            </a:r>
            <a:r>
              <a:rPr lang="en-US" dirty="0"/>
              <a:t>	</a:t>
            </a:r>
          </a:p>
          <a:p>
            <a:r>
              <a:rPr lang="en-US" b="1" dirty="0"/>
              <a:t>Use of Quintiles for SES</a:t>
            </a:r>
          </a:p>
          <a:p>
            <a:r>
              <a:rPr lang="en-US" b="1" dirty="0"/>
              <a:t>Weight Among Quintiles: </a:t>
            </a:r>
            <a:r>
              <a:rPr lang="en-US" dirty="0"/>
              <a:t>Equal (1, 0.8, 0.6, 0.4, 0.2)</a:t>
            </a:r>
          </a:p>
          <a:p>
            <a:r>
              <a:rPr lang="en-US" b="1" dirty="0"/>
              <a:t>At-Risk Measure Weighting: </a:t>
            </a:r>
            <a:r>
              <a:rPr lang="en-US" dirty="0"/>
              <a:t>75% ISP and 25% neighborhood SES</a:t>
            </a:r>
          </a:p>
          <a:p>
            <a:r>
              <a:rPr lang="en-US" b="1" dirty="0"/>
              <a:t>Count Equalization: </a:t>
            </a:r>
            <a:r>
              <a:rPr lang="en-US" dirty="0"/>
              <a:t>Equal to the total number of students identified as eligible for FRPL in 2022-23.</a:t>
            </a:r>
          </a:p>
          <a:p>
            <a:r>
              <a:rPr lang="en-US" b="1" dirty="0"/>
              <a:t>Recommend Hold Harmless: </a:t>
            </a:r>
            <a:r>
              <a:rPr lang="en-US" dirty="0"/>
              <a:t>Consist of a floor of funding based on 2022-2023 allocation</a:t>
            </a:r>
          </a:p>
          <a:p>
            <a:endParaRPr lang="en-US" dirty="0"/>
          </a:p>
          <a:p>
            <a:endParaRPr lang="en-US" dirty="0"/>
          </a:p>
          <a:p>
            <a:endParaRPr lang="en-US" dirty="0"/>
          </a:p>
          <a:p>
            <a:endParaRPr lang="en-US" dirty="0"/>
          </a:p>
        </p:txBody>
      </p:sp>
      <p:sp>
        <p:nvSpPr>
          <p:cNvPr id="5" name="Rectangle 4">
            <a:extLst>
              <a:ext uri="{FF2B5EF4-FFF2-40B4-BE49-F238E27FC236}">
                <a16:creationId xmlns:a16="http://schemas.microsoft.com/office/drawing/2014/main" id="{754BB6A1-B106-4250-B2F7-89904291E3E0}"/>
              </a:ext>
            </a:extLst>
          </p:cNvPr>
          <p:cNvSpPr/>
          <p:nvPr/>
        </p:nvSpPr>
        <p:spPr>
          <a:xfrm>
            <a:off x="301083" y="3077737"/>
            <a:ext cx="7504771" cy="512956"/>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9248736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39A8E54-5C62-7448-3EED-AB1F736CE30E}"/>
              </a:ext>
            </a:extLst>
          </p:cNvPr>
          <p:cNvSpPr>
            <a:spLocks noGrp="1"/>
          </p:cNvSpPr>
          <p:nvPr>
            <p:ph type="sldNum" sz="quarter" idx="4"/>
          </p:nvPr>
        </p:nvSpPr>
        <p:spPr/>
        <p:txBody>
          <a:bodyPr/>
          <a:lstStyle/>
          <a:p>
            <a:fld id="{B68F88C8-0A9A-DA43-95C8-7FE161A05352}" type="slidenum">
              <a:rPr lang="en-US" smtClean="0"/>
              <a:pPr/>
              <a:t>5</a:t>
            </a:fld>
            <a:endParaRPr lang="en-US"/>
          </a:p>
        </p:txBody>
      </p:sp>
      <p:sp>
        <p:nvSpPr>
          <p:cNvPr id="3" name="Title 2">
            <a:extLst>
              <a:ext uri="{FF2B5EF4-FFF2-40B4-BE49-F238E27FC236}">
                <a16:creationId xmlns:a16="http://schemas.microsoft.com/office/drawing/2014/main" id="{B9DF9FA9-BDB6-02A2-E5CD-93A7558E9820}"/>
              </a:ext>
            </a:extLst>
          </p:cNvPr>
          <p:cNvSpPr>
            <a:spLocks noGrp="1"/>
          </p:cNvSpPr>
          <p:nvPr>
            <p:ph type="title"/>
          </p:nvPr>
        </p:nvSpPr>
        <p:spPr/>
        <p:txBody>
          <a:bodyPr/>
          <a:lstStyle/>
          <a:p>
            <a:r>
              <a:rPr lang="en-US" dirty="0"/>
              <a:t>Additional Considerations</a:t>
            </a:r>
          </a:p>
        </p:txBody>
      </p:sp>
      <p:sp>
        <p:nvSpPr>
          <p:cNvPr id="4" name="Text Placeholder 3">
            <a:extLst>
              <a:ext uri="{FF2B5EF4-FFF2-40B4-BE49-F238E27FC236}">
                <a16:creationId xmlns:a16="http://schemas.microsoft.com/office/drawing/2014/main" id="{1805C29F-7796-FD33-63BA-797F7E21CC36}"/>
              </a:ext>
            </a:extLst>
          </p:cNvPr>
          <p:cNvSpPr>
            <a:spLocks noGrp="1"/>
          </p:cNvSpPr>
          <p:nvPr>
            <p:ph type="body" sz="quarter" idx="10"/>
          </p:nvPr>
        </p:nvSpPr>
        <p:spPr>
          <a:xfrm>
            <a:off x="457199" y="1371600"/>
            <a:ext cx="11277599" cy="4835236"/>
          </a:xfrm>
        </p:spPr>
        <p:txBody>
          <a:bodyPr/>
          <a:lstStyle/>
          <a:p>
            <a:pPr marL="0" indent="0" algn="l">
              <a:buNone/>
            </a:pPr>
            <a:r>
              <a:rPr lang="en-US" b="0" i="0" dirty="0">
                <a:solidFill>
                  <a:srgbClr val="000000"/>
                </a:solidFill>
                <a:effectLst/>
                <a:latin typeface="Arial" panose="020B0604020202020204" pitchFamily="34" charset="0"/>
                <a:cs typeface="Arial" panose="020B0604020202020204" pitchFamily="34" charset="0"/>
              </a:rPr>
              <a:t>1) </a:t>
            </a:r>
            <a:r>
              <a:rPr lang="en-US" b="1" i="0" dirty="0">
                <a:solidFill>
                  <a:srgbClr val="000000"/>
                </a:solidFill>
                <a:effectLst/>
                <a:latin typeface="Arial" panose="020B0604020202020204" pitchFamily="34" charset="0"/>
                <a:cs typeface="Arial" panose="020B0604020202020204" pitchFamily="34" charset="0"/>
              </a:rPr>
              <a:t>Use of American Community Survey (ACS) data to represent socioeconomic conditions in rural communities: </a:t>
            </a:r>
            <a:r>
              <a:rPr lang="en-US" b="0" i="0" dirty="0">
                <a:solidFill>
                  <a:srgbClr val="000000"/>
                </a:solidFill>
                <a:effectLst/>
                <a:latin typeface="Arial" panose="020B0604020202020204" pitchFamily="34" charset="0"/>
                <a:cs typeface="Arial" panose="020B0604020202020204" pitchFamily="34" charset="0"/>
              </a:rPr>
              <a:t>The working group noted that the ACS data for rural communities is more widely dispersed than in urban areas, and may not fully represent very small districts.</a:t>
            </a:r>
          </a:p>
          <a:p>
            <a:pPr marL="0" indent="0" algn="l">
              <a:buNone/>
            </a:pPr>
            <a:r>
              <a:rPr lang="en-US" b="0" i="0" dirty="0">
                <a:solidFill>
                  <a:srgbClr val="000000"/>
                </a:solidFill>
                <a:effectLst/>
                <a:latin typeface="Arial" panose="020B0604020202020204" pitchFamily="34" charset="0"/>
                <a:cs typeface="Arial" panose="020B0604020202020204" pitchFamily="34" charset="0"/>
              </a:rPr>
              <a:t>2) </a:t>
            </a:r>
            <a:r>
              <a:rPr lang="en-US" b="1" i="0" dirty="0">
                <a:solidFill>
                  <a:srgbClr val="000000"/>
                </a:solidFill>
                <a:effectLst/>
                <a:latin typeface="Arial" panose="020B0604020202020204" pitchFamily="34" charset="0"/>
                <a:cs typeface="Arial" panose="020B0604020202020204" pitchFamily="34" charset="0"/>
              </a:rPr>
              <a:t>Timing of Medicaid/CHP student count availability</a:t>
            </a:r>
            <a:r>
              <a:rPr lang="en-US" b="0" i="0" dirty="0">
                <a:solidFill>
                  <a:srgbClr val="000000"/>
                </a:solidFill>
                <a:effectLst/>
                <a:latin typeface="Arial" panose="020B0604020202020204" pitchFamily="34" charset="0"/>
                <a:cs typeface="Arial" panose="020B0604020202020204" pitchFamily="34" charset="0"/>
              </a:rPr>
              <a:t>: CDE estimates that it will not have initial counts of Medicaid/CHP students to include in each district’s Identified Student Percentage (ISP) until July or August of 2023. This timing presents a challenge for providing districts with accurate forecasts for their at-risk funding for the 2023-24 school year.</a:t>
            </a:r>
          </a:p>
        </p:txBody>
      </p:sp>
    </p:spTree>
    <p:extLst>
      <p:ext uri="{BB962C8B-B14F-4D97-AF65-F5344CB8AC3E}">
        <p14:creationId xmlns:p14="http://schemas.microsoft.com/office/powerpoint/2010/main" val="48578280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6058447-9251-16A0-9842-BD0517C702B5}"/>
              </a:ext>
            </a:extLst>
          </p:cNvPr>
          <p:cNvSpPr>
            <a:spLocks noGrp="1"/>
          </p:cNvSpPr>
          <p:nvPr>
            <p:ph type="sldNum" sz="quarter" idx="4"/>
          </p:nvPr>
        </p:nvSpPr>
        <p:spPr/>
        <p:txBody>
          <a:bodyPr/>
          <a:lstStyle/>
          <a:p>
            <a:fld id="{B68F88C8-0A9A-DA43-95C8-7FE161A05352}" type="slidenum">
              <a:rPr lang="en-US" smtClean="0"/>
              <a:pPr/>
              <a:t>6</a:t>
            </a:fld>
            <a:endParaRPr lang="en-US"/>
          </a:p>
        </p:txBody>
      </p:sp>
      <p:sp>
        <p:nvSpPr>
          <p:cNvPr id="3" name="Title 2">
            <a:extLst>
              <a:ext uri="{FF2B5EF4-FFF2-40B4-BE49-F238E27FC236}">
                <a16:creationId xmlns:a16="http://schemas.microsoft.com/office/drawing/2014/main" id="{FF61DAAF-A06E-1AB1-10F3-B52D5A055BEB}"/>
              </a:ext>
            </a:extLst>
          </p:cNvPr>
          <p:cNvSpPr>
            <a:spLocks noGrp="1"/>
          </p:cNvSpPr>
          <p:nvPr>
            <p:ph type="title"/>
          </p:nvPr>
        </p:nvSpPr>
        <p:spPr/>
        <p:txBody>
          <a:bodyPr/>
          <a:lstStyle/>
          <a:p>
            <a:r>
              <a:rPr lang="en-US" dirty="0"/>
              <a:t>Additional Considerations</a:t>
            </a:r>
          </a:p>
        </p:txBody>
      </p:sp>
      <p:sp>
        <p:nvSpPr>
          <p:cNvPr id="4" name="Text Placeholder 3">
            <a:extLst>
              <a:ext uri="{FF2B5EF4-FFF2-40B4-BE49-F238E27FC236}">
                <a16:creationId xmlns:a16="http://schemas.microsoft.com/office/drawing/2014/main" id="{85C9F995-A4D7-7977-8CC1-506A483AC1D0}"/>
              </a:ext>
            </a:extLst>
          </p:cNvPr>
          <p:cNvSpPr>
            <a:spLocks noGrp="1"/>
          </p:cNvSpPr>
          <p:nvPr>
            <p:ph type="body" sz="quarter" idx="10"/>
          </p:nvPr>
        </p:nvSpPr>
        <p:spPr>
          <a:xfrm>
            <a:off x="609600" y="1372033"/>
            <a:ext cx="10972800" cy="4367212"/>
          </a:xfrm>
        </p:spPr>
        <p:txBody>
          <a:bodyPr/>
          <a:lstStyle/>
          <a:p>
            <a:pPr marL="0" indent="0">
              <a:buNone/>
            </a:pPr>
            <a:r>
              <a:rPr lang="en-US" b="0" i="0" dirty="0">
                <a:solidFill>
                  <a:srgbClr val="000000"/>
                </a:solidFill>
                <a:effectLst/>
                <a:latin typeface="Arial" panose="020B0604020202020204" pitchFamily="34" charset="0"/>
                <a:cs typeface="Arial" panose="020B0604020202020204" pitchFamily="34" charset="0"/>
              </a:rPr>
              <a:t>3) </a:t>
            </a:r>
            <a:r>
              <a:rPr lang="en-US" b="1" i="0" dirty="0">
                <a:solidFill>
                  <a:srgbClr val="000000"/>
                </a:solidFill>
                <a:effectLst/>
                <a:latin typeface="Arial" panose="020B0604020202020204" pitchFamily="34" charset="0"/>
                <a:cs typeface="Arial" panose="020B0604020202020204" pitchFamily="34" charset="0"/>
              </a:rPr>
              <a:t>Large swings in ISP versus Free and Reduced Lunch percentages: </a:t>
            </a:r>
            <a:r>
              <a:rPr lang="en-US" b="0" i="0" dirty="0">
                <a:solidFill>
                  <a:srgbClr val="000000"/>
                </a:solidFill>
                <a:effectLst/>
                <a:latin typeface="Arial" panose="020B0604020202020204" pitchFamily="34" charset="0"/>
                <a:cs typeface="Arial" panose="020B0604020202020204" pitchFamily="34" charset="0"/>
              </a:rPr>
              <a:t>In producing estimates for the new model, the working group noted several (~20) districts whose ISP percentages are markedly different from their free and reduced lunch percentages as measured by deciles. </a:t>
            </a:r>
          </a:p>
          <a:p>
            <a:pPr marL="0" indent="0">
              <a:buNone/>
            </a:pPr>
            <a:r>
              <a:rPr lang="en-US" b="0" i="0" dirty="0">
                <a:solidFill>
                  <a:srgbClr val="000000"/>
                </a:solidFill>
                <a:effectLst/>
                <a:latin typeface="Arial" panose="020B0604020202020204" pitchFamily="34" charset="0"/>
                <a:cs typeface="Arial" panose="020B0604020202020204" pitchFamily="34" charset="0"/>
              </a:rPr>
              <a:t>These are generally small, rural districts whose ISP deciles indicate a much lower level of socioeconomic need than is represented by their free and reduced lunch percentage deciles. The working group hypothesizes that there may be barriers of one sort or another that prevent families from enrolling in social safety net programs to the same extent they are able to enroll in free and reduced lunch programs. Without a mitigating solution for these districts, such </a:t>
            </a:r>
            <a:r>
              <a:rPr lang="en-US" dirty="0">
                <a:solidFill>
                  <a:srgbClr val="000000"/>
                </a:solidFill>
                <a:latin typeface="Arial" panose="020B0604020202020204" pitchFamily="34" charset="0"/>
                <a:cs typeface="Arial" panose="020B0604020202020204" pitchFamily="34" charset="0"/>
              </a:rPr>
              <a:t>as the proposed hold harmless, </a:t>
            </a:r>
            <a:r>
              <a:rPr lang="en-US" b="0" i="0" dirty="0">
                <a:solidFill>
                  <a:srgbClr val="000000"/>
                </a:solidFill>
                <a:effectLst/>
                <a:latin typeface="Arial" panose="020B0604020202020204" pitchFamily="34" charset="0"/>
                <a:cs typeface="Arial" panose="020B0604020202020204" pitchFamily="34" charset="0"/>
              </a:rPr>
              <a:t>these districts could see reductions in their at-risk funding.</a:t>
            </a:r>
          </a:p>
          <a:p>
            <a:endParaRPr lang="en-US" dirty="0"/>
          </a:p>
        </p:txBody>
      </p:sp>
    </p:spTree>
    <p:extLst>
      <p:ext uri="{BB962C8B-B14F-4D97-AF65-F5344CB8AC3E}">
        <p14:creationId xmlns:p14="http://schemas.microsoft.com/office/powerpoint/2010/main" val="198702966"/>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46D9447-7ED5-462B-8E5B-011F581FA453}"/>
              </a:ext>
            </a:extLst>
          </p:cNvPr>
          <p:cNvSpPr>
            <a:spLocks noGrp="1"/>
          </p:cNvSpPr>
          <p:nvPr>
            <p:ph type="sldNum" sz="quarter" idx="4"/>
          </p:nvPr>
        </p:nvSpPr>
        <p:spPr/>
        <p:txBody>
          <a:bodyPr/>
          <a:lstStyle/>
          <a:p>
            <a:fld id="{B68F88C8-0A9A-DA43-95C8-7FE161A05352}" type="slidenum">
              <a:rPr lang="en-US" smtClean="0"/>
              <a:pPr/>
              <a:t>7</a:t>
            </a:fld>
            <a:endParaRPr lang="en-US"/>
          </a:p>
        </p:txBody>
      </p:sp>
      <p:sp>
        <p:nvSpPr>
          <p:cNvPr id="3" name="Title 2">
            <a:extLst>
              <a:ext uri="{FF2B5EF4-FFF2-40B4-BE49-F238E27FC236}">
                <a16:creationId xmlns:a16="http://schemas.microsoft.com/office/drawing/2014/main" id="{D85B0B66-BC14-4CDD-8BE1-28E605DCB4D1}"/>
              </a:ext>
            </a:extLst>
          </p:cNvPr>
          <p:cNvSpPr>
            <a:spLocks noGrp="1"/>
          </p:cNvSpPr>
          <p:nvPr>
            <p:ph type="title"/>
          </p:nvPr>
        </p:nvSpPr>
        <p:spPr/>
        <p:txBody>
          <a:bodyPr/>
          <a:lstStyle/>
          <a:p>
            <a:r>
              <a:rPr lang="en-US" dirty="0"/>
              <a:t>Additional Considerations</a:t>
            </a:r>
          </a:p>
        </p:txBody>
      </p:sp>
      <p:sp>
        <p:nvSpPr>
          <p:cNvPr id="4" name="Text Placeholder 3">
            <a:extLst>
              <a:ext uri="{FF2B5EF4-FFF2-40B4-BE49-F238E27FC236}">
                <a16:creationId xmlns:a16="http://schemas.microsoft.com/office/drawing/2014/main" id="{5C4DBF19-84F6-4884-8F09-16CE72FB1608}"/>
              </a:ext>
            </a:extLst>
          </p:cNvPr>
          <p:cNvSpPr>
            <a:spLocks noGrp="1"/>
          </p:cNvSpPr>
          <p:nvPr>
            <p:ph type="body" sz="quarter" idx="10"/>
          </p:nvPr>
        </p:nvSpPr>
        <p:spPr>
          <a:xfrm>
            <a:off x="602167" y="1423059"/>
            <a:ext cx="10842701" cy="4367212"/>
          </a:xfrm>
        </p:spPr>
        <p:txBody>
          <a:bodyPr/>
          <a:lstStyle/>
          <a:p>
            <a:pPr marL="0" indent="0">
              <a:buNone/>
            </a:pPr>
            <a:r>
              <a:rPr lang="en-US" dirty="0"/>
              <a:t>4) </a:t>
            </a:r>
            <a:r>
              <a:rPr lang="en-US" b="1" dirty="0"/>
              <a:t>Implementation timeline </a:t>
            </a:r>
            <a:r>
              <a:rPr lang="en-US" dirty="0"/>
              <a:t>– Given the timeline for linking to Medicaid data and improving the ISP match to the data, the committee recommends waiting to implement the new At-Risk measure until the 2024-25 school year.</a:t>
            </a:r>
          </a:p>
          <a:p>
            <a:pPr marL="0" indent="0">
              <a:buNone/>
            </a:pPr>
            <a:r>
              <a:rPr lang="en-US" dirty="0"/>
              <a:t>This additional time will give school districts and CDE more time to implement the new At-Risk measure with fidelity.</a:t>
            </a:r>
          </a:p>
          <a:p>
            <a:pPr marL="0" indent="0">
              <a:buNone/>
            </a:pPr>
            <a:r>
              <a:rPr lang="en-US" dirty="0"/>
              <a:t>	 </a:t>
            </a:r>
          </a:p>
        </p:txBody>
      </p:sp>
      <p:sp>
        <p:nvSpPr>
          <p:cNvPr id="6" name="Rectangle 5">
            <a:extLst>
              <a:ext uri="{FF2B5EF4-FFF2-40B4-BE49-F238E27FC236}">
                <a16:creationId xmlns:a16="http://schemas.microsoft.com/office/drawing/2014/main" id="{14848430-384C-40A1-B2E0-BC784EEFDAE7}"/>
              </a:ext>
            </a:extLst>
          </p:cNvPr>
          <p:cNvSpPr/>
          <p:nvPr/>
        </p:nvSpPr>
        <p:spPr>
          <a:xfrm>
            <a:off x="602167" y="1367303"/>
            <a:ext cx="10842702" cy="4067638"/>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9495544"/>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403097E-954B-DD42-A0ED-BA8207BA4010}"/>
              </a:ext>
            </a:extLst>
          </p:cNvPr>
          <p:cNvSpPr>
            <a:spLocks noGrp="1"/>
          </p:cNvSpPr>
          <p:nvPr>
            <p:ph type="sldNum" sz="quarter" idx="12"/>
          </p:nvPr>
        </p:nvSpPr>
        <p:spPr/>
        <p:txBody>
          <a:bodyPr/>
          <a:lstStyle/>
          <a:p>
            <a:fld id="{B68F88C8-0A9A-DA43-95C8-7FE161A05352}" type="slidenum">
              <a:rPr lang="en-US" smtClean="0"/>
              <a:pPr/>
              <a:t>8</a:t>
            </a:fld>
            <a:endParaRPr lang="en-US"/>
          </a:p>
        </p:txBody>
      </p:sp>
      <p:sp>
        <p:nvSpPr>
          <p:cNvPr id="3" name="Title 2">
            <a:extLst>
              <a:ext uri="{FF2B5EF4-FFF2-40B4-BE49-F238E27FC236}">
                <a16:creationId xmlns:a16="http://schemas.microsoft.com/office/drawing/2014/main" id="{1DC66225-AD16-3546-9402-2CFB9CADC128}"/>
              </a:ext>
            </a:extLst>
          </p:cNvPr>
          <p:cNvSpPr>
            <a:spLocks noGrp="1"/>
          </p:cNvSpPr>
          <p:nvPr>
            <p:ph type="title"/>
          </p:nvPr>
        </p:nvSpPr>
        <p:spPr/>
        <p:txBody>
          <a:bodyPr/>
          <a:lstStyle/>
          <a:p>
            <a:r>
              <a:rPr lang="en-US" dirty="0"/>
              <a:t>Additional Models &amp; Questions</a:t>
            </a:r>
          </a:p>
        </p:txBody>
      </p:sp>
    </p:spTree>
    <p:extLst>
      <p:ext uri="{BB962C8B-B14F-4D97-AF65-F5344CB8AC3E}">
        <p14:creationId xmlns:p14="http://schemas.microsoft.com/office/powerpoint/2010/main" val="200893675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BD43440-E3E2-4C9F-BC08-586A2C6D8538}"/>
              </a:ext>
            </a:extLst>
          </p:cNvPr>
          <p:cNvSpPr>
            <a:spLocks noGrp="1"/>
          </p:cNvSpPr>
          <p:nvPr>
            <p:ph type="sldNum" sz="quarter" idx="4"/>
          </p:nvPr>
        </p:nvSpPr>
        <p:spPr/>
        <p:txBody>
          <a:bodyPr/>
          <a:lstStyle/>
          <a:p>
            <a:fld id="{B68F88C8-0A9A-DA43-95C8-7FE161A05352}" type="slidenum">
              <a:rPr lang="en-US" smtClean="0"/>
              <a:pPr/>
              <a:t>9</a:t>
            </a:fld>
            <a:endParaRPr lang="en-US"/>
          </a:p>
        </p:txBody>
      </p:sp>
      <p:sp>
        <p:nvSpPr>
          <p:cNvPr id="3" name="Title 2">
            <a:extLst>
              <a:ext uri="{FF2B5EF4-FFF2-40B4-BE49-F238E27FC236}">
                <a16:creationId xmlns:a16="http://schemas.microsoft.com/office/drawing/2014/main" id="{BD2F253C-26C1-4717-9B8C-1504B3800DC2}"/>
              </a:ext>
            </a:extLst>
          </p:cNvPr>
          <p:cNvSpPr>
            <a:spLocks noGrp="1"/>
          </p:cNvSpPr>
          <p:nvPr>
            <p:ph type="title"/>
          </p:nvPr>
        </p:nvSpPr>
        <p:spPr/>
        <p:txBody>
          <a:bodyPr/>
          <a:lstStyle/>
          <a:p>
            <a:r>
              <a:rPr lang="en-US" dirty="0"/>
              <a:t>Requested Modeling</a:t>
            </a:r>
          </a:p>
        </p:txBody>
      </p:sp>
      <p:sp>
        <p:nvSpPr>
          <p:cNvPr id="4" name="Text Placeholder 3">
            <a:extLst>
              <a:ext uri="{FF2B5EF4-FFF2-40B4-BE49-F238E27FC236}">
                <a16:creationId xmlns:a16="http://schemas.microsoft.com/office/drawing/2014/main" id="{6E29085F-A1D6-461C-9D24-EB67FA5DEDAE}"/>
              </a:ext>
            </a:extLst>
          </p:cNvPr>
          <p:cNvSpPr>
            <a:spLocks noGrp="1"/>
          </p:cNvSpPr>
          <p:nvPr>
            <p:ph type="body" sz="quarter" idx="10"/>
          </p:nvPr>
        </p:nvSpPr>
        <p:spPr>
          <a:xfrm>
            <a:off x="457200" y="1170878"/>
            <a:ext cx="11195824" cy="4070195"/>
          </a:xfrm>
        </p:spPr>
        <p:txBody>
          <a:bodyPr/>
          <a:lstStyle/>
          <a:p>
            <a:pPr algn="l"/>
            <a:r>
              <a:rPr lang="en-US" sz="1800" b="1" i="0" u="none" strike="noStrike" baseline="0" dirty="0">
                <a:latin typeface="Arial-BoldMT"/>
              </a:rPr>
              <a:t>Model A</a:t>
            </a:r>
            <a:r>
              <a:rPr lang="en-US" sz="1800" b="0" i="0" u="none" strike="noStrike" baseline="0" dirty="0">
                <a:latin typeface="ArialMT"/>
              </a:rPr>
              <a:t>: 75% ISP, 25% SES. Quintile weights, lowest to highest: 1,0.8, 0.6, 0.4, 0.2</a:t>
            </a:r>
          </a:p>
          <a:p>
            <a:pPr algn="l"/>
            <a:r>
              <a:rPr lang="en-US" sz="1800" b="1" i="0" u="none" strike="noStrike" baseline="0" dirty="0">
                <a:latin typeface="Arial-BoldMT"/>
              </a:rPr>
              <a:t>Model B</a:t>
            </a:r>
            <a:r>
              <a:rPr lang="en-US" sz="1800" b="0" i="0" u="none" strike="noStrike" baseline="0" dirty="0">
                <a:latin typeface="ArialMT"/>
              </a:rPr>
              <a:t>: 75% ISP, 25% SES. Quintile weights, lowest to highest: 1,0.9, 0.8, 0.6, 0.3</a:t>
            </a:r>
          </a:p>
          <a:p>
            <a:pPr algn="l"/>
            <a:r>
              <a:rPr lang="en-US" sz="1800" b="1" i="0" u="none" strike="noStrike" baseline="0" dirty="0">
                <a:highlight>
                  <a:srgbClr val="FFFF00"/>
                </a:highlight>
                <a:latin typeface="Arial-BoldMT"/>
              </a:rPr>
              <a:t>Model E</a:t>
            </a:r>
            <a:r>
              <a:rPr lang="en-US" sz="1800" b="0" i="0" u="none" strike="noStrike" baseline="0" dirty="0">
                <a:highlight>
                  <a:srgbClr val="FFFF00"/>
                </a:highlight>
                <a:latin typeface="ArialMT"/>
              </a:rPr>
              <a:t>: 75% ISP, 25% SES. Quintile weights, lowest to highest: 1,0.9, 0.7, 0.5, 0.2</a:t>
            </a:r>
          </a:p>
          <a:p>
            <a:pPr algn="l"/>
            <a:endParaRPr lang="en-US" sz="1800" dirty="0">
              <a:highlight>
                <a:srgbClr val="FFFF00"/>
              </a:highlight>
              <a:latin typeface="ArialMT"/>
            </a:endParaRPr>
          </a:p>
          <a:p>
            <a:pPr algn="l"/>
            <a:r>
              <a:rPr lang="en-US" sz="1800" dirty="0">
                <a:latin typeface="ArialMT"/>
              </a:rPr>
              <a:t>A district-by-district summary of the model results was sent to your email. </a:t>
            </a:r>
            <a:endParaRPr lang="en-US" dirty="0"/>
          </a:p>
        </p:txBody>
      </p:sp>
    </p:spTree>
    <p:extLst>
      <p:ext uri="{BB962C8B-B14F-4D97-AF65-F5344CB8AC3E}">
        <p14:creationId xmlns:p14="http://schemas.microsoft.com/office/powerpoint/2010/main" val="3029233223"/>
      </p:ext>
    </p:extLst>
  </p:cSld>
  <p:clrMapOvr>
    <a:masterClrMapping/>
  </p:clrMapOvr>
  <p:transition>
    <p:fade/>
  </p:transition>
</p:sld>
</file>

<file path=ppt/theme/theme1.xml><?xml version="1.0" encoding="utf-8"?>
<a:theme xmlns:a="http://schemas.openxmlformats.org/drawingml/2006/main" name="Office Theme">
  <a:themeElements>
    <a:clrScheme name="Custom 2">
      <a:dk1>
        <a:srgbClr val="494546"/>
      </a:dk1>
      <a:lt1>
        <a:srgbClr val="FFFFFF"/>
      </a:lt1>
      <a:dk2>
        <a:srgbClr val="1A8ECE"/>
      </a:dk2>
      <a:lt2>
        <a:srgbClr val="FFFFFF"/>
      </a:lt2>
      <a:accent1>
        <a:srgbClr val="169CEC"/>
      </a:accent1>
      <a:accent2>
        <a:srgbClr val="C8C8C8"/>
      </a:accent2>
      <a:accent3>
        <a:srgbClr val="FCB300"/>
      </a:accent3>
      <a:accent4>
        <a:srgbClr val="E50178"/>
      </a:accent4>
      <a:accent5>
        <a:srgbClr val="44AD32"/>
      </a:accent5>
      <a:accent6>
        <a:srgbClr val="D31117"/>
      </a:accent6>
      <a:hlink>
        <a:srgbClr val="169CEC"/>
      </a:hlink>
      <a:folHlink>
        <a:srgbClr val="169CEC"/>
      </a:folHlink>
    </a:clrScheme>
    <a:fontScheme name="Urban">
      <a:majorFont>
        <a:latin typeface="Lato"/>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F6163B9-95B4-4A43-8556-1E97DEF8FB86}" vid="{800FCFEA-0A6B-EF47-B500-634D80F9641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Urban-Powerpoint-Template</Template>
  <TotalTime>38678</TotalTime>
  <Words>1100</Words>
  <Application>Microsoft Macintosh PowerPoint</Application>
  <PresentationFormat>Widescreen</PresentationFormat>
  <Paragraphs>127</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Arial-BoldMT</vt:lpstr>
      <vt:lpstr>ArialMT</vt:lpstr>
      <vt:lpstr>Calibri</vt:lpstr>
      <vt:lpstr>Lato</vt:lpstr>
      <vt:lpstr>Wingdings</vt:lpstr>
      <vt:lpstr>Office Theme</vt:lpstr>
      <vt:lpstr>PowerPoint Presentation</vt:lpstr>
      <vt:lpstr>Four Sessions </vt:lpstr>
      <vt:lpstr>Overview </vt:lpstr>
      <vt:lpstr>Line-Up</vt:lpstr>
      <vt:lpstr>Additional Considerations</vt:lpstr>
      <vt:lpstr>Additional Considerations</vt:lpstr>
      <vt:lpstr>Additional Considerations</vt:lpstr>
      <vt:lpstr>Additional Models &amp; Questions</vt:lpstr>
      <vt:lpstr>Requested Modeling</vt:lpstr>
      <vt:lpstr>Model Estimates As Guideposts</vt:lpstr>
      <vt:lpstr>Understanding the Effect of Adding Medicaid</vt:lpstr>
      <vt:lpstr>Other Data Questions?</vt:lpstr>
      <vt:lpstr>Consensus</vt:lpstr>
      <vt:lpstr>At-Risk Committee’s Charge</vt:lpstr>
      <vt:lpstr>Consensus Process</vt:lpstr>
      <vt:lpstr>For Consensus:</vt:lpstr>
      <vt:lpstr>Final Consensus</vt:lpstr>
      <vt:lpstr>For Final Consensus:</vt:lpstr>
      <vt:lpstr>Thank You And Next Steps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Blagg, Kristin</dc:creator>
  <cp:keywords/>
  <dc:description>Template version 2.2</dc:description>
  <cp:lastModifiedBy>Blagg, Kristin</cp:lastModifiedBy>
  <cp:revision>276</cp:revision>
  <cp:lastPrinted>2018-02-15T21:27:47Z</cp:lastPrinted>
  <dcterms:created xsi:type="dcterms:W3CDTF">2021-10-27T21:01:41Z</dcterms:created>
  <dcterms:modified xsi:type="dcterms:W3CDTF">2022-12-09T22:27:36Z</dcterms:modified>
  <cp:category/>
</cp:coreProperties>
</file>