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handoutMasterIdLst>
    <p:handoutMasterId r:id="rId22"/>
  </p:handoutMasterIdLst>
  <p:sldIdLst>
    <p:sldId id="259" r:id="rId2"/>
    <p:sldId id="260" r:id="rId3"/>
    <p:sldId id="261" r:id="rId4"/>
    <p:sldId id="279" r:id="rId5"/>
    <p:sldId id="262" r:id="rId6"/>
    <p:sldId id="276" r:id="rId7"/>
    <p:sldId id="263" r:id="rId8"/>
    <p:sldId id="264" r:id="rId9"/>
    <p:sldId id="265" r:id="rId10"/>
    <p:sldId id="266" r:id="rId11"/>
    <p:sldId id="274" r:id="rId12"/>
    <p:sldId id="277" r:id="rId13"/>
    <p:sldId id="280" r:id="rId14"/>
    <p:sldId id="267" r:id="rId15"/>
    <p:sldId id="268" r:id="rId16"/>
    <p:sldId id="269" r:id="rId17"/>
    <p:sldId id="270" r:id="rId18"/>
    <p:sldId id="271"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64" autoAdjust="0"/>
    <p:restoredTop sz="94680" autoAdjust="0"/>
  </p:normalViewPr>
  <p:slideViewPr>
    <p:cSldViewPr snapToGrid="0" snapToObjects="1">
      <p:cViewPr varScale="1">
        <p:scale>
          <a:sx n="106" d="100"/>
          <a:sy n="106" d="100"/>
        </p:scale>
        <p:origin x="126"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D778FB-2E98-4217-9E90-3FB4A91D0985}"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79D5075A-AC5F-4896-A59B-F8920B2AB8F5}">
      <dgm:prSet phldrT="[Text]"/>
      <dgm:spPr/>
      <dgm:t>
        <a:bodyPr/>
        <a:lstStyle/>
        <a:p>
          <a:r>
            <a:rPr lang="en-US" b="1" u="none" dirty="0" smtClean="0"/>
            <a:t>CAP4K</a:t>
          </a:r>
          <a:endParaRPr lang="en-US" b="1" u="none" dirty="0"/>
        </a:p>
      </dgm:t>
    </dgm:pt>
    <dgm:pt modelId="{3DED64B3-B1FA-47C4-A1B8-6456BD2A2C50}" type="parTrans" cxnId="{28A58C7C-F974-476A-9554-108029B1F593}">
      <dgm:prSet/>
      <dgm:spPr/>
      <dgm:t>
        <a:bodyPr/>
        <a:lstStyle/>
        <a:p>
          <a:endParaRPr lang="en-US"/>
        </a:p>
      </dgm:t>
    </dgm:pt>
    <dgm:pt modelId="{33358301-A9CE-49F3-965D-60592DA37C6D}" type="sibTrans" cxnId="{28A58C7C-F974-476A-9554-108029B1F593}">
      <dgm:prSet/>
      <dgm:spPr/>
      <dgm:t>
        <a:bodyPr/>
        <a:lstStyle/>
        <a:p>
          <a:endParaRPr lang="en-US"/>
        </a:p>
      </dgm:t>
    </dgm:pt>
    <dgm:pt modelId="{1EEA77A6-7B36-4B41-8A63-0D7291DEE804}">
      <dgm:prSet phldrT="[Text]"/>
      <dgm:spPr/>
      <dgm:t>
        <a:bodyPr/>
        <a:lstStyle/>
        <a:p>
          <a:r>
            <a:rPr lang="en-US" dirty="0" smtClean="0"/>
            <a:t>CDE</a:t>
          </a:r>
          <a:endParaRPr lang="en-US" dirty="0"/>
        </a:p>
      </dgm:t>
    </dgm:pt>
    <dgm:pt modelId="{E97E50FE-4E10-474E-A68B-EEE8C4DB5F78}" type="parTrans" cxnId="{2B3EBB76-FEB8-42F4-9E2E-053982C82B80}">
      <dgm:prSet/>
      <dgm:spPr/>
      <dgm:t>
        <a:bodyPr/>
        <a:lstStyle/>
        <a:p>
          <a:endParaRPr lang="en-US"/>
        </a:p>
      </dgm:t>
    </dgm:pt>
    <dgm:pt modelId="{01E4CE0D-B856-4A2B-92E7-921002870B5E}" type="sibTrans" cxnId="{2B3EBB76-FEB8-42F4-9E2E-053982C82B80}">
      <dgm:prSet/>
      <dgm:spPr/>
      <dgm:t>
        <a:bodyPr/>
        <a:lstStyle/>
        <a:p>
          <a:endParaRPr lang="en-US"/>
        </a:p>
      </dgm:t>
    </dgm:pt>
    <dgm:pt modelId="{4A63A58F-ADB6-4F89-A777-54E8E4C0CB8F}">
      <dgm:prSet phldrT="[Text]"/>
      <dgm:spPr/>
      <dgm:t>
        <a:bodyPr/>
        <a:lstStyle/>
        <a:p>
          <a:r>
            <a:rPr lang="en-US" dirty="0" smtClean="0"/>
            <a:t>Local Education Providers</a:t>
          </a:r>
          <a:endParaRPr lang="en-US" dirty="0"/>
        </a:p>
      </dgm:t>
    </dgm:pt>
    <dgm:pt modelId="{63687B5C-2361-4EE0-A1D5-B55B4786AAB1}" type="parTrans" cxnId="{3359CD7B-2DB7-4849-A4B9-02B41059807E}">
      <dgm:prSet/>
      <dgm:spPr/>
      <dgm:t>
        <a:bodyPr/>
        <a:lstStyle/>
        <a:p>
          <a:endParaRPr lang="en-US"/>
        </a:p>
      </dgm:t>
    </dgm:pt>
    <dgm:pt modelId="{FC1C71C9-E030-4D54-8BB1-4FC2F92E304B}" type="sibTrans" cxnId="{3359CD7B-2DB7-4849-A4B9-02B41059807E}">
      <dgm:prSet/>
      <dgm:spPr/>
      <dgm:t>
        <a:bodyPr/>
        <a:lstStyle/>
        <a:p>
          <a:endParaRPr lang="en-US"/>
        </a:p>
      </dgm:t>
    </dgm:pt>
    <dgm:pt modelId="{DBAAD7B0-1025-4EE9-9F36-35F0DE93FF8F}">
      <dgm:prSet phldrT="[Text]"/>
      <dgm:spPr/>
      <dgm:t>
        <a:bodyPr/>
        <a:lstStyle/>
        <a:p>
          <a:r>
            <a:rPr lang="en-US" dirty="0" smtClean="0"/>
            <a:t>State Board of Education</a:t>
          </a:r>
          <a:endParaRPr lang="en-US" dirty="0"/>
        </a:p>
      </dgm:t>
    </dgm:pt>
    <dgm:pt modelId="{FA28BACA-6CB5-4295-9B41-89129E01F0E6}" type="parTrans" cxnId="{F98A89C1-6605-407E-BC5E-EC275D2FFEBE}">
      <dgm:prSet/>
      <dgm:spPr/>
      <dgm:t>
        <a:bodyPr/>
        <a:lstStyle/>
        <a:p>
          <a:endParaRPr lang="en-US"/>
        </a:p>
      </dgm:t>
    </dgm:pt>
    <dgm:pt modelId="{65CA0D3C-2BD1-4835-8ECB-B376E46A7082}" type="sibTrans" cxnId="{F98A89C1-6605-407E-BC5E-EC275D2FFEBE}">
      <dgm:prSet/>
      <dgm:spPr/>
      <dgm:t>
        <a:bodyPr/>
        <a:lstStyle/>
        <a:p>
          <a:endParaRPr lang="en-US"/>
        </a:p>
      </dgm:t>
    </dgm:pt>
    <dgm:pt modelId="{6C5C3AF4-46DA-4F1B-8158-CCB5B020C611}" type="pres">
      <dgm:prSet presAssocID="{B3D778FB-2E98-4217-9E90-3FB4A91D0985}" presName="cycle" presStyleCnt="0">
        <dgm:presLayoutVars>
          <dgm:chMax val="1"/>
          <dgm:dir/>
          <dgm:animLvl val="ctr"/>
          <dgm:resizeHandles val="exact"/>
        </dgm:presLayoutVars>
      </dgm:prSet>
      <dgm:spPr/>
      <dgm:t>
        <a:bodyPr/>
        <a:lstStyle/>
        <a:p>
          <a:endParaRPr lang="en-US"/>
        </a:p>
      </dgm:t>
    </dgm:pt>
    <dgm:pt modelId="{EBA4572D-9F7D-4BE6-BBD1-791FE25380CF}" type="pres">
      <dgm:prSet presAssocID="{79D5075A-AC5F-4896-A59B-F8920B2AB8F5}" presName="centerShape" presStyleLbl="node0" presStyleIdx="0" presStyleCnt="1"/>
      <dgm:spPr/>
      <dgm:t>
        <a:bodyPr/>
        <a:lstStyle/>
        <a:p>
          <a:endParaRPr lang="en-US"/>
        </a:p>
      </dgm:t>
    </dgm:pt>
    <dgm:pt modelId="{6C8C78F4-A60F-473D-A250-60171E8E84A3}" type="pres">
      <dgm:prSet presAssocID="{FA28BACA-6CB5-4295-9B41-89129E01F0E6}" presName="parTrans" presStyleLbl="bgSibTrans2D1" presStyleIdx="0" presStyleCnt="3"/>
      <dgm:spPr/>
      <dgm:t>
        <a:bodyPr/>
        <a:lstStyle/>
        <a:p>
          <a:endParaRPr lang="en-US"/>
        </a:p>
      </dgm:t>
    </dgm:pt>
    <dgm:pt modelId="{D513982A-A252-4072-BBCF-C026DD9F1CC2}" type="pres">
      <dgm:prSet presAssocID="{DBAAD7B0-1025-4EE9-9F36-35F0DE93FF8F}" presName="node" presStyleLbl="node1" presStyleIdx="0" presStyleCnt="3" custScaleY="57907">
        <dgm:presLayoutVars>
          <dgm:bulletEnabled val="1"/>
        </dgm:presLayoutVars>
      </dgm:prSet>
      <dgm:spPr/>
      <dgm:t>
        <a:bodyPr/>
        <a:lstStyle/>
        <a:p>
          <a:endParaRPr lang="en-US"/>
        </a:p>
      </dgm:t>
    </dgm:pt>
    <dgm:pt modelId="{07C4B37D-DF93-46B3-9414-3887D446F4FB}" type="pres">
      <dgm:prSet presAssocID="{E97E50FE-4E10-474E-A68B-EEE8C4DB5F78}" presName="parTrans" presStyleLbl="bgSibTrans2D1" presStyleIdx="1" presStyleCnt="3"/>
      <dgm:spPr/>
      <dgm:t>
        <a:bodyPr/>
        <a:lstStyle/>
        <a:p>
          <a:endParaRPr lang="en-US"/>
        </a:p>
      </dgm:t>
    </dgm:pt>
    <dgm:pt modelId="{D1F0335B-C1B9-4757-92FD-A9137C587E9C}" type="pres">
      <dgm:prSet presAssocID="{1EEA77A6-7B36-4B41-8A63-0D7291DEE804}" presName="node" presStyleLbl="node1" presStyleIdx="1" presStyleCnt="3" custScaleY="45019" custRadScaleRad="97954" custRadScaleInc="-1674">
        <dgm:presLayoutVars>
          <dgm:bulletEnabled val="1"/>
        </dgm:presLayoutVars>
      </dgm:prSet>
      <dgm:spPr/>
      <dgm:t>
        <a:bodyPr/>
        <a:lstStyle/>
        <a:p>
          <a:endParaRPr lang="en-US"/>
        </a:p>
      </dgm:t>
    </dgm:pt>
    <dgm:pt modelId="{D001B3FB-C83E-4CBE-9957-993E71BE8252}" type="pres">
      <dgm:prSet presAssocID="{63687B5C-2361-4EE0-A1D5-B55B4786AAB1}" presName="parTrans" presStyleLbl="bgSibTrans2D1" presStyleIdx="2" presStyleCnt="3"/>
      <dgm:spPr/>
      <dgm:t>
        <a:bodyPr/>
        <a:lstStyle/>
        <a:p>
          <a:endParaRPr lang="en-US"/>
        </a:p>
      </dgm:t>
    </dgm:pt>
    <dgm:pt modelId="{5E6E4D34-03F3-48FF-941C-C41C91B4CD67}" type="pres">
      <dgm:prSet presAssocID="{4A63A58F-ADB6-4F89-A777-54E8E4C0CB8F}" presName="node" presStyleLbl="node1" presStyleIdx="2" presStyleCnt="3" custScaleY="57907">
        <dgm:presLayoutVars>
          <dgm:bulletEnabled val="1"/>
        </dgm:presLayoutVars>
      </dgm:prSet>
      <dgm:spPr/>
      <dgm:t>
        <a:bodyPr/>
        <a:lstStyle/>
        <a:p>
          <a:endParaRPr lang="en-US"/>
        </a:p>
      </dgm:t>
    </dgm:pt>
  </dgm:ptLst>
  <dgm:cxnLst>
    <dgm:cxn modelId="{3359CD7B-2DB7-4849-A4B9-02B41059807E}" srcId="{79D5075A-AC5F-4896-A59B-F8920B2AB8F5}" destId="{4A63A58F-ADB6-4F89-A777-54E8E4C0CB8F}" srcOrd="2" destOrd="0" parTransId="{63687B5C-2361-4EE0-A1D5-B55B4786AAB1}" sibTransId="{FC1C71C9-E030-4D54-8BB1-4FC2F92E304B}"/>
    <dgm:cxn modelId="{20D99F63-5EE2-4CF9-AD42-CBCE009700F7}" type="presOf" srcId="{DBAAD7B0-1025-4EE9-9F36-35F0DE93FF8F}" destId="{D513982A-A252-4072-BBCF-C026DD9F1CC2}" srcOrd="0" destOrd="0" presId="urn:microsoft.com/office/officeart/2005/8/layout/radial4"/>
    <dgm:cxn modelId="{28A58C7C-F974-476A-9554-108029B1F593}" srcId="{B3D778FB-2E98-4217-9E90-3FB4A91D0985}" destId="{79D5075A-AC5F-4896-A59B-F8920B2AB8F5}" srcOrd="0" destOrd="0" parTransId="{3DED64B3-B1FA-47C4-A1B8-6456BD2A2C50}" sibTransId="{33358301-A9CE-49F3-965D-60592DA37C6D}"/>
    <dgm:cxn modelId="{81467105-A993-4FB8-8D25-C430819DFA70}" type="presOf" srcId="{4A63A58F-ADB6-4F89-A777-54E8E4C0CB8F}" destId="{5E6E4D34-03F3-48FF-941C-C41C91B4CD67}" srcOrd="0" destOrd="0" presId="urn:microsoft.com/office/officeart/2005/8/layout/radial4"/>
    <dgm:cxn modelId="{2F12F7D5-B482-4AF6-81CE-1AF7E2207DD0}" type="presOf" srcId="{1EEA77A6-7B36-4B41-8A63-0D7291DEE804}" destId="{D1F0335B-C1B9-4757-92FD-A9137C587E9C}" srcOrd="0" destOrd="0" presId="urn:microsoft.com/office/officeart/2005/8/layout/radial4"/>
    <dgm:cxn modelId="{BB8ED078-0851-4624-87E3-FD85A13DB710}" type="presOf" srcId="{E97E50FE-4E10-474E-A68B-EEE8C4DB5F78}" destId="{07C4B37D-DF93-46B3-9414-3887D446F4FB}" srcOrd="0" destOrd="0" presId="urn:microsoft.com/office/officeart/2005/8/layout/radial4"/>
    <dgm:cxn modelId="{9309CA13-8CE3-4B2B-8170-AB6A8D52295B}" type="presOf" srcId="{FA28BACA-6CB5-4295-9B41-89129E01F0E6}" destId="{6C8C78F4-A60F-473D-A250-60171E8E84A3}" srcOrd="0" destOrd="0" presId="urn:microsoft.com/office/officeart/2005/8/layout/radial4"/>
    <dgm:cxn modelId="{F98A89C1-6605-407E-BC5E-EC275D2FFEBE}" srcId="{79D5075A-AC5F-4896-A59B-F8920B2AB8F5}" destId="{DBAAD7B0-1025-4EE9-9F36-35F0DE93FF8F}" srcOrd="0" destOrd="0" parTransId="{FA28BACA-6CB5-4295-9B41-89129E01F0E6}" sibTransId="{65CA0D3C-2BD1-4835-8ECB-B376E46A7082}"/>
    <dgm:cxn modelId="{8354B9A4-5332-4BE1-A376-9DBFD9B8E35D}" type="presOf" srcId="{B3D778FB-2E98-4217-9E90-3FB4A91D0985}" destId="{6C5C3AF4-46DA-4F1B-8158-CCB5B020C611}" srcOrd="0" destOrd="0" presId="urn:microsoft.com/office/officeart/2005/8/layout/radial4"/>
    <dgm:cxn modelId="{B5470555-1C91-4870-A9A6-F0C78FC7BBEC}" type="presOf" srcId="{63687B5C-2361-4EE0-A1D5-B55B4786AAB1}" destId="{D001B3FB-C83E-4CBE-9957-993E71BE8252}" srcOrd="0" destOrd="0" presId="urn:microsoft.com/office/officeart/2005/8/layout/radial4"/>
    <dgm:cxn modelId="{2B3EBB76-FEB8-42F4-9E2E-053982C82B80}" srcId="{79D5075A-AC5F-4896-A59B-F8920B2AB8F5}" destId="{1EEA77A6-7B36-4B41-8A63-0D7291DEE804}" srcOrd="1" destOrd="0" parTransId="{E97E50FE-4E10-474E-A68B-EEE8C4DB5F78}" sibTransId="{01E4CE0D-B856-4A2B-92E7-921002870B5E}"/>
    <dgm:cxn modelId="{1BFB146C-00D7-46D8-9C3F-58FE1F16E8C2}" type="presOf" srcId="{79D5075A-AC5F-4896-A59B-F8920B2AB8F5}" destId="{EBA4572D-9F7D-4BE6-BBD1-791FE25380CF}" srcOrd="0" destOrd="0" presId="urn:microsoft.com/office/officeart/2005/8/layout/radial4"/>
    <dgm:cxn modelId="{90E95533-F5E8-478B-967F-FC33BD334D9F}" type="presParOf" srcId="{6C5C3AF4-46DA-4F1B-8158-CCB5B020C611}" destId="{EBA4572D-9F7D-4BE6-BBD1-791FE25380CF}" srcOrd="0" destOrd="0" presId="urn:microsoft.com/office/officeart/2005/8/layout/radial4"/>
    <dgm:cxn modelId="{DB530BA5-B077-4D63-8AAB-F543236C1394}" type="presParOf" srcId="{6C5C3AF4-46DA-4F1B-8158-CCB5B020C611}" destId="{6C8C78F4-A60F-473D-A250-60171E8E84A3}" srcOrd="1" destOrd="0" presId="urn:microsoft.com/office/officeart/2005/8/layout/radial4"/>
    <dgm:cxn modelId="{DEDCCEDC-F697-4DFD-A31E-B64D071A62E0}" type="presParOf" srcId="{6C5C3AF4-46DA-4F1B-8158-CCB5B020C611}" destId="{D513982A-A252-4072-BBCF-C026DD9F1CC2}" srcOrd="2" destOrd="0" presId="urn:microsoft.com/office/officeart/2005/8/layout/radial4"/>
    <dgm:cxn modelId="{8D62E037-A4CA-41A2-B940-9C35C9C4E189}" type="presParOf" srcId="{6C5C3AF4-46DA-4F1B-8158-CCB5B020C611}" destId="{07C4B37D-DF93-46B3-9414-3887D446F4FB}" srcOrd="3" destOrd="0" presId="urn:microsoft.com/office/officeart/2005/8/layout/radial4"/>
    <dgm:cxn modelId="{EBD9C979-0C1C-45C3-A6F3-32E35AE0CF7A}" type="presParOf" srcId="{6C5C3AF4-46DA-4F1B-8158-CCB5B020C611}" destId="{D1F0335B-C1B9-4757-92FD-A9137C587E9C}" srcOrd="4" destOrd="0" presId="urn:microsoft.com/office/officeart/2005/8/layout/radial4"/>
    <dgm:cxn modelId="{42AB9C39-12DC-42B4-B46C-E02FFFFEA1EE}" type="presParOf" srcId="{6C5C3AF4-46DA-4F1B-8158-CCB5B020C611}" destId="{D001B3FB-C83E-4CBE-9957-993E71BE8252}" srcOrd="5" destOrd="0" presId="urn:microsoft.com/office/officeart/2005/8/layout/radial4"/>
    <dgm:cxn modelId="{22E124C2-A39E-4EC1-B860-E1A965D24345}" type="presParOf" srcId="{6C5C3AF4-46DA-4F1B-8158-CCB5B020C611}" destId="{5E6E4D34-03F3-48FF-941C-C41C91B4CD67}"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03E98A-75C6-4625-A7C4-7AC8E737B5D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90E714A-9183-4851-BC90-6FE45832E23D}">
      <dgm:prSet phldrT="[Text]"/>
      <dgm:spPr/>
      <dgm:t>
        <a:bodyPr/>
        <a:lstStyle/>
        <a:p>
          <a:r>
            <a:rPr lang="en-US" dirty="0" smtClean="0"/>
            <a:t>Physical well-being and motor development</a:t>
          </a:r>
          <a:endParaRPr lang="en-US" dirty="0"/>
        </a:p>
      </dgm:t>
    </dgm:pt>
    <dgm:pt modelId="{41B592F6-175A-4B04-92C3-BC767BFA4EB3}" type="parTrans" cxnId="{BC72FB22-50AA-402D-AED4-3934CE416FBC}">
      <dgm:prSet/>
      <dgm:spPr/>
      <dgm:t>
        <a:bodyPr/>
        <a:lstStyle/>
        <a:p>
          <a:endParaRPr lang="en-US"/>
        </a:p>
      </dgm:t>
    </dgm:pt>
    <dgm:pt modelId="{2689C273-CCBB-459C-B4FF-00FA81CA03B0}" type="sibTrans" cxnId="{BC72FB22-50AA-402D-AED4-3934CE416FBC}">
      <dgm:prSet/>
      <dgm:spPr/>
      <dgm:t>
        <a:bodyPr/>
        <a:lstStyle/>
        <a:p>
          <a:endParaRPr lang="en-US"/>
        </a:p>
      </dgm:t>
    </dgm:pt>
    <dgm:pt modelId="{5CFC946B-DF00-48A0-83F2-5475AFB8F2DF}">
      <dgm:prSet phldrT="[Text]"/>
      <dgm:spPr/>
      <dgm:t>
        <a:bodyPr/>
        <a:lstStyle/>
        <a:p>
          <a:r>
            <a:rPr lang="en-US" dirty="0" smtClean="0"/>
            <a:t>Language comprehension and development</a:t>
          </a:r>
          <a:endParaRPr lang="en-US" dirty="0"/>
        </a:p>
      </dgm:t>
    </dgm:pt>
    <dgm:pt modelId="{C265110F-FE9A-480A-9A30-E4364D7E7821}" type="parTrans" cxnId="{EAF5276D-90DC-4F7B-BB49-FA69EE028924}">
      <dgm:prSet/>
      <dgm:spPr/>
      <dgm:t>
        <a:bodyPr/>
        <a:lstStyle/>
        <a:p>
          <a:endParaRPr lang="en-US"/>
        </a:p>
      </dgm:t>
    </dgm:pt>
    <dgm:pt modelId="{25F1735C-F96E-4D3D-96E6-037E5C21C982}" type="sibTrans" cxnId="{EAF5276D-90DC-4F7B-BB49-FA69EE028924}">
      <dgm:prSet/>
      <dgm:spPr/>
      <dgm:t>
        <a:bodyPr/>
        <a:lstStyle/>
        <a:p>
          <a:endParaRPr lang="en-US"/>
        </a:p>
      </dgm:t>
    </dgm:pt>
    <dgm:pt modelId="{C6204084-CA1B-4C83-9B2B-65BFFE543A8D}">
      <dgm:prSet phldrT="[Text]"/>
      <dgm:spPr/>
      <dgm:t>
        <a:bodyPr/>
        <a:lstStyle/>
        <a:p>
          <a:r>
            <a:rPr lang="en-US" dirty="0" smtClean="0"/>
            <a:t>Cognition and general knowledge</a:t>
          </a:r>
          <a:endParaRPr lang="en-US" dirty="0"/>
        </a:p>
      </dgm:t>
    </dgm:pt>
    <dgm:pt modelId="{AF1949D0-6291-4EC3-A62D-77FFA3D08C43}" type="parTrans" cxnId="{4599632B-DB64-42B7-85FD-EC6DFF45A1B9}">
      <dgm:prSet/>
      <dgm:spPr/>
      <dgm:t>
        <a:bodyPr/>
        <a:lstStyle/>
        <a:p>
          <a:endParaRPr lang="en-US"/>
        </a:p>
      </dgm:t>
    </dgm:pt>
    <dgm:pt modelId="{9CF99D89-D301-4FB9-A17E-964118113C48}" type="sibTrans" cxnId="{4599632B-DB64-42B7-85FD-EC6DFF45A1B9}">
      <dgm:prSet/>
      <dgm:spPr/>
      <dgm:t>
        <a:bodyPr/>
        <a:lstStyle/>
        <a:p>
          <a:endParaRPr lang="en-US"/>
        </a:p>
      </dgm:t>
    </dgm:pt>
    <dgm:pt modelId="{8F3E5D03-59F4-4A86-8A79-15ED358464ED}">
      <dgm:prSet/>
      <dgm:spPr/>
      <dgm:t>
        <a:bodyPr/>
        <a:lstStyle/>
        <a:p>
          <a:r>
            <a:rPr lang="en-US" dirty="0" smtClean="0"/>
            <a:t>Social and emotional development</a:t>
          </a:r>
          <a:endParaRPr lang="en-US" dirty="0"/>
        </a:p>
      </dgm:t>
    </dgm:pt>
    <dgm:pt modelId="{B7FA6B12-35CF-40CE-A72A-E4AEE31F6F4D}" type="parTrans" cxnId="{92F05A41-8D3D-4262-8694-65FB12A70A8A}">
      <dgm:prSet/>
      <dgm:spPr/>
      <dgm:t>
        <a:bodyPr/>
        <a:lstStyle/>
        <a:p>
          <a:endParaRPr lang="en-US"/>
        </a:p>
      </dgm:t>
    </dgm:pt>
    <dgm:pt modelId="{9A6EEFF9-EF05-4185-9DC6-C625EF4F1CE2}" type="sibTrans" cxnId="{92F05A41-8D3D-4262-8694-65FB12A70A8A}">
      <dgm:prSet/>
      <dgm:spPr/>
      <dgm:t>
        <a:bodyPr/>
        <a:lstStyle/>
        <a:p>
          <a:endParaRPr lang="en-US"/>
        </a:p>
      </dgm:t>
    </dgm:pt>
    <dgm:pt modelId="{121FB0AB-3973-4ECB-BAA3-1E4F23F884CF}" type="pres">
      <dgm:prSet presAssocID="{B603E98A-75C6-4625-A7C4-7AC8E737B5D3}" presName="diagram" presStyleCnt="0">
        <dgm:presLayoutVars>
          <dgm:dir/>
          <dgm:resizeHandles val="exact"/>
        </dgm:presLayoutVars>
      </dgm:prSet>
      <dgm:spPr/>
      <dgm:t>
        <a:bodyPr/>
        <a:lstStyle/>
        <a:p>
          <a:endParaRPr lang="en-US"/>
        </a:p>
      </dgm:t>
    </dgm:pt>
    <dgm:pt modelId="{3915A18F-046D-4E25-BE7B-BACAFAC3EEE7}" type="pres">
      <dgm:prSet presAssocID="{A90E714A-9183-4851-BC90-6FE45832E23D}" presName="node" presStyleLbl="node1" presStyleIdx="0" presStyleCnt="4">
        <dgm:presLayoutVars>
          <dgm:bulletEnabled val="1"/>
        </dgm:presLayoutVars>
      </dgm:prSet>
      <dgm:spPr/>
      <dgm:t>
        <a:bodyPr/>
        <a:lstStyle/>
        <a:p>
          <a:endParaRPr lang="en-US"/>
        </a:p>
      </dgm:t>
    </dgm:pt>
    <dgm:pt modelId="{258F4FA0-B22C-4F78-B3D9-EB30603BAC7C}" type="pres">
      <dgm:prSet presAssocID="{2689C273-CCBB-459C-B4FF-00FA81CA03B0}" presName="sibTrans" presStyleCnt="0"/>
      <dgm:spPr/>
    </dgm:pt>
    <dgm:pt modelId="{46A704C0-512F-4865-91FB-69E9B84EF31D}" type="pres">
      <dgm:prSet presAssocID="{5CFC946B-DF00-48A0-83F2-5475AFB8F2DF}" presName="node" presStyleLbl="node1" presStyleIdx="1" presStyleCnt="4">
        <dgm:presLayoutVars>
          <dgm:bulletEnabled val="1"/>
        </dgm:presLayoutVars>
      </dgm:prSet>
      <dgm:spPr/>
      <dgm:t>
        <a:bodyPr/>
        <a:lstStyle/>
        <a:p>
          <a:endParaRPr lang="en-US"/>
        </a:p>
      </dgm:t>
    </dgm:pt>
    <dgm:pt modelId="{45A1CEB0-16AC-4223-918B-A1D93240A6B8}" type="pres">
      <dgm:prSet presAssocID="{25F1735C-F96E-4D3D-96E6-037E5C21C982}" presName="sibTrans" presStyleCnt="0"/>
      <dgm:spPr/>
    </dgm:pt>
    <dgm:pt modelId="{AE86A3B1-9DE6-45A8-B1ED-CF80742EE773}" type="pres">
      <dgm:prSet presAssocID="{8F3E5D03-59F4-4A86-8A79-15ED358464ED}" presName="node" presStyleLbl="node1" presStyleIdx="2" presStyleCnt="4">
        <dgm:presLayoutVars>
          <dgm:bulletEnabled val="1"/>
        </dgm:presLayoutVars>
      </dgm:prSet>
      <dgm:spPr/>
      <dgm:t>
        <a:bodyPr/>
        <a:lstStyle/>
        <a:p>
          <a:endParaRPr lang="en-US"/>
        </a:p>
      </dgm:t>
    </dgm:pt>
    <dgm:pt modelId="{4D0BB925-716E-41C1-B69E-42191AC0BD22}" type="pres">
      <dgm:prSet presAssocID="{9A6EEFF9-EF05-4185-9DC6-C625EF4F1CE2}" presName="sibTrans" presStyleCnt="0"/>
      <dgm:spPr/>
    </dgm:pt>
    <dgm:pt modelId="{44780885-9E61-4F23-AE13-0AFCE89E6182}" type="pres">
      <dgm:prSet presAssocID="{C6204084-CA1B-4C83-9B2B-65BFFE543A8D}" presName="node" presStyleLbl="node1" presStyleIdx="3" presStyleCnt="4">
        <dgm:presLayoutVars>
          <dgm:bulletEnabled val="1"/>
        </dgm:presLayoutVars>
      </dgm:prSet>
      <dgm:spPr/>
      <dgm:t>
        <a:bodyPr/>
        <a:lstStyle/>
        <a:p>
          <a:endParaRPr lang="en-US"/>
        </a:p>
      </dgm:t>
    </dgm:pt>
  </dgm:ptLst>
  <dgm:cxnLst>
    <dgm:cxn modelId="{BFEEEF77-FA70-45EC-9AE1-E0264C608D4F}" type="presOf" srcId="{5CFC946B-DF00-48A0-83F2-5475AFB8F2DF}" destId="{46A704C0-512F-4865-91FB-69E9B84EF31D}" srcOrd="0" destOrd="0" presId="urn:microsoft.com/office/officeart/2005/8/layout/default"/>
    <dgm:cxn modelId="{92F05A41-8D3D-4262-8694-65FB12A70A8A}" srcId="{B603E98A-75C6-4625-A7C4-7AC8E737B5D3}" destId="{8F3E5D03-59F4-4A86-8A79-15ED358464ED}" srcOrd="2" destOrd="0" parTransId="{B7FA6B12-35CF-40CE-A72A-E4AEE31F6F4D}" sibTransId="{9A6EEFF9-EF05-4185-9DC6-C625EF4F1CE2}"/>
    <dgm:cxn modelId="{11FD9FF3-BD59-4C9E-A3C8-91AABC564724}" type="presOf" srcId="{A90E714A-9183-4851-BC90-6FE45832E23D}" destId="{3915A18F-046D-4E25-BE7B-BACAFAC3EEE7}" srcOrd="0" destOrd="0" presId="urn:microsoft.com/office/officeart/2005/8/layout/default"/>
    <dgm:cxn modelId="{BC72FB22-50AA-402D-AED4-3934CE416FBC}" srcId="{B603E98A-75C6-4625-A7C4-7AC8E737B5D3}" destId="{A90E714A-9183-4851-BC90-6FE45832E23D}" srcOrd="0" destOrd="0" parTransId="{41B592F6-175A-4B04-92C3-BC767BFA4EB3}" sibTransId="{2689C273-CCBB-459C-B4FF-00FA81CA03B0}"/>
    <dgm:cxn modelId="{A66613AF-9F3C-4BA0-B9BD-CCEE96744F01}" type="presOf" srcId="{8F3E5D03-59F4-4A86-8A79-15ED358464ED}" destId="{AE86A3B1-9DE6-45A8-B1ED-CF80742EE773}" srcOrd="0" destOrd="0" presId="urn:microsoft.com/office/officeart/2005/8/layout/default"/>
    <dgm:cxn modelId="{4599632B-DB64-42B7-85FD-EC6DFF45A1B9}" srcId="{B603E98A-75C6-4625-A7C4-7AC8E737B5D3}" destId="{C6204084-CA1B-4C83-9B2B-65BFFE543A8D}" srcOrd="3" destOrd="0" parTransId="{AF1949D0-6291-4EC3-A62D-77FFA3D08C43}" sibTransId="{9CF99D89-D301-4FB9-A17E-964118113C48}"/>
    <dgm:cxn modelId="{8D732732-3483-4EEF-8DAA-0CCE73A94795}" type="presOf" srcId="{B603E98A-75C6-4625-A7C4-7AC8E737B5D3}" destId="{121FB0AB-3973-4ECB-BAA3-1E4F23F884CF}" srcOrd="0" destOrd="0" presId="urn:microsoft.com/office/officeart/2005/8/layout/default"/>
    <dgm:cxn modelId="{D318A519-9A93-4382-88AB-48B2DEA827D7}" type="presOf" srcId="{C6204084-CA1B-4C83-9B2B-65BFFE543A8D}" destId="{44780885-9E61-4F23-AE13-0AFCE89E6182}" srcOrd="0" destOrd="0" presId="urn:microsoft.com/office/officeart/2005/8/layout/default"/>
    <dgm:cxn modelId="{EAF5276D-90DC-4F7B-BB49-FA69EE028924}" srcId="{B603E98A-75C6-4625-A7C4-7AC8E737B5D3}" destId="{5CFC946B-DF00-48A0-83F2-5475AFB8F2DF}" srcOrd="1" destOrd="0" parTransId="{C265110F-FE9A-480A-9A30-E4364D7E7821}" sibTransId="{25F1735C-F96E-4D3D-96E6-037E5C21C982}"/>
    <dgm:cxn modelId="{6F328F53-B778-4CCA-BB6E-55947E9C341E}" type="presParOf" srcId="{121FB0AB-3973-4ECB-BAA3-1E4F23F884CF}" destId="{3915A18F-046D-4E25-BE7B-BACAFAC3EEE7}" srcOrd="0" destOrd="0" presId="urn:microsoft.com/office/officeart/2005/8/layout/default"/>
    <dgm:cxn modelId="{07A6D173-0582-4E40-BD65-BFED83113267}" type="presParOf" srcId="{121FB0AB-3973-4ECB-BAA3-1E4F23F884CF}" destId="{258F4FA0-B22C-4F78-B3D9-EB30603BAC7C}" srcOrd="1" destOrd="0" presId="urn:microsoft.com/office/officeart/2005/8/layout/default"/>
    <dgm:cxn modelId="{A63F3AA8-C997-4187-A6CC-B1AFE30EA9C0}" type="presParOf" srcId="{121FB0AB-3973-4ECB-BAA3-1E4F23F884CF}" destId="{46A704C0-512F-4865-91FB-69E9B84EF31D}" srcOrd="2" destOrd="0" presId="urn:microsoft.com/office/officeart/2005/8/layout/default"/>
    <dgm:cxn modelId="{D0E3821E-190B-451C-B4B1-EAACFED0E1C5}" type="presParOf" srcId="{121FB0AB-3973-4ECB-BAA3-1E4F23F884CF}" destId="{45A1CEB0-16AC-4223-918B-A1D93240A6B8}" srcOrd="3" destOrd="0" presId="urn:microsoft.com/office/officeart/2005/8/layout/default"/>
    <dgm:cxn modelId="{193B2DBC-4924-42F1-BE9A-3DD4CDF9602D}" type="presParOf" srcId="{121FB0AB-3973-4ECB-BAA3-1E4F23F884CF}" destId="{AE86A3B1-9DE6-45A8-B1ED-CF80742EE773}" srcOrd="4" destOrd="0" presId="urn:microsoft.com/office/officeart/2005/8/layout/default"/>
    <dgm:cxn modelId="{E5AEA5C8-0D67-4979-9C23-5B61FF0A406F}" type="presParOf" srcId="{121FB0AB-3973-4ECB-BAA3-1E4F23F884CF}" destId="{4D0BB925-716E-41C1-B69E-42191AC0BD22}" srcOrd="5" destOrd="0" presId="urn:microsoft.com/office/officeart/2005/8/layout/default"/>
    <dgm:cxn modelId="{805B2C89-99FE-4DE8-8EFC-63A27595E610}" type="presParOf" srcId="{121FB0AB-3973-4ECB-BAA3-1E4F23F884CF}" destId="{44780885-9E61-4F23-AE13-0AFCE89E618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03E98A-75C6-4625-A7C4-7AC8E737B5D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90E714A-9183-4851-BC90-6FE45832E23D}">
      <dgm:prSet phldrT="[Text]"/>
      <dgm:spPr/>
      <dgm:t>
        <a:bodyPr/>
        <a:lstStyle/>
        <a:p>
          <a:r>
            <a:rPr lang="en-US" dirty="0" smtClean="0"/>
            <a:t>Physical well-being and motor development</a:t>
          </a:r>
          <a:endParaRPr lang="en-US" dirty="0"/>
        </a:p>
      </dgm:t>
    </dgm:pt>
    <dgm:pt modelId="{41B592F6-175A-4B04-92C3-BC767BFA4EB3}" type="parTrans" cxnId="{BC72FB22-50AA-402D-AED4-3934CE416FBC}">
      <dgm:prSet/>
      <dgm:spPr/>
      <dgm:t>
        <a:bodyPr/>
        <a:lstStyle/>
        <a:p>
          <a:endParaRPr lang="en-US"/>
        </a:p>
      </dgm:t>
    </dgm:pt>
    <dgm:pt modelId="{2689C273-CCBB-459C-B4FF-00FA81CA03B0}" type="sibTrans" cxnId="{BC72FB22-50AA-402D-AED4-3934CE416FBC}">
      <dgm:prSet/>
      <dgm:spPr/>
      <dgm:t>
        <a:bodyPr/>
        <a:lstStyle/>
        <a:p>
          <a:endParaRPr lang="en-US"/>
        </a:p>
      </dgm:t>
    </dgm:pt>
    <dgm:pt modelId="{5CFC946B-DF00-48A0-83F2-5475AFB8F2DF}">
      <dgm:prSet phldrT="[Text]"/>
      <dgm:spPr/>
      <dgm:t>
        <a:bodyPr/>
        <a:lstStyle/>
        <a:p>
          <a:r>
            <a:rPr lang="en-US" dirty="0" smtClean="0"/>
            <a:t>Language comprehension and development</a:t>
          </a:r>
          <a:endParaRPr lang="en-US" dirty="0"/>
        </a:p>
      </dgm:t>
    </dgm:pt>
    <dgm:pt modelId="{C265110F-FE9A-480A-9A30-E4364D7E7821}" type="parTrans" cxnId="{EAF5276D-90DC-4F7B-BB49-FA69EE028924}">
      <dgm:prSet/>
      <dgm:spPr/>
      <dgm:t>
        <a:bodyPr/>
        <a:lstStyle/>
        <a:p>
          <a:endParaRPr lang="en-US"/>
        </a:p>
      </dgm:t>
    </dgm:pt>
    <dgm:pt modelId="{25F1735C-F96E-4D3D-96E6-037E5C21C982}" type="sibTrans" cxnId="{EAF5276D-90DC-4F7B-BB49-FA69EE028924}">
      <dgm:prSet/>
      <dgm:spPr/>
      <dgm:t>
        <a:bodyPr/>
        <a:lstStyle/>
        <a:p>
          <a:endParaRPr lang="en-US"/>
        </a:p>
      </dgm:t>
    </dgm:pt>
    <dgm:pt modelId="{C6204084-CA1B-4C83-9B2B-65BFFE543A8D}">
      <dgm:prSet phldrT="[Text]"/>
      <dgm:spPr/>
      <dgm:t>
        <a:bodyPr/>
        <a:lstStyle/>
        <a:p>
          <a:r>
            <a:rPr lang="en-US" dirty="0" smtClean="0"/>
            <a:t>Cognition</a:t>
          </a:r>
          <a:endParaRPr lang="en-US" dirty="0"/>
        </a:p>
      </dgm:t>
    </dgm:pt>
    <dgm:pt modelId="{AF1949D0-6291-4EC3-A62D-77FFA3D08C43}" type="parTrans" cxnId="{4599632B-DB64-42B7-85FD-EC6DFF45A1B9}">
      <dgm:prSet/>
      <dgm:spPr/>
      <dgm:t>
        <a:bodyPr/>
        <a:lstStyle/>
        <a:p>
          <a:endParaRPr lang="en-US"/>
        </a:p>
      </dgm:t>
    </dgm:pt>
    <dgm:pt modelId="{9CF99D89-D301-4FB9-A17E-964118113C48}" type="sibTrans" cxnId="{4599632B-DB64-42B7-85FD-EC6DFF45A1B9}">
      <dgm:prSet/>
      <dgm:spPr/>
      <dgm:t>
        <a:bodyPr/>
        <a:lstStyle/>
        <a:p>
          <a:endParaRPr lang="en-US"/>
        </a:p>
      </dgm:t>
    </dgm:pt>
    <dgm:pt modelId="{8F3E5D03-59F4-4A86-8A79-15ED358464ED}">
      <dgm:prSet/>
      <dgm:spPr/>
      <dgm:t>
        <a:bodyPr/>
        <a:lstStyle/>
        <a:p>
          <a:r>
            <a:rPr lang="en-US" dirty="0" smtClean="0"/>
            <a:t>Social and emotional development</a:t>
          </a:r>
          <a:endParaRPr lang="en-US" dirty="0"/>
        </a:p>
      </dgm:t>
    </dgm:pt>
    <dgm:pt modelId="{B7FA6B12-35CF-40CE-A72A-E4AEE31F6F4D}" type="parTrans" cxnId="{92F05A41-8D3D-4262-8694-65FB12A70A8A}">
      <dgm:prSet/>
      <dgm:spPr/>
      <dgm:t>
        <a:bodyPr/>
        <a:lstStyle/>
        <a:p>
          <a:endParaRPr lang="en-US"/>
        </a:p>
      </dgm:t>
    </dgm:pt>
    <dgm:pt modelId="{9A6EEFF9-EF05-4185-9DC6-C625EF4F1CE2}" type="sibTrans" cxnId="{92F05A41-8D3D-4262-8694-65FB12A70A8A}">
      <dgm:prSet/>
      <dgm:spPr/>
      <dgm:t>
        <a:bodyPr/>
        <a:lstStyle/>
        <a:p>
          <a:endParaRPr lang="en-US"/>
        </a:p>
      </dgm:t>
    </dgm:pt>
    <dgm:pt modelId="{0FBAA75F-1E43-438F-8AB7-255C9383BDA9}">
      <dgm:prSet phldrT="[Text]"/>
      <dgm:spPr/>
      <dgm:t>
        <a:bodyPr/>
        <a:lstStyle/>
        <a:p>
          <a:r>
            <a:rPr lang="en-US" dirty="0" smtClean="0"/>
            <a:t>Math (general knowledge)</a:t>
          </a:r>
          <a:endParaRPr lang="en-US" dirty="0"/>
        </a:p>
      </dgm:t>
    </dgm:pt>
    <dgm:pt modelId="{6AEE0E38-13C2-474E-9519-BF0E9852211C}" type="parTrans" cxnId="{C22B0550-B8ED-4D4B-91FE-335EA9F55F11}">
      <dgm:prSet/>
      <dgm:spPr/>
      <dgm:t>
        <a:bodyPr/>
        <a:lstStyle/>
        <a:p>
          <a:endParaRPr lang="en-US"/>
        </a:p>
      </dgm:t>
    </dgm:pt>
    <dgm:pt modelId="{8CB190CB-2C2C-4189-959F-6F88D91D7D86}" type="sibTrans" cxnId="{C22B0550-B8ED-4D4B-91FE-335EA9F55F11}">
      <dgm:prSet/>
      <dgm:spPr/>
      <dgm:t>
        <a:bodyPr/>
        <a:lstStyle/>
        <a:p>
          <a:endParaRPr lang="en-US"/>
        </a:p>
      </dgm:t>
    </dgm:pt>
    <dgm:pt modelId="{3176963B-5F03-432A-B40D-B62ED842CC36}">
      <dgm:prSet phldrT="[Text]"/>
      <dgm:spPr/>
      <dgm:t>
        <a:bodyPr/>
        <a:lstStyle/>
        <a:p>
          <a:r>
            <a:rPr lang="en-US" dirty="0" smtClean="0"/>
            <a:t>Literacy (general knowledge)</a:t>
          </a:r>
          <a:endParaRPr lang="en-US" dirty="0"/>
        </a:p>
      </dgm:t>
    </dgm:pt>
    <dgm:pt modelId="{A6702263-62A4-4AF2-B910-D6EF87748C0A}" type="parTrans" cxnId="{AD11E218-2917-4748-ACE0-168A3BB63D43}">
      <dgm:prSet/>
      <dgm:spPr/>
      <dgm:t>
        <a:bodyPr/>
        <a:lstStyle/>
        <a:p>
          <a:endParaRPr lang="en-US"/>
        </a:p>
      </dgm:t>
    </dgm:pt>
    <dgm:pt modelId="{CEC4085E-851F-4A95-A233-3031D10A2034}" type="sibTrans" cxnId="{AD11E218-2917-4748-ACE0-168A3BB63D43}">
      <dgm:prSet/>
      <dgm:spPr/>
      <dgm:t>
        <a:bodyPr/>
        <a:lstStyle/>
        <a:p>
          <a:endParaRPr lang="en-US"/>
        </a:p>
      </dgm:t>
    </dgm:pt>
    <dgm:pt modelId="{121FB0AB-3973-4ECB-BAA3-1E4F23F884CF}" type="pres">
      <dgm:prSet presAssocID="{B603E98A-75C6-4625-A7C4-7AC8E737B5D3}" presName="diagram" presStyleCnt="0">
        <dgm:presLayoutVars>
          <dgm:dir/>
          <dgm:resizeHandles val="exact"/>
        </dgm:presLayoutVars>
      </dgm:prSet>
      <dgm:spPr/>
      <dgm:t>
        <a:bodyPr/>
        <a:lstStyle/>
        <a:p>
          <a:endParaRPr lang="en-US"/>
        </a:p>
      </dgm:t>
    </dgm:pt>
    <dgm:pt modelId="{3915A18F-046D-4E25-BE7B-BACAFAC3EEE7}" type="pres">
      <dgm:prSet presAssocID="{A90E714A-9183-4851-BC90-6FE45832E23D}" presName="node" presStyleLbl="node1" presStyleIdx="0" presStyleCnt="6">
        <dgm:presLayoutVars>
          <dgm:bulletEnabled val="1"/>
        </dgm:presLayoutVars>
      </dgm:prSet>
      <dgm:spPr/>
      <dgm:t>
        <a:bodyPr/>
        <a:lstStyle/>
        <a:p>
          <a:endParaRPr lang="en-US"/>
        </a:p>
      </dgm:t>
    </dgm:pt>
    <dgm:pt modelId="{258F4FA0-B22C-4F78-B3D9-EB30603BAC7C}" type="pres">
      <dgm:prSet presAssocID="{2689C273-CCBB-459C-B4FF-00FA81CA03B0}" presName="sibTrans" presStyleCnt="0"/>
      <dgm:spPr/>
    </dgm:pt>
    <dgm:pt modelId="{46A704C0-512F-4865-91FB-69E9B84EF31D}" type="pres">
      <dgm:prSet presAssocID="{5CFC946B-DF00-48A0-83F2-5475AFB8F2DF}" presName="node" presStyleLbl="node1" presStyleIdx="1" presStyleCnt="6">
        <dgm:presLayoutVars>
          <dgm:bulletEnabled val="1"/>
        </dgm:presLayoutVars>
      </dgm:prSet>
      <dgm:spPr/>
      <dgm:t>
        <a:bodyPr/>
        <a:lstStyle/>
        <a:p>
          <a:endParaRPr lang="en-US"/>
        </a:p>
      </dgm:t>
    </dgm:pt>
    <dgm:pt modelId="{45A1CEB0-16AC-4223-918B-A1D93240A6B8}" type="pres">
      <dgm:prSet presAssocID="{25F1735C-F96E-4D3D-96E6-037E5C21C982}" presName="sibTrans" presStyleCnt="0"/>
      <dgm:spPr/>
    </dgm:pt>
    <dgm:pt modelId="{AE86A3B1-9DE6-45A8-B1ED-CF80742EE773}" type="pres">
      <dgm:prSet presAssocID="{8F3E5D03-59F4-4A86-8A79-15ED358464ED}" presName="node" presStyleLbl="node1" presStyleIdx="2" presStyleCnt="6">
        <dgm:presLayoutVars>
          <dgm:bulletEnabled val="1"/>
        </dgm:presLayoutVars>
      </dgm:prSet>
      <dgm:spPr/>
      <dgm:t>
        <a:bodyPr/>
        <a:lstStyle/>
        <a:p>
          <a:endParaRPr lang="en-US"/>
        </a:p>
      </dgm:t>
    </dgm:pt>
    <dgm:pt modelId="{4D0BB925-716E-41C1-B69E-42191AC0BD22}" type="pres">
      <dgm:prSet presAssocID="{9A6EEFF9-EF05-4185-9DC6-C625EF4F1CE2}" presName="sibTrans" presStyleCnt="0"/>
      <dgm:spPr/>
    </dgm:pt>
    <dgm:pt modelId="{44780885-9E61-4F23-AE13-0AFCE89E6182}" type="pres">
      <dgm:prSet presAssocID="{C6204084-CA1B-4C83-9B2B-65BFFE543A8D}" presName="node" presStyleLbl="node1" presStyleIdx="3" presStyleCnt="6">
        <dgm:presLayoutVars>
          <dgm:bulletEnabled val="1"/>
        </dgm:presLayoutVars>
      </dgm:prSet>
      <dgm:spPr/>
      <dgm:t>
        <a:bodyPr/>
        <a:lstStyle/>
        <a:p>
          <a:endParaRPr lang="en-US"/>
        </a:p>
      </dgm:t>
    </dgm:pt>
    <dgm:pt modelId="{F9EE00E1-068F-457E-BFDF-AD1CE939DF3A}" type="pres">
      <dgm:prSet presAssocID="{9CF99D89-D301-4FB9-A17E-964118113C48}" presName="sibTrans" presStyleCnt="0"/>
      <dgm:spPr/>
    </dgm:pt>
    <dgm:pt modelId="{8B425927-04FD-4BEE-B015-5B47CC31B20B}" type="pres">
      <dgm:prSet presAssocID="{0FBAA75F-1E43-438F-8AB7-255C9383BDA9}" presName="node" presStyleLbl="node1" presStyleIdx="4" presStyleCnt="6">
        <dgm:presLayoutVars>
          <dgm:bulletEnabled val="1"/>
        </dgm:presLayoutVars>
      </dgm:prSet>
      <dgm:spPr/>
      <dgm:t>
        <a:bodyPr/>
        <a:lstStyle/>
        <a:p>
          <a:endParaRPr lang="en-US"/>
        </a:p>
      </dgm:t>
    </dgm:pt>
    <dgm:pt modelId="{DC834CDD-05A9-4EEA-8BFA-AC884A93BB72}" type="pres">
      <dgm:prSet presAssocID="{8CB190CB-2C2C-4189-959F-6F88D91D7D86}" presName="sibTrans" presStyleCnt="0"/>
      <dgm:spPr/>
    </dgm:pt>
    <dgm:pt modelId="{55AE3547-8C9E-4A33-BF90-930BEB97BBA9}" type="pres">
      <dgm:prSet presAssocID="{3176963B-5F03-432A-B40D-B62ED842CC36}" presName="node" presStyleLbl="node1" presStyleIdx="5" presStyleCnt="6">
        <dgm:presLayoutVars>
          <dgm:bulletEnabled val="1"/>
        </dgm:presLayoutVars>
      </dgm:prSet>
      <dgm:spPr/>
      <dgm:t>
        <a:bodyPr/>
        <a:lstStyle/>
        <a:p>
          <a:endParaRPr lang="en-US"/>
        </a:p>
      </dgm:t>
    </dgm:pt>
  </dgm:ptLst>
  <dgm:cxnLst>
    <dgm:cxn modelId="{C29AECD6-02EC-43DA-A189-FA5A71DE9205}" type="presOf" srcId="{0FBAA75F-1E43-438F-8AB7-255C9383BDA9}" destId="{8B425927-04FD-4BEE-B015-5B47CC31B20B}" srcOrd="0" destOrd="0" presId="urn:microsoft.com/office/officeart/2005/8/layout/default"/>
    <dgm:cxn modelId="{80324447-A4E0-4F08-83C0-240AE2A36D3A}" type="presOf" srcId="{3176963B-5F03-432A-B40D-B62ED842CC36}" destId="{55AE3547-8C9E-4A33-BF90-930BEB97BBA9}" srcOrd="0" destOrd="0" presId="urn:microsoft.com/office/officeart/2005/8/layout/default"/>
    <dgm:cxn modelId="{2E83F4AE-6C4F-439D-BFD8-4681EEFB3155}" type="presOf" srcId="{C6204084-CA1B-4C83-9B2B-65BFFE543A8D}" destId="{44780885-9E61-4F23-AE13-0AFCE89E6182}" srcOrd="0" destOrd="0" presId="urn:microsoft.com/office/officeart/2005/8/layout/default"/>
    <dgm:cxn modelId="{AD11E218-2917-4748-ACE0-168A3BB63D43}" srcId="{B603E98A-75C6-4625-A7C4-7AC8E737B5D3}" destId="{3176963B-5F03-432A-B40D-B62ED842CC36}" srcOrd="5" destOrd="0" parTransId="{A6702263-62A4-4AF2-B910-D6EF87748C0A}" sibTransId="{CEC4085E-851F-4A95-A233-3031D10A2034}"/>
    <dgm:cxn modelId="{92F05A41-8D3D-4262-8694-65FB12A70A8A}" srcId="{B603E98A-75C6-4625-A7C4-7AC8E737B5D3}" destId="{8F3E5D03-59F4-4A86-8A79-15ED358464ED}" srcOrd="2" destOrd="0" parTransId="{B7FA6B12-35CF-40CE-A72A-E4AEE31F6F4D}" sibTransId="{9A6EEFF9-EF05-4185-9DC6-C625EF4F1CE2}"/>
    <dgm:cxn modelId="{C22B0550-B8ED-4D4B-91FE-335EA9F55F11}" srcId="{B603E98A-75C6-4625-A7C4-7AC8E737B5D3}" destId="{0FBAA75F-1E43-438F-8AB7-255C9383BDA9}" srcOrd="4" destOrd="0" parTransId="{6AEE0E38-13C2-474E-9519-BF0E9852211C}" sibTransId="{8CB190CB-2C2C-4189-959F-6F88D91D7D86}"/>
    <dgm:cxn modelId="{1F3EA8E6-3FB5-4023-AEEA-D6194D22935D}" type="presOf" srcId="{B603E98A-75C6-4625-A7C4-7AC8E737B5D3}" destId="{121FB0AB-3973-4ECB-BAA3-1E4F23F884CF}" srcOrd="0" destOrd="0" presId="urn:microsoft.com/office/officeart/2005/8/layout/default"/>
    <dgm:cxn modelId="{BC72FB22-50AA-402D-AED4-3934CE416FBC}" srcId="{B603E98A-75C6-4625-A7C4-7AC8E737B5D3}" destId="{A90E714A-9183-4851-BC90-6FE45832E23D}" srcOrd="0" destOrd="0" parTransId="{41B592F6-175A-4B04-92C3-BC767BFA4EB3}" sibTransId="{2689C273-CCBB-459C-B4FF-00FA81CA03B0}"/>
    <dgm:cxn modelId="{ADDC772B-9BB7-4E87-BC93-D31C97F09922}" type="presOf" srcId="{A90E714A-9183-4851-BC90-6FE45832E23D}" destId="{3915A18F-046D-4E25-BE7B-BACAFAC3EEE7}" srcOrd="0" destOrd="0" presId="urn:microsoft.com/office/officeart/2005/8/layout/default"/>
    <dgm:cxn modelId="{4599632B-DB64-42B7-85FD-EC6DFF45A1B9}" srcId="{B603E98A-75C6-4625-A7C4-7AC8E737B5D3}" destId="{C6204084-CA1B-4C83-9B2B-65BFFE543A8D}" srcOrd="3" destOrd="0" parTransId="{AF1949D0-6291-4EC3-A62D-77FFA3D08C43}" sibTransId="{9CF99D89-D301-4FB9-A17E-964118113C48}"/>
    <dgm:cxn modelId="{012676D6-297C-4AE2-9B91-380DBE564CA8}" type="presOf" srcId="{8F3E5D03-59F4-4A86-8A79-15ED358464ED}" destId="{AE86A3B1-9DE6-45A8-B1ED-CF80742EE773}" srcOrd="0" destOrd="0" presId="urn:microsoft.com/office/officeart/2005/8/layout/default"/>
    <dgm:cxn modelId="{3D2F11F5-862A-4FB9-823D-E48E0CC9742F}" type="presOf" srcId="{5CFC946B-DF00-48A0-83F2-5475AFB8F2DF}" destId="{46A704C0-512F-4865-91FB-69E9B84EF31D}" srcOrd="0" destOrd="0" presId="urn:microsoft.com/office/officeart/2005/8/layout/default"/>
    <dgm:cxn modelId="{EAF5276D-90DC-4F7B-BB49-FA69EE028924}" srcId="{B603E98A-75C6-4625-A7C4-7AC8E737B5D3}" destId="{5CFC946B-DF00-48A0-83F2-5475AFB8F2DF}" srcOrd="1" destOrd="0" parTransId="{C265110F-FE9A-480A-9A30-E4364D7E7821}" sibTransId="{25F1735C-F96E-4D3D-96E6-037E5C21C982}"/>
    <dgm:cxn modelId="{60E99111-669E-4323-8BF3-86A7290E16E4}" type="presParOf" srcId="{121FB0AB-3973-4ECB-BAA3-1E4F23F884CF}" destId="{3915A18F-046D-4E25-BE7B-BACAFAC3EEE7}" srcOrd="0" destOrd="0" presId="urn:microsoft.com/office/officeart/2005/8/layout/default"/>
    <dgm:cxn modelId="{7CB8292D-8E5F-4FA3-BD1E-C7943589E2FE}" type="presParOf" srcId="{121FB0AB-3973-4ECB-BAA3-1E4F23F884CF}" destId="{258F4FA0-B22C-4F78-B3D9-EB30603BAC7C}" srcOrd="1" destOrd="0" presId="urn:microsoft.com/office/officeart/2005/8/layout/default"/>
    <dgm:cxn modelId="{F51DCE9F-73C2-421A-AE0B-F433E8B1D456}" type="presParOf" srcId="{121FB0AB-3973-4ECB-BAA3-1E4F23F884CF}" destId="{46A704C0-512F-4865-91FB-69E9B84EF31D}" srcOrd="2" destOrd="0" presId="urn:microsoft.com/office/officeart/2005/8/layout/default"/>
    <dgm:cxn modelId="{9BE63519-BCDB-4C9E-854A-25A98B1FCF2E}" type="presParOf" srcId="{121FB0AB-3973-4ECB-BAA3-1E4F23F884CF}" destId="{45A1CEB0-16AC-4223-918B-A1D93240A6B8}" srcOrd="3" destOrd="0" presId="urn:microsoft.com/office/officeart/2005/8/layout/default"/>
    <dgm:cxn modelId="{ACAE4E68-862C-4698-A277-D4E3AC1DBFC8}" type="presParOf" srcId="{121FB0AB-3973-4ECB-BAA3-1E4F23F884CF}" destId="{AE86A3B1-9DE6-45A8-B1ED-CF80742EE773}" srcOrd="4" destOrd="0" presId="urn:microsoft.com/office/officeart/2005/8/layout/default"/>
    <dgm:cxn modelId="{E2A27E00-FC42-441F-90DB-23EB9FC2D93D}" type="presParOf" srcId="{121FB0AB-3973-4ECB-BAA3-1E4F23F884CF}" destId="{4D0BB925-716E-41C1-B69E-42191AC0BD22}" srcOrd="5" destOrd="0" presId="urn:microsoft.com/office/officeart/2005/8/layout/default"/>
    <dgm:cxn modelId="{92EF9781-0E74-4A4E-9F9A-8C91554318D6}" type="presParOf" srcId="{121FB0AB-3973-4ECB-BAA3-1E4F23F884CF}" destId="{44780885-9E61-4F23-AE13-0AFCE89E6182}" srcOrd="6" destOrd="0" presId="urn:microsoft.com/office/officeart/2005/8/layout/default"/>
    <dgm:cxn modelId="{35A7CD75-D095-4001-9889-F465EDC783BF}" type="presParOf" srcId="{121FB0AB-3973-4ECB-BAA3-1E4F23F884CF}" destId="{F9EE00E1-068F-457E-BFDF-AD1CE939DF3A}" srcOrd="7" destOrd="0" presId="urn:microsoft.com/office/officeart/2005/8/layout/default"/>
    <dgm:cxn modelId="{2FED8D9F-9D1F-4520-BE06-F76AD1784607}" type="presParOf" srcId="{121FB0AB-3973-4ECB-BAA3-1E4F23F884CF}" destId="{8B425927-04FD-4BEE-B015-5B47CC31B20B}" srcOrd="8" destOrd="0" presId="urn:microsoft.com/office/officeart/2005/8/layout/default"/>
    <dgm:cxn modelId="{D1033D56-83BA-46BF-9EE2-FE19642FD717}" type="presParOf" srcId="{121FB0AB-3973-4ECB-BAA3-1E4F23F884CF}" destId="{DC834CDD-05A9-4EEA-8BFA-AC884A93BB72}" srcOrd="9" destOrd="0" presId="urn:microsoft.com/office/officeart/2005/8/layout/default"/>
    <dgm:cxn modelId="{8AAB12A4-2EC1-468A-A9D9-3D517B3A3760}" type="presParOf" srcId="{121FB0AB-3973-4ECB-BAA3-1E4F23F884CF}" destId="{55AE3547-8C9E-4A33-BF90-930BEB97BBA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A4572D-9F7D-4BE6-BBD1-791FE25380CF}">
      <dsp:nvSpPr>
        <dsp:cNvPr id="0" name=""/>
        <dsp:cNvSpPr/>
      </dsp:nvSpPr>
      <dsp:spPr>
        <a:xfrm>
          <a:off x="3312548" y="1938653"/>
          <a:ext cx="1782303" cy="178230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b="1" u="none" kern="1200" dirty="0" smtClean="0"/>
            <a:t>CAP4K</a:t>
          </a:r>
          <a:endParaRPr lang="en-US" sz="3500" b="1" u="none" kern="1200" dirty="0"/>
        </a:p>
      </dsp:txBody>
      <dsp:txXfrm>
        <a:off x="3573560" y="2199665"/>
        <a:ext cx="1260279" cy="1260279"/>
      </dsp:txXfrm>
    </dsp:sp>
    <dsp:sp modelId="{6C8C78F4-A60F-473D-A250-60171E8E84A3}">
      <dsp:nvSpPr>
        <dsp:cNvPr id="0" name=""/>
        <dsp:cNvSpPr/>
      </dsp:nvSpPr>
      <dsp:spPr>
        <a:xfrm rot="12900000">
          <a:off x="2165073" y="1626984"/>
          <a:ext cx="1367078" cy="50795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513982A-A252-4072-BBCF-C026DD9F1CC2}">
      <dsp:nvSpPr>
        <dsp:cNvPr id="0" name=""/>
        <dsp:cNvSpPr/>
      </dsp:nvSpPr>
      <dsp:spPr>
        <a:xfrm>
          <a:off x="1442096" y="1096710"/>
          <a:ext cx="1693188" cy="78437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US" sz="1900" kern="1200" dirty="0" smtClean="0"/>
            <a:t>State Board of Education</a:t>
          </a:r>
          <a:endParaRPr lang="en-US" sz="1900" kern="1200" dirty="0"/>
        </a:p>
      </dsp:txBody>
      <dsp:txXfrm>
        <a:off x="1465070" y="1119684"/>
        <a:ext cx="1647240" cy="738431"/>
      </dsp:txXfrm>
    </dsp:sp>
    <dsp:sp modelId="{07C4B37D-DF93-46B3-9414-3887D446F4FB}">
      <dsp:nvSpPr>
        <dsp:cNvPr id="0" name=""/>
        <dsp:cNvSpPr/>
      </dsp:nvSpPr>
      <dsp:spPr>
        <a:xfrm rot="16139736">
          <a:off x="3514206" y="947051"/>
          <a:ext cx="1321877" cy="50795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1F0335B-C1B9-4757-92FD-A9137C587E9C}">
      <dsp:nvSpPr>
        <dsp:cNvPr id="0" name=""/>
        <dsp:cNvSpPr/>
      </dsp:nvSpPr>
      <dsp:spPr>
        <a:xfrm>
          <a:off x="3316965" y="235290"/>
          <a:ext cx="1693188" cy="60980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US" sz="1900" kern="1200" dirty="0" smtClean="0"/>
            <a:t>CDE</a:t>
          </a:r>
          <a:endParaRPr lang="en-US" sz="1900" kern="1200" dirty="0"/>
        </a:p>
      </dsp:txBody>
      <dsp:txXfrm>
        <a:off x="3334826" y="253151"/>
        <a:ext cx="1657466" cy="574083"/>
      </dsp:txXfrm>
    </dsp:sp>
    <dsp:sp modelId="{D001B3FB-C83E-4CBE-9957-993E71BE8252}">
      <dsp:nvSpPr>
        <dsp:cNvPr id="0" name=""/>
        <dsp:cNvSpPr/>
      </dsp:nvSpPr>
      <dsp:spPr>
        <a:xfrm rot="19500000">
          <a:off x="4875248" y="1626984"/>
          <a:ext cx="1367078" cy="50795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6E4D34-03F3-48FF-941C-C41C91B4CD67}">
      <dsp:nvSpPr>
        <dsp:cNvPr id="0" name=""/>
        <dsp:cNvSpPr/>
      </dsp:nvSpPr>
      <dsp:spPr>
        <a:xfrm>
          <a:off x="5272116" y="1096710"/>
          <a:ext cx="1693188" cy="78437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US" sz="1900" kern="1200" dirty="0" smtClean="0"/>
            <a:t>Local Education Providers</a:t>
          </a:r>
          <a:endParaRPr lang="en-US" sz="1900" kern="1200" dirty="0"/>
        </a:p>
      </dsp:txBody>
      <dsp:txXfrm>
        <a:off x="5295090" y="1119684"/>
        <a:ext cx="1647240" cy="7384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15A18F-046D-4E25-BE7B-BACAFAC3EEE7}">
      <dsp:nvSpPr>
        <dsp:cNvPr id="0" name=""/>
        <dsp:cNvSpPr/>
      </dsp:nvSpPr>
      <dsp:spPr>
        <a:xfrm>
          <a:off x="525809" y="366"/>
          <a:ext cx="2402085" cy="144125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Physical well-being and motor development</a:t>
          </a:r>
          <a:endParaRPr lang="en-US" sz="2400" kern="1200" dirty="0"/>
        </a:p>
      </dsp:txBody>
      <dsp:txXfrm>
        <a:off x="525809" y="366"/>
        <a:ext cx="2402085" cy="1441251"/>
      </dsp:txXfrm>
    </dsp:sp>
    <dsp:sp modelId="{46A704C0-512F-4865-91FB-69E9B84EF31D}">
      <dsp:nvSpPr>
        <dsp:cNvPr id="0" name=""/>
        <dsp:cNvSpPr/>
      </dsp:nvSpPr>
      <dsp:spPr>
        <a:xfrm>
          <a:off x="3168104" y="366"/>
          <a:ext cx="2402085" cy="144125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Language comprehension and development</a:t>
          </a:r>
          <a:endParaRPr lang="en-US" sz="2400" kern="1200" dirty="0"/>
        </a:p>
      </dsp:txBody>
      <dsp:txXfrm>
        <a:off x="3168104" y="366"/>
        <a:ext cx="2402085" cy="1441251"/>
      </dsp:txXfrm>
    </dsp:sp>
    <dsp:sp modelId="{AE86A3B1-9DE6-45A8-B1ED-CF80742EE773}">
      <dsp:nvSpPr>
        <dsp:cNvPr id="0" name=""/>
        <dsp:cNvSpPr/>
      </dsp:nvSpPr>
      <dsp:spPr>
        <a:xfrm>
          <a:off x="525809" y="1681826"/>
          <a:ext cx="2402085" cy="144125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Social and emotional development</a:t>
          </a:r>
          <a:endParaRPr lang="en-US" sz="2400" kern="1200" dirty="0"/>
        </a:p>
      </dsp:txBody>
      <dsp:txXfrm>
        <a:off x="525809" y="1681826"/>
        <a:ext cx="2402085" cy="1441251"/>
      </dsp:txXfrm>
    </dsp:sp>
    <dsp:sp modelId="{44780885-9E61-4F23-AE13-0AFCE89E6182}">
      <dsp:nvSpPr>
        <dsp:cNvPr id="0" name=""/>
        <dsp:cNvSpPr/>
      </dsp:nvSpPr>
      <dsp:spPr>
        <a:xfrm>
          <a:off x="3168104" y="1681826"/>
          <a:ext cx="2402085" cy="144125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Cognition and general knowledge</a:t>
          </a:r>
          <a:endParaRPr lang="en-US" sz="2400" kern="1200" dirty="0"/>
        </a:p>
      </dsp:txBody>
      <dsp:txXfrm>
        <a:off x="3168104" y="1681826"/>
        <a:ext cx="2402085" cy="14412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15A18F-046D-4E25-BE7B-BACAFAC3EEE7}">
      <dsp:nvSpPr>
        <dsp:cNvPr id="0" name=""/>
        <dsp:cNvSpPr/>
      </dsp:nvSpPr>
      <dsp:spPr>
        <a:xfrm>
          <a:off x="0" y="6601"/>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Physical well-being and motor development</a:t>
          </a:r>
          <a:endParaRPr lang="en-US" sz="1900" kern="1200" dirty="0"/>
        </a:p>
      </dsp:txBody>
      <dsp:txXfrm>
        <a:off x="0" y="6601"/>
        <a:ext cx="1904999" cy="1143000"/>
      </dsp:txXfrm>
    </dsp:sp>
    <dsp:sp modelId="{46A704C0-512F-4865-91FB-69E9B84EF31D}">
      <dsp:nvSpPr>
        <dsp:cNvPr id="0" name=""/>
        <dsp:cNvSpPr/>
      </dsp:nvSpPr>
      <dsp:spPr>
        <a:xfrm>
          <a:off x="2095500" y="6601"/>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Language comprehension and development</a:t>
          </a:r>
          <a:endParaRPr lang="en-US" sz="1900" kern="1200" dirty="0"/>
        </a:p>
      </dsp:txBody>
      <dsp:txXfrm>
        <a:off x="2095500" y="6601"/>
        <a:ext cx="1904999" cy="1143000"/>
      </dsp:txXfrm>
    </dsp:sp>
    <dsp:sp modelId="{AE86A3B1-9DE6-45A8-B1ED-CF80742EE773}">
      <dsp:nvSpPr>
        <dsp:cNvPr id="0" name=""/>
        <dsp:cNvSpPr/>
      </dsp:nvSpPr>
      <dsp:spPr>
        <a:xfrm>
          <a:off x="4191000" y="6601"/>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Social and emotional development</a:t>
          </a:r>
          <a:endParaRPr lang="en-US" sz="1900" kern="1200" dirty="0"/>
        </a:p>
      </dsp:txBody>
      <dsp:txXfrm>
        <a:off x="4191000" y="6601"/>
        <a:ext cx="1904999" cy="1143000"/>
      </dsp:txXfrm>
    </dsp:sp>
    <dsp:sp modelId="{44780885-9E61-4F23-AE13-0AFCE89E6182}">
      <dsp:nvSpPr>
        <dsp:cNvPr id="0" name=""/>
        <dsp:cNvSpPr/>
      </dsp:nvSpPr>
      <dsp:spPr>
        <a:xfrm>
          <a:off x="0" y="1340101"/>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Cognition</a:t>
          </a:r>
          <a:endParaRPr lang="en-US" sz="1900" kern="1200" dirty="0"/>
        </a:p>
      </dsp:txBody>
      <dsp:txXfrm>
        <a:off x="0" y="1340101"/>
        <a:ext cx="1904999" cy="1143000"/>
      </dsp:txXfrm>
    </dsp:sp>
    <dsp:sp modelId="{8B425927-04FD-4BEE-B015-5B47CC31B20B}">
      <dsp:nvSpPr>
        <dsp:cNvPr id="0" name=""/>
        <dsp:cNvSpPr/>
      </dsp:nvSpPr>
      <dsp:spPr>
        <a:xfrm>
          <a:off x="2095500" y="1340101"/>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Math (general knowledge)</a:t>
          </a:r>
          <a:endParaRPr lang="en-US" sz="1900" kern="1200" dirty="0"/>
        </a:p>
      </dsp:txBody>
      <dsp:txXfrm>
        <a:off x="2095500" y="1340101"/>
        <a:ext cx="1904999" cy="1143000"/>
      </dsp:txXfrm>
    </dsp:sp>
    <dsp:sp modelId="{55AE3547-8C9E-4A33-BF90-930BEB97BBA9}">
      <dsp:nvSpPr>
        <dsp:cNvPr id="0" name=""/>
        <dsp:cNvSpPr/>
      </dsp:nvSpPr>
      <dsp:spPr>
        <a:xfrm>
          <a:off x="4191000" y="1340101"/>
          <a:ext cx="1904999" cy="11430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Literacy (general knowledge)</a:t>
          </a:r>
          <a:endParaRPr lang="en-US" sz="1900" kern="1200" dirty="0"/>
        </a:p>
      </dsp:txBody>
      <dsp:txXfrm>
        <a:off x="4191000" y="1340101"/>
        <a:ext cx="1904999" cy="1143000"/>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C664B4-81F1-E24F-90AF-27DC019489E9}" type="datetime1">
              <a:rPr lang="en-US" smtClean="0"/>
              <a:t>11/15/2017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F1863-8423-8E48-8D02-88636C918AC7}" type="datetime1">
              <a:rPr lang="en-US" smtClean="0"/>
              <a:t>11/15/2017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userDrawn="1"/>
        </p:nvPicPr>
        <p:blipFill>
          <a:blip r:embed="rId16"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Rhodes_t@cde.state.co.us" TargetMode="External"/><Relationship Id="rId2" Type="http://schemas.openxmlformats.org/officeDocument/2006/relationships/hyperlink" Target="mailto:Kielmeyer_E@cde.state.co.us" TargetMode="External"/><Relationship Id="rId1" Type="http://schemas.openxmlformats.org/officeDocument/2006/relationships/slideLayout" Target="../slideLayouts/slideLayout6.xml"/><Relationship Id="rId4" Type="http://schemas.openxmlformats.org/officeDocument/2006/relationships/hyperlink" Target="mailto:Anzalone_E@cde.state.co.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33173" y="3798632"/>
            <a:ext cx="8341851" cy="766612"/>
          </a:xfrm>
        </p:spPr>
        <p:txBody>
          <a:bodyPr/>
          <a:lstStyle/>
          <a:p>
            <a:r>
              <a:rPr lang="en-US" sz="3200" dirty="0" smtClean="0"/>
              <a:t>Assessment, Plans, and State Reporting</a:t>
            </a:r>
            <a:endParaRPr lang="en-US" sz="3200" dirty="0"/>
          </a:p>
        </p:txBody>
      </p:sp>
      <p:sp>
        <p:nvSpPr>
          <p:cNvPr id="5" name="Title 4"/>
          <p:cNvSpPr>
            <a:spLocks noGrp="1"/>
          </p:cNvSpPr>
          <p:nvPr>
            <p:ph type="title"/>
          </p:nvPr>
        </p:nvSpPr>
        <p:spPr/>
        <p:txBody>
          <a:bodyPr/>
          <a:lstStyle/>
          <a:p>
            <a:r>
              <a:rPr lang="en-US" sz="4400" dirty="0" smtClean="0"/>
              <a:t>Kindergarten School Readiness:</a:t>
            </a:r>
            <a:endParaRPr lang="en-US" sz="4400" dirty="0"/>
          </a:p>
        </p:txBody>
      </p:sp>
      <p:sp>
        <p:nvSpPr>
          <p:cNvPr id="7" name="Text Placeholder 6"/>
          <p:cNvSpPr>
            <a:spLocks noGrp="1"/>
          </p:cNvSpPr>
          <p:nvPr>
            <p:ph type="body" sz="quarter" idx="10"/>
          </p:nvPr>
        </p:nvSpPr>
        <p:spPr>
          <a:xfrm>
            <a:off x="0" y="4943192"/>
            <a:ext cx="9008198" cy="1174018"/>
          </a:xfrm>
        </p:spPr>
        <p:txBody>
          <a:bodyPr/>
          <a:lstStyle/>
          <a:p>
            <a:r>
              <a:rPr lang="en-US" sz="2000" b="1" dirty="0">
                <a:solidFill>
                  <a:schemeClr val="bg1">
                    <a:lumMod val="50000"/>
                  </a:schemeClr>
                </a:solidFill>
              </a:rPr>
              <a:t>Schools of Choice Unit</a:t>
            </a:r>
          </a:p>
          <a:p>
            <a:r>
              <a:rPr lang="en-US" sz="2000" b="1" dirty="0" smtClean="0">
                <a:solidFill>
                  <a:schemeClr val="bg1">
                    <a:lumMod val="50000"/>
                  </a:schemeClr>
                </a:solidFill>
              </a:rPr>
              <a:t>Bill Kottenstette, Executive Director</a:t>
            </a:r>
          </a:p>
          <a:p>
            <a:r>
              <a:rPr lang="en-US" sz="2000" b="1" dirty="0" smtClean="0">
                <a:solidFill>
                  <a:schemeClr val="bg1">
                    <a:lumMod val="50000"/>
                  </a:schemeClr>
                </a:solidFill>
              </a:rPr>
              <a:t>Elizabeth Anzalone, Charter School Technical Assistant Lead</a:t>
            </a:r>
          </a:p>
          <a:p>
            <a:r>
              <a:rPr lang="en-US" sz="2000" b="1" i="1" dirty="0" smtClean="0">
                <a:solidFill>
                  <a:schemeClr val="bg1">
                    <a:lumMod val="50000"/>
                  </a:schemeClr>
                </a:solidFill>
              </a:rPr>
              <a:t>Presenters</a:t>
            </a:r>
          </a:p>
          <a:p>
            <a:endParaRPr lang="en-US" sz="2000" b="1" dirty="0" smtClean="0">
              <a:solidFill>
                <a:schemeClr val="bg1">
                  <a:lumMod val="50000"/>
                </a:schemeClr>
              </a:solidFill>
            </a:endParaRPr>
          </a:p>
          <a:p>
            <a:endParaRPr lang="en-US" sz="2000" b="1" dirty="0">
              <a:solidFill>
                <a:schemeClr val="bg1">
                  <a:lumMod val="50000"/>
                </a:schemeClr>
              </a:solidFill>
            </a:endParaRPr>
          </a:p>
        </p:txBody>
      </p:sp>
    </p:spTree>
    <p:extLst>
      <p:ext uri="{BB962C8B-B14F-4D97-AF65-F5344CB8AC3E}">
        <p14:creationId xmlns:p14="http://schemas.microsoft.com/office/powerpoint/2010/main" val="3109531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Local </a:t>
            </a:r>
            <a:r>
              <a:rPr lang="en-US" dirty="0"/>
              <a:t>education providers </a:t>
            </a:r>
            <a:r>
              <a:rPr lang="en-US" dirty="0" smtClean="0"/>
              <a:t>must </a:t>
            </a:r>
            <a:r>
              <a:rPr lang="en-US" u="sng" dirty="0"/>
              <a:t>create an individualized readiness plan</a:t>
            </a:r>
            <a:r>
              <a:rPr lang="en-US" dirty="0"/>
              <a:t> for each kindergarten </a:t>
            </a:r>
            <a:r>
              <a:rPr lang="en-US" dirty="0" smtClean="0"/>
              <a:t>student.</a:t>
            </a:r>
            <a:endParaRPr lang="en-US" dirty="0"/>
          </a:p>
          <a:p>
            <a:r>
              <a:rPr lang="en-US" dirty="0"/>
              <a:t>Plans must be </a:t>
            </a:r>
            <a:r>
              <a:rPr lang="en-US" u="sng" dirty="0"/>
              <a:t>informed by school readiness </a:t>
            </a:r>
            <a:r>
              <a:rPr lang="en-US" u="sng" dirty="0" smtClean="0"/>
              <a:t>assessment data.</a:t>
            </a:r>
          </a:p>
          <a:p>
            <a:r>
              <a:rPr lang="en-US" dirty="0" smtClean="0"/>
              <a:t>CAP4K does not contain specific requirements for plan content.</a:t>
            </a:r>
          </a:p>
          <a:p>
            <a:pPr lvl="1"/>
            <a:r>
              <a:rPr lang="en-US" dirty="0" smtClean="0"/>
              <a:t>Local education providers have a high degree of </a:t>
            </a:r>
            <a:r>
              <a:rPr lang="en-US" u="sng" dirty="0" smtClean="0"/>
              <a:t>flexibility for the design and content</a:t>
            </a:r>
            <a:r>
              <a:rPr lang="en-US" dirty="0" smtClean="0"/>
              <a:t> of plans.</a:t>
            </a:r>
          </a:p>
          <a:p>
            <a:pPr lvl="2"/>
            <a:r>
              <a:rPr lang="en-US" sz="1800" i="1" dirty="0" smtClean="0"/>
              <a:t>e.g.</a:t>
            </a:r>
            <a:r>
              <a:rPr lang="en-US" sz="1800" dirty="0" smtClean="0"/>
              <a:t>, assessment system reports, district templates, CDE template</a:t>
            </a:r>
          </a:p>
          <a:p>
            <a:pPr lvl="1"/>
            <a:r>
              <a:rPr lang="en-US" dirty="0" smtClean="0"/>
              <a:t>Plans should incorporate other student plans (</a:t>
            </a:r>
            <a:r>
              <a:rPr lang="en-US" i="1" dirty="0" smtClean="0"/>
              <a:t>i.e.</a:t>
            </a:r>
            <a:r>
              <a:rPr lang="en-US" dirty="0" smtClean="0"/>
              <a:t>, READ plans, RtI plans) but for IEPs.</a:t>
            </a:r>
          </a:p>
          <a:p>
            <a:pPr lvl="1"/>
            <a:r>
              <a:rPr lang="en-US" dirty="0" smtClean="0"/>
              <a:t>Plans should be created through collaboration between teacher, families, and caregivers.</a:t>
            </a:r>
            <a:endParaRPr lang="en-US" dirty="0"/>
          </a:p>
          <a:p>
            <a:pPr lvl="1"/>
            <a:endParaRPr lang="en-US" b="0" dirty="0"/>
          </a:p>
        </p:txBody>
      </p:sp>
      <p:sp>
        <p:nvSpPr>
          <p:cNvPr id="3" name="Title 2"/>
          <p:cNvSpPr>
            <a:spLocks noGrp="1"/>
          </p:cNvSpPr>
          <p:nvPr>
            <p:ph type="title"/>
          </p:nvPr>
        </p:nvSpPr>
        <p:spPr/>
        <p:txBody>
          <a:bodyPr/>
          <a:lstStyle/>
          <a:p>
            <a:r>
              <a:rPr lang="en-US" sz="3200" u="sng" dirty="0" smtClean="0"/>
              <a:t/>
            </a:r>
            <a:br>
              <a:rPr lang="en-US" sz="3200" u="sng" dirty="0" smtClean="0"/>
            </a:br>
            <a:r>
              <a:rPr lang="en-US" sz="3200" u="sng" dirty="0" smtClean="0"/>
              <a:t>Individualized </a:t>
            </a:r>
            <a:r>
              <a:rPr lang="en-US" sz="3200" u="sng" dirty="0"/>
              <a:t>Readiness </a:t>
            </a:r>
            <a:r>
              <a:rPr lang="en-US" sz="3200" u="sng" dirty="0" smtClean="0"/>
              <a:t>Plans</a:t>
            </a:r>
            <a:r>
              <a:rPr lang="en-US" u="sng" dirty="0" smtClean="0"/>
              <a:t/>
            </a:r>
            <a:br>
              <a:rPr lang="en-US" u="sng" dirty="0" smtClean="0"/>
            </a:br>
            <a:r>
              <a:rPr lang="en-US" sz="2800" dirty="0"/>
              <a:t>C.R.S. § 22-7-1014(1)(a)</a:t>
            </a:r>
            <a:r>
              <a:rPr lang="en-US" dirty="0"/>
              <a:t/>
            </a:r>
            <a:br>
              <a:rPr lang="en-US" dirty="0"/>
            </a:b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10</a:t>
            </a:fld>
            <a:endParaRPr lang="en-US" dirty="0" smtClean="0"/>
          </a:p>
        </p:txBody>
      </p:sp>
    </p:spTree>
    <p:extLst>
      <p:ext uri="{BB962C8B-B14F-4D97-AF65-F5344CB8AC3E}">
        <p14:creationId xmlns:p14="http://schemas.microsoft.com/office/powerpoint/2010/main" val="3231979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600" dirty="0" smtClean="0"/>
              <a:t>Local education providers must cooperate with CDE in providing information necessary for the annual report.</a:t>
            </a:r>
          </a:p>
          <a:p>
            <a:pPr lvl="1"/>
            <a:r>
              <a:rPr lang="en-US" sz="2400" u="sng" dirty="0" smtClean="0"/>
              <a:t>Charter schools report to school districts.</a:t>
            </a:r>
          </a:p>
          <a:p>
            <a:pPr lvl="1"/>
            <a:r>
              <a:rPr lang="en-US" sz="2400" dirty="0" smtClean="0"/>
              <a:t>School districts report to CDE via Data Pipeline.</a:t>
            </a:r>
          </a:p>
          <a:p>
            <a:r>
              <a:rPr lang="en-US" sz="2600" dirty="0" smtClean="0"/>
              <a:t>Data collection window open now until mid-December.</a:t>
            </a:r>
          </a:p>
          <a:p>
            <a:r>
              <a:rPr lang="en-US" sz="2600" dirty="0" smtClean="0"/>
              <a:t>Submission of aggregate data by </a:t>
            </a:r>
            <a:r>
              <a:rPr lang="en-US" sz="2600" dirty="0"/>
              <a:t>number of domains in which students demonstrate readiness</a:t>
            </a:r>
            <a:r>
              <a:rPr lang="en-US" sz="2600" dirty="0" smtClean="0"/>
              <a:t>.</a:t>
            </a:r>
          </a:p>
          <a:p>
            <a:r>
              <a:rPr lang="en-US" sz="2600" dirty="0" smtClean="0"/>
              <a:t>Reporting system intended to provide baseline data for measuring improvement in students’ knowledge and skills over time.</a:t>
            </a:r>
          </a:p>
          <a:p>
            <a:pPr marL="365760" lvl="1" indent="0">
              <a:buNone/>
            </a:pPr>
            <a:endParaRPr lang="en-US" sz="2400" dirty="0" smtClean="0"/>
          </a:p>
        </p:txBody>
      </p:sp>
      <p:sp>
        <p:nvSpPr>
          <p:cNvPr id="3" name="Title 2"/>
          <p:cNvSpPr>
            <a:spLocks noGrp="1"/>
          </p:cNvSpPr>
          <p:nvPr>
            <p:ph type="title"/>
          </p:nvPr>
        </p:nvSpPr>
        <p:spPr>
          <a:xfrm>
            <a:off x="381000" y="144855"/>
            <a:ext cx="8381260" cy="1435150"/>
          </a:xfrm>
        </p:spPr>
        <p:txBody>
          <a:bodyPr/>
          <a:lstStyle/>
          <a:p>
            <a:r>
              <a:rPr lang="en-US" sz="3200" u="sng" dirty="0" smtClean="0"/>
              <a:t/>
            </a:r>
            <a:br>
              <a:rPr lang="en-US" sz="3200" u="sng" dirty="0" smtClean="0"/>
            </a:br>
            <a:r>
              <a:rPr lang="en-US" sz="3200" u="sng" dirty="0" smtClean="0"/>
              <a:t>School Readiness Data Collection</a:t>
            </a:r>
            <a:br>
              <a:rPr lang="en-US" sz="3200" u="sng" dirty="0" smtClean="0"/>
            </a:br>
            <a:r>
              <a:rPr lang="en-US" sz="2800" dirty="0"/>
              <a:t>C.R.S. § 22-7-1019(4)</a:t>
            </a:r>
            <a:r>
              <a:rPr lang="en-US" sz="3200" dirty="0"/>
              <a:t/>
            </a:r>
            <a:br>
              <a:rPr lang="en-US" sz="3200" dirty="0"/>
            </a:br>
            <a:endParaRPr lang="en-US" sz="3200" u="sng" dirty="0"/>
          </a:p>
        </p:txBody>
      </p:sp>
      <p:sp>
        <p:nvSpPr>
          <p:cNvPr id="4" name="Footer Placeholder 3"/>
          <p:cNvSpPr>
            <a:spLocks noGrp="1"/>
          </p:cNvSpPr>
          <p:nvPr>
            <p:ph type="ftr" sz="quarter" idx="3"/>
          </p:nvPr>
        </p:nvSpPr>
        <p:spPr/>
        <p:txBody>
          <a:bodyPr/>
          <a:lstStyle/>
          <a:p>
            <a:fld id="{757A2F4E-5D54-B04B-91BD-7E78EE1FE9FD}" type="slidenum">
              <a:rPr lang="en-US" smtClean="0"/>
              <a:pPr/>
              <a:t>11</a:t>
            </a:fld>
            <a:endParaRPr lang="en-US" dirty="0" smtClean="0"/>
          </a:p>
        </p:txBody>
      </p:sp>
    </p:spTree>
    <p:extLst>
      <p:ext uri="{BB962C8B-B14F-4D97-AF65-F5344CB8AC3E}">
        <p14:creationId xmlns:p14="http://schemas.microsoft.com/office/powerpoint/2010/main" val="488975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u="sng" dirty="0" smtClean="0"/>
              <a:t>School Readiness Data </a:t>
            </a:r>
            <a:br>
              <a:rPr lang="en-US" sz="3200" u="sng" dirty="0" smtClean="0"/>
            </a:br>
            <a:r>
              <a:rPr lang="en-US" sz="3200" u="sng" dirty="0" smtClean="0"/>
              <a:t>Reporting Template</a:t>
            </a:r>
            <a:endParaRPr lang="en-US" sz="3200" u="sng" dirty="0"/>
          </a:p>
        </p:txBody>
      </p:sp>
      <p:sp>
        <p:nvSpPr>
          <p:cNvPr id="4" name="Footer Placeholder 3"/>
          <p:cNvSpPr>
            <a:spLocks noGrp="1"/>
          </p:cNvSpPr>
          <p:nvPr>
            <p:ph type="ftr" sz="quarter" idx="3"/>
          </p:nvPr>
        </p:nvSpPr>
        <p:spPr/>
        <p:txBody>
          <a:bodyPr/>
          <a:lstStyle/>
          <a:p>
            <a:fld id="{757A2F4E-5D54-B04B-91BD-7E78EE1FE9FD}" type="slidenum">
              <a:rPr lang="en-US" smtClean="0"/>
              <a:pPr/>
              <a:t>12</a:t>
            </a:fld>
            <a:endParaRPr lang="en-US" dirty="0" smtClean="0"/>
          </a:p>
        </p:txBody>
      </p:sp>
      <p:pic>
        <p:nvPicPr>
          <p:cNvPr id="10" name="Content Placeholder 9" title="Screenshot of School Readiness Data Reporting Template"/>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99589" y="1941773"/>
            <a:ext cx="8887394" cy="4114996"/>
          </a:xfrm>
        </p:spPr>
      </p:pic>
      <p:sp>
        <p:nvSpPr>
          <p:cNvPr id="11" name="Down Arrow 10" title="Arrow Pointing to Column titled Number out of 6 Domains on Screenshot of School Readiness Data Reporting Template"/>
          <p:cNvSpPr/>
          <p:nvPr/>
        </p:nvSpPr>
        <p:spPr>
          <a:xfrm>
            <a:off x="1570182" y="1619017"/>
            <a:ext cx="166254" cy="21847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0144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a:t>Many charter schools may be collecting data on </a:t>
            </a:r>
            <a:r>
              <a:rPr lang="en-US" b="0" dirty="0" smtClean="0"/>
              <a:t>4 </a:t>
            </a:r>
            <a:r>
              <a:rPr lang="en-US" b="0" dirty="0"/>
              <a:t>domains while being asked to report data on </a:t>
            </a:r>
            <a:r>
              <a:rPr lang="en-US" b="0" dirty="0" smtClean="0"/>
              <a:t>6 </a:t>
            </a:r>
            <a:r>
              <a:rPr lang="en-US" b="0" dirty="0"/>
              <a:t>domains</a:t>
            </a:r>
            <a:r>
              <a:rPr lang="en-US" b="0" dirty="0" smtClean="0"/>
              <a:t>.</a:t>
            </a:r>
          </a:p>
          <a:p>
            <a:pPr marL="45720" indent="0">
              <a:buNone/>
            </a:pPr>
            <a:endParaRPr lang="en-US" b="0" dirty="0"/>
          </a:p>
          <a:p>
            <a:r>
              <a:rPr lang="en-US" b="0" dirty="0"/>
              <a:t>Many charter schools may have incorporated </a:t>
            </a:r>
            <a:r>
              <a:rPr lang="en-US" b="0" dirty="0" smtClean="0"/>
              <a:t>their literacy </a:t>
            </a:r>
            <a:r>
              <a:rPr lang="en-US" b="0" dirty="0"/>
              <a:t>indicator into </a:t>
            </a:r>
            <a:r>
              <a:rPr lang="en-US" b="0" dirty="0" smtClean="0"/>
              <a:t>their language </a:t>
            </a:r>
            <a:r>
              <a:rPr lang="en-US" b="0" dirty="0"/>
              <a:t>and comprehension development </a:t>
            </a:r>
            <a:r>
              <a:rPr lang="en-US" b="0" dirty="0" smtClean="0"/>
              <a:t>indicator rather than their general knowledge indicator.</a:t>
            </a:r>
          </a:p>
          <a:p>
            <a:pPr marL="45720" indent="0">
              <a:buNone/>
            </a:pPr>
            <a:endParaRPr lang="en-US" b="0" dirty="0"/>
          </a:p>
          <a:p>
            <a:r>
              <a:rPr lang="en-US" b="0" dirty="0"/>
              <a:t>Charter schools in </a:t>
            </a:r>
            <a:r>
              <a:rPr lang="en-US" b="0" dirty="0" smtClean="0"/>
              <a:t>their first </a:t>
            </a:r>
            <a:r>
              <a:rPr lang="en-US" b="0" dirty="0"/>
              <a:t>year of reporting that are using assessments that differ from the State Board of Education-approved assessments may report data across these domains in a variety of ways.</a:t>
            </a:r>
          </a:p>
          <a:p>
            <a:endParaRPr lang="en-US" dirty="0"/>
          </a:p>
        </p:txBody>
      </p:sp>
      <p:sp>
        <p:nvSpPr>
          <p:cNvPr id="3" name="Title 2"/>
          <p:cNvSpPr>
            <a:spLocks noGrp="1"/>
          </p:cNvSpPr>
          <p:nvPr>
            <p:ph type="title"/>
          </p:nvPr>
        </p:nvSpPr>
        <p:spPr/>
        <p:txBody>
          <a:bodyPr/>
          <a:lstStyle/>
          <a:p>
            <a:r>
              <a:rPr lang="en-US" u="sng" dirty="0"/>
              <a:t>Why might charter schools have </a:t>
            </a:r>
            <a:r>
              <a:rPr lang="en-US" u="sng" dirty="0" smtClean="0"/>
              <a:t>difficulty reporting?</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13</a:t>
            </a:fld>
            <a:endParaRPr lang="en-US" dirty="0" smtClean="0"/>
          </a:p>
        </p:txBody>
      </p:sp>
    </p:spTree>
    <p:extLst>
      <p:ext uri="{BB962C8B-B14F-4D97-AF65-F5344CB8AC3E}">
        <p14:creationId xmlns:p14="http://schemas.microsoft.com/office/powerpoint/2010/main" val="3062866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0" dirty="0"/>
              <a:t>Work with </a:t>
            </a:r>
            <a:r>
              <a:rPr lang="en-US" sz="2800" b="0" dirty="0" smtClean="0"/>
              <a:t>your school district.</a:t>
            </a:r>
          </a:p>
          <a:p>
            <a:pPr marL="45720" indent="0">
              <a:buNone/>
            </a:pPr>
            <a:endParaRPr lang="en-US" sz="2800" b="0" dirty="0"/>
          </a:p>
          <a:p>
            <a:r>
              <a:rPr lang="en-US" sz="2800" b="0" dirty="0" smtClean="0"/>
              <a:t>Make a good-faith </a:t>
            </a:r>
            <a:r>
              <a:rPr lang="en-US" sz="2800" b="0" dirty="0"/>
              <a:t>effort to report </a:t>
            </a:r>
            <a:r>
              <a:rPr lang="en-US" sz="2800" b="0" dirty="0" smtClean="0"/>
              <a:t>data in the State Board of Education-approved reporting format.</a:t>
            </a:r>
          </a:p>
          <a:p>
            <a:pPr marL="45720" indent="0">
              <a:buNone/>
            </a:pPr>
            <a:endParaRPr lang="en-US" sz="2800" b="0" dirty="0"/>
          </a:p>
          <a:p>
            <a:r>
              <a:rPr lang="en-US" sz="2800" b="0" dirty="0" smtClean="0"/>
              <a:t>Report any </a:t>
            </a:r>
            <a:r>
              <a:rPr lang="en-US" sz="2800" b="0" dirty="0"/>
              <a:t>concerns and challenges to CDE’s Schools of Choice </a:t>
            </a:r>
            <a:r>
              <a:rPr lang="en-US" sz="2800" b="0" dirty="0" smtClean="0"/>
              <a:t>Unit.</a:t>
            </a:r>
          </a:p>
          <a:p>
            <a:pPr marL="45720" indent="0">
              <a:buNone/>
            </a:pPr>
            <a:endParaRPr lang="en-US" sz="2800" b="0" dirty="0" smtClean="0"/>
          </a:p>
          <a:p>
            <a:pPr marL="274320" lvl="1" indent="-228600">
              <a:buClr>
                <a:schemeClr val="accent1"/>
              </a:buClr>
            </a:pPr>
            <a:r>
              <a:rPr lang="en-US" sz="2800" b="0" u="sng" dirty="0" smtClean="0"/>
              <a:t>REMEMBER:</a:t>
            </a:r>
            <a:r>
              <a:rPr lang="en-US" sz="2800" b="0" dirty="0" smtClean="0"/>
              <a:t> This </a:t>
            </a:r>
            <a:r>
              <a:rPr lang="en-US" sz="2800" dirty="0" smtClean="0"/>
              <a:t>year </a:t>
            </a:r>
            <a:r>
              <a:rPr lang="en-US" sz="2800" dirty="0"/>
              <a:t>is </a:t>
            </a:r>
            <a:r>
              <a:rPr lang="en-US" sz="2800" dirty="0" smtClean="0"/>
              <a:t>only a </a:t>
            </a:r>
            <a:r>
              <a:rPr lang="en-US" sz="2800" dirty="0"/>
              <a:t>trial </a:t>
            </a:r>
            <a:r>
              <a:rPr lang="en-US" sz="2800" dirty="0" smtClean="0"/>
              <a:t>year!</a:t>
            </a:r>
            <a:endParaRPr lang="en-US" sz="2800" dirty="0"/>
          </a:p>
          <a:p>
            <a:endParaRPr lang="en-US" sz="2800" b="0" dirty="0"/>
          </a:p>
        </p:txBody>
      </p:sp>
      <p:sp>
        <p:nvSpPr>
          <p:cNvPr id="3" name="Title 2"/>
          <p:cNvSpPr>
            <a:spLocks noGrp="1"/>
          </p:cNvSpPr>
          <p:nvPr>
            <p:ph type="title"/>
          </p:nvPr>
        </p:nvSpPr>
        <p:spPr/>
        <p:txBody>
          <a:bodyPr/>
          <a:lstStyle/>
          <a:p>
            <a:r>
              <a:rPr lang="en-US" u="sng" dirty="0"/>
              <a:t>What should charter schools do if they </a:t>
            </a:r>
            <a:r>
              <a:rPr lang="en-US" u="sng" dirty="0" smtClean="0"/>
              <a:t>have difficulty </a:t>
            </a:r>
            <a:r>
              <a:rPr lang="en-US" u="sng" dirty="0"/>
              <a:t>reporting?</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14</a:t>
            </a:fld>
            <a:endParaRPr lang="en-US" dirty="0" smtClean="0"/>
          </a:p>
        </p:txBody>
      </p:sp>
    </p:spTree>
    <p:extLst>
      <p:ext uri="{BB962C8B-B14F-4D97-AF65-F5344CB8AC3E}">
        <p14:creationId xmlns:p14="http://schemas.microsoft.com/office/powerpoint/2010/main" val="3535785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When a charter school has been relieved from </a:t>
            </a:r>
            <a:r>
              <a:rPr lang="en-US" sz="2800" b="0" i="1" dirty="0" smtClean="0"/>
              <a:t>only the assessment</a:t>
            </a:r>
            <a:r>
              <a:rPr lang="en-US" sz="2800" i="1" dirty="0" smtClean="0"/>
              <a:t> </a:t>
            </a:r>
            <a:r>
              <a:rPr lang="en-US" sz="2800" b="0" i="1" dirty="0" smtClean="0"/>
              <a:t>component of CAP4K</a:t>
            </a:r>
            <a:r>
              <a:rPr lang="en-US" sz="2800" dirty="0" smtClean="0"/>
              <a:t>, it is </a:t>
            </a:r>
            <a:r>
              <a:rPr lang="en-US" sz="2800" dirty="0"/>
              <a:t>still required to do the following</a:t>
            </a:r>
            <a:r>
              <a:rPr lang="en-US" sz="2800" dirty="0" smtClean="0"/>
              <a:t>:</a:t>
            </a:r>
          </a:p>
          <a:p>
            <a:pPr marL="971550" lvl="1" indent="-514350">
              <a:buAutoNum type="arabicPeriod"/>
            </a:pPr>
            <a:r>
              <a:rPr lang="en-US" sz="2600" dirty="0"/>
              <a:t>Administer an </a:t>
            </a:r>
            <a:r>
              <a:rPr lang="en-US" sz="2600" dirty="0" smtClean="0"/>
              <a:t>assessment that assesses the 6 domains.</a:t>
            </a:r>
            <a:endParaRPr lang="en-US" sz="2600" dirty="0"/>
          </a:p>
          <a:p>
            <a:pPr marL="971550" lvl="1" indent="-514350">
              <a:buAutoNum type="arabicPeriod"/>
            </a:pPr>
            <a:r>
              <a:rPr lang="en-US" sz="2600" dirty="0"/>
              <a:t>Use a valid and reliable </a:t>
            </a:r>
            <a:r>
              <a:rPr lang="en-US" sz="2600" dirty="0" smtClean="0"/>
              <a:t>assessment.</a:t>
            </a:r>
          </a:p>
          <a:p>
            <a:pPr marL="971550" lvl="1" indent="-514350">
              <a:buAutoNum type="arabicPeriod"/>
            </a:pPr>
            <a:r>
              <a:rPr lang="en-US" sz="2600" dirty="0" smtClean="0"/>
              <a:t>Develop an individualized readiness plan informed by school readiness assessment data for each kindergarten student.</a:t>
            </a:r>
            <a:endParaRPr lang="en-US" sz="2600" dirty="0"/>
          </a:p>
          <a:p>
            <a:pPr marL="971550" lvl="1" indent="-514350">
              <a:buAutoNum type="arabicPeriod"/>
            </a:pPr>
            <a:r>
              <a:rPr lang="en-US" sz="2600" dirty="0" smtClean="0"/>
              <a:t>Report school readiness data to your school district.</a:t>
            </a:r>
            <a:endParaRPr lang="en-US" sz="2600" b="0" dirty="0"/>
          </a:p>
          <a:p>
            <a:endParaRPr lang="en-US" sz="2800" dirty="0"/>
          </a:p>
          <a:p>
            <a:endParaRPr lang="en-US" dirty="0"/>
          </a:p>
        </p:txBody>
      </p:sp>
      <p:sp>
        <p:nvSpPr>
          <p:cNvPr id="3" name="Title 2"/>
          <p:cNvSpPr>
            <a:spLocks noGrp="1"/>
          </p:cNvSpPr>
          <p:nvPr>
            <p:ph type="title"/>
          </p:nvPr>
        </p:nvSpPr>
        <p:spPr/>
        <p:txBody>
          <a:bodyPr/>
          <a:lstStyle/>
          <a:p>
            <a:r>
              <a:rPr lang="en-US" u="sng" dirty="0"/>
              <a:t>Waiver of C.R.S. § 22-7-1014 </a:t>
            </a:r>
            <a:br>
              <a:rPr lang="en-US" u="sng" dirty="0"/>
            </a:br>
            <a:r>
              <a:rPr lang="en-US" sz="3200" u="sng" dirty="0"/>
              <a:t>(Assessment)</a:t>
            </a:r>
            <a:endParaRPr lang="en-US" sz="3200" dirty="0"/>
          </a:p>
        </p:txBody>
      </p:sp>
      <p:sp>
        <p:nvSpPr>
          <p:cNvPr id="4" name="Footer Placeholder 3"/>
          <p:cNvSpPr>
            <a:spLocks noGrp="1"/>
          </p:cNvSpPr>
          <p:nvPr>
            <p:ph type="ftr" sz="quarter" idx="3"/>
          </p:nvPr>
        </p:nvSpPr>
        <p:spPr/>
        <p:txBody>
          <a:bodyPr/>
          <a:lstStyle/>
          <a:p>
            <a:fld id="{757A2F4E-5D54-B04B-91BD-7E78EE1FE9FD}" type="slidenum">
              <a:rPr lang="en-US" smtClean="0"/>
              <a:pPr/>
              <a:t>15</a:t>
            </a:fld>
            <a:endParaRPr lang="en-US" dirty="0" smtClean="0"/>
          </a:p>
        </p:txBody>
      </p:sp>
    </p:spTree>
    <p:extLst>
      <p:ext uri="{BB962C8B-B14F-4D97-AF65-F5344CB8AC3E}">
        <p14:creationId xmlns:p14="http://schemas.microsoft.com/office/powerpoint/2010/main" val="3170820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When a charter school has been relieved from </a:t>
            </a:r>
            <a:r>
              <a:rPr lang="en-US" sz="2800" b="0" i="1" dirty="0" smtClean="0"/>
              <a:t>the </a:t>
            </a:r>
            <a:r>
              <a:rPr lang="en-US" sz="2800" b="0" i="1" dirty="0"/>
              <a:t>assessment </a:t>
            </a:r>
            <a:r>
              <a:rPr lang="en-US" sz="2800" b="0" i="1" dirty="0" smtClean="0"/>
              <a:t>and data reporting components </a:t>
            </a:r>
            <a:r>
              <a:rPr lang="en-US" sz="2800" b="0" i="1" dirty="0"/>
              <a:t>of CAP4K</a:t>
            </a:r>
            <a:r>
              <a:rPr lang="en-US" sz="2800" dirty="0"/>
              <a:t>, it is still required to do the following</a:t>
            </a:r>
            <a:r>
              <a:rPr lang="en-US" sz="2800" dirty="0" smtClean="0"/>
              <a:t>:</a:t>
            </a:r>
            <a:endParaRPr lang="en-US" sz="2800" dirty="0"/>
          </a:p>
          <a:p>
            <a:pPr marL="971550" lvl="1" indent="-514350">
              <a:buAutoNum type="arabicPeriod"/>
            </a:pPr>
            <a:r>
              <a:rPr lang="en-US" sz="2600" dirty="0" smtClean="0"/>
              <a:t>Administer </a:t>
            </a:r>
            <a:r>
              <a:rPr lang="en-US" sz="2600" dirty="0"/>
              <a:t>an assessment, but </a:t>
            </a:r>
            <a:r>
              <a:rPr lang="en-US" sz="2600" dirty="0" smtClean="0"/>
              <a:t>only to </a:t>
            </a:r>
            <a:r>
              <a:rPr lang="en-US" sz="2600" dirty="0"/>
              <a:t>assess the </a:t>
            </a:r>
            <a:r>
              <a:rPr lang="en-US" sz="2600" dirty="0" smtClean="0"/>
              <a:t>minimum statutory domains.</a:t>
            </a:r>
          </a:p>
          <a:p>
            <a:pPr marL="971550" lvl="1" indent="-514350">
              <a:buAutoNum type="arabicPeriod"/>
            </a:pPr>
            <a:r>
              <a:rPr lang="en-US" sz="2600" dirty="0" smtClean="0"/>
              <a:t>Use a valid and reliable assessment.</a:t>
            </a:r>
            <a:endParaRPr lang="en-US" sz="2600" dirty="0"/>
          </a:p>
          <a:p>
            <a:pPr marL="971550" lvl="1" indent="-514350">
              <a:buAutoNum type="arabicPeriod"/>
            </a:pPr>
            <a:r>
              <a:rPr lang="en-US" sz="2600" b="0" dirty="0" smtClean="0"/>
              <a:t>Develop </a:t>
            </a:r>
            <a:r>
              <a:rPr lang="en-US" sz="2600" b="0" dirty="0"/>
              <a:t>an individualized readiness plan </a:t>
            </a:r>
            <a:r>
              <a:rPr lang="en-US" sz="2600" b="0" dirty="0" smtClean="0"/>
              <a:t>informed by school readiness assessment data for </a:t>
            </a:r>
            <a:r>
              <a:rPr lang="en-US" sz="2600" b="0" dirty="0"/>
              <a:t>each </a:t>
            </a:r>
            <a:endParaRPr lang="en-US" sz="2600" b="0" dirty="0" smtClean="0"/>
          </a:p>
          <a:p>
            <a:pPr marL="0" indent="0">
              <a:buNone/>
            </a:pPr>
            <a:r>
              <a:rPr lang="en-US" sz="2600" b="0" dirty="0"/>
              <a:t> </a:t>
            </a:r>
            <a:r>
              <a:rPr lang="en-US" sz="2600" b="0" dirty="0" smtClean="0"/>
              <a:t>    </a:t>
            </a:r>
            <a:r>
              <a:rPr lang="en-US" sz="2600" b="0" dirty="0"/>
              <a:t> </a:t>
            </a:r>
            <a:r>
              <a:rPr lang="en-US" sz="2600" b="0" dirty="0" smtClean="0"/>
              <a:t>       kindergarten student.</a:t>
            </a:r>
            <a:endParaRPr lang="en-US" b="0" dirty="0"/>
          </a:p>
          <a:p>
            <a:r>
              <a:rPr lang="en-US" sz="2800" dirty="0" smtClean="0"/>
              <a:t>Address school </a:t>
            </a:r>
            <a:r>
              <a:rPr lang="en-US" sz="2800" dirty="0"/>
              <a:t>readiness assessment and data reporting </a:t>
            </a:r>
            <a:r>
              <a:rPr lang="en-US" sz="2800" dirty="0" smtClean="0"/>
              <a:t>waivers in </a:t>
            </a:r>
            <a:r>
              <a:rPr lang="en-US" sz="2800" dirty="0"/>
              <a:t>same </a:t>
            </a:r>
            <a:r>
              <a:rPr lang="en-US" sz="2800" dirty="0" smtClean="0"/>
              <a:t>RRP.</a:t>
            </a:r>
            <a:endParaRPr lang="en-US" sz="2800" dirty="0"/>
          </a:p>
          <a:p>
            <a:pPr marL="45720" indent="0">
              <a:buNone/>
            </a:pPr>
            <a:endParaRPr lang="en-US" dirty="0"/>
          </a:p>
        </p:txBody>
      </p:sp>
      <p:sp>
        <p:nvSpPr>
          <p:cNvPr id="3" name="Title 2"/>
          <p:cNvSpPr>
            <a:spLocks noGrp="1"/>
          </p:cNvSpPr>
          <p:nvPr>
            <p:ph type="title"/>
          </p:nvPr>
        </p:nvSpPr>
        <p:spPr/>
        <p:txBody>
          <a:bodyPr/>
          <a:lstStyle/>
          <a:p>
            <a:r>
              <a:rPr lang="en-US" sz="3200" u="sng" dirty="0"/>
              <a:t>Waiver of C.R.S. §§ 22-7-1014 </a:t>
            </a:r>
            <a:r>
              <a:rPr lang="en-US" sz="3200" u="sng" dirty="0" smtClean="0"/>
              <a:t>&amp; 1019 </a:t>
            </a:r>
            <a:r>
              <a:rPr lang="en-US" sz="3200" u="sng" dirty="0"/>
              <a:t/>
            </a:r>
            <a:br>
              <a:rPr lang="en-US" sz="3200" u="sng" dirty="0"/>
            </a:br>
            <a:r>
              <a:rPr lang="en-US" sz="2800" u="sng" dirty="0"/>
              <a:t>(Assessment </a:t>
            </a:r>
            <a:r>
              <a:rPr lang="en-US" sz="2800" u="sng" dirty="0" smtClean="0"/>
              <a:t>&amp; Data </a:t>
            </a:r>
            <a:r>
              <a:rPr lang="en-US" sz="2800" u="sng" dirty="0"/>
              <a:t>Reporting)</a:t>
            </a:r>
            <a:endParaRPr lang="en-US" sz="2800" dirty="0"/>
          </a:p>
        </p:txBody>
      </p:sp>
      <p:sp>
        <p:nvSpPr>
          <p:cNvPr id="4" name="Footer Placeholder 3"/>
          <p:cNvSpPr>
            <a:spLocks noGrp="1"/>
          </p:cNvSpPr>
          <p:nvPr>
            <p:ph type="ftr" sz="quarter" idx="3"/>
          </p:nvPr>
        </p:nvSpPr>
        <p:spPr/>
        <p:txBody>
          <a:bodyPr/>
          <a:lstStyle/>
          <a:p>
            <a:fld id="{757A2F4E-5D54-B04B-91BD-7E78EE1FE9FD}" type="slidenum">
              <a:rPr lang="en-US" smtClean="0"/>
              <a:pPr/>
              <a:t>16</a:t>
            </a:fld>
            <a:endParaRPr lang="en-US" dirty="0" smtClean="0"/>
          </a:p>
        </p:txBody>
      </p:sp>
    </p:spTree>
    <p:extLst>
      <p:ext uri="{BB962C8B-B14F-4D97-AF65-F5344CB8AC3E}">
        <p14:creationId xmlns:p14="http://schemas.microsoft.com/office/powerpoint/2010/main" val="811998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546474"/>
          </a:xfrm>
        </p:spPr>
        <p:txBody>
          <a:bodyPr/>
          <a:lstStyle/>
          <a:p>
            <a:r>
              <a:rPr lang="en-US" sz="2800" b="0" dirty="0" smtClean="0"/>
              <a:t>Identify which domains will be assessed and with which assessment(s). </a:t>
            </a:r>
          </a:p>
          <a:p>
            <a:pPr lvl="1"/>
            <a:r>
              <a:rPr lang="en-US" sz="2000" dirty="0" smtClean="0"/>
              <a:t>Illustrate with a crosswalk.</a:t>
            </a:r>
            <a:endParaRPr lang="en-US" sz="2000" b="0" dirty="0" smtClean="0"/>
          </a:p>
          <a:p>
            <a:r>
              <a:rPr lang="en-US" sz="2800" b="0" dirty="0" smtClean="0"/>
              <a:t>Provide evidence of the assessment being </a:t>
            </a:r>
            <a:r>
              <a:rPr lang="en-US" sz="2800" b="0" dirty="0"/>
              <a:t>research-based and </a:t>
            </a:r>
            <a:r>
              <a:rPr lang="en-US" sz="2800" b="0" dirty="0" smtClean="0"/>
              <a:t>reliable.</a:t>
            </a:r>
            <a:endParaRPr lang="en-US" sz="2800" b="0" dirty="0"/>
          </a:p>
          <a:p>
            <a:r>
              <a:rPr lang="en-US" sz="2800" b="0" dirty="0" smtClean="0"/>
              <a:t>State your commitment </a:t>
            </a:r>
            <a:r>
              <a:rPr lang="en-US" sz="2800" b="0" dirty="0"/>
              <a:t>to:</a:t>
            </a:r>
          </a:p>
          <a:p>
            <a:pPr lvl="1"/>
            <a:r>
              <a:rPr lang="en-US" sz="2000" dirty="0" smtClean="0"/>
              <a:t>Administering the </a:t>
            </a:r>
            <a:r>
              <a:rPr lang="en-US" sz="2000" dirty="0"/>
              <a:t>assessment within first 60 </a:t>
            </a:r>
            <a:r>
              <a:rPr lang="en-US" sz="2000" dirty="0" smtClean="0"/>
              <a:t>calendar days </a:t>
            </a:r>
            <a:r>
              <a:rPr lang="en-US" sz="2000" dirty="0"/>
              <a:t>of </a:t>
            </a:r>
            <a:r>
              <a:rPr lang="en-US" sz="2000" dirty="0" smtClean="0"/>
              <a:t>school year.</a:t>
            </a:r>
            <a:endParaRPr lang="en-US" sz="2000" dirty="0"/>
          </a:p>
          <a:p>
            <a:pPr lvl="1"/>
            <a:r>
              <a:rPr lang="en-US" sz="2000" dirty="0" smtClean="0"/>
              <a:t>Assessing the domains.</a:t>
            </a:r>
            <a:endParaRPr lang="en-US" sz="2000" dirty="0"/>
          </a:p>
          <a:p>
            <a:pPr lvl="1"/>
            <a:r>
              <a:rPr lang="en-US" sz="2000" dirty="0" smtClean="0"/>
              <a:t>Providing </a:t>
            </a:r>
            <a:r>
              <a:rPr lang="en-US" sz="2000" dirty="0"/>
              <a:t>each kindergarten student with an individualized readiness </a:t>
            </a:r>
            <a:r>
              <a:rPr lang="en-US" sz="2000" dirty="0" smtClean="0"/>
              <a:t>plan informed by the school readiness assessment.</a:t>
            </a:r>
          </a:p>
          <a:p>
            <a:pPr lvl="1"/>
            <a:r>
              <a:rPr lang="en-US" sz="2000" dirty="0" smtClean="0"/>
              <a:t>Report school readiness data to school district.</a:t>
            </a:r>
            <a:endParaRPr lang="en-US" sz="2000" dirty="0"/>
          </a:p>
          <a:p>
            <a:endParaRPr lang="en-US" dirty="0"/>
          </a:p>
        </p:txBody>
      </p:sp>
      <p:sp>
        <p:nvSpPr>
          <p:cNvPr id="3" name="Title 2"/>
          <p:cNvSpPr>
            <a:spLocks noGrp="1"/>
          </p:cNvSpPr>
          <p:nvPr>
            <p:ph type="title"/>
          </p:nvPr>
        </p:nvSpPr>
        <p:spPr/>
        <p:txBody>
          <a:bodyPr/>
          <a:lstStyle/>
          <a:p>
            <a:r>
              <a:rPr lang="en-US" u="sng" dirty="0" smtClean="0"/>
              <a:t>Components of a </a:t>
            </a:r>
            <a:br>
              <a:rPr lang="en-US" u="sng" dirty="0" smtClean="0"/>
            </a:br>
            <a:r>
              <a:rPr lang="en-US" u="sng" dirty="0" smtClean="0"/>
              <a:t>School Readiness RRP</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17</a:t>
            </a:fld>
            <a:endParaRPr lang="en-US" dirty="0" smtClean="0"/>
          </a:p>
        </p:txBody>
      </p:sp>
    </p:spTree>
    <p:extLst>
      <p:ext uri="{BB962C8B-B14F-4D97-AF65-F5344CB8AC3E}">
        <p14:creationId xmlns:p14="http://schemas.microsoft.com/office/powerpoint/2010/main" val="25605698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230969"/>
          </a:xfrm>
        </p:spPr>
        <p:txBody>
          <a:bodyPr/>
          <a:lstStyle/>
          <a:p>
            <a:r>
              <a:rPr lang="en-US" sz="2800" b="0" dirty="0" smtClean="0"/>
              <a:t>May use READ Act </a:t>
            </a:r>
            <a:r>
              <a:rPr lang="en-US" sz="2800" b="0" dirty="0"/>
              <a:t>reading </a:t>
            </a:r>
            <a:r>
              <a:rPr lang="en-US" sz="2800" b="0" dirty="0" smtClean="0"/>
              <a:t>assessment for literacy </a:t>
            </a:r>
            <a:r>
              <a:rPr lang="en-US" sz="2800" b="0" dirty="0"/>
              <a:t>component of school readiness assessment. </a:t>
            </a:r>
            <a:endParaRPr lang="en-US" sz="2800" b="0" dirty="0" smtClean="0"/>
          </a:p>
          <a:p>
            <a:pPr lvl="1"/>
            <a:r>
              <a:rPr lang="en-US" sz="2600" b="0" dirty="0" smtClean="0"/>
              <a:t>Must </a:t>
            </a:r>
            <a:r>
              <a:rPr lang="en-US" sz="2600" b="0" dirty="0"/>
              <a:t>be an approved READ Act reading assessment</a:t>
            </a:r>
            <a:r>
              <a:rPr lang="en-US" sz="2600" b="0" dirty="0" smtClean="0"/>
              <a:t>.</a:t>
            </a:r>
          </a:p>
          <a:p>
            <a:pPr lvl="2"/>
            <a:r>
              <a:rPr lang="en-US" sz="1800" i="1" dirty="0" smtClean="0"/>
              <a:t>e.g., </a:t>
            </a:r>
            <a:r>
              <a:rPr lang="en-US" sz="1800" dirty="0" smtClean="0"/>
              <a:t>Aimsweb</a:t>
            </a:r>
            <a:r>
              <a:rPr lang="en-US" sz="1800" dirty="0"/>
              <a:t>, DIBELS Next, FAST, i Ready, ISIP ER Istation, PALS, STAR Early Learning </a:t>
            </a:r>
            <a:endParaRPr lang="en-US" sz="1800" dirty="0" smtClean="0"/>
          </a:p>
          <a:p>
            <a:pPr marL="91440" indent="0" algn="ctr">
              <a:buNone/>
            </a:pPr>
            <a:r>
              <a:rPr lang="en-US" sz="4000" u="sng" dirty="0" smtClean="0"/>
              <a:t>OR</a:t>
            </a:r>
            <a:endParaRPr lang="en-US" sz="4000" u="sng" dirty="0"/>
          </a:p>
          <a:p>
            <a:r>
              <a:rPr lang="en-US" sz="2800" b="0" dirty="0" smtClean="0"/>
              <a:t>May use your own assessment to assess literacy, but must also administer a READ Act-approved reading assessment.</a:t>
            </a:r>
            <a:endParaRPr lang="en-US" sz="2800" b="0" dirty="0"/>
          </a:p>
        </p:txBody>
      </p:sp>
      <p:sp>
        <p:nvSpPr>
          <p:cNvPr id="3" name="Title 2"/>
          <p:cNvSpPr>
            <a:spLocks noGrp="1"/>
          </p:cNvSpPr>
          <p:nvPr>
            <p:ph type="title"/>
          </p:nvPr>
        </p:nvSpPr>
        <p:spPr/>
        <p:txBody>
          <a:bodyPr/>
          <a:lstStyle/>
          <a:p>
            <a:r>
              <a:rPr lang="en-US" sz="3200" u="sng" dirty="0" smtClean="0"/>
              <a:t/>
            </a:r>
            <a:br>
              <a:rPr lang="en-US" sz="3200" u="sng" dirty="0" smtClean="0"/>
            </a:br>
            <a:r>
              <a:rPr lang="en-US" sz="3200" u="sng" dirty="0" smtClean="0"/>
              <a:t>School </a:t>
            </a:r>
            <a:r>
              <a:rPr lang="en-US" sz="3200" u="sng" dirty="0"/>
              <a:t>Readiness and READ </a:t>
            </a:r>
            <a:r>
              <a:rPr lang="en-US" sz="3200" u="sng" dirty="0" smtClean="0"/>
              <a:t>Act</a:t>
            </a:r>
            <a:r>
              <a:rPr lang="en-US" u="sng" dirty="0" smtClean="0"/>
              <a:t/>
            </a:r>
            <a:br>
              <a:rPr lang="en-US" u="sng" dirty="0" smtClean="0"/>
            </a:br>
            <a:r>
              <a:rPr lang="en-US" sz="2800" dirty="0"/>
              <a:t>C.R.S. § 22-7-1014(2)(a)</a:t>
            </a:r>
            <a:r>
              <a:rPr lang="en-US" dirty="0"/>
              <a:t/>
            </a:r>
            <a:br>
              <a:rPr lang="en-US" dirty="0"/>
            </a:b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18</a:t>
            </a:fld>
            <a:endParaRPr lang="en-US" dirty="0" smtClean="0"/>
          </a:p>
        </p:txBody>
      </p:sp>
    </p:spTree>
    <p:extLst>
      <p:ext uri="{BB962C8B-B14F-4D97-AF65-F5344CB8AC3E}">
        <p14:creationId xmlns:p14="http://schemas.microsoft.com/office/powerpoint/2010/main" val="29055852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0465" y="165724"/>
            <a:ext cx="8381260" cy="782073"/>
          </a:xfrm>
        </p:spPr>
        <p:txBody>
          <a:bodyPr/>
          <a:lstStyle/>
          <a:p>
            <a:r>
              <a:rPr lang="en-US" dirty="0" smtClean="0"/>
              <a:t>Questions?</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19</a:t>
            </a:fld>
            <a:endParaRPr lang="en-US" dirty="0" smtClean="0"/>
          </a:p>
        </p:txBody>
      </p:sp>
      <p:sp>
        <p:nvSpPr>
          <p:cNvPr id="5" name="Content Placeholder 4"/>
          <p:cNvSpPr>
            <a:spLocks noGrp="1"/>
          </p:cNvSpPr>
          <p:nvPr>
            <p:ph idx="4294967295"/>
          </p:nvPr>
        </p:nvSpPr>
        <p:spPr>
          <a:xfrm>
            <a:off x="879057" y="1321084"/>
            <a:ext cx="7204075" cy="4822825"/>
          </a:xfrm>
        </p:spPr>
        <p:txBody>
          <a:bodyPr/>
          <a:lstStyle/>
          <a:p>
            <a:r>
              <a:rPr lang="en-US" sz="2000" b="0" dirty="0"/>
              <a:t>For assistance related to </a:t>
            </a:r>
            <a:r>
              <a:rPr lang="en-US" sz="2000" i="1" dirty="0"/>
              <a:t>school readiness</a:t>
            </a:r>
            <a:r>
              <a:rPr lang="en-US" sz="2000" b="0" dirty="0"/>
              <a:t>, please contact Emily Kielmeyer in CDE’s Office of Early Learning and School Readiness at (720) 822- 0640 or </a:t>
            </a:r>
            <a:r>
              <a:rPr lang="en-US" sz="2000" b="0" u="sng" dirty="0">
                <a:hlinkClick r:id="rId2"/>
              </a:rPr>
              <a:t>Kielmeyer_E@cde.state.co.us</a:t>
            </a:r>
            <a:r>
              <a:rPr lang="en-US" sz="2000" b="0" dirty="0"/>
              <a:t>. </a:t>
            </a:r>
            <a:endParaRPr lang="en-US" sz="2000" b="0" dirty="0" smtClean="0"/>
          </a:p>
          <a:p>
            <a:pPr marL="45720" indent="0">
              <a:buNone/>
            </a:pPr>
            <a:endParaRPr lang="en-US" sz="2000" b="0" i="1" dirty="0"/>
          </a:p>
          <a:p>
            <a:r>
              <a:rPr lang="en-US" sz="2000" b="0" dirty="0"/>
              <a:t>For assistance related to the kindergarten school readiness </a:t>
            </a:r>
            <a:r>
              <a:rPr lang="en-US" sz="2000" i="1" dirty="0"/>
              <a:t>data </a:t>
            </a:r>
            <a:r>
              <a:rPr lang="en-US" sz="2000" i="1" dirty="0" smtClean="0"/>
              <a:t>collection</a:t>
            </a:r>
            <a:r>
              <a:rPr lang="en-US" sz="2000" b="0" dirty="0" smtClean="0"/>
              <a:t>, </a:t>
            </a:r>
            <a:r>
              <a:rPr lang="en-US" sz="2000" b="0" dirty="0"/>
              <a:t>please </a:t>
            </a:r>
            <a:r>
              <a:rPr lang="en-US" sz="2000" b="0" dirty="0" smtClean="0"/>
              <a:t>contact Tara Rhodes in CDE’s Office </a:t>
            </a:r>
            <a:r>
              <a:rPr lang="en-US" sz="2000" b="0" dirty="0"/>
              <a:t>of Early Learning and School </a:t>
            </a:r>
            <a:r>
              <a:rPr lang="en-US" sz="2000" b="0" dirty="0" smtClean="0"/>
              <a:t>Readiness at </a:t>
            </a:r>
            <a:r>
              <a:rPr lang="en-US" sz="2000" b="0" dirty="0"/>
              <a:t>(303) 866-6243 </a:t>
            </a:r>
            <a:r>
              <a:rPr lang="en-US" sz="2000" b="0"/>
              <a:t>or </a:t>
            </a:r>
            <a:r>
              <a:rPr lang="en-US" sz="2000" b="0" smtClean="0">
                <a:hlinkClick r:id="rId3"/>
              </a:rPr>
              <a:t>Rhodes_T@cde.state.co.us</a:t>
            </a:r>
            <a:r>
              <a:rPr lang="en-US" sz="2000" b="0" dirty="0" smtClean="0"/>
              <a:t>.</a:t>
            </a:r>
          </a:p>
          <a:p>
            <a:pPr marL="45720" indent="0">
              <a:buNone/>
            </a:pPr>
            <a:endParaRPr lang="en-US" sz="2000" b="0" i="1" dirty="0"/>
          </a:p>
          <a:p>
            <a:r>
              <a:rPr lang="en-US" sz="2000" b="0" dirty="0"/>
              <a:t>For assistance related to </a:t>
            </a:r>
            <a:r>
              <a:rPr lang="en-US" sz="2000" i="1" dirty="0" smtClean="0"/>
              <a:t>waiver requests</a:t>
            </a:r>
            <a:r>
              <a:rPr lang="en-US" sz="2000" b="0" dirty="0" smtClean="0"/>
              <a:t>, </a:t>
            </a:r>
            <a:r>
              <a:rPr lang="en-US" sz="2000" b="0" dirty="0"/>
              <a:t>please contact </a:t>
            </a:r>
            <a:r>
              <a:rPr lang="en-US" sz="2000" b="0" dirty="0" smtClean="0"/>
              <a:t>Elizabeth Anzalone </a:t>
            </a:r>
            <a:r>
              <a:rPr lang="en-US" sz="2000" b="0" dirty="0"/>
              <a:t>in CDE’s Office of Schools of Choice at (303) 866-6897 or </a:t>
            </a:r>
            <a:r>
              <a:rPr lang="en-US" sz="2000" b="0" u="sng" dirty="0" smtClean="0">
                <a:hlinkClick r:id="rId4"/>
              </a:rPr>
              <a:t>Anzalone_E@cde.state.co.us</a:t>
            </a:r>
            <a:r>
              <a:rPr lang="en-US" sz="2000" b="0" u="sng" dirty="0"/>
              <a:t>.</a:t>
            </a:r>
            <a:endParaRPr lang="en-US" sz="2000" b="0" i="1" dirty="0"/>
          </a:p>
          <a:p>
            <a:pPr marL="45720" indent="0">
              <a:buNone/>
            </a:pPr>
            <a:endParaRPr lang="en-US" i="1" dirty="0"/>
          </a:p>
          <a:p>
            <a:pPr marL="45720" indent="0">
              <a:buNone/>
            </a:pPr>
            <a:endParaRPr lang="en-US" dirty="0"/>
          </a:p>
        </p:txBody>
      </p:sp>
    </p:spTree>
    <p:extLst>
      <p:ext uri="{BB962C8B-B14F-4D97-AF65-F5344CB8AC3E}">
        <p14:creationId xmlns:p14="http://schemas.microsoft.com/office/powerpoint/2010/main" val="775020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79834" y="1760963"/>
            <a:ext cx="8309058" cy="4504582"/>
          </a:xfrm>
        </p:spPr>
        <p:txBody>
          <a:bodyPr/>
          <a:lstStyle/>
          <a:p>
            <a:r>
              <a:rPr lang="en-US" dirty="0"/>
              <a:t>Align Colorado’s preschool through postsecondary </a:t>
            </a:r>
            <a:r>
              <a:rPr lang="en-US" dirty="0" smtClean="0"/>
              <a:t>system.</a:t>
            </a:r>
          </a:p>
          <a:p>
            <a:pPr marL="45720" indent="0">
              <a:buNone/>
            </a:pPr>
            <a:endParaRPr lang="en-US" dirty="0"/>
          </a:p>
          <a:p>
            <a:r>
              <a:rPr lang="en-US" dirty="0"/>
              <a:t>Close gaps early and prevent other gaps from </a:t>
            </a:r>
            <a:r>
              <a:rPr lang="en-US" dirty="0" smtClean="0"/>
              <a:t>starting.</a:t>
            </a:r>
          </a:p>
          <a:p>
            <a:pPr marL="45720" indent="0">
              <a:buNone/>
            </a:pPr>
            <a:endParaRPr lang="en-US" dirty="0"/>
          </a:p>
          <a:p>
            <a:r>
              <a:rPr lang="en-US" dirty="0"/>
              <a:t>Identify needs to provide responsive learning </a:t>
            </a:r>
            <a:r>
              <a:rPr lang="en-US" dirty="0" smtClean="0"/>
              <a:t>environment.</a:t>
            </a:r>
          </a:p>
          <a:p>
            <a:pPr marL="45720" indent="0">
              <a:buNone/>
            </a:pPr>
            <a:endParaRPr lang="en-US" dirty="0"/>
          </a:p>
          <a:p>
            <a:r>
              <a:rPr lang="en-US" dirty="0"/>
              <a:t>Support later school </a:t>
            </a:r>
            <a:r>
              <a:rPr lang="en-US" dirty="0" smtClean="0"/>
              <a:t>success.</a:t>
            </a:r>
            <a:endParaRPr lang="en-US" dirty="0"/>
          </a:p>
          <a:p>
            <a:pPr marL="45720" indent="0">
              <a:buNone/>
            </a:pPr>
            <a:endParaRPr lang="en-US" dirty="0"/>
          </a:p>
        </p:txBody>
      </p:sp>
      <p:sp>
        <p:nvSpPr>
          <p:cNvPr id="10" name="Title 9"/>
          <p:cNvSpPr>
            <a:spLocks noGrp="1"/>
          </p:cNvSpPr>
          <p:nvPr>
            <p:ph type="title"/>
          </p:nvPr>
        </p:nvSpPr>
        <p:spPr/>
        <p:txBody>
          <a:bodyPr/>
          <a:lstStyle/>
          <a:p>
            <a:r>
              <a:rPr lang="en-US" u="sng" dirty="0"/>
              <a:t>Colorado’s Achievement Plan </a:t>
            </a:r>
            <a:r>
              <a:rPr lang="en-US" u="sng" dirty="0" smtClean="0"/>
              <a:t/>
            </a:r>
            <a:br>
              <a:rPr lang="en-US" u="sng" dirty="0" smtClean="0"/>
            </a:br>
            <a:r>
              <a:rPr lang="en-US" u="sng" dirty="0" smtClean="0"/>
              <a:t>for </a:t>
            </a:r>
            <a:r>
              <a:rPr lang="en-US" u="sng" dirty="0"/>
              <a:t>Kids (CAP4K)</a:t>
            </a:r>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2</a:t>
            </a:fld>
            <a:endParaRPr lang="en-US" dirty="0" smtClean="0"/>
          </a:p>
        </p:txBody>
      </p:sp>
    </p:spTree>
    <p:extLst>
      <p:ext uri="{BB962C8B-B14F-4D97-AF65-F5344CB8AC3E}">
        <p14:creationId xmlns:p14="http://schemas.microsoft.com/office/powerpoint/2010/main" val="2945129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382591"/>
            <a:ext cx="8407893" cy="3743887"/>
          </a:xfrm>
        </p:spPr>
        <p:txBody>
          <a:bodyPr/>
          <a:lstStyle/>
          <a:p>
            <a:pPr marL="0" indent="0" algn="ctr">
              <a:buNone/>
            </a:pPr>
            <a:r>
              <a:rPr lang="en-US" b="0" dirty="0"/>
              <a:t>School readiness describes both the preparedness of </a:t>
            </a:r>
            <a:r>
              <a:rPr lang="en-US" u="sng" dirty="0"/>
              <a:t>a child to engage in and benefit from learning experiences</a:t>
            </a:r>
            <a:r>
              <a:rPr lang="en-US" b="0" dirty="0"/>
              <a:t>, and the ability of </a:t>
            </a:r>
            <a:r>
              <a:rPr lang="en-US" u="sng" dirty="0"/>
              <a:t>a school to meet the needs of all students</a:t>
            </a:r>
            <a:r>
              <a:rPr lang="en-US" dirty="0"/>
              <a:t> </a:t>
            </a:r>
            <a:r>
              <a:rPr lang="en-US" b="0" dirty="0"/>
              <a:t>enrolled in publicly funded preschool or kindergarten.  School readiness is enhanced when schools, families, and community service providers work collaboratively to ensure that every child is ready for higher levels of learning in academic content. </a:t>
            </a:r>
          </a:p>
          <a:p>
            <a:pPr marL="0" indent="0" algn="ctr">
              <a:buNone/>
            </a:pPr>
            <a:endParaRPr lang="en-US" dirty="0"/>
          </a:p>
          <a:p>
            <a:pPr marL="0" indent="0" algn="r">
              <a:buNone/>
            </a:pPr>
            <a:r>
              <a:rPr lang="en-US" dirty="0"/>
              <a:t>Readopted by the State Board of Education in 2017</a:t>
            </a:r>
          </a:p>
          <a:p>
            <a:endParaRPr lang="en-US" dirty="0"/>
          </a:p>
        </p:txBody>
      </p:sp>
      <p:sp>
        <p:nvSpPr>
          <p:cNvPr id="3" name="Title 2"/>
          <p:cNvSpPr>
            <a:spLocks noGrp="1"/>
          </p:cNvSpPr>
          <p:nvPr>
            <p:ph type="title"/>
          </p:nvPr>
        </p:nvSpPr>
        <p:spPr/>
        <p:txBody>
          <a:bodyPr/>
          <a:lstStyle/>
          <a:p>
            <a:r>
              <a:rPr lang="en-US" u="sng" dirty="0"/>
              <a:t>Colorado’s Definition of School Readiness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a:t>
            </a:fld>
            <a:endParaRPr lang="en-US" dirty="0" smtClean="0"/>
          </a:p>
        </p:txBody>
      </p:sp>
    </p:spTree>
    <p:extLst>
      <p:ext uri="{BB962C8B-B14F-4D97-AF65-F5344CB8AC3E}">
        <p14:creationId xmlns:p14="http://schemas.microsoft.com/office/powerpoint/2010/main" val="1632125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descr="CAP4K includes provisions related to school readiness for the State Board of Education, local education providers, and CDE.&#10;" title="Statutory Requirements"/>
          <p:cNvSpPr>
            <a:spLocks noGrp="1"/>
          </p:cNvSpPr>
          <p:nvPr>
            <p:ph idx="1"/>
          </p:nvPr>
        </p:nvSpPr>
        <p:spPr/>
        <p:txBody>
          <a:bodyPr/>
          <a:lstStyle/>
          <a:p>
            <a:r>
              <a:rPr lang="en-US" dirty="0" smtClean="0"/>
              <a:t>CAP4K includes provisions related to school readiness for the State Board of Education, local education providers, and CDE.</a:t>
            </a:r>
            <a:endParaRPr lang="en-US" dirty="0"/>
          </a:p>
        </p:txBody>
      </p:sp>
      <p:sp>
        <p:nvSpPr>
          <p:cNvPr id="6" name="Title 5"/>
          <p:cNvSpPr>
            <a:spLocks noGrp="1"/>
          </p:cNvSpPr>
          <p:nvPr>
            <p:ph type="title"/>
          </p:nvPr>
        </p:nvSpPr>
        <p:spPr/>
        <p:txBody>
          <a:bodyPr/>
          <a:lstStyle/>
          <a:p>
            <a:r>
              <a:rPr lang="en-US" u="sng" dirty="0" smtClean="0"/>
              <a:t>Statutory Requirements</a:t>
            </a:r>
            <a:endParaRPr lang="en-US" u="sng" dirty="0"/>
          </a:p>
        </p:txBody>
      </p:sp>
      <p:sp>
        <p:nvSpPr>
          <p:cNvPr id="3" name="Footer Placeholder 2"/>
          <p:cNvSpPr>
            <a:spLocks noGrp="1"/>
          </p:cNvSpPr>
          <p:nvPr>
            <p:ph type="ftr" sz="quarter" idx="3"/>
          </p:nvPr>
        </p:nvSpPr>
        <p:spPr/>
        <p:txBody>
          <a:bodyPr/>
          <a:lstStyle/>
          <a:p>
            <a:fld id="{757A2F4E-5D54-B04B-91BD-7E78EE1FE9FD}" type="slidenum">
              <a:rPr lang="en-US" smtClean="0"/>
              <a:pPr/>
              <a:t>4</a:t>
            </a:fld>
            <a:endParaRPr lang="en-US" dirty="0" smtClean="0"/>
          </a:p>
        </p:txBody>
      </p:sp>
      <p:graphicFrame>
        <p:nvGraphicFramePr>
          <p:cNvPr id="5" name="Content Placeholder 4" title="Decorative Item"/>
          <p:cNvGraphicFramePr>
            <a:graphicFrameLocks/>
          </p:cNvGraphicFramePr>
          <p:nvPr>
            <p:extLst>
              <p:ext uri="{D42A27DB-BD31-4B8C-83A1-F6EECF244321}">
                <p14:modId xmlns:p14="http://schemas.microsoft.com/office/powerpoint/2010/main" val="1498637244"/>
              </p:ext>
            </p:extLst>
          </p:nvPr>
        </p:nvGraphicFramePr>
        <p:xfrm>
          <a:off x="354859" y="2534970"/>
          <a:ext cx="8407401" cy="3908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1817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1599"/>
          </a:xfrm>
        </p:spPr>
        <p:txBody>
          <a:bodyPr/>
          <a:lstStyle/>
          <a:p>
            <a:r>
              <a:rPr lang="en-US" sz="3200" dirty="0"/>
              <a:t>State Board of </a:t>
            </a:r>
            <a:r>
              <a:rPr lang="en-US" sz="3200" dirty="0" smtClean="0"/>
              <a:t>Education – C.R.S. </a:t>
            </a:r>
            <a:r>
              <a:rPr lang="en-US" sz="3200" dirty="0" smtClean="0">
                <a:latin typeface="Calibri" panose="020F0502020204030204" pitchFamily="34" charset="0"/>
              </a:rPr>
              <a:t>§ 22-7-1004</a:t>
            </a:r>
            <a:endParaRPr lang="en-US" sz="3200" dirty="0" smtClean="0"/>
          </a:p>
          <a:p>
            <a:pPr lvl="1"/>
            <a:r>
              <a:rPr lang="en-US" sz="2800" dirty="0" smtClean="0"/>
              <a:t>Adopt </a:t>
            </a:r>
            <a:r>
              <a:rPr lang="en-US" sz="2800" dirty="0"/>
              <a:t>description of school </a:t>
            </a:r>
            <a:r>
              <a:rPr lang="en-US" sz="2800" dirty="0" smtClean="0"/>
              <a:t>readiness.</a:t>
            </a:r>
            <a:endParaRPr lang="en-US" sz="2800" dirty="0"/>
          </a:p>
          <a:p>
            <a:pPr lvl="1"/>
            <a:r>
              <a:rPr lang="en-US" sz="2800" dirty="0"/>
              <a:t>Adopt research-based and reliable </a:t>
            </a:r>
            <a:r>
              <a:rPr lang="en-US" sz="2800" dirty="0" smtClean="0"/>
              <a:t>assessments.</a:t>
            </a:r>
            <a:endParaRPr lang="en-US" sz="2800" dirty="0"/>
          </a:p>
          <a:p>
            <a:pPr lvl="1"/>
            <a:r>
              <a:rPr lang="en-US" sz="2800" dirty="0"/>
              <a:t>Adopt a system for reporting </a:t>
            </a:r>
            <a:r>
              <a:rPr lang="en-US" sz="2800" dirty="0" smtClean="0"/>
              <a:t>data. </a:t>
            </a:r>
          </a:p>
          <a:p>
            <a:pPr marL="365760" lvl="1" indent="0">
              <a:buNone/>
            </a:pPr>
            <a:endParaRPr lang="en-US" sz="2400" dirty="0" smtClean="0"/>
          </a:p>
          <a:p>
            <a:r>
              <a:rPr lang="en-US" sz="3200" dirty="0"/>
              <a:t>CDE – C.R.S. </a:t>
            </a:r>
            <a:r>
              <a:rPr lang="en-US" sz="3200" dirty="0">
                <a:latin typeface="Calibri" panose="020F0502020204030204" pitchFamily="34" charset="0"/>
              </a:rPr>
              <a:t>§ </a:t>
            </a:r>
            <a:r>
              <a:rPr lang="en-US" sz="3200" dirty="0" smtClean="0">
                <a:latin typeface="Calibri" panose="020F0502020204030204" pitchFamily="34" charset="0"/>
              </a:rPr>
              <a:t>22-7-1019(1)</a:t>
            </a:r>
            <a:endParaRPr lang="en-US" sz="3200" dirty="0"/>
          </a:p>
          <a:p>
            <a:pPr lvl="1"/>
            <a:r>
              <a:rPr lang="en-US" sz="2800" dirty="0"/>
              <a:t>Submit annual report to legislative education </a:t>
            </a:r>
            <a:r>
              <a:rPr lang="en-US" sz="2800" dirty="0" smtClean="0"/>
              <a:t>committees.</a:t>
            </a:r>
          </a:p>
          <a:p>
            <a:pPr lvl="1"/>
            <a:endParaRPr lang="en-US" dirty="0" smtClean="0"/>
          </a:p>
          <a:p>
            <a:pPr marL="365760" lvl="1" indent="0">
              <a:buNone/>
            </a:pPr>
            <a:endParaRPr lang="en-US" dirty="0"/>
          </a:p>
        </p:txBody>
      </p:sp>
      <p:sp>
        <p:nvSpPr>
          <p:cNvPr id="3" name="Title 2"/>
          <p:cNvSpPr>
            <a:spLocks noGrp="1"/>
          </p:cNvSpPr>
          <p:nvPr>
            <p:ph type="title"/>
          </p:nvPr>
        </p:nvSpPr>
        <p:spPr/>
        <p:txBody>
          <a:bodyPr/>
          <a:lstStyle/>
          <a:p>
            <a:r>
              <a:rPr lang="en-US" u="sng" dirty="0" smtClean="0"/>
              <a:t/>
            </a:r>
            <a:br>
              <a:rPr lang="en-US" u="sng" dirty="0" smtClean="0"/>
            </a:br>
            <a:r>
              <a:rPr lang="en-US" u="sng" dirty="0" smtClean="0"/>
              <a:t>CAP4K Requirements </a:t>
            </a:r>
            <a:r>
              <a:rPr lang="en-US" dirty="0"/>
              <a:t/>
            </a:r>
            <a:br>
              <a:rPr lang="en-US" dirty="0"/>
            </a:b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a:t>
            </a:fld>
            <a:endParaRPr lang="en-US" dirty="0" smtClean="0"/>
          </a:p>
        </p:txBody>
      </p:sp>
    </p:spTree>
    <p:extLst>
      <p:ext uri="{BB962C8B-B14F-4D97-AF65-F5344CB8AC3E}">
        <p14:creationId xmlns:p14="http://schemas.microsoft.com/office/powerpoint/2010/main" val="3154299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Local Education </a:t>
            </a:r>
            <a:r>
              <a:rPr lang="en-US" sz="2800" dirty="0" smtClean="0"/>
              <a:t>Providers </a:t>
            </a:r>
            <a:r>
              <a:rPr lang="en-US" sz="2800" dirty="0"/>
              <a:t>– C.R.S. </a:t>
            </a:r>
            <a:r>
              <a:rPr lang="en-US" sz="2800" dirty="0">
                <a:latin typeface="Calibri" panose="020F0502020204030204" pitchFamily="34" charset="0"/>
              </a:rPr>
              <a:t>§ </a:t>
            </a:r>
            <a:r>
              <a:rPr lang="en-US" sz="2800" dirty="0" smtClean="0">
                <a:latin typeface="Calibri" panose="020F0502020204030204" pitchFamily="34" charset="0"/>
              </a:rPr>
              <a:t>22-7-1019(4)</a:t>
            </a:r>
            <a:endParaRPr lang="en-US" sz="2800" dirty="0"/>
          </a:p>
          <a:p>
            <a:pPr lvl="1"/>
            <a:r>
              <a:rPr lang="en-US" sz="2600" dirty="0"/>
              <a:t>Administer school readiness </a:t>
            </a:r>
            <a:r>
              <a:rPr lang="en-US" sz="2600" dirty="0" smtClean="0"/>
              <a:t>assessments.</a:t>
            </a:r>
            <a:endParaRPr lang="en-US" sz="2600" dirty="0"/>
          </a:p>
          <a:p>
            <a:pPr lvl="1"/>
            <a:r>
              <a:rPr lang="en-US" sz="2600" dirty="0"/>
              <a:t>Create individualized readiness </a:t>
            </a:r>
            <a:r>
              <a:rPr lang="en-US" sz="2600" dirty="0" smtClean="0"/>
              <a:t>plans </a:t>
            </a:r>
            <a:r>
              <a:rPr lang="en-US" sz="2600" dirty="0"/>
              <a:t>informed by </a:t>
            </a:r>
            <a:r>
              <a:rPr lang="en-US" sz="2600" dirty="0" smtClean="0"/>
              <a:t>school readiness assessment data for each kindergarten student.</a:t>
            </a:r>
            <a:endParaRPr lang="en-US" sz="2600" dirty="0"/>
          </a:p>
          <a:p>
            <a:pPr lvl="1"/>
            <a:r>
              <a:rPr lang="en-US" sz="2600" dirty="0"/>
              <a:t>Report school readiness </a:t>
            </a:r>
            <a:r>
              <a:rPr lang="en-US" sz="2600" dirty="0" smtClean="0"/>
              <a:t>data.</a:t>
            </a:r>
            <a:endParaRPr lang="en-US" sz="2600" dirty="0"/>
          </a:p>
          <a:p>
            <a:pPr marL="45720" indent="0">
              <a:buNone/>
            </a:pPr>
            <a:endParaRPr lang="en-US" dirty="0"/>
          </a:p>
        </p:txBody>
      </p:sp>
      <p:sp>
        <p:nvSpPr>
          <p:cNvPr id="3" name="Title 2"/>
          <p:cNvSpPr>
            <a:spLocks noGrp="1"/>
          </p:cNvSpPr>
          <p:nvPr>
            <p:ph type="title"/>
          </p:nvPr>
        </p:nvSpPr>
        <p:spPr/>
        <p:txBody>
          <a:bodyPr/>
          <a:lstStyle/>
          <a:p>
            <a:r>
              <a:rPr lang="en-US" u="sng" dirty="0"/>
              <a:t>CAP4K Requirements </a:t>
            </a:r>
            <a:r>
              <a:rPr lang="en-US" u="sng" dirty="0" smtClean="0"/>
              <a:t/>
            </a:r>
            <a:br>
              <a:rPr lang="en-US" u="sng" dirty="0" smtClean="0"/>
            </a:br>
            <a:r>
              <a:rPr lang="en-US" u="sng" dirty="0" smtClean="0"/>
              <a:t>(</a:t>
            </a:r>
            <a:r>
              <a:rPr lang="en-US" u="sng" dirty="0"/>
              <a:t>cont.)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6</a:t>
            </a:fld>
            <a:endParaRPr lang="en-US" dirty="0" smtClean="0"/>
          </a:p>
        </p:txBody>
      </p:sp>
    </p:spTree>
    <p:extLst>
      <p:ext uri="{BB962C8B-B14F-4D97-AF65-F5344CB8AC3E}">
        <p14:creationId xmlns:p14="http://schemas.microsoft.com/office/powerpoint/2010/main" val="1818058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descr="CAP4K delineates the following minimum domains to be included in assessment of school readiness.&#10;" title="School Readiness Domains"/>
          <p:cNvSpPr>
            <a:spLocks noGrp="1"/>
          </p:cNvSpPr>
          <p:nvPr>
            <p:ph idx="1"/>
          </p:nvPr>
        </p:nvSpPr>
        <p:spPr/>
        <p:txBody>
          <a:bodyPr/>
          <a:lstStyle/>
          <a:p>
            <a:r>
              <a:rPr lang="en-US" sz="2800" dirty="0" smtClean="0"/>
              <a:t>CAP4K delineates </a:t>
            </a:r>
            <a:r>
              <a:rPr lang="en-US" sz="2800" dirty="0"/>
              <a:t>the following </a:t>
            </a:r>
            <a:r>
              <a:rPr lang="en-US" sz="2800" b="0" i="1" dirty="0"/>
              <a:t>minimum domains </a:t>
            </a:r>
            <a:r>
              <a:rPr lang="en-US" sz="2800" dirty="0"/>
              <a:t>to be included in assessment of school </a:t>
            </a:r>
            <a:r>
              <a:rPr lang="en-US" sz="2800" dirty="0" smtClean="0"/>
              <a:t>readiness</a:t>
            </a:r>
            <a:r>
              <a:rPr lang="en-US" sz="2800" dirty="0"/>
              <a:t>.</a:t>
            </a:r>
          </a:p>
          <a:p>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7</a:t>
            </a:fld>
            <a:endParaRPr lang="en-US" dirty="0" smtClean="0"/>
          </a:p>
        </p:txBody>
      </p:sp>
      <p:sp>
        <p:nvSpPr>
          <p:cNvPr id="5" name="Title 4"/>
          <p:cNvSpPr>
            <a:spLocks noGrp="1"/>
          </p:cNvSpPr>
          <p:nvPr>
            <p:ph type="title"/>
          </p:nvPr>
        </p:nvSpPr>
        <p:spPr>
          <a:xfrm>
            <a:off x="272358" y="331453"/>
            <a:ext cx="8381260" cy="1054394"/>
          </a:xfrm>
        </p:spPr>
        <p:txBody>
          <a:bodyPr/>
          <a:lstStyle/>
          <a:p>
            <a:r>
              <a:rPr lang="en-US" u="sng" dirty="0" smtClean="0"/>
              <a:t>School </a:t>
            </a:r>
            <a:r>
              <a:rPr lang="en-US" u="sng" dirty="0"/>
              <a:t>Readiness Domains</a:t>
            </a:r>
            <a:endParaRPr lang="en-US" dirty="0"/>
          </a:p>
        </p:txBody>
      </p:sp>
      <p:graphicFrame>
        <p:nvGraphicFramePr>
          <p:cNvPr id="13" name="Diagram 12" title="School Readiness Domains"/>
          <p:cNvGraphicFramePr/>
          <p:nvPr>
            <p:extLst>
              <p:ext uri="{D42A27DB-BD31-4B8C-83A1-F6EECF244321}">
                <p14:modId xmlns:p14="http://schemas.microsoft.com/office/powerpoint/2010/main" val="2215231617"/>
              </p:ext>
            </p:extLst>
          </p:nvPr>
        </p:nvGraphicFramePr>
        <p:xfrm>
          <a:off x="1306346" y="2725093"/>
          <a:ext cx="6096000" cy="31234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9857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descr="The State Board of Education adopted a reporting format that includes the following domains: 1) phydivsl well-being and motor development, 2) language comprehension and development, 3) social and emotional development, 4) cognition, 5) math (general knowledge), and 6) literacy (general knowledge).&#10;" title="School Readiness Domains"/>
          <p:cNvSpPr>
            <a:spLocks noGrp="1"/>
          </p:cNvSpPr>
          <p:nvPr>
            <p:ph idx="1"/>
          </p:nvPr>
        </p:nvSpPr>
        <p:spPr>
          <a:xfrm>
            <a:off x="380999" y="1719071"/>
            <a:ext cx="8407893" cy="4784760"/>
          </a:xfrm>
        </p:spPr>
        <p:txBody>
          <a:bodyPr/>
          <a:lstStyle/>
          <a:p>
            <a:pPr lvl="0"/>
            <a:r>
              <a:rPr lang="en-US" dirty="0"/>
              <a:t>The State Board of Education adopted </a:t>
            </a:r>
            <a:r>
              <a:rPr lang="en-US" dirty="0" smtClean="0"/>
              <a:t>a reporting format that includes the following domains.</a:t>
            </a:r>
          </a:p>
          <a:p>
            <a:pPr lvl="0"/>
            <a:endParaRPr lang="en-US" sz="2800" dirty="0"/>
          </a:p>
          <a:p>
            <a:pPr lvl="0"/>
            <a:endParaRPr lang="en-US" sz="2800" dirty="0" smtClean="0"/>
          </a:p>
          <a:p>
            <a:pPr lvl="0"/>
            <a:endParaRPr lang="en-US" sz="2800" dirty="0"/>
          </a:p>
          <a:p>
            <a:pPr lvl="0"/>
            <a:endParaRPr lang="en-US" sz="2800" dirty="0" smtClean="0"/>
          </a:p>
          <a:p>
            <a:pPr marL="45720" lvl="0" indent="0">
              <a:buNone/>
            </a:pPr>
            <a:endParaRPr lang="en-US" sz="2800" dirty="0"/>
          </a:p>
          <a:p>
            <a:pPr lvl="0"/>
            <a:r>
              <a:rPr lang="en-US" dirty="0" smtClean="0">
                <a:solidFill>
                  <a:schemeClr val="tx1"/>
                </a:solidFill>
              </a:rPr>
              <a:t>The State Board of Education-approved kindergarten school readiness assessment tools report on these domains.</a:t>
            </a:r>
          </a:p>
          <a:p>
            <a:pPr lvl="1"/>
            <a:r>
              <a:rPr lang="en-US" i="1" dirty="0" smtClean="0">
                <a:solidFill>
                  <a:schemeClr val="tx1"/>
                </a:solidFill>
              </a:rPr>
              <a:t>i.e.</a:t>
            </a:r>
            <a:r>
              <a:rPr lang="en-US" dirty="0" smtClean="0">
                <a:solidFill>
                  <a:schemeClr val="tx1"/>
                </a:solidFill>
              </a:rPr>
              <a:t>, DRDP-K, COR, and TS Gold</a:t>
            </a:r>
          </a:p>
          <a:p>
            <a:pPr marL="365760" lvl="1" indent="0">
              <a:buNone/>
            </a:pPr>
            <a:endParaRPr lang="en-US" dirty="0"/>
          </a:p>
          <a:p>
            <a:pPr marL="182880" indent="0">
              <a:buNone/>
            </a:pPr>
            <a:endParaRPr lang="en-US" sz="3000" dirty="0"/>
          </a:p>
        </p:txBody>
      </p:sp>
      <p:sp>
        <p:nvSpPr>
          <p:cNvPr id="3" name="Title 2"/>
          <p:cNvSpPr>
            <a:spLocks noGrp="1"/>
          </p:cNvSpPr>
          <p:nvPr>
            <p:ph type="title"/>
          </p:nvPr>
        </p:nvSpPr>
        <p:spPr/>
        <p:txBody>
          <a:bodyPr/>
          <a:lstStyle/>
          <a:p>
            <a:r>
              <a:rPr lang="en-US" u="sng" dirty="0" smtClean="0"/>
              <a:t>School </a:t>
            </a:r>
            <a:r>
              <a:rPr lang="en-US" u="sng" dirty="0"/>
              <a:t>Readiness </a:t>
            </a:r>
            <a:r>
              <a:rPr lang="en-US" u="sng" dirty="0" smtClean="0"/>
              <a:t>Domains</a:t>
            </a:r>
            <a:br>
              <a:rPr lang="en-US" u="sng" dirty="0" smtClean="0"/>
            </a:br>
            <a:r>
              <a:rPr lang="en-US" u="sng" dirty="0" smtClean="0"/>
              <a:t>(cont.)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smtClean="0"/>
          </a:p>
        </p:txBody>
      </p:sp>
      <p:graphicFrame>
        <p:nvGraphicFramePr>
          <p:cNvPr id="5" name="Diagram 4" title="School Readiness Domains"/>
          <p:cNvGraphicFramePr/>
          <p:nvPr>
            <p:extLst>
              <p:ext uri="{D42A27DB-BD31-4B8C-83A1-F6EECF244321}">
                <p14:modId xmlns:p14="http://schemas.microsoft.com/office/powerpoint/2010/main" val="3096003736"/>
              </p:ext>
            </p:extLst>
          </p:nvPr>
        </p:nvGraphicFramePr>
        <p:xfrm>
          <a:off x="1451201" y="2516863"/>
          <a:ext cx="6096000" cy="24897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7503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33102"/>
            <a:ext cx="8407893" cy="4407408"/>
          </a:xfrm>
        </p:spPr>
        <p:txBody>
          <a:bodyPr/>
          <a:lstStyle/>
          <a:p>
            <a:r>
              <a:rPr lang="en-US" sz="2500" u="sng" dirty="0" smtClean="0"/>
              <a:t>Research-based</a:t>
            </a:r>
            <a:r>
              <a:rPr lang="en-US" sz="2500" u="sng" dirty="0"/>
              <a:t>, valid, and reliable </a:t>
            </a:r>
            <a:r>
              <a:rPr lang="en-US" sz="2500" dirty="0"/>
              <a:t>to facilitate systematic increase in knowledge, skills, and accomplishments in classroom </a:t>
            </a:r>
            <a:r>
              <a:rPr lang="en-US" sz="2500" dirty="0" smtClean="0"/>
              <a:t>context.</a:t>
            </a:r>
            <a:endParaRPr lang="en-US" sz="2300" dirty="0"/>
          </a:p>
          <a:p>
            <a:r>
              <a:rPr lang="en-US" sz="2500" u="sng" dirty="0"/>
              <a:t>Administered within the first 60 calendar days of the school </a:t>
            </a:r>
            <a:r>
              <a:rPr lang="en-US" sz="2500" u="sng" dirty="0" smtClean="0"/>
              <a:t>year.</a:t>
            </a:r>
            <a:endParaRPr lang="en-US" sz="2300" u="sng" dirty="0"/>
          </a:p>
          <a:p>
            <a:r>
              <a:rPr lang="en-US" sz="2500" dirty="0"/>
              <a:t>Continuing assessments to help direct teacher’s practice and thereby maximize each student’s </a:t>
            </a:r>
            <a:r>
              <a:rPr lang="en-US" sz="2500" dirty="0" smtClean="0"/>
              <a:t>progress.</a:t>
            </a:r>
            <a:endParaRPr lang="en-US" sz="2300" dirty="0"/>
          </a:p>
          <a:p>
            <a:r>
              <a:rPr lang="en-US" sz="2500" dirty="0"/>
              <a:t>Not </a:t>
            </a:r>
            <a:r>
              <a:rPr lang="en-US" sz="2500" dirty="0" smtClean="0"/>
              <a:t>used </a:t>
            </a:r>
            <a:r>
              <a:rPr lang="en-US" sz="2500" dirty="0"/>
              <a:t>to deny student admission or </a:t>
            </a:r>
            <a:r>
              <a:rPr lang="en-US" sz="2500" dirty="0" smtClean="0"/>
              <a:t>progression.</a:t>
            </a:r>
            <a:endParaRPr lang="en-US" sz="2500" dirty="0"/>
          </a:p>
          <a:p>
            <a:pPr marL="45720" indent="0">
              <a:buNone/>
            </a:pPr>
            <a:endParaRPr lang="en-US" dirty="0"/>
          </a:p>
        </p:txBody>
      </p:sp>
      <p:sp>
        <p:nvSpPr>
          <p:cNvPr id="3" name="Title 2"/>
          <p:cNvSpPr>
            <a:spLocks noGrp="1"/>
          </p:cNvSpPr>
          <p:nvPr>
            <p:ph type="title"/>
          </p:nvPr>
        </p:nvSpPr>
        <p:spPr/>
        <p:txBody>
          <a:bodyPr/>
          <a:lstStyle/>
          <a:p>
            <a:r>
              <a:rPr lang="en-US" u="sng" dirty="0" smtClean="0"/>
              <a:t/>
            </a:r>
            <a:br>
              <a:rPr lang="en-US" u="sng" dirty="0" smtClean="0"/>
            </a:br>
            <a:r>
              <a:rPr lang="en-US" u="sng" dirty="0" smtClean="0"/>
              <a:t/>
            </a:r>
            <a:br>
              <a:rPr lang="en-US" u="sng" dirty="0" smtClean="0"/>
            </a:br>
            <a:r>
              <a:rPr lang="en-US" sz="3200" u="sng" dirty="0" smtClean="0"/>
              <a:t>School </a:t>
            </a:r>
            <a:r>
              <a:rPr lang="en-US" sz="3200" u="sng" dirty="0"/>
              <a:t>Readiness </a:t>
            </a:r>
            <a:r>
              <a:rPr lang="en-US" sz="3200" u="sng" dirty="0" smtClean="0"/>
              <a:t>Assessments</a:t>
            </a:r>
            <a:br>
              <a:rPr lang="en-US" sz="3200" u="sng" dirty="0" smtClean="0"/>
            </a:br>
            <a:r>
              <a:rPr lang="en-US" sz="2800" dirty="0"/>
              <a:t>C.R.S. § 22-7-1014(2)(a)</a:t>
            </a:r>
            <a:r>
              <a:rPr lang="en-US" dirty="0"/>
              <a:t/>
            </a:r>
            <a:br>
              <a:rPr lang="en-US" dirty="0"/>
            </a:br>
            <a:r>
              <a:rPr lang="en-US" u="sng" dirty="0"/>
              <a:t/>
            </a:r>
            <a:br>
              <a:rPr lang="en-US" u="sng" dirty="0"/>
            </a:b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9</a:t>
            </a:fld>
            <a:endParaRPr lang="en-US" dirty="0" smtClean="0"/>
          </a:p>
        </p:txBody>
      </p:sp>
    </p:spTree>
    <p:extLst>
      <p:ext uri="{BB962C8B-B14F-4D97-AF65-F5344CB8AC3E}">
        <p14:creationId xmlns:p14="http://schemas.microsoft.com/office/powerpoint/2010/main" val="21356327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8554</TotalTime>
  <Words>1123</Words>
  <Application>Microsoft Office PowerPoint</Application>
  <PresentationFormat>On-screen Show (4:3)</PresentationFormat>
  <Paragraphs>145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Museo Slab 500</vt:lpstr>
      <vt:lpstr>Wingdings</vt:lpstr>
      <vt:lpstr>CDE THEME</vt:lpstr>
      <vt:lpstr>Kindergarten School Readiness:</vt:lpstr>
      <vt:lpstr>Colorado’s Achievement Plan  for Kids (CAP4K)</vt:lpstr>
      <vt:lpstr>Colorado’s Definition of School Readiness</vt:lpstr>
      <vt:lpstr>Statutory Requirements</vt:lpstr>
      <vt:lpstr> CAP4K Requirements  </vt:lpstr>
      <vt:lpstr>CAP4K Requirements  (cont.)</vt:lpstr>
      <vt:lpstr>School Readiness Domains</vt:lpstr>
      <vt:lpstr>School Readiness Domains (cont.)</vt:lpstr>
      <vt:lpstr>  School Readiness Assessments C.R.S. § 22-7-1014(2)(a)  </vt:lpstr>
      <vt:lpstr> Individualized Readiness Plans C.R.S. § 22-7-1014(1)(a) </vt:lpstr>
      <vt:lpstr> School Readiness Data Collection C.R.S. § 22-7-1019(4) </vt:lpstr>
      <vt:lpstr>School Readiness Data  Reporting Template</vt:lpstr>
      <vt:lpstr>Why might charter schools have difficulty reporting?</vt:lpstr>
      <vt:lpstr>What should charter schools do if they have difficulty reporting?</vt:lpstr>
      <vt:lpstr>Waiver of C.R.S. § 22-7-1014  (Assessment)</vt:lpstr>
      <vt:lpstr>Waiver of C.R.S. §§ 22-7-1014 &amp; 1019  (Assessment &amp; Data Reporting)</vt:lpstr>
      <vt:lpstr>Components of a  School Readiness RRP</vt:lpstr>
      <vt:lpstr> School Readiness and READ Act C.R.S. § 22-7-1014(2)(a) </vt:lpstr>
      <vt:lpstr>Questions?</vt:lpstr>
    </vt:vector>
  </TitlesOfParts>
  <Company>Colorado State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Anzalone, Elizabeth</cp:lastModifiedBy>
  <cp:revision>149</cp:revision>
  <cp:lastPrinted>2012-08-20T17:42:27Z</cp:lastPrinted>
  <dcterms:created xsi:type="dcterms:W3CDTF">2012-07-16T02:29:43Z</dcterms:created>
  <dcterms:modified xsi:type="dcterms:W3CDTF">2017-11-15T16:24:59Z</dcterms:modified>
</cp:coreProperties>
</file>