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12192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63" y="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6858000"/>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11026677" y="6164503"/>
            <a:ext cx="968977" cy="523556"/>
          </a:xfrm>
          <a:prstGeom prst="rect">
            <a:avLst/>
          </a:prstGeom>
          <a:blipFill>
            <a:blip r:embed="rId3"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200" b="0" i="0">
                <a:solidFill>
                  <a:schemeClr val="tx1"/>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12192000" cy="1257363"/>
          </a:xfrm>
          <a:prstGeom prst="rect">
            <a:avLst/>
          </a:prstGeom>
          <a:blipFill>
            <a:blip r:embed="rId7" cstate="print"/>
            <a:stretch>
              <a:fillRect/>
            </a:stretch>
          </a:blipFill>
        </p:spPr>
        <p:txBody>
          <a:bodyPr wrap="square" lIns="0" tIns="0" rIns="0" bIns="0" rtlCol="0"/>
          <a:lstStyle/>
          <a:p>
            <a:endParaRPr/>
          </a:p>
        </p:txBody>
      </p:sp>
      <p:sp>
        <p:nvSpPr>
          <p:cNvPr id="17" name="bk object 17"/>
          <p:cNvSpPr/>
          <p:nvPr/>
        </p:nvSpPr>
        <p:spPr>
          <a:xfrm>
            <a:off x="10991824" y="6138862"/>
            <a:ext cx="1028750" cy="558825"/>
          </a:xfrm>
          <a:prstGeom prst="rect">
            <a:avLst/>
          </a:prstGeom>
          <a:blipFill>
            <a:blip r:embed="rId8" cstate="print"/>
            <a:stretch>
              <a:fillRect/>
            </a:stretch>
          </a:blipFill>
        </p:spPr>
        <p:txBody>
          <a:bodyPr wrap="square" lIns="0" tIns="0" rIns="0" bIns="0" rtlCol="0"/>
          <a:lstStyle/>
          <a:p>
            <a:endParaRPr/>
          </a:p>
        </p:txBody>
      </p:sp>
      <p:sp>
        <p:nvSpPr>
          <p:cNvPr id="2" name="Holder 2"/>
          <p:cNvSpPr>
            <a:spLocks noGrp="1"/>
          </p:cNvSpPr>
          <p:nvPr>
            <p:ph type="title"/>
          </p:nvPr>
        </p:nvSpPr>
        <p:spPr>
          <a:xfrm>
            <a:off x="825500" y="1457452"/>
            <a:ext cx="10541000" cy="878839"/>
          </a:xfrm>
          <a:prstGeom prst="rect">
            <a:avLst/>
          </a:prstGeom>
        </p:spPr>
        <p:txBody>
          <a:bodyPr wrap="square" lIns="0" tIns="0" rIns="0" bIns="0">
            <a:spAutoFit/>
          </a:bodyPr>
          <a:lstStyle>
            <a:lvl1pPr>
              <a:defRPr sz="3200" b="0" i="0">
                <a:solidFill>
                  <a:schemeClr val="tx1"/>
                </a:solidFill>
                <a:latin typeface="Trebuchet MS"/>
                <a:cs typeface="Trebuchet MS"/>
              </a:defRPr>
            </a:lvl1pPr>
          </a:lstStyle>
          <a:p>
            <a:endParaRPr/>
          </a:p>
        </p:txBody>
      </p:sp>
      <p:sp>
        <p:nvSpPr>
          <p:cNvPr id="3" name="Holder 3"/>
          <p:cNvSpPr>
            <a:spLocks noGrp="1"/>
          </p:cNvSpPr>
          <p:nvPr>
            <p:ph type="body" idx="1"/>
          </p:nvPr>
        </p:nvSpPr>
        <p:spPr>
          <a:xfrm>
            <a:off x="825500" y="1456943"/>
            <a:ext cx="10541000" cy="41116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3/14/2018</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mailto:willett_j@cde.state.co.u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cde.state.co.us/fedprograms/ti/a_eli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cde.state.co.us/fedprograms/titleirankorde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de.state.co.us/fedprograms/consapp/inde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title="CDE logo"/>
          <p:cNvSpPr/>
          <p:nvPr/>
        </p:nvSpPr>
        <p:spPr>
          <a:xfrm>
            <a:off x="3402710" y="1823178"/>
            <a:ext cx="4491230" cy="819018"/>
          </a:xfrm>
          <a:prstGeom prst="rect">
            <a:avLst/>
          </a:prstGeom>
          <a:blipFill>
            <a:blip r:embed="rId2" cstate="print"/>
            <a:stretch>
              <a:fillRect/>
            </a:stretch>
          </a:blipFill>
        </p:spPr>
        <p:txBody>
          <a:bodyPr wrap="square" lIns="0" tIns="0" rIns="0" bIns="0" rtlCol="0"/>
          <a:lstStyle/>
          <a:p>
            <a:endParaRPr/>
          </a:p>
        </p:txBody>
      </p:sp>
      <p:sp>
        <p:nvSpPr>
          <p:cNvPr id="3" name="object 3" title="decorative shading at top of slide"/>
          <p:cNvSpPr/>
          <p:nvPr/>
        </p:nvSpPr>
        <p:spPr>
          <a:xfrm>
            <a:off x="0" y="0"/>
            <a:ext cx="12192000" cy="1257363"/>
          </a:xfrm>
          <a:prstGeom prst="rect">
            <a:avLst/>
          </a:prstGeom>
          <a:blipFill>
            <a:blip r:embed="rId3" cstate="print"/>
            <a:stretch>
              <a:fillRect/>
            </a:stretch>
          </a:blipFill>
        </p:spPr>
        <p:txBody>
          <a:bodyPr wrap="square" lIns="0" tIns="0" rIns="0" bIns="0" rtlCol="0"/>
          <a:lstStyle/>
          <a:p>
            <a:endParaRPr/>
          </a:p>
        </p:txBody>
      </p:sp>
      <p:sp>
        <p:nvSpPr>
          <p:cNvPr id="6" name="Title 5"/>
          <p:cNvSpPr>
            <a:spLocks noGrp="1"/>
          </p:cNvSpPr>
          <p:nvPr>
            <p:ph type="ctrTitle"/>
          </p:nvPr>
        </p:nvSpPr>
        <p:spPr>
          <a:xfrm>
            <a:off x="1143000" y="2909408"/>
            <a:ext cx="10363200" cy="1661993"/>
          </a:xfrm>
        </p:spPr>
        <p:txBody>
          <a:bodyPr/>
          <a:lstStyle/>
          <a:p>
            <a:pPr algn="ctr"/>
            <a:r>
              <a:rPr lang="en-US" sz="3600" dirty="0" smtClean="0"/>
              <a:t>The Role a Charter School Plays in its Charter Authorizer’s Submission of the Consolidated Federal Programs Application</a:t>
            </a:r>
            <a:endParaRPr lang="en-US" sz="3600" dirty="0"/>
          </a:p>
        </p:txBody>
      </p:sp>
      <p:sp>
        <p:nvSpPr>
          <p:cNvPr id="7" name="Subtitle 6"/>
          <p:cNvSpPr>
            <a:spLocks noGrp="1"/>
          </p:cNvSpPr>
          <p:nvPr>
            <p:ph type="subTitle" idx="4"/>
          </p:nvPr>
        </p:nvSpPr>
        <p:spPr>
          <a:xfrm>
            <a:off x="1905000" y="5105400"/>
            <a:ext cx="8534400" cy="615553"/>
          </a:xfrm>
        </p:spPr>
        <p:txBody>
          <a:bodyPr/>
          <a:lstStyle/>
          <a:p>
            <a:pPr algn="r"/>
            <a:r>
              <a:rPr lang="en-US" sz="2000" dirty="0" smtClean="0"/>
              <a:t>Joey Willett, Unit of Federal Programs Administration, </a:t>
            </a:r>
          </a:p>
          <a:p>
            <a:pPr algn="r"/>
            <a:r>
              <a:rPr lang="en-US" sz="2000" dirty="0" smtClean="0"/>
              <a:t>Colorado Department of Education</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1771" y="1524000"/>
            <a:ext cx="11062970" cy="4257576"/>
          </a:xfrm>
          <a:prstGeom prst="rect">
            <a:avLst/>
          </a:prstGeom>
        </p:spPr>
        <p:txBody>
          <a:bodyPr vert="horz" wrap="square" lIns="0" tIns="0" rIns="0" bIns="0" rtlCol="0">
            <a:spAutoFit/>
          </a:bodyPr>
          <a:lstStyle/>
          <a:p>
            <a:pPr marL="576580" marR="38100">
              <a:lnSpc>
                <a:spcPts val="2590"/>
              </a:lnSpc>
            </a:pPr>
            <a:r>
              <a:rPr sz="2400" spc="-25" dirty="0" smtClean="0">
                <a:latin typeface="Trebuchet MS"/>
                <a:cs typeface="Trebuchet MS"/>
              </a:rPr>
              <a:t>Title </a:t>
            </a:r>
            <a:r>
              <a:rPr sz="2400" spc="-5" dirty="0">
                <a:latin typeface="Trebuchet MS"/>
                <a:cs typeface="Trebuchet MS"/>
              </a:rPr>
              <a:t>II, </a:t>
            </a:r>
            <a:r>
              <a:rPr sz="2400" spc="-30" dirty="0">
                <a:latin typeface="Trebuchet MS"/>
                <a:cs typeface="Trebuchet MS"/>
              </a:rPr>
              <a:t>Part </a:t>
            </a:r>
            <a:r>
              <a:rPr sz="2400" dirty="0">
                <a:latin typeface="Trebuchet MS"/>
                <a:cs typeface="Trebuchet MS"/>
              </a:rPr>
              <a:t>A &amp; </a:t>
            </a:r>
            <a:r>
              <a:rPr sz="2400" spc="-25" dirty="0">
                <a:latin typeface="Trebuchet MS"/>
                <a:cs typeface="Trebuchet MS"/>
              </a:rPr>
              <a:t>Title </a:t>
            </a:r>
            <a:r>
              <a:rPr sz="2400" spc="-120" dirty="0">
                <a:latin typeface="Trebuchet MS"/>
                <a:cs typeface="Trebuchet MS"/>
              </a:rPr>
              <a:t>IV,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funds must only be used to provide  additional services, staff, programs, or materials that are not provided with  State or local resources absent federal funds; federal funds cannot pay for  resources that would otherwise be purchased with State and/or local</a:t>
            </a:r>
            <a:r>
              <a:rPr sz="2400" spc="275" dirty="0">
                <a:latin typeface="Trebuchet MS"/>
                <a:cs typeface="Trebuchet MS"/>
              </a:rPr>
              <a:t> </a:t>
            </a:r>
            <a:r>
              <a:rPr sz="2400" spc="-5" dirty="0">
                <a:latin typeface="Trebuchet MS"/>
                <a:cs typeface="Trebuchet MS"/>
              </a:rPr>
              <a:t>funds.</a:t>
            </a:r>
            <a:endParaRPr sz="2400" dirty="0">
              <a:latin typeface="Trebuchet MS"/>
              <a:cs typeface="Trebuchet MS"/>
            </a:endParaRPr>
          </a:p>
          <a:p>
            <a:pPr marL="576580" marR="363220">
              <a:lnSpc>
                <a:spcPts val="2590"/>
              </a:lnSpc>
              <a:spcBef>
                <a:spcPts val="994"/>
              </a:spcBef>
            </a:pPr>
            <a:r>
              <a:rPr sz="2400" spc="-5" dirty="0">
                <a:latin typeface="Trebuchet MS"/>
                <a:cs typeface="Trebuchet MS"/>
              </a:rPr>
              <a:t>The list of questions on the following slide should be used to determine if  current or proposed uses of </a:t>
            </a:r>
            <a:r>
              <a:rPr sz="2400" spc="-25" dirty="0">
                <a:latin typeface="Trebuchet MS"/>
                <a:cs typeface="Trebuchet MS"/>
              </a:rPr>
              <a:t>Title </a:t>
            </a:r>
            <a:r>
              <a:rPr sz="2400" spc="-5" dirty="0">
                <a:latin typeface="Trebuchet MS"/>
                <a:cs typeface="Trebuchet MS"/>
              </a:rPr>
              <a:t>II,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funds may be supplanting non-  Federal funds that would otherwise be used for such</a:t>
            </a:r>
            <a:r>
              <a:rPr sz="2400" spc="225" dirty="0">
                <a:latin typeface="Trebuchet MS"/>
                <a:cs typeface="Trebuchet MS"/>
              </a:rPr>
              <a:t> </a:t>
            </a:r>
            <a:r>
              <a:rPr sz="2400" spc="-5" dirty="0">
                <a:latin typeface="Trebuchet MS"/>
                <a:cs typeface="Trebuchet MS"/>
              </a:rPr>
              <a:t>activities.</a:t>
            </a:r>
            <a:endParaRPr sz="2400" dirty="0">
              <a:latin typeface="Trebuchet MS"/>
              <a:cs typeface="Trebuchet MS"/>
            </a:endParaRPr>
          </a:p>
          <a:p>
            <a:pPr marL="576580" marR="5080">
              <a:lnSpc>
                <a:spcPts val="2590"/>
              </a:lnSpc>
              <a:spcBef>
                <a:spcPts val="1010"/>
              </a:spcBef>
              <a:tabLst>
                <a:tab pos="8305800" algn="l"/>
              </a:tabLst>
            </a:pPr>
            <a:r>
              <a:rPr sz="2400" spc="-5" dirty="0">
                <a:latin typeface="Trebuchet MS"/>
                <a:cs typeface="Trebuchet MS"/>
              </a:rPr>
              <a:t>If the answer to any numbered question is ‘yes’, the sub-question listed  below should be used to continue the</a:t>
            </a:r>
            <a:r>
              <a:rPr sz="2400" spc="185" dirty="0">
                <a:latin typeface="Trebuchet MS"/>
                <a:cs typeface="Trebuchet MS"/>
              </a:rPr>
              <a:t> </a:t>
            </a:r>
            <a:r>
              <a:rPr sz="2400" spc="-5" dirty="0">
                <a:latin typeface="Trebuchet MS"/>
                <a:cs typeface="Trebuchet MS"/>
              </a:rPr>
              <a:t>supplanting</a:t>
            </a:r>
            <a:r>
              <a:rPr sz="2400" spc="45" dirty="0">
                <a:latin typeface="Trebuchet MS"/>
                <a:cs typeface="Trebuchet MS"/>
              </a:rPr>
              <a:t> </a:t>
            </a:r>
            <a:r>
              <a:rPr sz="2400" spc="-5" dirty="0">
                <a:latin typeface="Trebuchet MS"/>
                <a:cs typeface="Trebuchet MS"/>
              </a:rPr>
              <a:t>test.	If the answers</a:t>
            </a:r>
            <a:r>
              <a:rPr sz="2400" dirty="0">
                <a:latin typeface="Trebuchet MS"/>
                <a:cs typeface="Trebuchet MS"/>
              </a:rPr>
              <a:t> </a:t>
            </a:r>
            <a:r>
              <a:rPr sz="2400" spc="-5" dirty="0">
                <a:latin typeface="Trebuchet MS"/>
                <a:cs typeface="Trebuchet MS"/>
              </a:rPr>
              <a:t>to</a:t>
            </a:r>
            <a:r>
              <a:rPr sz="2400" spc="-10" dirty="0">
                <a:latin typeface="Trebuchet MS"/>
                <a:cs typeface="Trebuchet MS"/>
              </a:rPr>
              <a:t> </a:t>
            </a:r>
            <a:r>
              <a:rPr sz="2400" spc="-5" dirty="0">
                <a:latin typeface="Trebuchet MS"/>
                <a:cs typeface="Trebuchet MS"/>
              </a:rPr>
              <a:t>all  lettered sub-questions are also ‘yes’, then the use of </a:t>
            </a:r>
            <a:r>
              <a:rPr sz="2400" spc="-25" dirty="0">
                <a:latin typeface="Trebuchet MS"/>
                <a:cs typeface="Trebuchet MS"/>
              </a:rPr>
              <a:t>Title </a:t>
            </a:r>
            <a:r>
              <a:rPr sz="2400" spc="-5" dirty="0">
                <a:latin typeface="Trebuchet MS"/>
                <a:cs typeface="Trebuchet MS"/>
              </a:rPr>
              <a:t>II,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funds to  support the activity is determined to be supplanting non-Federal funds and  cannot be funded with </a:t>
            </a:r>
            <a:r>
              <a:rPr sz="2400" spc="-25" dirty="0">
                <a:latin typeface="Trebuchet MS"/>
                <a:cs typeface="Trebuchet MS"/>
              </a:rPr>
              <a:t>Title </a:t>
            </a:r>
            <a:r>
              <a:rPr sz="2400" spc="-5" dirty="0">
                <a:latin typeface="Trebuchet MS"/>
                <a:cs typeface="Trebuchet MS"/>
              </a:rPr>
              <a:t>II, </a:t>
            </a:r>
            <a:r>
              <a:rPr sz="2400" spc="-30" dirty="0">
                <a:latin typeface="Trebuchet MS"/>
                <a:cs typeface="Trebuchet MS"/>
              </a:rPr>
              <a:t>Part </a:t>
            </a:r>
            <a:r>
              <a:rPr sz="2400" spc="-5" dirty="0">
                <a:latin typeface="Trebuchet MS"/>
                <a:cs typeface="Trebuchet MS"/>
              </a:rPr>
              <a:t>a</a:t>
            </a:r>
            <a:r>
              <a:rPr sz="2400" spc="60" dirty="0">
                <a:latin typeface="Trebuchet MS"/>
                <a:cs typeface="Trebuchet MS"/>
              </a:rPr>
              <a:t> </a:t>
            </a:r>
            <a:r>
              <a:rPr sz="2400" spc="-5" dirty="0">
                <a:latin typeface="Trebuchet MS"/>
                <a:cs typeface="Trebuchet MS"/>
              </a:rPr>
              <a:t>funds.</a:t>
            </a:r>
            <a:endParaRPr sz="2400" dirty="0">
              <a:latin typeface="Trebuchet MS"/>
              <a:cs typeface="Trebuchet MS"/>
            </a:endParaRPr>
          </a:p>
        </p:txBody>
      </p:sp>
      <p:sp>
        <p:nvSpPr>
          <p:cNvPr id="3" name="Title 2"/>
          <p:cNvSpPr>
            <a:spLocks noGrp="1"/>
          </p:cNvSpPr>
          <p:nvPr>
            <p:ph type="title"/>
          </p:nvPr>
        </p:nvSpPr>
        <p:spPr>
          <a:xfrm>
            <a:off x="381000" y="381000"/>
            <a:ext cx="10541000" cy="369332"/>
          </a:xfrm>
        </p:spPr>
        <p:txBody>
          <a:bodyPr/>
          <a:lstStyle/>
          <a:p>
            <a:r>
              <a:rPr lang="en-US" sz="2400" spc="-10" dirty="0">
                <a:solidFill>
                  <a:srgbClr val="FFFFFF"/>
                </a:solidFill>
                <a:latin typeface="Museo Slab 500"/>
                <a:cs typeface="Museo Slab 500"/>
              </a:rPr>
              <a:t>Title II, Part A &amp; Title </a:t>
            </a:r>
            <a:r>
              <a:rPr lang="en-US" sz="2400" spc="-10" dirty="0" err="1">
                <a:solidFill>
                  <a:srgbClr val="FFFFFF"/>
                </a:solidFill>
                <a:latin typeface="Museo Slab 500"/>
                <a:cs typeface="Museo Slab 500"/>
              </a:rPr>
              <a:t>IV,Part</a:t>
            </a:r>
            <a:r>
              <a:rPr lang="en-US" sz="2400" spc="-10" dirty="0">
                <a:solidFill>
                  <a:srgbClr val="FFFFFF"/>
                </a:solidFill>
                <a:latin typeface="Museo Slab 500"/>
                <a:cs typeface="Museo Slab 500"/>
              </a:rPr>
              <a:t> A – Supplement Not Supplant</a:t>
            </a:r>
            <a:endParaRPr lang="en-US" sz="2400" spc="-10" dirty="0">
              <a:solidFill>
                <a:srgbClr val="FFFFFF"/>
              </a:solidFill>
              <a:latin typeface="Museo Slab 500"/>
              <a:cs typeface="Museo Slab 50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61113"/>
            <a:ext cx="5443220" cy="673735"/>
          </a:xfrm>
          <a:prstGeom prst="rect">
            <a:avLst/>
          </a:prstGeom>
        </p:spPr>
        <p:txBody>
          <a:bodyPr vert="horz" wrap="square" lIns="0" tIns="0" rIns="0" bIns="0" rtlCol="0">
            <a:spAutoFit/>
          </a:bodyPr>
          <a:lstStyle/>
          <a:p>
            <a:pPr marL="12700" marR="5080">
              <a:lnSpc>
                <a:spcPts val="2590"/>
              </a:lnSpc>
            </a:pPr>
            <a:r>
              <a:rPr sz="2400" spc="-10" dirty="0">
                <a:solidFill>
                  <a:srgbClr val="FFFFFF"/>
                </a:solidFill>
                <a:latin typeface="Museo Slab 500"/>
                <a:cs typeface="Museo Slab 500"/>
              </a:rPr>
              <a:t>Title </a:t>
            </a:r>
            <a:r>
              <a:rPr sz="2400" spc="-5" dirty="0">
                <a:solidFill>
                  <a:srgbClr val="FFFFFF"/>
                </a:solidFill>
                <a:latin typeface="Museo Slab 500"/>
                <a:cs typeface="Museo Slab 500"/>
              </a:rPr>
              <a:t>II, Part </a:t>
            </a:r>
            <a:r>
              <a:rPr sz="2400" dirty="0">
                <a:solidFill>
                  <a:srgbClr val="FFFFFF"/>
                </a:solidFill>
                <a:latin typeface="Museo Slab 500"/>
                <a:cs typeface="Museo Slab 500"/>
              </a:rPr>
              <a:t>A &amp; </a:t>
            </a:r>
            <a:r>
              <a:rPr sz="2400" spc="-10" dirty="0">
                <a:solidFill>
                  <a:srgbClr val="FFFFFF"/>
                </a:solidFill>
                <a:latin typeface="Museo Slab 500"/>
                <a:cs typeface="Museo Slab 500"/>
              </a:rPr>
              <a:t>Title </a:t>
            </a:r>
            <a:r>
              <a:rPr sz="2400" spc="-55" dirty="0">
                <a:solidFill>
                  <a:srgbClr val="FFFFFF"/>
                </a:solidFill>
                <a:latin typeface="Museo Slab 500"/>
                <a:cs typeface="Museo Slab 500"/>
              </a:rPr>
              <a:t>IV, </a:t>
            </a:r>
            <a:r>
              <a:rPr sz="2400" spc="-5" dirty="0">
                <a:solidFill>
                  <a:srgbClr val="FFFFFF"/>
                </a:solidFill>
                <a:latin typeface="Museo Slab 500"/>
                <a:cs typeface="Museo Slab 500"/>
              </a:rPr>
              <a:t>Part </a:t>
            </a:r>
            <a:r>
              <a:rPr sz="2400" dirty="0">
                <a:solidFill>
                  <a:srgbClr val="FFFFFF"/>
                </a:solidFill>
                <a:latin typeface="Museo Slab 500"/>
                <a:cs typeface="Museo Slab 500"/>
              </a:rPr>
              <a:t>A - </a:t>
            </a:r>
            <a:r>
              <a:rPr sz="2400" spc="-25" dirty="0">
                <a:solidFill>
                  <a:srgbClr val="FFFFFF"/>
                </a:solidFill>
                <a:latin typeface="Museo Slab 500"/>
                <a:cs typeface="Museo Slab 500"/>
              </a:rPr>
              <a:t>Test  </a:t>
            </a:r>
            <a:r>
              <a:rPr sz="2400" spc="-10" dirty="0">
                <a:solidFill>
                  <a:srgbClr val="FFFFFF"/>
                </a:solidFill>
                <a:latin typeface="Museo Slab 500"/>
                <a:cs typeface="Museo Slab 500"/>
              </a:rPr>
              <a:t>Questions</a:t>
            </a:r>
            <a:endParaRPr sz="2400">
              <a:latin typeface="Museo Slab 500"/>
              <a:cs typeface="Museo Slab 500"/>
            </a:endParaRPr>
          </a:p>
        </p:txBody>
      </p:sp>
      <p:sp>
        <p:nvSpPr>
          <p:cNvPr id="3" name="object 3"/>
          <p:cNvSpPr txBox="1"/>
          <p:nvPr/>
        </p:nvSpPr>
        <p:spPr>
          <a:xfrm>
            <a:off x="825500" y="1456943"/>
            <a:ext cx="10532745" cy="3460115"/>
          </a:xfrm>
          <a:prstGeom prst="rect">
            <a:avLst/>
          </a:prstGeom>
        </p:spPr>
        <p:txBody>
          <a:bodyPr vert="horz" wrap="square" lIns="0" tIns="0" rIns="0" bIns="0" rtlCol="0">
            <a:spAutoFit/>
          </a:bodyPr>
          <a:lstStyle/>
          <a:p>
            <a:pPr marL="12700" marR="5080">
              <a:lnSpc>
                <a:spcPts val="3030"/>
              </a:lnSpc>
            </a:pPr>
            <a:r>
              <a:rPr sz="2800" spc="-10" dirty="0">
                <a:latin typeface="Trebuchet MS"/>
                <a:cs typeface="Trebuchet MS"/>
              </a:rPr>
              <a:t>Has </a:t>
            </a:r>
            <a:r>
              <a:rPr sz="2800" spc="-5" dirty="0">
                <a:latin typeface="Trebuchet MS"/>
                <a:cs typeface="Trebuchet MS"/>
              </a:rPr>
              <a:t>a non-Federal </a:t>
            </a:r>
            <a:r>
              <a:rPr sz="2800" spc="-10" dirty="0">
                <a:latin typeface="Trebuchet MS"/>
                <a:cs typeface="Trebuchet MS"/>
              </a:rPr>
              <a:t>funding </a:t>
            </a:r>
            <a:r>
              <a:rPr sz="2800" spc="-5" dirty="0">
                <a:latin typeface="Trebuchet MS"/>
                <a:cs typeface="Trebuchet MS"/>
              </a:rPr>
              <a:t>source been previously </a:t>
            </a:r>
            <a:r>
              <a:rPr sz="2800" spc="-10" dirty="0">
                <a:latin typeface="Trebuchet MS"/>
                <a:cs typeface="Trebuchet MS"/>
              </a:rPr>
              <a:t>used </a:t>
            </a:r>
            <a:r>
              <a:rPr sz="2800" spc="-5" dirty="0">
                <a:latin typeface="Trebuchet MS"/>
                <a:cs typeface="Trebuchet MS"/>
              </a:rPr>
              <a:t>to support  </a:t>
            </a:r>
            <a:r>
              <a:rPr sz="2800" spc="-10" dirty="0">
                <a:latin typeface="Trebuchet MS"/>
                <a:cs typeface="Trebuchet MS"/>
              </a:rPr>
              <a:t>this</a:t>
            </a:r>
            <a:r>
              <a:rPr sz="2800" spc="-55" dirty="0">
                <a:latin typeface="Trebuchet MS"/>
                <a:cs typeface="Trebuchet MS"/>
              </a:rPr>
              <a:t> </a:t>
            </a:r>
            <a:r>
              <a:rPr sz="2800" spc="-10" dirty="0">
                <a:latin typeface="Trebuchet MS"/>
                <a:cs typeface="Trebuchet MS"/>
              </a:rPr>
              <a:t>activity?</a:t>
            </a:r>
            <a:endParaRPr sz="2800">
              <a:latin typeface="Trebuchet MS"/>
              <a:cs typeface="Trebuchet MS"/>
            </a:endParaRPr>
          </a:p>
          <a:p>
            <a:pPr marL="698500" marR="610870" indent="-228600">
              <a:lnSpc>
                <a:spcPts val="2590"/>
              </a:lnSpc>
              <a:spcBef>
                <a:spcPts val="425"/>
              </a:spcBef>
              <a:buFont typeface="Arial"/>
              <a:buChar char="•"/>
              <a:tabLst>
                <a:tab pos="698500" algn="l"/>
              </a:tabLst>
            </a:pPr>
            <a:r>
              <a:rPr sz="2400" spc="-5" dirty="0">
                <a:latin typeface="Calibri"/>
                <a:cs typeface="Calibri"/>
              </a:rPr>
              <a:t>Is </a:t>
            </a:r>
            <a:r>
              <a:rPr sz="2400" dirty="0">
                <a:latin typeface="Calibri"/>
                <a:cs typeface="Calibri"/>
              </a:rPr>
              <a:t>the </a:t>
            </a:r>
            <a:r>
              <a:rPr sz="2400" spc="-10" dirty="0">
                <a:latin typeface="Calibri"/>
                <a:cs typeface="Calibri"/>
              </a:rPr>
              <a:t>previously utilized </a:t>
            </a:r>
            <a:r>
              <a:rPr sz="2400" spc="-5" dirty="0">
                <a:latin typeface="Calibri"/>
                <a:cs typeface="Calibri"/>
              </a:rPr>
              <a:t>funding </a:t>
            </a:r>
            <a:r>
              <a:rPr sz="2400" spc="-10" dirty="0">
                <a:latin typeface="Calibri"/>
                <a:cs typeface="Calibri"/>
              </a:rPr>
              <a:t>source still available </a:t>
            </a:r>
            <a:r>
              <a:rPr sz="2400" spc="-5" dirty="0">
                <a:latin typeface="Calibri"/>
                <a:cs typeface="Calibri"/>
              </a:rPr>
              <a:t>and </a:t>
            </a:r>
            <a:r>
              <a:rPr sz="2400" spc="-10" dirty="0">
                <a:latin typeface="Calibri"/>
                <a:cs typeface="Calibri"/>
              </a:rPr>
              <a:t>sufficient </a:t>
            </a:r>
            <a:r>
              <a:rPr sz="2400" spc="-15" dirty="0">
                <a:latin typeface="Calibri"/>
                <a:cs typeface="Calibri"/>
              </a:rPr>
              <a:t>to </a:t>
            </a:r>
            <a:r>
              <a:rPr sz="2400" spc="-5" dirty="0">
                <a:latin typeface="Calibri"/>
                <a:cs typeface="Calibri"/>
              </a:rPr>
              <a:t>fully  support </a:t>
            </a:r>
            <a:r>
              <a:rPr sz="2400" dirty="0">
                <a:latin typeface="Calibri"/>
                <a:cs typeface="Calibri"/>
              </a:rPr>
              <a:t>this</a:t>
            </a:r>
            <a:r>
              <a:rPr sz="2400" spc="-100" dirty="0">
                <a:latin typeface="Calibri"/>
                <a:cs typeface="Calibri"/>
              </a:rPr>
              <a:t> </a:t>
            </a:r>
            <a:r>
              <a:rPr sz="2400" dirty="0">
                <a:latin typeface="Calibri"/>
                <a:cs typeface="Calibri"/>
              </a:rPr>
              <a:t>activity?</a:t>
            </a:r>
            <a:endParaRPr sz="2400">
              <a:latin typeface="Calibri"/>
              <a:cs typeface="Calibri"/>
            </a:endParaRPr>
          </a:p>
          <a:p>
            <a:pPr marL="12700">
              <a:lnSpc>
                <a:spcPct val="100000"/>
              </a:lnSpc>
              <a:spcBef>
                <a:spcPts val="685"/>
              </a:spcBef>
            </a:pPr>
            <a:r>
              <a:rPr sz="2800" spc="-5" dirty="0">
                <a:latin typeface="Trebuchet MS"/>
                <a:cs typeface="Trebuchet MS"/>
              </a:rPr>
              <a:t>Is </a:t>
            </a:r>
            <a:r>
              <a:rPr sz="2800" spc="-10" dirty="0">
                <a:latin typeface="Trebuchet MS"/>
                <a:cs typeface="Trebuchet MS"/>
              </a:rPr>
              <a:t>this activity mandated </a:t>
            </a:r>
            <a:r>
              <a:rPr sz="2800" spc="-5" dirty="0">
                <a:latin typeface="Trebuchet MS"/>
                <a:cs typeface="Trebuchet MS"/>
              </a:rPr>
              <a:t>by </a:t>
            </a:r>
            <a:r>
              <a:rPr sz="2800" spc="-10" dirty="0">
                <a:latin typeface="Trebuchet MS"/>
                <a:cs typeface="Trebuchet MS"/>
              </a:rPr>
              <a:t>any State </a:t>
            </a:r>
            <a:r>
              <a:rPr sz="2800" spc="-5" dirty="0">
                <a:latin typeface="Trebuchet MS"/>
                <a:cs typeface="Trebuchet MS"/>
              </a:rPr>
              <a:t>law or local</a:t>
            </a:r>
            <a:r>
              <a:rPr sz="2800" spc="200" dirty="0">
                <a:latin typeface="Trebuchet MS"/>
                <a:cs typeface="Trebuchet MS"/>
              </a:rPr>
              <a:t> </a:t>
            </a:r>
            <a:r>
              <a:rPr sz="2800" spc="-10" dirty="0">
                <a:latin typeface="Trebuchet MS"/>
                <a:cs typeface="Trebuchet MS"/>
              </a:rPr>
              <a:t>policy?</a:t>
            </a:r>
            <a:endParaRPr sz="2800">
              <a:latin typeface="Trebuchet MS"/>
              <a:cs typeface="Trebuchet MS"/>
            </a:endParaRPr>
          </a:p>
          <a:p>
            <a:pPr marL="698500" marR="34290" indent="-228600">
              <a:lnSpc>
                <a:spcPts val="2590"/>
              </a:lnSpc>
              <a:spcBef>
                <a:spcPts val="475"/>
              </a:spcBef>
              <a:buFont typeface="Arial"/>
              <a:buChar char="•"/>
              <a:tabLst>
                <a:tab pos="698500" algn="l"/>
              </a:tabLst>
            </a:pPr>
            <a:r>
              <a:rPr sz="2400" spc="-5" dirty="0">
                <a:latin typeface="Calibri"/>
                <a:cs typeface="Calibri"/>
              </a:rPr>
              <a:t>If yes, does </a:t>
            </a:r>
            <a:r>
              <a:rPr sz="2400" dirty="0">
                <a:latin typeface="Calibri"/>
                <a:cs typeface="Calibri"/>
              </a:rPr>
              <a:t>the </a:t>
            </a:r>
            <a:r>
              <a:rPr sz="2400" spc="-5" dirty="0">
                <a:latin typeface="Calibri"/>
                <a:cs typeface="Calibri"/>
              </a:rPr>
              <a:t>applicable law or policy </a:t>
            </a:r>
            <a:r>
              <a:rPr sz="2400" spc="-10" dirty="0">
                <a:latin typeface="Calibri"/>
                <a:cs typeface="Calibri"/>
              </a:rPr>
              <a:t>mandate </a:t>
            </a:r>
            <a:r>
              <a:rPr sz="2400" dirty="0">
                <a:latin typeface="Calibri"/>
                <a:cs typeface="Calibri"/>
              </a:rPr>
              <a:t>the </a:t>
            </a:r>
            <a:r>
              <a:rPr sz="2400" spc="-5" dirty="0">
                <a:latin typeface="Calibri"/>
                <a:cs typeface="Calibri"/>
              </a:rPr>
              <a:t>use of </a:t>
            </a:r>
            <a:r>
              <a:rPr sz="2400" dirty="0">
                <a:latin typeface="Calibri"/>
                <a:cs typeface="Calibri"/>
              </a:rPr>
              <a:t>a </a:t>
            </a:r>
            <a:r>
              <a:rPr sz="2400" spc="-5" dirty="0">
                <a:latin typeface="Calibri"/>
                <a:cs typeface="Calibri"/>
              </a:rPr>
              <a:t>particular funding  </a:t>
            </a:r>
            <a:r>
              <a:rPr sz="2400" spc="-10" dirty="0">
                <a:latin typeface="Calibri"/>
                <a:cs typeface="Calibri"/>
              </a:rPr>
              <a:t>source </a:t>
            </a:r>
            <a:r>
              <a:rPr sz="2400" spc="-15" dirty="0">
                <a:latin typeface="Calibri"/>
                <a:cs typeface="Calibri"/>
              </a:rPr>
              <a:t>to </a:t>
            </a:r>
            <a:r>
              <a:rPr sz="2400" spc="-5" dirty="0">
                <a:latin typeface="Calibri"/>
                <a:cs typeface="Calibri"/>
              </a:rPr>
              <a:t>implement </a:t>
            </a:r>
            <a:r>
              <a:rPr sz="2400" dirty="0">
                <a:latin typeface="Calibri"/>
                <a:cs typeface="Calibri"/>
              </a:rPr>
              <a:t>the</a:t>
            </a:r>
            <a:r>
              <a:rPr sz="2400" spc="-75" dirty="0">
                <a:latin typeface="Calibri"/>
                <a:cs typeface="Calibri"/>
              </a:rPr>
              <a:t> </a:t>
            </a:r>
            <a:r>
              <a:rPr sz="2400" dirty="0">
                <a:latin typeface="Calibri"/>
                <a:cs typeface="Calibri"/>
              </a:rPr>
              <a:t>activity?</a:t>
            </a:r>
            <a:endParaRPr sz="2400">
              <a:latin typeface="Calibri"/>
              <a:cs typeface="Calibri"/>
            </a:endParaRPr>
          </a:p>
          <a:p>
            <a:pPr marL="698500" marR="804545" indent="-228600">
              <a:lnSpc>
                <a:spcPts val="2590"/>
              </a:lnSpc>
              <a:spcBef>
                <a:spcPts val="505"/>
              </a:spcBef>
              <a:buFont typeface="Arial"/>
              <a:buChar char="•"/>
              <a:tabLst>
                <a:tab pos="698500" algn="l"/>
              </a:tabLst>
            </a:pPr>
            <a:r>
              <a:rPr sz="2400" spc="-5" dirty="0">
                <a:latin typeface="Calibri"/>
                <a:cs typeface="Calibri"/>
              </a:rPr>
              <a:t>If yes, </a:t>
            </a:r>
            <a:r>
              <a:rPr sz="2400" dirty="0">
                <a:latin typeface="Calibri"/>
                <a:cs typeface="Calibri"/>
              </a:rPr>
              <a:t>is the </a:t>
            </a:r>
            <a:r>
              <a:rPr sz="2400" spc="-5" dirty="0">
                <a:latin typeface="Calibri"/>
                <a:cs typeface="Calibri"/>
              </a:rPr>
              <a:t>applicable funding </a:t>
            </a:r>
            <a:r>
              <a:rPr sz="2400" spc="-10" dirty="0">
                <a:latin typeface="Calibri"/>
                <a:cs typeface="Calibri"/>
              </a:rPr>
              <a:t>source still available </a:t>
            </a:r>
            <a:r>
              <a:rPr sz="2400" spc="-5" dirty="0">
                <a:latin typeface="Calibri"/>
                <a:cs typeface="Calibri"/>
              </a:rPr>
              <a:t>and </a:t>
            </a:r>
            <a:r>
              <a:rPr sz="2400" spc="-10" dirty="0">
                <a:latin typeface="Calibri"/>
                <a:cs typeface="Calibri"/>
              </a:rPr>
              <a:t>sufficient </a:t>
            </a:r>
            <a:r>
              <a:rPr sz="2400" spc="-15" dirty="0">
                <a:latin typeface="Calibri"/>
                <a:cs typeface="Calibri"/>
              </a:rPr>
              <a:t>to </a:t>
            </a:r>
            <a:r>
              <a:rPr sz="2400" spc="-5" dirty="0">
                <a:latin typeface="Calibri"/>
                <a:cs typeface="Calibri"/>
              </a:rPr>
              <a:t>fully  support </a:t>
            </a:r>
            <a:r>
              <a:rPr sz="2400" dirty="0">
                <a:latin typeface="Calibri"/>
                <a:cs typeface="Calibri"/>
              </a:rPr>
              <a:t>the</a:t>
            </a:r>
            <a:r>
              <a:rPr sz="2400" spc="-90" dirty="0">
                <a:latin typeface="Calibri"/>
                <a:cs typeface="Calibri"/>
              </a:rPr>
              <a:t> </a:t>
            </a:r>
            <a:r>
              <a:rPr sz="2400" dirty="0">
                <a:latin typeface="Calibri"/>
                <a:cs typeface="Calibri"/>
              </a:rPr>
              <a:t>activity?</a:t>
            </a:r>
            <a:endParaRPr sz="240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19457"/>
            <a:ext cx="3531235" cy="386080"/>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Participation </a:t>
            </a:r>
            <a:r>
              <a:rPr sz="2400" spc="-5" dirty="0">
                <a:solidFill>
                  <a:srgbClr val="FFFFFF"/>
                </a:solidFill>
                <a:latin typeface="Museo Slab 500"/>
                <a:cs typeface="Museo Slab 500"/>
              </a:rPr>
              <a:t>in </a:t>
            </a:r>
            <a:r>
              <a:rPr sz="2400" spc="-10" dirty="0">
                <a:solidFill>
                  <a:srgbClr val="FFFFFF"/>
                </a:solidFill>
                <a:latin typeface="Museo Slab 500"/>
                <a:cs typeface="Museo Slab 500"/>
              </a:rPr>
              <a:t>Title</a:t>
            </a:r>
            <a:r>
              <a:rPr sz="2400" spc="-20" dirty="0">
                <a:solidFill>
                  <a:srgbClr val="FFFFFF"/>
                </a:solidFill>
                <a:latin typeface="Museo Slab 500"/>
                <a:cs typeface="Museo Slab 500"/>
              </a:rPr>
              <a:t> </a:t>
            </a:r>
            <a:r>
              <a:rPr sz="2400" spc="-5" dirty="0">
                <a:solidFill>
                  <a:srgbClr val="FFFFFF"/>
                </a:solidFill>
                <a:latin typeface="Museo Slab 500"/>
                <a:cs typeface="Museo Slab 500"/>
              </a:rPr>
              <a:t>III</a:t>
            </a:r>
            <a:endParaRPr sz="2400">
              <a:latin typeface="Museo Slab 500"/>
              <a:cs typeface="Museo Slab 500"/>
            </a:endParaRPr>
          </a:p>
        </p:txBody>
      </p:sp>
      <p:sp>
        <p:nvSpPr>
          <p:cNvPr id="3" name="object 3"/>
          <p:cNvSpPr txBox="1"/>
          <p:nvPr/>
        </p:nvSpPr>
        <p:spPr>
          <a:xfrm>
            <a:off x="825500" y="1417321"/>
            <a:ext cx="10407650" cy="3891915"/>
          </a:xfrm>
          <a:prstGeom prst="rect">
            <a:avLst/>
          </a:prstGeom>
        </p:spPr>
        <p:txBody>
          <a:bodyPr vert="horz" wrap="square" lIns="0" tIns="0" rIns="0" bIns="0" rtlCol="0">
            <a:spAutoFit/>
          </a:bodyPr>
          <a:lstStyle/>
          <a:p>
            <a:pPr marL="12700">
              <a:lnSpc>
                <a:spcPct val="100000"/>
              </a:lnSpc>
            </a:pPr>
            <a:r>
              <a:rPr sz="2400" spc="-25" dirty="0">
                <a:latin typeface="Trebuchet MS"/>
                <a:cs typeface="Trebuchet MS"/>
              </a:rPr>
              <a:t>Title </a:t>
            </a:r>
            <a:r>
              <a:rPr sz="2400" spc="-5" dirty="0">
                <a:latin typeface="Trebuchet MS"/>
                <a:cs typeface="Trebuchet MS"/>
              </a:rPr>
              <a:t>III grantees must submit a plan to CDE that</a:t>
            </a:r>
            <a:r>
              <a:rPr sz="2400" spc="165" dirty="0">
                <a:latin typeface="Trebuchet MS"/>
                <a:cs typeface="Trebuchet MS"/>
              </a:rPr>
              <a:t> </a:t>
            </a:r>
            <a:r>
              <a:rPr sz="2400" spc="-5" dirty="0">
                <a:latin typeface="Trebuchet MS"/>
                <a:cs typeface="Trebuchet MS"/>
              </a:rPr>
              <a:t>describes:</a:t>
            </a:r>
            <a:endParaRPr sz="2400">
              <a:latin typeface="Trebuchet MS"/>
              <a:cs typeface="Trebuchet MS"/>
            </a:endParaRPr>
          </a:p>
          <a:p>
            <a:pPr marL="469900" marR="327660" indent="-457200">
              <a:lnSpc>
                <a:spcPts val="2160"/>
              </a:lnSpc>
              <a:spcBef>
                <a:spcPts val="1040"/>
              </a:spcBef>
              <a:buFont typeface="Arial"/>
              <a:buChar char="•"/>
              <a:tabLst>
                <a:tab pos="469265" algn="l"/>
                <a:tab pos="469900" algn="l"/>
                <a:tab pos="7534909" algn="l"/>
              </a:tabLst>
            </a:pPr>
            <a:r>
              <a:rPr sz="2000" dirty="0">
                <a:latin typeface="Trebuchet MS"/>
                <a:cs typeface="Trebuchet MS"/>
              </a:rPr>
              <a:t>proposed activities </a:t>
            </a:r>
            <a:r>
              <a:rPr sz="2000" spc="-5" dirty="0">
                <a:latin typeface="Trebuchet MS"/>
                <a:cs typeface="Trebuchet MS"/>
              </a:rPr>
              <a:t>and </a:t>
            </a:r>
            <a:r>
              <a:rPr sz="2000" dirty="0">
                <a:latin typeface="Trebuchet MS"/>
                <a:cs typeface="Trebuchet MS"/>
              </a:rPr>
              <a:t>programs </a:t>
            </a:r>
            <a:r>
              <a:rPr sz="2000" spc="-5" dirty="0">
                <a:latin typeface="Trebuchet MS"/>
                <a:cs typeface="Trebuchet MS"/>
              </a:rPr>
              <a:t>that will</a:t>
            </a:r>
            <a:r>
              <a:rPr sz="2000" spc="-90" dirty="0">
                <a:latin typeface="Trebuchet MS"/>
                <a:cs typeface="Trebuchet MS"/>
              </a:rPr>
              <a:t> </a:t>
            </a:r>
            <a:r>
              <a:rPr sz="2000" spc="-5" dirty="0">
                <a:latin typeface="Trebuchet MS"/>
                <a:cs typeface="Trebuchet MS"/>
              </a:rPr>
              <a:t>expand,</a:t>
            </a:r>
            <a:r>
              <a:rPr sz="2000" spc="-20" dirty="0">
                <a:latin typeface="Trebuchet MS"/>
                <a:cs typeface="Trebuchet MS"/>
              </a:rPr>
              <a:t> </a:t>
            </a:r>
            <a:r>
              <a:rPr sz="2000" spc="-5" dirty="0">
                <a:latin typeface="Trebuchet MS"/>
                <a:cs typeface="Trebuchet MS"/>
              </a:rPr>
              <a:t>enhance,	</a:t>
            </a:r>
            <a:r>
              <a:rPr sz="2000" dirty="0">
                <a:latin typeface="Trebuchet MS"/>
                <a:cs typeface="Trebuchet MS"/>
              </a:rPr>
              <a:t>or modify</a:t>
            </a:r>
            <a:r>
              <a:rPr sz="2000" spc="-80" dirty="0">
                <a:latin typeface="Trebuchet MS"/>
                <a:cs typeface="Trebuchet MS"/>
              </a:rPr>
              <a:t> </a:t>
            </a:r>
            <a:r>
              <a:rPr sz="2000" dirty="0">
                <a:latin typeface="Trebuchet MS"/>
                <a:cs typeface="Trebuchet MS"/>
              </a:rPr>
              <a:t>core</a:t>
            </a:r>
            <a:r>
              <a:rPr sz="2000" spc="-50" dirty="0">
                <a:latin typeface="Trebuchet MS"/>
                <a:cs typeface="Trebuchet MS"/>
              </a:rPr>
              <a:t> </a:t>
            </a:r>
            <a:r>
              <a:rPr sz="2000" spc="-5" dirty="0">
                <a:latin typeface="Trebuchet MS"/>
                <a:cs typeface="Trebuchet MS"/>
              </a:rPr>
              <a:t>English </a:t>
            </a:r>
            <a:r>
              <a:rPr sz="2000" dirty="0">
                <a:latin typeface="Trebuchet MS"/>
                <a:cs typeface="Trebuchet MS"/>
              </a:rPr>
              <a:t> </a:t>
            </a:r>
            <a:r>
              <a:rPr sz="2000" spc="-5" dirty="0">
                <a:latin typeface="Trebuchet MS"/>
                <a:cs typeface="Trebuchet MS"/>
              </a:rPr>
              <a:t>Language Development (ELD) and </a:t>
            </a:r>
            <a:r>
              <a:rPr sz="2000" dirty="0">
                <a:latin typeface="Trebuchet MS"/>
                <a:cs typeface="Trebuchet MS"/>
              </a:rPr>
              <a:t>academic</a:t>
            </a:r>
            <a:r>
              <a:rPr sz="2000" spc="-105" dirty="0">
                <a:latin typeface="Trebuchet MS"/>
                <a:cs typeface="Trebuchet MS"/>
              </a:rPr>
              <a:t> </a:t>
            </a:r>
            <a:r>
              <a:rPr sz="2000" dirty="0">
                <a:latin typeface="Trebuchet MS"/>
                <a:cs typeface="Trebuchet MS"/>
              </a:rPr>
              <a:t>programs,</a:t>
            </a:r>
            <a:endParaRPr sz="2000">
              <a:latin typeface="Trebuchet MS"/>
              <a:cs typeface="Trebuchet MS"/>
            </a:endParaRPr>
          </a:p>
          <a:p>
            <a:pPr marL="469900" indent="-457200">
              <a:lnSpc>
                <a:spcPct val="100000"/>
              </a:lnSpc>
              <a:spcBef>
                <a:spcPts val="720"/>
              </a:spcBef>
              <a:buFont typeface="Arial"/>
              <a:buChar char="•"/>
              <a:tabLst>
                <a:tab pos="469265" algn="l"/>
                <a:tab pos="469900" algn="l"/>
              </a:tabLst>
            </a:pPr>
            <a:r>
              <a:rPr sz="2000" dirty="0">
                <a:latin typeface="Trebuchet MS"/>
                <a:cs typeface="Trebuchet MS"/>
              </a:rPr>
              <a:t>how proposed </a:t>
            </a:r>
            <a:r>
              <a:rPr sz="2000" spc="-5" dirty="0">
                <a:latin typeface="Trebuchet MS"/>
                <a:cs typeface="Trebuchet MS"/>
              </a:rPr>
              <a:t>activities </a:t>
            </a:r>
            <a:r>
              <a:rPr sz="2000" dirty="0">
                <a:latin typeface="Trebuchet MS"/>
                <a:cs typeface="Trebuchet MS"/>
              </a:rPr>
              <a:t>are </a:t>
            </a:r>
            <a:r>
              <a:rPr sz="2000" spc="-5" dirty="0">
                <a:latin typeface="Trebuchet MS"/>
                <a:cs typeface="Trebuchet MS"/>
              </a:rPr>
              <a:t>supplemental to </a:t>
            </a:r>
            <a:r>
              <a:rPr sz="2000" dirty="0">
                <a:latin typeface="Trebuchet MS"/>
                <a:cs typeface="Trebuchet MS"/>
              </a:rPr>
              <a:t>core ELD </a:t>
            </a:r>
            <a:r>
              <a:rPr sz="2000" spc="-5" dirty="0">
                <a:latin typeface="Trebuchet MS"/>
                <a:cs typeface="Trebuchet MS"/>
              </a:rPr>
              <a:t>and </a:t>
            </a:r>
            <a:r>
              <a:rPr sz="2000" dirty="0">
                <a:latin typeface="Trebuchet MS"/>
                <a:cs typeface="Trebuchet MS"/>
              </a:rPr>
              <a:t>academic</a:t>
            </a:r>
            <a:r>
              <a:rPr sz="2000" spc="-215" dirty="0">
                <a:latin typeface="Trebuchet MS"/>
                <a:cs typeface="Trebuchet MS"/>
              </a:rPr>
              <a:t> </a:t>
            </a:r>
            <a:r>
              <a:rPr sz="2000" dirty="0">
                <a:latin typeface="Trebuchet MS"/>
                <a:cs typeface="Trebuchet MS"/>
              </a:rPr>
              <a:t>programs,</a:t>
            </a:r>
            <a:endParaRPr sz="2000">
              <a:latin typeface="Trebuchet MS"/>
              <a:cs typeface="Trebuchet MS"/>
            </a:endParaRPr>
          </a:p>
          <a:p>
            <a:pPr marL="469900" indent="-457200">
              <a:lnSpc>
                <a:spcPct val="100000"/>
              </a:lnSpc>
              <a:spcBef>
                <a:spcPts val="765"/>
              </a:spcBef>
              <a:buFont typeface="Arial"/>
              <a:buChar char="•"/>
              <a:tabLst>
                <a:tab pos="469265" algn="l"/>
                <a:tab pos="469900" algn="l"/>
              </a:tabLst>
            </a:pPr>
            <a:r>
              <a:rPr sz="2000" spc="-5" dirty="0">
                <a:latin typeface="Trebuchet MS"/>
                <a:cs typeface="Trebuchet MS"/>
              </a:rPr>
              <a:t>the intended </a:t>
            </a:r>
            <a:r>
              <a:rPr sz="2000" dirty="0">
                <a:latin typeface="Trebuchet MS"/>
                <a:cs typeface="Trebuchet MS"/>
              </a:rPr>
              <a:t>outcomes of </a:t>
            </a:r>
            <a:r>
              <a:rPr sz="2000" spc="-5" dirty="0">
                <a:latin typeface="Trebuchet MS"/>
                <a:cs typeface="Trebuchet MS"/>
              </a:rPr>
              <a:t>the </a:t>
            </a:r>
            <a:r>
              <a:rPr sz="2000" dirty="0">
                <a:latin typeface="Trebuchet MS"/>
                <a:cs typeface="Trebuchet MS"/>
              </a:rPr>
              <a:t>proposed </a:t>
            </a:r>
            <a:r>
              <a:rPr sz="2000" spc="-5" dirty="0">
                <a:latin typeface="Trebuchet MS"/>
                <a:cs typeface="Trebuchet MS"/>
              </a:rPr>
              <a:t>activities and</a:t>
            </a:r>
            <a:r>
              <a:rPr sz="2000" spc="-180" dirty="0">
                <a:latin typeface="Trebuchet MS"/>
                <a:cs typeface="Trebuchet MS"/>
              </a:rPr>
              <a:t> </a:t>
            </a:r>
            <a:r>
              <a:rPr sz="2000" dirty="0">
                <a:latin typeface="Trebuchet MS"/>
                <a:cs typeface="Trebuchet MS"/>
              </a:rPr>
              <a:t>programs,</a:t>
            </a:r>
            <a:endParaRPr sz="2000">
              <a:latin typeface="Trebuchet MS"/>
              <a:cs typeface="Trebuchet MS"/>
            </a:endParaRPr>
          </a:p>
          <a:p>
            <a:pPr marL="469900" marR="5080" indent="-457200">
              <a:lnSpc>
                <a:spcPts val="2160"/>
              </a:lnSpc>
              <a:spcBef>
                <a:spcPts val="1025"/>
              </a:spcBef>
              <a:buFont typeface="Arial"/>
              <a:buChar char="•"/>
              <a:tabLst>
                <a:tab pos="469265" algn="l"/>
                <a:tab pos="469900" algn="l"/>
              </a:tabLst>
            </a:pPr>
            <a:r>
              <a:rPr sz="2000" dirty="0">
                <a:latin typeface="Trebuchet MS"/>
                <a:cs typeface="Trebuchet MS"/>
              </a:rPr>
              <a:t>how </a:t>
            </a:r>
            <a:r>
              <a:rPr sz="2000" spc="-5" dirty="0">
                <a:latin typeface="Trebuchet MS"/>
                <a:cs typeface="Trebuchet MS"/>
              </a:rPr>
              <a:t>the </a:t>
            </a:r>
            <a:r>
              <a:rPr sz="2000" dirty="0">
                <a:latin typeface="Trebuchet MS"/>
                <a:cs typeface="Trebuchet MS"/>
              </a:rPr>
              <a:t>proposed activity </a:t>
            </a:r>
            <a:r>
              <a:rPr sz="2000" spc="-5" dirty="0">
                <a:latin typeface="Trebuchet MS"/>
                <a:cs typeface="Trebuchet MS"/>
              </a:rPr>
              <a:t>will be utilized to </a:t>
            </a:r>
            <a:r>
              <a:rPr sz="2000" dirty="0">
                <a:latin typeface="Trebuchet MS"/>
                <a:cs typeface="Trebuchet MS"/>
              </a:rPr>
              <a:t>increase </a:t>
            </a:r>
            <a:r>
              <a:rPr sz="2000" spc="-5" dirty="0">
                <a:latin typeface="Trebuchet MS"/>
                <a:cs typeface="Trebuchet MS"/>
              </a:rPr>
              <a:t>language proficiency and </a:t>
            </a:r>
            <a:r>
              <a:rPr sz="2000" dirty="0">
                <a:latin typeface="Trebuchet MS"/>
                <a:cs typeface="Trebuchet MS"/>
              </a:rPr>
              <a:t>provide  </a:t>
            </a:r>
            <a:r>
              <a:rPr sz="2000" spc="-5" dirty="0">
                <a:latin typeface="Trebuchet MS"/>
                <a:cs typeface="Trebuchet MS"/>
              </a:rPr>
              <a:t>equitable </a:t>
            </a:r>
            <a:r>
              <a:rPr sz="2000" dirty="0">
                <a:latin typeface="Trebuchet MS"/>
                <a:cs typeface="Trebuchet MS"/>
              </a:rPr>
              <a:t>access </a:t>
            </a:r>
            <a:r>
              <a:rPr sz="2000" spc="-5" dirty="0">
                <a:latin typeface="Trebuchet MS"/>
                <a:cs typeface="Trebuchet MS"/>
              </a:rPr>
              <a:t>to grade-level</a:t>
            </a:r>
            <a:r>
              <a:rPr sz="2000" spc="-110" dirty="0">
                <a:latin typeface="Trebuchet MS"/>
                <a:cs typeface="Trebuchet MS"/>
              </a:rPr>
              <a:t> </a:t>
            </a:r>
            <a:r>
              <a:rPr sz="2000" spc="-5" dirty="0">
                <a:latin typeface="Trebuchet MS"/>
                <a:cs typeface="Trebuchet MS"/>
              </a:rPr>
              <a:t>content,</a:t>
            </a:r>
            <a:endParaRPr sz="2000">
              <a:latin typeface="Trebuchet MS"/>
              <a:cs typeface="Trebuchet MS"/>
            </a:endParaRPr>
          </a:p>
          <a:p>
            <a:pPr marL="469900" marR="257810" indent="-457200" algn="just">
              <a:lnSpc>
                <a:spcPts val="2160"/>
              </a:lnSpc>
              <a:spcBef>
                <a:spcPts val="994"/>
              </a:spcBef>
              <a:buFont typeface="Arial"/>
              <a:buChar char="•"/>
              <a:tabLst>
                <a:tab pos="469900" algn="l"/>
              </a:tabLst>
            </a:pPr>
            <a:r>
              <a:rPr sz="2000" dirty="0">
                <a:latin typeface="Trebuchet MS"/>
                <a:cs typeface="Trebuchet MS"/>
              </a:rPr>
              <a:t>how </a:t>
            </a:r>
            <a:r>
              <a:rPr sz="2000" spc="-5" dirty="0">
                <a:latin typeface="Trebuchet MS"/>
                <a:cs typeface="Trebuchet MS"/>
              </a:rPr>
              <a:t>the </a:t>
            </a:r>
            <a:r>
              <a:rPr sz="2000" dirty="0">
                <a:latin typeface="Trebuchet MS"/>
                <a:cs typeface="Trebuchet MS"/>
              </a:rPr>
              <a:t>LEA or </a:t>
            </a:r>
            <a:r>
              <a:rPr sz="2000" spc="-5" dirty="0">
                <a:latin typeface="Trebuchet MS"/>
                <a:cs typeface="Trebuchet MS"/>
              </a:rPr>
              <a:t>consortium lead will </a:t>
            </a:r>
            <a:r>
              <a:rPr sz="2000" dirty="0">
                <a:latin typeface="Trebuchet MS"/>
                <a:cs typeface="Trebuchet MS"/>
              </a:rPr>
              <a:t>provide </a:t>
            </a:r>
            <a:r>
              <a:rPr sz="2000" spc="-5" dirty="0">
                <a:latin typeface="Trebuchet MS"/>
                <a:cs typeface="Trebuchet MS"/>
              </a:rPr>
              <a:t>professional development </a:t>
            </a:r>
            <a:r>
              <a:rPr sz="2000" dirty="0">
                <a:latin typeface="Trebuchet MS"/>
                <a:cs typeface="Trebuchet MS"/>
              </a:rPr>
              <a:t>for increasing  </a:t>
            </a:r>
            <a:r>
              <a:rPr sz="2000" spc="-5" dirty="0">
                <a:latin typeface="Trebuchet MS"/>
                <a:cs typeface="Trebuchet MS"/>
              </a:rPr>
              <a:t>the </a:t>
            </a:r>
            <a:r>
              <a:rPr sz="2000" dirty="0">
                <a:latin typeface="Trebuchet MS"/>
                <a:cs typeface="Trebuchet MS"/>
              </a:rPr>
              <a:t>capacity of </a:t>
            </a:r>
            <a:r>
              <a:rPr sz="2000" spc="-5" dirty="0">
                <a:latin typeface="Trebuchet MS"/>
                <a:cs typeface="Trebuchet MS"/>
              </a:rPr>
              <a:t>principals and other </a:t>
            </a:r>
            <a:r>
              <a:rPr sz="2000" dirty="0">
                <a:latin typeface="Trebuchet MS"/>
                <a:cs typeface="Trebuchet MS"/>
              </a:rPr>
              <a:t>school </a:t>
            </a:r>
            <a:r>
              <a:rPr sz="2000" spc="-5" dirty="0">
                <a:latin typeface="Trebuchet MS"/>
                <a:cs typeface="Trebuchet MS"/>
              </a:rPr>
              <a:t>leaders, administrators, and instructional  </a:t>
            </a:r>
            <a:r>
              <a:rPr sz="2000" dirty="0">
                <a:latin typeface="Trebuchet MS"/>
                <a:cs typeface="Trebuchet MS"/>
              </a:rPr>
              <a:t>staff </a:t>
            </a:r>
            <a:r>
              <a:rPr sz="2000" spc="-5" dirty="0">
                <a:latin typeface="Trebuchet MS"/>
                <a:cs typeface="Trebuchet MS"/>
              </a:rPr>
              <a:t>working with </a:t>
            </a:r>
            <a:r>
              <a:rPr sz="2000" dirty="0">
                <a:latin typeface="Trebuchet MS"/>
                <a:cs typeface="Trebuchet MS"/>
              </a:rPr>
              <a:t>ELs,</a:t>
            </a:r>
            <a:r>
              <a:rPr sz="2000" spc="-110" dirty="0">
                <a:latin typeface="Trebuchet MS"/>
                <a:cs typeface="Trebuchet MS"/>
              </a:rPr>
              <a:t> </a:t>
            </a:r>
            <a:r>
              <a:rPr sz="2000" spc="-5" dirty="0">
                <a:latin typeface="Trebuchet MS"/>
                <a:cs typeface="Trebuchet MS"/>
              </a:rPr>
              <a:t>and</a:t>
            </a:r>
            <a:endParaRPr sz="2000">
              <a:latin typeface="Trebuchet MS"/>
              <a:cs typeface="Trebuchet MS"/>
            </a:endParaRPr>
          </a:p>
          <a:p>
            <a:pPr marL="469900" indent="-457200">
              <a:lnSpc>
                <a:spcPct val="100000"/>
              </a:lnSpc>
              <a:spcBef>
                <a:spcPts val="735"/>
              </a:spcBef>
              <a:buFont typeface="Arial"/>
              <a:buChar char="•"/>
              <a:tabLst>
                <a:tab pos="469265" algn="l"/>
                <a:tab pos="469900" algn="l"/>
              </a:tabLst>
            </a:pPr>
            <a:r>
              <a:rPr sz="2000" dirty="0">
                <a:latin typeface="Trebuchet MS"/>
                <a:cs typeface="Trebuchet MS"/>
              </a:rPr>
              <a:t>how </a:t>
            </a:r>
            <a:r>
              <a:rPr sz="2000" spc="-5" dirty="0">
                <a:latin typeface="Trebuchet MS"/>
                <a:cs typeface="Trebuchet MS"/>
              </a:rPr>
              <a:t>the grantee will </a:t>
            </a:r>
            <a:r>
              <a:rPr sz="2000" dirty="0">
                <a:latin typeface="Trebuchet MS"/>
                <a:cs typeface="Trebuchet MS"/>
              </a:rPr>
              <a:t>promote </a:t>
            </a:r>
            <a:r>
              <a:rPr sz="2000" spc="-5" dirty="0">
                <a:latin typeface="Trebuchet MS"/>
                <a:cs typeface="Trebuchet MS"/>
              </a:rPr>
              <a:t>parent and community</a:t>
            </a:r>
            <a:r>
              <a:rPr sz="2000" spc="-135" dirty="0">
                <a:latin typeface="Trebuchet MS"/>
                <a:cs typeface="Trebuchet MS"/>
              </a:rPr>
              <a:t> </a:t>
            </a:r>
            <a:r>
              <a:rPr sz="2000" spc="-5" dirty="0">
                <a:latin typeface="Trebuchet MS"/>
                <a:cs typeface="Trebuchet MS"/>
              </a:rPr>
              <a:t>engagement.</a:t>
            </a:r>
            <a:endParaRPr sz="2000">
              <a:latin typeface="Trebuchet MS"/>
              <a:cs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18" y="219457"/>
            <a:ext cx="6406515" cy="386080"/>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Title </a:t>
            </a:r>
            <a:r>
              <a:rPr sz="2400" spc="-5" dirty="0">
                <a:solidFill>
                  <a:srgbClr val="FFFFFF"/>
                </a:solidFill>
                <a:latin typeface="Museo Slab 500"/>
                <a:cs typeface="Museo Slab 500"/>
              </a:rPr>
              <a:t>III, Part </a:t>
            </a:r>
            <a:r>
              <a:rPr sz="2400" dirty="0">
                <a:solidFill>
                  <a:srgbClr val="FFFFFF"/>
                </a:solidFill>
                <a:latin typeface="Museo Slab 500"/>
                <a:cs typeface="Museo Slab 500"/>
              </a:rPr>
              <a:t>A - </a:t>
            </a:r>
            <a:r>
              <a:rPr sz="2400" spc="-5" dirty="0">
                <a:solidFill>
                  <a:srgbClr val="FFFFFF"/>
                </a:solidFill>
                <a:latin typeface="Museo Slab 500"/>
                <a:cs typeface="Museo Slab 500"/>
              </a:rPr>
              <a:t>Supplement, </a:t>
            </a:r>
            <a:r>
              <a:rPr sz="2400" spc="-20" dirty="0">
                <a:solidFill>
                  <a:srgbClr val="FFFFFF"/>
                </a:solidFill>
                <a:latin typeface="Museo Slab 500"/>
                <a:cs typeface="Museo Slab 500"/>
              </a:rPr>
              <a:t>Not</a:t>
            </a:r>
            <a:r>
              <a:rPr sz="2400" spc="-45" dirty="0">
                <a:solidFill>
                  <a:srgbClr val="FFFFFF"/>
                </a:solidFill>
                <a:latin typeface="Museo Slab 500"/>
                <a:cs typeface="Museo Slab 500"/>
              </a:rPr>
              <a:t> </a:t>
            </a:r>
            <a:r>
              <a:rPr sz="2400" spc="-10" dirty="0">
                <a:solidFill>
                  <a:srgbClr val="FFFFFF"/>
                </a:solidFill>
                <a:latin typeface="Museo Slab 500"/>
                <a:cs typeface="Museo Slab 500"/>
              </a:rPr>
              <a:t>Supplant</a:t>
            </a:r>
            <a:endParaRPr sz="2400">
              <a:latin typeface="Museo Slab 500"/>
              <a:cs typeface="Museo Slab 500"/>
            </a:endParaRPr>
          </a:p>
        </p:txBody>
      </p:sp>
      <p:sp>
        <p:nvSpPr>
          <p:cNvPr id="3" name="object 3"/>
          <p:cNvSpPr txBox="1"/>
          <p:nvPr/>
        </p:nvSpPr>
        <p:spPr>
          <a:xfrm>
            <a:off x="825498" y="1458977"/>
            <a:ext cx="10483850" cy="4143375"/>
          </a:xfrm>
          <a:prstGeom prst="rect">
            <a:avLst/>
          </a:prstGeom>
        </p:spPr>
        <p:txBody>
          <a:bodyPr vert="horz" wrap="square" lIns="0" tIns="0" rIns="0" bIns="0" rtlCol="0">
            <a:spAutoFit/>
          </a:bodyPr>
          <a:lstStyle/>
          <a:p>
            <a:pPr marL="12700" marR="127000" algn="just">
              <a:lnSpc>
                <a:spcPts val="2590"/>
              </a:lnSpc>
            </a:pPr>
            <a:r>
              <a:rPr sz="2400" spc="-25" dirty="0">
                <a:latin typeface="Trebuchet MS"/>
                <a:cs typeface="Trebuchet MS"/>
              </a:rPr>
              <a:t>Title </a:t>
            </a:r>
            <a:r>
              <a:rPr sz="2400" spc="-5" dirty="0">
                <a:latin typeface="Trebuchet MS"/>
                <a:cs typeface="Trebuchet MS"/>
              </a:rPr>
              <a:t>III,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is a supplemental that is designed to </a:t>
            </a:r>
            <a:r>
              <a:rPr sz="2400" b="1" spc="-5" dirty="0">
                <a:latin typeface="Trebuchet MS"/>
                <a:cs typeface="Trebuchet MS"/>
              </a:rPr>
              <a:t>improve </a:t>
            </a:r>
            <a:r>
              <a:rPr sz="2400" b="1" dirty="0">
                <a:latin typeface="Trebuchet MS"/>
                <a:cs typeface="Trebuchet MS"/>
              </a:rPr>
              <a:t>and enhance  </a:t>
            </a:r>
            <a:r>
              <a:rPr sz="2400" spc="-5" dirty="0">
                <a:latin typeface="Trebuchet MS"/>
                <a:cs typeface="Trebuchet MS"/>
              </a:rPr>
              <a:t>the education of English learners (ELs) in becoming proficient in English, as  well as meeting the Colorado Academic Content</a:t>
            </a:r>
            <a:r>
              <a:rPr sz="2400" spc="10" dirty="0">
                <a:latin typeface="Trebuchet MS"/>
                <a:cs typeface="Trebuchet MS"/>
              </a:rPr>
              <a:t> </a:t>
            </a:r>
            <a:r>
              <a:rPr sz="2400" spc="-5" dirty="0">
                <a:latin typeface="Trebuchet MS"/>
                <a:cs typeface="Trebuchet MS"/>
              </a:rPr>
              <a:t>standards.</a:t>
            </a:r>
            <a:endParaRPr sz="2400">
              <a:latin typeface="Trebuchet MS"/>
              <a:cs typeface="Trebuchet MS"/>
            </a:endParaRPr>
          </a:p>
          <a:p>
            <a:pPr>
              <a:lnSpc>
                <a:spcPct val="100000"/>
              </a:lnSpc>
              <a:spcBef>
                <a:spcPts val="55"/>
              </a:spcBef>
            </a:pPr>
            <a:endParaRPr sz="3950">
              <a:latin typeface="Times New Roman"/>
              <a:cs typeface="Times New Roman"/>
            </a:endParaRPr>
          </a:p>
          <a:p>
            <a:pPr marL="12700" marR="102870">
              <a:lnSpc>
                <a:spcPts val="2590"/>
              </a:lnSpc>
            </a:pPr>
            <a:r>
              <a:rPr sz="2400" spc="-5" dirty="0">
                <a:latin typeface="Trebuchet MS"/>
                <a:cs typeface="Trebuchet MS"/>
              </a:rPr>
              <a:t>The </a:t>
            </a:r>
            <a:r>
              <a:rPr sz="2400" spc="-25" dirty="0">
                <a:latin typeface="Trebuchet MS"/>
                <a:cs typeface="Trebuchet MS"/>
              </a:rPr>
              <a:t>Title </a:t>
            </a:r>
            <a:r>
              <a:rPr sz="2400" spc="-5" dirty="0">
                <a:latin typeface="Trebuchet MS"/>
                <a:cs typeface="Trebuchet MS"/>
              </a:rPr>
              <a:t>III Immigrant Set-Aside grant resides within this program and  provides opportunities for local educational agencies (LEAs) to enhance the  instructional opportunities for immigrant students and their</a:t>
            </a:r>
            <a:r>
              <a:rPr sz="2400" spc="235" dirty="0">
                <a:latin typeface="Trebuchet MS"/>
                <a:cs typeface="Trebuchet MS"/>
              </a:rPr>
              <a:t> </a:t>
            </a:r>
            <a:r>
              <a:rPr sz="2400" spc="-5" dirty="0">
                <a:latin typeface="Trebuchet MS"/>
                <a:cs typeface="Trebuchet MS"/>
              </a:rPr>
              <a:t>families.</a:t>
            </a:r>
            <a:endParaRPr sz="2400">
              <a:latin typeface="Trebuchet MS"/>
              <a:cs typeface="Trebuchet MS"/>
            </a:endParaRPr>
          </a:p>
          <a:p>
            <a:pPr>
              <a:lnSpc>
                <a:spcPct val="100000"/>
              </a:lnSpc>
              <a:spcBef>
                <a:spcPts val="40"/>
              </a:spcBef>
            </a:pPr>
            <a:endParaRPr sz="3950">
              <a:latin typeface="Times New Roman"/>
              <a:cs typeface="Times New Roman"/>
            </a:endParaRPr>
          </a:p>
          <a:p>
            <a:pPr marL="12700" marR="5080">
              <a:lnSpc>
                <a:spcPts val="2590"/>
              </a:lnSpc>
            </a:pPr>
            <a:r>
              <a:rPr sz="2400" spc="-25" dirty="0">
                <a:latin typeface="Trebuchet MS"/>
                <a:cs typeface="Trebuchet MS"/>
              </a:rPr>
              <a:t>Title </a:t>
            </a:r>
            <a:r>
              <a:rPr sz="2400" spc="-5" dirty="0">
                <a:latin typeface="Trebuchet MS"/>
                <a:cs typeface="Trebuchet MS"/>
              </a:rPr>
              <a:t>III,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funds must only be used to provide additional services, staff,  programs, or materials that are not provided with </a:t>
            </a:r>
            <a:r>
              <a:rPr sz="2400" b="1" spc="-15" dirty="0">
                <a:latin typeface="Trebuchet MS"/>
                <a:cs typeface="Trebuchet MS"/>
              </a:rPr>
              <a:t>federal, </a:t>
            </a:r>
            <a:r>
              <a:rPr sz="2400" b="1" spc="-5" dirty="0">
                <a:latin typeface="Trebuchet MS"/>
                <a:cs typeface="Trebuchet MS"/>
              </a:rPr>
              <a:t>state, or local  resources</a:t>
            </a:r>
            <a:r>
              <a:rPr sz="2400" spc="-5" dirty="0">
                <a:latin typeface="Trebuchet MS"/>
                <a:cs typeface="Trebuchet MS"/>
              </a:rPr>
              <a:t>.</a:t>
            </a:r>
            <a:endParaRPr sz="2400">
              <a:latin typeface="Trebuchet MS"/>
              <a:cs typeface="Trebuchet M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18" y="219457"/>
            <a:ext cx="7098665" cy="386080"/>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Title </a:t>
            </a:r>
            <a:r>
              <a:rPr sz="2400" spc="-5" dirty="0">
                <a:solidFill>
                  <a:srgbClr val="FFFFFF"/>
                </a:solidFill>
                <a:latin typeface="Museo Slab 500"/>
                <a:cs typeface="Museo Slab 500"/>
              </a:rPr>
              <a:t>III, Part </a:t>
            </a:r>
            <a:r>
              <a:rPr sz="2400" dirty="0">
                <a:solidFill>
                  <a:srgbClr val="FFFFFF"/>
                </a:solidFill>
                <a:latin typeface="Museo Slab 500"/>
                <a:cs typeface="Museo Slab 500"/>
              </a:rPr>
              <a:t>A - </a:t>
            </a:r>
            <a:r>
              <a:rPr sz="2400" spc="-5" dirty="0">
                <a:solidFill>
                  <a:srgbClr val="FFFFFF"/>
                </a:solidFill>
                <a:latin typeface="Museo Slab 500"/>
                <a:cs typeface="Museo Slab 500"/>
              </a:rPr>
              <a:t>Supplement, </a:t>
            </a:r>
            <a:r>
              <a:rPr sz="2400" spc="-20" dirty="0">
                <a:solidFill>
                  <a:srgbClr val="FFFFFF"/>
                </a:solidFill>
                <a:latin typeface="Museo Slab 500"/>
                <a:cs typeface="Museo Slab 500"/>
              </a:rPr>
              <a:t>Not </a:t>
            </a:r>
            <a:r>
              <a:rPr sz="2400" spc="-10" dirty="0">
                <a:solidFill>
                  <a:srgbClr val="FFFFFF"/>
                </a:solidFill>
                <a:latin typeface="Museo Slab 500"/>
                <a:cs typeface="Museo Slab 500"/>
              </a:rPr>
              <a:t>Supplant</a:t>
            </a:r>
            <a:r>
              <a:rPr sz="2400" spc="-30" dirty="0">
                <a:solidFill>
                  <a:srgbClr val="FFFFFF"/>
                </a:solidFill>
                <a:latin typeface="Museo Slab 500"/>
                <a:cs typeface="Museo Slab 500"/>
              </a:rPr>
              <a:t> </a:t>
            </a:r>
            <a:r>
              <a:rPr sz="2400" spc="-25" dirty="0">
                <a:solidFill>
                  <a:srgbClr val="FFFFFF"/>
                </a:solidFill>
                <a:latin typeface="Museo Slab 500"/>
                <a:cs typeface="Museo Slab 500"/>
              </a:rPr>
              <a:t>Test</a:t>
            </a:r>
            <a:endParaRPr sz="2400">
              <a:latin typeface="Museo Slab 500"/>
              <a:cs typeface="Museo Slab 500"/>
            </a:endParaRPr>
          </a:p>
        </p:txBody>
      </p:sp>
      <p:sp>
        <p:nvSpPr>
          <p:cNvPr id="3" name="object 3"/>
          <p:cNvSpPr txBox="1"/>
          <p:nvPr/>
        </p:nvSpPr>
        <p:spPr>
          <a:xfrm>
            <a:off x="825500" y="1456943"/>
            <a:ext cx="10530205" cy="3742054"/>
          </a:xfrm>
          <a:prstGeom prst="rect">
            <a:avLst/>
          </a:prstGeom>
        </p:spPr>
        <p:txBody>
          <a:bodyPr vert="horz" wrap="square" lIns="0" tIns="0" rIns="0" bIns="0" rtlCol="0">
            <a:spAutoFit/>
          </a:bodyPr>
          <a:lstStyle/>
          <a:p>
            <a:pPr marL="12700" marR="5080">
              <a:lnSpc>
                <a:spcPts val="3030"/>
              </a:lnSpc>
            </a:pPr>
            <a:r>
              <a:rPr sz="2800" spc="-10" dirty="0">
                <a:latin typeface="Trebuchet MS"/>
                <a:cs typeface="Trebuchet MS"/>
              </a:rPr>
              <a:t>Supplanting </a:t>
            </a:r>
            <a:r>
              <a:rPr sz="2800" spc="-5" dirty="0">
                <a:latin typeface="Trebuchet MS"/>
                <a:cs typeface="Trebuchet MS"/>
              </a:rPr>
              <a:t>occurs </a:t>
            </a:r>
            <a:r>
              <a:rPr sz="2800" spc="-10" dirty="0">
                <a:latin typeface="Trebuchet MS"/>
                <a:cs typeface="Trebuchet MS"/>
              </a:rPr>
              <a:t>when </a:t>
            </a:r>
            <a:r>
              <a:rPr sz="2800" spc="-35" dirty="0">
                <a:latin typeface="Trebuchet MS"/>
                <a:cs typeface="Trebuchet MS"/>
              </a:rPr>
              <a:t>Title </a:t>
            </a:r>
            <a:r>
              <a:rPr sz="2800" spc="-5" dirty="0">
                <a:latin typeface="Trebuchet MS"/>
                <a:cs typeface="Trebuchet MS"/>
              </a:rPr>
              <a:t>III, </a:t>
            </a:r>
            <a:r>
              <a:rPr sz="2800" spc="-40" dirty="0">
                <a:latin typeface="Trebuchet MS"/>
                <a:cs typeface="Trebuchet MS"/>
              </a:rPr>
              <a:t>Part </a:t>
            </a:r>
            <a:r>
              <a:rPr sz="2800" spc="-5" dirty="0">
                <a:latin typeface="Trebuchet MS"/>
                <a:cs typeface="Trebuchet MS"/>
              </a:rPr>
              <a:t>A </a:t>
            </a:r>
            <a:r>
              <a:rPr sz="2800" spc="-10" dirty="0">
                <a:latin typeface="Trebuchet MS"/>
                <a:cs typeface="Trebuchet MS"/>
              </a:rPr>
              <a:t>funds </a:t>
            </a:r>
            <a:r>
              <a:rPr sz="2800" spc="-5" dirty="0">
                <a:latin typeface="Trebuchet MS"/>
                <a:cs typeface="Trebuchet MS"/>
              </a:rPr>
              <a:t>are </a:t>
            </a:r>
            <a:r>
              <a:rPr sz="2800" spc="-10" dirty="0">
                <a:latin typeface="Trebuchet MS"/>
                <a:cs typeface="Trebuchet MS"/>
              </a:rPr>
              <a:t>used </a:t>
            </a:r>
            <a:r>
              <a:rPr sz="2800" spc="-5" dirty="0">
                <a:latin typeface="Trebuchet MS"/>
                <a:cs typeface="Trebuchet MS"/>
              </a:rPr>
              <a:t>to provide  services </a:t>
            </a:r>
            <a:r>
              <a:rPr sz="2800" spc="-10" dirty="0">
                <a:latin typeface="Trebuchet MS"/>
                <a:cs typeface="Trebuchet MS"/>
              </a:rPr>
              <a:t>that, absent the funds, would have otherwise </a:t>
            </a:r>
            <a:r>
              <a:rPr sz="2800" spc="-5" dirty="0">
                <a:latin typeface="Trebuchet MS"/>
                <a:cs typeface="Trebuchet MS"/>
              </a:rPr>
              <a:t>been  provided </a:t>
            </a:r>
            <a:r>
              <a:rPr sz="2800" spc="-10" dirty="0">
                <a:latin typeface="Trebuchet MS"/>
                <a:cs typeface="Trebuchet MS"/>
              </a:rPr>
              <a:t>with </a:t>
            </a:r>
            <a:r>
              <a:rPr sz="2800" spc="-5" dirty="0">
                <a:latin typeface="Trebuchet MS"/>
                <a:cs typeface="Trebuchet MS"/>
              </a:rPr>
              <a:t>federal, </a:t>
            </a:r>
            <a:r>
              <a:rPr sz="2800" spc="-10" dirty="0">
                <a:latin typeface="Trebuchet MS"/>
                <a:cs typeface="Trebuchet MS"/>
              </a:rPr>
              <a:t>state, </a:t>
            </a:r>
            <a:r>
              <a:rPr sz="2800" spc="-5" dirty="0">
                <a:latin typeface="Trebuchet MS"/>
                <a:cs typeface="Trebuchet MS"/>
              </a:rPr>
              <a:t>or </a:t>
            </a:r>
            <a:r>
              <a:rPr sz="2800" spc="-10" dirty="0">
                <a:latin typeface="Trebuchet MS"/>
                <a:cs typeface="Trebuchet MS"/>
              </a:rPr>
              <a:t>local</a:t>
            </a:r>
            <a:r>
              <a:rPr sz="2800" spc="80" dirty="0">
                <a:latin typeface="Trebuchet MS"/>
                <a:cs typeface="Trebuchet MS"/>
              </a:rPr>
              <a:t> </a:t>
            </a:r>
            <a:r>
              <a:rPr sz="2800" spc="-10" dirty="0">
                <a:latin typeface="Trebuchet MS"/>
                <a:cs typeface="Trebuchet MS"/>
              </a:rPr>
              <a:t>funds.</a:t>
            </a:r>
            <a:endParaRPr sz="2800">
              <a:latin typeface="Trebuchet MS"/>
              <a:cs typeface="Trebuchet MS"/>
            </a:endParaRPr>
          </a:p>
          <a:p>
            <a:pPr>
              <a:lnSpc>
                <a:spcPct val="100000"/>
              </a:lnSpc>
              <a:spcBef>
                <a:spcPts val="20"/>
              </a:spcBef>
            </a:pPr>
            <a:endParaRPr sz="4350">
              <a:latin typeface="Times New Roman"/>
              <a:cs typeface="Times New Roman"/>
            </a:endParaRPr>
          </a:p>
          <a:p>
            <a:pPr marL="12700" marR="127635">
              <a:lnSpc>
                <a:spcPts val="3030"/>
              </a:lnSpc>
            </a:pPr>
            <a:r>
              <a:rPr sz="2800" spc="-5" dirty="0">
                <a:latin typeface="Trebuchet MS"/>
                <a:cs typeface="Trebuchet MS"/>
              </a:rPr>
              <a:t>Under </a:t>
            </a:r>
            <a:r>
              <a:rPr sz="2800" spc="-35" dirty="0">
                <a:latin typeface="Trebuchet MS"/>
                <a:cs typeface="Trebuchet MS"/>
              </a:rPr>
              <a:t>Title </a:t>
            </a:r>
            <a:r>
              <a:rPr sz="2800" spc="-5" dirty="0">
                <a:latin typeface="Trebuchet MS"/>
                <a:cs typeface="Trebuchet MS"/>
              </a:rPr>
              <a:t>III, </a:t>
            </a:r>
            <a:r>
              <a:rPr sz="2800" spc="-40" dirty="0">
                <a:latin typeface="Trebuchet MS"/>
                <a:cs typeface="Trebuchet MS"/>
              </a:rPr>
              <a:t>Part </a:t>
            </a:r>
            <a:r>
              <a:rPr sz="2800" spc="-10" dirty="0">
                <a:latin typeface="Trebuchet MS"/>
                <a:cs typeface="Trebuchet MS"/>
              </a:rPr>
              <a:t>A, the </a:t>
            </a:r>
            <a:r>
              <a:rPr sz="2800" spc="-5" dirty="0">
                <a:latin typeface="Trebuchet MS"/>
                <a:cs typeface="Trebuchet MS"/>
              </a:rPr>
              <a:t>U.S. Department of </a:t>
            </a:r>
            <a:r>
              <a:rPr sz="2800" spc="-10" dirty="0">
                <a:latin typeface="Trebuchet MS"/>
                <a:cs typeface="Trebuchet MS"/>
              </a:rPr>
              <a:t>Education  presumes that supplanting has </a:t>
            </a:r>
            <a:r>
              <a:rPr sz="2800" spc="-5" dirty="0">
                <a:latin typeface="Trebuchet MS"/>
                <a:cs typeface="Trebuchet MS"/>
              </a:rPr>
              <a:t>occurred </a:t>
            </a:r>
            <a:r>
              <a:rPr sz="2800" spc="-10" dirty="0">
                <a:latin typeface="Trebuchet MS"/>
                <a:cs typeface="Trebuchet MS"/>
              </a:rPr>
              <a:t>if the </a:t>
            </a:r>
            <a:r>
              <a:rPr sz="2800" spc="-5" dirty="0">
                <a:latin typeface="Trebuchet MS"/>
                <a:cs typeface="Trebuchet MS"/>
              </a:rPr>
              <a:t>LEA uses </a:t>
            </a:r>
            <a:r>
              <a:rPr sz="2800" spc="-10" dirty="0">
                <a:latin typeface="Trebuchet MS"/>
                <a:cs typeface="Trebuchet MS"/>
              </a:rPr>
              <a:t>the funds  </a:t>
            </a:r>
            <a:r>
              <a:rPr sz="2800" spc="-5" dirty="0">
                <a:latin typeface="Trebuchet MS"/>
                <a:cs typeface="Trebuchet MS"/>
              </a:rPr>
              <a:t>to provide </a:t>
            </a:r>
            <a:r>
              <a:rPr sz="2800" spc="-10" dirty="0">
                <a:latin typeface="Trebuchet MS"/>
                <a:cs typeface="Trebuchet MS"/>
              </a:rPr>
              <a:t>services</a:t>
            </a:r>
            <a:r>
              <a:rPr sz="2800" dirty="0">
                <a:latin typeface="Trebuchet MS"/>
                <a:cs typeface="Trebuchet MS"/>
              </a:rPr>
              <a:t> </a:t>
            </a:r>
            <a:r>
              <a:rPr sz="2800" spc="-10" dirty="0">
                <a:latin typeface="Trebuchet MS"/>
                <a:cs typeface="Trebuchet MS"/>
              </a:rPr>
              <a:t>that:</a:t>
            </a:r>
            <a:endParaRPr sz="2800">
              <a:latin typeface="Trebuchet MS"/>
              <a:cs typeface="Trebuchet MS"/>
            </a:endParaRPr>
          </a:p>
          <a:p>
            <a:pPr marL="698500" indent="-228600">
              <a:lnSpc>
                <a:spcPct val="100000"/>
              </a:lnSpc>
              <a:spcBef>
                <a:spcPts val="95"/>
              </a:spcBef>
              <a:buFont typeface="Arial"/>
              <a:buChar char="•"/>
              <a:tabLst>
                <a:tab pos="698500" algn="l"/>
              </a:tabLst>
            </a:pPr>
            <a:r>
              <a:rPr sz="2400" spc="-15" dirty="0">
                <a:latin typeface="Calibri"/>
                <a:cs typeface="Calibri"/>
              </a:rPr>
              <a:t>are </a:t>
            </a:r>
            <a:r>
              <a:rPr sz="2400" spc="-10" dirty="0">
                <a:latin typeface="Calibri"/>
                <a:cs typeface="Calibri"/>
              </a:rPr>
              <a:t>required </a:t>
            </a:r>
            <a:r>
              <a:rPr sz="2400" spc="-5" dirty="0">
                <a:latin typeface="Calibri"/>
                <a:cs typeface="Calibri"/>
              </a:rPr>
              <a:t>under other </a:t>
            </a:r>
            <a:r>
              <a:rPr sz="2400" spc="-15" dirty="0">
                <a:latin typeface="Calibri"/>
                <a:cs typeface="Calibri"/>
              </a:rPr>
              <a:t>federal, </a:t>
            </a:r>
            <a:r>
              <a:rPr sz="2400" spc="-20" dirty="0">
                <a:latin typeface="Calibri"/>
                <a:cs typeface="Calibri"/>
              </a:rPr>
              <a:t>state, </a:t>
            </a:r>
            <a:r>
              <a:rPr sz="2400" spc="-5" dirty="0">
                <a:latin typeface="Calibri"/>
                <a:cs typeface="Calibri"/>
              </a:rPr>
              <a:t>or </a:t>
            </a:r>
            <a:r>
              <a:rPr sz="2400" spc="-10" dirty="0">
                <a:latin typeface="Calibri"/>
                <a:cs typeface="Calibri"/>
              </a:rPr>
              <a:t>local laws,</a:t>
            </a:r>
            <a:r>
              <a:rPr sz="2400" spc="35" dirty="0">
                <a:latin typeface="Calibri"/>
                <a:cs typeface="Calibri"/>
              </a:rPr>
              <a:t> </a:t>
            </a:r>
            <a:r>
              <a:rPr sz="2400" spc="-5" dirty="0">
                <a:latin typeface="Calibri"/>
                <a:cs typeface="Calibri"/>
              </a:rPr>
              <a:t>or</a:t>
            </a:r>
            <a:endParaRPr sz="2400">
              <a:latin typeface="Calibri"/>
              <a:cs typeface="Calibri"/>
            </a:endParaRPr>
          </a:p>
          <a:p>
            <a:pPr marL="698500" indent="-228600">
              <a:lnSpc>
                <a:spcPct val="100000"/>
              </a:lnSpc>
              <a:spcBef>
                <a:spcPts val="200"/>
              </a:spcBef>
              <a:buFont typeface="Arial"/>
              <a:buChar char="•"/>
              <a:tabLst>
                <a:tab pos="698500" algn="l"/>
              </a:tabLst>
            </a:pPr>
            <a:r>
              <a:rPr sz="2400" spc="-15" dirty="0">
                <a:latin typeface="Calibri"/>
                <a:cs typeface="Calibri"/>
              </a:rPr>
              <a:t>were </a:t>
            </a:r>
            <a:r>
              <a:rPr sz="2400" spc="-10" dirty="0">
                <a:latin typeface="Calibri"/>
                <a:cs typeface="Calibri"/>
              </a:rPr>
              <a:t>provided </a:t>
            </a:r>
            <a:r>
              <a:rPr sz="2400" dirty="0">
                <a:latin typeface="Calibri"/>
                <a:cs typeface="Calibri"/>
              </a:rPr>
              <a:t>with </a:t>
            </a:r>
            <a:r>
              <a:rPr sz="2400" spc="-15" dirty="0">
                <a:latin typeface="Calibri"/>
                <a:cs typeface="Calibri"/>
              </a:rPr>
              <a:t>non-federal </a:t>
            </a:r>
            <a:r>
              <a:rPr sz="2400" spc="-5" dirty="0">
                <a:latin typeface="Calibri"/>
                <a:cs typeface="Calibri"/>
              </a:rPr>
              <a:t>funds </a:t>
            </a:r>
            <a:r>
              <a:rPr sz="2400" dirty="0">
                <a:latin typeface="Calibri"/>
                <a:cs typeface="Calibri"/>
              </a:rPr>
              <a:t>in the </a:t>
            </a:r>
            <a:r>
              <a:rPr sz="2400" spc="-5" dirty="0">
                <a:latin typeface="Calibri"/>
                <a:cs typeface="Calibri"/>
              </a:rPr>
              <a:t>prior</a:t>
            </a:r>
            <a:r>
              <a:rPr sz="2400" spc="20" dirty="0">
                <a:latin typeface="Calibri"/>
                <a:cs typeface="Calibri"/>
              </a:rPr>
              <a:t> </a:t>
            </a:r>
            <a:r>
              <a:rPr sz="2400" spc="-55" dirty="0">
                <a:latin typeface="Calibri"/>
                <a:cs typeface="Calibri"/>
              </a:rPr>
              <a:t>year.</a:t>
            </a:r>
            <a:endParaRPr sz="2400">
              <a:latin typeface="Calibri"/>
              <a:cs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18" y="263653"/>
            <a:ext cx="8655050" cy="563880"/>
          </a:xfrm>
          <a:prstGeom prst="rect">
            <a:avLst/>
          </a:prstGeom>
        </p:spPr>
        <p:txBody>
          <a:bodyPr vert="horz" wrap="square" lIns="0" tIns="0" rIns="0" bIns="0" rtlCol="0">
            <a:spAutoFit/>
          </a:bodyPr>
          <a:lstStyle/>
          <a:p>
            <a:pPr marL="12700" marR="5080">
              <a:lnSpc>
                <a:spcPts val="2160"/>
              </a:lnSpc>
            </a:pPr>
            <a:r>
              <a:rPr sz="2000" spc="-10" dirty="0">
                <a:solidFill>
                  <a:srgbClr val="FFFFFF"/>
                </a:solidFill>
                <a:latin typeface="Museo Slab 500"/>
                <a:cs typeface="Museo Slab 500"/>
              </a:rPr>
              <a:t>Title </a:t>
            </a:r>
            <a:r>
              <a:rPr sz="2000" dirty="0">
                <a:solidFill>
                  <a:srgbClr val="FFFFFF"/>
                </a:solidFill>
                <a:latin typeface="Museo Slab 500"/>
                <a:cs typeface="Museo Slab 500"/>
              </a:rPr>
              <a:t>III, </a:t>
            </a:r>
            <a:r>
              <a:rPr sz="2000" spc="-5" dirty="0">
                <a:solidFill>
                  <a:srgbClr val="FFFFFF"/>
                </a:solidFill>
                <a:latin typeface="Museo Slab 500"/>
                <a:cs typeface="Museo Slab 500"/>
              </a:rPr>
              <a:t>Part </a:t>
            </a:r>
            <a:r>
              <a:rPr sz="2000" dirty="0">
                <a:solidFill>
                  <a:srgbClr val="FFFFFF"/>
                </a:solidFill>
                <a:latin typeface="Museo Slab 500"/>
                <a:cs typeface="Museo Slab 500"/>
              </a:rPr>
              <a:t>A - </a:t>
            </a:r>
            <a:r>
              <a:rPr sz="2000" spc="-5" dirty="0">
                <a:solidFill>
                  <a:srgbClr val="FFFFFF"/>
                </a:solidFill>
                <a:latin typeface="Museo Slab 500"/>
                <a:cs typeface="Museo Slab 500"/>
              </a:rPr>
              <a:t>Supplement, </a:t>
            </a:r>
            <a:r>
              <a:rPr sz="2000" spc="-10" dirty="0">
                <a:solidFill>
                  <a:srgbClr val="FFFFFF"/>
                </a:solidFill>
                <a:latin typeface="Museo Slab 500"/>
                <a:cs typeface="Museo Slab 500"/>
              </a:rPr>
              <a:t>Not </a:t>
            </a:r>
            <a:r>
              <a:rPr sz="2000" spc="-5" dirty="0">
                <a:solidFill>
                  <a:srgbClr val="FFFFFF"/>
                </a:solidFill>
                <a:latin typeface="Museo Slab 500"/>
                <a:cs typeface="Museo Slab 500"/>
              </a:rPr>
              <a:t>Supplant </a:t>
            </a:r>
            <a:r>
              <a:rPr sz="2000" dirty="0">
                <a:solidFill>
                  <a:srgbClr val="FFFFFF"/>
                </a:solidFill>
                <a:latin typeface="Museo Slab 500"/>
                <a:cs typeface="Museo Slab 500"/>
              </a:rPr>
              <a:t>and the </a:t>
            </a:r>
            <a:r>
              <a:rPr sz="2000" spc="-10" dirty="0">
                <a:solidFill>
                  <a:srgbClr val="FFFFFF"/>
                </a:solidFill>
                <a:latin typeface="Museo Slab 500"/>
                <a:cs typeface="Museo Slab 500"/>
              </a:rPr>
              <a:t>Civil Rights Act </a:t>
            </a:r>
            <a:r>
              <a:rPr sz="2000" spc="-5" dirty="0">
                <a:solidFill>
                  <a:srgbClr val="FFFFFF"/>
                </a:solidFill>
                <a:latin typeface="Museo Slab 500"/>
                <a:cs typeface="Museo Slab 500"/>
              </a:rPr>
              <a:t>of  </a:t>
            </a:r>
            <a:r>
              <a:rPr sz="2000" dirty="0">
                <a:solidFill>
                  <a:srgbClr val="FFFFFF"/>
                </a:solidFill>
                <a:latin typeface="Museo Slab 500"/>
                <a:cs typeface="Museo Slab 500"/>
              </a:rPr>
              <a:t>1964 and the Equal </a:t>
            </a:r>
            <a:r>
              <a:rPr sz="2000" spc="-10" dirty="0">
                <a:solidFill>
                  <a:srgbClr val="FFFFFF"/>
                </a:solidFill>
                <a:latin typeface="Museo Slab 500"/>
                <a:cs typeface="Museo Slab 500"/>
              </a:rPr>
              <a:t>Educational </a:t>
            </a:r>
            <a:r>
              <a:rPr sz="2000" spc="-5" dirty="0">
                <a:solidFill>
                  <a:srgbClr val="FFFFFF"/>
                </a:solidFill>
                <a:latin typeface="Museo Slab 500"/>
                <a:cs typeface="Museo Slab 500"/>
              </a:rPr>
              <a:t>Opportunities </a:t>
            </a:r>
            <a:r>
              <a:rPr sz="2000" spc="-10" dirty="0">
                <a:solidFill>
                  <a:srgbClr val="FFFFFF"/>
                </a:solidFill>
                <a:latin typeface="Museo Slab 500"/>
                <a:cs typeface="Museo Slab 500"/>
              </a:rPr>
              <a:t>Act </a:t>
            </a:r>
            <a:r>
              <a:rPr sz="2000" spc="-5" dirty="0">
                <a:solidFill>
                  <a:srgbClr val="FFFFFF"/>
                </a:solidFill>
                <a:latin typeface="Museo Slab 500"/>
                <a:cs typeface="Museo Slab 500"/>
              </a:rPr>
              <a:t>of</a:t>
            </a:r>
            <a:r>
              <a:rPr sz="2000" spc="-15" dirty="0">
                <a:solidFill>
                  <a:srgbClr val="FFFFFF"/>
                </a:solidFill>
                <a:latin typeface="Museo Slab 500"/>
                <a:cs typeface="Museo Slab 500"/>
              </a:rPr>
              <a:t> </a:t>
            </a:r>
            <a:r>
              <a:rPr sz="2000" spc="-5" dirty="0">
                <a:solidFill>
                  <a:srgbClr val="FFFFFF"/>
                </a:solidFill>
                <a:latin typeface="Museo Slab 500"/>
                <a:cs typeface="Museo Slab 500"/>
              </a:rPr>
              <a:t>1974</a:t>
            </a:r>
            <a:endParaRPr sz="2000">
              <a:latin typeface="Museo Slab 500"/>
              <a:cs typeface="Museo Slab 500"/>
            </a:endParaRPr>
          </a:p>
        </p:txBody>
      </p:sp>
      <p:sp>
        <p:nvSpPr>
          <p:cNvPr id="3" name="object 3"/>
          <p:cNvSpPr txBox="1"/>
          <p:nvPr/>
        </p:nvSpPr>
        <p:spPr>
          <a:xfrm>
            <a:off x="825500" y="1456943"/>
            <a:ext cx="10247630" cy="2959100"/>
          </a:xfrm>
          <a:prstGeom prst="rect">
            <a:avLst/>
          </a:prstGeom>
        </p:spPr>
        <p:txBody>
          <a:bodyPr vert="horz" wrap="square" lIns="0" tIns="0" rIns="0" bIns="0" rtlCol="0">
            <a:spAutoFit/>
          </a:bodyPr>
          <a:lstStyle/>
          <a:p>
            <a:pPr marL="12700" marR="5080">
              <a:lnSpc>
                <a:spcPts val="3030"/>
              </a:lnSpc>
            </a:pPr>
            <a:r>
              <a:rPr sz="2800" spc="-5" dirty="0">
                <a:latin typeface="Trebuchet MS"/>
                <a:cs typeface="Trebuchet MS"/>
              </a:rPr>
              <a:t>Under </a:t>
            </a:r>
            <a:r>
              <a:rPr sz="2800" spc="-35" dirty="0">
                <a:latin typeface="Trebuchet MS"/>
                <a:cs typeface="Trebuchet MS"/>
              </a:rPr>
              <a:t>Title </a:t>
            </a:r>
            <a:r>
              <a:rPr sz="2800" spc="-5" dirty="0">
                <a:latin typeface="Trebuchet MS"/>
                <a:cs typeface="Trebuchet MS"/>
              </a:rPr>
              <a:t>VI of </a:t>
            </a:r>
            <a:r>
              <a:rPr sz="2800" spc="-10" dirty="0">
                <a:latin typeface="Trebuchet MS"/>
                <a:cs typeface="Trebuchet MS"/>
              </a:rPr>
              <a:t>the Civil Rights Act </a:t>
            </a:r>
            <a:r>
              <a:rPr sz="2800" spc="-5" dirty="0">
                <a:latin typeface="Trebuchet MS"/>
                <a:cs typeface="Trebuchet MS"/>
              </a:rPr>
              <a:t>of </a:t>
            </a:r>
            <a:r>
              <a:rPr sz="2800" spc="-10" dirty="0">
                <a:latin typeface="Trebuchet MS"/>
                <a:cs typeface="Trebuchet MS"/>
              </a:rPr>
              <a:t>1964 </a:t>
            </a:r>
            <a:r>
              <a:rPr sz="2800" spc="-25" dirty="0">
                <a:latin typeface="Trebuchet MS"/>
                <a:cs typeface="Trebuchet MS"/>
              </a:rPr>
              <a:t>(Title </a:t>
            </a:r>
            <a:r>
              <a:rPr sz="2800" spc="-5" dirty="0">
                <a:latin typeface="Trebuchet MS"/>
                <a:cs typeface="Trebuchet MS"/>
              </a:rPr>
              <a:t>VI) </a:t>
            </a:r>
            <a:r>
              <a:rPr sz="2800" spc="-10" dirty="0">
                <a:latin typeface="Trebuchet MS"/>
                <a:cs typeface="Trebuchet MS"/>
              </a:rPr>
              <a:t>and the  </a:t>
            </a:r>
            <a:r>
              <a:rPr sz="2800" spc="-5" dirty="0">
                <a:latin typeface="Trebuchet MS"/>
                <a:cs typeface="Trebuchet MS"/>
              </a:rPr>
              <a:t>Equal </a:t>
            </a:r>
            <a:r>
              <a:rPr sz="2800" spc="-10" dirty="0">
                <a:latin typeface="Trebuchet MS"/>
                <a:cs typeface="Trebuchet MS"/>
              </a:rPr>
              <a:t>Educational Opportunities Act </a:t>
            </a:r>
            <a:r>
              <a:rPr sz="2800" spc="-5" dirty="0">
                <a:latin typeface="Trebuchet MS"/>
                <a:cs typeface="Trebuchet MS"/>
              </a:rPr>
              <a:t>of </a:t>
            </a:r>
            <a:r>
              <a:rPr sz="2800" spc="-10" dirty="0">
                <a:latin typeface="Trebuchet MS"/>
                <a:cs typeface="Trebuchet MS"/>
              </a:rPr>
              <a:t>1974 </a:t>
            </a:r>
            <a:r>
              <a:rPr sz="2800" spc="-5" dirty="0">
                <a:latin typeface="Trebuchet MS"/>
                <a:cs typeface="Trebuchet MS"/>
              </a:rPr>
              <a:t>(EEOA), all </a:t>
            </a:r>
            <a:r>
              <a:rPr sz="2800" spc="-10" dirty="0">
                <a:latin typeface="Trebuchet MS"/>
                <a:cs typeface="Trebuchet MS"/>
              </a:rPr>
              <a:t>States  and </a:t>
            </a:r>
            <a:r>
              <a:rPr sz="2800" spc="-5" dirty="0">
                <a:latin typeface="Trebuchet MS"/>
                <a:cs typeface="Trebuchet MS"/>
              </a:rPr>
              <a:t>LEAs </a:t>
            </a:r>
            <a:r>
              <a:rPr sz="2800" spc="-10" dirty="0">
                <a:latin typeface="Trebuchet MS"/>
                <a:cs typeface="Trebuchet MS"/>
              </a:rPr>
              <a:t>must ensure that </a:t>
            </a:r>
            <a:r>
              <a:rPr sz="2800" spc="-5" dirty="0">
                <a:latin typeface="Trebuchet MS"/>
                <a:cs typeface="Trebuchet MS"/>
              </a:rPr>
              <a:t>ELs </a:t>
            </a:r>
            <a:r>
              <a:rPr sz="2800" spc="-10" dirty="0">
                <a:latin typeface="Trebuchet MS"/>
                <a:cs typeface="Trebuchet MS"/>
              </a:rPr>
              <a:t>can participate meaningfully and  </a:t>
            </a:r>
            <a:r>
              <a:rPr sz="2800" spc="-5" dirty="0">
                <a:latin typeface="Trebuchet MS"/>
                <a:cs typeface="Trebuchet MS"/>
              </a:rPr>
              <a:t>equally </a:t>
            </a:r>
            <a:r>
              <a:rPr sz="2800" spc="-10" dirty="0">
                <a:latin typeface="Trebuchet MS"/>
                <a:cs typeface="Trebuchet MS"/>
              </a:rPr>
              <a:t>in educational </a:t>
            </a:r>
            <a:r>
              <a:rPr sz="2800" spc="-5" dirty="0">
                <a:latin typeface="Trebuchet MS"/>
                <a:cs typeface="Trebuchet MS"/>
              </a:rPr>
              <a:t>programs </a:t>
            </a:r>
            <a:r>
              <a:rPr sz="2800" spc="-10" dirty="0">
                <a:latin typeface="Trebuchet MS"/>
                <a:cs typeface="Trebuchet MS"/>
              </a:rPr>
              <a:t>and</a:t>
            </a:r>
            <a:r>
              <a:rPr sz="2800" spc="70" dirty="0">
                <a:latin typeface="Trebuchet MS"/>
                <a:cs typeface="Trebuchet MS"/>
              </a:rPr>
              <a:t> </a:t>
            </a:r>
            <a:r>
              <a:rPr sz="2800" spc="-10" dirty="0">
                <a:latin typeface="Trebuchet MS"/>
                <a:cs typeface="Trebuchet MS"/>
              </a:rPr>
              <a:t>services.</a:t>
            </a:r>
            <a:endParaRPr sz="2800">
              <a:latin typeface="Trebuchet MS"/>
              <a:cs typeface="Trebuchet MS"/>
            </a:endParaRPr>
          </a:p>
          <a:p>
            <a:pPr>
              <a:lnSpc>
                <a:spcPct val="100000"/>
              </a:lnSpc>
              <a:spcBef>
                <a:spcPts val="20"/>
              </a:spcBef>
            </a:pPr>
            <a:endParaRPr sz="4350">
              <a:latin typeface="Times New Roman"/>
              <a:cs typeface="Times New Roman"/>
            </a:endParaRPr>
          </a:p>
          <a:p>
            <a:pPr marL="12700" marR="749300">
              <a:lnSpc>
                <a:spcPts val="3030"/>
              </a:lnSpc>
            </a:pPr>
            <a:r>
              <a:rPr sz="2800" b="1" spc="-25" dirty="0">
                <a:latin typeface="Trebuchet MS"/>
                <a:cs typeface="Trebuchet MS"/>
              </a:rPr>
              <a:t>Title </a:t>
            </a:r>
            <a:r>
              <a:rPr sz="2800" b="1" spc="-5" dirty="0">
                <a:latin typeface="Trebuchet MS"/>
                <a:cs typeface="Trebuchet MS"/>
              </a:rPr>
              <a:t>III, </a:t>
            </a:r>
            <a:r>
              <a:rPr sz="2800" b="1" spc="-35" dirty="0">
                <a:latin typeface="Trebuchet MS"/>
                <a:cs typeface="Trebuchet MS"/>
              </a:rPr>
              <a:t>Part </a:t>
            </a:r>
            <a:r>
              <a:rPr sz="2800" b="1" spc="-5" dirty="0">
                <a:latin typeface="Trebuchet MS"/>
                <a:cs typeface="Trebuchet MS"/>
              </a:rPr>
              <a:t>A funds </a:t>
            </a:r>
            <a:r>
              <a:rPr sz="2800" b="1" spc="-10" dirty="0">
                <a:latin typeface="Trebuchet MS"/>
                <a:cs typeface="Trebuchet MS"/>
              </a:rPr>
              <a:t>may </a:t>
            </a:r>
            <a:r>
              <a:rPr sz="2800" b="1" spc="-5" dirty="0">
                <a:latin typeface="Trebuchet MS"/>
                <a:cs typeface="Trebuchet MS"/>
              </a:rPr>
              <a:t>not </a:t>
            </a:r>
            <a:r>
              <a:rPr sz="2800" b="1" spc="-10" dirty="0">
                <a:latin typeface="Trebuchet MS"/>
                <a:cs typeface="Trebuchet MS"/>
              </a:rPr>
              <a:t>be </a:t>
            </a:r>
            <a:r>
              <a:rPr sz="2800" b="1" spc="-5" dirty="0">
                <a:latin typeface="Trebuchet MS"/>
                <a:cs typeface="Trebuchet MS"/>
              </a:rPr>
              <a:t>used </a:t>
            </a:r>
            <a:r>
              <a:rPr sz="2800" b="1" spc="-10" dirty="0">
                <a:latin typeface="Trebuchet MS"/>
                <a:cs typeface="Trebuchet MS"/>
              </a:rPr>
              <a:t>to </a:t>
            </a:r>
            <a:r>
              <a:rPr sz="2800" b="1" spc="-5" dirty="0">
                <a:latin typeface="Trebuchet MS"/>
                <a:cs typeface="Trebuchet MS"/>
              </a:rPr>
              <a:t>satisfy </a:t>
            </a:r>
            <a:r>
              <a:rPr sz="2800" b="1" spc="-10" dirty="0">
                <a:latin typeface="Trebuchet MS"/>
                <a:cs typeface="Trebuchet MS"/>
              </a:rPr>
              <a:t>the</a:t>
            </a:r>
            <a:r>
              <a:rPr sz="2800" b="1" spc="-225" dirty="0">
                <a:latin typeface="Trebuchet MS"/>
                <a:cs typeface="Trebuchet MS"/>
              </a:rPr>
              <a:t> </a:t>
            </a:r>
            <a:r>
              <a:rPr sz="2800" b="1" spc="-80" dirty="0">
                <a:latin typeface="Trebuchet MS"/>
                <a:cs typeface="Trebuchet MS"/>
              </a:rPr>
              <a:t>LEA’s  </a:t>
            </a:r>
            <a:r>
              <a:rPr sz="2800" b="1" spc="-5" dirty="0">
                <a:latin typeface="Trebuchet MS"/>
                <a:cs typeface="Trebuchet MS"/>
              </a:rPr>
              <a:t>obligations outlined under </a:t>
            </a:r>
            <a:r>
              <a:rPr sz="2800" b="1" spc="-25" dirty="0">
                <a:latin typeface="Trebuchet MS"/>
                <a:cs typeface="Trebuchet MS"/>
              </a:rPr>
              <a:t>Title </a:t>
            </a:r>
            <a:r>
              <a:rPr sz="2800" b="1" spc="-5" dirty="0">
                <a:latin typeface="Trebuchet MS"/>
                <a:cs typeface="Trebuchet MS"/>
              </a:rPr>
              <a:t>VI or </a:t>
            </a:r>
            <a:r>
              <a:rPr sz="2800" b="1" spc="-10" dirty="0">
                <a:latin typeface="Trebuchet MS"/>
                <a:cs typeface="Trebuchet MS"/>
              </a:rPr>
              <a:t>the</a:t>
            </a:r>
            <a:r>
              <a:rPr sz="2800" b="1" spc="-20" dirty="0">
                <a:latin typeface="Trebuchet MS"/>
                <a:cs typeface="Trebuchet MS"/>
              </a:rPr>
              <a:t> </a:t>
            </a:r>
            <a:r>
              <a:rPr sz="2800" b="1" dirty="0">
                <a:latin typeface="Trebuchet MS"/>
                <a:cs typeface="Trebuchet MS"/>
              </a:rPr>
              <a:t>EEOA.</a:t>
            </a:r>
            <a:endParaRPr sz="2800">
              <a:latin typeface="Trebuchet MS"/>
              <a:cs typeface="Trebuchet M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61113"/>
            <a:ext cx="5845175" cy="673735"/>
          </a:xfrm>
          <a:prstGeom prst="rect">
            <a:avLst/>
          </a:prstGeom>
        </p:spPr>
        <p:txBody>
          <a:bodyPr vert="horz" wrap="square" lIns="0" tIns="0" rIns="0" bIns="0" rtlCol="0">
            <a:spAutoFit/>
          </a:bodyPr>
          <a:lstStyle/>
          <a:p>
            <a:pPr marL="12700" marR="5080">
              <a:lnSpc>
                <a:spcPts val="2590"/>
              </a:lnSpc>
            </a:pPr>
            <a:r>
              <a:rPr sz="2400" spc="-5" dirty="0">
                <a:solidFill>
                  <a:srgbClr val="FFFFFF"/>
                </a:solidFill>
                <a:latin typeface="Museo Slab 500"/>
                <a:cs typeface="Museo Slab 500"/>
              </a:rPr>
              <a:t>Timeline </a:t>
            </a:r>
            <a:r>
              <a:rPr sz="2400" dirty="0">
                <a:solidFill>
                  <a:srgbClr val="FFFFFF"/>
                </a:solidFill>
                <a:latin typeface="Museo Slab 500"/>
                <a:cs typeface="Museo Slab 500"/>
              </a:rPr>
              <a:t>and </a:t>
            </a:r>
            <a:r>
              <a:rPr sz="2400" spc="-5" dirty="0">
                <a:solidFill>
                  <a:srgbClr val="FFFFFF"/>
                </a:solidFill>
                <a:latin typeface="Museo Slab 500"/>
                <a:cs typeface="Museo Slab 500"/>
              </a:rPr>
              <a:t>Planning Considerations  </a:t>
            </a:r>
            <a:r>
              <a:rPr sz="2400" spc="-10" dirty="0">
                <a:solidFill>
                  <a:srgbClr val="FFFFFF"/>
                </a:solidFill>
                <a:latin typeface="Museo Slab 500"/>
                <a:cs typeface="Museo Slab 500"/>
              </a:rPr>
              <a:t>for </a:t>
            </a:r>
            <a:r>
              <a:rPr sz="2400" dirty="0">
                <a:solidFill>
                  <a:srgbClr val="FFFFFF"/>
                </a:solidFill>
                <a:latin typeface="Museo Slab 500"/>
                <a:cs typeface="Museo Slab 500"/>
              </a:rPr>
              <a:t>Charter</a:t>
            </a:r>
            <a:r>
              <a:rPr sz="2400" spc="-85" dirty="0">
                <a:solidFill>
                  <a:srgbClr val="FFFFFF"/>
                </a:solidFill>
                <a:latin typeface="Museo Slab 500"/>
                <a:cs typeface="Museo Slab 500"/>
              </a:rPr>
              <a:t> </a:t>
            </a:r>
            <a:r>
              <a:rPr sz="2400" spc="-5" dirty="0">
                <a:solidFill>
                  <a:srgbClr val="FFFFFF"/>
                </a:solidFill>
                <a:latin typeface="Museo Slab 500"/>
                <a:cs typeface="Museo Slab 500"/>
              </a:rPr>
              <a:t>Schools</a:t>
            </a:r>
            <a:endParaRPr sz="2400">
              <a:latin typeface="Museo Slab 500"/>
              <a:cs typeface="Museo Slab 500"/>
            </a:endParaRPr>
          </a:p>
        </p:txBody>
      </p:sp>
      <p:sp>
        <p:nvSpPr>
          <p:cNvPr id="3" name="object 3"/>
          <p:cNvSpPr txBox="1"/>
          <p:nvPr/>
        </p:nvSpPr>
        <p:spPr>
          <a:xfrm>
            <a:off x="825500" y="1456943"/>
            <a:ext cx="10397490" cy="4111625"/>
          </a:xfrm>
          <a:prstGeom prst="rect">
            <a:avLst/>
          </a:prstGeom>
        </p:spPr>
        <p:txBody>
          <a:bodyPr vert="horz" wrap="square" lIns="0" tIns="0" rIns="0" bIns="0" rtlCol="0">
            <a:spAutoFit/>
          </a:bodyPr>
          <a:lstStyle/>
          <a:p>
            <a:pPr marL="12700" marR="5080">
              <a:lnSpc>
                <a:spcPts val="3030"/>
              </a:lnSpc>
              <a:tabLst>
                <a:tab pos="3039110" algn="l"/>
                <a:tab pos="7104380" algn="l"/>
              </a:tabLst>
            </a:pPr>
            <a:r>
              <a:rPr sz="2800" spc="-5" dirty="0">
                <a:latin typeface="Trebuchet MS"/>
                <a:cs typeface="Trebuchet MS"/>
              </a:rPr>
              <a:t>LEAs </a:t>
            </a:r>
            <a:r>
              <a:rPr sz="2800" spc="-10" dirty="0">
                <a:latin typeface="Trebuchet MS"/>
                <a:cs typeface="Trebuchet MS"/>
              </a:rPr>
              <a:t>must submit the Consolidated Application </a:t>
            </a:r>
            <a:r>
              <a:rPr sz="2800" spc="-5" dirty="0">
                <a:latin typeface="Trebuchet MS"/>
                <a:cs typeface="Trebuchet MS"/>
              </a:rPr>
              <a:t>for Federal </a:t>
            </a:r>
            <a:r>
              <a:rPr sz="2800" spc="-10" dirty="0">
                <a:latin typeface="Trebuchet MS"/>
                <a:cs typeface="Trebuchet MS"/>
              </a:rPr>
              <a:t>Funds  </a:t>
            </a:r>
            <a:r>
              <a:rPr sz="2800" spc="-5" dirty="0">
                <a:latin typeface="Trebuchet MS"/>
                <a:cs typeface="Trebuchet MS"/>
              </a:rPr>
              <a:t>by </a:t>
            </a:r>
            <a:r>
              <a:rPr sz="2800" i="1" spc="-5" dirty="0">
                <a:latin typeface="Trebuchet MS"/>
                <a:cs typeface="Trebuchet MS"/>
              </a:rPr>
              <a:t>June</a:t>
            </a:r>
            <a:r>
              <a:rPr sz="2800" i="1" dirty="0">
                <a:latin typeface="Trebuchet MS"/>
                <a:cs typeface="Trebuchet MS"/>
              </a:rPr>
              <a:t> </a:t>
            </a:r>
            <a:r>
              <a:rPr sz="2800" i="1" spc="-10" dirty="0">
                <a:latin typeface="Trebuchet MS"/>
                <a:cs typeface="Trebuchet MS"/>
              </a:rPr>
              <a:t>30,</a:t>
            </a:r>
            <a:r>
              <a:rPr sz="2800" i="1" spc="-5" dirty="0">
                <a:latin typeface="Trebuchet MS"/>
                <a:cs typeface="Trebuchet MS"/>
              </a:rPr>
              <a:t> </a:t>
            </a:r>
            <a:r>
              <a:rPr sz="2800" i="1" spc="-10" dirty="0">
                <a:latin typeface="Trebuchet MS"/>
                <a:cs typeface="Trebuchet MS"/>
              </a:rPr>
              <a:t>2018</a:t>
            </a:r>
            <a:r>
              <a:rPr sz="2800" spc="-10" dirty="0">
                <a:latin typeface="Trebuchet MS"/>
                <a:cs typeface="Trebuchet MS"/>
              </a:rPr>
              <a:t>.	The online</a:t>
            </a:r>
            <a:r>
              <a:rPr sz="2800" spc="15" dirty="0">
                <a:latin typeface="Trebuchet MS"/>
                <a:cs typeface="Trebuchet MS"/>
              </a:rPr>
              <a:t> </a:t>
            </a:r>
            <a:r>
              <a:rPr sz="2800" spc="-5" dirty="0">
                <a:latin typeface="Trebuchet MS"/>
                <a:cs typeface="Trebuchet MS"/>
              </a:rPr>
              <a:t>platform</a:t>
            </a:r>
            <a:r>
              <a:rPr sz="2800" spc="20" dirty="0">
                <a:latin typeface="Trebuchet MS"/>
                <a:cs typeface="Trebuchet MS"/>
              </a:rPr>
              <a:t> </a:t>
            </a:r>
            <a:r>
              <a:rPr sz="2800" spc="-5" dirty="0">
                <a:latin typeface="Trebuchet MS"/>
                <a:cs typeface="Trebuchet MS"/>
              </a:rPr>
              <a:t>will	open in </a:t>
            </a:r>
            <a:r>
              <a:rPr sz="2800" spc="-10" dirty="0">
                <a:latin typeface="Trebuchet MS"/>
                <a:cs typeface="Trebuchet MS"/>
              </a:rPr>
              <a:t>the</a:t>
            </a:r>
            <a:r>
              <a:rPr sz="2800" spc="-65" dirty="0">
                <a:latin typeface="Trebuchet MS"/>
                <a:cs typeface="Trebuchet MS"/>
              </a:rPr>
              <a:t> </a:t>
            </a:r>
            <a:r>
              <a:rPr sz="2800" spc="-5" dirty="0">
                <a:latin typeface="Trebuchet MS"/>
                <a:cs typeface="Trebuchet MS"/>
              </a:rPr>
              <a:t>Spring.</a:t>
            </a:r>
            <a:endParaRPr sz="2800">
              <a:latin typeface="Trebuchet MS"/>
              <a:cs typeface="Trebuchet MS"/>
            </a:endParaRPr>
          </a:p>
          <a:p>
            <a:pPr>
              <a:lnSpc>
                <a:spcPct val="100000"/>
              </a:lnSpc>
              <a:spcBef>
                <a:spcPts val="20"/>
              </a:spcBef>
            </a:pPr>
            <a:endParaRPr sz="4350">
              <a:latin typeface="Times New Roman"/>
              <a:cs typeface="Times New Roman"/>
            </a:endParaRPr>
          </a:p>
          <a:p>
            <a:pPr marL="12700" marR="130175">
              <a:lnSpc>
                <a:spcPts val="3030"/>
              </a:lnSpc>
              <a:tabLst>
                <a:tab pos="8997950" algn="l"/>
              </a:tabLst>
            </a:pPr>
            <a:r>
              <a:rPr sz="2800" spc="-5" dirty="0">
                <a:latin typeface="Trebuchet MS"/>
                <a:cs typeface="Trebuchet MS"/>
              </a:rPr>
              <a:t>LEAs </a:t>
            </a:r>
            <a:r>
              <a:rPr sz="2800" spc="-10" dirty="0">
                <a:latin typeface="Trebuchet MS"/>
                <a:cs typeface="Trebuchet MS"/>
              </a:rPr>
              <a:t>have </a:t>
            </a:r>
            <a:r>
              <a:rPr sz="2800" spc="-5" dirty="0">
                <a:latin typeface="Trebuchet MS"/>
                <a:cs typeface="Trebuchet MS"/>
              </a:rPr>
              <a:t>likely already begun </a:t>
            </a:r>
            <a:r>
              <a:rPr sz="2800" spc="-10" dirty="0">
                <a:latin typeface="Trebuchet MS"/>
                <a:cs typeface="Trebuchet MS"/>
              </a:rPr>
              <a:t>the</a:t>
            </a:r>
            <a:r>
              <a:rPr sz="2800" spc="90" dirty="0">
                <a:latin typeface="Trebuchet MS"/>
                <a:cs typeface="Trebuchet MS"/>
              </a:rPr>
              <a:t> </a:t>
            </a:r>
            <a:r>
              <a:rPr sz="2800" spc="-5" dirty="0">
                <a:latin typeface="Trebuchet MS"/>
                <a:cs typeface="Trebuchet MS"/>
              </a:rPr>
              <a:t>necessary</a:t>
            </a:r>
            <a:r>
              <a:rPr sz="2800" spc="30" dirty="0">
                <a:latin typeface="Trebuchet MS"/>
                <a:cs typeface="Trebuchet MS"/>
              </a:rPr>
              <a:t> </a:t>
            </a:r>
            <a:r>
              <a:rPr sz="2800" spc="-10" dirty="0">
                <a:latin typeface="Trebuchet MS"/>
                <a:cs typeface="Trebuchet MS"/>
              </a:rPr>
              <a:t>planning.	</a:t>
            </a:r>
            <a:r>
              <a:rPr sz="2800" spc="-5" dirty="0">
                <a:latin typeface="Trebuchet MS"/>
                <a:cs typeface="Trebuchet MS"/>
              </a:rPr>
              <a:t>In</a:t>
            </a:r>
            <a:r>
              <a:rPr sz="2800" spc="-105" dirty="0">
                <a:latin typeface="Trebuchet MS"/>
                <a:cs typeface="Trebuchet MS"/>
              </a:rPr>
              <a:t> </a:t>
            </a:r>
            <a:r>
              <a:rPr sz="2800" spc="-5" dirty="0">
                <a:latin typeface="Trebuchet MS"/>
                <a:cs typeface="Trebuchet MS"/>
              </a:rPr>
              <a:t>order  to </a:t>
            </a:r>
            <a:r>
              <a:rPr sz="2800" spc="-10" dirty="0">
                <a:latin typeface="Trebuchet MS"/>
                <a:cs typeface="Trebuchet MS"/>
              </a:rPr>
              <a:t>access </a:t>
            </a:r>
            <a:r>
              <a:rPr sz="2800" spc="-5" dirty="0">
                <a:latin typeface="Trebuchet MS"/>
                <a:cs typeface="Trebuchet MS"/>
              </a:rPr>
              <a:t>federal </a:t>
            </a:r>
            <a:r>
              <a:rPr sz="2800" spc="-10" dirty="0">
                <a:latin typeface="Trebuchet MS"/>
                <a:cs typeface="Trebuchet MS"/>
              </a:rPr>
              <a:t>funds, it is important that charter schools  consult with their </a:t>
            </a:r>
            <a:r>
              <a:rPr sz="2800" spc="-5" dirty="0">
                <a:latin typeface="Trebuchet MS"/>
                <a:cs typeface="Trebuchet MS"/>
              </a:rPr>
              <a:t>authorizers </a:t>
            </a:r>
            <a:r>
              <a:rPr sz="2800" spc="-10" dirty="0">
                <a:latin typeface="Trebuchet MS"/>
                <a:cs typeface="Trebuchet MS"/>
              </a:rPr>
              <a:t>and share </a:t>
            </a:r>
            <a:r>
              <a:rPr sz="2800" spc="-5" dirty="0">
                <a:latin typeface="Trebuchet MS"/>
                <a:cs typeface="Trebuchet MS"/>
              </a:rPr>
              <a:t>a </a:t>
            </a:r>
            <a:r>
              <a:rPr sz="2800" spc="-10" dirty="0">
                <a:latin typeface="Trebuchet MS"/>
                <a:cs typeface="Trebuchet MS"/>
              </a:rPr>
              <a:t>mutual understanding  </a:t>
            </a:r>
            <a:r>
              <a:rPr sz="2800" spc="-5" dirty="0">
                <a:latin typeface="Trebuchet MS"/>
                <a:cs typeface="Trebuchet MS"/>
              </a:rPr>
              <a:t>of </a:t>
            </a:r>
            <a:r>
              <a:rPr sz="2800" spc="-10" dirty="0">
                <a:latin typeface="Trebuchet MS"/>
                <a:cs typeface="Trebuchet MS"/>
              </a:rPr>
              <a:t>the </a:t>
            </a:r>
            <a:r>
              <a:rPr sz="2800" spc="-5" dirty="0">
                <a:latin typeface="Trebuchet MS"/>
                <a:cs typeface="Trebuchet MS"/>
              </a:rPr>
              <a:t>needs </a:t>
            </a:r>
            <a:r>
              <a:rPr sz="2800" spc="-10" dirty="0">
                <a:latin typeface="Trebuchet MS"/>
                <a:cs typeface="Trebuchet MS"/>
              </a:rPr>
              <a:t>identified at both the district and school</a:t>
            </a:r>
            <a:r>
              <a:rPr sz="2800" spc="240" dirty="0">
                <a:latin typeface="Trebuchet MS"/>
                <a:cs typeface="Trebuchet MS"/>
              </a:rPr>
              <a:t> </a:t>
            </a:r>
            <a:r>
              <a:rPr sz="2800" spc="-5" dirty="0">
                <a:latin typeface="Trebuchet MS"/>
                <a:cs typeface="Trebuchet MS"/>
              </a:rPr>
              <a:t>level.</a:t>
            </a:r>
            <a:endParaRPr sz="2800">
              <a:latin typeface="Trebuchet MS"/>
              <a:cs typeface="Trebuchet MS"/>
            </a:endParaRPr>
          </a:p>
          <a:p>
            <a:pPr marL="12700">
              <a:lnSpc>
                <a:spcPts val="2810"/>
              </a:lnSpc>
            </a:pPr>
            <a:r>
              <a:rPr sz="2800" spc="-10" dirty="0">
                <a:latin typeface="Trebuchet MS"/>
                <a:cs typeface="Trebuchet MS"/>
              </a:rPr>
              <a:t>Finding </a:t>
            </a:r>
            <a:r>
              <a:rPr sz="2800" spc="-5" dirty="0">
                <a:latin typeface="Trebuchet MS"/>
                <a:cs typeface="Trebuchet MS"/>
              </a:rPr>
              <a:t>areas where </a:t>
            </a:r>
            <a:r>
              <a:rPr sz="2800" spc="-10" dirty="0">
                <a:latin typeface="Trebuchet MS"/>
                <a:cs typeface="Trebuchet MS"/>
              </a:rPr>
              <a:t>the </a:t>
            </a:r>
            <a:r>
              <a:rPr sz="2800" spc="-5" dirty="0">
                <a:latin typeface="Trebuchet MS"/>
                <a:cs typeface="Trebuchet MS"/>
              </a:rPr>
              <a:t>needs of </a:t>
            </a:r>
            <a:r>
              <a:rPr sz="2800" spc="-10" dirty="0">
                <a:latin typeface="Trebuchet MS"/>
                <a:cs typeface="Trebuchet MS"/>
              </a:rPr>
              <a:t>the charter school</a:t>
            </a:r>
            <a:r>
              <a:rPr sz="2800" spc="160" dirty="0">
                <a:latin typeface="Trebuchet MS"/>
                <a:cs typeface="Trebuchet MS"/>
              </a:rPr>
              <a:t> </a:t>
            </a:r>
            <a:r>
              <a:rPr sz="2800" spc="-10" dirty="0">
                <a:latin typeface="Trebuchet MS"/>
                <a:cs typeface="Trebuchet MS"/>
              </a:rPr>
              <a:t>intersect</a:t>
            </a:r>
            <a:endParaRPr sz="2800">
              <a:latin typeface="Trebuchet MS"/>
              <a:cs typeface="Trebuchet MS"/>
            </a:endParaRPr>
          </a:p>
          <a:p>
            <a:pPr marL="12700" marR="877569">
              <a:lnSpc>
                <a:spcPts val="3030"/>
              </a:lnSpc>
              <a:spcBef>
                <a:spcPts val="209"/>
              </a:spcBef>
            </a:pPr>
            <a:r>
              <a:rPr sz="2800" spc="-10" dirty="0">
                <a:latin typeface="Trebuchet MS"/>
                <a:cs typeface="Trebuchet MS"/>
              </a:rPr>
              <a:t>with the </a:t>
            </a:r>
            <a:r>
              <a:rPr sz="2800" spc="-5" dirty="0">
                <a:latin typeface="Trebuchet MS"/>
                <a:cs typeface="Trebuchet MS"/>
              </a:rPr>
              <a:t>needs of </a:t>
            </a:r>
            <a:r>
              <a:rPr sz="2800" spc="-10" dirty="0">
                <a:latin typeface="Trebuchet MS"/>
                <a:cs typeface="Trebuchet MS"/>
              </a:rPr>
              <a:t>the district will facilitate participation </a:t>
            </a:r>
            <a:r>
              <a:rPr sz="2800" spc="-15" dirty="0">
                <a:latin typeface="Trebuchet MS"/>
                <a:cs typeface="Trebuchet MS"/>
              </a:rPr>
              <a:t>in  </a:t>
            </a:r>
            <a:r>
              <a:rPr sz="2800" spc="-5" dirty="0">
                <a:latin typeface="Trebuchet MS"/>
                <a:cs typeface="Trebuchet MS"/>
              </a:rPr>
              <a:t>district-managed, federally-funded</a:t>
            </a:r>
            <a:r>
              <a:rPr sz="2800" spc="10" dirty="0">
                <a:latin typeface="Trebuchet MS"/>
                <a:cs typeface="Trebuchet MS"/>
              </a:rPr>
              <a:t> </a:t>
            </a:r>
            <a:r>
              <a:rPr sz="2800" spc="-10" dirty="0">
                <a:latin typeface="Trebuchet MS"/>
                <a:cs typeface="Trebuchet MS"/>
              </a:rPr>
              <a:t>activities.</a:t>
            </a:r>
            <a:endParaRPr sz="280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67276" y="2762186"/>
            <a:ext cx="3456940" cy="852805"/>
          </a:xfrm>
          <a:prstGeom prst="rect">
            <a:avLst/>
          </a:prstGeom>
        </p:spPr>
        <p:txBody>
          <a:bodyPr vert="horz" wrap="square" lIns="0" tIns="0" rIns="0" bIns="0" rtlCol="0">
            <a:spAutoFit/>
          </a:bodyPr>
          <a:lstStyle/>
          <a:p>
            <a:pPr marL="12700">
              <a:lnSpc>
                <a:spcPct val="100000"/>
              </a:lnSpc>
            </a:pPr>
            <a:r>
              <a:rPr sz="5400" spc="-15" dirty="0">
                <a:solidFill>
                  <a:srgbClr val="FFFFFF"/>
                </a:solidFill>
                <a:latin typeface="Museo Slab 500"/>
                <a:cs typeface="Museo Slab 500"/>
              </a:rPr>
              <a:t>Questions</a:t>
            </a:r>
            <a:endParaRPr sz="5400">
              <a:latin typeface="Museo Slab 500"/>
              <a:cs typeface="Museo Slab 50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19457"/>
            <a:ext cx="3120390" cy="386080"/>
          </a:xfrm>
          <a:prstGeom prst="rect">
            <a:avLst/>
          </a:prstGeom>
        </p:spPr>
        <p:txBody>
          <a:bodyPr vert="horz" wrap="square" lIns="0" tIns="0" rIns="0" bIns="0" rtlCol="0">
            <a:spAutoFit/>
          </a:bodyPr>
          <a:lstStyle/>
          <a:p>
            <a:pPr marL="12700">
              <a:lnSpc>
                <a:spcPct val="100000"/>
              </a:lnSpc>
            </a:pPr>
            <a:r>
              <a:rPr sz="2400" spc="-5" dirty="0">
                <a:solidFill>
                  <a:srgbClr val="FFFFFF"/>
                </a:solidFill>
                <a:latin typeface="Museo Slab 500"/>
                <a:cs typeface="Museo Slab 500"/>
              </a:rPr>
              <a:t>Contact</a:t>
            </a:r>
            <a:r>
              <a:rPr sz="2400" spc="-90" dirty="0">
                <a:solidFill>
                  <a:srgbClr val="FFFFFF"/>
                </a:solidFill>
                <a:latin typeface="Museo Slab 500"/>
                <a:cs typeface="Museo Slab 500"/>
              </a:rPr>
              <a:t> </a:t>
            </a:r>
            <a:r>
              <a:rPr sz="2400" spc="-10" dirty="0">
                <a:solidFill>
                  <a:srgbClr val="FFFFFF"/>
                </a:solidFill>
                <a:latin typeface="Museo Slab 500"/>
                <a:cs typeface="Museo Slab 500"/>
              </a:rPr>
              <a:t>Information</a:t>
            </a:r>
            <a:endParaRPr sz="2400">
              <a:latin typeface="Museo Slab 500"/>
              <a:cs typeface="Museo Slab 500"/>
            </a:endParaRPr>
          </a:p>
        </p:txBody>
      </p:sp>
      <p:sp>
        <p:nvSpPr>
          <p:cNvPr id="3" name="object 3"/>
          <p:cNvSpPr txBox="1"/>
          <p:nvPr/>
        </p:nvSpPr>
        <p:spPr>
          <a:xfrm>
            <a:off x="825500" y="1323847"/>
            <a:ext cx="4132579" cy="2578100"/>
          </a:xfrm>
          <a:prstGeom prst="rect">
            <a:avLst/>
          </a:prstGeom>
        </p:spPr>
        <p:txBody>
          <a:bodyPr vert="horz" wrap="square" lIns="0" tIns="0" rIns="0" bIns="0" rtlCol="0">
            <a:spAutoFit/>
          </a:bodyPr>
          <a:lstStyle/>
          <a:p>
            <a:pPr marL="12700" marR="1318260">
              <a:lnSpc>
                <a:spcPct val="120000"/>
              </a:lnSpc>
            </a:pPr>
            <a:r>
              <a:rPr sz="2800" spc="-5" dirty="0">
                <a:latin typeface="Trebuchet MS"/>
                <a:cs typeface="Trebuchet MS"/>
              </a:rPr>
              <a:t>Joey </a:t>
            </a:r>
            <a:r>
              <a:rPr sz="2800" spc="-10" dirty="0">
                <a:latin typeface="Trebuchet MS"/>
                <a:cs typeface="Trebuchet MS"/>
              </a:rPr>
              <a:t>Willett  Senior</a:t>
            </a:r>
            <a:r>
              <a:rPr sz="2800" spc="-35" dirty="0">
                <a:latin typeface="Trebuchet MS"/>
                <a:cs typeface="Trebuchet MS"/>
              </a:rPr>
              <a:t> </a:t>
            </a:r>
            <a:r>
              <a:rPr sz="2800" spc="-10" dirty="0">
                <a:latin typeface="Trebuchet MS"/>
                <a:cs typeface="Trebuchet MS"/>
              </a:rPr>
              <a:t>Consultant</a:t>
            </a:r>
            <a:endParaRPr sz="2800">
              <a:latin typeface="Trebuchet MS"/>
              <a:cs typeface="Trebuchet MS"/>
            </a:endParaRPr>
          </a:p>
          <a:p>
            <a:pPr marL="12700" marR="5080">
              <a:lnSpc>
                <a:spcPts val="4020"/>
              </a:lnSpc>
              <a:spcBef>
                <a:spcPts val="244"/>
              </a:spcBef>
            </a:pPr>
            <a:r>
              <a:rPr sz="2800" spc="-10" dirty="0">
                <a:latin typeface="Trebuchet MS"/>
                <a:cs typeface="Trebuchet MS"/>
              </a:rPr>
              <a:t>Office </a:t>
            </a:r>
            <a:r>
              <a:rPr sz="2800" spc="-5" dirty="0">
                <a:latin typeface="Trebuchet MS"/>
                <a:cs typeface="Trebuchet MS"/>
              </a:rPr>
              <a:t>of ESEA </a:t>
            </a:r>
            <a:r>
              <a:rPr sz="2800" spc="-20" dirty="0">
                <a:latin typeface="Trebuchet MS"/>
                <a:cs typeface="Trebuchet MS"/>
              </a:rPr>
              <a:t>Programs  </a:t>
            </a:r>
            <a:r>
              <a:rPr sz="2800" u="heavy" spc="-15" dirty="0">
                <a:solidFill>
                  <a:srgbClr val="0563C1"/>
                </a:solidFill>
                <a:latin typeface="Trebuchet MS"/>
                <a:cs typeface="Trebuchet MS"/>
                <a:hlinkClick r:id="rId2"/>
              </a:rPr>
              <a:t>wi</a:t>
            </a:r>
            <a:r>
              <a:rPr sz="2800" u="heavy" spc="-5" dirty="0">
                <a:solidFill>
                  <a:srgbClr val="0563C1"/>
                </a:solidFill>
                <a:latin typeface="Trebuchet MS"/>
                <a:cs typeface="Trebuchet MS"/>
                <a:hlinkClick r:id="rId2"/>
              </a:rPr>
              <a:t>lle</a:t>
            </a:r>
            <a:r>
              <a:rPr sz="2800" u="heavy" spc="-10" dirty="0">
                <a:solidFill>
                  <a:srgbClr val="0563C1"/>
                </a:solidFill>
                <a:latin typeface="Trebuchet MS"/>
                <a:cs typeface="Trebuchet MS"/>
                <a:hlinkClick r:id="rId2"/>
              </a:rPr>
              <a:t>tt_</a:t>
            </a:r>
            <a:r>
              <a:rPr sz="2800" u="heavy" spc="-15" dirty="0">
                <a:solidFill>
                  <a:srgbClr val="0563C1"/>
                </a:solidFill>
                <a:latin typeface="Trebuchet MS"/>
                <a:cs typeface="Trebuchet MS"/>
                <a:hlinkClick r:id="rId2"/>
              </a:rPr>
              <a:t>j</a:t>
            </a:r>
            <a:r>
              <a:rPr sz="2800" u="heavy" dirty="0">
                <a:solidFill>
                  <a:srgbClr val="0563C1"/>
                </a:solidFill>
                <a:latin typeface="Trebuchet MS"/>
                <a:cs typeface="Trebuchet MS"/>
                <a:hlinkClick r:id="rId2"/>
              </a:rPr>
              <a:t>@</a:t>
            </a:r>
            <a:r>
              <a:rPr sz="2800" u="heavy" spc="-10" dirty="0">
                <a:solidFill>
                  <a:srgbClr val="0563C1"/>
                </a:solidFill>
                <a:latin typeface="Trebuchet MS"/>
                <a:cs typeface="Trebuchet MS"/>
                <a:hlinkClick r:id="rId2"/>
              </a:rPr>
              <a:t>c</a:t>
            </a:r>
            <a:r>
              <a:rPr sz="2800" u="heavy" spc="-5" dirty="0">
                <a:solidFill>
                  <a:srgbClr val="0563C1"/>
                </a:solidFill>
                <a:latin typeface="Trebuchet MS"/>
                <a:cs typeface="Trebuchet MS"/>
                <a:hlinkClick r:id="rId2"/>
              </a:rPr>
              <a:t>de</a:t>
            </a:r>
            <a:r>
              <a:rPr sz="2800" u="heavy" dirty="0">
                <a:solidFill>
                  <a:srgbClr val="0563C1"/>
                </a:solidFill>
                <a:latin typeface="Trebuchet MS"/>
                <a:cs typeface="Trebuchet MS"/>
                <a:hlinkClick r:id="rId2"/>
              </a:rPr>
              <a:t>.</a:t>
            </a:r>
            <a:r>
              <a:rPr sz="2800" u="heavy" spc="-15" dirty="0">
                <a:solidFill>
                  <a:srgbClr val="0563C1"/>
                </a:solidFill>
                <a:latin typeface="Trebuchet MS"/>
                <a:cs typeface="Trebuchet MS"/>
                <a:hlinkClick r:id="rId2"/>
              </a:rPr>
              <a:t>s</a:t>
            </a:r>
            <a:r>
              <a:rPr sz="2800" u="heavy" dirty="0">
                <a:solidFill>
                  <a:srgbClr val="0563C1"/>
                </a:solidFill>
                <a:latin typeface="Trebuchet MS"/>
                <a:cs typeface="Trebuchet MS"/>
                <a:hlinkClick r:id="rId2"/>
              </a:rPr>
              <a:t>ta</a:t>
            </a:r>
            <a:r>
              <a:rPr sz="2800" u="heavy" spc="-10" dirty="0">
                <a:solidFill>
                  <a:srgbClr val="0563C1"/>
                </a:solidFill>
                <a:latin typeface="Trebuchet MS"/>
                <a:cs typeface="Trebuchet MS"/>
                <a:hlinkClick r:id="rId2"/>
              </a:rPr>
              <a:t>t</a:t>
            </a:r>
            <a:r>
              <a:rPr sz="2800" u="heavy" spc="-5" dirty="0">
                <a:solidFill>
                  <a:srgbClr val="0563C1"/>
                </a:solidFill>
                <a:latin typeface="Trebuchet MS"/>
                <a:cs typeface="Trebuchet MS"/>
                <a:hlinkClick r:id="rId2"/>
              </a:rPr>
              <a:t>e</a:t>
            </a:r>
            <a:r>
              <a:rPr sz="2800" u="heavy" dirty="0">
                <a:solidFill>
                  <a:srgbClr val="0563C1"/>
                </a:solidFill>
                <a:latin typeface="Trebuchet MS"/>
                <a:cs typeface="Trebuchet MS"/>
                <a:hlinkClick r:id="rId2"/>
              </a:rPr>
              <a:t>.</a:t>
            </a:r>
            <a:r>
              <a:rPr sz="2800" u="heavy" spc="-15" dirty="0">
                <a:solidFill>
                  <a:srgbClr val="0563C1"/>
                </a:solidFill>
                <a:latin typeface="Trebuchet MS"/>
                <a:cs typeface="Trebuchet MS"/>
                <a:hlinkClick r:id="rId2"/>
              </a:rPr>
              <a:t>c</a:t>
            </a:r>
            <a:r>
              <a:rPr sz="2800" u="heavy" spc="-10" dirty="0">
                <a:solidFill>
                  <a:srgbClr val="0563C1"/>
                </a:solidFill>
                <a:latin typeface="Trebuchet MS"/>
                <a:cs typeface="Trebuchet MS"/>
                <a:hlinkClick r:id="rId2"/>
              </a:rPr>
              <a:t>o</a:t>
            </a:r>
            <a:r>
              <a:rPr sz="2800" u="heavy" dirty="0">
                <a:solidFill>
                  <a:srgbClr val="0563C1"/>
                </a:solidFill>
                <a:latin typeface="Trebuchet MS"/>
                <a:cs typeface="Trebuchet MS"/>
                <a:hlinkClick r:id="rId2"/>
              </a:rPr>
              <a:t>.</a:t>
            </a:r>
            <a:r>
              <a:rPr sz="2800" u="heavy" spc="-10" dirty="0">
                <a:solidFill>
                  <a:srgbClr val="0563C1"/>
                </a:solidFill>
                <a:latin typeface="Trebuchet MS"/>
                <a:cs typeface="Trebuchet MS"/>
                <a:hlinkClick r:id="rId2"/>
              </a:rPr>
              <a:t>u</a:t>
            </a:r>
            <a:r>
              <a:rPr sz="2800" u="heavy" spc="-5" dirty="0">
                <a:solidFill>
                  <a:srgbClr val="0563C1"/>
                </a:solidFill>
                <a:latin typeface="Trebuchet MS"/>
                <a:cs typeface="Trebuchet MS"/>
                <a:hlinkClick r:id="rId2"/>
              </a:rPr>
              <a:t>s</a:t>
            </a:r>
            <a:endParaRPr sz="2800">
              <a:latin typeface="Trebuchet MS"/>
              <a:cs typeface="Trebuchet MS"/>
            </a:endParaRPr>
          </a:p>
          <a:p>
            <a:pPr marL="12700">
              <a:lnSpc>
                <a:spcPct val="100000"/>
              </a:lnSpc>
              <a:spcBef>
                <a:spcPts val="425"/>
              </a:spcBef>
            </a:pPr>
            <a:r>
              <a:rPr sz="2800" spc="-10" dirty="0">
                <a:latin typeface="Trebuchet MS"/>
                <a:cs typeface="Trebuchet MS"/>
              </a:rPr>
              <a:t>303-866-6700</a:t>
            </a:r>
            <a:endParaRPr sz="2800">
              <a:latin typeface="Trebuchet MS"/>
              <a:cs typeface="Trebuchet M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61113"/>
            <a:ext cx="5580380" cy="673735"/>
          </a:xfrm>
          <a:prstGeom prst="rect">
            <a:avLst/>
          </a:prstGeom>
        </p:spPr>
        <p:txBody>
          <a:bodyPr vert="horz" wrap="square" lIns="0" tIns="0" rIns="0" bIns="0" rtlCol="0">
            <a:spAutoFit/>
          </a:bodyPr>
          <a:lstStyle/>
          <a:p>
            <a:pPr marL="12700" marR="5080">
              <a:lnSpc>
                <a:spcPts val="2590"/>
              </a:lnSpc>
            </a:pPr>
            <a:r>
              <a:rPr sz="2400" spc="-5" dirty="0">
                <a:solidFill>
                  <a:srgbClr val="FFFFFF"/>
                </a:solidFill>
                <a:latin typeface="Museo Slab 500"/>
                <a:cs typeface="Museo Slab 500"/>
              </a:rPr>
              <a:t>What is the Consolidated </a:t>
            </a:r>
            <a:r>
              <a:rPr sz="2400" spc="-10" dirty="0">
                <a:solidFill>
                  <a:srgbClr val="FFFFFF"/>
                </a:solidFill>
                <a:latin typeface="Museo Slab 500"/>
                <a:cs typeface="Museo Slab 500"/>
              </a:rPr>
              <a:t>Application  for </a:t>
            </a:r>
            <a:r>
              <a:rPr sz="2400" spc="-15" dirty="0">
                <a:solidFill>
                  <a:srgbClr val="FFFFFF"/>
                </a:solidFill>
                <a:latin typeface="Museo Slab 500"/>
                <a:cs typeface="Museo Slab 500"/>
              </a:rPr>
              <a:t>Federal</a:t>
            </a:r>
            <a:r>
              <a:rPr sz="2400" spc="-55" dirty="0">
                <a:solidFill>
                  <a:srgbClr val="FFFFFF"/>
                </a:solidFill>
                <a:latin typeface="Museo Slab 500"/>
                <a:cs typeface="Museo Slab 500"/>
              </a:rPr>
              <a:t> </a:t>
            </a:r>
            <a:r>
              <a:rPr sz="2400" spc="-5" dirty="0">
                <a:solidFill>
                  <a:srgbClr val="FFFFFF"/>
                </a:solidFill>
                <a:latin typeface="Museo Slab 500"/>
                <a:cs typeface="Museo Slab 500"/>
              </a:rPr>
              <a:t>Funds?</a:t>
            </a:r>
            <a:endParaRPr sz="2400">
              <a:latin typeface="Museo Slab 500"/>
              <a:cs typeface="Museo Slab 500"/>
            </a:endParaRPr>
          </a:p>
        </p:txBody>
      </p:sp>
      <p:sp>
        <p:nvSpPr>
          <p:cNvPr id="3" name="object 3"/>
          <p:cNvSpPr txBox="1"/>
          <p:nvPr/>
        </p:nvSpPr>
        <p:spPr>
          <a:xfrm>
            <a:off x="825500" y="1456943"/>
            <a:ext cx="10503535" cy="3089275"/>
          </a:xfrm>
          <a:prstGeom prst="rect">
            <a:avLst/>
          </a:prstGeom>
        </p:spPr>
        <p:txBody>
          <a:bodyPr vert="horz" wrap="square" lIns="0" tIns="0" rIns="0" bIns="0" rtlCol="0">
            <a:spAutoFit/>
          </a:bodyPr>
          <a:lstStyle/>
          <a:p>
            <a:pPr marL="12700" marR="5080">
              <a:lnSpc>
                <a:spcPts val="3030"/>
              </a:lnSpc>
            </a:pPr>
            <a:r>
              <a:rPr sz="2800" spc="-5" dirty="0">
                <a:latin typeface="Trebuchet MS"/>
                <a:cs typeface="Trebuchet MS"/>
              </a:rPr>
              <a:t>On December 10, 2015, </a:t>
            </a:r>
            <a:r>
              <a:rPr sz="2800" spc="-10" dirty="0">
                <a:latin typeface="Trebuchet MS"/>
                <a:cs typeface="Trebuchet MS"/>
              </a:rPr>
              <a:t>the </a:t>
            </a:r>
            <a:r>
              <a:rPr sz="2800" spc="-5" dirty="0">
                <a:latin typeface="Trebuchet MS"/>
                <a:cs typeface="Trebuchet MS"/>
              </a:rPr>
              <a:t>Every Student Succeeds </a:t>
            </a:r>
            <a:r>
              <a:rPr sz="2800" spc="-10" dirty="0">
                <a:latin typeface="Trebuchet MS"/>
                <a:cs typeface="Trebuchet MS"/>
              </a:rPr>
              <a:t>Act </a:t>
            </a:r>
            <a:r>
              <a:rPr sz="2800" spc="-5" dirty="0">
                <a:latin typeface="Trebuchet MS"/>
                <a:cs typeface="Trebuchet MS"/>
              </a:rPr>
              <a:t>(ESSA),  </a:t>
            </a:r>
            <a:r>
              <a:rPr sz="2800" spc="-10" dirty="0">
                <a:latin typeface="Trebuchet MS"/>
                <a:cs typeface="Trebuchet MS"/>
              </a:rPr>
              <a:t>which </a:t>
            </a:r>
            <a:r>
              <a:rPr sz="2800" spc="-5" dirty="0">
                <a:latin typeface="Trebuchet MS"/>
                <a:cs typeface="Trebuchet MS"/>
              </a:rPr>
              <a:t>reauthorizes </a:t>
            </a:r>
            <a:r>
              <a:rPr sz="2800" spc="-10" dirty="0">
                <a:latin typeface="Trebuchet MS"/>
                <a:cs typeface="Trebuchet MS"/>
              </a:rPr>
              <a:t>the </a:t>
            </a:r>
            <a:r>
              <a:rPr sz="2800" spc="-5" dirty="0">
                <a:latin typeface="Trebuchet MS"/>
                <a:cs typeface="Trebuchet MS"/>
              </a:rPr>
              <a:t>Elementary </a:t>
            </a:r>
            <a:r>
              <a:rPr sz="2800" spc="-10" dirty="0">
                <a:latin typeface="Trebuchet MS"/>
                <a:cs typeface="Trebuchet MS"/>
              </a:rPr>
              <a:t>and Secondary Education Act  </a:t>
            </a:r>
            <a:r>
              <a:rPr sz="2800" spc="-5" dirty="0">
                <a:latin typeface="Trebuchet MS"/>
                <a:cs typeface="Trebuchet MS"/>
              </a:rPr>
              <a:t>(ESEA), </a:t>
            </a:r>
            <a:r>
              <a:rPr sz="2800" spc="-10" dirty="0">
                <a:latin typeface="Trebuchet MS"/>
                <a:cs typeface="Trebuchet MS"/>
              </a:rPr>
              <a:t>was </a:t>
            </a:r>
            <a:r>
              <a:rPr sz="2800" spc="-5" dirty="0">
                <a:latin typeface="Trebuchet MS"/>
                <a:cs typeface="Trebuchet MS"/>
              </a:rPr>
              <a:t>signed </a:t>
            </a:r>
            <a:r>
              <a:rPr sz="2800" spc="-10" dirty="0">
                <a:latin typeface="Trebuchet MS"/>
                <a:cs typeface="Trebuchet MS"/>
              </a:rPr>
              <a:t>into </a:t>
            </a:r>
            <a:r>
              <a:rPr sz="2800" spc="-80" dirty="0">
                <a:latin typeface="Trebuchet MS"/>
                <a:cs typeface="Trebuchet MS"/>
              </a:rPr>
              <a:t>law. </a:t>
            </a:r>
            <a:r>
              <a:rPr sz="2800" spc="-10" dirty="0">
                <a:latin typeface="Trebuchet MS"/>
                <a:cs typeface="Trebuchet MS"/>
              </a:rPr>
              <a:t>The passage </a:t>
            </a:r>
            <a:r>
              <a:rPr sz="2800" spc="-5" dirty="0">
                <a:latin typeface="Trebuchet MS"/>
                <a:cs typeface="Trebuchet MS"/>
              </a:rPr>
              <a:t>of ESSA provides a </a:t>
            </a:r>
            <a:r>
              <a:rPr sz="2800" spc="-10" dirty="0">
                <a:latin typeface="Trebuchet MS"/>
                <a:cs typeface="Trebuchet MS"/>
              </a:rPr>
              <a:t>much  anticipated opportunity </a:t>
            </a:r>
            <a:r>
              <a:rPr sz="2800" spc="-5" dirty="0">
                <a:latin typeface="Trebuchet MS"/>
                <a:cs typeface="Trebuchet MS"/>
              </a:rPr>
              <a:t>to </a:t>
            </a:r>
            <a:r>
              <a:rPr sz="2800" spc="-10" dirty="0">
                <a:latin typeface="Trebuchet MS"/>
                <a:cs typeface="Trebuchet MS"/>
              </a:rPr>
              <a:t>improve achievement outcomes </a:t>
            </a:r>
            <a:r>
              <a:rPr sz="2800" spc="-5" dirty="0">
                <a:latin typeface="Trebuchet MS"/>
                <a:cs typeface="Trebuchet MS"/>
              </a:rPr>
              <a:t>for all  </a:t>
            </a:r>
            <a:r>
              <a:rPr sz="2800" spc="-10" dirty="0">
                <a:latin typeface="Trebuchet MS"/>
                <a:cs typeface="Trebuchet MS"/>
              </a:rPr>
              <a:t>students </a:t>
            </a:r>
            <a:r>
              <a:rPr sz="2800" spc="-5" dirty="0">
                <a:latin typeface="Trebuchet MS"/>
                <a:cs typeface="Trebuchet MS"/>
              </a:rPr>
              <a:t>by providing </a:t>
            </a:r>
            <a:r>
              <a:rPr sz="2800" spc="-10" dirty="0">
                <a:latin typeface="Trebuchet MS"/>
                <a:cs typeface="Trebuchet MS"/>
              </a:rPr>
              <a:t>effective </a:t>
            </a:r>
            <a:r>
              <a:rPr sz="2800" spc="-5" dirty="0">
                <a:latin typeface="Trebuchet MS"/>
                <a:cs typeface="Trebuchet MS"/>
              </a:rPr>
              <a:t>programs supported </a:t>
            </a:r>
            <a:r>
              <a:rPr sz="2800" spc="-10" dirty="0">
                <a:latin typeface="Trebuchet MS"/>
                <a:cs typeface="Trebuchet MS"/>
              </a:rPr>
              <a:t>with </a:t>
            </a:r>
            <a:r>
              <a:rPr sz="2800" spc="-25" dirty="0">
                <a:latin typeface="Trebuchet MS"/>
                <a:cs typeface="Trebuchet MS"/>
              </a:rPr>
              <a:t>Titles </a:t>
            </a:r>
            <a:r>
              <a:rPr sz="2800" spc="-5" dirty="0">
                <a:latin typeface="Trebuchet MS"/>
                <a:cs typeface="Trebuchet MS"/>
              </a:rPr>
              <a:t>I,  II, III, </a:t>
            </a:r>
            <a:r>
              <a:rPr sz="2800" spc="-10" dirty="0">
                <a:latin typeface="Trebuchet MS"/>
                <a:cs typeface="Trebuchet MS"/>
              </a:rPr>
              <a:t>and </a:t>
            </a:r>
            <a:r>
              <a:rPr sz="2800" spc="-5" dirty="0">
                <a:latin typeface="Trebuchet MS"/>
                <a:cs typeface="Trebuchet MS"/>
              </a:rPr>
              <a:t>IV </a:t>
            </a:r>
            <a:r>
              <a:rPr sz="2800" spc="-10" dirty="0">
                <a:latin typeface="Trebuchet MS"/>
                <a:cs typeface="Trebuchet MS"/>
              </a:rPr>
              <a:t>funding. The </a:t>
            </a:r>
            <a:r>
              <a:rPr sz="2800" spc="-5" dirty="0">
                <a:latin typeface="Trebuchet MS"/>
                <a:cs typeface="Trebuchet MS"/>
              </a:rPr>
              <a:t>new law broadens </a:t>
            </a:r>
            <a:r>
              <a:rPr sz="2800" spc="-10" dirty="0">
                <a:latin typeface="Trebuchet MS"/>
                <a:cs typeface="Trebuchet MS"/>
              </a:rPr>
              <a:t>the </a:t>
            </a:r>
            <a:r>
              <a:rPr sz="2800" spc="-5" dirty="0">
                <a:latin typeface="Trebuchet MS"/>
                <a:cs typeface="Trebuchet MS"/>
              </a:rPr>
              <a:t>allowable uses  of </a:t>
            </a:r>
            <a:r>
              <a:rPr sz="2800" spc="-10" dirty="0">
                <a:latin typeface="Trebuchet MS"/>
                <a:cs typeface="Trebuchet MS"/>
              </a:rPr>
              <a:t>title funds and our </a:t>
            </a:r>
            <a:r>
              <a:rPr sz="2800" spc="-5" dirty="0">
                <a:latin typeface="Trebuchet MS"/>
                <a:cs typeface="Trebuchet MS"/>
              </a:rPr>
              <a:t>goal is to help ensure </a:t>
            </a:r>
            <a:r>
              <a:rPr sz="2800" spc="-10" dirty="0">
                <a:latin typeface="Trebuchet MS"/>
                <a:cs typeface="Trebuchet MS"/>
              </a:rPr>
              <a:t>that </a:t>
            </a:r>
            <a:r>
              <a:rPr sz="2800" spc="-5" dirty="0">
                <a:latin typeface="Trebuchet MS"/>
                <a:cs typeface="Trebuchet MS"/>
              </a:rPr>
              <a:t>you </a:t>
            </a:r>
            <a:r>
              <a:rPr sz="2800" spc="-10" dirty="0">
                <a:latin typeface="Trebuchet MS"/>
                <a:cs typeface="Trebuchet MS"/>
              </a:rPr>
              <a:t>understand  </a:t>
            </a:r>
            <a:r>
              <a:rPr sz="2800" spc="-5" dirty="0">
                <a:latin typeface="Trebuchet MS"/>
                <a:cs typeface="Trebuchet MS"/>
              </a:rPr>
              <a:t>all of </a:t>
            </a:r>
            <a:r>
              <a:rPr sz="2800" spc="-10" dirty="0">
                <a:latin typeface="Trebuchet MS"/>
                <a:cs typeface="Trebuchet MS"/>
              </a:rPr>
              <a:t>the opportunities this funding </a:t>
            </a:r>
            <a:r>
              <a:rPr sz="2800" spc="-5" dirty="0">
                <a:latin typeface="Trebuchet MS"/>
                <a:cs typeface="Trebuchet MS"/>
              </a:rPr>
              <a:t>affords your</a:t>
            </a:r>
            <a:r>
              <a:rPr sz="2800" spc="140" dirty="0">
                <a:latin typeface="Trebuchet MS"/>
                <a:cs typeface="Trebuchet MS"/>
              </a:rPr>
              <a:t> </a:t>
            </a:r>
            <a:r>
              <a:rPr sz="2800" spc="-5" dirty="0">
                <a:latin typeface="Trebuchet MS"/>
                <a:cs typeface="Trebuchet MS"/>
              </a:rPr>
              <a:t>LEA.</a:t>
            </a:r>
            <a:endParaRPr sz="2800">
              <a:latin typeface="Trebuchet MS"/>
              <a:cs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19457"/>
            <a:ext cx="5723890" cy="386080"/>
          </a:xfrm>
          <a:prstGeom prst="rect">
            <a:avLst/>
          </a:prstGeom>
        </p:spPr>
        <p:txBody>
          <a:bodyPr vert="horz" wrap="square" lIns="0" tIns="0" rIns="0" bIns="0" rtlCol="0">
            <a:spAutoFit/>
          </a:bodyPr>
          <a:lstStyle/>
          <a:p>
            <a:pPr marL="12700">
              <a:lnSpc>
                <a:spcPct val="100000"/>
              </a:lnSpc>
            </a:pPr>
            <a:r>
              <a:rPr sz="2400" spc="-5" dirty="0">
                <a:solidFill>
                  <a:srgbClr val="FFFFFF"/>
                </a:solidFill>
                <a:latin typeface="Museo Slab 500"/>
                <a:cs typeface="Museo Slab 500"/>
              </a:rPr>
              <a:t>What is the Consolidated</a:t>
            </a:r>
            <a:r>
              <a:rPr sz="2400" spc="-40" dirty="0">
                <a:solidFill>
                  <a:srgbClr val="FFFFFF"/>
                </a:solidFill>
                <a:latin typeface="Museo Slab 500"/>
                <a:cs typeface="Museo Slab 500"/>
              </a:rPr>
              <a:t> </a:t>
            </a:r>
            <a:r>
              <a:rPr sz="2400" spc="-10" dirty="0">
                <a:solidFill>
                  <a:srgbClr val="FFFFFF"/>
                </a:solidFill>
                <a:latin typeface="Museo Slab 500"/>
                <a:cs typeface="Museo Slab 500"/>
              </a:rPr>
              <a:t>Application?</a:t>
            </a:r>
            <a:endParaRPr sz="2400">
              <a:latin typeface="Museo Slab 500"/>
              <a:cs typeface="Museo Slab 500"/>
            </a:endParaRPr>
          </a:p>
        </p:txBody>
      </p:sp>
      <p:sp>
        <p:nvSpPr>
          <p:cNvPr id="3" name="object 3"/>
          <p:cNvSpPr txBox="1"/>
          <p:nvPr/>
        </p:nvSpPr>
        <p:spPr>
          <a:xfrm>
            <a:off x="825500" y="1458976"/>
            <a:ext cx="10302240" cy="4573270"/>
          </a:xfrm>
          <a:prstGeom prst="rect">
            <a:avLst/>
          </a:prstGeom>
        </p:spPr>
        <p:txBody>
          <a:bodyPr vert="horz" wrap="square" lIns="0" tIns="0" rIns="0" bIns="0" rtlCol="0">
            <a:spAutoFit/>
          </a:bodyPr>
          <a:lstStyle/>
          <a:p>
            <a:pPr marL="12700" marR="5080">
              <a:lnSpc>
                <a:spcPts val="2380"/>
              </a:lnSpc>
              <a:tabLst>
                <a:tab pos="1627505" algn="l"/>
              </a:tabLst>
            </a:pPr>
            <a:r>
              <a:rPr sz="2200" spc="-5" dirty="0">
                <a:latin typeface="Trebuchet MS"/>
                <a:cs typeface="Trebuchet MS"/>
              </a:rPr>
              <a:t>Under the ESSA, state educational agencies (SEAs) are required </a:t>
            </a:r>
            <a:r>
              <a:rPr sz="2200" dirty="0">
                <a:latin typeface="Trebuchet MS"/>
                <a:cs typeface="Trebuchet MS"/>
              </a:rPr>
              <a:t>to </a:t>
            </a:r>
            <a:r>
              <a:rPr sz="2200" spc="-5" dirty="0">
                <a:latin typeface="Trebuchet MS"/>
                <a:cs typeface="Trebuchet MS"/>
              </a:rPr>
              <a:t>collect local  education agency (LEA) plans that address the requirements of the </a:t>
            </a:r>
            <a:r>
              <a:rPr sz="2200" spc="-60" dirty="0">
                <a:latin typeface="Trebuchet MS"/>
                <a:cs typeface="Trebuchet MS"/>
              </a:rPr>
              <a:t>law, </a:t>
            </a:r>
            <a:r>
              <a:rPr sz="2200" spc="-5" dirty="0">
                <a:latin typeface="Trebuchet MS"/>
                <a:cs typeface="Trebuchet MS"/>
              </a:rPr>
              <a:t>as well as  descriptions of the activities the LEA will implement with its </a:t>
            </a:r>
            <a:r>
              <a:rPr sz="2200" spc="-25" dirty="0">
                <a:latin typeface="Trebuchet MS"/>
                <a:cs typeface="Trebuchet MS"/>
              </a:rPr>
              <a:t>Title </a:t>
            </a:r>
            <a:r>
              <a:rPr sz="2200" spc="-5" dirty="0">
                <a:latin typeface="Trebuchet MS"/>
                <a:cs typeface="Trebuchet MS"/>
              </a:rPr>
              <a:t>I, II, III, and IV  allocations.	</a:t>
            </a:r>
            <a:r>
              <a:rPr sz="2200" spc="-145" dirty="0">
                <a:latin typeface="Trebuchet MS"/>
                <a:cs typeface="Trebuchet MS"/>
              </a:rPr>
              <a:t>To </a:t>
            </a:r>
            <a:r>
              <a:rPr sz="2200" spc="-5" dirty="0">
                <a:latin typeface="Trebuchet MS"/>
                <a:cs typeface="Trebuchet MS"/>
              </a:rPr>
              <a:t>meet this requirement, the </a:t>
            </a:r>
            <a:r>
              <a:rPr sz="2200" spc="-10" dirty="0">
                <a:latin typeface="Trebuchet MS"/>
                <a:cs typeface="Trebuchet MS"/>
              </a:rPr>
              <a:t>Colorado </a:t>
            </a:r>
            <a:r>
              <a:rPr sz="2200" spc="-5" dirty="0">
                <a:latin typeface="Trebuchet MS"/>
                <a:cs typeface="Trebuchet MS"/>
              </a:rPr>
              <a:t>Department</a:t>
            </a:r>
            <a:r>
              <a:rPr sz="2200" spc="185" dirty="0">
                <a:latin typeface="Trebuchet MS"/>
                <a:cs typeface="Trebuchet MS"/>
              </a:rPr>
              <a:t> </a:t>
            </a:r>
            <a:r>
              <a:rPr sz="2200" spc="-5" dirty="0">
                <a:latin typeface="Trebuchet MS"/>
                <a:cs typeface="Trebuchet MS"/>
              </a:rPr>
              <a:t>of</a:t>
            </a:r>
            <a:r>
              <a:rPr sz="2200" dirty="0">
                <a:latin typeface="Trebuchet MS"/>
                <a:cs typeface="Trebuchet MS"/>
              </a:rPr>
              <a:t> </a:t>
            </a:r>
            <a:r>
              <a:rPr sz="2200" spc="-5" dirty="0">
                <a:latin typeface="Trebuchet MS"/>
                <a:cs typeface="Trebuchet MS"/>
              </a:rPr>
              <a:t>Education  </a:t>
            </a:r>
            <a:r>
              <a:rPr sz="2200" spc="-10" dirty="0">
                <a:latin typeface="Trebuchet MS"/>
                <a:cs typeface="Trebuchet MS"/>
              </a:rPr>
              <a:t>(CDE) </a:t>
            </a:r>
            <a:r>
              <a:rPr sz="2200" spc="-5" dirty="0">
                <a:latin typeface="Trebuchet MS"/>
                <a:cs typeface="Trebuchet MS"/>
              </a:rPr>
              <a:t>has developed, with stakeholder input, a new consolidated application,  which includes a set of five cross-program questions, organized around five core  elements:</a:t>
            </a:r>
            <a:endParaRPr sz="2200">
              <a:latin typeface="Trebuchet MS"/>
              <a:cs typeface="Trebuchet MS"/>
            </a:endParaRPr>
          </a:p>
          <a:p>
            <a:pPr marL="355600" indent="-342900">
              <a:lnSpc>
                <a:spcPct val="100000"/>
              </a:lnSpc>
              <a:spcBef>
                <a:spcPts val="695"/>
              </a:spcBef>
              <a:buFont typeface="Arial"/>
              <a:buChar char="•"/>
              <a:tabLst>
                <a:tab pos="354965" algn="l"/>
                <a:tab pos="355600" algn="l"/>
              </a:tabLst>
            </a:pPr>
            <a:r>
              <a:rPr sz="2200" spc="-5" dirty="0">
                <a:latin typeface="Trebuchet MS"/>
                <a:cs typeface="Trebuchet MS"/>
              </a:rPr>
              <a:t>A comprehensive needs</a:t>
            </a:r>
            <a:r>
              <a:rPr sz="2200" spc="-185" dirty="0">
                <a:latin typeface="Trebuchet MS"/>
                <a:cs typeface="Trebuchet MS"/>
              </a:rPr>
              <a:t> </a:t>
            </a:r>
            <a:r>
              <a:rPr sz="2200" spc="-5" dirty="0">
                <a:latin typeface="Trebuchet MS"/>
                <a:cs typeface="Trebuchet MS"/>
              </a:rPr>
              <a:t>assessment;</a:t>
            </a:r>
            <a:endParaRPr sz="2200">
              <a:latin typeface="Trebuchet MS"/>
              <a:cs typeface="Trebuchet MS"/>
            </a:endParaRPr>
          </a:p>
          <a:p>
            <a:pPr marL="355600" marR="128270" indent="-342900">
              <a:lnSpc>
                <a:spcPts val="2380"/>
              </a:lnSpc>
              <a:spcBef>
                <a:spcPts val="1040"/>
              </a:spcBef>
              <a:buFont typeface="Arial"/>
              <a:buChar char="•"/>
              <a:tabLst>
                <a:tab pos="354965" algn="l"/>
                <a:tab pos="355600" algn="l"/>
              </a:tabLst>
            </a:pPr>
            <a:r>
              <a:rPr sz="2200" spc="-5" dirty="0">
                <a:latin typeface="Trebuchet MS"/>
                <a:cs typeface="Trebuchet MS"/>
              </a:rPr>
              <a:t>Meaningful, ongoing consultation with parents, teachers and other community  members;</a:t>
            </a:r>
            <a:endParaRPr sz="2200">
              <a:latin typeface="Trebuchet MS"/>
              <a:cs typeface="Trebuchet MS"/>
            </a:endParaRPr>
          </a:p>
          <a:p>
            <a:pPr marL="355600" indent="-342900">
              <a:lnSpc>
                <a:spcPct val="100000"/>
              </a:lnSpc>
              <a:spcBef>
                <a:spcPts val="695"/>
              </a:spcBef>
              <a:buFont typeface="Arial"/>
              <a:buChar char="•"/>
              <a:tabLst>
                <a:tab pos="354965" algn="l"/>
                <a:tab pos="355600" algn="l"/>
              </a:tabLst>
            </a:pPr>
            <a:r>
              <a:rPr sz="2200" spc="-5" dirty="0">
                <a:latin typeface="Trebuchet MS"/>
                <a:cs typeface="Trebuchet MS"/>
              </a:rPr>
              <a:t>The identification of students in need of additional</a:t>
            </a:r>
            <a:r>
              <a:rPr sz="2200" spc="10" dirty="0">
                <a:latin typeface="Trebuchet MS"/>
                <a:cs typeface="Trebuchet MS"/>
              </a:rPr>
              <a:t> </a:t>
            </a:r>
            <a:r>
              <a:rPr sz="2200" spc="-5" dirty="0">
                <a:latin typeface="Trebuchet MS"/>
                <a:cs typeface="Trebuchet MS"/>
              </a:rPr>
              <a:t>support;</a:t>
            </a:r>
            <a:endParaRPr sz="2200">
              <a:latin typeface="Trebuchet MS"/>
              <a:cs typeface="Trebuchet MS"/>
            </a:endParaRPr>
          </a:p>
          <a:p>
            <a:pPr marL="355600" indent="-342900">
              <a:lnSpc>
                <a:spcPct val="100000"/>
              </a:lnSpc>
              <a:spcBef>
                <a:spcPts val="730"/>
              </a:spcBef>
              <a:buFont typeface="Arial"/>
              <a:buChar char="•"/>
              <a:tabLst>
                <a:tab pos="354965" algn="l"/>
                <a:tab pos="355600" algn="l"/>
              </a:tabLst>
            </a:pPr>
            <a:r>
              <a:rPr sz="2200" spc="-5" dirty="0">
                <a:latin typeface="Trebuchet MS"/>
                <a:cs typeface="Trebuchet MS"/>
              </a:rPr>
              <a:t>Delivery and progress monitoring of evidenced-based student supports;</a:t>
            </a:r>
            <a:r>
              <a:rPr sz="2200" dirty="0">
                <a:latin typeface="Trebuchet MS"/>
                <a:cs typeface="Trebuchet MS"/>
              </a:rPr>
              <a:t> </a:t>
            </a:r>
            <a:r>
              <a:rPr sz="2200" spc="-5" dirty="0">
                <a:latin typeface="Trebuchet MS"/>
                <a:cs typeface="Trebuchet MS"/>
              </a:rPr>
              <a:t>and</a:t>
            </a:r>
            <a:endParaRPr sz="2200">
              <a:latin typeface="Trebuchet MS"/>
              <a:cs typeface="Trebuchet MS"/>
            </a:endParaRPr>
          </a:p>
          <a:p>
            <a:pPr marL="355600" indent="-342900">
              <a:lnSpc>
                <a:spcPct val="100000"/>
              </a:lnSpc>
              <a:spcBef>
                <a:spcPts val="740"/>
              </a:spcBef>
              <a:buFont typeface="Arial"/>
              <a:buChar char="•"/>
              <a:tabLst>
                <a:tab pos="354965" algn="l"/>
                <a:tab pos="355600" algn="l"/>
              </a:tabLst>
            </a:pPr>
            <a:r>
              <a:rPr sz="2200" spc="-5" dirty="0">
                <a:latin typeface="Trebuchet MS"/>
                <a:cs typeface="Trebuchet MS"/>
              </a:rPr>
              <a:t>Evaluation of programs and activities funded by the</a:t>
            </a:r>
            <a:r>
              <a:rPr sz="2200" spc="-20" dirty="0">
                <a:latin typeface="Trebuchet MS"/>
                <a:cs typeface="Trebuchet MS"/>
              </a:rPr>
              <a:t> </a:t>
            </a:r>
            <a:r>
              <a:rPr sz="2200" spc="-5" dirty="0">
                <a:latin typeface="Trebuchet MS"/>
                <a:cs typeface="Trebuchet MS"/>
              </a:rPr>
              <a:t>ESSA.</a:t>
            </a:r>
            <a:endParaRPr sz="2200">
              <a:latin typeface="Trebuchet MS"/>
              <a:cs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61113"/>
            <a:ext cx="6357620" cy="673735"/>
          </a:xfrm>
          <a:prstGeom prst="rect">
            <a:avLst/>
          </a:prstGeom>
        </p:spPr>
        <p:txBody>
          <a:bodyPr vert="horz" wrap="square" lIns="0" tIns="0" rIns="0" bIns="0" rtlCol="0">
            <a:spAutoFit/>
          </a:bodyPr>
          <a:lstStyle/>
          <a:p>
            <a:pPr marL="12700" marR="5080">
              <a:lnSpc>
                <a:spcPts val="2590"/>
              </a:lnSpc>
            </a:pPr>
            <a:r>
              <a:rPr sz="2400" spc="-5" dirty="0">
                <a:solidFill>
                  <a:srgbClr val="FFFFFF"/>
                </a:solidFill>
                <a:latin typeface="Museo Slab 500"/>
                <a:cs typeface="Museo Slab 500"/>
              </a:rPr>
              <a:t>What funding sources </a:t>
            </a:r>
            <a:r>
              <a:rPr sz="2400" dirty="0">
                <a:solidFill>
                  <a:srgbClr val="FFFFFF"/>
                </a:solidFill>
                <a:latin typeface="Museo Slab 500"/>
                <a:cs typeface="Museo Slab 500"/>
              </a:rPr>
              <a:t>are </a:t>
            </a:r>
            <a:r>
              <a:rPr sz="2400" spc="-5" dirty="0">
                <a:solidFill>
                  <a:srgbClr val="FFFFFF"/>
                </a:solidFill>
                <a:latin typeface="Museo Slab 500"/>
                <a:cs typeface="Museo Slab 500"/>
              </a:rPr>
              <a:t>included </a:t>
            </a:r>
            <a:r>
              <a:rPr sz="2400" dirty="0">
                <a:solidFill>
                  <a:srgbClr val="FFFFFF"/>
                </a:solidFill>
                <a:latin typeface="Museo Slab 500"/>
                <a:cs typeface="Museo Slab 500"/>
              </a:rPr>
              <a:t>as </a:t>
            </a:r>
            <a:r>
              <a:rPr sz="2400" spc="-5" dirty="0">
                <a:solidFill>
                  <a:srgbClr val="FFFFFF"/>
                </a:solidFill>
                <a:latin typeface="Museo Slab 500"/>
                <a:cs typeface="Museo Slab 500"/>
              </a:rPr>
              <a:t>part  </a:t>
            </a:r>
            <a:r>
              <a:rPr sz="2400" spc="-10" dirty="0">
                <a:solidFill>
                  <a:srgbClr val="FFFFFF"/>
                </a:solidFill>
                <a:latin typeface="Museo Slab 500"/>
                <a:cs typeface="Museo Slab 500"/>
              </a:rPr>
              <a:t>of </a:t>
            </a:r>
            <a:r>
              <a:rPr sz="2400" dirty="0">
                <a:solidFill>
                  <a:srgbClr val="FFFFFF"/>
                </a:solidFill>
                <a:latin typeface="Museo Slab 500"/>
                <a:cs typeface="Museo Slab 500"/>
              </a:rPr>
              <a:t>the </a:t>
            </a:r>
            <a:r>
              <a:rPr sz="2400" spc="-5" dirty="0">
                <a:solidFill>
                  <a:srgbClr val="FFFFFF"/>
                </a:solidFill>
                <a:latin typeface="Museo Slab 500"/>
                <a:cs typeface="Museo Slab 500"/>
              </a:rPr>
              <a:t>Consolidated</a:t>
            </a:r>
            <a:r>
              <a:rPr sz="2400" spc="-50" dirty="0">
                <a:solidFill>
                  <a:srgbClr val="FFFFFF"/>
                </a:solidFill>
                <a:latin typeface="Museo Slab 500"/>
                <a:cs typeface="Museo Slab 500"/>
              </a:rPr>
              <a:t> </a:t>
            </a:r>
            <a:r>
              <a:rPr sz="2400" spc="-10" dirty="0">
                <a:solidFill>
                  <a:srgbClr val="FFFFFF"/>
                </a:solidFill>
                <a:latin typeface="Museo Slab 500"/>
                <a:cs typeface="Museo Slab 500"/>
              </a:rPr>
              <a:t>Application?</a:t>
            </a:r>
            <a:endParaRPr sz="2400">
              <a:latin typeface="Museo Slab 500"/>
              <a:cs typeface="Museo Slab 500"/>
            </a:endParaRPr>
          </a:p>
        </p:txBody>
      </p:sp>
      <p:sp>
        <p:nvSpPr>
          <p:cNvPr id="3" name="object 3"/>
          <p:cNvSpPr txBox="1"/>
          <p:nvPr/>
        </p:nvSpPr>
        <p:spPr>
          <a:xfrm>
            <a:off x="825500" y="1458977"/>
            <a:ext cx="10502265" cy="3905885"/>
          </a:xfrm>
          <a:prstGeom prst="rect">
            <a:avLst/>
          </a:prstGeom>
        </p:spPr>
        <p:txBody>
          <a:bodyPr vert="horz" wrap="square" lIns="0" tIns="0" rIns="0" bIns="0" rtlCol="0">
            <a:spAutoFit/>
          </a:bodyPr>
          <a:lstStyle/>
          <a:p>
            <a:pPr marL="12700" marR="644525">
              <a:lnSpc>
                <a:spcPts val="2590"/>
              </a:lnSpc>
            </a:pPr>
            <a:r>
              <a:rPr sz="2400" spc="-5" dirty="0">
                <a:latin typeface="Trebuchet MS"/>
                <a:cs typeface="Trebuchet MS"/>
              </a:rPr>
              <a:t>The Consolidated Application for Federal Funds allows LEAs to apply for  </a:t>
            </a:r>
            <a:r>
              <a:rPr sz="2400" spc="-20" dirty="0">
                <a:latin typeface="Trebuchet MS"/>
                <a:cs typeface="Trebuchet MS"/>
              </a:rPr>
              <a:t>Titles </a:t>
            </a:r>
            <a:r>
              <a:rPr sz="2400" spc="-5" dirty="0">
                <a:latin typeface="Trebuchet MS"/>
                <a:cs typeface="Trebuchet MS"/>
              </a:rPr>
              <a:t>I, II, III, and IV using a single</a:t>
            </a:r>
            <a:r>
              <a:rPr sz="2400" spc="90" dirty="0">
                <a:latin typeface="Trebuchet MS"/>
                <a:cs typeface="Trebuchet MS"/>
              </a:rPr>
              <a:t> </a:t>
            </a:r>
            <a:r>
              <a:rPr sz="2400" spc="-5" dirty="0">
                <a:latin typeface="Trebuchet MS"/>
                <a:cs typeface="Trebuchet MS"/>
              </a:rPr>
              <a:t>application.</a:t>
            </a:r>
            <a:endParaRPr sz="2400">
              <a:latin typeface="Trebuchet MS"/>
              <a:cs typeface="Trebuchet MS"/>
            </a:endParaRPr>
          </a:p>
          <a:p>
            <a:pPr marL="469900" indent="-457200">
              <a:lnSpc>
                <a:spcPct val="100000"/>
              </a:lnSpc>
              <a:spcBef>
                <a:spcPts val="670"/>
              </a:spcBef>
              <a:buFont typeface="Arial"/>
              <a:buChar char="•"/>
              <a:tabLst>
                <a:tab pos="469265" algn="l"/>
                <a:tab pos="469900" algn="l"/>
              </a:tabLst>
            </a:pPr>
            <a:r>
              <a:rPr sz="2400" spc="-25" dirty="0">
                <a:latin typeface="Trebuchet MS"/>
                <a:cs typeface="Trebuchet MS"/>
              </a:rPr>
              <a:t>Title </a:t>
            </a:r>
            <a:r>
              <a:rPr sz="2400" spc="-5" dirty="0">
                <a:latin typeface="Trebuchet MS"/>
                <a:cs typeface="Trebuchet MS"/>
              </a:rPr>
              <a:t>I, </a:t>
            </a:r>
            <a:r>
              <a:rPr sz="2400" spc="-30" dirty="0">
                <a:latin typeface="Trebuchet MS"/>
                <a:cs typeface="Trebuchet MS"/>
              </a:rPr>
              <a:t>Part</a:t>
            </a:r>
            <a:r>
              <a:rPr sz="2400" spc="-170" dirty="0">
                <a:latin typeface="Trebuchet MS"/>
                <a:cs typeface="Trebuchet MS"/>
              </a:rPr>
              <a:t> </a:t>
            </a:r>
            <a:r>
              <a:rPr sz="2400" dirty="0">
                <a:latin typeface="Trebuchet MS"/>
                <a:cs typeface="Trebuchet MS"/>
              </a:rPr>
              <a:t>A</a:t>
            </a:r>
            <a:endParaRPr sz="2400">
              <a:latin typeface="Trebuchet MS"/>
              <a:cs typeface="Trebuchet MS"/>
            </a:endParaRPr>
          </a:p>
          <a:p>
            <a:pPr marL="1155700" marR="76835" lvl="1" indent="-457200">
              <a:lnSpc>
                <a:spcPts val="2160"/>
              </a:lnSpc>
              <a:spcBef>
                <a:spcPts val="480"/>
              </a:spcBef>
              <a:buFont typeface="Arial"/>
              <a:buChar char="•"/>
              <a:tabLst>
                <a:tab pos="1155065" algn="l"/>
                <a:tab pos="1155700" algn="l"/>
              </a:tabLst>
            </a:pPr>
            <a:r>
              <a:rPr sz="2000" dirty="0">
                <a:latin typeface="Calibri"/>
                <a:cs typeface="Calibri"/>
              </a:rPr>
              <a:t>The </a:t>
            </a:r>
            <a:r>
              <a:rPr sz="2000" spc="-5" dirty="0">
                <a:latin typeface="Calibri"/>
                <a:cs typeface="Calibri"/>
              </a:rPr>
              <a:t>purpose of Title I, </a:t>
            </a:r>
            <a:r>
              <a:rPr sz="2000" spc="-15" dirty="0">
                <a:latin typeface="Calibri"/>
                <a:cs typeface="Calibri"/>
              </a:rPr>
              <a:t>Part </a:t>
            </a:r>
            <a:r>
              <a:rPr sz="2000" dirty="0">
                <a:latin typeface="Calibri"/>
                <a:cs typeface="Calibri"/>
              </a:rPr>
              <a:t>A </a:t>
            </a:r>
            <a:r>
              <a:rPr sz="2000" spc="-5" dirty="0">
                <a:latin typeface="Calibri"/>
                <a:cs typeface="Calibri"/>
              </a:rPr>
              <a:t>is </a:t>
            </a:r>
            <a:r>
              <a:rPr sz="2000" spc="-15" dirty="0">
                <a:latin typeface="Calibri"/>
                <a:cs typeface="Calibri"/>
              </a:rPr>
              <a:t>to </a:t>
            </a:r>
            <a:r>
              <a:rPr sz="2000" spc="-10" dirty="0">
                <a:latin typeface="Calibri"/>
                <a:cs typeface="Calibri"/>
              </a:rPr>
              <a:t>provide resources </a:t>
            </a:r>
            <a:r>
              <a:rPr sz="2000" spc="-15" dirty="0">
                <a:latin typeface="Calibri"/>
                <a:cs typeface="Calibri"/>
              </a:rPr>
              <a:t>to </a:t>
            </a:r>
            <a:r>
              <a:rPr sz="2000" spc="-5" dirty="0">
                <a:latin typeface="Calibri"/>
                <a:cs typeface="Calibri"/>
              </a:rPr>
              <a:t>schools </a:t>
            </a:r>
            <a:r>
              <a:rPr sz="2000" dirty="0">
                <a:latin typeface="Calibri"/>
                <a:cs typeface="Calibri"/>
              </a:rPr>
              <a:t>and </a:t>
            </a:r>
            <a:r>
              <a:rPr sz="2000" spc="-5" dirty="0">
                <a:latin typeface="Calibri"/>
                <a:cs typeface="Calibri"/>
              </a:rPr>
              <a:t>districts </a:t>
            </a:r>
            <a:r>
              <a:rPr sz="2000" spc="-15" dirty="0">
                <a:latin typeface="Calibri"/>
                <a:cs typeface="Calibri"/>
              </a:rPr>
              <a:t>to </a:t>
            </a:r>
            <a:r>
              <a:rPr sz="2000" spc="-5" dirty="0">
                <a:latin typeface="Calibri"/>
                <a:cs typeface="Calibri"/>
              </a:rPr>
              <a:t>ensure that  all children </a:t>
            </a:r>
            <a:r>
              <a:rPr sz="2000" spc="-20" dirty="0">
                <a:latin typeface="Calibri"/>
                <a:cs typeface="Calibri"/>
              </a:rPr>
              <a:t>have </a:t>
            </a:r>
            <a:r>
              <a:rPr sz="2000" dirty="0">
                <a:latin typeface="Calibri"/>
                <a:cs typeface="Calibri"/>
              </a:rPr>
              <a:t>a </a:t>
            </a:r>
            <a:r>
              <a:rPr sz="2000" spc="-45" dirty="0">
                <a:latin typeface="Calibri"/>
                <a:cs typeface="Calibri"/>
              </a:rPr>
              <a:t>fair, </a:t>
            </a:r>
            <a:r>
              <a:rPr sz="2000" spc="-5" dirty="0">
                <a:latin typeface="Calibri"/>
                <a:cs typeface="Calibri"/>
              </a:rPr>
              <a:t>equitable, </a:t>
            </a:r>
            <a:r>
              <a:rPr sz="2000" dirty="0">
                <a:latin typeface="Calibri"/>
                <a:cs typeface="Calibri"/>
              </a:rPr>
              <a:t>and </a:t>
            </a:r>
            <a:r>
              <a:rPr sz="2000" spc="-5" dirty="0">
                <a:latin typeface="Calibri"/>
                <a:cs typeface="Calibri"/>
              </a:rPr>
              <a:t>significant </a:t>
            </a:r>
            <a:r>
              <a:rPr sz="2000" dirty="0">
                <a:latin typeface="Calibri"/>
                <a:cs typeface="Calibri"/>
              </a:rPr>
              <a:t>opportunity </a:t>
            </a:r>
            <a:r>
              <a:rPr sz="2000" spc="-15" dirty="0">
                <a:latin typeface="Calibri"/>
                <a:cs typeface="Calibri"/>
              </a:rPr>
              <a:t>to </a:t>
            </a:r>
            <a:r>
              <a:rPr sz="2000" spc="-10" dirty="0">
                <a:latin typeface="Calibri"/>
                <a:cs typeface="Calibri"/>
              </a:rPr>
              <a:t>obtain </a:t>
            </a:r>
            <a:r>
              <a:rPr sz="2000" dirty="0">
                <a:latin typeface="Calibri"/>
                <a:cs typeface="Calibri"/>
              </a:rPr>
              <a:t>a </a:t>
            </a:r>
            <a:r>
              <a:rPr sz="2000" spc="-5" dirty="0">
                <a:latin typeface="Calibri"/>
                <a:cs typeface="Calibri"/>
              </a:rPr>
              <a:t>high-quality  education </a:t>
            </a:r>
            <a:r>
              <a:rPr sz="2000" dirty="0">
                <a:latin typeface="Calibri"/>
                <a:cs typeface="Calibri"/>
              </a:rPr>
              <a:t>and </a:t>
            </a:r>
            <a:r>
              <a:rPr sz="2000" spc="-5" dirty="0">
                <a:latin typeface="Calibri"/>
                <a:cs typeface="Calibri"/>
              </a:rPr>
              <a:t>close educational </a:t>
            </a:r>
            <a:r>
              <a:rPr sz="2000" spc="-10" dirty="0">
                <a:latin typeface="Calibri"/>
                <a:cs typeface="Calibri"/>
              </a:rPr>
              <a:t>achievement</a:t>
            </a:r>
            <a:r>
              <a:rPr sz="2000" spc="15" dirty="0">
                <a:latin typeface="Calibri"/>
                <a:cs typeface="Calibri"/>
              </a:rPr>
              <a:t> </a:t>
            </a:r>
            <a:r>
              <a:rPr sz="2000" spc="-10" dirty="0">
                <a:latin typeface="Calibri"/>
                <a:cs typeface="Calibri"/>
              </a:rPr>
              <a:t>gaps.</a:t>
            </a:r>
            <a:endParaRPr sz="2000">
              <a:latin typeface="Calibri"/>
              <a:cs typeface="Calibri"/>
            </a:endParaRPr>
          </a:p>
          <a:p>
            <a:pPr marL="469900" indent="-457200">
              <a:lnSpc>
                <a:spcPct val="100000"/>
              </a:lnSpc>
              <a:spcBef>
                <a:spcPts val="730"/>
              </a:spcBef>
              <a:buFont typeface="Arial"/>
              <a:buChar char="•"/>
              <a:tabLst>
                <a:tab pos="469265" algn="l"/>
                <a:tab pos="469900" algn="l"/>
              </a:tabLst>
            </a:pPr>
            <a:r>
              <a:rPr sz="2400" spc="-25" dirty="0">
                <a:latin typeface="Trebuchet MS"/>
                <a:cs typeface="Trebuchet MS"/>
              </a:rPr>
              <a:t>Title </a:t>
            </a:r>
            <a:r>
              <a:rPr sz="2400" spc="-5" dirty="0">
                <a:latin typeface="Trebuchet MS"/>
                <a:cs typeface="Trebuchet MS"/>
              </a:rPr>
              <a:t>II, </a:t>
            </a:r>
            <a:r>
              <a:rPr sz="2400" spc="-30" dirty="0">
                <a:latin typeface="Trebuchet MS"/>
                <a:cs typeface="Trebuchet MS"/>
              </a:rPr>
              <a:t>Part</a:t>
            </a:r>
            <a:r>
              <a:rPr sz="2400" spc="-175" dirty="0">
                <a:latin typeface="Trebuchet MS"/>
                <a:cs typeface="Trebuchet MS"/>
              </a:rPr>
              <a:t> </a:t>
            </a:r>
            <a:r>
              <a:rPr sz="2400" dirty="0">
                <a:latin typeface="Trebuchet MS"/>
                <a:cs typeface="Trebuchet MS"/>
              </a:rPr>
              <a:t>A</a:t>
            </a:r>
            <a:endParaRPr sz="2400">
              <a:latin typeface="Trebuchet MS"/>
              <a:cs typeface="Trebuchet MS"/>
            </a:endParaRPr>
          </a:p>
          <a:p>
            <a:pPr marL="1155700" marR="5080" lvl="1" indent="-457200">
              <a:lnSpc>
                <a:spcPts val="2160"/>
              </a:lnSpc>
              <a:spcBef>
                <a:spcPts val="475"/>
              </a:spcBef>
              <a:buFont typeface="Arial"/>
              <a:buChar char="•"/>
              <a:tabLst>
                <a:tab pos="1155065" algn="l"/>
                <a:tab pos="1155700" algn="l"/>
              </a:tabLst>
            </a:pPr>
            <a:r>
              <a:rPr sz="2000" spc="-5" dirty="0">
                <a:latin typeface="Calibri"/>
                <a:cs typeface="Calibri"/>
              </a:rPr>
              <a:t>Title II, </a:t>
            </a:r>
            <a:r>
              <a:rPr sz="2000" spc="-15" dirty="0">
                <a:latin typeface="Calibri"/>
                <a:cs typeface="Calibri"/>
              </a:rPr>
              <a:t>Part </a:t>
            </a:r>
            <a:r>
              <a:rPr sz="2000" dirty="0">
                <a:latin typeface="Calibri"/>
                <a:cs typeface="Calibri"/>
              </a:rPr>
              <a:t>A </a:t>
            </a:r>
            <a:r>
              <a:rPr sz="2000" spc="-5" dirty="0">
                <a:latin typeface="Calibri"/>
                <a:cs typeface="Calibri"/>
              </a:rPr>
              <a:t>of </a:t>
            </a:r>
            <a:r>
              <a:rPr sz="2000" dirty="0">
                <a:latin typeface="Calibri"/>
                <a:cs typeface="Calibri"/>
              </a:rPr>
              <a:t>the </a:t>
            </a:r>
            <a:r>
              <a:rPr sz="2000" spc="-15" dirty="0">
                <a:latin typeface="Calibri"/>
                <a:cs typeface="Calibri"/>
              </a:rPr>
              <a:t>Every </a:t>
            </a:r>
            <a:r>
              <a:rPr sz="2000" spc="-5" dirty="0">
                <a:latin typeface="Calibri"/>
                <a:cs typeface="Calibri"/>
              </a:rPr>
              <a:t>Student </a:t>
            </a:r>
            <a:r>
              <a:rPr sz="2000" dirty="0">
                <a:latin typeface="Calibri"/>
                <a:cs typeface="Calibri"/>
              </a:rPr>
              <a:t>Succeeds Act </a:t>
            </a:r>
            <a:r>
              <a:rPr sz="2000" spc="-5" dirty="0">
                <a:latin typeface="Calibri"/>
                <a:cs typeface="Calibri"/>
              </a:rPr>
              <a:t>(ESSA) of </a:t>
            </a:r>
            <a:r>
              <a:rPr sz="2000" dirty="0">
                <a:latin typeface="Calibri"/>
                <a:cs typeface="Calibri"/>
              </a:rPr>
              <a:t>2015 </a:t>
            </a:r>
            <a:r>
              <a:rPr sz="2000" spc="-5" dirty="0">
                <a:latin typeface="Calibri"/>
                <a:cs typeface="Calibri"/>
              </a:rPr>
              <a:t>is </a:t>
            </a:r>
            <a:r>
              <a:rPr sz="2000" spc="-10" dirty="0">
                <a:latin typeface="Calibri"/>
                <a:cs typeface="Calibri"/>
              </a:rPr>
              <a:t>intended </a:t>
            </a:r>
            <a:r>
              <a:rPr sz="2000" spc="-15" dirty="0">
                <a:latin typeface="Calibri"/>
                <a:cs typeface="Calibri"/>
              </a:rPr>
              <a:t>to </a:t>
            </a:r>
            <a:r>
              <a:rPr sz="2000" spc="-5" dirty="0">
                <a:latin typeface="Calibri"/>
                <a:cs typeface="Calibri"/>
              </a:rPr>
              <a:t>increase  </a:t>
            </a:r>
            <a:r>
              <a:rPr sz="2000" spc="-10" dirty="0">
                <a:latin typeface="Calibri"/>
                <a:cs typeface="Calibri"/>
              </a:rPr>
              <a:t>student </a:t>
            </a:r>
            <a:r>
              <a:rPr sz="2000" spc="-5" dirty="0">
                <a:latin typeface="Calibri"/>
                <a:cs typeface="Calibri"/>
              </a:rPr>
              <a:t>academic </a:t>
            </a:r>
            <a:r>
              <a:rPr sz="2000" spc="-10" dirty="0">
                <a:latin typeface="Calibri"/>
                <a:cs typeface="Calibri"/>
              </a:rPr>
              <a:t>achievement consistent </a:t>
            </a:r>
            <a:r>
              <a:rPr sz="2000" spc="-5" dirty="0">
                <a:latin typeface="Calibri"/>
                <a:cs typeface="Calibri"/>
              </a:rPr>
              <a:t>with challenging </a:t>
            </a:r>
            <a:r>
              <a:rPr sz="2000" spc="-15" dirty="0">
                <a:latin typeface="Calibri"/>
                <a:cs typeface="Calibri"/>
              </a:rPr>
              <a:t>State </a:t>
            </a:r>
            <a:r>
              <a:rPr sz="2000" spc="-5" dirty="0">
                <a:latin typeface="Calibri"/>
                <a:cs typeface="Calibri"/>
              </a:rPr>
              <a:t>academic </a:t>
            </a:r>
            <a:r>
              <a:rPr sz="2000" spc="-10" dirty="0">
                <a:latin typeface="Calibri"/>
                <a:cs typeface="Calibri"/>
              </a:rPr>
              <a:t>standards,  </a:t>
            </a:r>
            <a:r>
              <a:rPr sz="2000" spc="-15" dirty="0">
                <a:latin typeface="Calibri"/>
                <a:cs typeface="Calibri"/>
              </a:rPr>
              <a:t>improve </a:t>
            </a:r>
            <a:r>
              <a:rPr sz="2000" dirty="0">
                <a:latin typeface="Calibri"/>
                <a:cs typeface="Calibri"/>
              </a:rPr>
              <a:t>the quality and </a:t>
            </a:r>
            <a:r>
              <a:rPr sz="2000" spc="-10" dirty="0">
                <a:latin typeface="Calibri"/>
                <a:cs typeface="Calibri"/>
              </a:rPr>
              <a:t>effectiveness </a:t>
            </a:r>
            <a:r>
              <a:rPr sz="2000" spc="-5" dirty="0">
                <a:latin typeface="Calibri"/>
                <a:cs typeface="Calibri"/>
              </a:rPr>
              <a:t>of </a:t>
            </a:r>
            <a:r>
              <a:rPr sz="2000" spc="-10" dirty="0">
                <a:latin typeface="Calibri"/>
                <a:cs typeface="Calibri"/>
              </a:rPr>
              <a:t>educators, </a:t>
            </a:r>
            <a:r>
              <a:rPr sz="2000" spc="-5" dirty="0">
                <a:latin typeface="Calibri"/>
                <a:cs typeface="Calibri"/>
              </a:rPr>
              <a:t>increase </a:t>
            </a:r>
            <a:r>
              <a:rPr sz="2000" dirty="0">
                <a:latin typeface="Calibri"/>
                <a:cs typeface="Calibri"/>
              </a:rPr>
              <a:t>the number </a:t>
            </a:r>
            <a:r>
              <a:rPr sz="2000" spc="-5" dirty="0">
                <a:latin typeface="Calibri"/>
                <a:cs typeface="Calibri"/>
              </a:rPr>
              <a:t>of </a:t>
            </a:r>
            <a:r>
              <a:rPr sz="2000" spc="-15" dirty="0">
                <a:latin typeface="Calibri"/>
                <a:cs typeface="Calibri"/>
              </a:rPr>
              <a:t>educators </a:t>
            </a:r>
            <a:r>
              <a:rPr sz="2000" dirty="0">
                <a:latin typeface="Calibri"/>
                <a:cs typeface="Calibri"/>
              </a:rPr>
              <a:t>who  </a:t>
            </a:r>
            <a:r>
              <a:rPr sz="2000" spc="-10" dirty="0">
                <a:latin typeface="Calibri"/>
                <a:cs typeface="Calibri"/>
              </a:rPr>
              <a:t>are </a:t>
            </a:r>
            <a:r>
              <a:rPr sz="2000" spc="-15" dirty="0">
                <a:latin typeface="Calibri"/>
                <a:cs typeface="Calibri"/>
              </a:rPr>
              <a:t>effective </a:t>
            </a:r>
            <a:r>
              <a:rPr sz="2000" spc="-5" dirty="0">
                <a:latin typeface="Calibri"/>
                <a:cs typeface="Calibri"/>
              </a:rPr>
              <a:t>in </a:t>
            </a:r>
            <a:r>
              <a:rPr sz="2000" spc="-10" dirty="0">
                <a:latin typeface="Calibri"/>
                <a:cs typeface="Calibri"/>
              </a:rPr>
              <a:t>improving student </a:t>
            </a:r>
            <a:r>
              <a:rPr sz="2000" spc="-5" dirty="0">
                <a:latin typeface="Calibri"/>
                <a:cs typeface="Calibri"/>
              </a:rPr>
              <a:t>academic </a:t>
            </a:r>
            <a:r>
              <a:rPr sz="2000" spc="-10" dirty="0">
                <a:latin typeface="Calibri"/>
                <a:cs typeface="Calibri"/>
              </a:rPr>
              <a:t>achievement </a:t>
            </a:r>
            <a:r>
              <a:rPr sz="2000" spc="-5" dirty="0">
                <a:latin typeface="Calibri"/>
                <a:cs typeface="Calibri"/>
              </a:rPr>
              <a:t>in schools, </a:t>
            </a:r>
            <a:r>
              <a:rPr sz="2000" dirty="0">
                <a:latin typeface="Calibri"/>
                <a:cs typeface="Calibri"/>
              </a:rPr>
              <a:t>and </a:t>
            </a:r>
            <a:r>
              <a:rPr sz="2000" spc="-10" dirty="0">
                <a:latin typeface="Calibri"/>
                <a:cs typeface="Calibri"/>
              </a:rPr>
              <a:t>provide low-  </a:t>
            </a:r>
            <a:r>
              <a:rPr sz="2000" spc="-5" dirty="0">
                <a:latin typeface="Calibri"/>
                <a:cs typeface="Calibri"/>
              </a:rPr>
              <a:t>income </a:t>
            </a:r>
            <a:r>
              <a:rPr sz="2000" dirty="0">
                <a:latin typeface="Calibri"/>
                <a:cs typeface="Calibri"/>
              </a:rPr>
              <a:t>and </a:t>
            </a:r>
            <a:r>
              <a:rPr sz="2000" spc="-5" dirty="0">
                <a:latin typeface="Calibri"/>
                <a:cs typeface="Calibri"/>
              </a:rPr>
              <a:t>minority </a:t>
            </a:r>
            <a:r>
              <a:rPr sz="2000" spc="-10" dirty="0">
                <a:latin typeface="Calibri"/>
                <a:cs typeface="Calibri"/>
              </a:rPr>
              <a:t>students </a:t>
            </a:r>
            <a:r>
              <a:rPr sz="2000" spc="-15" dirty="0">
                <a:latin typeface="Calibri"/>
                <a:cs typeface="Calibri"/>
              </a:rPr>
              <a:t>greater </a:t>
            </a:r>
            <a:r>
              <a:rPr sz="2000" dirty="0">
                <a:latin typeface="Calibri"/>
                <a:cs typeface="Calibri"/>
              </a:rPr>
              <a:t>access </a:t>
            </a:r>
            <a:r>
              <a:rPr sz="2000" spc="-15" dirty="0">
                <a:latin typeface="Calibri"/>
                <a:cs typeface="Calibri"/>
              </a:rPr>
              <a:t>to effective</a:t>
            </a:r>
            <a:r>
              <a:rPr sz="2000" spc="110" dirty="0">
                <a:latin typeface="Calibri"/>
                <a:cs typeface="Calibri"/>
              </a:rPr>
              <a:t> </a:t>
            </a:r>
            <a:r>
              <a:rPr sz="2000" spc="-10" dirty="0">
                <a:latin typeface="Calibri"/>
                <a:cs typeface="Calibri"/>
              </a:rPr>
              <a:t>educators.</a:t>
            </a:r>
            <a:endParaRPr sz="200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61113"/>
            <a:ext cx="9339580" cy="666849"/>
          </a:xfrm>
          <a:prstGeom prst="rect">
            <a:avLst/>
          </a:prstGeom>
        </p:spPr>
        <p:txBody>
          <a:bodyPr vert="horz" wrap="square" lIns="0" tIns="0" rIns="0" bIns="0" rtlCol="0">
            <a:spAutoFit/>
          </a:bodyPr>
          <a:lstStyle/>
          <a:p>
            <a:pPr marL="12700" marR="5080">
              <a:lnSpc>
                <a:spcPts val="2590"/>
              </a:lnSpc>
            </a:pPr>
            <a:r>
              <a:rPr sz="2400" spc="-5" dirty="0">
                <a:solidFill>
                  <a:srgbClr val="FFFFFF"/>
                </a:solidFill>
                <a:latin typeface="Museo Slab 500"/>
                <a:cs typeface="Museo Slab 500"/>
              </a:rPr>
              <a:t>What funding sources </a:t>
            </a:r>
            <a:r>
              <a:rPr sz="2400" dirty="0">
                <a:solidFill>
                  <a:srgbClr val="FFFFFF"/>
                </a:solidFill>
                <a:latin typeface="Museo Slab 500"/>
                <a:cs typeface="Museo Slab 500"/>
              </a:rPr>
              <a:t>are </a:t>
            </a:r>
            <a:r>
              <a:rPr sz="2400" spc="-5" dirty="0">
                <a:solidFill>
                  <a:srgbClr val="FFFFFF"/>
                </a:solidFill>
                <a:latin typeface="Museo Slab 500"/>
                <a:cs typeface="Museo Slab 500"/>
              </a:rPr>
              <a:t>included </a:t>
            </a:r>
            <a:r>
              <a:rPr sz="2400" dirty="0">
                <a:solidFill>
                  <a:srgbClr val="FFFFFF"/>
                </a:solidFill>
                <a:latin typeface="Museo Slab 500"/>
                <a:cs typeface="Museo Slab 500"/>
              </a:rPr>
              <a:t>as </a:t>
            </a:r>
            <a:r>
              <a:rPr sz="2400" spc="-5" dirty="0">
                <a:solidFill>
                  <a:srgbClr val="FFFFFF"/>
                </a:solidFill>
                <a:latin typeface="Museo Slab 500"/>
                <a:cs typeface="Museo Slab 500"/>
              </a:rPr>
              <a:t>part  </a:t>
            </a:r>
            <a:r>
              <a:rPr sz="2400" spc="-10" dirty="0">
                <a:solidFill>
                  <a:srgbClr val="FFFFFF"/>
                </a:solidFill>
                <a:latin typeface="Museo Slab 500"/>
                <a:cs typeface="Museo Slab 500"/>
              </a:rPr>
              <a:t>of </a:t>
            </a:r>
            <a:r>
              <a:rPr sz="2400" dirty="0">
                <a:solidFill>
                  <a:srgbClr val="FFFFFF"/>
                </a:solidFill>
                <a:latin typeface="Museo Slab 500"/>
                <a:cs typeface="Museo Slab 500"/>
              </a:rPr>
              <a:t>the </a:t>
            </a:r>
            <a:r>
              <a:rPr sz="2400" spc="-5" dirty="0">
                <a:solidFill>
                  <a:srgbClr val="FFFFFF"/>
                </a:solidFill>
                <a:latin typeface="Museo Slab 500"/>
                <a:cs typeface="Museo Slab 500"/>
              </a:rPr>
              <a:t>Consolidated</a:t>
            </a:r>
            <a:r>
              <a:rPr sz="2400" spc="-50" dirty="0">
                <a:solidFill>
                  <a:srgbClr val="FFFFFF"/>
                </a:solidFill>
                <a:latin typeface="Museo Slab 500"/>
                <a:cs typeface="Museo Slab 500"/>
              </a:rPr>
              <a:t> </a:t>
            </a:r>
            <a:r>
              <a:rPr sz="2400" spc="-10" dirty="0">
                <a:solidFill>
                  <a:srgbClr val="FFFFFF"/>
                </a:solidFill>
                <a:latin typeface="Museo Slab 500"/>
                <a:cs typeface="Museo Slab 500"/>
              </a:rPr>
              <a:t>Application</a:t>
            </a:r>
            <a:r>
              <a:rPr sz="2400" spc="-10" dirty="0" smtClean="0">
                <a:solidFill>
                  <a:srgbClr val="FFFFFF"/>
                </a:solidFill>
                <a:latin typeface="Museo Slab 500"/>
                <a:cs typeface="Museo Slab 500"/>
              </a:rPr>
              <a:t>?</a:t>
            </a:r>
            <a:r>
              <a:rPr lang="en-US" sz="2400" spc="-10" dirty="0" smtClean="0">
                <a:solidFill>
                  <a:srgbClr val="FFFFFF"/>
                </a:solidFill>
                <a:latin typeface="Museo Slab 500"/>
                <a:cs typeface="Museo Slab 500"/>
              </a:rPr>
              <a:t> (continued)</a:t>
            </a:r>
            <a:endParaRPr sz="2400" dirty="0">
              <a:latin typeface="Museo Slab 500"/>
              <a:cs typeface="Museo Slab 500"/>
            </a:endParaRPr>
          </a:p>
        </p:txBody>
      </p:sp>
      <p:sp>
        <p:nvSpPr>
          <p:cNvPr id="3" name="object 3"/>
          <p:cNvSpPr txBox="1"/>
          <p:nvPr/>
        </p:nvSpPr>
        <p:spPr>
          <a:xfrm>
            <a:off x="825500" y="1417320"/>
            <a:ext cx="10518140" cy="3985895"/>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400" spc="-25" dirty="0">
                <a:latin typeface="Trebuchet MS"/>
                <a:cs typeface="Trebuchet MS"/>
              </a:rPr>
              <a:t>Title </a:t>
            </a:r>
            <a:r>
              <a:rPr sz="2400" spc="-5" dirty="0">
                <a:latin typeface="Trebuchet MS"/>
                <a:cs typeface="Trebuchet MS"/>
              </a:rPr>
              <a:t>III, </a:t>
            </a:r>
            <a:r>
              <a:rPr sz="2400" spc="-30" dirty="0">
                <a:latin typeface="Trebuchet MS"/>
                <a:cs typeface="Trebuchet MS"/>
              </a:rPr>
              <a:t>Part</a:t>
            </a:r>
            <a:r>
              <a:rPr sz="2400" spc="-180" dirty="0">
                <a:latin typeface="Trebuchet MS"/>
                <a:cs typeface="Trebuchet MS"/>
              </a:rPr>
              <a:t> </a:t>
            </a:r>
            <a:r>
              <a:rPr sz="2400" dirty="0">
                <a:latin typeface="Trebuchet MS"/>
                <a:cs typeface="Trebuchet MS"/>
              </a:rPr>
              <a:t>A</a:t>
            </a:r>
          </a:p>
          <a:p>
            <a:pPr marL="1155700" marR="5080" lvl="1" indent="-457200">
              <a:lnSpc>
                <a:spcPts val="2160"/>
              </a:lnSpc>
              <a:spcBef>
                <a:spcPts val="480"/>
              </a:spcBef>
              <a:buFont typeface="Arial"/>
              <a:buChar char="•"/>
              <a:tabLst>
                <a:tab pos="1155065" algn="l"/>
                <a:tab pos="1155700" algn="l"/>
              </a:tabLst>
            </a:pPr>
            <a:r>
              <a:rPr sz="2000" spc="-5" dirty="0">
                <a:latin typeface="Calibri"/>
                <a:cs typeface="Calibri"/>
              </a:rPr>
              <a:t>Title III is </a:t>
            </a:r>
            <a:r>
              <a:rPr sz="2000" dirty="0">
                <a:latin typeface="Calibri"/>
                <a:cs typeface="Calibri"/>
              </a:rPr>
              <a:t>a </a:t>
            </a:r>
            <a:r>
              <a:rPr sz="2000" spc="-5" dirty="0">
                <a:latin typeface="Calibri"/>
                <a:cs typeface="Calibri"/>
              </a:rPr>
              <a:t>supplemental </a:t>
            </a:r>
            <a:r>
              <a:rPr sz="2000" spc="-15" dirty="0">
                <a:latin typeface="Calibri"/>
                <a:cs typeface="Calibri"/>
              </a:rPr>
              <a:t>grant </a:t>
            </a:r>
            <a:r>
              <a:rPr sz="2000" dirty="0">
                <a:latin typeface="Calibri"/>
                <a:cs typeface="Calibri"/>
              </a:rPr>
              <a:t>under the </a:t>
            </a:r>
            <a:r>
              <a:rPr sz="2000" spc="-10" dirty="0">
                <a:latin typeface="Calibri"/>
                <a:cs typeface="Calibri"/>
              </a:rPr>
              <a:t>ESEA </a:t>
            </a:r>
            <a:r>
              <a:rPr sz="2000" spc="-5" dirty="0">
                <a:latin typeface="Calibri"/>
                <a:cs typeface="Calibri"/>
              </a:rPr>
              <a:t>that is designed </a:t>
            </a:r>
            <a:r>
              <a:rPr sz="2000" spc="-15" dirty="0">
                <a:latin typeface="Calibri"/>
                <a:cs typeface="Calibri"/>
              </a:rPr>
              <a:t>to improve </a:t>
            </a:r>
            <a:r>
              <a:rPr sz="2000" dirty="0">
                <a:latin typeface="Calibri"/>
                <a:cs typeface="Calibri"/>
              </a:rPr>
              <a:t>and enhance  the </a:t>
            </a:r>
            <a:r>
              <a:rPr sz="2000" spc="-5" dirty="0">
                <a:latin typeface="Calibri"/>
                <a:cs typeface="Calibri"/>
              </a:rPr>
              <a:t>education of </a:t>
            </a:r>
            <a:r>
              <a:rPr sz="2000" dirty="0">
                <a:latin typeface="Calibri"/>
                <a:cs typeface="Calibri"/>
              </a:rPr>
              <a:t>English </a:t>
            </a:r>
            <a:r>
              <a:rPr sz="2000" spc="-10" dirty="0">
                <a:latin typeface="Calibri"/>
                <a:cs typeface="Calibri"/>
              </a:rPr>
              <a:t>learners </a:t>
            </a:r>
            <a:r>
              <a:rPr sz="2000" dirty="0">
                <a:latin typeface="Calibri"/>
                <a:cs typeface="Calibri"/>
              </a:rPr>
              <a:t>(ELs) </a:t>
            </a:r>
            <a:r>
              <a:rPr sz="2000" spc="-5" dirty="0">
                <a:latin typeface="Calibri"/>
                <a:cs typeface="Calibri"/>
              </a:rPr>
              <a:t>in becoming </a:t>
            </a:r>
            <a:r>
              <a:rPr sz="2000" spc="-10" dirty="0">
                <a:latin typeface="Calibri"/>
                <a:cs typeface="Calibri"/>
              </a:rPr>
              <a:t>proficient </a:t>
            </a:r>
            <a:r>
              <a:rPr sz="2000" spc="-5" dirty="0">
                <a:latin typeface="Calibri"/>
                <a:cs typeface="Calibri"/>
              </a:rPr>
              <a:t>in </a:t>
            </a:r>
            <a:r>
              <a:rPr sz="2000" dirty="0">
                <a:latin typeface="Calibri"/>
                <a:cs typeface="Calibri"/>
              </a:rPr>
              <a:t>English, as </a:t>
            </a:r>
            <a:r>
              <a:rPr sz="2000" spc="-10" dirty="0">
                <a:latin typeface="Calibri"/>
                <a:cs typeface="Calibri"/>
              </a:rPr>
              <a:t>well </a:t>
            </a:r>
            <a:r>
              <a:rPr sz="2000" dirty="0">
                <a:latin typeface="Calibri"/>
                <a:cs typeface="Calibri"/>
              </a:rPr>
              <a:t>as </a:t>
            </a:r>
            <a:r>
              <a:rPr sz="2000" spc="-5" dirty="0">
                <a:latin typeface="Calibri"/>
                <a:cs typeface="Calibri"/>
              </a:rPr>
              <a:t>meeting  </a:t>
            </a:r>
            <a:r>
              <a:rPr sz="2000" dirty="0">
                <a:latin typeface="Calibri"/>
                <a:cs typeface="Calibri"/>
              </a:rPr>
              <a:t>the </a:t>
            </a:r>
            <a:r>
              <a:rPr sz="2000" spc="-10" dirty="0">
                <a:latin typeface="Calibri"/>
                <a:cs typeface="Calibri"/>
              </a:rPr>
              <a:t>Colorado </a:t>
            </a:r>
            <a:r>
              <a:rPr sz="2000" spc="-5" dirty="0">
                <a:latin typeface="Calibri"/>
                <a:cs typeface="Calibri"/>
              </a:rPr>
              <a:t>Academic </a:t>
            </a:r>
            <a:r>
              <a:rPr sz="2000" spc="-15" dirty="0">
                <a:latin typeface="Calibri"/>
                <a:cs typeface="Calibri"/>
              </a:rPr>
              <a:t>Content </a:t>
            </a:r>
            <a:r>
              <a:rPr sz="2000" spc="-10" dirty="0">
                <a:latin typeface="Calibri"/>
                <a:cs typeface="Calibri"/>
              </a:rPr>
              <a:t>standards. </a:t>
            </a:r>
            <a:r>
              <a:rPr sz="2000" dirty="0">
                <a:latin typeface="Calibri"/>
                <a:cs typeface="Calibri"/>
              </a:rPr>
              <a:t>The </a:t>
            </a:r>
            <a:r>
              <a:rPr sz="2000" spc="-5" dirty="0">
                <a:latin typeface="Calibri"/>
                <a:cs typeface="Calibri"/>
              </a:rPr>
              <a:t>Title III </a:t>
            </a:r>
            <a:r>
              <a:rPr sz="2000" spc="-10" dirty="0">
                <a:latin typeface="Calibri"/>
                <a:cs typeface="Calibri"/>
              </a:rPr>
              <a:t>Immigrant </a:t>
            </a:r>
            <a:r>
              <a:rPr sz="2000" spc="-5" dirty="0">
                <a:latin typeface="Calibri"/>
                <a:cs typeface="Calibri"/>
              </a:rPr>
              <a:t>Set-Aside </a:t>
            </a:r>
            <a:r>
              <a:rPr sz="2000" spc="-15" dirty="0">
                <a:latin typeface="Calibri"/>
                <a:cs typeface="Calibri"/>
              </a:rPr>
              <a:t>grant </a:t>
            </a:r>
            <a:r>
              <a:rPr sz="2000" spc="-10" dirty="0">
                <a:latin typeface="Calibri"/>
                <a:cs typeface="Calibri"/>
              </a:rPr>
              <a:t>resides  </a:t>
            </a:r>
            <a:r>
              <a:rPr sz="2000" spc="-5" dirty="0">
                <a:latin typeface="Calibri"/>
                <a:cs typeface="Calibri"/>
              </a:rPr>
              <a:t>within </a:t>
            </a:r>
            <a:r>
              <a:rPr sz="2000" dirty="0">
                <a:latin typeface="Calibri"/>
                <a:cs typeface="Calibri"/>
              </a:rPr>
              <a:t>this </a:t>
            </a:r>
            <a:r>
              <a:rPr sz="2000" spc="-15" dirty="0">
                <a:latin typeface="Calibri"/>
                <a:cs typeface="Calibri"/>
              </a:rPr>
              <a:t>program </a:t>
            </a:r>
            <a:r>
              <a:rPr sz="2000" dirty="0">
                <a:latin typeface="Calibri"/>
                <a:cs typeface="Calibri"/>
              </a:rPr>
              <a:t>and </a:t>
            </a:r>
            <a:r>
              <a:rPr sz="2000" spc="-10" dirty="0">
                <a:latin typeface="Calibri"/>
                <a:cs typeface="Calibri"/>
              </a:rPr>
              <a:t>provides </a:t>
            </a:r>
            <a:r>
              <a:rPr sz="2000" spc="-5" dirty="0">
                <a:latin typeface="Calibri"/>
                <a:cs typeface="Calibri"/>
              </a:rPr>
              <a:t>opportunities </a:t>
            </a:r>
            <a:r>
              <a:rPr sz="2000" spc="-15" dirty="0">
                <a:latin typeface="Calibri"/>
                <a:cs typeface="Calibri"/>
              </a:rPr>
              <a:t>for </a:t>
            </a:r>
            <a:r>
              <a:rPr sz="2000" spc="-5" dirty="0">
                <a:latin typeface="Calibri"/>
                <a:cs typeface="Calibri"/>
              </a:rPr>
              <a:t>LEAs </a:t>
            </a:r>
            <a:r>
              <a:rPr sz="2000" spc="-15" dirty="0">
                <a:latin typeface="Calibri"/>
                <a:cs typeface="Calibri"/>
              </a:rPr>
              <a:t>to </a:t>
            </a:r>
            <a:r>
              <a:rPr sz="2000" dirty="0">
                <a:latin typeface="Calibri"/>
                <a:cs typeface="Calibri"/>
              </a:rPr>
              <a:t>enhance the </a:t>
            </a:r>
            <a:r>
              <a:rPr sz="2000" spc="-5" dirty="0">
                <a:latin typeface="Calibri"/>
                <a:cs typeface="Calibri"/>
              </a:rPr>
              <a:t>instructional  opportunities </a:t>
            </a:r>
            <a:r>
              <a:rPr sz="2000" spc="-15" dirty="0">
                <a:latin typeface="Calibri"/>
                <a:cs typeface="Calibri"/>
              </a:rPr>
              <a:t>for </a:t>
            </a:r>
            <a:r>
              <a:rPr sz="2000" spc="-10" dirty="0">
                <a:latin typeface="Calibri"/>
                <a:cs typeface="Calibri"/>
              </a:rPr>
              <a:t>immigrant students </a:t>
            </a:r>
            <a:r>
              <a:rPr sz="2000" dirty="0">
                <a:latin typeface="Calibri"/>
                <a:cs typeface="Calibri"/>
              </a:rPr>
              <a:t>and </a:t>
            </a:r>
            <a:r>
              <a:rPr sz="2000" spc="-5" dirty="0">
                <a:latin typeface="Calibri"/>
                <a:cs typeface="Calibri"/>
              </a:rPr>
              <a:t>their</a:t>
            </a:r>
            <a:r>
              <a:rPr sz="2000" spc="105" dirty="0">
                <a:latin typeface="Calibri"/>
                <a:cs typeface="Calibri"/>
              </a:rPr>
              <a:t> </a:t>
            </a:r>
            <a:r>
              <a:rPr sz="2000" spc="-10" dirty="0">
                <a:latin typeface="Calibri"/>
                <a:cs typeface="Calibri"/>
              </a:rPr>
              <a:t>families</a:t>
            </a:r>
            <a:endParaRPr sz="2000" dirty="0">
              <a:latin typeface="Calibri"/>
              <a:cs typeface="Calibri"/>
            </a:endParaRPr>
          </a:p>
          <a:p>
            <a:pPr marL="469900" indent="-457200">
              <a:lnSpc>
                <a:spcPct val="100000"/>
              </a:lnSpc>
              <a:spcBef>
                <a:spcPts val="730"/>
              </a:spcBef>
              <a:buFont typeface="Arial"/>
              <a:buChar char="•"/>
              <a:tabLst>
                <a:tab pos="469265" algn="l"/>
                <a:tab pos="469900" algn="l"/>
              </a:tabLst>
            </a:pPr>
            <a:r>
              <a:rPr sz="2400" spc="-25" dirty="0">
                <a:latin typeface="Trebuchet MS"/>
                <a:cs typeface="Trebuchet MS"/>
              </a:rPr>
              <a:t>Title </a:t>
            </a:r>
            <a:r>
              <a:rPr sz="2400" spc="-120" dirty="0">
                <a:latin typeface="Trebuchet MS"/>
                <a:cs typeface="Trebuchet MS"/>
              </a:rPr>
              <a:t>IV, </a:t>
            </a:r>
            <a:r>
              <a:rPr sz="2400" spc="-30" dirty="0">
                <a:latin typeface="Trebuchet MS"/>
                <a:cs typeface="Trebuchet MS"/>
              </a:rPr>
              <a:t>Part</a:t>
            </a:r>
            <a:r>
              <a:rPr sz="2400" spc="-60" dirty="0">
                <a:latin typeface="Trebuchet MS"/>
                <a:cs typeface="Trebuchet MS"/>
              </a:rPr>
              <a:t> </a:t>
            </a:r>
            <a:r>
              <a:rPr sz="2400" dirty="0">
                <a:latin typeface="Trebuchet MS"/>
                <a:cs typeface="Trebuchet MS"/>
              </a:rPr>
              <a:t>A</a:t>
            </a:r>
          </a:p>
          <a:p>
            <a:pPr marL="1155700" marR="102235" lvl="1" indent="-457200">
              <a:lnSpc>
                <a:spcPts val="2160"/>
              </a:lnSpc>
              <a:spcBef>
                <a:spcPts val="480"/>
              </a:spcBef>
              <a:buFont typeface="Arial"/>
              <a:buChar char="•"/>
              <a:tabLst>
                <a:tab pos="1155065" algn="l"/>
                <a:tab pos="1155700" algn="l"/>
              </a:tabLst>
            </a:pPr>
            <a:r>
              <a:rPr sz="2000" spc="-5" dirty="0">
                <a:latin typeface="Calibri"/>
                <a:cs typeface="Calibri"/>
              </a:rPr>
              <a:t>Title </a:t>
            </a:r>
            <a:r>
              <a:rPr sz="2000" spc="-55" dirty="0">
                <a:latin typeface="Calibri"/>
                <a:cs typeface="Calibri"/>
              </a:rPr>
              <a:t>IV, </a:t>
            </a:r>
            <a:r>
              <a:rPr sz="2000" spc="-15" dirty="0">
                <a:latin typeface="Calibri"/>
                <a:cs typeface="Calibri"/>
              </a:rPr>
              <a:t>Part </a:t>
            </a:r>
            <a:r>
              <a:rPr sz="2000" dirty="0">
                <a:latin typeface="Calibri"/>
                <a:cs typeface="Calibri"/>
              </a:rPr>
              <a:t>A </a:t>
            </a:r>
            <a:r>
              <a:rPr sz="2000" spc="-5" dirty="0">
                <a:latin typeface="Calibri"/>
                <a:cs typeface="Calibri"/>
              </a:rPr>
              <a:t>of </a:t>
            </a:r>
            <a:r>
              <a:rPr sz="2000" dirty="0">
                <a:latin typeface="Calibri"/>
                <a:cs typeface="Calibri"/>
              </a:rPr>
              <a:t>the </a:t>
            </a:r>
            <a:r>
              <a:rPr sz="2000" spc="-15" dirty="0">
                <a:latin typeface="Calibri"/>
                <a:cs typeface="Calibri"/>
              </a:rPr>
              <a:t>Every </a:t>
            </a:r>
            <a:r>
              <a:rPr sz="2000" spc="-5" dirty="0">
                <a:latin typeface="Calibri"/>
                <a:cs typeface="Calibri"/>
              </a:rPr>
              <a:t>Student </a:t>
            </a:r>
            <a:r>
              <a:rPr sz="2000" dirty="0">
                <a:latin typeface="Calibri"/>
                <a:cs typeface="Calibri"/>
              </a:rPr>
              <a:t>Succeeds Act </a:t>
            </a:r>
            <a:r>
              <a:rPr sz="2000" spc="-5" dirty="0">
                <a:latin typeface="Calibri"/>
                <a:cs typeface="Calibri"/>
              </a:rPr>
              <a:t>of </a:t>
            </a:r>
            <a:r>
              <a:rPr sz="2000" dirty="0">
                <a:latin typeface="Calibri"/>
                <a:cs typeface="Calibri"/>
              </a:rPr>
              <a:t>2015 </a:t>
            </a:r>
            <a:r>
              <a:rPr sz="2000" spc="-5" dirty="0">
                <a:latin typeface="Calibri"/>
                <a:cs typeface="Calibri"/>
              </a:rPr>
              <a:t>is </a:t>
            </a:r>
            <a:r>
              <a:rPr sz="2000" spc="-10" dirty="0">
                <a:latin typeface="Calibri"/>
                <a:cs typeface="Calibri"/>
              </a:rPr>
              <a:t>intended </a:t>
            </a:r>
            <a:r>
              <a:rPr sz="2000" spc="-15" dirty="0">
                <a:latin typeface="Calibri"/>
                <a:cs typeface="Calibri"/>
              </a:rPr>
              <a:t>to improve </a:t>
            </a:r>
            <a:r>
              <a:rPr sz="2000" spc="-10" dirty="0">
                <a:latin typeface="Calibri"/>
                <a:cs typeface="Calibri"/>
              </a:rPr>
              <a:t>students’  </a:t>
            </a:r>
            <a:r>
              <a:rPr sz="2000" spc="-5" dirty="0">
                <a:latin typeface="Calibri"/>
                <a:cs typeface="Calibri"/>
              </a:rPr>
              <a:t>academic </a:t>
            </a:r>
            <a:r>
              <a:rPr sz="2000" spc="-10" dirty="0">
                <a:latin typeface="Calibri"/>
                <a:cs typeface="Calibri"/>
              </a:rPr>
              <a:t>achievement </a:t>
            </a:r>
            <a:r>
              <a:rPr sz="2000" spc="-5" dirty="0">
                <a:latin typeface="Calibri"/>
                <a:cs typeface="Calibri"/>
              </a:rPr>
              <a:t>by increasing </a:t>
            </a:r>
            <a:r>
              <a:rPr sz="2000" dirty="0">
                <a:latin typeface="Calibri"/>
                <a:cs typeface="Calibri"/>
              </a:rPr>
              <a:t>the </a:t>
            </a:r>
            <a:r>
              <a:rPr sz="2000" spc="-5" dirty="0">
                <a:latin typeface="Calibri"/>
                <a:cs typeface="Calibri"/>
              </a:rPr>
              <a:t>capacity of </a:t>
            </a:r>
            <a:r>
              <a:rPr sz="2000" spc="-15" dirty="0">
                <a:latin typeface="Calibri"/>
                <a:cs typeface="Calibri"/>
              </a:rPr>
              <a:t>States, </a:t>
            </a:r>
            <a:r>
              <a:rPr sz="2000" spc="-5" dirty="0">
                <a:latin typeface="Calibri"/>
                <a:cs typeface="Calibri"/>
              </a:rPr>
              <a:t>local educational agencies  (LEAs), schools, </a:t>
            </a:r>
            <a:r>
              <a:rPr sz="2000" dirty="0">
                <a:latin typeface="Calibri"/>
                <a:cs typeface="Calibri"/>
              </a:rPr>
              <a:t>and </a:t>
            </a:r>
            <a:r>
              <a:rPr sz="2000" spc="-5" dirty="0">
                <a:latin typeface="Calibri"/>
                <a:cs typeface="Calibri"/>
              </a:rPr>
              <a:t>local communities </a:t>
            </a:r>
            <a:r>
              <a:rPr sz="2000" spc="-15" dirty="0">
                <a:latin typeface="Calibri"/>
                <a:cs typeface="Calibri"/>
              </a:rPr>
              <a:t>to </a:t>
            </a:r>
            <a:r>
              <a:rPr sz="2000" spc="-10" dirty="0">
                <a:latin typeface="Calibri"/>
                <a:cs typeface="Calibri"/>
              </a:rPr>
              <a:t>provide </a:t>
            </a:r>
            <a:r>
              <a:rPr sz="2000" spc="-5" dirty="0">
                <a:latin typeface="Calibri"/>
                <a:cs typeface="Calibri"/>
              </a:rPr>
              <a:t>all </a:t>
            </a:r>
            <a:r>
              <a:rPr sz="2000" spc="-10" dirty="0">
                <a:latin typeface="Calibri"/>
                <a:cs typeface="Calibri"/>
              </a:rPr>
              <a:t>students </a:t>
            </a:r>
            <a:r>
              <a:rPr sz="2000" spc="-5" dirty="0">
                <a:latin typeface="Calibri"/>
                <a:cs typeface="Calibri"/>
              </a:rPr>
              <a:t>with </a:t>
            </a:r>
            <a:r>
              <a:rPr sz="2000" dirty="0">
                <a:latin typeface="Calibri"/>
                <a:cs typeface="Calibri"/>
              </a:rPr>
              <a:t>access </a:t>
            </a:r>
            <a:r>
              <a:rPr sz="2000" spc="-15" dirty="0">
                <a:latin typeface="Calibri"/>
                <a:cs typeface="Calibri"/>
              </a:rPr>
              <a:t>to </a:t>
            </a:r>
            <a:r>
              <a:rPr sz="2000" dirty="0">
                <a:latin typeface="Calibri"/>
                <a:cs typeface="Calibri"/>
              </a:rPr>
              <a:t>a </a:t>
            </a:r>
            <a:r>
              <a:rPr sz="2000" spc="-5" dirty="0">
                <a:latin typeface="Calibri"/>
                <a:cs typeface="Calibri"/>
              </a:rPr>
              <a:t>well-  </a:t>
            </a:r>
            <a:r>
              <a:rPr sz="2000" spc="-10" dirty="0">
                <a:latin typeface="Calibri"/>
                <a:cs typeface="Calibri"/>
              </a:rPr>
              <a:t>rounded </a:t>
            </a:r>
            <a:r>
              <a:rPr sz="2000" spc="-5" dirty="0">
                <a:latin typeface="Calibri"/>
                <a:cs typeface="Calibri"/>
              </a:rPr>
              <a:t>education, </a:t>
            </a:r>
            <a:r>
              <a:rPr sz="2000" spc="-15" dirty="0">
                <a:latin typeface="Calibri"/>
                <a:cs typeface="Calibri"/>
              </a:rPr>
              <a:t>improve </a:t>
            </a:r>
            <a:r>
              <a:rPr sz="2000" spc="-5" dirty="0">
                <a:latin typeface="Calibri"/>
                <a:cs typeface="Calibri"/>
              </a:rPr>
              <a:t>school conditions </a:t>
            </a:r>
            <a:r>
              <a:rPr sz="2000" spc="-15" dirty="0">
                <a:latin typeface="Calibri"/>
                <a:cs typeface="Calibri"/>
              </a:rPr>
              <a:t>for </a:t>
            </a:r>
            <a:r>
              <a:rPr sz="2000" spc="-10" dirty="0">
                <a:latin typeface="Calibri"/>
                <a:cs typeface="Calibri"/>
              </a:rPr>
              <a:t>student </a:t>
            </a:r>
            <a:r>
              <a:rPr sz="2000" dirty="0">
                <a:latin typeface="Calibri"/>
                <a:cs typeface="Calibri"/>
              </a:rPr>
              <a:t>learning, and </a:t>
            </a:r>
            <a:r>
              <a:rPr sz="2000" spc="-15" dirty="0">
                <a:latin typeface="Calibri"/>
                <a:cs typeface="Calibri"/>
              </a:rPr>
              <a:t>improve </a:t>
            </a:r>
            <a:r>
              <a:rPr sz="2000" dirty="0">
                <a:latin typeface="Calibri"/>
                <a:cs typeface="Calibri"/>
              </a:rPr>
              <a:t>the use  </a:t>
            </a:r>
            <a:r>
              <a:rPr sz="2000" spc="-5" dirty="0">
                <a:latin typeface="Calibri"/>
                <a:cs typeface="Calibri"/>
              </a:rPr>
              <a:t>of technology in </a:t>
            </a:r>
            <a:r>
              <a:rPr sz="2000" spc="-10" dirty="0">
                <a:latin typeface="Calibri"/>
                <a:cs typeface="Calibri"/>
              </a:rPr>
              <a:t>order </a:t>
            </a:r>
            <a:r>
              <a:rPr sz="2000" spc="-15" dirty="0">
                <a:latin typeface="Calibri"/>
                <a:cs typeface="Calibri"/>
              </a:rPr>
              <a:t>to improve </a:t>
            </a:r>
            <a:r>
              <a:rPr sz="2000" dirty="0">
                <a:latin typeface="Calibri"/>
                <a:cs typeface="Calibri"/>
              </a:rPr>
              <a:t>the </a:t>
            </a:r>
            <a:r>
              <a:rPr sz="2000" spc="-5" dirty="0">
                <a:latin typeface="Calibri"/>
                <a:cs typeface="Calibri"/>
              </a:rPr>
              <a:t>academic </a:t>
            </a:r>
            <a:r>
              <a:rPr sz="2000" spc="-10" dirty="0">
                <a:latin typeface="Calibri"/>
                <a:cs typeface="Calibri"/>
              </a:rPr>
              <a:t>achievement </a:t>
            </a:r>
            <a:r>
              <a:rPr sz="2000" dirty="0">
                <a:latin typeface="Calibri"/>
                <a:cs typeface="Calibri"/>
              </a:rPr>
              <a:t>and </a:t>
            </a:r>
            <a:r>
              <a:rPr sz="2000" spc="-5" dirty="0">
                <a:latin typeface="Calibri"/>
                <a:cs typeface="Calibri"/>
              </a:rPr>
              <a:t>digital </a:t>
            </a:r>
            <a:r>
              <a:rPr sz="2000" spc="-10" dirty="0">
                <a:latin typeface="Calibri"/>
                <a:cs typeface="Calibri"/>
              </a:rPr>
              <a:t>literacy </a:t>
            </a:r>
            <a:r>
              <a:rPr sz="2000" spc="-5" dirty="0">
                <a:latin typeface="Calibri"/>
                <a:cs typeface="Calibri"/>
              </a:rPr>
              <a:t>of all  </a:t>
            </a:r>
            <a:r>
              <a:rPr sz="2000" spc="-10" dirty="0">
                <a:latin typeface="Calibri"/>
                <a:cs typeface="Calibri"/>
              </a:rPr>
              <a:t>students.</a:t>
            </a:r>
            <a:endParaRPr sz="2000" dirty="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61618" y="261113"/>
            <a:ext cx="4964430" cy="673735"/>
          </a:xfrm>
          <a:prstGeom prst="rect">
            <a:avLst/>
          </a:prstGeom>
        </p:spPr>
        <p:txBody>
          <a:bodyPr vert="horz" wrap="square" lIns="0" tIns="0" rIns="0" bIns="0" rtlCol="0">
            <a:spAutoFit/>
          </a:bodyPr>
          <a:lstStyle/>
          <a:p>
            <a:pPr marL="12700" marR="5080">
              <a:lnSpc>
                <a:spcPts val="2590"/>
              </a:lnSpc>
            </a:pPr>
            <a:r>
              <a:rPr sz="2400" dirty="0">
                <a:solidFill>
                  <a:srgbClr val="FFFFFF"/>
                </a:solidFill>
                <a:latin typeface="Museo Slab 500"/>
                <a:cs typeface="Museo Slab 500"/>
              </a:rPr>
              <a:t>Who </a:t>
            </a:r>
            <a:r>
              <a:rPr sz="2400" spc="-5" dirty="0">
                <a:solidFill>
                  <a:srgbClr val="FFFFFF"/>
                </a:solidFill>
                <a:latin typeface="Museo Slab 500"/>
                <a:cs typeface="Museo Slab 500"/>
              </a:rPr>
              <a:t>completes </a:t>
            </a:r>
            <a:r>
              <a:rPr sz="2400" dirty="0">
                <a:solidFill>
                  <a:srgbClr val="FFFFFF"/>
                </a:solidFill>
                <a:latin typeface="Museo Slab 500"/>
                <a:cs typeface="Museo Slab 500"/>
              </a:rPr>
              <a:t>the</a:t>
            </a:r>
            <a:r>
              <a:rPr sz="2400" spc="-100" dirty="0">
                <a:solidFill>
                  <a:srgbClr val="FFFFFF"/>
                </a:solidFill>
                <a:latin typeface="Museo Slab 500"/>
                <a:cs typeface="Museo Slab 500"/>
              </a:rPr>
              <a:t> </a:t>
            </a:r>
            <a:r>
              <a:rPr sz="2400" spc="-5" dirty="0">
                <a:solidFill>
                  <a:srgbClr val="FFFFFF"/>
                </a:solidFill>
                <a:latin typeface="Museo Slab 500"/>
                <a:cs typeface="Museo Slab 500"/>
              </a:rPr>
              <a:t>Consolidated  </a:t>
            </a:r>
            <a:r>
              <a:rPr sz="2400" spc="-10" dirty="0">
                <a:solidFill>
                  <a:srgbClr val="FFFFFF"/>
                </a:solidFill>
                <a:latin typeface="Museo Slab 500"/>
                <a:cs typeface="Museo Slab 500"/>
              </a:rPr>
              <a:t>Application for Federal</a:t>
            </a:r>
            <a:r>
              <a:rPr sz="2400" spc="-60" dirty="0">
                <a:solidFill>
                  <a:srgbClr val="FFFFFF"/>
                </a:solidFill>
                <a:latin typeface="Museo Slab 500"/>
                <a:cs typeface="Museo Slab 500"/>
              </a:rPr>
              <a:t> </a:t>
            </a:r>
            <a:r>
              <a:rPr sz="2400" spc="-5" dirty="0">
                <a:solidFill>
                  <a:srgbClr val="FFFFFF"/>
                </a:solidFill>
                <a:latin typeface="Museo Slab 500"/>
                <a:cs typeface="Museo Slab 500"/>
              </a:rPr>
              <a:t>Funds?</a:t>
            </a:r>
            <a:endParaRPr sz="2400">
              <a:latin typeface="Museo Slab 500"/>
              <a:cs typeface="Museo Slab 500"/>
            </a:endParaRPr>
          </a:p>
        </p:txBody>
      </p:sp>
      <p:sp>
        <p:nvSpPr>
          <p:cNvPr id="3" name="object 3"/>
          <p:cNvSpPr txBox="1">
            <a:spLocks noGrp="1"/>
          </p:cNvSpPr>
          <p:nvPr>
            <p:ph type="title"/>
          </p:nvPr>
        </p:nvSpPr>
        <p:spPr>
          <a:prstGeom prst="rect">
            <a:avLst/>
          </a:prstGeom>
        </p:spPr>
        <p:txBody>
          <a:bodyPr vert="horz" wrap="square" lIns="0" tIns="0" rIns="0" bIns="0" rtlCol="0">
            <a:spAutoFit/>
          </a:bodyPr>
          <a:lstStyle/>
          <a:p>
            <a:pPr marL="12700" marR="5080">
              <a:lnSpc>
                <a:spcPts val="3460"/>
              </a:lnSpc>
            </a:pPr>
            <a:r>
              <a:rPr spc="-5" dirty="0"/>
              <a:t>Who </a:t>
            </a:r>
            <a:r>
              <a:rPr dirty="0"/>
              <a:t>completes the </a:t>
            </a:r>
            <a:r>
              <a:rPr spc="-5" dirty="0"/>
              <a:t>Consolidated Application </a:t>
            </a:r>
            <a:r>
              <a:rPr dirty="0"/>
              <a:t>for</a:t>
            </a:r>
            <a:r>
              <a:rPr spc="-140" dirty="0"/>
              <a:t> </a:t>
            </a:r>
            <a:r>
              <a:rPr dirty="0"/>
              <a:t>Federal  Funds?</a:t>
            </a:r>
          </a:p>
        </p:txBody>
      </p:sp>
      <p:sp>
        <p:nvSpPr>
          <p:cNvPr id="4" name="object 4"/>
          <p:cNvSpPr txBox="1"/>
          <p:nvPr/>
        </p:nvSpPr>
        <p:spPr>
          <a:xfrm>
            <a:off x="825500" y="2461767"/>
            <a:ext cx="10361930" cy="2555240"/>
          </a:xfrm>
          <a:prstGeom prst="rect">
            <a:avLst/>
          </a:prstGeom>
        </p:spPr>
        <p:txBody>
          <a:bodyPr vert="horz" wrap="square" lIns="0" tIns="0" rIns="0" bIns="0" rtlCol="0">
            <a:spAutoFit/>
          </a:bodyPr>
          <a:lstStyle/>
          <a:p>
            <a:pPr marL="469900" marR="2007870" indent="-457200">
              <a:lnSpc>
                <a:spcPts val="3460"/>
              </a:lnSpc>
              <a:buFont typeface="Arial"/>
              <a:buChar char="•"/>
              <a:tabLst>
                <a:tab pos="469265" algn="l"/>
                <a:tab pos="469900" algn="l"/>
              </a:tabLst>
            </a:pPr>
            <a:r>
              <a:rPr sz="3200" spc="-5" dirty="0">
                <a:latin typeface="Trebuchet MS"/>
                <a:cs typeface="Trebuchet MS"/>
              </a:rPr>
              <a:t>The LEA </a:t>
            </a:r>
            <a:r>
              <a:rPr sz="3200" dirty="0">
                <a:latin typeface="Trebuchet MS"/>
                <a:cs typeface="Trebuchet MS"/>
              </a:rPr>
              <a:t>(Charter </a:t>
            </a:r>
            <a:r>
              <a:rPr sz="3200" spc="-5" dirty="0">
                <a:latin typeface="Trebuchet MS"/>
                <a:cs typeface="Trebuchet MS"/>
              </a:rPr>
              <a:t>Authorizer) </a:t>
            </a:r>
            <a:r>
              <a:rPr sz="3200" dirty="0">
                <a:latin typeface="Trebuchet MS"/>
                <a:cs typeface="Trebuchet MS"/>
              </a:rPr>
              <a:t>will</a:t>
            </a:r>
            <a:r>
              <a:rPr sz="3200" spc="-340" dirty="0">
                <a:latin typeface="Trebuchet MS"/>
                <a:cs typeface="Trebuchet MS"/>
              </a:rPr>
              <a:t> </a:t>
            </a:r>
            <a:r>
              <a:rPr sz="3200" dirty="0">
                <a:latin typeface="Trebuchet MS"/>
                <a:cs typeface="Trebuchet MS"/>
              </a:rPr>
              <a:t>complete  </a:t>
            </a:r>
            <a:r>
              <a:rPr sz="3200" spc="-5" dirty="0">
                <a:latin typeface="Trebuchet MS"/>
                <a:cs typeface="Trebuchet MS"/>
              </a:rPr>
              <a:t>Consolidated</a:t>
            </a:r>
            <a:r>
              <a:rPr sz="3200" spc="-190" dirty="0">
                <a:latin typeface="Trebuchet MS"/>
                <a:cs typeface="Trebuchet MS"/>
              </a:rPr>
              <a:t> </a:t>
            </a:r>
            <a:r>
              <a:rPr sz="3200" spc="-5" dirty="0">
                <a:latin typeface="Trebuchet MS"/>
                <a:cs typeface="Trebuchet MS"/>
              </a:rPr>
              <a:t>Application.</a:t>
            </a:r>
            <a:endParaRPr sz="3200">
              <a:latin typeface="Trebuchet MS"/>
              <a:cs typeface="Trebuchet MS"/>
            </a:endParaRPr>
          </a:p>
          <a:p>
            <a:pPr marL="1155700" marR="123189" lvl="1" indent="-457200">
              <a:lnSpc>
                <a:spcPts val="3030"/>
              </a:lnSpc>
              <a:spcBef>
                <a:spcPts val="395"/>
              </a:spcBef>
              <a:buFont typeface="Arial"/>
              <a:buChar char="•"/>
              <a:tabLst>
                <a:tab pos="1155065" algn="l"/>
                <a:tab pos="1155700" algn="l"/>
              </a:tabLst>
            </a:pPr>
            <a:r>
              <a:rPr sz="2800" spc="-10" dirty="0">
                <a:latin typeface="Calibri"/>
                <a:cs typeface="Calibri"/>
              </a:rPr>
              <a:t>LEAs use </a:t>
            </a:r>
            <a:r>
              <a:rPr sz="2800" spc="-5" dirty="0">
                <a:latin typeface="Calibri"/>
                <a:cs typeface="Calibri"/>
              </a:rPr>
              <a:t>a </a:t>
            </a:r>
            <a:r>
              <a:rPr sz="2800" spc="-15" dirty="0">
                <a:latin typeface="Calibri"/>
                <a:cs typeface="Calibri"/>
              </a:rPr>
              <a:t>district-level </a:t>
            </a:r>
            <a:r>
              <a:rPr sz="2800" spc="-5" dirty="0">
                <a:latin typeface="Calibri"/>
                <a:cs typeface="Calibri"/>
              </a:rPr>
              <a:t>needs </a:t>
            </a:r>
            <a:r>
              <a:rPr sz="2800" spc="-10" dirty="0">
                <a:latin typeface="Calibri"/>
                <a:cs typeface="Calibri"/>
              </a:rPr>
              <a:t>assessment </a:t>
            </a:r>
            <a:r>
              <a:rPr sz="2800" spc="-15" dirty="0">
                <a:latin typeface="Calibri"/>
                <a:cs typeface="Calibri"/>
              </a:rPr>
              <a:t>to </a:t>
            </a:r>
            <a:r>
              <a:rPr sz="2800" spc="-20" dirty="0">
                <a:latin typeface="Calibri"/>
                <a:cs typeface="Calibri"/>
              </a:rPr>
              <a:t>inform </a:t>
            </a:r>
            <a:r>
              <a:rPr sz="2800" spc="-5" dirty="0">
                <a:latin typeface="Calibri"/>
                <a:cs typeface="Calibri"/>
              </a:rPr>
              <a:t>Title II and  IV</a:t>
            </a:r>
            <a:r>
              <a:rPr sz="2800" spc="-55" dirty="0">
                <a:latin typeface="Calibri"/>
                <a:cs typeface="Calibri"/>
              </a:rPr>
              <a:t> </a:t>
            </a:r>
            <a:r>
              <a:rPr sz="2800" spc="-20" dirty="0">
                <a:latin typeface="Calibri"/>
                <a:cs typeface="Calibri"/>
              </a:rPr>
              <a:t>programming</a:t>
            </a:r>
            <a:endParaRPr sz="2800">
              <a:latin typeface="Calibri"/>
              <a:cs typeface="Calibri"/>
            </a:endParaRPr>
          </a:p>
          <a:p>
            <a:pPr marL="1155700" marR="5080" lvl="1" indent="-457200">
              <a:lnSpc>
                <a:spcPts val="3030"/>
              </a:lnSpc>
              <a:spcBef>
                <a:spcPts val="490"/>
              </a:spcBef>
              <a:buFont typeface="Arial"/>
              <a:buChar char="•"/>
              <a:tabLst>
                <a:tab pos="1155065" algn="l"/>
                <a:tab pos="1155700" algn="l"/>
              </a:tabLst>
            </a:pPr>
            <a:r>
              <a:rPr sz="2800" spc="-10" dirty="0">
                <a:latin typeface="Calibri"/>
                <a:cs typeface="Calibri"/>
              </a:rPr>
              <a:t>LEAs will work </a:t>
            </a:r>
            <a:r>
              <a:rPr sz="2800" spc="-5" dirty="0">
                <a:latin typeface="Calibri"/>
                <a:cs typeface="Calibri"/>
              </a:rPr>
              <a:t>with school </a:t>
            </a:r>
            <a:r>
              <a:rPr sz="2800" spc="-15" dirty="0">
                <a:latin typeface="Calibri"/>
                <a:cs typeface="Calibri"/>
              </a:rPr>
              <a:t>administration to </a:t>
            </a:r>
            <a:r>
              <a:rPr sz="2800" spc="-10" dirty="0">
                <a:latin typeface="Calibri"/>
                <a:cs typeface="Calibri"/>
              </a:rPr>
              <a:t>plan </a:t>
            </a:r>
            <a:r>
              <a:rPr sz="2800" spc="-25" dirty="0">
                <a:latin typeface="Calibri"/>
                <a:cs typeface="Calibri"/>
              </a:rPr>
              <a:t>for </a:t>
            </a:r>
            <a:r>
              <a:rPr sz="2800" spc="-5" dirty="0">
                <a:latin typeface="Calibri"/>
                <a:cs typeface="Calibri"/>
              </a:rPr>
              <a:t>Titles I and  III </a:t>
            </a:r>
            <a:r>
              <a:rPr sz="2800" spc="-15" dirty="0">
                <a:latin typeface="Calibri"/>
                <a:cs typeface="Calibri"/>
              </a:rPr>
              <a:t>programming, informed by </a:t>
            </a:r>
            <a:r>
              <a:rPr sz="2800" spc="-5" dirty="0">
                <a:latin typeface="Calibri"/>
                <a:cs typeface="Calibri"/>
              </a:rPr>
              <a:t>a school </a:t>
            </a:r>
            <a:r>
              <a:rPr sz="2800" spc="-15" dirty="0">
                <a:latin typeface="Calibri"/>
                <a:cs typeface="Calibri"/>
              </a:rPr>
              <a:t>level </a:t>
            </a:r>
            <a:r>
              <a:rPr sz="2800" spc="-5" dirty="0">
                <a:latin typeface="Calibri"/>
                <a:cs typeface="Calibri"/>
              </a:rPr>
              <a:t>needs</a:t>
            </a:r>
            <a:r>
              <a:rPr sz="2800" spc="165" dirty="0">
                <a:latin typeface="Calibri"/>
                <a:cs typeface="Calibri"/>
              </a:rPr>
              <a:t> </a:t>
            </a:r>
            <a:r>
              <a:rPr sz="2800" spc="-10" dirty="0">
                <a:latin typeface="Calibri"/>
                <a:cs typeface="Calibri"/>
              </a:rPr>
              <a:t>assessment</a:t>
            </a:r>
            <a:endParaRPr sz="28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19457"/>
            <a:ext cx="5561330" cy="386080"/>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Eligibility for </a:t>
            </a:r>
            <a:r>
              <a:rPr sz="2400" spc="-5" dirty="0">
                <a:solidFill>
                  <a:srgbClr val="FFFFFF"/>
                </a:solidFill>
                <a:latin typeface="Museo Slab 500"/>
                <a:cs typeface="Museo Slab 500"/>
              </a:rPr>
              <a:t>Accessing </a:t>
            </a:r>
            <a:r>
              <a:rPr sz="2400" spc="-10" dirty="0">
                <a:solidFill>
                  <a:srgbClr val="FFFFFF"/>
                </a:solidFill>
                <a:latin typeface="Museo Slab 500"/>
                <a:cs typeface="Museo Slab 500"/>
              </a:rPr>
              <a:t>Title </a:t>
            </a:r>
            <a:r>
              <a:rPr sz="2400" spc="-5" dirty="0">
                <a:solidFill>
                  <a:srgbClr val="FFFFFF"/>
                </a:solidFill>
                <a:latin typeface="Museo Slab 500"/>
                <a:cs typeface="Museo Slab 500"/>
              </a:rPr>
              <a:t>I, Part</a:t>
            </a:r>
            <a:r>
              <a:rPr sz="2400" spc="-30" dirty="0">
                <a:solidFill>
                  <a:srgbClr val="FFFFFF"/>
                </a:solidFill>
                <a:latin typeface="Museo Slab 500"/>
                <a:cs typeface="Museo Slab 500"/>
              </a:rPr>
              <a:t> </a:t>
            </a:r>
            <a:r>
              <a:rPr sz="2400" dirty="0">
                <a:solidFill>
                  <a:srgbClr val="FFFFFF"/>
                </a:solidFill>
                <a:latin typeface="Museo Slab 500"/>
                <a:cs typeface="Museo Slab 500"/>
              </a:rPr>
              <a:t>A</a:t>
            </a:r>
            <a:endParaRPr sz="2400">
              <a:latin typeface="Museo Slab 500"/>
              <a:cs typeface="Museo Slab 500"/>
            </a:endParaRPr>
          </a:p>
        </p:txBody>
      </p:sp>
      <p:sp>
        <p:nvSpPr>
          <p:cNvPr id="3" name="object 3"/>
          <p:cNvSpPr txBox="1"/>
          <p:nvPr/>
        </p:nvSpPr>
        <p:spPr>
          <a:xfrm>
            <a:off x="825500" y="1409191"/>
            <a:ext cx="10537190" cy="4196080"/>
          </a:xfrm>
          <a:prstGeom prst="rect">
            <a:avLst/>
          </a:prstGeom>
        </p:spPr>
        <p:txBody>
          <a:bodyPr vert="horz" wrap="square" lIns="0" tIns="0" rIns="0" bIns="0" rtlCol="0">
            <a:spAutoFit/>
          </a:bodyPr>
          <a:lstStyle/>
          <a:p>
            <a:pPr marL="12700">
              <a:lnSpc>
                <a:spcPct val="100000"/>
              </a:lnSpc>
            </a:pPr>
            <a:r>
              <a:rPr sz="2800" spc="-35" dirty="0">
                <a:latin typeface="Trebuchet MS"/>
                <a:cs typeface="Trebuchet MS"/>
              </a:rPr>
              <a:t>Title </a:t>
            </a:r>
            <a:r>
              <a:rPr sz="2800" spc="-5" dirty="0">
                <a:latin typeface="Trebuchet MS"/>
                <a:cs typeface="Trebuchet MS"/>
              </a:rPr>
              <a:t>I, </a:t>
            </a:r>
            <a:r>
              <a:rPr sz="2800" spc="-40" dirty="0">
                <a:latin typeface="Trebuchet MS"/>
                <a:cs typeface="Trebuchet MS"/>
              </a:rPr>
              <a:t>Part</a:t>
            </a:r>
            <a:r>
              <a:rPr sz="2800" spc="-160" dirty="0">
                <a:latin typeface="Trebuchet MS"/>
                <a:cs typeface="Trebuchet MS"/>
              </a:rPr>
              <a:t> </a:t>
            </a:r>
            <a:r>
              <a:rPr sz="2800" spc="-5" dirty="0">
                <a:latin typeface="Trebuchet MS"/>
                <a:cs typeface="Trebuchet MS"/>
              </a:rPr>
              <a:t>A</a:t>
            </a:r>
            <a:endParaRPr sz="2800">
              <a:latin typeface="Trebuchet MS"/>
              <a:cs typeface="Trebuchet MS"/>
            </a:endParaRPr>
          </a:p>
          <a:p>
            <a:pPr marL="469900" marR="5080" indent="-457200">
              <a:lnSpc>
                <a:spcPts val="2590"/>
              </a:lnSpc>
              <a:spcBef>
                <a:spcPts val="1050"/>
              </a:spcBef>
              <a:buFont typeface="Arial"/>
              <a:buChar char="•"/>
              <a:tabLst>
                <a:tab pos="469265" algn="l"/>
                <a:tab pos="469900" algn="l"/>
              </a:tabLst>
            </a:pPr>
            <a:r>
              <a:rPr sz="2400" spc="-25" dirty="0">
                <a:latin typeface="Trebuchet MS"/>
                <a:cs typeface="Trebuchet MS"/>
              </a:rPr>
              <a:t>Title </a:t>
            </a:r>
            <a:r>
              <a:rPr sz="2400" spc="-5" dirty="0">
                <a:latin typeface="Trebuchet MS"/>
                <a:cs typeface="Trebuchet MS"/>
              </a:rPr>
              <a:t>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targets resources to districts and schools in greatest need.  The program is the largest ESEA program supporting both elementary and  secondary education. The USDE allocates funds based on census poverty  rates from ages 5 through 17. </a:t>
            </a:r>
            <a:r>
              <a:rPr sz="2400" u="heavy" spc="-5" dirty="0">
                <a:solidFill>
                  <a:srgbClr val="0563C1"/>
                </a:solidFill>
                <a:latin typeface="Trebuchet MS"/>
                <a:cs typeface="Trebuchet MS"/>
                <a:hlinkClick r:id="rId2"/>
              </a:rPr>
              <a:t>Eligibility is based on statutory formulas</a:t>
            </a:r>
            <a:r>
              <a:rPr sz="2400" spc="-5" dirty="0">
                <a:latin typeface="Trebuchet MS"/>
                <a:cs typeface="Trebuchet MS"/>
              </a:rPr>
              <a:t>.  Although the amount of </a:t>
            </a:r>
            <a:r>
              <a:rPr sz="2400" spc="-25" dirty="0">
                <a:latin typeface="Trebuchet MS"/>
                <a:cs typeface="Trebuchet MS"/>
              </a:rPr>
              <a:t>Title </a:t>
            </a:r>
            <a:r>
              <a:rPr sz="2400" spc="-5" dirty="0">
                <a:latin typeface="Trebuchet MS"/>
                <a:cs typeface="Trebuchet MS"/>
              </a:rPr>
              <a:t>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funds a school and district may  receive is based on poverty rates, the children that benefit from the  program(s) are not, </a:t>
            </a:r>
            <a:r>
              <a:rPr sz="2400" spc="-25" dirty="0">
                <a:latin typeface="Trebuchet MS"/>
                <a:cs typeface="Trebuchet MS"/>
              </a:rPr>
              <a:t>necessarily, </a:t>
            </a:r>
            <a:r>
              <a:rPr sz="2400" spc="-5" dirty="0">
                <a:latin typeface="Trebuchet MS"/>
                <a:cs typeface="Trebuchet MS"/>
              </a:rPr>
              <a:t>students in </a:t>
            </a:r>
            <a:r>
              <a:rPr sz="2400" spc="-40" dirty="0">
                <a:latin typeface="Trebuchet MS"/>
                <a:cs typeface="Trebuchet MS"/>
              </a:rPr>
              <a:t>poverty. </a:t>
            </a:r>
            <a:r>
              <a:rPr sz="2400" spc="-55" dirty="0">
                <a:latin typeface="Trebuchet MS"/>
                <a:cs typeface="Trebuchet MS"/>
              </a:rPr>
              <a:t>Rather, </a:t>
            </a:r>
            <a:r>
              <a:rPr sz="2400" spc="-20" dirty="0">
                <a:latin typeface="Trebuchet MS"/>
                <a:cs typeface="Trebuchet MS"/>
              </a:rPr>
              <a:t>Colorado’s  </a:t>
            </a:r>
            <a:r>
              <a:rPr sz="2400" spc="-25" dirty="0">
                <a:latin typeface="Trebuchet MS"/>
                <a:cs typeface="Trebuchet MS"/>
              </a:rPr>
              <a:t>Title </a:t>
            </a:r>
            <a:r>
              <a:rPr sz="2400" spc="-5" dirty="0">
                <a:latin typeface="Trebuchet MS"/>
                <a:cs typeface="Trebuchet MS"/>
              </a:rPr>
              <a:t>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programs work to address the needs of a school's lowest  performing students and those students most at risk for not meeting the  Colorado English Language </a:t>
            </a:r>
            <a:r>
              <a:rPr sz="2400" spc="-15" dirty="0">
                <a:latin typeface="Trebuchet MS"/>
                <a:cs typeface="Trebuchet MS"/>
              </a:rPr>
              <a:t>Proficiency </a:t>
            </a:r>
            <a:r>
              <a:rPr sz="2400" spc="-5" dirty="0">
                <a:latin typeface="Trebuchet MS"/>
                <a:cs typeface="Trebuchet MS"/>
              </a:rPr>
              <a:t>(CELP) and Colorado Academic  Standards</a:t>
            </a:r>
            <a:r>
              <a:rPr sz="2400" spc="-60" dirty="0">
                <a:latin typeface="Trebuchet MS"/>
                <a:cs typeface="Trebuchet MS"/>
              </a:rPr>
              <a:t> </a:t>
            </a:r>
            <a:r>
              <a:rPr sz="2400" spc="-5" dirty="0">
                <a:latin typeface="Trebuchet MS"/>
                <a:cs typeface="Trebuchet MS"/>
              </a:rPr>
              <a:t>(CAS).</a:t>
            </a:r>
            <a:endParaRPr sz="2400">
              <a:latin typeface="Trebuchet MS"/>
              <a:cs typeface="Trebuchet M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800" y="381000"/>
            <a:ext cx="8653780" cy="369332"/>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Eligibility for </a:t>
            </a:r>
            <a:r>
              <a:rPr sz="2400" spc="-5" dirty="0">
                <a:solidFill>
                  <a:srgbClr val="FFFFFF"/>
                </a:solidFill>
                <a:latin typeface="Museo Slab 500"/>
                <a:cs typeface="Museo Slab 500"/>
              </a:rPr>
              <a:t>Accessing </a:t>
            </a:r>
            <a:r>
              <a:rPr sz="2400" spc="-10" dirty="0">
                <a:solidFill>
                  <a:srgbClr val="FFFFFF"/>
                </a:solidFill>
                <a:latin typeface="Museo Slab 500"/>
                <a:cs typeface="Museo Slab 500"/>
              </a:rPr>
              <a:t>Title </a:t>
            </a:r>
            <a:r>
              <a:rPr sz="2400" spc="-5" dirty="0">
                <a:solidFill>
                  <a:srgbClr val="FFFFFF"/>
                </a:solidFill>
                <a:latin typeface="Museo Slab 500"/>
                <a:cs typeface="Museo Slab 500"/>
              </a:rPr>
              <a:t>I, Part</a:t>
            </a:r>
            <a:r>
              <a:rPr sz="2400" spc="-30" dirty="0">
                <a:solidFill>
                  <a:srgbClr val="FFFFFF"/>
                </a:solidFill>
                <a:latin typeface="Museo Slab 500"/>
                <a:cs typeface="Museo Slab 500"/>
              </a:rPr>
              <a:t> </a:t>
            </a:r>
            <a:r>
              <a:rPr sz="2400" dirty="0" smtClean="0">
                <a:solidFill>
                  <a:srgbClr val="FFFFFF"/>
                </a:solidFill>
                <a:latin typeface="Museo Slab 500"/>
                <a:cs typeface="Museo Slab 500"/>
              </a:rPr>
              <a:t>A</a:t>
            </a:r>
            <a:r>
              <a:rPr lang="en-US" sz="2400" dirty="0" smtClean="0">
                <a:solidFill>
                  <a:srgbClr val="FFFFFF"/>
                </a:solidFill>
                <a:latin typeface="Museo Slab 500"/>
                <a:cs typeface="Museo Slab 500"/>
              </a:rPr>
              <a:t> (continued)</a:t>
            </a:r>
            <a:endParaRPr sz="2400" dirty="0">
              <a:latin typeface="Museo Slab 500"/>
              <a:cs typeface="Museo Slab 500"/>
            </a:endParaRPr>
          </a:p>
        </p:txBody>
      </p:sp>
      <p:sp>
        <p:nvSpPr>
          <p:cNvPr id="3" name="object 3"/>
          <p:cNvSpPr txBox="1"/>
          <p:nvPr/>
        </p:nvSpPr>
        <p:spPr>
          <a:xfrm>
            <a:off x="825500" y="1409191"/>
            <a:ext cx="10523855" cy="4653280"/>
          </a:xfrm>
          <a:prstGeom prst="rect">
            <a:avLst/>
          </a:prstGeom>
        </p:spPr>
        <p:txBody>
          <a:bodyPr vert="horz" wrap="square" lIns="0" tIns="0" rIns="0" bIns="0" rtlCol="0">
            <a:spAutoFit/>
          </a:bodyPr>
          <a:lstStyle/>
          <a:p>
            <a:pPr marL="12700">
              <a:lnSpc>
                <a:spcPct val="100000"/>
              </a:lnSpc>
            </a:pPr>
            <a:r>
              <a:rPr sz="2800" spc="-5" dirty="0">
                <a:latin typeface="Trebuchet MS"/>
                <a:cs typeface="Trebuchet MS"/>
              </a:rPr>
              <a:t>Rank</a:t>
            </a:r>
            <a:r>
              <a:rPr sz="2800" spc="-80" dirty="0">
                <a:latin typeface="Trebuchet MS"/>
                <a:cs typeface="Trebuchet MS"/>
              </a:rPr>
              <a:t> </a:t>
            </a:r>
            <a:r>
              <a:rPr sz="2800" spc="-5" dirty="0">
                <a:latin typeface="Trebuchet MS"/>
                <a:cs typeface="Trebuchet MS"/>
              </a:rPr>
              <a:t>Order</a:t>
            </a:r>
            <a:endParaRPr sz="2800" dirty="0">
              <a:latin typeface="Trebuchet MS"/>
              <a:cs typeface="Trebuchet MS"/>
            </a:endParaRPr>
          </a:p>
          <a:p>
            <a:pPr marL="469900" marR="5080" indent="-457200">
              <a:lnSpc>
                <a:spcPts val="2590"/>
              </a:lnSpc>
              <a:spcBef>
                <a:spcPts val="1050"/>
              </a:spcBef>
              <a:buFont typeface="Arial"/>
              <a:buChar char="•"/>
              <a:tabLst>
                <a:tab pos="469265" algn="l"/>
                <a:tab pos="469900" algn="l"/>
                <a:tab pos="4993005" algn="l"/>
                <a:tab pos="7096125" algn="l"/>
              </a:tabLst>
            </a:pPr>
            <a:r>
              <a:rPr sz="2400" spc="-25" dirty="0">
                <a:latin typeface="Trebuchet MS"/>
                <a:cs typeface="Trebuchet MS"/>
              </a:rPr>
              <a:t>Title </a:t>
            </a:r>
            <a:r>
              <a:rPr sz="2400" spc="-5" dirty="0">
                <a:latin typeface="Trebuchet MS"/>
                <a:cs typeface="Trebuchet MS"/>
              </a:rPr>
              <a:t>I schools must be served in </a:t>
            </a:r>
            <a:r>
              <a:rPr sz="2400" u="heavy" spc="-5" dirty="0">
                <a:solidFill>
                  <a:srgbClr val="0563C1"/>
                </a:solidFill>
                <a:latin typeface="Trebuchet MS"/>
                <a:cs typeface="Trebuchet MS"/>
                <a:hlinkClick r:id="rId2"/>
              </a:rPr>
              <a:t>rank order </a:t>
            </a:r>
            <a:r>
              <a:rPr sz="2400" spc="-5" dirty="0">
                <a:latin typeface="Trebuchet MS"/>
                <a:cs typeface="Trebuchet MS"/>
              </a:rPr>
              <a:t>by poverty percentage unless  they reside in a district with less than 1,000 students enrolled or with  only one school per</a:t>
            </a:r>
            <a:r>
              <a:rPr sz="2400" spc="105" dirty="0">
                <a:latin typeface="Trebuchet MS"/>
                <a:cs typeface="Trebuchet MS"/>
              </a:rPr>
              <a:t> </a:t>
            </a:r>
            <a:r>
              <a:rPr sz="2400" spc="-5" dirty="0">
                <a:latin typeface="Trebuchet MS"/>
                <a:cs typeface="Trebuchet MS"/>
              </a:rPr>
              <a:t>grade</a:t>
            </a:r>
            <a:r>
              <a:rPr sz="2400" spc="25" dirty="0">
                <a:latin typeface="Trebuchet MS"/>
                <a:cs typeface="Trebuchet MS"/>
              </a:rPr>
              <a:t> </a:t>
            </a:r>
            <a:r>
              <a:rPr sz="2400" spc="-5" dirty="0">
                <a:latin typeface="Trebuchet MS"/>
                <a:cs typeface="Trebuchet MS"/>
              </a:rPr>
              <a:t>span.	There are different measures</a:t>
            </a:r>
            <a:r>
              <a:rPr sz="2400" spc="85" dirty="0">
                <a:latin typeface="Trebuchet MS"/>
                <a:cs typeface="Trebuchet MS"/>
              </a:rPr>
              <a:t> </a:t>
            </a:r>
            <a:r>
              <a:rPr sz="2400" spc="-5" dirty="0">
                <a:latin typeface="Trebuchet MS"/>
                <a:cs typeface="Trebuchet MS"/>
              </a:rPr>
              <a:t>of</a:t>
            </a:r>
            <a:r>
              <a:rPr sz="2400" spc="5" dirty="0">
                <a:latin typeface="Trebuchet MS"/>
                <a:cs typeface="Trebuchet MS"/>
              </a:rPr>
              <a:t> </a:t>
            </a:r>
            <a:r>
              <a:rPr sz="2400" spc="-5" dirty="0">
                <a:latin typeface="Trebuchet MS"/>
                <a:cs typeface="Trebuchet MS"/>
              </a:rPr>
              <a:t>poverty  that can be used when determining</a:t>
            </a:r>
            <a:r>
              <a:rPr sz="2400" spc="165" dirty="0">
                <a:latin typeface="Trebuchet MS"/>
                <a:cs typeface="Trebuchet MS"/>
              </a:rPr>
              <a:t> </a:t>
            </a:r>
            <a:r>
              <a:rPr sz="2400" spc="-5" dirty="0">
                <a:latin typeface="Trebuchet MS"/>
                <a:cs typeface="Trebuchet MS"/>
              </a:rPr>
              <a:t>rank</a:t>
            </a:r>
            <a:r>
              <a:rPr sz="2400" spc="20" dirty="0">
                <a:latin typeface="Trebuchet MS"/>
                <a:cs typeface="Trebuchet MS"/>
              </a:rPr>
              <a:t> </a:t>
            </a:r>
            <a:r>
              <a:rPr sz="2400" spc="-60" dirty="0">
                <a:latin typeface="Trebuchet MS"/>
                <a:cs typeface="Trebuchet MS"/>
              </a:rPr>
              <a:t>order.	</a:t>
            </a:r>
            <a:r>
              <a:rPr sz="2400" spc="-5" dirty="0">
                <a:latin typeface="Trebuchet MS"/>
                <a:cs typeface="Trebuchet MS"/>
              </a:rPr>
              <a:t>The</a:t>
            </a:r>
            <a:r>
              <a:rPr sz="2400" spc="-20" dirty="0">
                <a:latin typeface="Trebuchet MS"/>
                <a:cs typeface="Trebuchet MS"/>
              </a:rPr>
              <a:t> </a:t>
            </a:r>
            <a:r>
              <a:rPr sz="2400" spc="-5" dirty="0">
                <a:latin typeface="Trebuchet MS"/>
                <a:cs typeface="Trebuchet MS"/>
              </a:rPr>
              <a:t>selected</a:t>
            </a:r>
            <a:r>
              <a:rPr sz="2400" spc="-10" dirty="0">
                <a:latin typeface="Trebuchet MS"/>
                <a:cs typeface="Trebuchet MS"/>
              </a:rPr>
              <a:t> </a:t>
            </a:r>
            <a:r>
              <a:rPr sz="2400" spc="-5" dirty="0">
                <a:latin typeface="Trebuchet MS"/>
                <a:cs typeface="Trebuchet MS"/>
              </a:rPr>
              <a:t>poverty  measure is what will be used to determine the number of low-income  students at district schools and the proportionate share for eligible non-  public</a:t>
            </a:r>
            <a:r>
              <a:rPr sz="2400" spc="-45" dirty="0">
                <a:latin typeface="Trebuchet MS"/>
                <a:cs typeface="Trebuchet MS"/>
              </a:rPr>
              <a:t> </a:t>
            </a:r>
            <a:r>
              <a:rPr sz="2400" spc="-5" dirty="0">
                <a:latin typeface="Trebuchet MS"/>
                <a:cs typeface="Trebuchet MS"/>
              </a:rPr>
              <a:t>schools.</a:t>
            </a:r>
            <a:endParaRPr sz="2400" dirty="0">
              <a:latin typeface="Trebuchet MS"/>
              <a:cs typeface="Trebuchet MS"/>
            </a:endParaRPr>
          </a:p>
          <a:p>
            <a:pPr marL="469900" marR="511175" indent="-457200">
              <a:lnSpc>
                <a:spcPts val="2590"/>
              </a:lnSpc>
              <a:spcBef>
                <a:spcPts val="1005"/>
              </a:spcBef>
              <a:buFont typeface="Arial"/>
              <a:buChar char="•"/>
              <a:tabLst>
                <a:tab pos="469265" algn="l"/>
                <a:tab pos="469900" algn="l"/>
                <a:tab pos="2699385" algn="l"/>
              </a:tabLst>
            </a:pPr>
            <a:r>
              <a:rPr sz="2400" spc="-5" dirty="0">
                <a:latin typeface="Trebuchet MS"/>
                <a:cs typeface="Trebuchet MS"/>
              </a:rPr>
              <a:t>LEAs are not required to allocate the same per-child amount to each  area</a:t>
            </a:r>
            <a:r>
              <a:rPr sz="2400" spc="15" dirty="0">
                <a:latin typeface="Trebuchet MS"/>
                <a:cs typeface="Trebuchet MS"/>
              </a:rPr>
              <a:t> </a:t>
            </a:r>
            <a:r>
              <a:rPr sz="2400" spc="-5" dirty="0">
                <a:latin typeface="Trebuchet MS"/>
                <a:cs typeface="Trebuchet MS"/>
              </a:rPr>
              <a:t>or</a:t>
            </a:r>
            <a:r>
              <a:rPr sz="2400" spc="20" dirty="0">
                <a:latin typeface="Trebuchet MS"/>
                <a:cs typeface="Trebuchet MS"/>
              </a:rPr>
              <a:t> </a:t>
            </a:r>
            <a:r>
              <a:rPr sz="2400" spc="-5" dirty="0">
                <a:latin typeface="Trebuchet MS"/>
                <a:cs typeface="Trebuchet MS"/>
              </a:rPr>
              <a:t>school.	</a:t>
            </a:r>
            <a:r>
              <a:rPr sz="2400" spc="-45" dirty="0">
                <a:latin typeface="Trebuchet MS"/>
                <a:cs typeface="Trebuchet MS"/>
              </a:rPr>
              <a:t>However, </a:t>
            </a:r>
            <a:r>
              <a:rPr sz="2400" spc="-5" dirty="0">
                <a:latin typeface="Trebuchet MS"/>
                <a:cs typeface="Trebuchet MS"/>
              </a:rPr>
              <a:t>the LEA must allocate a</a:t>
            </a:r>
            <a:r>
              <a:rPr sz="2400" spc="-20" dirty="0">
                <a:latin typeface="Trebuchet MS"/>
                <a:cs typeface="Trebuchet MS"/>
              </a:rPr>
              <a:t> </a:t>
            </a:r>
            <a:r>
              <a:rPr sz="2400" spc="-5" dirty="0">
                <a:latin typeface="Trebuchet MS"/>
                <a:cs typeface="Trebuchet MS"/>
              </a:rPr>
              <a:t>higher</a:t>
            </a:r>
            <a:r>
              <a:rPr sz="2400" spc="20" dirty="0">
                <a:latin typeface="Trebuchet MS"/>
                <a:cs typeface="Trebuchet MS"/>
              </a:rPr>
              <a:t> </a:t>
            </a:r>
            <a:r>
              <a:rPr sz="2400" spc="-5" dirty="0">
                <a:latin typeface="Trebuchet MS"/>
                <a:cs typeface="Trebuchet MS"/>
              </a:rPr>
              <a:t>per-child  amount (based on the number of low-income students at each </a:t>
            </a:r>
            <a:r>
              <a:rPr sz="2400" spc="-25" dirty="0">
                <a:latin typeface="Trebuchet MS"/>
                <a:cs typeface="Trebuchet MS"/>
              </a:rPr>
              <a:t>Title </a:t>
            </a:r>
            <a:r>
              <a:rPr sz="2400" spc="-5" dirty="0">
                <a:latin typeface="Trebuchet MS"/>
                <a:cs typeface="Trebuchet MS"/>
              </a:rPr>
              <a:t>I,  </a:t>
            </a:r>
            <a:r>
              <a:rPr sz="2400" spc="-30" dirty="0">
                <a:latin typeface="Trebuchet MS"/>
                <a:cs typeface="Trebuchet MS"/>
              </a:rPr>
              <a:t>Part </a:t>
            </a:r>
            <a:r>
              <a:rPr sz="2400" dirty="0">
                <a:latin typeface="Trebuchet MS"/>
                <a:cs typeface="Trebuchet MS"/>
              </a:rPr>
              <a:t>A </a:t>
            </a:r>
            <a:r>
              <a:rPr sz="2400" spc="-5" dirty="0">
                <a:latin typeface="Trebuchet MS"/>
                <a:cs typeface="Trebuchet MS"/>
              </a:rPr>
              <a:t>school) to areas or schools with higher poverty rates than it  allocates to areas or schools with lower poverty</a:t>
            </a:r>
            <a:r>
              <a:rPr sz="2400" spc="200" dirty="0">
                <a:latin typeface="Trebuchet MS"/>
                <a:cs typeface="Trebuchet MS"/>
              </a:rPr>
              <a:t> </a:t>
            </a:r>
            <a:r>
              <a:rPr sz="2400" spc="-5" dirty="0">
                <a:latin typeface="Trebuchet MS"/>
                <a:cs typeface="Trebuchet MS"/>
              </a:rPr>
              <a:t>rates.</a:t>
            </a:r>
            <a:endParaRPr sz="2400" dirty="0">
              <a:latin typeface="Trebuchet MS"/>
              <a:cs typeface="Trebuchet M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 y="219457"/>
            <a:ext cx="4618990" cy="386080"/>
          </a:xfrm>
          <a:prstGeom prst="rect">
            <a:avLst/>
          </a:prstGeom>
        </p:spPr>
        <p:txBody>
          <a:bodyPr vert="horz" wrap="square" lIns="0" tIns="0" rIns="0" bIns="0" rtlCol="0">
            <a:spAutoFit/>
          </a:bodyPr>
          <a:lstStyle/>
          <a:p>
            <a:pPr marL="12700">
              <a:lnSpc>
                <a:spcPct val="100000"/>
              </a:lnSpc>
            </a:pPr>
            <a:r>
              <a:rPr sz="2400" spc="-10" dirty="0">
                <a:solidFill>
                  <a:srgbClr val="FFFFFF"/>
                </a:solidFill>
                <a:latin typeface="Museo Slab 500"/>
                <a:cs typeface="Museo Slab 500"/>
              </a:rPr>
              <a:t>Participation </a:t>
            </a:r>
            <a:r>
              <a:rPr sz="2400" spc="-5" dirty="0">
                <a:solidFill>
                  <a:srgbClr val="FFFFFF"/>
                </a:solidFill>
                <a:latin typeface="Museo Slab 500"/>
                <a:cs typeface="Museo Slab 500"/>
              </a:rPr>
              <a:t>in </a:t>
            </a:r>
            <a:r>
              <a:rPr sz="2400" spc="-10" dirty="0">
                <a:solidFill>
                  <a:srgbClr val="FFFFFF"/>
                </a:solidFill>
                <a:latin typeface="Museo Slab 500"/>
                <a:cs typeface="Museo Slab 500"/>
              </a:rPr>
              <a:t>Titles </a:t>
            </a:r>
            <a:r>
              <a:rPr sz="2400" spc="-5" dirty="0">
                <a:solidFill>
                  <a:srgbClr val="FFFFFF"/>
                </a:solidFill>
                <a:latin typeface="Museo Slab 500"/>
                <a:cs typeface="Museo Slab 500"/>
              </a:rPr>
              <a:t>II </a:t>
            </a:r>
            <a:r>
              <a:rPr sz="2400" dirty="0">
                <a:solidFill>
                  <a:srgbClr val="FFFFFF"/>
                </a:solidFill>
                <a:latin typeface="Museo Slab 500"/>
                <a:cs typeface="Museo Slab 500"/>
              </a:rPr>
              <a:t>and </a:t>
            </a:r>
            <a:r>
              <a:rPr sz="2400" spc="-5" dirty="0">
                <a:solidFill>
                  <a:srgbClr val="FFFFFF"/>
                </a:solidFill>
                <a:latin typeface="Museo Slab 500"/>
                <a:cs typeface="Museo Slab 500"/>
              </a:rPr>
              <a:t>IV</a:t>
            </a:r>
            <a:endParaRPr sz="2400" dirty="0">
              <a:latin typeface="Museo Slab 500"/>
              <a:cs typeface="Museo Slab 500"/>
            </a:endParaRPr>
          </a:p>
        </p:txBody>
      </p:sp>
      <p:sp>
        <p:nvSpPr>
          <p:cNvPr id="3" name="object 3"/>
          <p:cNvSpPr txBox="1"/>
          <p:nvPr/>
        </p:nvSpPr>
        <p:spPr>
          <a:xfrm>
            <a:off x="825500" y="1417320"/>
            <a:ext cx="10457815" cy="4808855"/>
          </a:xfrm>
          <a:prstGeom prst="rect">
            <a:avLst/>
          </a:prstGeom>
        </p:spPr>
        <p:txBody>
          <a:bodyPr vert="horz" wrap="square" lIns="0" tIns="0" rIns="0" bIns="0" rtlCol="0">
            <a:spAutoFit/>
          </a:bodyPr>
          <a:lstStyle/>
          <a:p>
            <a:pPr marL="469900" indent="-457200">
              <a:lnSpc>
                <a:spcPct val="100000"/>
              </a:lnSpc>
              <a:buFont typeface="Arial"/>
              <a:buChar char="•"/>
              <a:tabLst>
                <a:tab pos="469265" algn="l"/>
                <a:tab pos="469900" algn="l"/>
              </a:tabLst>
            </a:pPr>
            <a:r>
              <a:rPr sz="2400" spc="-25" dirty="0">
                <a:latin typeface="Trebuchet MS"/>
                <a:cs typeface="Trebuchet MS"/>
              </a:rPr>
              <a:t>Title </a:t>
            </a:r>
            <a:r>
              <a:rPr sz="2400" spc="-5" dirty="0">
                <a:latin typeface="Trebuchet MS"/>
                <a:cs typeface="Trebuchet MS"/>
              </a:rPr>
              <a:t>II, </a:t>
            </a:r>
            <a:r>
              <a:rPr sz="2400" spc="-30" dirty="0">
                <a:latin typeface="Trebuchet MS"/>
                <a:cs typeface="Trebuchet MS"/>
              </a:rPr>
              <a:t>Part</a:t>
            </a:r>
            <a:r>
              <a:rPr sz="2400" spc="-175" dirty="0">
                <a:latin typeface="Trebuchet MS"/>
                <a:cs typeface="Trebuchet MS"/>
              </a:rPr>
              <a:t> </a:t>
            </a:r>
            <a:r>
              <a:rPr sz="2400" dirty="0">
                <a:latin typeface="Trebuchet MS"/>
                <a:cs typeface="Trebuchet MS"/>
              </a:rPr>
              <a:t>A</a:t>
            </a:r>
            <a:endParaRPr sz="2400">
              <a:latin typeface="Trebuchet MS"/>
              <a:cs typeface="Trebuchet MS"/>
            </a:endParaRPr>
          </a:p>
          <a:p>
            <a:pPr marL="1155700" marR="107314" lvl="1" indent="-457200">
              <a:lnSpc>
                <a:spcPct val="90000"/>
              </a:lnSpc>
              <a:spcBef>
                <a:spcPts val="445"/>
              </a:spcBef>
              <a:buFont typeface="Arial"/>
              <a:buChar char="•"/>
              <a:tabLst>
                <a:tab pos="1155065" algn="l"/>
                <a:tab pos="1155700" algn="l"/>
              </a:tabLst>
            </a:pPr>
            <a:r>
              <a:rPr sz="2000" spc="-5" dirty="0">
                <a:latin typeface="Calibri"/>
                <a:cs typeface="Calibri"/>
              </a:rPr>
              <a:t>Activities supported with Title II, </a:t>
            </a:r>
            <a:r>
              <a:rPr sz="2000" spc="-15" dirty="0">
                <a:latin typeface="Calibri"/>
                <a:cs typeface="Calibri"/>
              </a:rPr>
              <a:t>Part </a:t>
            </a:r>
            <a:r>
              <a:rPr sz="2000" dirty="0">
                <a:latin typeface="Calibri"/>
                <a:cs typeface="Calibri"/>
              </a:rPr>
              <a:t>A funds </a:t>
            </a:r>
            <a:r>
              <a:rPr sz="2000" spc="-10" dirty="0">
                <a:latin typeface="Calibri"/>
                <a:cs typeface="Calibri"/>
              </a:rPr>
              <a:t>must </a:t>
            </a:r>
            <a:r>
              <a:rPr sz="2000" dirty="0">
                <a:latin typeface="Calibri"/>
                <a:cs typeface="Calibri"/>
              </a:rPr>
              <a:t>be planned </a:t>
            </a:r>
            <a:r>
              <a:rPr sz="2000" spc="-5" dirty="0">
                <a:latin typeface="Calibri"/>
                <a:cs typeface="Calibri"/>
              </a:rPr>
              <a:t>through </a:t>
            </a:r>
            <a:r>
              <a:rPr sz="2000" spc="-10" dirty="0">
                <a:latin typeface="Calibri"/>
                <a:cs typeface="Calibri"/>
              </a:rPr>
              <a:t>consultation </a:t>
            </a:r>
            <a:r>
              <a:rPr sz="2000" spc="-5" dirty="0">
                <a:latin typeface="Calibri"/>
                <a:cs typeface="Calibri"/>
              </a:rPr>
              <a:t>with  </a:t>
            </a:r>
            <a:r>
              <a:rPr sz="2000" spc="-10" dirty="0">
                <a:latin typeface="Calibri"/>
                <a:cs typeface="Calibri"/>
              </a:rPr>
              <a:t>teachers, </a:t>
            </a:r>
            <a:r>
              <a:rPr sz="2000" spc="-5" dirty="0">
                <a:latin typeface="Calibri"/>
                <a:cs typeface="Calibri"/>
              </a:rPr>
              <a:t>school </a:t>
            </a:r>
            <a:r>
              <a:rPr sz="2000" spc="-10" dirty="0">
                <a:latin typeface="Calibri"/>
                <a:cs typeface="Calibri"/>
              </a:rPr>
              <a:t>leaders, paraprofessionals, </a:t>
            </a:r>
            <a:r>
              <a:rPr sz="2000" spc="-5" dirty="0">
                <a:latin typeface="Calibri"/>
                <a:cs typeface="Calibri"/>
              </a:rPr>
              <a:t>special </a:t>
            </a:r>
            <a:r>
              <a:rPr sz="2000" dirty="0">
                <a:latin typeface="Calibri"/>
                <a:cs typeface="Calibri"/>
              </a:rPr>
              <a:t>service </a:t>
            </a:r>
            <a:r>
              <a:rPr sz="2000" spc="-15" dirty="0">
                <a:latin typeface="Calibri"/>
                <a:cs typeface="Calibri"/>
              </a:rPr>
              <a:t>providers, </a:t>
            </a:r>
            <a:r>
              <a:rPr sz="2000" spc="-5" dirty="0">
                <a:latin typeface="Calibri"/>
                <a:cs typeface="Calibri"/>
              </a:rPr>
              <a:t>charter school  </a:t>
            </a:r>
            <a:r>
              <a:rPr sz="2000" spc="-10" dirty="0">
                <a:latin typeface="Calibri"/>
                <a:cs typeface="Calibri"/>
              </a:rPr>
              <a:t>leaders, parents, </a:t>
            </a:r>
            <a:r>
              <a:rPr sz="2000" dirty="0">
                <a:latin typeface="Calibri"/>
                <a:cs typeface="Calibri"/>
              </a:rPr>
              <a:t>and </a:t>
            </a:r>
            <a:r>
              <a:rPr sz="2000" spc="-5" dirty="0">
                <a:latin typeface="Calibri"/>
                <a:cs typeface="Calibri"/>
              </a:rPr>
              <a:t>community partners. </a:t>
            </a:r>
            <a:r>
              <a:rPr sz="2000" dirty="0">
                <a:latin typeface="Calibri"/>
                <a:cs typeface="Calibri"/>
              </a:rPr>
              <a:t>The </a:t>
            </a:r>
            <a:r>
              <a:rPr sz="2000" spc="-10" dirty="0">
                <a:latin typeface="Calibri"/>
                <a:cs typeface="Calibri"/>
              </a:rPr>
              <a:t>LEA must </a:t>
            </a:r>
            <a:r>
              <a:rPr sz="2000" spc="-5" dirty="0">
                <a:latin typeface="Calibri"/>
                <a:cs typeface="Calibri"/>
              </a:rPr>
              <a:t>also </a:t>
            </a:r>
            <a:r>
              <a:rPr sz="2000" spc="-10" dirty="0">
                <a:latin typeface="Calibri"/>
                <a:cs typeface="Calibri"/>
              </a:rPr>
              <a:t>engage </a:t>
            </a:r>
            <a:r>
              <a:rPr sz="2000" spc="-5" dirty="0">
                <a:latin typeface="Calibri"/>
                <a:cs typeface="Calibri"/>
              </a:rPr>
              <a:t>in continued  </a:t>
            </a:r>
            <a:r>
              <a:rPr sz="2000" spc="-10" dirty="0">
                <a:latin typeface="Calibri"/>
                <a:cs typeface="Calibri"/>
              </a:rPr>
              <a:t>consultation </a:t>
            </a:r>
            <a:r>
              <a:rPr sz="2000" spc="-5" dirty="0">
                <a:latin typeface="Calibri"/>
                <a:cs typeface="Calibri"/>
              </a:rPr>
              <a:t>with these </a:t>
            </a:r>
            <a:r>
              <a:rPr sz="2000" spc="-15" dirty="0">
                <a:latin typeface="Calibri"/>
                <a:cs typeface="Calibri"/>
              </a:rPr>
              <a:t>stakeholders to improve </a:t>
            </a:r>
            <a:r>
              <a:rPr sz="2000" spc="-5" dirty="0">
                <a:latin typeface="Calibri"/>
                <a:cs typeface="Calibri"/>
              </a:rPr>
              <a:t>supported activities. Descriptions of  </a:t>
            </a:r>
            <a:r>
              <a:rPr sz="2000" dirty="0">
                <a:latin typeface="Calibri"/>
                <a:cs typeface="Calibri"/>
              </a:rPr>
              <a:t>funded </a:t>
            </a:r>
            <a:r>
              <a:rPr sz="2000" spc="-5" dirty="0">
                <a:latin typeface="Calibri"/>
                <a:cs typeface="Calibri"/>
              </a:rPr>
              <a:t>activities in </a:t>
            </a:r>
            <a:r>
              <a:rPr sz="2000" dirty="0">
                <a:latin typeface="Calibri"/>
                <a:cs typeface="Calibri"/>
              </a:rPr>
              <a:t>the </a:t>
            </a:r>
            <a:r>
              <a:rPr sz="2000" u="heavy" spc="-10" dirty="0">
                <a:solidFill>
                  <a:srgbClr val="0563C1"/>
                </a:solidFill>
                <a:latin typeface="Calibri"/>
                <a:cs typeface="Calibri"/>
                <a:hlinkClick r:id="rId2"/>
              </a:rPr>
              <a:t>Consolidated </a:t>
            </a:r>
            <a:r>
              <a:rPr sz="2000" u="heavy" spc="-5" dirty="0">
                <a:solidFill>
                  <a:srgbClr val="0563C1"/>
                </a:solidFill>
                <a:latin typeface="Calibri"/>
                <a:cs typeface="Calibri"/>
                <a:hlinkClick r:id="rId2"/>
              </a:rPr>
              <a:t>Application </a:t>
            </a:r>
            <a:r>
              <a:rPr sz="2000" spc="-10" dirty="0">
                <a:latin typeface="Calibri"/>
                <a:cs typeface="Calibri"/>
              </a:rPr>
              <a:t>must </a:t>
            </a:r>
            <a:r>
              <a:rPr sz="2000" spc="-5" dirty="0">
                <a:latin typeface="Calibri"/>
                <a:cs typeface="Calibri"/>
              </a:rPr>
              <a:t>address alignment with </a:t>
            </a:r>
            <a:r>
              <a:rPr sz="2000" dirty="0">
                <a:latin typeface="Calibri"/>
                <a:cs typeface="Calibri"/>
              </a:rPr>
              <a:t>the  </a:t>
            </a:r>
            <a:r>
              <a:rPr sz="2000" spc="-10" dirty="0">
                <a:latin typeface="Calibri"/>
                <a:cs typeface="Calibri"/>
              </a:rPr>
              <a:t>Colorado </a:t>
            </a:r>
            <a:r>
              <a:rPr sz="2000" spc="-5" dirty="0">
                <a:latin typeface="Calibri"/>
                <a:cs typeface="Calibri"/>
              </a:rPr>
              <a:t>Academic</a:t>
            </a:r>
            <a:r>
              <a:rPr sz="2000" spc="-50" dirty="0">
                <a:latin typeface="Calibri"/>
                <a:cs typeface="Calibri"/>
              </a:rPr>
              <a:t> </a:t>
            </a:r>
            <a:r>
              <a:rPr sz="2000" spc="-5" dirty="0">
                <a:latin typeface="Calibri"/>
                <a:cs typeface="Calibri"/>
              </a:rPr>
              <a:t>Standards.</a:t>
            </a:r>
            <a:endParaRPr sz="2000">
              <a:latin typeface="Calibri"/>
              <a:cs typeface="Calibri"/>
            </a:endParaRPr>
          </a:p>
          <a:p>
            <a:pPr marL="469900" indent="-457200">
              <a:lnSpc>
                <a:spcPct val="100000"/>
              </a:lnSpc>
              <a:spcBef>
                <a:spcPts val="760"/>
              </a:spcBef>
              <a:buFont typeface="Arial"/>
              <a:buChar char="•"/>
              <a:tabLst>
                <a:tab pos="469265" algn="l"/>
                <a:tab pos="469900" algn="l"/>
              </a:tabLst>
            </a:pPr>
            <a:r>
              <a:rPr sz="2400" spc="-25" dirty="0">
                <a:latin typeface="Trebuchet MS"/>
                <a:cs typeface="Trebuchet MS"/>
              </a:rPr>
              <a:t>Title </a:t>
            </a:r>
            <a:r>
              <a:rPr sz="2400" spc="-120" dirty="0">
                <a:latin typeface="Trebuchet MS"/>
                <a:cs typeface="Trebuchet MS"/>
              </a:rPr>
              <a:t>IV, </a:t>
            </a:r>
            <a:r>
              <a:rPr sz="2400" spc="-30" dirty="0">
                <a:latin typeface="Trebuchet MS"/>
                <a:cs typeface="Trebuchet MS"/>
              </a:rPr>
              <a:t>Part</a:t>
            </a:r>
            <a:r>
              <a:rPr sz="2400" spc="-60" dirty="0">
                <a:latin typeface="Trebuchet MS"/>
                <a:cs typeface="Trebuchet MS"/>
              </a:rPr>
              <a:t> </a:t>
            </a:r>
            <a:r>
              <a:rPr sz="2400" dirty="0">
                <a:latin typeface="Trebuchet MS"/>
                <a:cs typeface="Trebuchet MS"/>
              </a:rPr>
              <a:t>A</a:t>
            </a:r>
            <a:endParaRPr sz="2400">
              <a:latin typeface="Trebuchet MS"/>
              <a:cs typeface="Trebuchet MS"/>
            </a:endParaRPr>
          </a:p>
          <a:p>
            <a:pPr marL="1155700" marR="5080" lvl="1" indent="-457200">
              <a:lnSpc>
                <a:spcPct val="90000"/>
              </a:lnSpc>
              <a:spcBef>
                <a:spcPts val="445"/>
              </a:spcBef>
              <a:buFont typeface="Arial"/>
              <a:buChar char="•"/>
              <a:tabLst>
                <a:tab pos="1155065" algn="l"/>
                <a:tab pos="1155700" algn="l"/>
              </a:tabLst>
            </a:pPr>
            <a:r>
              <a:rPr sz="2000" spc="-5" dirty="0">
                <a:latin typeface="Calibri"/>
                <a:cs typeface="Calibri"/>
              </a:rPr>
              <a:t>Activities supported with Title </a:t>
            </a:r>
            <a:r>
              <a:rPr sz="2000" spc="-55" dirty="0">
                <a:latin typeface="Calibri"/>
                <a:cs typeface="Calibri"/>
              </a:rPr>
              <a:t>IV, </a:t>
            </a:r>
            <a:r>
              <a:rPr sz="2000" spc="-15" dirty="0">
                <a:latin typeface="Calibri"/>
                <a:cs typeface="Calibri"/>
              </a:rPr>
              <a:t>Part </a:t>
            </a:r>
            <a:r>
              <a:rPr sz="2000" dirty="0">
                <a:latin typeface="Calibri"/>
                <a:cs typeface="Calibri"/>
              </a:rPr>
              <a:t>A funds </a:t>
            </a:r>
            <a:r>
              <a:rPr sz="2000" spc="-10" dirty="0">
                <a:latin typeface="Calibri"/>
                <a:cs typeface="Calibri"/>
              </a:rPr>
              <a:t>must </a:t>
            </a:r>
            <a:r>
              <a:rPr sz="2000" dirty="0">
                <a:latin typeface="Calibri"/>
                <a:cs typeface="Calibri"/>
              </a:rPr>
              <a:t>be planned </a:t>
            </a:r>
            <a:r>
              <a:rPr sz="2000" spc="-5" dirty="0">
                <a:latin typeface="Calibri"/>
                <a:cs typeface="Calibri"/>
              </a:rPr>
              <a:t>through </a:t>
            </a:r>
            <a:r>
              <a:rPr sz="2000" spc="-10" dirty="0">
                <a:latin typeface="Calibri"/>
                <a:cs typeface="Calibri"/>
              </a:rPr>
              <a:t>consultation </a:t>
            </a:r>
            <a:r>
              <a:rPr sz="2000" spc="-5" dirty="0">
                <a:latin typeface="Calibri"/>
                <a:cs typeface="Calibri"/>
              </a:rPr>
              <a:t>with  </a:t>
            </a:r>
            <a:r>
              <a:rPr sz="2000" spc="-10" dirty="0">
                <a:latin typeface="Calibri"/>
                <a:cs typeface="Calibri"/>
              </a:rPr>
              <a:t>parents, teachers, </a:t>
            </a:r>
            <a:r>
              <a:rPr sz="2000" spc="-5" dirty="0">
                <a:latin typeface="Calibri"/>
                <a:cs typeface="Calibri"/>
              </a:rPr>
              <a:t>principals, other school </a:t>
            </a:r>
            <a:r>
              <a:rPr sz="2000" spc="-10" dirty="0">
                <a:latin typeface="Calibri"/>
                <a:cs typeface="Calibri"/>
              </a:rPr>
              <a:t>leaders, </a:t>
            </a:r>
            <a:r>
              <a:rPr sz="2000" spc="-5" dirty="0">
                <a:latin typeface="Calibri"/>
                <a:cs typeface="Calibri"/>
              </a:rPr>
              <a:t>special </a:t>
            </a:r>
            <a:r>
              <a:rPr sz="2000" dirty="0">
                <a:latin typeface="Calibri"/>
                <a:cs typeface="Calibri"/>
              </a:rPr>
              <a:t>service </a:t>
            </a:r>
            <a:r>
              <a:rPr sz="2000" spc="-15" dirty="0">
                <a:latin typeface="Calibri"/>
                <a:cs typeface="Calibri"/>
              </a:rPr>
              <a:t>providers, </a:t>
            </a:r>
            <a:r>
              <a:rPr sz="2000" spc="-10" dirty="0">
                <a:latin typeface="Calibri"/>
                <a:cs typeface="Calibri"/>
              </a:rPr>
              <a:t>students,  </a:t>
            </a:r>
            <a:r>
              <a:rPr sz="2000" spc="-5" dirty="0">
                <a:latin typeface="Calibri"/>
                <a:cs typeface="Calibri"/>
              </a:rPr>
              <a:t>community-based </a:t>
            </a:r>
            <a:r>
              <a:rPr sz="2000" spc="-10" dirty="0">
                <a:latin typeface="Calibri"/>
                <a:cs typeface="Calibri"/>
              </a:rPr>
              <a:t>organizations, </a:t>
            </a:r>
            <a:r>
              <a:rPr sz="2000" spc="-5" dirty="0">
                <a:latin typeface="Calibri"/>
                <a:cs typeface="Calibri"/>
              </a:rPr>
              <a:t>local </a:t>
            </a:r>
            <a:r>
              <a:rPr sz="2000" spc="-10" dirty="0">
                <a:latin typeface="Calibri"/>
                <a:cs typeface="Calibri"/>
              </a:rPr>
              <a:t>government </a:t>
            </a:r>
            <a:r>
              <a:rPr sz="2000" spc="-15" dirty="0">
                <a:latin typeface="Calibri"/>
                <a:cs typeface="Calibri"/>
              </a:rPr>
              <a:t>representatives, </a:t>
            </a:r>
            <a:r>
              <a:rPr sz="2000" dirty="0">
                <a:latin typeface="Calibri"/>
                <a:cs typeface="Calibri"/>
              </a:rPr>
              <a:t>Indian </a:t>
            </a:r>
            <a:r>
              <a:rPr sz="2000" spc="-5" dirty="0">
                <a:latin typeface="Calibri"/>
                <a:cs typeface="Calibri"/>
              </a:rPr>
              <a:t>tribes or tribal  </a:t>
            </a:r>
            <a:r>
              <a:rPr sz="2000" spc="-10" dirty="0">
                <a:latin typeface="Calibri"/>
                <a:cs typeface="Calibri"/>
              </a:rPr>
              <a:t>organizations </a:t>
            </a:r>
            <a:r>
              <a:rPr sz="2000" spc="-5" dirty="0">
                <a:latin typeface="Calibri"/>
                <a:cs typeface="Calibri"/>
              </a:rPr>
              <a:t>that </a:t>
            </a:r>
            <a:r>
              <a:rPr sz="2000" spc="-15" dirty="0">
                <a:latin typeface="Calibri"/>
                <a:cs typeface="Calibri"/>
              </a:rPr>
              <a:t>may </a:t>
            </a:r>
            <a:r>
              <a:rPr sz="2000" dirty="0">
                <a:latin typeface="Calibri"/>
                <a:cs typeface="Calibri"/>
              </a:rPr>
              <a:t>be </a:t>
            </a:r>
            <a:r>
              <a:rPr sz="2000" spc="-10" dirty="0">
                <a:latin typeface="Calibri"/>
                <a:cs typeface="Calibri"/>
              </a:rPr>
              <a:t>located </a:t>
            </a:r>
            <a:r>
              <a:rPr sz="2000" spc="-5" dirty="0">
                <a:latin typeface="Calibri"/>
                <a:cs typeface="Calibri"/>
              </a:rPr>
              <a:t>in </a:t>
            </a:r>
            <a:r>
              <a:rPr sz="2000" dirty="0">
                <a:latin typeface="Calibri"/>
                <a:cs typeface="Calibri"/>
              </a:rPr>
              <a:t>the </a:t>
            </a:r>
            <a:r>
              <a:rPr sz="2000" spc="-10" dirty="0">
                <a:latin typeface="Calibri"/>
                <a:cs typeface="Calibri"/>
              </a:rPr>
              <a:t>region </a:t>
            </a:r>
            <a:r>
              <a:rPr sz="2000" spc="-5" dirty="0">
                <a:latin typeface="Calibri"/>
                <a:cs typeface="Calibri"/>
              </a:rPr>
              <a:t>served by </a:t>
            </a:r>
            <a:r>
              <a:rPr sz="2000" dirty="0">
                <a:latin typeface="Calibri"/>
                <a:cs typeface="Calibri"/>
              </a:rPr>
              <a:t>the </a:t>
            </a:r>
            <a:r>
              <a:rPr sz="2000" spc="-5" dirty="0">
                <a:latin typeface="Calibri"/>
                <a:cs typeface="Calibri"/>
              </a:rPr>
              <a:t>LEA, </a:t>
            </a:r>
            <a:r>
              <a:rPr sz="2000" dirty="0">
                <a:latin typeface="Calibri"/>
                <a:cs typeface="Calibri"/>
              </a:rPr>
              <a:t>and </a:t>
            </a:r>
            <a:r>
              <a:rPr sz="2000" spc="-5" dirty="0">
                <a:latin typeface="Calibri"/>
                <a:cs typeface="Calibri"/>
              </a:rPr>
              <a:t>charter school  </a:t>
            </a:r>
            <a:r>
              <a:rPr sz="2000" spc="-10" dirty="0">
                <a:latin typeface="Calibri"/>
                <a:cs typeface="Calibri"/>
              </a:rPr>
              <a:t>teachers </a:t>
            </a:r>
            <a:r>
              <a:rPr sz="2000" dirty="0">
                <a:latin typeface="Calibri"/>
                <a:cs typeface="Calibri"/>
              </a:rPr>
              <a:t>and </a:t>
            </a:r>
            <a:r>
              <a:rPr sz="2000" spc="-5" dirty="0">
                <a:latin typeface="Calibri"/>
                <a:cs typeface="Calibri"/>
              </a:rPr>
              <a:t>principals; </a:t>
            </a:r>
            <a:r>
              <a:rPr sz="2000" spc="-10" dirty="0">
                <a:latin typeface="Calibri"/>
                <a:cs typeface="Calibri"/>
              </a:rPr>
              <a:t>teachers, </a:t>
            </a:r>
            <a:r>
              <a:rPr sz="2000" spc="-5" dirty="0">
                <a:latin typeface="Calibri"/>
                <a:cs typeface="Calibri"/>
              </a:rPr>
              <a:t>principals </a:t>
            </a:r>
            <a:r>
              <a:rPr sz="2000" dirty="0">
                <a:latin typeface="Calibri"/>
                <a:cs typeface="Calibri"/>
              </a:rPr>
              <a:t>and </a:t>
            </a:r>
            <a:r>
              <a:rPr sz="2000" spc="-5" dirty="0">
                <a:latin typeface="Calibri"/>
                <a:cs typeface="Calibri"/>
              </a:rPr>
              <a:t>other </a:t>
            </a:r>
            <a:r>
              <a:rPr sz="2000" spc="-15" dirty="0">
                <a:latin typeface="Calibri"/>
                <a:cs typeface="Calibri"/>
              </a:rPr>
              <a:t>relevant stakeholders. </a:t>
            </a:r>
            <a:r>
              <a:rPr sz="2000" dirty="0">
                <a:latin typeface="Calibri"/>
                <a:cs typeface="Calibri"/>
              </a:rPr>
              <a:t>The </a:t>
            </a:r>
            <a:r>
              <a:rPr sz="2000" spc="-10" dirty="0">
                <a:latin typeface="Calibri"/>
                <a:cs typeface="Calibri"/>
              </a:rPr>
              <a:t>LEA  must </a:t>
            </a:r>
            <a:r>
              <a:rPr sz="2000" spc="-5" dirty="0">
                <a:latin typeface="Calibri"/>
                <a:cs typeface="Calibri"/>
              </a:rPr>
              <a:t>also </a:t>
            </a:r>
            <a:r>
              <a:rPr sz="2000" spc="-10" dirty="0">
                <a:latin typeface="Calibri"/>
                <a:cs typeface="Calibri"/>
              </a:rPr>
              <a:t>engage </a:t>
            </a:r>
            <a:r>
              <a:rPr sz="2000" spc="-5" dirty="0">
                <a:latin typeface="Calibri"/>
                <a:cs typeface="Calibri"/>
              </a:rPr>
              <a:t>in continued </a:t>
            </a:r>
            <a:r>
              <a:rPr sz="2000" spc="-10" dirty="0">
                <a:latin typeface="Calibri"/>
                <a:cs typeface="Calibri"/>
              </a:rPr>
              <a:t>consultation </a:t>
            </a:r>
            <a:r>
              <a:rPr sz="2000" spc="-5" dirty="0">
                <a:latin typeface="Calibri"/>
                <a:cs typeface="Calibri"/>
              </a:rPr>
              <a:t>with these </a:t>
            </a:r>
            <a:r>
              <a:rPr sz="2000" spc="-15" dirty="0">
                <a:latin typeface="Calibri"/>
                <a:cs typeface="Calibri"/>
              </a:rPr>
              <a:t>stakeholders to improve </a:t>
            </a:r>
            <a:r>
              <a:rPr sz="2000" spc="-5" dirty="0">
                <a:latin typeface="Calibri"/>
                <a:cs typeface="Calibri"/>
              </a:rPr>
              <a:t>supported  activities. Descriptions of </a:t>
            </a:r>
            <a:r>
              <a:rPr sz="2000" dirty="0">
                <a:latin typeface="Calibri"/>
                <a:cs typeface="Calibri"/>
              </a:rPr>
              <a:t>funded </a:t>
            </a:r>
            <a:r>
              <a:rPr sz="2000" spc="-5" dirty="0">
                <a:latin typeface="Calibri"/>
                <a:cs typeface="Calibri"/>
              </a:rPr>
              <a:t>activities in </a:t>
            </a:r>
            <a:r>
              <a:rPr sz="2000" dirty="0">
                <a:latin typeface="Calibri"/>
                <a:cs typeface="Calibri"/>
              </a:rPr>
              <a:t>the </a:t>
            </a:r>
            <a:r>
              <a:rPr sz="2000" u="heavy" spc="-10" dirty="0">
                <a:solidFill>
                  <a:srgbClr val="0563C1"/>
                </a:solidFill>
                <a:latin typeface="Calibri"/>
                <a:cs typeface="Calibri"/>
                <a:hlinkClick r:id="rId2"/>
              </a:rPr>
              <a:t>Consolidated </a:t>
            </a:r>
            <a:r>
              <a:rPr sz="2000" u="heavy" spc="-5" dirty="0">
                <a:solidFill>
                  <a:srgbClr val="0563C1"/>
                </a:solidFill>
                <a:latin typeface="Calibri"/>
                <a:cs typeface="Calibri"/>
                <a:hlinkClick r:id="rId2"/>
              </a:rPr>
              <a:t>Application </a:t>
            </a:r>
            <a:r>
              <a:rPr sz="2000" spc="-10" dirty="0">
                <a:latin typeface="Calibri"/>
                <a:cs typeface="Calibri"/>
              </a:rPr>
              <a:t>must </a:t>
            </a:r>
            <a:r>
              <a:rPr sz="2000" spc="-5" dirty="0">
                <a:latin typeface="Calibri"/>
                <a:cs typeface="Calibri"/>
              </a:rPr>
              <a:t>address  </a:t>
            </a:r>
            <a:r>
              <a:rPr sz="2000" spc="-15" dirty="0">
                <a:latin typeface="Calibri"/>
                <a:cs typeface="Calibri"/>
              </a:rPr>
              <a:t>program </a:t>
            </a:r>
            <a:r>
              <a:rPr sz="2000" spc="-5" dirty="0">
                <a:latin typeface="Calibri"/>
                <a:cs typeface="Calibri"/>
              </a:rPr>
              <a:t>objectives </a:t>
            </a:r>
            <a:r>
              <a:rPr sz="2000" dirty="0">
                <a:latin typeface="Calibri"/>
                <a:cs typeface="Calibri"/>
              </a:rPr>
              <a:t>and </a:t>
            </a:r>
            <a:r>
              <a:rPr sz="2000" spc="-10" dirty="0">
                <a:latin typeface="Calibri"/>
                <a:cs typeface="Calibri"/>
              </a:rPr>
              <a:t>intended</a:t>
            </a:r>
            <a:r>
              <a:rPr sz="2000" spc="-20" dirty="0">
                <a:latin typeface="Calibri"/>
                <a:cs typeface="Calibri"/>
              </a:rPr>
              <a:t> </a:t>
            </a:r>
            <a:r>
              <a:rPr sz="2000" spc="-5" dirty="0">
                <a:latin typeface="Calibri"/>
                <a:cs typeface="Calibri"/>
              </a:rPr>
              <a:t>outcomes.</a:t>
            </a:r>
            <a:endParaRPr sz="20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3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TotalTime>
  <Words>1553</Words>
  <Application>Microsoft Office PowerPoint</Application>
  <PresentationFormat>Widescreen</PresentationFormat>
  <Paragraphs>85</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Museo Slab 500</vt:lpstr>
      <vt:lpstr>Times New Roman</vt:lpstr>
      <vt:lpstr>Trebuchet MS</vt:lpstr>
      <vt:lpstr>Office Theme</vt:lpstr>
      <vt:lpstr>The Role a Charter School Plays in its Charter Authorizer’s Submission of the Consolidated Federal Programs Application</vt:lpstr>
      <vt:lpstr>What is the Consolidated Application  for Federal Funds?</vt:lpstr>
      <vt:lpstr>What is the Consolidated Application?</vt:lpstr>
      <vt:lpstr>What funding sources are included as part  of the Consolidated Application?</vt:lpstr>
      <vt:lpstr>What funding sources are included as part  of the Consolidated Application? (continued)</vt:lpstr>
      <vt:lpstr>Who completes the Consolidated Application for Federal  Funds?</vt:lpstr>
      <vt:lpstr>Eligibility for Accessing Title I, Part A</vt:lpstr>
      <vt:lpstr>Eligibility for Accessing Title I, Part A (continued)</vt:lpstr>
      <vt:lpstr>Participation in Titles II and IV</vt:lpstr>
      <vt:lpstr>Title II, Part A &amp; Title IV,Part A – Supplement Not Supplant</vt:lpstr>
      <vt:lpstr>Title II, Part A &amp; Title IV, Part A - Test  Questions</vt:lpstr>
      <vt:lpstr>Participation in Title III</vt:lpstr>
      <vt:lpstr>Title III, Part A - Supplement, Not Supplant</vt:lpstr>
      <vt:lpstr>Title III, Part A - Supplement, Not Supplant Test</vt:lpstr>
      <vt:lpstr>Title III, Part A - Supplement, Not Supplant and the Civil Rights Act of  1964 and the Equal Educational Opportunities Act of 1974</vt:lpstr>
      <vt:lpstr>Timeline and Planning Considerations  for Charter Schools</vt:lpstr>
      <vt:lpstr>Questions</vt:lpstr>
      <vt:lpstr>Contact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Anzalone, Elizabeth</cp:lastModifiedBy>
  <cp:revision>1</cp:revision>
  <dcterms:created xsi:type="dcterms:W3CDTF">2018-03-14T11:25:26Z</dcterms:created>
  <dcterms:modified xsi:type="dcterms:W3CDTF">2018-03-14T17:35:16Z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2018-03-13T00:00:00Z</vt:filetime>
  </property>
  <property fmtid="{D5CDD505-2E9C-101B-9397-08002B2CF9AE}" pid="3" name="Creator">
    <vt:lpwstr>Acrobat PDFMaker 15 for PowerPoint</vt:lpwstr>
  </property>
  <property fmtid="{D5CDD505-2E9C-101B-9397-08002B2CF9AE}" pid="4" name="LastSaved">
    <vt:filetime>2018-03-14T00:00:00Z</vt:filetime>
  </property>
</Properties>
</file>