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660" r:id="rId2"/>
  </p:sldMasterIdLst>
  <p:notesMasterIdLst>
    <p:notesMasterId r:id="rId16"/>
  </p:notesMasterIdLst>
  <p:sldIdLst>
    <p:sldId id="269" r:id="rId3"/>
    <p:sldId id="349" r:id="rId4"/>
    <p:sldId id="348" r:id="rId5"/>
    <p:sldId id="352" r:id="rId6"/>
    <p:sldId id="353" r:id="rId7"/>
    <p:sldId id="354" r:id="rId8"/>
    <p:sldId id="355" r:id="rId9"/>
    <p:sldId id="356" r:id="rId10"/>
    <p:sldId id="347" r:id="rId11"/>
    <p:sldId id="346" r:id="rId12"/>
    <p:sldId id="345" r:id="rId13"/>
    <p:sldId id="357" r:id="rId14"/>
    <p:sldId id="35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EC28A6D-327B-CC76-57A4-5243AC50D294}" name="Collins, DeLilah" initials="CD" userId="S::collins_d@cde.state.co.us::0fbcd1ec-9edd-4919-b5b0-b4fa9ee07543" providerId="AD"/>
  <p188:author id="{CDECB58C-AD26-A9A3-ACB5-D0253716AFB0}" name="Christensen, Mandy" initials="MC" userId="S::Christensen_a@cde.state.co.us::7d680085-0770-4f14-a671-40d34a9daa96" providerId="AD"/>
  <p188:author id="{C85AB7D2-B550-BD79-B8E2-7E1BEF75532D}" name="Hollingshead, Jess" initials="HJ" userId="S::hollingshead_j@cde.state.co.us::72828a8d-9361-4fc4-a85c-ed48cb67a61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D6D197-2713-8E0C-BD2B-23161654DC98}" v="13" dt="2024-04-30T21:24:54.5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1" d="100"/>
          <a:sy n="121" d="100"/>
        </p:scale>
        <p:origin x="15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45D98-5CA5-48FC-89D6-1F4080C6B837}" type="datetimeFigureOut">
              <a:t>4/2/2025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11CA66-C085-4981-B8AC-D5D9C65D0100}" type="slidenum">
              <a:t>‹#›</a:t>
            </a:fld>
            <a:endParaRPr lang="en-US"/>
          </a:p>
        </p:txBody>
      </p:sp>
    </p:spTree>
    <p:extLst>
      <p:ext uri="{BB962C8B-B14F-4D97-AF65-F5344CB8AC3E}">
        <p14:creationId xmlns:p14="http://schemas.microsoft.com/office/powerpoint/2010/main" val="838737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1dced6a568_2_7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0" name="Google Shape;130;g11dced6a568_2_7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lvl="0" indent="-171450" algn="l" rtl="0">
              <a:spcBef>
                <a:spcPts val="0"/>
              </a:spcBef>
              <a:spcAft>
                <a:spcPts val="0"/>
              </a:spcAft>
              <a:buClr>
                <a:schemeClr val="dk1"/>
              </a:buClr>
              <a:buSzPts val="1200"/>
              <a:buFont typeface="Arial"/>
              <a:buChar char="•"/>
            </a:pPr>
            <a:r>
              <a:rPr lang="en"/>
              <a:t>DeLilah</a:t>
            </a:r>
            <a:endParaRPr/>
          </a:p>
        </p:txBody>
      </p:sp>
      <p:sp>
        <p:nvSpPr>
          <p:cNvPr id="131" name="Google Shape;131;g11dced6a568_2_7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9"/>
            <a:ext cx="12192000" cy="2182761"/>
          </a:xfrm>
          <a:prstGeom prst="rect">
            <a:avLst/>
          </a:prstGeom>
          <a:gradFill>
            <a:gsLst>
              <a:gs pos="0">
                <a:schemeClr val="bg1"/>
              </a:gs>
              <a:gs pos="100000">
                <a:srgbClr val="FFC846">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0" y="3236240"/>
            <a:ext cx="10363200" cy="1216589"/>
          </a:xfrm>
        </p:spPr>
        <p:txBody>
          <a:bodyPr anchor="t" anchorCtr="0">
            <a:normAutofit/>
          </a:bodyPr>
          <a:lstStyle>
            <a:lvl1pPr algn="ctr">
              <a:defRPr sz="3600">
                <a:latin typeface="Museo Slab 500" panose="02000000000000000000" pitchFamily="50" charset="0"/>
              </a:defRPr>
            </a:lvl1pPr>
          </a:lstStyle>
          <a:p>
            <a:r>
              <a:rPr lang="en-US"/>
              <a:t>Click to edit Master title style</a:t>
            </a:r>
          </a:p>
        </p:txBody>
      </p:sp>
      <p:sp>
        <p:nvSpPr>
          <p:cNvPr id="3" name="Subtitle 2"/>
          <p:cNvSpPr>
            <a:spLocks noGrp="1"/>
          </p:cNvSpPr>
          <p:nvPr>
            <p:ph type="subTitle" idx="1"/>
          </p:nvPr>
        </p:nvSpPr>
        <p:spPr>
          <a:xfrm>
            <a:off x="914400" y="5073445"/>
            <a:ext cx="103632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55423" y="614951"/>
            <a:ext cx="2881153" cy="1762730"/>
          </a:xfrm>
          <a:prstGeom prst="rect">
            <a:avLst/>
          </a:prstGeom>
        </p:spPr>
      </p:pic>
      <p:cxnSp>
        <p:nvCxnSpPr>
          <p:cNvPr id="10" name="Straight Connector 9"/>
          <p:cNvCxnSpPr/>
          <p:nvPr userDrawn="1"/>
        </p:nvCxnSpPr>
        <p:spPr>
          <a:xfrm>
            <a:off x="914401" y="2772696"/>
            <a:ext cx="10402529" cy="0"/>
          </a:xfrm>
          <a:prstGeom prst="line">
            <a:avLst/>
          </a:prstGeom>
          <a:ln w="19050">
            <a:solidFill>
              <a:srgbClr val="FFC846"/>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880575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12191996" cy="1219200"/>
          </a:xfrm>
          <a:prstGeom prst="rect">
            <a:avLst/>
          </a:prstGeom>
        </p:spPr>
      </p:pic>
      <p:sp>
        <p:nvSpPr>
          <p:cNvPr id="2" name="Title 1"/>
          <p:cNvSpPr>
            <a:spLocks noGrp="1"/>
          </p:cNvSpPr>
          <p:nvPr>
            <p:ph type="title"/>
          </p:nvPr>
        </p:nvSpPr>
        <p:spPr>
          <a:xfrm>
            <a:off x="326925" y="254514"/>
            <a:ext cx="8109153"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454943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12191996" cy="1219200"/>
          </a:xfrm>
          <a:prstGeom prst="rect">
            <a:avLst/>
          </a:prstGeom>
        </p:spPr>
      </p:pic>
      <p:sp>
        <p:nvSpPr>
          <p:cNvPr id="2" name="Title 1"/>
          <p:cNvSpPr>
            <a:spLocks noGrp="1"/>
          </p:cNvSpPr>
          <p:nvPr>
            <p:ph type="title"/>
          </p:nvPr>
        </p:nvSpPr>
        <p:spPr>
          <a:xfrm>
            <a:off x="1558415" y="420329"/>
            <a:ext cx="6877663"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2" name="Title 1"/>
          <p:cNvSpPr>
            <a:spLocks noGrp="1"/>
          </p:cNvSpPr>
          <p:nvPr>
            <p:ph type="title"/>
          </p:nvPr>
        </p:nvSpPr>
        <p:spPr>
          <a:xfrm>
            <a:off x="1558415" y="420329"/>
            <a:ext cx="6877663"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2" name="Title 1"/>
          <p:cNvSpPr>
            <a:spLocks noGrp="1"/>
          </p:cNvSpPr>
          <p:nvPr>
            <p:ph type="title"/>
          </p:nvPr>
        </p:nvSpPr>
        <p:spPr>
          <a:xfrm>
            <a:off x="1558415" y="420329"/>
            <a:ext cx="6877663"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2" name="Title 1"/>
          <p:cNvSpPr>
            <a:spLocks noGrp="1"/>
          </p:cNvSpPr>
          <p:nvPr>
            <p:ph type="title"/>
          </p:nvPr>
        </p:nvSpPr>
        <p:spPr>
          <a:xfrm>
            <a:off x="1558415" y="420329"/>
            <a:ext cx="6877663"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2" name="Title 1"/>
          <p:cNvSpPr>
            <a:spLocks noGrp="1"/>
          </p:cNvSpPr>
          <p:nvPr>
            <p:ph type="title"/>
          </p:nvPr>
        </p:nvSpPr>
        <p:spPr>
          <a:xfrm>
            <a:off x="1558415" y="420329"/>
            <a:ext cx="6877663"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2" name="Title 1"/>
          <p:cNvSpPr>
            <a:spLocks noGrp="1"/>
          </p:cNvSpPr>
          <p:nvPr>
            <p:ph type="title"/>
          </p:nvPr>
        </p:nvSpPr>
        <p:spPr>
          <a:xfrm>
            <a:off x="1558415" y="420329"/>
            <a:ext cx="6877663"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63041"/>
            <a:ext cx="5181600" cy="4583799"/>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463041"/>
            <a:ext cx="5181600" cy="4583799"/>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12191996" cy="1219200"/>
          </a:xfrm>
          <a:prstGeom prst="rect">
            <a:avLst/>
          </a:prstGeom>
        </p:spPr>
      </p:pic>
      <p:sp>
        <p:nvSpPr>
          <p:cNvPr id="9" name="Title 1"/>
          <p:cNvSpPr>
            <a:spLocks noGrp="1"/>
          </p:cNvSpPr>
          <p:nvPr>
            <p:ph type="title"/>
          </p:nvPr>
        </p:nvSpPr>
        <p:spPr>
          <a:xfrm>
            <a:off x="326925" y="254514"/>
            <a:ext cx="8109153"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12"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1332068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
        <p:nvSpPr>
          <p:cNvPr id="3" name="Title 1"/>
          <p:cNvSpPr>
            <a:spLocks noGrp="1"/>
          </p:cNvSpPr>
          <p:nvPr>
            <p:ph type="title"/>
          </p:nvPr>
        </p:nvSpPr>
        <p:spPr>
          <a:xfrm>
            <a:off x="326925" y="254514"/>
            <a:ext cx="8109153"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326925" y="254514"/>
            <a:ext cx="8109153"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sp>
        <p:nvSpPr>
          <p:cNvPr id="3" name="Title 1"/>
          <p:cNvSpPr>
            <a:spLocks noGrp="1"/>
          </p:cNvSpPr>
          <p:nvPr>
            <p:ph type="ctrTitle"/>
          </p:nvPr>
        </p:nvSpPr>
        <p:spPr>
          <a:xfrm>
            <a:off x="914400" y="2595716"/>
            <a:ext cx="103632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87596" y="6427019"/>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09088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
            <a:ext cx="12191999" cy="6857999"/>
          </a:xfrm>
          <a:prstGeom prst="rect">
            <a:avLst/>
          </a:prstGeom>
        </p:spPr>
      </p:pic>
      <p:sp>
        <p:nvSpPr>
          <p:cNvPr id="3" name="Title 1"/>
          <p:cNvSpPr>
            <a:spLocks noGrp="1"/>
          </p:cNvSpPr>
          <p:nvPr>
            <p:ph type="ctrTitle"/>
          </p:nvPr>
        </p:nvSpPr>
        <p:spPr>
          <a:xfrm>
            <a:off x="914400" y="2595716"/>
            <a:ext cx="103632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7222193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3_Blank">
  <p:cSld name="3_Blank">
    <p:spTree>
      <p:nvGrpSpPr>
        <p:cNvPr id="1" name="Shape 69"/>
        <p:cNvGrpSpPr/>
        <p:nvPr/>
      </p:nvGrpSpPr>
      <p:grpSpPr>
        <a:xfrm>
          <a:off x="0" y="0"/>
          <a:ext cx="0" cy="0"/>
          <a:chOff x="0" y="0"/>
          <a:chExt cx="0" cy="0"/>
        </a:xfrm>
      </p:grpSpPr>
      <p:pic>
        <p:nvPicPr>
          <p:cNvPr id="70" name="Google Shape;70;p16"/>
          <p:cNvPicPr preferRelativeResize="0"/>
          <p:nvPr/>
        </p:nvPicPr>
        <p:blipFill rotWithShape="1">
          <a:blip r:embed="rId2">
            <a:alphaModFix/>
          </a:blip>
          <a:srcRect/>
          <a:stretch/>
        </p:blipFill>
        <p:spPr>
          <a:xfrm>
            <a:off x="2" y="4"/>
            <a:ext cx="12191999" cy="6857999"/>
          </a:xfrm>
          <a:prstGeom prst="rect">
            <a:avLst/>
          </a:prstGeom>
          <a:noFill/>
          <a:ln>
            <a:noFill/>
          </a:ln>
        </p:spPr>
      </p:pic>
      <p:sp>
        <p:nvSpPr>
          <p:cNvPr id="71" name="Google Shape;71;p16"/>
          <p:cNvSpPr txBox="1">
            <a:spLocks noGrp="1"/>
          </p:cNvSpPr>
          <p:nvPr>
            <p:ph type="ctrTitle"/>
          </p:nvPr>
        </p:nvSpPr>
        <p:spPr>
          <a:xfrm>
            <a:off x="0" y="2595717"/>
            <a:ext cx="12192000" cy="233762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0"/>
              </a:spcBef>
              <a:spcAft>
                <a:spcPts val="0"/>
              </a:spcAft>
              <a:buClr>
                <a:schemeClr val="lt1"/>
              </a:buClr>
              <a:buSzPts val="3000"/>
              <a:buFont typeface="Arial"/>
              <a:buNone/>
              <a:defRPr sz="3000">
                <a:solidFill>
                  <a:schemeClr val="lt1"/>
                </a:solidFill>
                <a:latin typeface="Arial"/>
                <a:ea typeface="Arial"/>
                <a:cs typeface="Arial"/>
                <a:sym typeface="Aria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2" name="Google Shape;72;p16"/>
          <p:cNvSpPr txBox="1">
            <a:spLocks noGrp="1"/>
          </p:cNvSpPr>
          <p:nvPr>
            <p:ph type="sldNum" idx="12"/>
          </p:nvPr>
        </p:nvSpPr>
        <p:spPr>
          <a:xfrm>
            <a:off x="227916" y="6427023"/>
            <a:ext cx="2743200" cy="365125"/>
          </a:xfrm>
          <a:prstGeom prst="rect">
            <a:avLst/>
          </a:prstGeom>
          <a:noFill/>
          <a:ln>
            <a:noFill/>
          </a:ln>
        </p:spPr>
        <p:txBody>
          <a:bodyPr spcFirstLastPara="1" wrap="square" lIns="68575" tIns="34275" rIns="68575" bIns="34275" anchor="ctr" anchorCtr="0">
            <a:noAutofit/>
          </a:bodyPr>
          <a:lstStyle>
            <a:lvl1pPr marL="0" lvl="0" indent="0" algn="l">
              <a:spcBef>
                <a:spcPts val="0"/>
              </a:spcBef>
              <a:buNone/>
              <a:defRPr sz="1200" b="0" i="0" u="none" strike="noStrike" cap="none">
                <a:solidFill>
                  <a:schemeClr val="dk1"/>
                </a:solidFill>
                <a:latin typeface="Calibri"/>
                <a:ea typeface="Calibri"/>
                <a:cs typeface="Calibri"/>
                <a:sym typeface="Calibri"/>
              </a:defRPr>
            </a:lvl1pPr>
            <a:lvl2pPr marL="0" lvl="1" indent="0" algn="l">
              <a:spcBef>
                <a:spcPts val="0"/>
              </a:spcBef>
              <a:buNone/>
              <a:defRPr sz="1200" b="0" i="0" u="none" strike="noStrike" cap="none">
                <a:solidFill>
                  <a:schemeClr val="dk1"/>
                </a:solidFill>
                <a:latin typeface="Calibri"/>
                <a:ea typeface="Calibri"/>
                <a:cs typeface="Calibri"/>
                <a:sym typeface="Calibri"/>
              </a:defRPr>
            </a:lvl2pPr>
            <a:lvl3pPr marL="0" lvl="2" indent="0" algn="l">
              <a:spcBef>
                <a:spcPts val="0"/>
              </a:spcBef>
              <a:buNone/>
              <a:defRPr sz="1200" b="0" i="0" u="none" strike="noStrike" cap="none">
                <a:solidFill>
                  <a:schemeClr val="dk1"/>
                </a:solidFill>
                <a:latin typeface="Calibri"/>
                <a:ea typeface="Calibri"/>
                <a:cs typeface="Calibri"/>
                <a:sym typeface="Calibri"/>
              </a:defRPr>
            </a:lvl3pPr>
            <a:lvl4pPr marL="0" lvl="3" indent="0" algn="l">
              <a:spcBef>
                <a:spcPts val="0"/>
              </a:spcBef>
              <a:buNone/>
              <a:defRPr sz="1200" b="0" i="0" u="none" strike="noStrike" cap="none">
                <a:solidFill>
                  <a:schemeClr val="dk1"/>
                </a:solidFill>
                <a:latin typeface="Calibri"/>
                <a:ea typeface="Calibri"/>
                <a:cs typeface="Calibri"/>
                <a:sym typeface="Calibri"/>
              </a:defRPr>
            </a:lvl4pPr>
            <a:lvl5pPr marL="0" lvl="4" indent="0" algn="l">
              <a:spcBef>
                <a:spcPts val="0"/>
              </a:spcBef>
              <a:buNone/>
              <a:defRPr sz="1200" b="0" i="0" u="none" strike="noStrike" cap="none">
                <a:solidFill>
                  <a:schemeClr val="dk1"/>
                </a:solidFill>
                <a:latin typeface="Calibri"/>
                <a:ea typeface="Calibri"/>
                <a:cs typeface="Calibri"/>
                <a:sym typeface="Calibri"/>
              </a:defRPr>
            </a:lvl5pPr>
            <a:lvl6pPr marL="0" lvl="5" indent="0" algn="l">
              <a:spcBef>
                <a:spcPts val="0"/>
              </a:spcBef>
              <a:buNone/>
              <a:defRPr sz="1200" b="0" i="0" u="none" strike="noStrike" cap="none">
                <a:solidFill>
                  <a:schemeClr val="dk1"/>
                </a:solidFill>
                <a:latin typeface="Calibri"/>
                <a:ea typeface="Calibri"/>
                <a:cs typeface="Calibri"/>
                <a:sym typeface="Calibri"/>
              </a:defRPr>
            </a:lvl6pPr>
            <a:lvl7pPr marL="0" lvl="6" indent="0" algn="l">
              <a:spcBef>
                <a:spcPts val="0"/>
              </a:spcBef>
              <a:buNone/>
              <a:defRPr sz="1200" b="0" i="0" u="none" strike="noStrike" cap="none">
                <a:solidFill>
                  <a:schemeClr val="dk1"/>
                </a:solidFill>
                <a:latin typeface="Calibri"/>
                <a:ea typeface="Calibri"/>
                <a:cs typeface="Calibri"/>
                <a:sym typeface="Calibri"/>
              </a:defRPr>
            </a:lvl7pPr>
            <a:lvl8pPr marL="0" lvl="7" indent="0" algn="l">
              <a:spcBef>
                <a:spcPts val="0"/>
              </a:spcBef>
              <a:buNone/>
              <a:defRPr sz="1200" b="0" i="0" u="none" strike="noStrike" cap="none">
                <a:solidFill>
                  <a:schemeClr val="dk1"/>
                </a:solidFill>
                <a:latin typeface="Calibri"/>
                <a:ea typeface="Calibri"/>
                <a:cs typeface="Calibri"/>
                <a:sym typeface="Calibri"/>
              </a:defRPr>
            </a:lvl8pPr>
            <a:lvl9pPr marL="0" lvl="8" indent="0" algn="l">
              <a:spcBef>
                <a:spcPts val="0"/>
              </a:spcBef>
              <a:buNone/>
              <a:defRPr sz="1200" b="0" i="0" u="none" strike="noStrike" cap="none">
                <a:solidFill>
                  <a:schemeClr val="dk1"/>
                </a:solidFill>
                <a:latin typeface="Calibri"/>
                <a:ea typeface="Calibri"/>
                <a:cs typeface="Calibri"/>
                <a:sym typeface="Calibri"/>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37899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63" r:id="rId3"/>
    <p:sldLayoutId id="2147483682" r:id="rId4"/>
    <p:sldLayoutId id="2147483665" r:id="rId5"/>
    <p:sldLayoutId id="2147483683" r:id="rId6"/>
    <p:sldLayoutId id="2147483684" r:id="rId7"/>
    <p:sldLayoutId id="2147483685" r:id="rId8"/>
    <p:sldLayoutId id="2147483686" r:id="rId9"/>
    <p:sldLayoutId id="2147483680" r:id="rId10"/>
    <p:sldLayoutId id="21474836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4"/>
          </p:nvPr>
        </p:nvSpPr>
        <p:spPr>
          <a:xfrm>
            <a:off x="326924" y="6360653"/>
            <a:ext cx="2743200" cy="365125"/>
          </a:xfrm>
          <a:prstGeom prst="rect">
            <a:avLst/>
          </a:prstGeom>
        </p:spPr>
        <p:txBody>
          <a:bodyPr/>
          <a:lstStyle>
            <a:lvl1pPr algn="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 id="2147483676"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3.png"/><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15.png"/><Relationship Id="rId1" Type="http://schemas.openxmlformats.org/officeDocument/2006/relationships/slideLayout" Target="../slideLayouts/slideLayout19.xml"/><Relationship Id="rId4" Type="http://schemas.openxmlformats.org/officeDocument/2006/relationships/image" Target="../media/image25.png"/></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15.png"/><Relationship Id="rId1" Type="http://schemas.openxmlformats.org/officeDocument/2006/relationships/slideLayout" Target="../slideLayouts/slideLayout19.xml"/><Relationship Id="rId4" Type="http://schemas.openxmlformats.org/officeDocument/2006/relationships/image" Target="../media/image27.png"/></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9.xml"/><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19.xml"/><Relationship Id="rId4"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19.xml"/><Relationship Id="rId4"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19.xml"/><Relationship Id="rId4" Type="http://schemas.openxmlformats.org/officeDocument/2006/relationships/image" Target="../media/image20.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5.png"/><Relationship Id="rId1" Type="http://schemas.openxmlformats.org/officeDocument/2006/relationships/slideLayout" Target="../slideLayouts/slideLayout19.xml"/><Relationship Id="rId4"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6"/>
          <p:cNvSpPr txBox="1">
            <a:spLocks noGrp="1"/>
          </p:cNvSpPr>
          <p:nvPr>
            <p:ph type="ctrTitle"/>
          </p:nvPr>
        </p:nvSpPr>
        <p:spPr>
          <a:xfrm>
            <a:off x="2209803" y="3350378"/>
            <a:ext cx="7801897" cy="730098"/>
          </a:xfrm>
          <a:prstGeom prst="rect">
            <a:avLst/>
          </a:prstGeom>
          <a:noFill/>
          <a:ln>
            <a:noFill/>
          </a:ln>
        </p:spPr>
        <p:txBody>
          <a:bodyPr spcFirstLastPara="1" vert="horz" wrap="square" lIns="0" tIns="0" rIns="0" bIns="0" rtlCol="0" anchor="t" anchorCtr="0">
            <a:normAutofit fontScale="90000"/>
          </a:bodyPr>
          <a:lstStyle/>
          <a:p>
            <a:pPr>
              <a:spcBef>
                <a:spcPts val="0"/>
              </a:spcBef>
              <a:buClr>
                <a:schemeClr val="dk1"/>
              </a:buClr>
              <a:buSzPct val="100000"/>
            </a:pPr>
            <a:r>
              <a:rPr lang="en">
                <a:latin typeface="Museo Slab 500"/>
              </a:rPr>
              <a:t>Uploading ESEA Consolidated Excel Budget Files into GAINS</a:t>
            </a:r>
            <a:endParaRPr lang="en"/>
          </a:p>
        </p:txBody>
      </p:sp>
      <p:sp>
        <p:nvSpPr>
          <p:cNvPr id="134" name="Google Shape;134;p26"/>
          <p:cNvSpPr txBox="1">
            <a:spLocks noGrp="1"/>
          </p:cNvSpPr>
          <p:nvPr>
            <p:ph type="sldNum" idx="12"/>
          </p:nvPr>
        </p:nvSpPr>
        <p:spPr>
          <a:xfrm>
            <a:off x="1773655" y="5624513"/>
            <a:ext cx="2057400" cy="273844"/>
          </a:xfrm>
          <a:prstGeom prst="rect">
            <a:avLst/>
          </a:prstGeom>
          <a:noFill/>
          <a:ln>
            <a:noFill/>
          </a:ln>
        </p:spPr>
        <p:txBody>
          <a:bodyPr spcFirstLastPara="1" wrap="square" lIns="68575" tIns="34275" rIns="68575" bIns="34275" anchor="ctr" anchorCtr="0">
            <a:noAutofit/>
          </a:bodyPr>
          <a:lstStyle/>
          <a:p>
            <a:fld id="{00000000-1234-1234-1234-123412341234}" type="slidenum">
              <a:rPr lang="en"/>
              <a:pPr/>
              <a:t>1</a:t>
            </a:fld>
            <a:endParaRPr/>
          </a:p>
        </p:txBody>
      </p:sp>
      <p:pic>
        <p:nvPicPr>
          <p:cNvPr id="4" name="Picture 3">
            <a:extLst>
              <a:ext uri="{FF2B5EF4-FFF2-40B4-BE49-F238E27FC236}">
                <a16:creationId xmlns:a16="http://schemas.microsoft.com/office/drawing/2014/main" id="{DAF3251A-4A6B-B8E8-74E1-99C37708ABB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235966" y="4474828"/>
            <a:ext cx="1747640" cy="167159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51249-1243-E001-209C-FE889C508924}"/>
              </a:ext>
            </a:extLst>
          </p:cNvPr>
          <p:cNvSpPr>
            <a:spLocks noGrp="1"/>
          </p:cNvSpPr>
          <p:nvPr>
            <p:ph type="title"/>
          </p:nvPr>
        </p:nvSpPr>
        <p:spPr/>
        <p:txBody>
          <a:bodyPr/>
          <a:lstStyle/>
          <a:p>
            <a:r>
              <a:rPr lang="en-US">
                <a:latin typeface="Museo Slab 500"/>
              </a:rPr>
              <a:t>Grant Budge Upload Screen</a:t>
            </a:r>
          </a:p>
        </p:txBody>
      </p:sp>
      <p:sp>
        <p:nvSpPr>
          <p:cNvPr id="4" name="Slide Number Placeholder 3">
            <a:extLst>
              <a:ext uri="{FF2B5EF4-FFF2-40B4-BE49-F238E27FC236}">
                <a16:creationId xmlns:a16="http://schemas.microsoft.com/office/drawing/2014/main" id="{122F58EF-2795-B90C-B5A9-4C6C5FD1F375}"/>
              </a:ext>
            </a:extLst>
          </p:cNvPr>
          <p:cNvSpPr>
            <a:spLocks noGrp="1"/>
          </p:cNvSpPr>
          <p:nvPr>
            <p:ph type="sldNum" sz="quarter" idx="12"/>
          </p:nvPr>
        </p:nvSpPr>
        <p:spPr/>
        <p:txBody>
          <a:bodyPr/>
          <a:lstStyle/>
          <a:p>
            <a:fld id="{C479D5F6-EDCB-402A-AC08-4943A1820E8F}" type="slidenum">
              <a:rPr lang="en-US" smtClean="0"/>
              <a:pPr/>
              <a:t>10</a:t>
            </a:fld>
            <a:endParaRPr lang="en-US"/>
          </a:p>
        </p:txBody>
      </p:sp>
      <p:pic>
        <p:nvPicPr>
          <p:cNvPr id="8" name="Picture 7" descr="Once the data file is uploaded, a screen will appear that is checking for validation errors. It will also allow the user to preview changes, upload another data file (if something is wrong with the first one), and a way to view the data file currently uploaded. At the top, the user can process the budget upload or delete it. ">
            <a:extLst>
              <a:ext uri="{FF2B5EF4-FFF2-40B4-BE49-F238E27FC236}">
                <a16:creationId xmlns:a16="http://schemas.microsoft.com/office/drawing/2014/main" id="{46C90418-D444-6B5F-BD7D-840BC7E44668}"/>
              </a:ext>
            </a:extLst>
          </p:cNvPr>
          <p:cNvPicPr>
            <a:picLocks noChangeAspect="1"/>
          </p:cNvPicPr>
          <p:nvPr/>
        </p:nvPicPr>
        <p:blipFill>
          <a:blip r:embed="rId2"/>
          <a:stretch>
            <a:fillRect/>
          </a:stretch>
        </p:blipFill>
        <p:spPr>
          <a:xfrm>
            <a:off x="2132623" y="2787661"/>
            <a:ext cx="7379510" cy="3494380"/>
          </a:xfrm>
          <a:prstGeom prst="rect">
            <a:avLst/>
          </a:prstGeom>
        </p:spPr>
      </p:pic>
      <p:pic>
        <p:nvPicPr>
          <p:cNvPr id="5" name="Picture 4">
            <a:extLst>
              <a:ext uri="{FF2B5EF4-FFF2-40B4-BE49-F238E27FC236}">
                <a16:creationId xmlns:a16="http://schemas.microsoft.com/office/drawing/2014/main" id="{74A0B9B6-1AE2-1434-E165-6BAF54EA52F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
        <p:nvSpPr>
          <p:cNvPr id="7" name="Content Placeholder 6">
            <a:extLst>
              <a:ext uri="{FF2B5EF4-FFF2-40B4-BE49-F238E27FC236}">
                <a16:creationId xmlns:a16="http://schemas.microsoft.com/office/drawing/2014/main" id="{13CF5210-D1E8-2463-DB99-6B03E6930531}"/>
              </a:ext>
            </a:extLst>
          </p:cNvPr>
          <p:cNvSpPr>
            <a:spLocks noGrp="1"/>
          </p:cNvSpPr>
          <p:nvPr>
            <p:ph idx="1"/>
          </p:nvPr>
        </p:nvSpPr>
        <p:spPr>
          <a:xfrm>
            <a:off x="838200" y="1463040"/>
            <a:ext cx="9646138" cy="1162829"/>
          </a:xfrm>
        </p:spPr>
        <p:txBody>
          <a:bodyPr vert="horz" lIns="0" tIns="0" rIns="0" bIns="45720" rtlCol="0" anchor="t">
            <a:normAutofit/>
          </a:bodyPr>
          <a:lstStyle/>
          <a:p>
            <a:r>
              <a:rPr lang="en-US">
                <a:cs typeface="Calibri"/>
              </a:rPr>
              <a:t>Click "View Messages" to see any data errors associated with the upload</a:t>
            </a:r>
          </a:p>
          <a:p>
            <a:r>
              <a:rPr lang="en-US">
                <a:cs typeface="Calibri"/>
              </a:rPr>
              <a:t>Budget Uploads will only process once all errors have been resolved.</a:t>
            </a:r>
          </a:p>
        </p:txBody>
      </p:sp>
    </p:spTree>
    <p:extLst>
      <p:ext uri="{BB962C8B-B14F-4D97-AF65-F5344CB8AC3E}">
        <p14:creationId xmlns:p14="http://schemas.microsoft.com/office/powerpoint/2010/main" val="2127619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B34C5-3FB3-D92B-1D54-ACF53ADABD1D}"/>
              </a:ext>
            </a:extLst>
          </p:cNvPr>
          <p:cNvSpPr>
            <a:spLocks noGrp="1"/>
          </p:cNvSpPr>
          <p:nvPr>
            <p:ph type="title"/>
          </p:nvPr>
        </p:nvSpPr>
        <p:spPr/>
        <p:txBody>
          <a:bodyPr>
            <a:normAutofit fontScale="90000"/>
          </a:bodyPr>
          <a:lstStyle/>
          <a:p>
            <a:r>
              <a:rPr lang="en-US">
                <a:latin typeface="Museo Slab 500"/>
              </a:rPr>
              <a:t>Common Error Messages and How to Resolve Them: Part 1</a:t>
            </a:r>
          </a:p>
        </p:txBody>
      </p:sp>
      <p:pic>
        <p:nvPicPr>
          <p:cNvPr id="5" name="Picture 4">
            <a:extLst>
              <a:ext uri="{FF2B5EF4-FFF2-40B4-BE49-F238E27FC236}">
                <a16:creationId xmlns:a16="http://schemas.microsoft.com/office/drawing/2014/main" id="{314201BE-12C5-A948-E1F8-9070D507E9D3}"/>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
        <p:nvSpPr>
          <p:cNvPr id="7" name="Content Placeholder 6">
            <a:extLst>
              <a:ext uri="{FF2B5EF4-FFF2-40B4-BE49-F238E27FC236}">
                <a16:creationId xmlns:a16="http://schemas.microsoft.com/office/drawing/2014/main" id="{E29DD94E-910B-253C-84FF-F69DFC729E86}"/>
              </a:ext>
            </a:extLst>
          </p:cNvPr>
          <p:cNvSpPr>
            <a:spLocks noGrp="1"/>
          </p:cNvSpPr>
          <p:nvPr>
            <p:ph idx="1"/>
          </p:nvPr>
        </p:nvSpPr>
        <p:spPr>
          <a:xfrm>
            <a:off x="838200" y="1463040"/>
            <a:ext cx="10515600" cy="601542"/>
          </a:xfrm>
        </p:spPr>
        <p:txBody>
          <a:bodyPr vert="horz" lIns="0" tIns="0" rIns="0" bIns="45720" rtlCol="0" anchor="t">
            <a:normAutofit fontScale="77500" lnSpcReduction="20000"/>
          </a:bodyPr>
          <a:lstStyle/>
          <a:p>
            <a:r>
              <a:rPr lang="en-US">
                <a:ea typeface="Calibri"/>
                <a:cs typeface="Calibri"/>
              </a:rPr>
              <a:t>Error message: Row X is Missing Data</a:t>
            </a:r>
          </a:p>
          <a:p>
            <a:r>
              <a:rPr lang="en-US">
                <a:ea typeface="Calibri"/>
                <a:cs typeface="Calibri"/>
              </a:rPr>
              <a:t>Solution: Check for blank or incomplete cells and add in missing data. </a:t>
            </a:r>
          </a:p>
        </p:txBody>
      </p:sp>
      <p:pic>
        <p:nvPicPr>
          <p:cNvPr id="3" name="Picture 2" descr="Error messages will tell you where and what type of data is missing.">
            <a:extLst>
              <a:ext uri="{FF2B5EF4-FFF2-40B4-BE49-F238E27FC236}">
                <a16:creationId xmlns:a16="http://schemas.microsoft.com/office/drawing/2014/main" id="{08B0A9D2-4CC2-78DD-CF1C-35B1CF62710A}"/>
              </a:ext>
            </a:extLst>
          </p:cNvPr>
          <p:cNvPicPr>
            <a:picLocks noChangeAspect="1"/>
          </p:cNvPicPr>
          <p:nvPr/>
        </p:nvPicPr>
        <p:blipFill>
          <a:blip r:embed="rId3"/>
          <a:stretch>
            <a:fillRect/>
          </a:stretch>
        </p:blipFill>
        <p:spPr>
          <a:xfrm>
            <a:off x="1001279" y="2500313"/>
            <a:ext cx="6610350" cy="1857375"/>
          </a:xfrm>
          <a:prstGeom prst="rect">
            <a:avLst/>
          </a:prstGeom>
        </p:spPr>
      </p:pic>
      <p:grpSp>
        <p:nvGrpSpPr>
          <p:cNvPr id="9" name="Group 8" descr="Data missing from required cells cause and error and prevent submission of the data file.">
            <a:extLst>
              <a:ext uri="{FF2B5EF4-FFF2-40B4-BE49-F238E27FC236}">
                <a16:creationId xmlns:a16="http://schemas.microsoft.com/office/drawing/2014/main" id="{C65F734A-C408-B64E-AB61-629084C5F914}"/>
              </a:ext>
            </a:extLst>
          </p:cNvPr>
          <p:cNvGrpSpPr/>
          <p:nvPr/>
        </p:nvGrpSpPr>
        <p:grpSpPr>
          <a:xfrm>
            <a:off x="150091" y="5031166"/>
            <a:ext cx="11822546" cy="721122"/>
            <a:chOff x="150091" y="5031166"/>
            <a:chExt cx="11822546" cy="721122"/>
          </a:xfrm>
        </p:grpSpPr>
        <p:pic>
          <p:nvPicPr>
            <p:cNvPr id="6" name="Picture 5" descr="A screenshot of a computer&#10;&#10;Description automatically generated">
              <a:extLst>
                <a:ext uri="{FF2B5EF4-FFF2-40B4-BE49-F238E27FC236}">
                  <a16:creationId xmlns:a16="http://schemas.microsoft.com/office/drawing/2014/main" id="{C1A9A3DA-53F6-B450-EBE1-BE625E8A1DC4}"/>
                </a:ext>
              </a:extLst>
            </p:cNvPr>
            <p:cNvPicPr>
              <a:picLocks noChangeAspect="1"/>
            </p:cNvPicPr>
            <p:nvPr/>
          </p:nvPicPr>
          <p:blipFill>
            <a:blip r:embed="rId4"/>
            <a:stretch>
              <a:fillRect/>
            </a:stretch>
          </p:blipFill>
          <p:spPr>
            <a:xfrm>
              <a:off x="150091" y="5031166"/>
              <a:ext cx="11822546" cy="721122"/>
            </a:xfrm>
            <a:prstGeom prst="rect">
              <a:avLst/>
            </a:prstGeom>
          </p:spPr>
        </p:pic>
        <p:sp>
          <p:nvSpPr>
            <p:cNvPr id="8" name="Oval 7">
              <a:extLst>
                <a:ext uri="{FF2B5EF4-FFF2-40B4-BE49-F238E27FC236}">
                  <a16:creationId xmlns:a16="http://schemas.microsoft.com/office/drawing/2014/main" id="{F373C557-F992-1416-BFDD-8EF5DCDAAF1F}"/>
                </a:ext>
              </a:extLst>
            </p:cNvPr>
            <p:cNvSpPr/>
            <p:nvPr/>
          </p:nvSpPr>
          <p:spPr>
            <a:xfrm>
              <a:off x="9848273" y="5195455"/>
              <a:ext cx="1270000" cy="554181"/>
            </a:xfrm>
            <a:prstGeom prst="ellipse">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Slide Number Placeholder 3">
            <a:extLst>
              <a:ext uri="{FF2B5EF4-FFF2-40B4-BE49-F238E27FC236}">
                <a16:creationId xmlns:a16="http://schemas.microsoft.com/office/drawing/2014/main" id="{F03D5B4D-8966-EA7B-86BD-0716B910EABD}"/>
              </a:ext>
            </a:extLst>
          </p:cNvPr>
          <p:cNvSpPr>
            <a:spLocks noGrp="1"/>
          </p:cNvSpPr>
          <p:nvPr>
            <p:ph type="sldNum" sz="quarter" idx="12"/>
          </p:nvPr>
        </p:nvSpPr>
        <p:spPr/>
        <p:txBody>
          <a:bodyPr/>
          <a:lstStyle/>
          <a:p>
            <a:fld id="{C479D5F6-EDCB-402A-AC08-4943A1820E8F}" type="slidenum">
              <a:rPr lang="en-US" smtClean="0"/>
              <a:pPr/>
              <a:t>11</a:t>
            </a:fld>
            <a:endParaRPr lang="en-US"/>
          </a:p>
        </p:txBody>
      </p:sp>
    </p:spTree>
    <p:extLst>
      <p:ext uri="{BB962C8B-B14F-4D97-AF65-F5344CB8AC3E}">
        <p14:creationId xmlns:p14="http://schemas.microsoft.com/office/powerpoint/2010/main" val="276453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B34C5-3FB3-D92B-1D54-ACF53ADABD1D}"/>
              </a:ext>
            </a:extLst>
          </p:cNvPr>
          <p:cNvSpPr>
            <a:spLocks noGrp="1"/>
          </p:cNvSpPr>
          <p:nvPr>
            <p:ph type="title"/>
          </p:nvPr>
        </p:nvSpPr>
        <p:spPr/>
        <p:txBody>
          <a:bodyPr>
            <a:normAutofit fontScale="90000"/>
          </a:bodyPr>
          <a:lstStyle/>
          <a:p>
            <a:r>
              <a:rPr lang="en-US">
                <a:latin typeface="Museo Slab 500"/>
              </a:rPr>
              <a:t>Common Error Messages and How to Resolve Them: Part 2</a:t>
            </a:r>
          </a:p>
        </p:txBody>
      </p:sp>
      <p:pic>
        <p:nvPicPr>
          <p:cNvPr id="5" name="Picture 4">
            <a:extLst>
              <a:ext uri="{FF2B5EF4-FFF2-40B4-BE49-F238E27FC236}">
                <a16:creationId xmlns:a16="http://schemas.microsoft.com/office/drawing/2014/main" id="{314201BE-12C5-A948-E1F8-9070D507E9D3}"/>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
        <p:nvSpPr>
          <p:cNvPr id="7" name="Content Placeholder 6">
            <a:extLst>
              <a:ext uri="{FF2B5EF4-FFF2-40B4-BE49-F238E27FC236}">
                <a16:creationId xmlns:a16="http://schemas.microsoft.com/office/drawing/2014/main" id="{E29DD94E-910B-253C-84FF-F69DFC729E86}"/>
              </a:ext>
            </a:extLst>
          </p:cNvPr>
          <p:cNvSpPr>
            <a:spLocks noGrp="1"/>
          </p:cNvSpPr>
          <p:nvPr>
            <p:ph idx="1"/>
          </p:nvPr>
        </p:nvSpPr>
        <p:spPr>
          <a:xfrm>
            <a:off x="838200" y="1463040"/>
            <a:ext cx="10515600" cy="601542"/>
          </a:xfrm>
        </p:spPr>
        <p:txBody>
          <a:bodyPr vert="horz" lIns="0" tIns="0" rIns="0" bIns="45720" rtlCol="0" anchor="t">
            <a:normAutofit fontScale="77500" lnSpcReduction="20000"/>
          </a:bodyPr>
          <a:lstStyle/>
          <a:p>
            <a:r>
              <a:rPr lang="en-US">
                <a:ea typeface="Calibri"/>
                <a:cs typeface="Calibri"/>
              </a:rPr>
              <a:t>Error message: Object Code and/or Function Code Combination does not exist for the X Grant</a:t>
            </a:r>
          </a:p>
          <a:p>
            <a:r>
              <a:rPr lang="en-US">
                <a:ea typeface="Calibri"/>
                <a:cs typeface="Calibri"/>
              </a:rPr>
              <a:t>Solution: Check template to ensure proper combination. Ensure cells are set to "TEXT" data type.</a:t>
            </a:r>
          </a:p>
        </p:txBody>
      </p:sp>
      <p:grpSp>
        <p:nvGrpSpPr>
          <p:cNvPr id="15" name="Group 14" descr="If you get an error message about Object or Function code combinations not existing it is likely because the data type is not set to text.">
            <a:extLst>
              <a:ext uri="{FF2B5EF4-FFF2-40B4-BE49-F238E27FC236}">
                <a16:creationId xmlns:a16="http://schemas.microsoft.com/office/drawing/2014/main" id="{926D9C41-E28B-ED5C-3562-44C8CE45579A}"/>
              </a:ext>
            </a:extLst>
          </p:cNvPr>
          <p:cNvGrpSpPr/>
          <p:nvPr/>
        </p:nvGrpSpPr>
        <p:grpSpPr>
          <a:xfrm>
            <a:off x="297428" y="2159000"/>
            <a:ext cx="11461266" cy="1391405"/>
            <a:chOff x="297428" y="2159000"/>
            <a:chExt cx="11461266" cy="1391405"/>
          </a:xfrm>
        </p:grpSpPr>
        <p:pic>
          <p:nvPicPr>
            <p:cNvPr id="8" name="Picture 7" descr="A screenshot of a computer&#10;&#10;Description automatically generated">
              <a:extLst>
                <a:ext uri="{FF2B5EF4-FFF2-40B4-BE49-F238E27FC236}">
                  <a16:creationId xmlns:a16="http://schemas.microsoft.com/office/drawing/2014/main" id="{7B4C9FEE-0C26-2182-FA15-5B9D35986674}"/>
                </a:ext>
              </a:extLst>
            </p:cNvPr>
            <p:cNvPicPr>
              <a:picLocks noChangeAspect="1"/>
            </p:cNvPicPr>
            <p:nvPr/>
          </p:nvPicPr>
          <p:blipFill rotWithShape="1">
            <a:blip r:embed="rId3"/>
            <a:srcRect l="-19" r="36761" b="2817"/>
            <a:stretch/>
          </p:blipFill>
          <p:spPr>
            <a:xfrm>
              <a:off x="297428" y="2536019"/>
              <a:ext cx="11461266" cy="1014386"/>
            </a:xfrm>
            <a:prstGeom prst="rect">
              <a:avLst/>
            </a:prstGeom>
          </p:spPr>
        </p:pic>
        <p:sp>
          <p:nvSpPr>
            <p:cNvPr id="11" name="Arrow: Down 10">
              <a:extLst>
                <a:ext uri="{FF2B5EF4-FFF2-40B4-BE49-F238E27FC236}">
                  <a16:creationId xmlns:a16="http://schemas.microsoft.com/office/drawing/2014/main" id="{108743E6-CB60-32E6-61D9-9CEDF60531D9}"/>
                </a:ext>
              </a:extLst>
            </p:cNvPr>
            <p:cNvSpPr/>
            <p:nvPr/>
          </p:nvSpPr>
          <p:spPr>
            <a:xfrm>
              <a:off x="2182090" y="2205182"/>
              <a:ext cx="265545" cy="75045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Down 11">
              <a:extLst>
                <a:ext uri="{FF2B5EF4-FFF2-40B4-BE49-F238E27FC236}">
                  <a16:creationId xmlns:a16="http://schemas.microsoft.com/office/drawing/2014/main" id="{A837196E-F935-1FFB-C98F-CA32EFFC73EF}"/>
                </a:ext>
              </a:extLst>
            </p:cNvPr>
            <p:cNvSpPr/>
            <p:nvPr/>
          </p:nvSpPr>
          <p:spPr>
            <a:xfrm>
              <a:off x="4733635" y="2159000"/>
              <a:ext cx="265545" cy="75045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descr="When data is set to type text, cell alignments will be left-orientated and numbers will be accepted with a 0 in front of it.">
            <a:extLst>
              <a:ext uri="{FF2B5EF4-FFF2-40B4-BE49-F238E27FC236}">
                <a16:creationId xmlns:a16="http://schemas.microsoft.com/office/drawing/2014/main" id="{7F2055FD-AE0B-E1DE-954F-362CEB9BE1C8}"/>
              </a:ext>
            </a:extLst>
          </p:cNvPr>
          <p:cNvGrpSpPr/>
          <p:nvPr/>
        </p:nvGrpSpPr>
        <p:grpSpPr>
          <a:xfrm>
            <a:off x="455180" y="3821545"/>
            <a:ext cx="11281640" cy="2609272"/>
            <a:chOff x="478271" y="3740727"/>
            <a:chExt cx="11281640" cy="2609272"/>
          </a:xfrm>
        </p:grpSpPr>
        <p:pic>
          <p:nvPicPr>
            <p:cNvPr id="9" name="Picture 8" descr="the most common error message is caused by incorrect data type. All cells should be set to &quot;text&quot; data type">
              <a:extLst>
                <a:ext uri="{FF2B5EF4-FFF2-40B4-BE49-F238E27FC236}">
                  <a16:creationId xmlns:a16="http://schemas.microsoft.com/office/drawing/2014/main" id="{2BCE8444-1D8C-22A9-4002-DA92CC1C96D3}"/>
                </a:ext>
              </a:extLst>
            </p:cNvPr>
            <p:cNvPicPr>
              <a:picLocks noChangeAspect="1"/>
            </p:cNvPicPr>
            <p:nvPr/>
          </p:nvPicPr>
          <p:blipFill>
            <a:blip r:embed="rId4"/>
            <a:stretch>
              <a:fillRect/>
            </a:stretch>
          </p:blipFill>
          <p:spPr>
            <a:xfrm>
              <a:off x="478271" y="4830042"/>
              <a:ext cx="11281640" cy="1007918"/>
            </a:xfrm>
            <a:prstGeom prst="rect">
              <a:avLst/>
            </a:prstGeom>
          </p:spPr>
        </p:pic>
        <p:sp>
          <p:nvSpPr>
            <p:cNvPr id="10" name="TextBox 9">
              <a:extLst>
                <a:ext uri="{FF2B5EF4-FFF2-40B4-BE49-F238E27FC236}">
                  <a16:creationId xmlns:a16="http://schemas.microsoft.com/office/drawing/2014/main" id="{2E3CE50D-3AE9-AAD5-BCED-55175DBA09D5}"/>
                </a:ext>
              </a:extLst>
            </p:cNvPr>
            <p:cNvSpPr txBox="1"/>
            <p:nvPr/>
          </p:nvSpPr>
          <p:spPr>
            <a:xfrm>
              <a:off x="1166090" y="3740727"/>
              <a:ext cx="99060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ea typeface="Calibri"/>
                  <a:cs typeface="Calibri"/>
                </a:rPr>
                <a:t>Above submission had object and function code fields are "General" data type and created an error.</a:t>
              </a:r>
            </a:p>
            <a:p>
              <a:r>
                <a:rPr lang="en-US" dirty="0">
                  <a:ea typeface="Calibri"/>
                  <a:cs typeface="Calibri"/>
                </a:rPr>
                <a:t>Below submission fixed with "Text" data type which allowed "0600" and resolved the error.</a:t>
              </a:r>
            </a:p>
          </p:txBody>
        </p:sp>
        <p:sp>
          <p:nvSpPr>
            <p:cNvPr id="13" name="Arrow: Down 12">
              <a:extLst>
                <a:ext uri="{FF2B5EF4-FFF2-40B4-BE49-F238E27FC236}">
                  <a16:creationId xmlns:a16="http://schemas.microsoft.com/office/drawing/2014/main" id="{1CFFF94D-3FF6-99A1-C630-50AB242160CB}"/>
                </a:ext>
              </a:extLst>
            </p:cNvPr>
            <p:cNvSpPr/>
            <p:nvPr/>
          </p:nvSpPr>
          <p:spPr>
            <a:xfrm rot="10800000">
              <a:off x="1777998" y="5472545"/>
              <a:ext cx="265545" cy="75045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Down 13">
              <a:extLst>
                <a:ext uri="{FF2B5EF4-FFF2-40B4-BE49-F238E27FC236}">
                  <a16:creationId xmlns:a16="http://schemas.microsoft.com/office/drawing/2014/main" id="{550BA24E-D94E-699D-41A3-BA7146FCF75C}"/>
                </a:ext>
              </a:extLst>
            </p:cNvPr>
            <p:cNvSpPr/>
            <p:nvPr/>
          </p:nvSpPr>
          <p:spPr>
            <a:xfrm rot="10800000">
              <a:off x="4595090" y="5599545"/>
              <a:ext cx="265545" cy="75045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Slide Number Placeholder 3">
            <a:extLst>
              <a:ext uri="{FF2B5EF4-FFF2-40B4-BE49-F238E27FC236}">
                <a16:creationId xmlns:a16="http://schemas.microsoft.com/office/drawing/2014/main" id="{F03D5B4D-8966-EA7B-86BD-0716B910EABD}"/>
              </a:ext>
            </a:extLst>
          </p:cNvPr>
          <p:cNvSpPr>
            <a:spLocks noGrp="1"/>
          </p:cNvSpPr>
          <p:nvPr>
            <p:ph type="sldNum" sz="quarter" idx="12"/>
          </p:nvPr>
        </p:nvSpPr>
        <p:spPr/>
        <p:txBody>
          <a:bodyPr/>
          <a:lstStyle/>
          <a:p>
            <a:fld id="{C479D5F6-EDCB-402A-AC08-4943A1820E8F}" type="slidenum">
              <a:rPr lang="en-US" smtClean="0"/>
              <a:pPr/>
              <a:t>12</a:t>
            </a:fld>
            <a:endParaRPr lang="en-US"/>
          </a:p>
        </p:txBody>
      </p:sp>
    </p:spTree>
    <p:extLst>
      <p:ext uri="{BB962C8B-B14F-4D97-AF65-F5344CB8AC3E}">
        <p14:creationId xmlns:p14="http://schemas.microsoft.com/office/powerpoint/2010/main" val="3037981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B34C5-3FB3-D92B-1D54-ACF53ADABD1D}"/>
              </a:ext>
            </a:extLst>
          </p:cNvPr>
          <p:cNvSpPr>
            <a:spLocks noGrp="1"/>
          </p:cNvSpPr>
          <p:nvPr>
            <p:ph type="title"/>
          </p:nvPr>
        </p:nvSpPr>
        <p:spPr/>
        <p:txBody>
          <a:bodyPr>
            <a:normAutofit fontScale="90000"/>
          </a:bodyPr>
          <a:lstStyle/>
          <a:p>
            <a:r>
              <a:rPr lang="en-US">
                <a:latin typeface="Museo Slab 500"/>
              </a:rPr>
              <a:t>Common Error Messages and How to Resolve Them: Part 3</a:t>
            </a:r>
          </a:p>
        </p:txBody>
      </p:sp>
      <p:sp>
        <p:nvSpPr>
          <p:cNvPr id="4" name="Slide Number Placeholder 3">
            <a:extLst>
              <a:ext uri="{FF2B5EF4-FFF2-40B4-BE49-F238E27FC236}">
                <a16:creationId xmlns:a16="http://schemas.microsoft.com/office/drawing/2014/main" id="{F03D5B4D-8966-EA7B-86BD-0716B910EABD}"/>
              </a:ext>
            </a:extLst>
          </p:cNvPr>
          <p:cNvSpPr>
            <a:spLocks noGrp="1"/>
          </p:cNvSpPr>
          <p:nvPr>
            <p:ph type="sldNum" sz="quarter" idx="12"/>
          </p:nvPr>
        </p:nvSpPr>
        <p:spPr/>
        <p:txBody>
          <a:bodyPr/>
          <a:lstStyle/>
          <a:p>
            <a:fld id="{C479D5F6-EDCB-402A-AC08-4943A1820E8F}" type="slidenum">
              <a:rPr lang="en-US" smtClean="0"/>
              <a:pPr/>
              <a:t>13</a:t>
            </a:fld>
            <a:endParaRPr lang="en-US"/>
          </a:p>
        </p:txBody>
      </p:sp>
      <p:pic>
        <p:nvPicPr>
          <p:cNvPr id="5" name="Picture 4">
            <a:extLst>
              <a:ext uri="{FF2B5EF4-FFF2-40B4-BE49-F238E27FC236}">
                <a16:creationId xmlns:a16="http://schemas.microsoft.com/office/drawing/2014/main" id="{314201BE-12C5-A948-E1F8-9070D507E9D3}"/>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
        <p:nvSpPr>
          <p:cNvPr id="7" name="Content Placeholder 6">
            <a:extLst>
              <a:ext uri="{FF2B5EF4-FFF2-40B4-BE49-F238E27FC236}">
                <a16:creationId xmlns:a16="http://schemas.microsoft.com/office/drawing/2014/main" id="{E29DD94E-910B-253C-84FF-F69DFC729E86}"/>
              </a:ext>
            </a:extLst>
          </p:cNvPr>
          <p:cNvSpPr>
            <a:spLocks noGrp="1"/>
          </p:cNvSpPr>
          <p:nvPr>
            <p:ph idx="1"/>
          </p:nvPr>
        </p:nvSpPr>
        <p:spPr>
          <a:xfrm>
            <a:off x="838200" y="1463040"/>
            <a:ext cx="10515600" cy="4307631"/>
          </a:xfrm>
        </p:spPr>
        <p:txBody>
          <a:bodyPr vert="horz" lIns="0" tIns="0" rIns="0" bIns="45720" rtlCol="0" anchor="t">
            <a:normAutofit lnSpcReduction="10000"/>
          </a:bodyPr>
          <a:lstStyle/>
          <a:p>
            <a:r>
              <a:rPr lang="en-US">
                <a:ea typeface="Calibri"/>
                <a:cs typeface="Calibri"/>
              </a:rPr>
              <a:t> Multiple errors will flag at the same time if they are on different rows. </a:t>
            </a:r>
            <a:endParaRPr lang="en-US"/>
          </a:p>
          <a:p>
            <a:pPr lvl="1">
              <a:buFont typeface="Courier New" panose="020B0604020202020204" pitchFamily="34" charset="0"/>
              <a:buChar char="o"/>
            </a:pPr>
            <a:r>
              <a:rPr lang="en-US">
                <a:ea typeface="Calibri"/>
                <a:cs typeface="Calibri"/>
              </a:rPr>
              <a:t>For example, if you are missing a Cost in row 7 and a Narrative in row 6, the system will flag both in the same error page list.</a:t>
            </a:r>
          </a:p>
          <a:p>
            <a:r>
              <a:rPr lang="en-US">
                <a:ea typeface="Calibri"/>
                <a:cs typeface="Calibri"/>
              </a:rPr>
              <a:t>However, if you have multiple errors in the same row, the system will only flag one column at a time. </a:t>
            </a:r>
          </a:p>
          <a:p>
            <a:pPr lvl="1">
              <a:buFont typeface="Courier New" panose="020B0604020202020204" pitchFamily="34" charset="0"/>
              <a:buChar char="o"/>
            </a:pPr>
            <a:r>
              <a:rPr lang="en-US">
                <a:ea typeface="Calibri"/>
                <a:cs typeface="Calibri"/>
              </a:rPr>
              <a:t>For example, if you are missing Cost and Narrative in row 7, the "Cost is missing" error will flag, but the narrative will not. If the narrative is the only error, then that will flag.</a:t>
            </a:r>
          </a:p>
          <a:p>
            <a:r>
              <a:rPr lang="en-US">
                <a:ea typeface="Calibri"/>
                <a:cs typeface="Calibri"/>
              </a:rPr>
              <a:t>The system checks for (1) data existing in a cell and then for (2) valid data existing in a cell. It does </a:t>
            </a:r>
            <a:r>
              <a:rPr lang="en-US" b="1">
                <a:ea typeface="Calibri"/>
                <a:cs typeface="Calibri"/>
              </a:rPr>
              <a:t>NOT check for sufficient data</a:t>
            </a:r>
            <a:r>
              <a:rPr lang="en-US">
                <a:ea typeface="Calibri"/>
                <a:cs typeface="Calibri"/>
              </a:rPr>
              <a:t> in a cell.</a:t>
            </a:r>
          </a:p>
          <a:p>
            <a:pPr lvl="1">
              <a:buFont typeface="Courier New" panose="020B0604020202020204" pitchFamily="34" charset="0"/>
              <a:buChar char="o"/>
            </a:pPr>
            <a:r>
              <a:rPr lang="en-US">
                <a:ea typeface="Calibri"/>
                <a:cs typeface="Calibri"/>
              </a:rPr>
              <a:t>For example, you may pass the upload check by adding only one tag pair, even though three are required.</a:t>
            </a:r>
          </a:p>
          <a:p>
            <a:pPr lvl="1">
              <a:buFont typeface="Courier New" panose="020B0604020202020204" pitchFamily="34" charset="0"/>
              <a:buChar char="o"/>
            </a:pPr>
            <a:r>
              <a:rPr lang="en-US">
                <a:ea typeface="Calibri"/>
                <a:cs typeface="Calibri"/>
              </a:rPr>
              <a:t>Budget validations that include minimum tag requirements will prevent you from submitting your application until tags are added.</a:t>
            </a:r>
          </a:p>
          <a:p>
            <a:endParaRPr lang="en-US">
              <a:ea typeface="Calibri"/>
              <a:cs typeface="Calibri"/>
            </a:endParaRPr>
          </a:p>
        </p:txBody>
      </p:sp>
    </p:spTree>
    <p:extLst>
      <p:ext uri="{BB962C8B-B14F-4D97-AF65-F5344CB8AC3E}">
        <p14:creationId xmlns:p14="http://schemas.microsoft.com/office/powerpoint/2010/main" val="2988452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86B3B-7051-74B4-D0C8-DE2ADFD959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FEA833-0BFE-3071-AB1A-9523F8353312}"/>
              </a:ext>
            </a:extLst>
          </p:cNvPr>
          <p:cNvSpPr>
            <a:spLocks noGrp="1"/>
          </p:cNvSpPr>
          <p:nvPr>
            <p:ph type="title"/>
          </p:nvPr>
        </p:nvSpPr>
        <p:spPr/>
        <p:txBody>
          <a:bodyPr/>
          <a:lstStyle/>
          <a:p>
            <a:r>
              <a:rPr lang="en-US">
                <a:latin typeface="Museo Slab 500"/>
              </a:rPr>
              <a:t>Download Budget Data Template</a:t>
            </a:r>
            <a:endParaRPr lang="en-US"/>
          </a:p>
        </p:txBody>
      </p:sp>
      <p:sp>
        <p:nvSpPr>
          <p:cNvPr id="4" name="Slide Number Placeholder 3">
            <a:extLst>
              <a:ext uri="{FF2B5EF4-FFF2-40B4-BE49-F238E27FC236}">
                <a16:creationId xmlns:a16="http://schemas.microsoft.com/office/drawing/2014/main" id="{EE104927-47DC-36D3-67D3-0B6F6C2D47D1}"/>
              </a:ext>
            </a:extLst>
          </p:cNvPr>
          <p:cNvSpPr>
            <a:spLocks noGrp="1"/>
          </p:cNvSpPr>
          <p:nvPr>
            <p:ph type="sldNum" sz="quarter" idx="12"/>
          </p:nvPr>
        </p:nvSpPr>
        <p:spPr/>
        <p:txBody>
          <a:bodyPr/>
          <a:lstStyle/>
          <a:p>
            <a:fld id="{C479D5F6-EDCB-402A-AC08-4943A1820E8F}" type="slidenum">
              <a:rPr lang="en-US" smtClean="0"/>
              <a:pPr/>
              <a:t>2</a:t>
            </a:fld>
            <a:endParaRPr lang="en-US"/>
          </a:p>
        </p:txBody>
      </p:sp>
      <p:grpSp>
        <p:nvGrpSpPr>
          <p:cNvPr id="3" name="Group 2" descr="After adding at least one budget detail item as recommended, the user can download the budget file">
            <a:extLst>
              <a:ext uri="{FF2B5EF4-FFF2-40B4-BE49-F238E27FC236}">
                <a16:creationId xmlns:a16="http://schemas.microsoft.com/office/drawing/2014/main" id="{ECCB91AF-2C55-607C-9C63-4B38D700520B}"/>
              </a:ext>
            </a:extLst>
          </p:cNvPr>
          <p:cNvGrpSpPr/>
          <p:nvPr/>
        </p:nvGrpSpPr>
        <p:grpSpPr>
          <a:xfrm>
            <a:off x="986692" y="3794919"/>
            <a:ext cx="10628922" cy="2249792"/>
            <a:chOff x="1025768" y="3081765"/>
            <a:chExt cx="10277231" cy="1849254"/>
          </a:xfrm>
        </p:grpSpPr>
        <p:pic>
          <p:nvPicPr>
            <p:cNvPr id="5" name="Picture 4" descr="Once a budget has been created, users can select the download budget data feature which will appear right above all the budgeted lines. ">
              <a:extLst>
                <a:ext uri="{FF2B5EF4-FFF2-40B4-BE49-F238E27FC236}">
                  <a16:creationId xmlns:a16="http://schemas.microsoft.com/office/drawing/2014/main" id="{7C50C2AB-DC67-610B-3C61-BB80254E8F95}"/>
                </a:ext>
              </a:extLst>
            </p:cNvPr>
            <p:cNvPicPr>
              <a:picLocks noChangeAspect="1"/>
            </p:cNvPicPr>
            <p:nvPr/>
          </p:nvPicPr>
          <p:blipFill>
            <a:blip r:embed="rId2"/>
            <a:stretch>
              <a:fillRect/>
            </a:stretch>
          </p:blipFill>
          <p:spPr>
            <a:xfrm>
              <a:off x="1025768" y="3211635"/>
              <a:ext cx="10277231" cy="1719384"/>
            </a:xfrm>
            <a:prstGeom prst="rect">
              <a:avLst/>
            </a:prstGeom>
          </p:spPr>
        </p:pic>
        <p:sp>
          <p:nvSpPr>
            <p:cNvPr id="6" name="Oval 5" descr="A circle highlighting the Download Budget Data function. ">
              <a:extLst>
                <a:ext uri="{FF2B5EF4-FFF2-40B4-BE49-F238E27FC236}">
                  <a16:creationId xmlns:a16="http://schemas.microsoft.com/office/drawing/2014/main" id="{65C874FF-D910-6996-6D17-FF570F60BD5C}"/>
                </a:ext>
              </a:extLst>
            </p:cNvPr>
            <p:cNvSpPr/>
            <p:nvPr/>
          </p:nvSpPr>
          <p:spPr>
            <a:xfrm>
              <a:off x="1055078" y="3081765"/>
              <a:ext cx="1014413" cy="6858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7" name="TextBox 6">
            <a:extLst>
              <a:ext uri="{FF2B5EF4-FFF2-40B4-BE49-F238E27FC236}">
                <a16:creationId xmlns:a16="http://schemas.microsoft.com/office/drawing/2014/main" id="{CB0C3DA1-08C9-1682-3C08-64453572C6AC}"/>
              </a:ext>
            </a:extLst>
          </p:cNvPr>
          <p:cNvSpPr txBox="1"/>
          <p:nvPr/>
        </p:nvSpPr>
        <p:spPr>
          <a:xfrm>
            <a:off x="1288075" y="1397232"/>
            <a:ext cx="9098938" cy="2008242"/>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ctr"/>
            <a:r>
              <a:rPr lang="en-US" sz="1800">
                <a:ea typeface="Calibri"/>
                <a:cs typeface="Calibri"/>
              </a:rPr>
              <a:t>From the Budget Detail page, click Download Budget Data. This will create an Excel spreadsheet.</a:t>
            </a:r>
            <a:endParaRPr lang="en-US">
              <a:ea typeface="Calibri"/>
              <a:cs typeface="Calibri"/>
            </a:endParaRPr>
          </a:p>
          <a:p>
            <a:r>
              <a:rPr lang="en-US">
                <a:cs typeface="Calibri"/>
              </a:rPr>
              <a:t>Please note:</a:t>
            </a:r>
          </a:p>
          <a:p>
            <a:pPr marL="285750" indent="-285750">
              <a:buFont typeface="Arial"/>
              <a:buChar char="•"/>
            </a:pPr>
            <a:r>
              <a:rPr lang="en-US">
                <a:cs typeface="Calibri"/>
              </a:rPr>
              <a:t>Each Title Program will have a unique budget template associated with it and must be downloaded individually to edit and complete for each Budget section.</a:t>
            </a:r>
          </a:p>
          <a:p>
            <a:pPr marL="285750" indent="-285750">
              <a:buFont typeface="Arial"/>
              <a:buChar char="•"/>
            </a:pPr>
            <a:r>
              <a:rPr lang="en-US">
                <a:cs typeface="Calibri"/>
              </a:rPr>
              <a:t>It is </a:t>
            </a:r>
            <a:r>
              <a:rPr lang="en-US" b="1">
                <a:cs typeface="Calibri"/>
              </a:rPr>
              <a:t>highly recommended</a:t>
            </a:r>
            <a:r>
              <a:rPr lang="en-US">
                <a:cs typeface="Calibri"/>
              </a:rPr>
              <a:t> that at least one, if not several, budget detail line items be created in GAINS prior to downloading the template to serve as examples of budget data combinations and structure.</a:t>
            </a:r>
            <a:endParaRPr lang="en-US" sz="1800">
              <a:cs typeface="Calibri"/>
            </a:endParaRPr>
          </a:p>
        </p:txBody>
      </p:sp>
      <p:pic>
        <p:nvPicPr>
          <p:cNvPr id="8" name="Picture 7">
            <a:extLst>
              <a:ext uri="{FF2B5EF4-FFF2-40B4-BE49-F238E27FC236}">
                <a16:creationId xmlns:a16="http://schemas.microsoft.com/office/drawing/2014/main" id="{87E722E5-A339-1419-0A19-DE1965B8D43E}"/>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Tree>
    <p:extLst>
      <p:ext uri="{BB962C8B-B14F-4D97-AF65-F5344CB8AC3E}">
        <p14:creationId xmlns:p14="http://schemas.microsoft.com/office/powerpoint/2010/main" val="645020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82AB1-264A-A5A3-57FC-0B004BD0B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21298-CDC6-4D29-D57A-74D54365FBCB}"/>
              </a:ext>
            </a:extLst>
          </p:cNvPr>
          <p:cNvSpPr>
            <a:spLocks noGrp="1"/>
          </p:cNvSpPr>
          <p:nvPr>
            <p:ph type="title"/>
          </p:nvPr>
        </p:nvSpPr>
        <p:spPr/>
        <p:txBody>
          <a:bodyPr/>
          <a:lstStyle/>
          <a:p>
            <a:r>
              <a:rPr lang="en-US">
                <a:latin typeface="Museo Slab 500"/>
              </a:rPr>
              <a:t>Excel Workbook Tabs</a:t>
            </a:r>
            <a:endParaRPr lang="en-US"/>
          </a:p>
        </p:txBody>
      </p:sp>
      <p:pic>
        <p:nvPicPr>
          <p:cNvPr id="9" name="Picture 8">
            <a:extLst>
              <a:ext uri="{FF2B5EF4-FFF2-40B4-BE49-F238E27FC236}">
                <a16:creationId xmlns:a16="http://schemas.microsoft.com/office/drawing/2014/main" id="{AB0ABB64-798B-EF74-6C86-0172B6E1B855}"/>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
        <p:nvSpPr>
          <p:cNvPr id="3" name="TextBox 2">
            <a:extLst>
              <a:ext uri="{FF2B5EF4-FFF2-40B4-BE49-F238E27FC236}">
                <a16:creationId xmlns:a16="http://schemas.microsoft.com/office/drawing/2014/main" id="{13C18A93-4D50-C800-896F-CE31562E4657}"/>
              </a:ext>
            </a:extLst>
          </p:cNvPr>
          <p:cNvSpPr txBox="1"/>
          <p:nvPr/>
        </p:nvSpPr>
        <p:spPr>
          <a:xfrm>
            <a:off x="2129692" y="1533769"/>
            <a:ext cx="773723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cs typeface="Calibri"/>
              </a:rPr>
              <a:t>Budget Data</a:t>
            </a:r>
            <a:r>
              <a:rPr lang="en-US">
                <a:cs typeface="Calibri"/>
              </a:rPr>
              <a:t> tab is the main tab to edit, add, or remove budget detail line items.</a:t>
            </a:r>
          </a:p>
        </p:txBody>
      </p:sp>
      <p:pic>
        <p:nvPicPr>
          <p:cNvPr id="12" name="Picture 11" descr="The budget tabs in the excel workbook reflect four tabs - Budget Data, Available Budget Cells, Available Budget Tags, and Available Organizations. This image is highlighting the Budget Data tab. ">
            <a:extLst>
              <a:ext uri="{FF2B5EF4-FFF2-40B4-BE49-F238E27FC236}">
                <a16:creationId xmlns:a16="http://schemas.microsoft.com/office/drawing/2014/main" id="{801677C2-D996-DB0F-64E4-C12066D52DDB}"/>
              </a:ext>
            </a:extLst>
          </p:cNvPr>
          <p:cNvPicPr>
            <a:picLocks noChangeAspect="1"/>
          </p:cNvPicPr>
          <p:nvPr/>
        </p:nvPicPr>
        <p:blipFill>
          <a:blip r:embed="rId3"/>
          <a:stretch>
            <a:fillRect/>
          </a:stretch>
        </p:blipFill>
        <p:spPr>
          <a:xfrm>
            <a:off x="1403434" y="2128868"/>
            <a:ext cx="9385094" cy="942082"/>
          </a:xfrm>
          <a:prstGeom prst="rect">
            <a:avLst/>
          </a:prstGeom>
        </p:spPr>
      </p:pic>
      <p:sp>
        <p:nvSpPr>
          <p:cNvPr id="8" name="TextBox 7">
            <a:extLst>
              <a:ext uri="{FF2B5EF4-FFF2-40B4-BE49-F238E27FC236}">
                <a16:creationId xmlns:a16="http://schemas.microsoft.com/office/drawing/2014/main" id="{8A4B0505-F4FA-2E4F-B953-08FB6633DB6D}"/>
              </a:ext>
            </a:extLst>
          </p:cNvPr>
          <p:cNvSpPr txBox="1"/>
          <p:nvPr/>
        </p:nvSpPr>
        <p:spPr>
          <a:xfrm>
            <a:off x="973628" y="3311892"/>
            <a:ext cx="10049362" cy="1454244"/>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a:ea typeface="Calibri"/>
                <a:cs typeface="Calibri"/>
              </a:rPr>
              <a:t>The other Excel Workbook</a:t>
            </a:r>
            <a:r>
              <a:rPr lang="en-US" sz="1800">
                <a:ea typeface="Calibri"/>
                <a:cs typeface="Calibri"/>
              </a:rPr>
              <a:t> Tabs</a:t>
            </a:r>
            <a:r>
              <a:rPr lang="en-US">
                <a:ea typeface="Calibri"/>
                <a:cs typeface="Calibri"/>
              </a:rPr>
              <a:t> provide a list of valid:</a:t>
            </a:r>
          </a:p>
          <a:p>
            <a:pPr marL="285750" indent="-285750">
              <a:buFont typeface="Arial"/>
              <a:buChar char="•"/>
            </a:pPr>
            <a:r>
              <a:rPr lang="en-US">
                <a:ea typeface="Calibri"/>
                <a:cs typeface="Calibri"/>
              </a:rPr>
              <a:t>Object</a:t>
            </a:r>
            <a:r>
              <a:rPr lang="en-US" sz="1800">
                <a:ea typeface="Calibri"/>
                <a:cs typeface="Calibri"/>
              </a:rPr>
              <a:t> Codes </a:t>
            </a:r>
            <a:r>
              <a:rPr lang="en-US">
                <a:ea typeface="Calibri"/>
                <a:cs typeface="Calibri"/>
              </a:rPr>
              <a:t>and Function</a:t>
            </a:r>
            <a:r>
              <a:rPr lang="en-US" sz="1800">
                <a:ea typeface="Calibri"/>
                <a:cs typeface="Calibri"/>
              </a:rPr>
              <a:t> Codes</a:t>
            </a:r>
            <a:r>
              <a:rPr lang="en-US">
                <a:ea typeface="Calibri"/>
                <a:cs typeface="Calibri"/>
              </a:rPr>
              <a:t> (Available Budget Cells tab), </a:t>
            </a:r>
          </a:p>
          <a:p>
            <a:pPr marL="285750" indent="-285750">
              <a:buFont typeface="Arial"/>
              <a:buChar char="•"/>
            </a:pPr>
            <a:r>
              <a:rPr lang="en-US">
                <a:ea typeface="Calibri"/>
                <a:cs typeface="Calibri"/>
              </a:rPr>
              <a:t>Budget Tags and Tag Groups (Available Budget Tags tab), </a:t>
            </a:r>
            <a:r>
              <a:rPr lang="en-US" sz="1800">
                <a:ea typeface="Calibri"/>
                <a:cs typeface="Calibri"/>
              </a:rPr>
              <a:t>and</a:t>
            </a:r>
            <a:r>
              <a:rPr lang="en-US">
                <a:ea typeface="Calibri"/>
                <a:cs typeface="Calibri"/>
              </a:rPr>
              <a:t> </a:t>
            </a:r>
          </a:p>
          <a:p>
            <a:pPr marL="285750" indent="-285750">
              <a:buFont typeface="Arial"/>
              <a:buChar char="•"/>
            </a:pPr>
            <a:r>
              <a:rPr lang="en-US">
                <a:ea typeface="Calibri"/>
                <a:cs typeface="Calibri"/>
              </a:rPr>
              <a:t>Available</a:t>
            </a:r>
            <a:r>
              <a:rPr lang="en-US" sz="1800">
                <a:ea typeface="Calibri"/>
                <a:cs typeface="Calibri"/>
              </a:rPr>
              <a:t> </a:t>
            </a:r>
            <a:r>
              <a:rPr lang="en-US">
                <a:ea typeface="Calibri"/>
                <a:cs typeface="Calibri"/>
              </a:rPr>
              <a:t>Organizations/Locations</a:t>
            </a:r>
            <a:r>
              <a:rPr lang="en-US" sz="1800">
                <a:ea typeface="Calibri"/>
                <a:cs typeface="Calibri"/>
              </a:rPr>
              <a:t> </a:t>
            </a:r>
            <a:r>
              <a:rPr lang="en-US">
                <a:ea typeface="Calibri"/>
                <a:cs typeface="Calibri"/>
              </a:rPr>
              <a:t>(Available Organizations tab) that</a:t>
            </a:r>
            <a:r>
              <a:rPr lang="en-US" sz="1800">
                <a:ea typeface="Calibri"/>
                <a:cs typeface="Calibri"/>
              </a:rPr>
              <a:t> can be used to create the additional budget lines needed.</a:t>
            </a:r>
            <a:endParaRPr lang="en-US">
              <a:cs typeface="Calibri"/>
            </a:endParaRPr>
          </a:p>
        </p:txBody>
      </p:sp>
      <p:pic>
        <p:nvPicPr>
          <p:cNvPr id="10" name="Picture 9" descr="The excel workbook includes Item Key, Action, Object Code, Object Code Description, Function Code, Function Code Description, Budget Tags, Organization Code, Organization, Quantity, Cost, Total, Narrative Description, and Last Updated Date. ">
            <a:extLst>
              <a:ext uri="{FF2B5EF4-FFF2-40B4-BE49-F238E27FC236}">
                <a16:creationId xmlns:a16="http://schemas.microsoft.com/office/drawing/2014/main" id="{0CCE98DC-1AB6-8FB0-DC80-1EA1DA3BFF5E}"/>
              </a:ext>
            </a:extLst>
          </p:cNvPr>
          <p:cNvPicPr>
            <a:picLocks noChangeAspect="1"/>
          </p:cNvPicPr>
          <p:nvPr/>
        </p:nvPicPr>
        <p:blipFill>
          <a:blip r:embed="rId4"/>
          <a:stretch>
            <a:fillRect/>
          </a:stretch>
        </p:blipFill>
        <p:spPr>
          <a:xfrm>
            <a:off x="556846" y="5312829"/>
            <a:ext cx="11390924" cy="589418"/>
          </a:xfrm>
          <a:prstGeom prst="rect">
            <a:avLst/>
          </a:prstGeom>
        </p:spPr>
      </p:pic>
      <p:sp>
        <p:nvSpPr>
          <p:cNvPr id="4" name="Slide Number Placeholder 3">
            <a:extLst>
              <a:ext uri="{FF2B5EF4-FFF2-40B4-BE49-F238E27FC236}">
                <a16:creationId xmlns:a16="http://schemas.microsoft.com/office/drawing/2014/main" id="{08797873-2A70-4638-7852-D510058FF9A0}"/>
              </a:ext>
            </a:extLst>
          </p:cNvPr>
          <p:cNvSpPr>
            <a:spLocks noGrp="1"/>
          </p:cNvSpPr>
          <p:nvPr>
            <p:ph type="sldNum" sz="quarter" idx="12"/>
          </p:nvPr>
        </p:nvSpPr>
        <p:spPr/>
        <p:txBody>
          <a:bodyPr/>
          <a:lstStyle/>
          <a:p>
            <a:fld id="{C479D5F6-EDCB-402A-AC08-4943A1820E8F}" type="slidenum">
              <a:rPr lang="en-US" smtClean="0"/>
              <a:pPr/>
              <a:t>3</a:t>
            </a:fld>
            <a:endParaRPr lang="en-US"/>
          </a:p>
        </p:txBody>
      </p:sp>
    </p:spTree>
    <p:extLst>
      <p:ext uri="{BB962C8B-B14F-4D97-AF65-F5344CB8AC3E}">
        <p14:creationId xmlns:p14="http://schemas.microsoft.com/office/powerpoint/2010/main" val="911445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82AB1-264A-A5A3-57FC-0B004BD0B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21298-CDC6-4D29-D57A-74D54365FBCB}"/>
              </a:ext>
            </a:extLst>
          </p:cNvPr>
          <p:cNvSpPr>
            <a:spLocks noGrp="1"/>
          </p:cNvSpPr>
          <p:nvPr>
            <p:ph type="title"/>
          </p:nvPr>
        </p:nvSpPr>
        <p:spPr/>
        <p:txBody>
          <a:bodyPr/>
          <a:lstStyle/>
          <a:p>
            <a:r>
              <a:rPr lang="en-US">
                <a:latin typeface="Museo Slab 500"/>
              </a:rPr>
              <a:t>Excel Workbook: Action Column</a:t>
            </a:r>
            <a:endParaRPr lang="en-US"/>
          </a:p>
        </p:txBody>
      </p:sp>
      <p:sp>
        <p:nvSpPr>
          <p:cNvPr id="4" name="Slide Number Placeholder 3">
            <a:extLst>
              <a:ext uri="{FF2B5EF4-FFF2-40B4-BE49-F238E27FC236}">
                <a16:creationId xmlns:a16="http://schemas.microsoft.com/office/drawing/2014/main" id="{08797873-2A70-4638-7852-D510058FF9A0}"/>
              </a:ext>
            </a:extLst>
          </p:cNvPr>
          <p:cNvSpPr>
            <a:spLocks noGrp="1"/>
          </p:cNvSpPr>
          <p:nvPr>
            <p:ph type="sldNum" sz="quarter" idx="12"/>
          </p:nvPr>
        </p:nvSpPr>
        <p:spPr/>
        <p:txBody>
          <a:bodyPr/>
          <a:lstStyle/>
          <a:p>
            <a:fld id="{C479D5F6-EDCB-402A-AC08-4943A1820E8F}" type="slidenum">
              <a:rPr lang="en-US" smtClean="0"/>
              <a:pPr/>
              <a:t>4</a:t>
            </a:fld>
            <a:endParaRPr lang="en-US"/>
          </a:p>
        </p:txBody>
      </p:sp>
      <p:sp>
        <p:nvSpPr>
          <p:cNvPr id="8" name="TextBox 7">
            <a:extLst>
              <a:ext uri="{FF2B5EF4-FFF2-40B4-BE49-F238E27FC236}">
                <a16:creationId xmlns:a16="http://schemas.microsoft.com/office/drawing/2014/main" id="{8A4B0505-F4FA-2E4F-B953-08FB6633DB6D}"/>
              </a:ext>
            </a:extLst>
          </p:cNvPr>
          <p:cNvSpPr txBox="1"/>
          <p:nvPr/>
        </p:nvSpPr>
        <p:spPr>
          <a:xfrm>
            <a:off x="1823551" y="1445968"/>
            <a:ext cx="8544901" cy="2008242"/>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1800">
                <a:ea typeface="Calibri"/>
                <a:cs typeface="Calibri"/>
              </a:rPr>
              <a:t>To complete the excel file, each row will need an "Action." The Action can be one of the following:</a:t>
            </a:r>
          </a:p>
          <a:p>
            <a:pPr marL="285750" indent="-285750">
              <a:buFont typeface="Arial"/>
              <a:buChar char="•"/>
            </a:pPr>
            <a:r>
              <a:rPr lang="en-US" sz="1800">
                <a:ea typeface="Calibri"/>
                <a:cs typeface="Calibri"/>
              </a:rPr>
              <a:t>Create: this will add an entirely new budget line item to your budget once it is uploaded. If you forget to change the action from Create to Update and re-upload it to GAINS, it will duplicate the line. </a:t>
            </a:r>
          </a:p>
          <a:p>
            <a:pPr marL="285750" indent="-285750">
              <a:buFont typeface="Arial"/>
              <a:buChar char="•"/>
            </a:pPr>
            <a:r>
              <a:rPr lang="en-US" sz="1800">
                <a:ea typeface="Calibri"/>
                <a:cs typeface="Calibri"/>
              </a:rPr>
              <a:t>Update: this will allow users to edit the line item without re-creating a new line. </a:t>
            </a:r>
          </a:p>
          <a:p>
            <a:pPr marL="285750" indent="-285750">
              <a:buFont typeface="Arial"/>
              <a:buChar char="•"/>
            </a:pPr>
            <a:r>
              <a:rPr lang="en-US" sz="1800">
                <a:ea typeface="Calibri"/>
                <a:cs typeface="Calibri"/>
              </a:rPr>
              <a:t>Delete: this will allow users to indicate which rows should be deleted from GAINS. </a:t>
            </a:r>
          </a:p>
        </p:txBody>
      </p:sp>
      <p:pic>
        <p:nvPicPr>
          <p:cNvPr id="9" name="Picture 8">
            <a:extLst>
              <a:ext uri="{FF2B5EF4-FFF2-40B4-BE49-F238E27FC236}">
                <a16:creationId xmlns:a16="http://schemas.microsoft.com/office/drawing/2014/main" id="{AB0ABB64-798B-EF74-6C86-0172B6E1B855}"/>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pic>
        <p:nvPicPr>
          <p:cNvPr id="10" name="Picture 9" descr="The excel workbook includes Item Key, Action, Object Code, Object Code Description, Function Code, Function Code Description, Budget Tags, Organization Code, Organization, Quantity, Cost, Total, Narrative Description, and Last Updated Date. In this example, we are highlighting the Action column which is the second column.">
            <a:extLst>
              <a:ext uri="{FF2B5EF4-FFF2-40B4-BE49-F238E27FC236}">
                <a16:creationId xmlns:a16="http://schemas.microsoft.com/office/drawing/2014/main" id="{0CCE98DC-1AB6-8FB0-DC80-1EA1DA3BFF5E}"/>
              </a:ext>
            </a:extLst>
          </p:cNvPr>
          <p:cNvPicPr>
            <a:picLocks noChangeAspect="1"/>
          </p:cNvPicPr>
          <p:nvPr/>
        </p:nvPicPr>
        <p:blipFill>
          <a:blip r:embed="rId3"/>
          <a:stretch>
            <a:fillRect/>
          </a:stretch>
        </p:blipFill>
        <p:spPr>
          <a:xfrm>
            <a:off x="381001" y="4238214"/>
            <a:ext cx="11635153" cy="589418"/>
          </a:xfrm>
          <a:prstGeom prst="rect">
            <a:avLst/>
          </a:prstGeom>
        </p:spPr>
      </p:pic>
      <p:sp>
        <p:nvSpPr>
          <p:cNvPr id="3" name="Arrow: Up 2" descr="Arrow which is highlighting the Action column in the excel workbook. ">
            <a:extLst>
              <a:ext uri="{FF2B5EF4-FFF2-40B4-BE49-F238E27FC236}">
                <a16:creationId xmlns:a16="http://schemas.microsoft.com/office/drawing/2014/main" id="{66A161F4-0926-4071-9D55-FAAB04FB8849}"/>
              </a:ext>
            </a:extLst>
          </p:cNvPr>
          <p:cNvSpPr/>
          <p:nvPr/>
        </p:nvSpPr>
        <p:spPr>
          <a:xfrm>
            <a:off x="859692" y="4904154"/>
            <a:ext cx="283307" cy="713153"/>
          </a:xfrm>
          <a:prstGeom prst="upArrow">
            <a:avLst/>
          </a:prstGeom>
          <a:solidFill>
            <a:srgbClr val="ED7D3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57705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82AB1-264A-A5A3-57FC-0B004BD0B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21298-CDC6-4D29-D57A-74D54365FBCB}"/>
              </a:ext>
            </a:extLst>
          </p:cNvPr>
          <p:cNvSpPr>
            <a:spLocks noGrp="1"/>
          </p:cNvSpPr>
          <p:nvPr>
            <p:ph type="title"/>
          </p:nvPr>
        </p:nvSpPr>
        <p:spPr/>
        <p:txBody>
          <a:bodyPr>
            <a:normAutofit fontScale="90000"/>
          </a:bodyPr>
          <a:lstStyle/>
          <a:p>
            <a:r>
              <a:rPr lang="en-US">
                <a:latin typeface="Museo Slab 500"/>
              </a:rPr>
              <a:t>Excel Workbook: Object Codes and Function Code Columns</a:t>
            </a:r>
            <a:endParaRPr lang="en-US"/>
          </a:p>
        </p:txBody>
      </p:sp>
      <p:pic>
        <p:nvPicPr>
          <p:cNvPr id="9" name="Picture 8">
            <a:extLst>
              <a:ext uri="{FF2B5EF4-FFF2-40B4-BE49-F238E27FC236}">
                <a16:creationId xmlns:a16="http://schemas.microsoft.com/office/drawing/2014/main" id="{AB0ABB64-798B-EF74-6C86-0172B6E1B855}"/>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
        <p:nvSpPr>
          <p:cNvPr id="8" name="TextBox 7">
            <a:extLst>
              <a:ext uri="{FF2B5EF4-FFF2-40B4-BE49-F238E27FC236}">
                <a16:creationId xmlns:a16="http://schemas.microsoft.com/office/drawing/2014/main" id="{8A4B0505-F4FA-2E4F-B953-08FB6633DB6D}"/>
              </a:ext>
            </a:extLst>
          </p:cNvPr>
          <p:cNvSpPr txBox="1"/>
          <p:nvPr/>
        </p:nvSpPr>
        <p:spPr>
          <a:xfrm>
            <a:off x="1823551" y="1231045"/>
            <a:ext cx="8544901" cy="2008242"/>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1800">
                <a:ea typeface="Calibri"/>
                <a:cs typeface="Calibri"/>
              </a:rPr>
              <a:t>Each row will need</a:t>
            </a:r>
            <a:r>
              <a:rPr lang="en-US">
                <a:ea typeface="Calibri"/>
                <a:cs typeface="Calibri"/>
              </a:rPr>
              <a:t>:</a:t>
            </a:r>
            <a:endParaRPr lang="en-US" sz="1800"/>
          </a:p>
          <a:p>
            <a:pPr marL="285750" indent="-285750">
              <a:buFont typeface="Arial"/>
              <a:buChar char="•"/>
            </a:pPr>
            <a:r>
              <a:rPr lang="en-US" sz="1800" b="1">
                <a:ea typeface="Calibri"/>
                <a:cs typeface="Calibri"/>
              </a:rPr>
              <a:t>Object Code:</a:t>
            </a:r>
            <a:r>
              <a:rPr lang="en-US" sz="1800">
                <a:ea typeface="Calibri"/>
                <a:cs typeface="Calibri"/>
              </a:rPr>
              <a:t> example would be 0100, 0200, 0300</a:t>
            </a:r>
          </a:p>
          <a:p>
            <a:pPr marL="285750" indent="-285750">
              <a:buFont typeface="Arial"/>
              <a:buChar char="•"/>
            </a:pPr>
            <a:r>
              <a:rPr lang="en-US" sz="1800" b="1">
                <a:ea typeface="Calibri"/>
                <a:cs typeface="Calibri"/>
              </a:rPr>
              <a:t>Object Code Description: </a:t>
            </a:r>
            <a:r>
              <a:rPr lang="en-US" sz="1800">
                <a:ea typeface="Calibri"/>
                <a:cs typeface="Calibri"/>
              </a:rPr>
              <a:t>example would be Salaries, Employee Benefits, Purchased Services</a:t>
            </a:r>
          </a:p>
          <a:p>
            <a:pPr marL="285750" indent="-285750">
              <a:buFont typeface="Arial"/>
              <a:buChar char="•"/>
            </a:pPr>
            <a:r>
              <a:rPr lang="en-US" sz="1800" b="1">
                <a:ea typeface="Calibri"/>
                <a:cs typeface="Calibri"/>
              </a:rPr>
              <a:t>Function Code:</a:t>
            </a:r>
            <a:r>
              <a:rPr lang="en-US" sz="1800">
                <a:ea typeface="Calibri"/>
                <a:cs typeface="Calibri"/>
              </a:rPr>
              <a:t> are like our old funding codes. An example would be 4010, 9212, 9211</a:t>
            </a:r>
          </a:p>
          <a:p>
            <a:pPr marL="285750" indent="-285750">
              <a:buFont typeface="Arial"/>
              <a:buChar char="•"/>
            </a:pPr>
            <a:r>
              <a:rPr lang="en-US" sz="1800" b="1">
                <a:ea typeface="Calibri"/>
                <a:cs typeface="Calibri"/>
              </a:rPr>
              <a:t>Function Code Description: </a:t>
            </a:r>
            <a:r>
              <a:rPr lang="en-US" sz="1800">
                <a:ea typeface="Calibri"/>
                <a:cs typeface="Calibri"/>
              </a:rPr>
              <a:t>example would be Title I, Part A; </a:t>
            </a:r>
            <a:r>
              <a:rPr lang="en-US" sz="1800">
                <a:ea typeface="+mn-lt"/>
                <a:cs typeface="+mn-lt"/>
              </a:rPr>
              <a:t>Title I, Part A Parental Activities District Set Aside; Title I, Part A Parental Activities School Set Aside</a:t>
            </a:r>
          </a:p>
        </p:txBody>
      </p:sp>
      <p:grpSp>
        <p:nvGrpSpPr>
          <p:cNvPr id="3" name="Group 2" descr="Object code and description and function code and description are required fields.">
            <a:extLst>
              <a:ext uri="{FF2B5EF4-FFF2-40B4-BE49-F238E27FC236}">
                <a16:creationId xmlns:a16="http://schemas.microsoft.com/office/drawing/2014/main" id="{D67F23A2-A421-FB95-8D66-CEC733AEB24B}"/>
              </a:ext>
            </a:extLst>
          </p:cNvPr>
          <p:cNvGrpSpPr/>
          <p:nvPr/>
        </p:nvGrpSpPr>
        <p:grpSpPr>
          <a:xfrm>
            <a:off x="674076" y="3653690"/>
            <a:ext cx="11117397" cy="1094153"/>
            <a:chOff x="674076" y="3653690"/>
            <a:chExt cx="11117397" cy="1094153"/>
          </a:xfrm>
        </p:grpSpPr>
        <p:pic>
          <p:nvPicPr>
            <p:cNvPr id="10" name="Picture 9" descr="The excel workbook includes Item Key, Action, Object Code, Object Code Description, Function Code, Function Code Description, Budget Tags, Organization Code, Organization, Quantity, Cost, Total, Narrative Description, and Last Updated Date. In this example, we are highlighting object code. and function code columns. Columns 3-6">
              <a:extLst>
                <a:ext uri="{FF2B5EF4-FFF2-40B4-BE49-F238E27FC236}">
                  <a16:creationId xmlns:a16="http://schemas.microsoft.com/office/drawing/2014/main" id="{0CCE98DC-1AB6-8FB0-DC80-1EA1DA3BFF5E}"/>
                </a:ext>
              </a:extLst>
            </p:cNvPr>
            <p:cNvPicPr>
              <a:picLocks noChangeAspect="1"/>
            </p:cNvPicPr>
            <p:nvPr/>
          </p:nvPicPr>
          <p:blipFill rotWithShape="1">
            <a:blip r:embed="rId3"/>
            <a:srcRect r="10535" b="1639"/>
            <a:stretch/>
          </p:blipFill>
          <p:spPr>
            <a:xfrm>
              <a:off x="674076" y="3915830"/>
              <a:ext cx="11117397" cy="579756"/>
            </a:xfrm>
            <a:prstGeom prst="rect">
              <a:avLst/>
            </a:prstGeom>
          </p:spPr>
        </p:pic>
        <p:sp>
          <p:nvSpPr>
            <p:cNvPr id="5" name="Double Brace 4" descr="Brackets that wrap around where in the excel workbook the Object Code, Object Code Description, Function Code and Function Code Description can be found. ">
              <a:extLst>
                <a:ext uri="{FF2B5EF4-FFF2-40B4-BE49-F238E27FC236}">
                  <a16:creationId xmlns:a16="http://schemas.microsoft.com/office/drawing/2014/main" id="{E5A3B547-CECA-E06A-65C3-DE103653F915}"/>
                </a:ext>
              </a:extLst>
            </p:cNvPr>
            <p:cNvSpPr/>
            <p:nvPr/>
          </p:nvSpPr>
          <p:spPr>
            <a:xfrm rot="16200000">
              <a:off x="2095501" y="2974729"/>
              <a:ext cx="1094153" cy="2452076"/>
            </a:xfrm>
            <a:prstGeom prst="bracePair">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grpSp>
      <p:sp>
        <p:nvSpPr>
          <p:cNvPr id="13" name="TextBox 12">
            <a:extLst>
              <a:ext uri="{FF2B5EF4-FFF2-40B4-BE49-F238E27FC236}">
                <a16:creationId xmlns:a16="http://schemas.microsoft.com/office/drawing/2014/main" id="{E83B5379-80A5-AE61-9525-E327FDE6236D}"/>
              </a:ext>
            </a:extLst>
          </p:cNvPr>
          <p:cNvSpPr txBox="1"/>
          <p:nvPr/>
        </p:nvSpPr>
        <p:spPr>
          <a:xfrm>
            <a:off x="2344616" y="4884615"/>
            <a:ext cx="6436944"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800">
                <a:ea typeface="Calibri"/>
                <a:cs typeface="Calibri"/>
              </a:rPr>
              <a:t>Available Budget Cells tab will list all the Object and Function codes needed in these cells for the specific program you downloaded the budget from. </a:t>
            </a:r>
          </a:p>
        </p:txBody>
      </p:sp>
      <p:pic>
        <p:nvPicPr>
          <p:cNvPr id="12" name="Picture 11" descr="The budget tabs in the excel workbook reflect four tabs - Budget Data, Available Budget Cells, Available Budget Tags, and Available Organizations. This image is highlighting the Available Budget Cells tab.">
            <a:extLst>
              <a:ext uri="{FF2B5EF4-FFF2-40B4-BE49-F238E27FC236}">
                <a16:creationId xmlns:a16="http://schemas.microsoft.com/office/drawing/2014/main" id="{56238E4C-8EE5-74DB-C342-AF9DC66F3838}"/>
              </a:ext>
            </a:extLst>
          </p:cNvPr>
          <p:cNvPicPr>
            <a:picLocks noChangeAspect="1"/>
          </p:cNvPicPr>
          <p:nvPr/>
        </p:nvPicPr>
        <p:blipFill>
          <a:blip r:embed="rId4"/>
          <a:stretch>
            <a:fillRect/>
          </a:stretch>
        </p:blipFill>
        <p:spPr>
          <a:xfrm>
            <a:off x="3037865" y="6076097"/>
            <a:ext cx="5686425" cy="352425"/>
          </a:xfrm>
          <a:prstGeom prst="rect">
            <a:avLst/>
          </a:prstGeom>
        </p:spPr>
      </p:pic>
      <p:sp>
        <p:nvSpPr>
          <p:cNvPr id="4" name="Slide Number Placeholder 3">
            <a:extLst>
              <a:ext uri="{FF2B5EF4-FFF2-40B4-BE49-F238E27FC236}">
                <a16:creationId xmlns:a16="http://schemas.microsoft.com/office/drawing/2014/main" id="{08797873-2A70-4638-7852-D510058FF9A0}"/>
              </a:ext>
            </a:extLst>
          </p:cNvPr>
          <p:cNvSpPr>
            <a:spLocks noGrp="1"/>
          </p:cNvSpPr>
          <p:nvPr>
            <p:ph type="sldNum" sz="quarter" idx="12"/>
          </p:nvPr>
        </p:nvSpPr>
        <p:spPr/>
        <p:txBody>
          <a:bodyPr/>
          <a:lstStyle/>
          <a:p>
            <a:fld id="{C479D5F6-EDCB-402A-AC08-4943A1820E8F}" type="slidenum">
              <a:rPr lang="en-US" smtClean="0"/>
              <a:pPr/>
              <a:t>5</a:t>
            </a:fld>
            <a:endParaRPr lang="en-US"/>
          </a:p>
        </p:txBody>
      </p:sp>
    </p:spTree>
    <p:extLst>
      <p:ext uri="{BB962C8B-B14F-4D97-AF65-F5344CB8AC3E}">
        <p14:creationId xmlns:p14="http://schemas.microsoft.com/office/powerpoint/2010/main" val="675403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82AB1-264A-A5A3-57FC-0B004BD0B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21298-CDC6-4D29-D57A-74D54365FBCB}"/>
              </a:ext>
            </a:extLst>
          </p:cNvPr>
          <p:cNvSpPr>
            <a:spLocks noGrp="1"/>
          </p:cNvSpPr>
          <p:nvPr>
            <p:ph type="title"/>
          </p:nvPr>
        </p:nvSpPr>
        <p:spPr/>
        <p:txBody>
          <a:bodyPr>
            <a:normAutofit/>
          </a:bodyPr>
          <a:lstStyle/>
          <a:p>
            <a:r>
              <a:rPr lang="en-US">
                <a:latin typeface="Museo Slab 500"/>
              </a:rPr>
              <a:t>Excel Workbook: Budget Tags</a:t>
            </a:r>
            <a:endParaRPr lang="en-US"/>
          </a:p>
        </p:txBody>
      </p:sp>
      <p:sp>
        <p:nvSpPr>
          <p:cNvPr id="4" name="Slide Number Placeholder 3">
            <a:extLst>
              <a:ext uri="{FF2B5EF4-FFF2-40B4-BE49-F238E27FC236}">
                <a16:creationId xmlns:a16="http://schemas.microsoft.com/office/drawing/2014/main" id="{08797873-2A70-4638-7852-D510058FF9A0}"/>
              </a:ext>
            </a:extLst>
          </p:cNvPr>
          <p:cNvSpPr>
            <a:spLocks noGrp="1"/>
          </p:cNvSpPr>
          <p:nvPr>
            <p:ph type="sldNum" sz="quarter" idx="12"/>
          </p:nvPr>
        </p:nvSpPr>
        <p:spPr/>
        <p:txBody>
          <a:bodyPr/>
          <a:lstStyle/>
          <a:p>
            <a:fld id="{C479D5F6-EDCB-402A-AC08-4943A1820E8F}" type="slidenum">
              <a:rPr lang="en-US" smtClean="0"/>
              <a:pPr/>
              <a:t>6</a:t>
            </a:fld>
            <a:endParaRPr lang="en-US"/>
          </a:p>
        </p:txBody>
      </p:sp>
      <p:sp>
        <p:nvSpPr>
          <p:cNvPr id="8" name="TextBox 7">
            <a:extLst>
              <a:ext uri="{FF2B5EF4-FFF2-40B4-BE49-F238E27FC236}">
                <a16:creationId xmlns:a16="http://schemas.microsoft.com/office/drawing/2014/main" id="{8A4B0505-F4FA-2E4F-B953-08FB6633DB6D}"/>
              </a:ext>
            </a:extLst>
          </p:cNvPr>
          <p:cNvSpPr txBox="1"/>
          <p:nvPr/>
        </p:nvSpPr>
        <p:spPr>
          <a:xfrm>
            <a:off x="1823551" y="1445968"/>
            <a:ext cx="8544901" cy="311623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marL="285750" indent="-285750">
              <a:buFont typeface="Arial"/>
              <a:buChar char="•"/>
            </a:pPr>
            <a:r>
              <a:rPr lang="en-US" sz="1800">
                <a:ea typeface="+mn-lt"/>
                <a:cs typeface="+mn-lt"/>
              </a:rPr>
              <a:t>Each program in the Consolidated Application will have budget tags. The programs all share the following tags: </a:t>
            </a:r>
          </a:p>
          <a:p>
            <a:pPr marL="742950" lvl="1" indent="-285750">
              <a:buFont typeface="Courier New"/>
              <a:buChar char="o"/>
            </a:pPr>
            <a:r>
              <a:rPr lang="en-US" sz="1800" b="1">
                <a:ea typeface="+mn-lt"/>
                <a:cs typeface="+mn-lt"/>
              </a:rPr>
              <a:t>Program Codes </a:t>
            </a:r>
            <a:r>
              <a:rPr lang="en-US" sz="1800">
                <a:ea typeface="+mn-lt"/>
                <a:cs typeface="+mn-lt"/>
              </a:rPr>
              <a:t>(Instructional, Support, Improvement of Instruction) </a:t>
            </a:r>
          </a:p>
          <a:p>
            <a:pPr marL="742950" lvl="1" indent="-285750">
              <a:buFont typeface="Courier New"/>
              <a:buChar char="o"/>
            </a:pPr>
            <a:r>
              <a:rPr lang="en-US" sz="1800" b="1">
                <a:ea typeface="+mn-lt"/>
                <a:cs typeface="+mn-lt"/>
              </a:rPr>
              <a:t>Salary Position Codes</a:t>
            </a:r>
            <a:r>
              <a:rPr lang="en-US" sz="1800">
                <a:ea typeface="+mn-lt"/>
                <a:cs typeface="+mn-lt"/>
              </a:rPr>
              <a:t> (ex. 000 Stipends, 418 Tutor) </a:t>
            </a:r>
          </a:p>
          <a:p>
            <a:pPr marL="742950" lvl="1" indent="-285750">
              <a:buFont typeface="Courier New"/>
              <a:buChar char="o"/>
            </a:pPr>
            <a:r>
              <a:rPr lang="en-US" sz="1800" b="1">
                <a:ea typeface="+mn-lt"/>
                <a:cs typeface="+mn-lt"/>
              </a:rPr>
              <a:t>Major Improvement Strategies </a:t>
            </a:r>
          </a:p>
          <a:p>
            <a:pPr marL="285750" indent="-285750">
              <a:buFont typeface="Arial"/>
              <a:buChar char="•"/>
            </a:pPr>
            <a:r>
              <a:rPr lang="en-US">
                <a:ea typeface="+mn-lt"/>
                <a:cs typeface="+mn-lt"/>
              </a:rPr>
              <a:t>The three tags are required for each </a:t>
            </a:r>
            <a:r>
              <a:rPr lang="en-US" sz="1800">
                <a:ea typeface="+mn-lt"/>
                <a:cs typeface="+mn-lt"/>
              </a:rPr>
              <a:t>row. If an activity </a:t>
            </a:r>
            <a:r>
              <a:rPr lang="en-US">
                <a:ea typeface="+mn-lt"/>
                <a:cs typeface="+mn-lt"/>
              </a:rPr>
              <a:t>does not necessarily</a:t>
            </a:r>
            <a:r>
              <a:rPr lang="en-US" sz="1800">
                <a:ea typeface="+mn-lt"/>
                <a:cs typeface="+mn-lt"/>
              </a:rPr>
              <a:t> need a tag – perhaps it </a:t>
            </a:r>
            <a:r>
              <a:rPr lang="en-US">
                <a:ea typeface="+mn-lt"/>
                <a:cs typeface="+mn-lt"/>
              </a:rPr>
              <a:t>is not</a:t>
            </a:r>
            <a:r>
              <a:rPr lang="en-US" sz="1800">
                <a:ea typeface="+mn-lt"/>
                <a:cs typeface="+mn-lt"/>
              </a:rPr>
              <a:t> a salary position, users will enter </a:t>
            </a:r>
            <a:r>
              <a:rPr lang="en-US">
                <a:ea typeface="+mn-lt"/>
                <a:cs typeface="+mn-lt"/>
              </a:rPr>
              <a:t>the not applicable option for that tag (</a:t>
            </a:r>
            <a:r>
              <a:rPr lang="en-US" err="1">
                <a:ea typeface="+mn-lt"/>
                <a:cs typeface="+mn-lt"/>
              </a:rPr>
              <a:t>salaryposition</a:t>
            </a:r>
            <a:r>
              <a:rPr lang="en-US">
                <a:ea typeface="+mn-lt"/>
                <a:cs typeface="+mn-lt"/>
              </a:rPr>
              <a:t>=NA). </a:t>
            </a:r>
            <a:endParaRPr lang="en-US" sz="1800">
              <a:ea typeface="+mn-lt"/>
              <a:cs typeface="+mn-lt"/>
            </a:endParaRPr>
          </a:p>
          <a:p>
            <a:pPr marL="285750" indent="-285750">
              <a:buFont typeface="Arial"/>
              <a:buChar char="•"/>
            </a:pPr>
            <a:r>
              <a:rPr lang="en-US">
                <a:ea typeface="+mn-lt"/>
                <a:cs typeface="+mn-lt"/>
              </a:rPr>
              <a:t>All valid tag options are listed by Tag Group in Available Budget Tags tab. </a:t>
            </a:r>
            <a:endParaRPr lang="en-US" sz="1800">
              <a:ea typeface="+mn-lt"/>
              <a:cs typeface="+mn-lt"/>
            </a:endParaRPr>
          </a:p>
          <a:p>
            <a:pPr marL="285750" indent="-285750">
              <a:buFont typeface="Arial"/>
              <a:buChar char="•"/>
            </a:pPr>
            <a:r>
              <a:rPr lang="en-US">
                <a:ea typeface="+mn-lt"/>
                <a:cs typeface="+mn-lt"/>
              </a:rPr>
              <a:t>Separate</a:t>
            </a:r>
            <a:r>
              <a:rPr lang="en-US" sz="1800">
                <a:ea typeface="+mn-lt"/>
                <a:cs typeface="+mn-lt"/>
              </a:rPr>
              <a:t> each tag with a colon</a:t>
            </a:r>
            <a:r>
              <a:rPr lang="en-US">
                <a:ea typeface="+mn-lt"/>
                <a:cs typeface="+mn-lt"/>
              </a:rPr>
              <a:t> to add more than one tag </a:t>
            </a:r>
            <a:endParaRPr lang="en-US" sz="1800">
              <a:ea typeface="+mn-lt"/>
              <a:cs typeface="+mn-lt"/>
            </a:endParaRPr>
          </a:p>
          <a:p>
            <a:pPr marL="742950" lvl="1" indent="-285750">
              <a:buFont typeface="Courier New"/>
              <a:buChar char="o"/>
            </a:pPr>
            <a:r>
              <a:rPr lang="en-US" sz="1800">
                <a:ea typeface="+mn-lt"/>
                <a:cs typeface="+mn-lt"/>
              </a:rPr>
              <a:t>Example: </a:t>
            </a:r>
            <a:r>
              <a:rPr lang="en-US" sz="1800" err="1">
                <a:ea typeface="+mn-lt"/>
                <a:cs typeface="+mn-lt"/>
              </a:rPr>
              <a:t>Programcodes</a:t>
            </a:r>
            <a:r>
              <a:rPr lang="en-US" sz="1800">
                <a:ea typeface="+mn-lt"/>
                <a:cs typeface="+mn-lt"/>
              </a:rPr>
              <a:t>=</a:t>
            </a:r>
            <a:r>
              <a:rPr lang="en-US" sz="1800" err="1">
                <a:ea typeface="+mn-lt"/>
                <a:cs typeface="+mn-lt"/>
              </a:rPr>
              <a:t>Instructional:salaryposition</a:t>
            </a:r>
            <a:r>
              <a:rPr lang="en-US" sz="1800">
                <a:ea typeface="+mn-lt"/>
                <a:cs typeface="+mn-lt"/>
              </a:rPr>
              <a:t>=222</a:t>
            </a:r>
            <a:r>
              <a:rPr lang="en-US">
                <a:ea typeface="+mn-lt"/>
                <a:cs typeface="+mn-lt"/>
              </a:rPr>
              <a:t>:MIS=MIS2</a:t>
            </a:r>
            <a:endParaRPr lang="en-US" sz="1800">
              <a:ea typeface="+mn-lt"/>
              <a:cs typeface="+mn-lt"/>
            </a:endParaRPr>
          </a:p>
        </p:txBody>
      </p:sp>
      <p:pic>
        <p:nvPicPr>
          <p:cNvPr id="9" name="Picture 8">
            <a:extLst>
              <a:ext uri="{FF2B5EF4-FFF2-40B4-BE49-F238E27FC236}">
                <a16:creationId xmlns:a16="http://schemas.microsoft.com/office/drawing/2014/main" id="{AB0ABB64-798B-EF74-6C86-0172B6E1B855}"/>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pic>
        <p:nvPicPr>
          <p:cNvPr id="10" name="Picture 9" descr="The excel workbook includes Item Key, Action, Object Code, Object Code Description, Function Code, Function Code Description, Budget Tags, Organization Code, Organization, Quantity, Cost, Total, Narrative Description, and Last Updated Date. In this example, we are highlighting the Budget Tags. Column 7.">
            <a:extLst>
              <a:ext uri="{FF2B5EF4-FFF2-40B4-BE49-F238E27FC236}">
                <a16:creationId xmlns:a16="http://schemas.microsoft.com/office/drawing/2014/main" id="{0CCE98DC-1AB6-8FB0-DC80-1EA1DA3BFF5E}"/>
              </a:ext>
            </a:extLst>
          </p:cNvPr>
          <p:cNvPicPr>
            <a:picLocks noChangeAspect="1"/>
          </p:cNvPicPr>
          <p:nvPr/>
        </p:nvPicPr>
        <p:blipFill>
          <a:blip r:embed="rId3"/>
          <a:stretch>
            <a:fillRect/>
          </a:stretch>
        </p:blipFill>
        <p:spPr>
          <a:xfrm>
            <a:off x="1524000" y="5029521"/>
            <a:ext cx="9144000" cy="433111"/>
          </a:xfrm>
          <a:prstGeom prst="rect">
            <a:avLst/>
          </a:prstGeom>
        </p:spPr>
      </p:pic>
      <p:sp>
        <p:nvSpPr>
          <p:cNvPr id="5" name="Double Brace 4" descr="Brackets that wrap around where in the excel workbook the Budget Tags are located. ">
            <a:extLst>
              <a:ext uri="{FF2B5EF4-FFF2-40B4-BE49-F238E27FC236}">
                <a16:creationId xmlns:a16="http://schemas.microsoft.com/office/drawing/2014/main" id="{E5A3B547-CECA-E06A-65C3-DE103653F915}"/>
              </a:ext>
            </a:extLst>
          </p:cNvPr>
          <p:cNvSpPr/>
          <p:nvPr/>
        </p:nvSpPr>
        <p:spPr>
          <a:xfrm rot="16200000">
            <a:off x="4933462" y="4601306"/>
            <a:ext cx="781537" cy="1328616"/>
          </a:xfrm>
          <a:prstGeom prst="bracePair">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pic>
        <p:nvPicPr>
          <p:cNvPr id="3" name="Picture 2" descr="The budget tabs in the excel workbook reflect four tabs - Budget Data, Available Budget Cells, Available Budget Tags, and Available Organizations. This image is highlighting the Available Budget Tags tab. ">
            <a:extLst>
              <a:ext uri="{FF2B5EF4-FFF2-40B4-BE49-F238E27FC236}">
                <a16:creationId xmlns:a16="http://schemas.microsoft.com/office/drawing/2014/main" id="{DE4BE277-91BB-AD0D-8A73-5AEA8DD93754}"/>
              </a:ext>
            </a:extLst>
          </p:cNvPr>
          <p:cNvPicPr>
            <a:picLocks noChangeAspect="1"/>
          </p:cNvPicPr>
          <p:nvPr/>
        </p:nvPicPr>
        <p:blipFill>
          <a:blip r:embed="rId4"/>
          <a:stretch>
            <a:fillRect/>
          </a:stretch>
        </p:blipFill>
        <p:spPr>
          <a:xfrm>
            <a:off x="2955436" y="6124698"/>
            <a:ext cx="5734050" cy="333375"/>
          </a:xfrm>
          <a:prstGeom prst="rect">
            <a:avLst/>
          </a:prstGeom>
        </p:spPr>
      </p:pic>
    </p:spTree>
    <p:extLst>
      <p:ext uri="{BB962C8B-B14F-4D97-AF65-F5344CB8AC3E}">
        <p14:creationId xmlns:p14="http://schemas.microsoft.com/office/powerpoint/2010/main" val="2810206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82AB1-264A-A5A3-57FC-0B004BD0B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21298-CDC6-4D29-D57A-74D54365FBCB}"/>
              </a:ext>
            </a:extLst>
          </p:cNvPr>
          <p:cNvSpPr>
            <a:spLocks noGrp="1"/>
          </p:cNvSpPr>
          <p:nvPr>
            <p:ph type="title"/>
          </p:nvPr>
        </p:nvSpPr>
        <p:spPr/>
        <p:txBody>
          <a:bodyPr>
            <a:normAutofit/>
          </a:bodyPr>
          <a:lstStyle/>
          <a:p>
            <a:r>
              <a:rPr lang="en-US">
                <a:latin typeface="Museo Slab 500"/>
              </a:rPr>
              <a:t>Excel Workbook: Organization </a:t>
            </a:r>
            <a:endParaRPr lang="en-US"/>
          </a:p>
        </p:txBody>
      </p:sp>
      <p:pic>
        <p:nvPicPr>
          <p:cNvPr id="9" name="Picture 8">
            <a:extLst>
              <a:ext uri="{FF2B5EF4-FFF2-40B4-BE49-F238E27FC236}">
                <a16:creationId xmlns:a16="http://schemas.microsoft.com/office/drawing/2014/main" id="{AB0ABB64-798B-EF74-6C86-0172B6E1B855}"/>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
        <p:nvSpPr>
          <p:cNvPr id="8" name="TextBox 7">
            <a:extLst>
              <a:ext uri="{FF2B5EF4-FFF2-40B4-BE49-F238E27FC236}">
                <a16:creationId xmlns:a16="http://schemas.microsoft.com/office/drawing/2014/main" id="{8A4B0505-F4FA-2E4F-B953-08FB6633DB6D}"/>
              </a:ext>
            </a:extLst>
          </p:cNvPr>
          <p:cNvSpPr txBox="1"/>
          <p:nvPr/>
        </p:nvSpPr>
        <p:spPr>
          <a:xfrm>
            <a:off x="1344859" y="1445968"/>
            <a:ext cx="9326439" cy="90024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marL="285750" indent="-285750">
              <a:buFont typeface="Arial"/>
              <a:buChar char="•"/>
            </a:pPr>
            <a:r>
              <a:rPr lang="en-US" sz="1800">
                <a:ea typeface="+mn-lt"/>
                <a:cs typeface="+mn-lt"/>
              </a:rPr>
              <a:t>Each row </a:t>
            </a:r>
            <a:r>
              <a:rPr lang="en-US">
                <a:ea typeface="+mn-lt"/>
                <a:cs typeface="+mn-lt"/>
              </a:rPr>
              <a:t>must have an associated</a:t>
            </a:r>
            <a:r>
              <a:rPr lang="en-US" sz="1800">
                <a:ea typeface="+mn-lt"/>
                <a:cs typeface="+mn-lt"/>
              </a:rPr>
              <a:t> Organization Code and Organization name. </a:t>
            </a:r>
          </a:p>
          <a:p>
            <a:pPr marL="742950" lvl="1" indent="-285750">
              <a:buFont typeface="Courier New"/>
              <a:buChar char="o"/>
            </a:pPr>
            <a:r>
              <a:rPr lang="en-US" sz="1800">
                <a:ea typeface="Calibri"/>
                <a:cs typeface="Calibri"/>
              </a:rPr>
              <a:t>This information can be found on the Available Organizations tab so users can easily copy and paste the information into the workbook. </a:t>
            </a:r>
          </a:p>
        </p:txBody>
      </p:sp>
      <p:grpSp>
        <p:nvGrpSpPr>
          <p:cNvPr id="6" name="Group 5" descr="Organization Codes, such as 1180-7298-E, and Organization, such as River School, can be found in the Available Organization Tab. Organization Code and Name must match across rows and be exactly copied from the Available Organization tab.">
            <a:extLst>
              <a:ext uri="{FF2B5EF4-FFF2-40B4-BE49-F238E27FC236}">
                <a16:creationId xmlns:a16="http://schemas.microsoft.com/office/drawing/2014/main" id="{FF8A2618-01C2-E0DE-FD6D-F33D158F0518}"/>
              </a:ext>
            </a:extLst>
          </p:cNvPr>
          <p:cNvGrpSpPr/>
          <p:nvPr/>
        </p:nvGrpSpPr>
        <p:grpSpPr>
          <a:xfrm>
            <a:off x="508000" y="3038231"/>
            <a:ext cx="10465349" cy="1250460"/>
            <a:chOff x="508000" y="3038231"/>
            <a:chExt cx="10465349" cy="1250460"/>
          </a:xfrm>
        </p:grpSpPr>
        <p:pic>
          <p:nvPicPr>
            <p:cNvPr id="10" name="Picture 9" descr="The excel workbook includes Item Key, Action, Object Code, Object Code Description, Function Code, Function Code Description, Budget Tags, Organization Code, Organization, Quantity, Cost, Total, Narrative Description, and Last Updated Date. In this example, we are highlighting the organization columns, column 8 and 9. ">
              <a:extLst>
                <a:ext uri="{FF2B5EF4-FFF2-40B4-BE49-F238E27FC236}">
                  <a16:creationId xmlns:a16="http://schemas.microsoft.com/office/drawing/2014/main" id="{0CCE98DC-1AB6-8FB0-DC80-1EA1DA3BFF5E}"/>
                </a:ext>
              </a:extLst>
            </p:cNvPr>
            <p:cNvPicPr>
              <a:picLocks noChangeAspect="1"/>
            </p:cNvPicPr>
            <p:nvPr/>
          </p:nvPicPr>
          <p:blipFill rotWithShape="1">
            <a:blip r:embed="rId3"/>
            <a:srcRect l="40786" r="-37" b="-13580"/>
            <a:stretch/>
          </p:blipFill>
          <p:spPr>
            <a:xfrm>
              <a:off x="508000" y="3163598"/>
              <a:ext cx="10465349" cy="891381"/>
            </a:xfrm>
            <a:prstGeom prst="rect">
              <a:avLst/>
            </a:prstGeom>
          </p:spPr>
        </p:pic>
        <p:sp>
          <p:nvSpPr>
            <p:cNvPr id="5" name="Double Brace 4" descr="Brackets that wrap around where in the excel workbook the Organization Code and Organization columns are located. ">
              <a:extLst>
                <a:ext uri="{FF2B5EF4-FFF2-40B4-BE49-F238E27FC236}">
                  <a16:creationId xmlns:a16="http://schemas.microsoft.com/office/drawing/2014/main" id="{E5A3B547-CECA-E06A-65C3-DE103653F915}"/>
                </a:ext>
              </a:extLst>
            </p:cNvPr>
            <p:cNvSpPr/>
            <p:nvPr/>
          </p:nvSpPr>
          <p:spPr>
            <a:xfrm rot="16200000">
              <a:off x="3472960" y="1362807"/>
              <a:ext cx="1250460" cy="4601307"/>
            </a:xfrm>
            <a:prstGeom prst="bracePair">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grpSp>
      <p:pic>
        <p:nvPicPr>
          <p:cNvPr id="3" name="Picture 2" descr="The budget tabs in the excel workbook reflect four tabs - Budget Data, Available Budget Cells, Available Budget Tags, and Available Organizations. This image is highlighting the Available Organizations tab. ">
            <a:extLst>
              <a:ext uri="{FF2B5EF4-FFF2-40B4-BE49-F238E27FC236}">
                <a16:creationId xmlns:a16="http://schemas.microsoft.com/office/drawing/2014/main" id="{07F40DD3-757E-BABF-28FA-AFD4C9AAF01F}"/>
              </a:ext>
            </a:extLst>
          </p:cNvPr>
          <p:cNvPicPr>
            <a:picLocks noChangeAspect="1"/>
          </p:cNvPicPr>
          <p:nvPr/>
        </p:nvPicPr>
        <p:blipFill>
          <a:blip r:embed="rId4"/>
          <a:stretch>
            <a:fillRect/>
          </a:stretch>
        </p:blipFill>
        <p:spPr>
          <a:xfrm>
            <a:off x="1104535" y="4962161"/>
            <a:ext cx="8810625" cy="509221"/>
          </a:xfrm>
          <a:prstGeom prst="rect">
            <a:avLst/>
          </a:prstGeom>
        </p:spPr>
      </p:pic>
      <p:sp>
        <p:nvSpPr>
          <p:cNvPr id="4" name="Slide Number Placeholder 3">
            <a:extLst>
              <a:ext uri="{FF2B5EF4-FFF2-40B4-BE49-F238E27FC236}">
                <a16:creationId xmlns:a16="http://schemas.microsoft.com/office/drawing/2014/main" id="{08797873-2A70-4638-7852-D510058FF9A0}"/>
              </a:ext>
            </a:extLst>
          </p:cNvPr>
          <p:cNvSpPr>
            <a:spLocks noGrp="1"/>
          </p:cNvSpPr>
          <p:nvPr>
            <p:ph type="sldNum" sz="quarter" idx="12"/>
          </p:nvPr>
        </p:nvSpPr>
        <p:spPr/>
        <p:txBody>
          <a:bodyPr/>
          <a:lstStyle/>
          <a:p>
            <a:fld id="{C479D5F6-EDCB-402A-AC08-4943A1820E8F}" type="slidenum">
              <a:rPr lang="en-US" smtClean="0"/>
              <a:pPr/>
              <a:t>7</a:t>
            </a:fld>
            <a:endParaRPr lang="en-US"/>
          </a:p>
        </p:txBody>
      </p:sp>
    </p:spTree>
    <p:extLst>
      <p:ext uri="{BB962C8B-B14F-4D97-AF65-F5344CB8AC3E}">
        <p14:creationId xmlns:p14="http://schemas.microsoft.com/office/powerpoint/2010/main" val="395018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82AB1-264A-A5A3-57FC-0B004BD0B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21298-CDC6-4D29-D57A-74D54365FBCB}"/>
              </a:ext>
            </a:extLst>
          </p:cNvPr>
          <p:cNvSpPr>
            <a:spLocks noGrp="1"/>
          </p:cNvSpPr>
          <p:nvPr>
            <p:ph type="title"/>
          </p:nvPr>
        </p:nvSpPr>
        <p:spPr/>
        <p:txBody>
          <a:bodyPr>
            <a:normAutofit fontScale="90000"/>
          </a:bodyPr>
          <a:lstStyle/>
          <a:p>
            <a:r>
              <a:rPr lang="en-US">
                <a:latin typeface="Museo Slab 500"/>
              </a:rPr>
              <a:t>Excel Workbook: Quantity, Cost, Total, Narrative Description</a:t>
            </a:r>
            <a:endParaRPr lang="en-US"/>
          </a:p>
        </p:txBody>
      </p:sp>
      <p:pic>
        <p:nvPicPr>
          <p:cNvPr id="9" name="Picture 8">
            <a:extLst>
              <a:ext uri="{FF2B5EF4-FFF2-40B4-BE49-F238E27FC236}">
                <a16:creationId xmlns:a16="http://schemas.microsoft.com/office/drawing/2014/main" id="{AB0ABB64-798B-EF74-6C86-0172B6E1B855}"/>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
        <p:nvSpPr>
          <p:cNvPr id="8" name="TextBox 7">
            <a:extLst>
              <a:ext uri="{FF2B5EF4-FFF2-40B4-BE49-F238E27FC236}">
                <a16:creationId xmlns:a16="http://schemas.microsoft.com/office/drawing/2014/main" id="{8A4B0505-F4FA-2E4F-B953-08FB6633DB6D}"/>
              </a:ext>
            </a:extLst>
          </p:cNvPr>
          <p:cNvSpPr txBox="1"/>
          <p:nvPr/>
        </p:nvSpPr>
        <p:spPr>
          <a:xfrm>
            <a:off x="1305782" y="1905122"/>
            <a:ext cx="8544901" cy="62324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marL="285750" indent="-285750">
              <a:buFont typeface="Arial"/>
              <a:buChar char="•"/>
            </a:pPr>
            <a:r>
              <a:rPr lang="en-US">
                <a:ea typeface="+mn-lt"/>
                <a:cs typeface="+mn-lt"/>
              </a:rPr>
              <a:t>Enter Quantity, </a:t>
            </a:r>
            <a:r>
              <a:rPr lang="en-US" sz="1800">
                <a:ea typeface="Calibri"/>
                <a:cs typeface="Calibri"/>
              </a:rPr>
              <a:t>Cost, Total and the Narrative Description into the Excel Workbook.</a:t>
            </a:r>
          </a:p>
          <a:p>
            <a:pPr marL="285750" indent="-285750">
              <a:buFont typeface="Arial"/>
              <a:buChar char="•"/>
            </a:pPr>
            <a:r>
              <a:rPr lang="en-US" sz="1800">
                <a:ea typeface="Calibri"/>
                <a:cs typeface="Calibri"/>
              </a:rPr>
              <a:t>You can leave Last Updated Date blank.</a:t>
            </a:r>
          </a:p>
        </p:txBody>
      </p:sp>
      <p:grpSp>
        <p:nvGrpSpPr>
          <p:cNvPr id="3" name="Group 2" descr="Quantity, Cost, Total and narrative description are required. Last updated date column should be left blank.">
            <a:extLst>
              <a:ext uri="{FF2B5EF4-FFF2-40B4-BE49-F238E27FC236}">
                <a16:creationId xmlns:a16="http://schemas.microsoft.com/office/drawing/2014/main" id="{B8D30641-60B1-7E89-0091-3BAD98209088}"/>
              </a:ext>
            </a:extLst>
          </p:cNvPr>
          <p:cNvGrpSpPr/>
          <p:nvPr/>
        </p:nvGrpSpPr>
        <p:grpSpPr>
          <a:xfrm>
            <a:off x="468924" y="3243385"/>
            <a:ext cx="10638691" cy="1582613"/>
            <a:chOff x="664309" y="3135924"/>
            <a:chExt cx="10003691" cy="1357921"/>
          </a:xfrm>
        </p:grpSpPr>
        <p:pic>
          <p:nvPicPr>
            <p:cNvPr id="10" name="Picture 9" descr="The excel workbook includes Item Key, Action, Object Code, Object Code Description, Function Code, Function Code Description, Budget Tags, Organization Code, Organization, Quantity, Cost, Total, Narrative Description, and Last Updated Date. In this example, we are highlighting the quantity, cost, total, and narrative description which is column 10-13">
              <a:extLst>
                <a:ext uri="{FF2B5EF4-FFF2-40B4-BE49-F238E27FC236}">
                  <a16:creationId xmlns:a16="http://schemas.microsoft.com/office/drawing/2014/main" id="{0CCE98DC-1AB6-8FB0-DC80-1EA1DA3BFF5E}"/>
                </a:ext>
              </a:extLst>
            </p:cNvPr>
            <p:cNvPicPr>
              <a:picLocks noChangeAspect="1"/>
            </p:cNvPicPr>
            <p:nvPr/>
          </p:nvPicPr>
          <p:blipFill rotWithShape="1">
            <a:blip r:embed="rId3"/>
            <a:srcRect l="39918" r="-59" b="1234"/>
            <a:stretch/>
          </p:blipFill>
          <p:spPr>
            <a:xfrm>
              <a:off x="664309" y="3427367"/>
              <a:ext cx="9999817" cy="775115"/>
            </a:xfrm>
            <a:prstGeom prst="rect">
              <a:avLst/>
            </a:prstGeom>
          </p:spPr>
        </p:pic>
        <p:sp>
          <p:nvSpPr>
            <p:cNvPr id="5" name="Double Brace 4" descr="Brackets that wrap around where in the excel workbook the Quantity, Cost, Total, Narrative Description columns are located. ">
              <a:extLst>
                <a:ext uri="{FF2B5EF4-FFF2-40B4-BE49-F238E27FC236}">
                  <a16:creationId xmlns:a16="http://schemas.microsoft.com/office/drawing/2014/main" id="{E5A3B547-CECA-E06A-65C3-DE103653F915}"/>
                </a:ext>
              </a:extLst>
            </p:cNvPr>
            <p:cNvSpPr/>
            <p:nvPr/>
          </p:nvSpPr>
          <p:spPr>
            <a:xfrm rot="16200000">
              <a:off x="7756770" y="1582616"/>
              <a:ext cx="1357921" cy="4464538"/>
            </a:xfrm>
            <a:prstGeom prst="bracePair">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grpSp>
      <p:sp>
        <p:nvSpPr>
          <p:cNvPr id="4" name="Slide Number Placeholder 3">
            <a:extLst>
              <a:ext uri="{FF2B5EF4-FFF2-40B4-BE49-F238E27FC236}">
                <a16:creationId xmlns:a16="http://schemas.microsoft.com/office/drawing/2014/main" id="{08797873-2A70-4638-7852-D510058FF9A0}"/>
              </a:ext>
            </a:extLst>
          </p:cNvPr>
          <p:cNvSpPr>
            <a:spLocks noGrp="1"/>
          </p:cNvSpPr>
          <p:nvPr>
            <p:ph type="sldNum" sz="quarter" idx="12"/>
          </p:nvPr>
        </p:nvSpPr>
        <p:spPr/>
        <p:txBody>
          <a:bodyPr/>
          <a:lstStyle/>
          <a:p>
            <a:fld id="{C479D5F6-EDCB-402A-AC08-4943A1820E8F}" type="slidenum">
              <a:rPr lang="en-US" smtClean="0"/>
              <a:pPr/>
              <a:t>8</a:t>
            </a:fld>
            <a:endParaRPr lang="en-US"/>
          </a:p>
        </p:txBody>
      </p:sp>
    </p:spTree>
    <p:extLst>
      <p:ext uri="{BB962C8B-B14F-4D97-AF65-F5344CB8AC3E}">
        <p14:creationId xmlns:p14="http://schemas.microsoft.com/office/powerpoint/2010/main" val="4166662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7556A-02C1-40D3-5598-006E29F9F9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3A7129-420A-3454-E3C5-84B131DCFDA3}"/>
              </a:ext>
            </a:extLst>
          </p:cNvPr>
          <p:cNvSpPr>
            <a:spLocks noGrp="1"/>
          </p:cNvSpPr>
          <p:nvPr>
            <p:ph type="title"/>
          </p:nvPr>
        </p:nvSpPr>
        <p:spPr/>
        <p:txBody>
          <a:bodyPr/>
          <a:lstStyle/>
          <a:p>
            <a:r>
              <a:rPr lang="en-US">
                <a:latin typeface="Museo Slab 500"/>
              </a:rPr>
              <a:t>Upload the Completed Budget Excel File into GAINS</a:t>
            </a:r>
            <a:endParaRPr lang="en-US"/>
          </a:p>
        </p:txBody>
      </p:sp>
      <p:pic>
        <p:nvPicPr>
          <p:cNvPr id="8" name="Picture 7">
            <a:extLst>
              <a:ext uri="{FF2B5EF4-FFF2-40B4-BE49-F238E27FC236}">
                <a16:creationId xmlns:a16="http://schemas.microsoft.com/office/drawing/2014/main" id="{DC51CFB4-5BAC-7786-5DDD-C05B6CE311A4}"/>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0345" y="155252"/>
            <a:ext cx="958656" cy="916733"/>
          </a:xfrm>
          <a:prstGeom prst="rect">
            <a:avLst/>
          </a:prstGeom>
        </p:spPr>
      </p:pic>
      <p:sp>
        <p:nvSpPr>
          <p:cNvPr id="9" name="TextBox 8">
            <a:extLst>
              <a:ext uri="{FF2B5EF4-FFF2-40B4-BE49-F238E27FC236}">
                <a16:creationId xmlns:a16="http://schemas.microsoft.com/office/drawing/2014/main" id="{A5EDEC39-C05F-81A9-5C34-C341B0FB5934}"/>
              </a:ext>
            </a:extLst>
          </p:cNvPr>
          <p:cNvSpPr txBox="1"/>
          <p:nvPr/>
        </p:nvSpPr>
        <p:spPr>
          <a:xfrm>
            <a:off x="1045310" y="1201617"/>
            <a:ext cx="9710613"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ea typeface="Calibri" panose="020F0502020204030204"/>
                <a:cs typeface="Calibri" panose="020F0502020204030204"/>
              </a:rPr>
              <a:t>On the Budget page, click Upload Budget Data link</a:t>
            </a:r>
          </a:p>
          <a:p>
            <a:pPr marL="285750" indent="-285750">
              <a:buFont typeface="Arial"/>
              <a:buChar char="•"/>
            </a:pPr>
            <a:r>
              <a:rPr lang="en-US">
                <a:cs typeface="Calibri" panose="020F0502020204030204"/>
              </a:rPr>
              <a:t>Select and upload your file on the subsequent upload box on the Create a Grant Budget Upload page.</a:t>
            </a:r>
          </a:p>
        </p:txBody>
      </p:sp>
      <p:grpSp>
        <p:nvGrpSpPr>
          <p:cNvPr id="3" name="Group 2" descr="Click on the Upload Budget Data link to upload your file">
            <a:extLst>
              <a:ext uri="{FF2B5EF4-FFF2-40B4-BE49-F238E27FC236}">
                <a16:creationId xmlns:a16="http://schemas.microsoft.com/office/drawing/2014/main" id="{80F20925-DB13-DF6D-D7DB-2C8ED8914DAD}"/>
              </a:ext>
            </a:extLst>
          </p:cNvPr>
          <p:cNvGrpSpPr/>
          <p:nvPr/>
        </p:nvGrpSpPr>
        <p:grpSpPr>
          <a:xfrm>
            <a:off x="513251" y="2516868"/>
            <a:ext cx="11024209" cy="3514343"/>
            <a:chOff x="816097" y="2409406"/>
            <a:chExt cx="10858133" cy="3309190"/>
          </a:xfrm>
        </p:grpSpPr>
        <p:pic>
          <p:nvPicPr>
            <p:cNvPr id="5" name="Picture 4" descr="Users will find the upload budget data feature below the indirect cost information and above the budget summary chart. ">
              <a:extLst>
                <a:ext uri="{FF2B5EF4-FFF2-40B4-BE49-F238E27FC236}">
                  <a16:creationId xmlns:a16="http://schemas.microsoft.com/office/drawing/2014/main" id="{1A1D3EC9-469F-F35C-7CE5-65E0F015A2D1}"/>
                </a:ext>
              </a:extLst>
            </p:cNvPr>
            <p:cNvPicPr>
              <a:picLocks noChangeAspect="1"/>
            </p:cNvPicPr>
            <p:nvPr/>
          </p:nvPicPr>
          <p:blipFill>
            <a:blip r:embed="rId3"/>
            <a:stretch>
              <a:fillRect/>
            </a:stretch>
          </p:blipFill>
          <p:spPr>
            <a:xfrm>
              <a:off x="908539" y="2409406"/>
              <a:ext cx="10765691" cy="3309190"/>
            </a:xfrm>
            <a:prstGeom prst="rect">
              <a:avLst/>
            </a:prstGeom>
          </p:spPr>
        </p:pic>
        <p:sp>
          <p:nvSpPr>
            <p:cNvPr id="7" name="Oval 6" descr="A circle that highlights the Upload Budget Data feature. ">
              <a:extLst>
                <a:ext uri="{FF2B5EF4-FFF2-40B4-BE49-F238E27FC236}">
                  <a16:creationId xmlns:a16="http://schemas.microsoft.com/office/drawing/2014/main" id="{75BF5513-3E19-2D49-B8A9-DB5DF93BA3F0}"/>
                </a:ext>
              </a:extLst>
            </p:cNvPr>
            <p:cNvSpPr/>
            <p:nvPr/>
          </p:nvSpPr>
          <p:spPr>
            <a:xfrm>
              <a:off x="816097" y="4149725"/>
              <a:ext cx="1199173" cy="534194"/>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grpSp>
      <p:pic>
        <p:nvPicPr>
          <p:cNvPr id="6" name="Picture 5" descr="After selecting, &quot;Upload Budget Data,&quot; a new screen will appear that allows the user to search and select the appropriate file to upload. Once selected, the user will click create.">
            <a:extLst>
              <a:ext uri="{FF2B5EF4-FFF2-40B4-BE49-F238E27FC236}">
                <a16:creationId xmlns:a16="http://schemas.microsoft.com/office/drawing/2014/main" id="{6E3EA511-ECAB-AE87-980D-5F5365835BE6}"/>
              </a:ext>
            </a:extLst>
          </p:cNvPr>
          <p:cNvPicPr>
            <a:picLocks noChangeAspect="1"/>
          </p:cNvPicPr>
          <p:nvPr/>
        </p:nvPicPr>
        <p:blipFill>
          <a:blip r:embed="rId4"/>
          <a:stretch>
            <a:fillRect/>
          </a:stretch>
        </p:blipFill>
        <p:spPr>
          <a:xfrm>
            <a:off x="3880339" y="3575539"/>
            <a:ext cx="7909168" cy="2549767"/>
          </a:xfrm>
          <a:prstGeom prst="rect">
            <a:avLst/>
          </a:prstGeom>
        </p:spPr>
      </p:pic>
      <p:sp>
        <p:nvSpPr>
          <p:cNvPr id="4" name="Slide Number Placeholder 3">
            <a:extLst>
              <a:ext uri="{FF2B5EF4-FFF2-40B4-BE49-F238E27FC236}">
                <a16:creationId xmlns:a16="http://schemas.microsoft.com/office/drawing/2014/main" id="{E6BAD5E6-5B54-7812-C551-67EC27B359EC}"/>
              </a:ext>
            </a:extLst>
          </p:cNvPr>
          <p:cNvSpPr>
            <a:spLocks noGrp="1"/>
          </p:cNvSpPr>
          <p:nvPr>
            <p:ph type="sldNum" sz="quarter" idx="12"/>
          </p:nvPr>
        </p:nvSpPr>
        <p:spPr/>
        <p:txBody>
          <a:bodyPr/>
          <a:lstStyle/>
          <a:p>
            <a:fld id="{C479D5F6-EDCB-402A-AC08-4943A1820E8F}" type="slidenum">
              <a:rPr lang="en-US" smtClean="0"/>
              <a:pPr/>
              <a:t>9</a:t>
            </a:fld>
            <a:endParaRPr lang="en-US"/>
          </a:p>
        </p:txBody>
      </p:sp>
    </p:spTree>
    <p:extLst>
      <p:ext uri="{BB962C8B-B14F-4D97-AF65-F5344CB8AC3E}">
        <p14:creationId xmlns:p14="http://schemas.microsoft.com/office/powerpoint/2010/main" val="2117998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TotalTime>
  <Words>1002</Words>
  <Application>Microsoft Office PowerPoint</Application>
  <PresentationFormat>Widescreen</PresentationFormat>
  <Paragraphs>76</Paragraphs>
  <Slides>13</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Aptos</vt:lpstr>
      <vt:lpstr>Aptos Display</vt:lpstr>
      <vt:lpstr>Arial</vt:lpstr>
      <vt:lpstr>Calibri</vt:lpstr>
      <vt:lpstr>Calibri Light</vt:lpstr>
      <vt:lpstr>Courier New</vt:lpstr>
      <vt:lpstr>Museo Slab 500</vt:lpstr>
      <vt:lpstr>office theme</vt:lpstr>
      <vt:lpstr>Office Theme</vt:lpstr>
      <vt:lpstr>Uploading ESEA Consolidated Excel Budget Files into GAINS</vt:lpstr>
      <vt:lpstr>Download Budget Data Template</vt:lpstr>
      <vt:lpstr>Excel Workbook Tabs</vt:lpstr>
      <vt:lpstr>Excel Workbook: Action Column</vt:lpstr>
      <vt:lpstr>Excel Workbook: Object Codes and Function Code Columns</vt:lpstr>
      <vt:lpstr>Excel Workbook: Budget Tags</vt:lpstr>
      <vt:lpstr>Excel Workbook: Organization </vt:lpstr>
      <vt:lpstr>Excel Workbook: Quantity, Cost, Total, Narrative Description</vt:lpstr>
      <vt:lpstr>Upload the Completed Budget Excel File into GAINS</vt:lpstr>
      <vt:lpstr>Grant Budge Upload Screen</vt:lpstr>
      <vt:lpstr>Common Error Messages and How to Resolve Them: Part 1</vt:lpstr>
      <vt:lpstr>Common Error Messages and How to Resolve Them: Part 2</vt:lpstr>
      <vt:lpstr>Common Error Messages and How to Resolve Them: Part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Hollingshead, Jess</cp:lastModifiedBy>
  <cp:revision>17</cp:revision>
  <dcterms:created xsi:type="dcterms:W3CDTF">2024-04-03T19:18:08Z</dcterms:created>
  <dcterms:modified xsi:type="dcterms:W3CDTF">2025-04-02T22:03:54Z</dcterms:modified>
</cp:coreProperties>
</file>