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44"/>
  </p:notesMasterIdLst>
  <p:sldIdLst>
    <p:sldId id="257" r:id="rId5"/>
    <p:sldId id="261" r:id="rId6"/>
    <p:sldId id="277" r:id="rId7"/>
    <p:sldId id="284" r:id="rId8"/>
    <p:sldId id="262" r:id="rId9"/>
    <p:sldId id="263" r:id="rId10"/>
    <p:sldId id="264" r:id="rId11"/>
    <p:sldId id="265" r:id="rId12"/>
    <p:sldId id="266" r:id="rId13"/>
    <p:sldId id="288" r:id="rId14"/>
    <p:sldId id="267" r:id="rId15"/>
    <p:sldId id="286" r:id="rId16"/>
    <p:sldId id="278" r:id="rId17"/>
    <p:sldId id="280" r:id="rId18"/>
    <p:sldId id="271" r:id="rId19"/>
    <p:sldId id="279" r:id="rId20"/>
    <p:sldId id="289" r:id="rId21"/>
    <p:sldId id="272" r:id="rId22"/>
    <p:sldId id="292" r:id="rId23"/>
    <p:sldId id="294" r:id="rId24"/>
    <p:sldId id="273" r:id="rId25"/>
    <p:sldId id="295" r:id="rId26"/>
    <p:sldId id="296" r:id="rId27"/>
    <p:sldId id="283" r:id="rId28"/>
    <p:sldId id="281" r:id="rId29"/>
    <p:sldId id="268" r:id="rId30"/>
    <p:sldId id="304" r:id="rId31"/>
    <p:sldId id="298" r:id="rId32"/>
    <p:sldId id="299" r:id="rId33"/>
    <p:sldId id="300" r:id="rId34"/>
    <p:sldId id="301" r:id="rId35"/>
    <p:sldId id="302" r:id="rId36"/>
    <p:sldId id="303" r:id="rId37"/>
    <p:sldId id="297" r:id="rId38"/>
    <p:sldId id="282" r:id="rId39"/>
    <p:sldId id="274" r:id="rId40"/>
    <p:sldId id="275" r:id="rId41"/>
    <p:sldId id="269" r:id="rId42"/>
    <p:sldId id="270" r:id="rId43"/>
  </p:sldIdLst>
  <p:sldSz cx="9144000" cy="5143500" type="screen16x9"/>
  <p:notesSz cx="6858000" cy="9144000"/>
  <p:embeddedFontLst>
    <p:embeddedFont>
      <p:font typeface="Roboto" panose="02000000000000000000" pitchFamily="2" charset="0"/>
      <p:regular r:id="rId45"/>
      <p:bold r:id="rId46"/>
      <p:italic r:id="rId47"/>
      <p:boldItalic r:id="rId48"/>
    </p:embeddedFont>
    <p:embeddedFont>
      <p:font typeface="Roboto Medium" panose="02000000000000000000" pitchFamily="2" charset="0"/>
      <p:regular r:id="rId49"/>
      <p:bold r:id="rId50"/>
      <p:italic r:id="rId51"/>
      <p:boldItalic r:id="rId52"/>
    </p:embeddedFont>
    <p:embeddedFont>
      <p:font typeface="Rockwell" panose="02060603020205020403" pitchFamily="18"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8" roundtripDataSignature="AMtx7milG3FEVXcC7RlEFZX6qYD3+//pK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0DE5E1C-A552-7D06-1EAA-73A5BA243C0E}" name="Van Bueren, Macie" initials="" userId="S::Van_Bueren_M@cde.state.co.us::b65c6e1b-ce90-428e-93d8-e8d7465bb056" providerId="AD"/>
  <p188:author id="{93BBD04A-8902-4FE9-4D4D-240EC4B8C04D}" name="Van Bueren, Macie" initials="VM" userId="S::van_bueren_m@cde.state.co.us::b65c6e1b-ce90-428e-93d8-e8d7465bb056" providerId="AD"/>
  <p188:author id="{9EC28A6D-327B-CC76-57A4-5243AC50D294}" name="Collins, DeLilah" initials="CD" userId="S::collins_d@cde.state.co.us::0fbcd1ec-9edd-4919-b5b0-b4fa9ee07543" providerId="AD"/>
  <p188:author id="{C4C2A99C-5580-60CB-C8A1-A012A6EDAFE0}" name="Prael, Michelle" initials="PM" userId="S::prael_m@cde.state.co.us::0a51a797-5dd2-4055-ba07-d9378c419489" providerId="AD"/>
  <p188:author id="{C72081AE-1144-77C0-427E-2C209622EE0E}" name="Prael, Michelle" initials="" userId="S::Prael_M@cde.state.co.us::0a51a797-5dd2-4055-ba07-d9378c419489" providerId="AD"/>
  <p188:author id="{C85AB7D2-B550-BD79-B8E2-7E1BEF75532D}" name="Hollingshead, Jess" initials="HJ" userId="S::hollingshead_j@cde.state.co.us::72828a8d-9361-4fc4-a85c-ed48cb67a617" providerId="AD"/>
  <p188:author id="{4AD929D9-9306-F778-20C1-BB4799A2B098}" name="Collins, DeLilah" initials="DC" userId="S::Collins_D@cde.state.co.us::0fbcd1ec-9edd-4919-b5b0-b4fa9ee0754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60" d="100"/>
          <a:sy n="160" d="100"/>
        </p:scale>
        <p:origin x="204" y="1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1.fntdata"/><Relationship Id="rId53" Type="http://schemas.openxmlformats.org/officeDocument/2006/relationships/font" Target="fonts/font9.fntdata"/><Relationship Id="rId58" Type="http://customschemas.google.com/relationships/presentationmetadata" Target="metadata"/><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4.fntdata"/><Relationship Id="rId56" Type="http://schemas.openxmlformats.org/officeDocument/2006/relationships/font" Target="fonts/font12.fntdata"/><Relationship Id="rId8" Type="http://schemas.openxmlformats.org/officeDocument/2006/relationships/slide" Target="slides/slide4.xml"/><Relationship Id="rId51" Type="http://schemas.openxmlformats.org/officeDocument/2006/relationships/font" Target="fonts/font7.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2.fntdata"/><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0.fntdata"/><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5.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2BD979-BEDE-447E-8B21-40BF177EACA9}" type="doc">
      <dgm:prSet loTypeId="urn:microsoft.com/office/officeart/2005/8/layout/process1" loCatId="process" qsTypeId="urn:microsoft.com/office/officeart/2005/8/quickstyle/simple1" qsCatId="simple" csTypeId="urn:microsoft.com/office/officeart/2005/8/colors/accent4_2" csCatId="accent4" phldr="1"/>
      <dgm:spPr/>
    </dgm:pt>
    <dgm:pt modelId="{0B28B5EE-6164-480E-91DF-ABFD1CFFB6CC}">
      <dgm:prSet phldrT="[Text]"/>
      <dgm:spPr/>
      <dgm:t>
        <a:bodyPr/>
        <a:lstStyle/>
        <a:p>
          <a:r>
            <a:rPr lang="en-US">
              <a:solidFill>
                <a:schemeClr val="tx1"/>
              </a:solidFill>
            </a:rPr>
            <a:t>Draft Started</a:t>
          </a:r>
        </a:p>
      </dgm:t>
    </dgm:pt>
    <dgm:pt modelId="{3C093C82-0834-4A22-8415-5E4475C0405C}" type="parTrans" cxnId="{3238D20F-F8E1-42E7-824D-F52D5F9439B1}">
      <dgm:prSet/>
      <dgm:spPr/>
      <dgm:t>
        <a:bodyPr/>
        <a:lstStyle/>
        <a:p>
          <a:endParaRPr lang="en-US">
            <a:solidFill>
              <a:schemeClr val="tx1"/>
            </a:solidFill>
          </a:endParaRPr>
        </a:p>
      </dgm:t>
    </dgm:pt>
    <dgm:pt modelId="{7FDD2B3F-98DD-44F6-8086-2D25ACDF6A78}" type="sibTrans" cxnId="{3238D20F-F8E1-42E7-824D-F52D5F9439B1}">
      <dgm:prSet/>
      <dgm:spPr/>
      <dgm:t>
        <a:bodyPr/>
        <a:lstStyle/>
        <a:p>
          <a:endParaRPr lang="en-US">
            <a:solidFill>
              <a:schemeClr val="tx1"/>
            </a:solidFill>
          </a:endParaRPr>
        </a:p>
      </dgm:t>
    </dgm:pt>
    <dgm:pt modelId="{5E2761C6-741C-4480-9737-281E6DE360ED}">
      <dgm:prSet phldrT="[Text]"/>
      <dgm:spPr/>
      <dgm:t>
        <a:bodyPr/>
        <a:lstStyle/>
        <a:p>
          <a:r>
            <a:rPr lang="en-US">
              <a:solidFill>
                <a:schemeClr val="tx1"/>
              </a:solidFill>
            </a:rPr>
            <a:t>Draft Completed</a:t>
          </a:r>
        </a:p>
      </dgm:t>
    </dgm:pt>
    <dgm:pt modelId="{705E98EE-CA64-4523-9E10-7E210B6A42C1}" type="parTrans" cxnId="{2DDFA374-7B72-4449-B95E-370B8A8EB630}">
      <dgm:prSet/>
      <dgm:spPr/>
      <dgm:t>
        <a:bodyPr/>
        <a:lstStyle/>
        <a:p>
          <a:endParaRPr lang="en-US">
            <a:solidFill>
              <a:schemeClr val="tx1"/>
            </a:solidFill>
          </a:endParaRPr>
        </a:p>
      </dgm:t>
    </dgm:pt>
    <dgm:pt modelId="{E0F4EB21-5E44-4A2D-9C3D-94FBD5EAF71C}" type="sibTrans" cxnId="{2DDFA374-7B72-4449-B95E-370B8A8EB630}">
      <dgm:prSet/>
      <dgm:spPr/>
      <dgm:t>
        <a:bodyPr/>
        <a:lstStyle/>
        <a:p>
          <a:endParaRPr lang="en-US">
            <a:solidFill>
              <a:schemeClr val="tx1"/>
            </a:solidFill>
          </a:endParaRPr>
        </a:p>
      </dgm:t>
    </dgm:pt>
    <dgm:pt modelId="{677FCE79-9D01-44CB-AE67-93D045A55851}">
      <dgm:prSet phldrT="[Text]"/>
      <dgm:spPr/>
      <dgm:t>
        <a:bodyPr/>
        <a:lstStyle/>
        <a:p>
          <a:r>
            <a:rPr lang="en-US">
              <a:solidFill>
                <a:schemeClr val="tx1"/>
              </a:solidFill>
            </a:rPr>
            <a:t>LEA Authorized Representative Approved</a:t>
          </a:r>
          <a:br>
            <a:rPr lang="en-US">
              <a:solidFill>
                <a:schemeClr val="tx1"/>
              </a:solidFill>
            </a:rPr>
          </a:br>
          <a:r>
            <a:rPr lang="en-US">
              <a:solidFill>
                <a:schemeClr val="tx1"/>
              </a:solidFill>
            </a:rPr>
            <a:t>(or Returned)</a:t>
          </a:r>
        </a:p>
      </dgm:t>
    </dgm:pt>
    <dgm:pt modelId="{0B555CBE-CD7D-478B-9247-14D94A99E743}" type="parTrans" cxnId="{DC57CBDA-56B2-4C40-AC92-4800A47A8141}">
      <dgm:prSet/>
      <dgm:spPr/>
      <dgm:t>
        <a:bodyPr/>
        <a:lstStyle/>
        <a:p>
          <a:endParaRPr lang="en-US">
            <a:solidFill>
              <a:schemeClr val="tx1"/>
            </a:solidFill>
          </a:endParaRPr>
        </a:p>
      </dgm:t>
    </dgm:pt>
    <dgm:pt modelId="{2C768916-4663-42C1-ADAD-F96F3E791775}" type="sibTrans" cxnId="{DC57CBDA-56B2-4C40-AC92-4800A47A8141}">
      <dgm:prSet/>
      <dgm:spPr/>
      <dgm:t>
        <a:bodyPr/>
        <a:lstStyle/>
        <a:p>
          <a:endParaRPr lang="en-US">
            <a:solidFill>
              <a:schemeClr val="tx1"/>
            </a:solidFill>
          </a:endParaRPr>
        </a:p>
      </dgm:t>
    </dgm:pt>
    <dgm:pt modelId="{CC07B36C-D72E-46D0-B859-1F95FCFCE08D}">
      <dgm:prSet phldr="0"/>
      <dgm:spPr/>
      <dgm:t>
        <a:bodyPr/>
        <a:lstStyle/>
        <a:p>
          <a:pPr rtl="0"/>
          <a:r>
            <a:rPr lang="en-US">
              <a:solidFill>
                <a:schemeClr val="tx1"/>
              </a:solidFill>
            </a:rPr>
            <a:t>Not Started</a:t>
          </a:r>
        </a:p>
      </dgm:t>
    </dgm:pt>
    <dgm:pt modelId="{028E470E-FD32-4731-8849-D3B0DDAFD977}" type="parTrans" cxnId="{F23DE3B8-E150-4863-9C28-2434237BF415}">
      <dgm:prSet/>
      <dgm:spPr/>
      <dgm:t>
        <a:bodyPr/>
        <a:lstStyle/>
        <a:p>
          <a:endParaRPr lang="en-US">
            <a:solidFill>
              <a:schemeClr val="tx1"/>
            </a:solidFill>
          </a:endParaRPr>
        </a:p>
      </dgm:t>
    </dgm:pt>
    <dgm:pt modelId="{EA65509B-176A-4982-B3C3-905A0B827FC8}" type="sibTrans" cxnId="{F23DE3B8-E150-4863-9C28-2434237BF415}">
      <dgm:prSet/>
      <dgm:spPr/>
      <dgm:t>
        <a:bodyPr/>
        <a:lstStyle/>
        <a:p>
          <a:endParaRPr lang="en-US">
            <a:solidFill>
              <a:schemeClr val="tx1"/>
            </a:solidFill>
          </a:endParaRPr>
        </a:p>
      </dgm:t>
    </dgm:pt>
    <dgm:pt modelId="{97F2D3AE-5855-48AD-AAAB-E6D6CF3E354B}" type="pres">
      <dgm:prSet presAssocID="{362BD979-BEDE-447E-8B21-40BF177EACA9}" presName="Name0" presStyleCnt="0">
        <dgm:presLayoutVars>
          <dgm:dir/>
          <dgm:resizeHandles val="exact"/>
        </dgm:presLayoutVars>
      </dgm:prSet>
      <dgm:spPr/>
    </dgm:pt>
    <dgm:pt modelId="{70709BA8-AB36-491C-959D-5EC355552268}" type="pres">
      <dgm:prSet presAssocID="{CC07B36C-D72E-46D0-B859-1F95FCFCE08D}" presName="node" presStyleLbl="node1" presStyleIdx="0" presStyleCnt="4">
        <dgm:presLayoutVars>
          <dgm:bulletEnabled val="1"/>
        </dgm:presLayoutVars>
      </dgm:prSet>
      <dgm:spPr/>
    </dgm:pt>
    <dgm:pt modelId="{DDD9DCFE-2537-48DA-906C-2C100F13A290}" type="pres">
      <dgm:prSet presAssocID="{EA65509B-176A-4982-B3C3-905A0B827FC8}" presName="sibTrans" presStyleLbl="sibTrans2D1" presStyleIdx="0" presStyleCnt="3"/>
      <dgm:spPr/>
    </dgm:pt>
    <dgm:pt modelId="{531EA78C-6D0E-4C47-B9DA-7029389E61CD}" type="pres">
      <dgm:prSet presAssocID="{EA65509B-176A-4982-B3C3-905A0B827FC8}" presName="connectorText" presStyleLbl="sibTrans2D1" presStyleIdx="0" presStyleCnt="3"/>
      <dgm:spPr/>
    </dgm:pt>
    <dgm:pt modelId="{A0FD022C-D533-4B84-8E56-4110F83A2880}" type="pres">
      <dgm:prSet presAssocID="{0B28B5EE-6164-480E-91DF-ABFD1CFFB6CC}" presName="node" presStyleLbl="node1" presStyleIdx="1" presStyleCnt="4">
        <dgm:presLayoutVars>
          <dgm:bulletEnabled val="1"/>
        </dgm:presLayoutVars>
      </dgm:prSet>
      <dgm:spPr/>
    </dgm:pt>
    <dgm:pt modelId="{117850F7-C07F-48B3-B720-BAAAD905AC76}" type="pres">
      <dgm:prSet presAssocID="{7FDD2B3F-98DD-44F6-8086-2D25ACDF6A78}" presName="sibTrans" presStyleLbl="sibTrans2D1" presStyleIdx="1" presStyleCnt="3"/>
      <dgm:spPr/>
    </dgm:pt>
    <dgm:pt modelId="{B67E0AA1-8CE7-4980-8097-DBB93859858A}" type="pres">
      <dgm:prSet presAssocID="{7FDD2B3F-98DD-44F6-8086-2D25ACDF6A78}" presName="connectorText" presStyleLbl="sibTrans2D1" presStyleIdx="1" presStyleCnt="3"/>
      <dgm:spPr/>
    </dgm:pt>
    <dgm:pt modelId="{AE69D33E-07EF-4D1B-B239-1FC4C330EC06}" type="pres">
      <dgm:prSet presAssocID="{5E2761C6-741C-4480-9737-281E6DE360ED}" presName="node" presStyleLbl="node1" presStyleIdx="2" presStyleCnt="4">
        <dgm:presLayoutVars>
          <dgm:bulletEnabled val="1"/>
        </dgm:presLayoutVars>
      </dgm:prSet>
      <dgm:spPr/>
    </dgm:pt>
    <dgm:pt modelId="{9D5149CC-0B02-435A-9716-64725E7B8D1B}" type="pres">
      <dgm:prSet presAssocID="{E0F4EB21-5E44-4A2D-9C3D-94FBD5EAF71C}" presName="sibTrans" presStyleLbl="sibTrans2D1" presStyleIdx="2" presStyleCnt="3"/>
      <dgm:spPr/>
    </dgm:pt>
    <dgm:pt modelId="{EC302AB3-34ED-4162-BF8D-693CB42591EE}" type="pres">
      <dgm:prSet presAssocID="{E0F4EB21-5E44-4A2D-9C3D-94FBD5EAF71C}" presName="connectorText" presStyleLbl="sibTrans2D1" presStyleIdx="2" presStyleCnt="3"/>
      <dgm:spPr/>
    </dgm:pt>
    <dgm:pt modelId="{DD9CE257-19D2-4B94-AB13-AFC668665D2E}" type="pres">
      <dgm:prSet presAssocID="{677FCE79-9D01-44CB-AE67-93D045A55851}" presName="node" presStyleLbl="node1" presStyleIdx="3" presStyleCnt="4">
        <dgm:presLayoutVars>
          <dgm:bulletEnabled val="1"/>
        </dgm:presLayoutVars>
      </dgm:prSet>
      <dgm:spPr/>
    </dgm:pt>
  </dgm:ptLst>
  <dgm:cxnLst>
    <dgm:cxn modelId="{11986F0C-1D29-45E3-A5E8-356CA6E89FAA}" type="presOf" srcId="{E0F4EB21-5E44-4A2D-9C3D-94FBD5EAF71C}" destId="{9D5149CC-0B02-435A-9716-64725E7B8D1B}" srcOrd="0" destOrd="0" presId="urn:microsoft.com/office/officeart/2005/8/layout/process1"/>
    <dgm:cxn modelId="{E565A30D-AA5D-4E58-BD6F-FEAD37254975}" type="presOf" srcId="{7FDD2B3F-98DD-44F6-8086-2D25ACDF6A78}" destId="{B67E0AA1-8CE7-4980-8097-DBB93859858A}" srcOrd="1" destOrd="0" presId="urn:microsoft.com/office/officeart/2005/8/layout/process1"/>
    <dgm:cxn modelId="{3238D20F-F8E1-42E7-824D-F52D5F9439B1}" srcId="{362BD979-BEDE-447E-8B21-40BF177EACA9}" destId="{0B28B5EE-6164-480E-91DF-ABFD1CFFB6CC}" srcOrd="1" destOrd="0" parTransId="{3C093C82-0834-4A22-8415-5E4475C0405C}" sibTransId="{7FDD2B3F-98DD-44F6-8086-2D25ACDF6A78}"/>
    <dgm:cxn modelId="{42911426-3271-4CE9-AD92-53AD94979EF9}" type="presOf" srcId="{EA65509B-176A-4982-B3C3-905A0B827FC8}" destId="{DDD9DCFE-2537-48DA-906C-2C100F13A290}" srcOrd="0" destOrd="0" presId="urn:microsoft.com/office/officeart/2005/8/layout/process1"/>
    <dgm:cxn modelId="{C8574A3C-FA59-4AAB-8F31-3DC4CC33E4EA}" type="presOf" srcId="{362BD979-BEDE-447E-8B21-40BF177EACA9}" destId="{97F2D3AE-5855-48AD-AAAB-E6D6CF3E354B}" srcOrd="0" destOrd="0" presId="urn:microsoft.com/office/officeart/2005/8/layout/process1"/>
    <dgm:cxn modelId="{883D903E-3D2B-439B-B993-D69E8264AC15}" type="presOf" srcId="{7FDD2B3F-98DD-44F6-8086-2D25ACDF6A78}" destId="{117850F7-C07F-48B3-B720-BAAAD905AC76}" srcOrd="0" destOrd="0" presId="urn:microsoft.com/office/officeart/2005/8/layout/process1"/>
    <dgm:cxn modelId="{6F992C4A-40E6-42B2-A08D-AFE7C9531FB2}" type="presOf" srcId="{5E2761C6-741C-4480-9737-281E6DE360ED}" destId="{AE69D33E-07EF-4D1B-B239-1FC4C330EC06}" srcOrd="0" destOrd="0" presId="urn:microsoft.com/office/officeart/2005/8/layout/process1"/>
    <dgm:cxn modelId="{2DDFA374-7B72-4449-B95E-370B8A8EB630}" srcId="{362BD979-BEDE-447E-8B21-40BF177EACA9}" destId="{5E2761C6-741C-4480-9737-281E6DE360ED}" srcOrd="2" destOrd="0" parTransId="{705E98EE-CA64-4523-9E10-7E210B6A42C1}" sibTransId="{E0F4EB21-5E44-4A2D-9C3D-94FBD5EAF71C}"/>
    <dgm:cxn modelId="{F23DE3B8-E150-4863-9C28-2434237BF415}" srcId="{362BD979-BEDE-447E-8B21-40BF177EACA9}" destId="{CC07B36C-D72E-46D0-B859-1F95FCFCE08D}" srcOrd="0" destOrd="0" parTransId="{028E470E-FD32-4731-8849-D3B0DDAFD977}" sibTransId="{EA65509B-176A-4982-B3C3-905A0B827FC8}"/>
    <dgm:cxn modelId="{CA4943D9-DA8B-46FA-94D4-274EE8D8B28A}" type="presOf" srcId="{0B28B5EE-6164-480E-91DF-ABFD1CFFB6CC}" destId="{A0FD022C-D533-4B84-8E56-4110F83A2880}" srcOrd="0" destOrd="0" presId="urn:microsoft.com/office/officeart/2005/8/layout/process1"/>
    <dgm:cxn modelId="{DC57CBDA-56B2-4C40-AC92-4800A47A8141}" srcId="{362BD979-BEDE-447E-8B21-40BF177EACA9}" destId="{677FCE79-9D01-44CB-AE67-93D045A55851}" srcOrd="3" destOrd="0" parTransId="{0B555CBE-CD7D-478B-9247-14D94A99E743}" sibTransId="{2C768916-4663-42C1-ADAD-F96F3E791775}"/>
    <dgm:cxn modelId="{E561B5E5-4B78-4988-BEFB-3DF4CA247625}" type="presOf" srcId="{CC07B36C-D72E-46D0-B859-1F95FCFCE08D}" destId="{70709BA8-AB36-491C-959D-5EC355552268}" srcOrd="0" destOrd="0" presId="urn:microsoft.com/office/officeart/2005/8/layout/process1"/>
    <dgm:cxn modelId="{882C75EF-A1C3-4F6B-B7B6-62A617628693}" type="presOf" srcId="{E0F4EB21-5E44-4A2D-9C3D-94FBD5EAF71C}" destId="{EC302AB3-34ED-4162-BF8D-693CB42591EE}" srcOrd="1" destOrd="0" presId="urn:microsoft.com/office/officeart/2005/8/layout/process1"/>
    <dgm:cxn modelId="{FB4450F2-10F0-49C9-9870-9534C3AFCBD7}" type="presOf" srcId="{677FCE79-9D01-44CB-AE67-93D045A55851}" destId="{DD9CE257-19D2-4B94-AB13-AFC668665D2E}" srcOrd="0" destOrd="0" presId="urn:microsoft.com/office/officeart/2005/8/layout/process1"/>
    <dgm:cxn modelId="{4E1697F8-C2D0-4F83-AAF2-B6382BBA1D57}" type="presOf" srcId="{EA65509B-176A-4982-B3C3-905A0B827FC8}" destId="{531EA78C-6D0E-4C47-B9DA-7029389E61CD}" srcOrd="1" destOrd="0" presId="urn:microsoft.com/office/officeart/2005/8/layout/process1"/>
    <dgm:cxn modelId="{99F39B8E-0B11-4F75-A72F-CF824BA52B84}" type="presParOf" srcId="{97F2D3AE-5855-48AD-AAAB-E6D6CF3E354B}" destId="{70709BA8-AB36-491C-959D-5EC355552268}" srcOrd="0" destOrd="0" presId="urn:microsoft.com/office/officeart/2005/8/layout/process1"/>
    <dgm:cxn modelId="{658FD79A-BB39-4960-B06E-4D1E427CCDFB}" type="presParOf" srcId="{97F2D3AE-5855-48AD-AAAB-E6D6CF3E354B}" destId="{DDD9DCFE-2537-48DA-906C-2C100F13A290}" srcOrd="1" destOrd="0" presId="urn:microsoft.com/office/officeart/2005/8/layout/process1"/>
    <dgm:cxn modelId="{FCB13818-AE15-4FD2-80E9-EE98A19E130F}" type="presParOf" srcId="{DDD9DCFE-2537-48DA-906C-2C100F13A290}" destId="{531EA78C-6D0E-4C47-B9DA-7029389E61CD}" srcOrd="0" destOrd="0" presId="urn:microsoft.com/office/officeart/2005/8/layout/process1"/>
    <dgm:cxn modelId="{65A90AE6-0FE9-4E23-B428-E168FBEA6804}" type="presParOf" srcId="{97F2D3AE-5855-48AD-AAAB-E6D6CF3E354B}" destId="{A0FD022C-D533-4B84-8E56-4110F83A2880}" srcOrd="2" destOrd="0" presId="urn:microsoft.com/office/officeart/2005/8/layout/process1"/>
    <dgm:cxn modelId="{5D088234-5EF5-4CA9-97D1-F98E5249E617}" type="presParOf" srcId="{97F2D3AE-5855-48AD-AAAB-E6D6CF3E354B}" destId="{117850F7-C07F-48B3-B720-BAAAD905AC76}" srcOrd="3" destOrd="0" presId="urn:microsoft.com/office/officeart/2005/8/layout/process1"/>
    <dgm:cxn modelId="{00EE5670-14E7-453D-B1F7-ABC929C8E20C}" type="presParOf" srcId="{117850F7-C07F-48B3-B720-BAAAD905AC76}" destId="{B67E0AA1-8CE7-4980-8097-DBB93859858A}" srcOrd="0" destOrd="0" presId="urn:microsoft.com/office/officeart/2005/8/layout/process1"/>
    <dgm:cxn modelId="{1C272876-245B-4A90-B850-4561A237B666}" type="presParOf" srcId="{97F2D3AE-5855-48AD-AAAB-E6D6CF3E354B}" destId="{AE69D33E-07EF-4D1B-B239-1FC4C330EC06}" srcOrd="4" destOrd="0" presId="urn:microsoft.com/office/officeart/2005/8/layout/process1"/>
    <dgm:cxn modelId="{9BFC08B0-4AE8-46A2-B0B5-D588A7D177DF}" type="presParOf" srcId="{97F2D3AE-5855-48AD-AAAB-E6D6CF3E354B}" destId="{9D5149CC-0B02-435A-9716-64725E7B8D1B}" srcOrd="5" destOrd="0" presId="urn:microsoft.com/office/officeart/2005/8/layout/process1"/>
    <dgm:cxn modelId="{E17E3F06-0521-480F-B9F1-9A18E73552F0}" type="presParOf" srcId="{9D5149CC-0B02-435A-9716-64725E7B8D1B}" destId="{EC302AB3-34ED-4162-BF8D-693CB42591EE}" srcOrd="0" destOrd="0" presId="urn:microsoft.com/office/officeart/2005/8/layout/process1"/>
    <dgm:cxn modelId="{44DBD9FB-F572-49E2-848C-4161196FA748}" type="presParOf" srcId="{97F2D3AE-5855-48AD-AAAB-E6D6CF3E354B}" destId="{DD9CE257-19D2-4B94-AB13-AFC668665D2E}"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2BD979-BEDE-447E-8B21-40BF177EACA9}" type="doc">
      <dgm:prSet loTypeId="urn:microsoft.com/office/officeart/2005/8/layout/process1" loCatId="process" qsTypeId="urn:microsoft.com/office/officeart/2005/8/quickstyle/simple1" qsCatId="simple" csTypeId="urn:microsoft.com/office/officeart/2005/8/colors/accent4_2" csCatId="accent4" phldr="1"/>
      <dgm:spPr/>
    </dgm:pt>
    <dgm:pt modelId="{0B28B5EE-6164-480E-91DF-ABFD1CFFB6CC}">
      <dgm:prSet phldrT="[Text]" custT="1"/>
      <dgm:spPr/>
      <dgm:t>
        <a:bodyPr/>
        <a:lstStyle/>
        <a:p>
          <a:r>
            <a:rPr lang="en-US" sz="1400">
              <a:solidFill>
                <a:schemeClr val="tx1"/>
              </a:solidFill>
              <a:latin typeface="Calibri" panose="020F0502020204030204" pitchFamily="34" charset="0"/>
              <a:ea typeface="Calibri" panose="020F0502020204030204" pitchFamily="34" charset="0"/>
              <a:cs typeface="Calibri" panose="020F0502020204030204" pitchFamily="34" charset="0"/>
            </a:rPr>
            <a:t>CDE Director Reviewed (</a:t>
          </a:r>
          <a:r>
            <a:rPr lang="en-US" sz="1200">
              <a:solidFill>
                <a:schemeClr val="tx1"/>
              </a:solidFill>
              <a:latin typeface="Calibri" panose="020F0502020204030204" pitchFamily="34" charset="0"/>
              <a:ea typeface="Calibri" panose="020F0502020204030204" pitchFamily="34" charset="0"/>
              <a:cs typeface="Calibri" panose="020F0502020204030204" pitchFamily="34" charset="0"/>
            </a:rPr>
            <a:t>or Returned</a:t>
          </a:r>
          <a:r>
            <a:rPr lang="en-US" sz="1400">
              <a:solidFill>
                <a:schemeClr val="tx1"/>
              </a:solidFill>
              <a:latin typeface="Calibri" panose="020F0502020204030204" pitchFamily="34" charset="0"/>
              <a:ea typeface="Calibri" panose="020F0502020204030204" pitchFamily="34" charset="0"/>
              <a:cs typeface="Calibri" panose="020F0502020204030204" pitchFamily="34" charset="0"/>
            </a:rPr>
            <a:t>)</a:t>
          </a:r>
        </a:p>
      </dgm:t>
    </dgm:pt>
    <dgm:pt modelId="{3C093C82-0834-4A22-8415-5E4475C0405C}" type="parTrans" cxnId="{3238D20F-F8E1-42E7-824D-F52D5F9439B1}">
      <dgm:prSet/>
      <dgm:spPr/>
      <dgm:t>
        <a:bodyPr/>
        <a:lstStyle/>
        <a:p>
          <a:endParaRPr lang="en-US">
            <a:solidFill>
              <a:schemeClr val="tx1"/>
            </a:solidFill>
          </a:endParaRPr>
        </a:p>
      </dgm:t>
    </dgm:pt>
    <dgm:pt modelId="{7FDD2B3F-98DD-44F6-8086-2D25ACDF6A78}" type="sibTrans" cxnId="{3238D20F-F8E1-42E7-824D-F52D5F9439B1}">
      <dgm:prSet/>
      <dgm:spPr/>
      <dgm:t>
        <a:bodyPr/>
        <a:lstStyle/>
        <a:p>
          <a:endParaRPr lang="en-US">
            <a:solidFill>
              <a:schemeClr val="tx1"/>
            </a:solidFill>
          </a:endParaRPr>
        </a:p>
      </dgm:t>
    </dgm:pt>
    <dgm:pt modelId="{677FCE79-9D01-44CB-AE67-93D045A55851}">
      <dgm:prSet phldrT="[Text]" custT="1"/>
      <dgm:spPr/>
      <dgm:t>
        <a:bodyPr/>
        <a:lstStyle/>
        <a:p>
          <a:r>
            <a:rPr lang="en-US" sz="1400">
              <a:solidFill>
                <a:schemeClr val="tx1"/>
              </a:solidFill>
              <a:latin typeface="Calibri" panose="020F0502020204030204" pitchFamily="34" charset="0"/>
              <a:ea typeface="Calibri" panose="020F0502020204030204" pitchFamily="34" charset="0"/>
              <a:cs typeface="Calibri" panose="020F0502020204030204" pitchFamily="34" charset="0"/>
            </a:rPr>
            <a:t>LEA Results Review Started </a:t>
          </a:r>
        </a:p>
      </dgm:t>
    </dgm:pt>
    <dgm:pt modelId="{0B555CBE-CD7D-478B-9247-14D94A99E743}" type="parTrans" cxnId="{DC57CBDA-56B2-4C40-AC92-4800A47A8141}">
      <dgm:prSet/>
      <dgm:spPr/>
      <dgm:t>
        <a:bodyPr/>
        <a:lstStyle/>
        <a:p>
          <a:endParaRPr lang="en-US">
            <a:solidFill>
              <a:schemeClr val="tx1"/>
            </a:solidFill>
          </a:endParaRPr>
        </a:p>
      </dgm:t>
    </dgm:pt>
    <dgm:pt modelId="{2C768916-4663-42C1-ADAD-F96F3E791775}" type="sibTrans" cxnId="{DC57CBDA-56B2-4C40-AC92-4800A47A8141}">
      <dgm:prSet/>
      <dgm:spPr/>
      <dgm:t>
        <a:bodyPr/>
        <a:lstStyle/>
        <a:p>
          <a:endParaRPr lang="en-US">
            <a:solidFill>
              <a:schemeClr val="tx1"/>
            </a:solidFill>
          </a:endParaRPr>
        </a:p>
      </dgm:t>
    </dgm:pt>
    <dgm:pt modelId="{CC07B36C-D72E-46D0-B859-1F95FCFCE08D}">
      <dgm:prSet phldr="0" custT="1"/>
      <dgm:spPr/>
      <dgm:t>
        <a:bodyPr/>
        <a:lstStyle/>
        <a:p>
          <a:pPr rtl="0"/>
          <a:r>
            <a:rPr lang="en-US" sz="1400">
              <a:solidFill>
                <a:schemeClr val="tx1"/>
              </a:solidFill>
              <a:latin typeface="Calibri" panose="020F0502020204030204" pitchFamily="34" charset="0"/>
              <a:ea typeface="Calibri" panose="020F0502020204030204" pitchFamily="34" charset="0"/>
              <a:cs typeface="Calibri" panose="020F0502020204030204" pitchFamily="34" charset="0"/>
            </a:rPr>
            <a:t>CDE Consultant Reviewed (</a:t>
          </a:r>
          <a:r>
            <a:rPr lang="en-US" sz="1200">
              <a:solidFill>
                <a:schemeClr val="tx1"/>
              </a:solidFill>
              <a:latin typeface="Calibri" panose="020F0502020204030204" pitchFamily="34" charset="0"/>
              <a:ea typeface="Calibri" panose="020F0502020204030204" pitchFamily="34" charset="0"/>
              <a:cs typeface="Calibri" panose="020F0502020204030204" pitchFamily="34" charset="0"/>
            </a:rPr>
            <a:t>or Returned)</a:t>
          </a:r>
        </a:p>
      </dgm:t>
    </dgm:pt>
    <dgm:pt modelId="{028E470E-FD32-4731-8849-D3B0DDAFD977}" type="parTrans" cxnId="{F23DE3B8-E150-4863-9C28-2434237BF415}">
      <dgm:prSet/>
      <dgm:spPr/>
      <dgm:t>
        <a:bodyPr/>
        <a:lstStyle/>
        <a:p>
          <a:endParaRPr lang="en-US">
            <a:solidFill>
              <a:schemeClr val="tx1"/>
            </a:solidFill>
          </a:endParaRPr>
        </a:p>
      </dgm:t>
    </dgm:pt>
    <dgm:pt modelId="{EA65509B-176A-4982-B3C3-905A0B827FC8}" type="sibTrans" cxnId="{F23DE3B8-E150-4863-9C28-2434237BF415}">
      <dgm:prSet/>
      <dgm:spPr/>
      <dgm:t>
        <a:bodyPr/>
        <a:lstStyle/>
        <a:p>
          <a:endParaRPr lang="en-US">
            <a:solidFill>
              <a:schemeClr val="tx1"/>
            </a:solidFill>
          </a:endParaRPr>
        </a:p>
      </dgm:t>
    </dgm:pt>
    <dgm:pt modelId="{2A0BF5F2-973F-4427-9327-CD7CE9D1224D}">
      <dgm:prSet phldrT="[Text]" custT="1"/>
      <dgm:spPr/>
      <dgm:t>
        <a:bodyPr/>
        <a:lstStyle/>
        <a:p>
          <a:r>
            <a:rPr lang="en-US" sz="1400">
              <a:solidFill>
                <a:schemeClr val="tx1"/>
              </a:solidFill>
              <a:latin typeface="Calibri" panose="020F0502020204030204" pitchFamily="34" charset="0"/>
              <a:ea typeface="Calibri" panose="020F0502020204030204" pitchFamily="34" charset="0"/>
              <a:cs typeface="Calibri" panose="020F0502020204030204" pitchFamily="34" charset="0"/>
            </a:rPr>
            <a:t>Monitoring Closed</a:t>
          </a:r>
        </a:p>
      </dgm:t>
    </dgm:pt>
    <dgm:pt modelId="{8FDB09BF-DB7D-4B34-8BD0-3E3C55FA044E}" type="parTrans" cxnId="{394954F8-240A-4056-9EF4-5B67C120BC12}">
      <dgm:prSet/>
      <dgm:spPr/>
      <dgm:t>
        <a:bodyPr/>
        <a:lstStyle/>
        <a:p>
          <a:endParaRPr lang="en-US">
            <a:solidFill>
              <a:schemeClr val="tx1"/>
            </a:solidFill>
          </a:endParaRPr>
        </a:p>
      </dgm:t>
    </dgm:pt>
    <dgm:pt modelId="{4534B62F-08B7-4A9A-A135-697BFB662DC0}" type="sibTrans" cxnId="{394954F8-240A-4056-9EF4-5B67C120BC12}">
      <dgm:prSet/>
      <dgm:spPr/>
      <dgm:t>
        <a:bodyPr/>
        <a:lstStyle/>
        <a:p>
          <a:endParaRPr lang="en-US">
            <a:solidFill>
              <a:schemeClr val="tx1"/>
            </a:solidFill>
          </a:endParaRPr>
        </a:p>
      </dgm:t>
    </dgm:pt>
    <dgm:pt modelId="{DE28E53F-C6D3-4E10-93FF-67DFCBC8AD3D}">
      <dgm:prSet phldrT="[Text]" custT="1"/>
      <dgm:spPr/>
      <dgm:t>
        <a:bodyPr/>
        <a:lstStyle/>
        <a:p>
          <a:r>
            <a:rPr lang="en-US" sz="1400">
              <a:solidFill>
                <a:schemeClr val="tx1"/>
              </a:solidFill>
              <a:latin typeface="Calibri" panose="020F0502020204030204" pitchFamily="34" charset="0"/>
              <a:ea typeface="Calibri" panose="020F0502020204030204" pitchFamily="34" charset="0"/>
              <a:cs typeface="Calibri" panose="020F0502020204030204" pitchFamily="34" charset="0"/>
            </a:rPr>
            <a:t>CDE Director Reviewed</a:t>
          </a:r>
        </a:p>
      </dgm:t>
    </dgm:pt>
    <dgm:pt modelId="{5970370F-0BEE-4D73-B5A6-F4118CB0B33F}" type="parTrans" cxnId="{11DC5CFC-582C-483E-A9F9-53C24C69E400}">
      <dgm:prSet/>
      <dgm:spPr/>
      <dgm:t>
        <a:bodyPr/>
        <a:lstStyle/>
        <a:p>
          <a:endParaRPr lang="en-US">
            <a:solidFill>
              <a:schemeClr val="tx1"/>
            </a:solidFill>
          </a:endParaRPr>
        </a:p>
      </dgm:t>
    </dgm:pt>
    <dgm:pt modelId="{989528DE-40D0-4113-96A0-F72F62F72819}" type="sibTrans" cxnId="{11DC5CFC-582C-483E-A9F9-53C24C69E400}">
      <dgm:prSet/>
      <dgm:spPr/>
      <dgm:t>
        <a:bodyPr/>
        <a:lstStyle/>
        <a:p>
          <a:endParaRPr lang="en-US">
            <a:solidFill>
              <a:schemeClr val="tx1"/>
            </a:solidFill>
          </a:endParaRPr>
        </a:p>
      </dgm:t>
    </dgm:pt>
    <dgm:pt modelId="{97F2D3AE-5855-48AD-AAAB-E6D6CF3E354B}" type="pres">
      <dgm:prSet presAssocID="{362BD979-BEDE-447E-8B21-40BF177EACA9}" presName="Name0" presStyleCnt="0">
        <dgm:presLayoutVars>
          <dgm:dir/>
          <dgm:resizeHandles val="exact"/>
        </dgm:presLayoutVars>
      </dgm:prSet>
      <dgm:spPr/>
    </dgm:pt>
    <dgm:pt modelId="{70709BA8-AB36-491C-959D-5EC355552268}" type="pres">
      <dgm:prSet presAssocID="{CC07B36C-D72E-46D0-B859-1F95FCFCE08D}" presName="node" presStyleLbl="node1" presStyleIdx="0" presStyleCnt="5" custScaleX="103084" custLinFactNeighborX="-1634" custLinFactNeighborY="-2015">
        <dgm:presLayoutVars>
          <dgm:bulletEnabled val="1"/>
        </dgm:presLayoutVars>
      </dgm:prSet>
      <dgm:spPr/>
    </dgm:pt>
    <dgm:pt modelId="{DDD9DCFE-2537-48DA-906C-2C100F13A290}" type="pres">
      <dgm:prSet presAssocID="{EA65509B-176A-4982-B3C3-905A0B827FC8}" presName="sibTrans" presStyleLbl="sibTrans2D1" presStyleIdx="0" presStyleCnt="4"/>
      <dgm:spPr/>
    </dgm:pt>
    <dgm:pt modelId="{531EA78C-6D0E-4C47-B9DA-7029389E61CD}" type="pres">
      <dgm:prSet presAssocID="{EA65509B-176A-4982-B3C3-905A0B827FC8}" presName="connectorText" presStyleLbl="sibTrans2D1" presStyleIdx="0" presStyleCnt="4"/>
      <dgm:spPr/>
    </dgm:pt>
    <dgm:pt modelId="{A0FD022C-D533-4B84-8E56-4110F83A2880}" type="pres">
      <dgm:prSet presAssocID="{0B28B5EE-6164-480E-91DF-ABFD1CFFB6CC}" presName="node" presStyleLbl="node1" presStyleIdx="1" presStyleCnt="5" custLinFactNeighborX="1090" custLinFactNeighborY="-1041">
        <dgm:presLayoutVars>
          <dgm:bulletEnabled val="1"/>
        </dgm:presLayoutVars>
      </dgm:prSet>
      <dgm:spPr/>
    </dgm:pt>
    <dgm:pt modelId="{117850F7-C07F-48B3-B720-BAAAD905AC76}" type="pres">
      <dgm:prSet presAssocID="{7FDD2B3F-98DD-44F6-8086-2D25ACDF6A78}" presName="sibTrans" presStyleLbl="sibTrans2D1" presStyleIdx="1" presStyleCnt="4"/>
      <dgm:spPr/>
    </dgm:pt>
    <dgm:pt modelId="{B67E0AA1-8CE7-4980-8097-DBB93859858A}" type="pres">
      <dgm:prSet presAssocID="{7FDD2B3F-98DD-44F6-8086-2D25ACDF6A78}" presName="connectorText" presStyleLbl="sibTrans2D1" presStyleIdx="1" presStyleCnt="4"/>
      <dgm:spPr/>
    </dgm:pt>
    <dgm:pt modelId="{DD9CE257-19D2-4B94-AB13-AFC668665D2E}" type="pres">
      <dgm:prSet presAssocID="{677FCE79-9D01-44CB-AE67-93D045A55851}" presName="node" presStyleLbl="node1" presStyleIdx="2" presStyleCnt="5">
        <dgm:presLayoutVars>
          <dgm:bulletEnabled val="1"/>
        </dgm:presLayoutVars>
      </dgm:prSet>
      <dgm:spPr/>
    </dgm:pt>
    <dgm:pt modelId="{6592DB0E-FB0D-4C4C-AC65-EF58AEA268A9}" type="pres">
      <dgm:prSet presAssocID="{2C768916-4663-42C1-ADAD-F96F3E791775}" presName="sibTrans" presStyleLbl="sibTrans2D1" presStyleIdx="2" presStyleCnt="4"/>
      <dgm:spPr/>
    </dgm:pt>
    <dgm:pt modelId="{2FAB03F0-2079-46D1-8F23-8C23BF7DC34D}" type="pres">
      <dgm:prSet presAssocID="{2C768916-4663-42C1-ADAD-F96F3E791775}" presName="connectorText" presStyleLbl="sibTrans2D1" presStyleIdx="2" presStyleCnt="4"/>
      <dgm:spPr/>
    </dgm:pt>
    <dgm:pt modelId="{E3CF6092-FA6C-4D19-8206-826E09BBEA2E}" type="pres">
      <dgm:prSet presAssocID="{DE28E53F-C6D3-4E10-93FF-67DFCBC8AD3D}" presName="node" presStyleLbl="node1" presStyleIdx="3" presStyleCnt="5">
        <dgm:presLayoutVars>
          <dgm:bulletEnabled val="1"/>
        </dgm:presLayoutVars>
      </dgm:prSet>
      <dgm:spPr/>
    </dgm:pt>
    <dgm:pt modelId="{34F9C859-4EAC-4947-B7A8-94D64C0CFD9F}" type="pres">
      <dgm:prSet presAssocID="{989528DE-40D0-4113-96A0-F72F62F72819}" presName="sibTrans" presStyleLbl="sibTrans2D1" presStyleIdx="3" presStyleCnt="4"/>
      <dgm:spPr/>
    </dgm:pt>
    <dgm:pt modelId="{DE0597D8-0A90-4F39-85B0-29B31F099C2A}" type="pres">
      <dgm:prSet presAssocID="{989528DE-40D0-4113-96A0-F72F62F72819}" presName="connectorText" presStyleLbl="sibTrans2D1" presStyleIdx="3" presStyleCnt="4"/>
      <dgm:spPr/>
    </dgm:pt>
    <dgm:pt modelId="{F94509F3-1B54-4CEA-A729-4C8D1EE29A15}" type="pres">
      <dgm:prSet presAssocID="{2A0BF5F2-973F-4427-9327-CD7CE9D1224D}" presName="node" presStyleLbl="node1" presStyleIdx="4" presStyleCnt="5">
        <dgm:presLayoutVars>
          <dgm:bulletEnabled val="1"/>
        </dgm:presLayoutVars>
      </dgm:prSet>
      <dgm:spPr/>
    </dgm:pt>
  </dgm:ptLst>
  <dgm:cxnLst>
    <dgm:cxn modelId="{E565A30D-AA5D-4E58-BD6F-FEAD37254975}" type="presOf" srcId="{7FDD2B3F-98DD-44F6-8086-2D25ACDF6A78}" destId="{B67E0AA1-8CE7-4980-8097-DBB93859858A}" srcOrd="1" destOrd="0" presId="urn:microsoft.com/office/officeart/2005/8/layout/process1"/>
    <dgm:cxn modelId="{3238D20F-F8E1-42E7-824D-F52D5F9439B1}" srcId="{362BD979-BEDE-447E-8B21-40BF177EACA9}" destId="{0B28B5EE-6164-480E-91DF-ABFD1CFFB6CC}" srcOrd="1" destOrd="0" parTransId="{3C093C82-0834-4A22-8415-5E4475C0405C}" sibTransId="{7FDD2B3F-98DD-44F6-8086-2D25ACDF6A78}"/>
    <dgm:cxn modelId="{42911426-3271-4CE9-AD92-53AD94979EF9}" type="presOf" srcId="{EA65509B-176A-4982-B3C3-905A0B827FC8}" destId="{DDD9DCFE-2537-48DA-906C-2C100F13A290}" srcOrd="0" destOrd="0" presId="urn:microsoft.com/office/officeart/2005/8/layout/process1"/>
    <dgm:cxn modelId="{C8574A3C-FA59-4AAB-8F31-3DC4CC33E4EA}" type="presOf" srcId="{362BD979-BEDE-447E-8B21-40BF177EACA9}" destId="{97F2D3AE-5855-48AD-AAAB-E6D6CF3E354B}" srcOrd="0" destOrd="0" presId="urn:microsoft.com/office/officeart/2005/8/layout/process1"/>
    <dgm:cxn modelId="{883D903E-3D2B-439B-B993-D69E8264AC15}" type="presOf" srcId="{7FDD2B3F-98DD-44F6-8086-2D25ACDF6A78}" destId="{117850F7-C07F-48B3-B720-BAAAD905AC76}" srcOrd="0" destOrd="0" presId="urn:microsoft.com/office/officeart/2005/8/layout/process1"/>
    <dgm:cxn modelId="{1C20B763-4151-446F-8F4B-3A572B95CA04}" type="presOf" srcId="{2C768916-4663-42C1-ADAD-F96F3E791775}" destId="{2FAB03F0-2079-46D1-8F23-8C23BF7DC34D}" srcOrd="1" destOrd="0" presId="urn:microsoft.com/office/officeart/2005/8/layout/process1"/>
    <dgm:cxn modelId="{5C373674-21B4-42BC-B0A3-0DA2C1359540}" type="presOf" srcId="{2A0BF5F2-973F-4427-9327-CD7CE9D1224D}" destId="{F94509F3-1B54-4CEA-A729-4C8D1EE29A15}" srcOrd="0" destOrd="0" presId="urn:microsoft.com/office/officeart/2005/8/layout/process1"/>
    <dgm:cxn modelId="{A2A13DA6-280F-4F1F-8435-E74757A3B0AA}" type="presOf" srcId="{989528DE-40D0-4113-96A0-F72F62F72819}" destId="{DE0597D8-0A90-4F39-85B0-29B31F099C2A}" srcOrd="1" destOrd="0" presId="urn:microsoft.com/office/officeart/2005/8/layout/process1"/>
    <dgm:cxn modelId="{F23DE3B8-E150-4863-9C28-2434237BF415}" srcId="{362BD979-BEDE-447E-8B21-40BF177EACA9}" destId="{CC07B36C-D72E-46D0-B859-1F95FCFCE08D}" srcOrd="0" destOrd="0" parTransId="{028E470E-FD32-4731-8849-D3B0DDAFD977}" sibTransId="{EA65509B-176A-4982-B3C3-905A0B827FC8}"/>
    <dgm:cxn modelId="{47A607BE-6311-48E6-8CE0-6F95E86FCF15}" type="presOf" srcId="{989528DE-40D0-4113-96A0-F72F62F72819}" destId="{34F9C859-4EAC-4947-B7A8-94D64C0CFD9F}" srcOrd="0" destOrd="0" presId="urn:microsoft.com/office/officeart/2005/8/layout/process1"/>
    <dgm:cxn modelId="{86C0A3C3-76F7-40D8-90C3-59CADE3D959F}" type="presOf" srcId="{DE28E53F-C6D3-4E10-93FF-67DFCBC8AD3D}" destId="{E3CF6092-FA6C-4D19-8206-826E09BBEA2E}" srcOrd="0" destOrd="0" presId="urn:microsoft.com/office/officeart/2005/8/layout/process1"/>
    <dgm:cxn modelId="{477A61C9-F474-42DF-99B6-A08D1887626B}" type="presOf" srcId="{2C768916-4663-42C1-ADAD-F96F3E791775}" destId="{6592DB0E-FB0D-4C4C-AC65-EF58AEA268A9}" srcOrd="0" destOrd="0" presId="urn:microsoft.com/office/officeart/2005/8/layout/process1"/>
    <dgm:cxn modelId="{CA4943D9-DA8B-46FA-94D4-274EE8D8B28A}" type="presOf" srcId="{0B28B5EE-6164-480E-91DF-ABFD1CFFB6CC}" destId="{A0FD022C-D533-4B84-8E56-4110F83A2880}" srcOrd="0" destOrd="0" presId="urn:microsoft.com/office/officeart/2005/8/layout/process1"/>
    <dgm:cxn modelId="{DC57CBDA-56B2-4C40-AC92-4800A47A8141}" srcId="{362BD979-BEDE-447E-8B21-40BF177EACA9}" destId="{677FCE79-9D01-44CB-AE67-93D045A55851}" srcOrd="2" destOrd="0" parTransId="{0B555CBE-CD7D-478B-9247-14D94A99E743}" sibTransId="{2C768916-4663-42C1-ADAD-F96F3E791775}"/>
    <dgm:cxn modelId="{E561B5E5-4B78-4988-BEFB-3DF4CA247625}" type="presOf" srcId="{CC07B36C-D72E-46D0-B859-1F95FCFCE08D}" destId="{70709BA8-AB36-491C-959D-5EC355552268}" srcOrd="0" destOrd="0" presId="urn:microsoft.com/office/officeart/2005/8/layout/process1"/>
    <dgm:cxn modelId="{FB4450F2-10F0-49C9-9870-9534C3AFCBD7}" type="presOf" srcId="{677FCE79-9D01-44CB-AE67-93D045A55851}" destId="{DD9CE257-19D2-4B94-AB13-AFC668665D2E}" srcOrd="0" destOrd="0" presId="urn:microsoft.com/office/officeart/2005/8/layout/process1"/>
    <dgm:cxn modelId="{394954F8-240A-4056-9EF4-5B67C120BC12}" srcId="{362BD979-BEDE-447E-8B21-40BF177EACA9}" destId="{2A0BF5F2-973F-4427-9327-CD7CE9D1224D}" srcOrd="4" destOrd="0" parTransId="{8FDB09BF-DB7D-4B34-8BD0-3E3C55FA044E}" sibTransId="{4534B62F-08B7-4A9A-A135-697BFB662DC0}"/>
    <dgm:cxn modelId="{4E1697F8-C2D0-4F83-AAF2-B6382BBA1D57}" type="presOf" srcId="{EA65509B-176A-4982-B3C3-905A0B827FC8}" destId="{531EA78C-6D0E-4C47-B9DA-7029389E61CD}" srcOrd="1" destOrd="0" presId="urn:microsoft.com/office/officeart/2005/8/layout/process1"/>
    <dgm:cxn modelId="{11DC5CFC-582C-483E-A9F9-53C24C69E400}" srcId="{362BD979-BEDE-447E-8B21-40BF177EACA9}" destId="{DE28E53F-C6D3-4E10-93FF-67DFCBC8AD3D}" srcOrd="3" destOrd="0" parTransId="{5970370F-0BEE-4D73-B5A6-F4118CB0B33F}" sibTransId="{989528DE-40D0-4113-96A0-F72F62F72819}"/>
    <dgm:cxn modelId="{99F39B8E-0B11-4F75-A72F-CF824BA52B84}" type="presParOf" srcId="{97F2D3AE-5855-48AD-AAAB-E6D6CF3E354B}" destId="{70709BA8-AB36-491C-959D-5EC355552268}" srcOrd="0" destOrd="0" presId="urn:microsoft.com/office/officeart/2005/8/layout/process1"/>
    <dgm:cxn modelId="{658FD79A-BB39-4960-B06E-4D1E427CCDFB}" type="presParOf" srcId="{97F2D3AE-5855-48AD-AAAB-E6D6CF3E354B}" destId="{DDD9DCFE-2537-48DA-906C-2C100F13A290}" srcOrd="1" destOrd="0" presId="urn:microsoft.com/office/officeart/2005/8/layout/process1"/>
    <dgm:cxn modelId="{FCB13818-AE15-4FD2-80E9-EE98A19E130F}" type="presParOf" srcId="{DDD9DCFE-2537-48DA-906C-2C100F13A290}" destId="{531EA78C-6D0E-4C47-B9DA-7029389E61CD}" srcOrd="0" destOrd="0" presId="urn:microsoft.com/office/officeart/2005/8/layout/process1"/>
    <dgm:cxn modelId="{65A90AE6-0FE9-4E23-B428-E168FBEA6804}" type="presParOf" srcId="{97F2D3AE-5855-48AD-AAAB-E6D6CF3E354B}" destId="{A0FD022C-D533-4B84-8E56-4110F83A2880}" srcOrd="2" destOrd="0" presId="urn:microsoft.com/office/officeart/2005/8/layout/process1"/>
    <dgm:cxn modelId="{5D088234-5EF5-4CA9-97D1-F98E5249E617}" type="presParOf" srcId="{97F2D3AE-5855-48AD-AAAB-E6D6CF3E354B}" destId="{117850F7-C07F-48B3-B720-BAAAD905AC76}" srcOrd="3" destOrd="0" presId="urn:microsoft.com/office/officeart/2005/8/layout/process1"/>
    <dgm:cxn modelId="{00EE5670-14E7-453D-B1F7-ABC929C8E20C}" type="presParOf" srcId="{117850F7-C07F-48B3-B720-BAAAD905AC76}" destId="{B67E0AA1-8CE7-4980-8097-DBB93859858A}" srcOrd="0" destOrd="0" presId="urn:microsoft.com/office/officeart/2005/8/layout/process1"/>
    <dgm:cxn modelId="{44DBD9FB-F572-49E2-848C-4161196FA748}" type="presParOf" srcId="{97F2D3AE-5855-48AD-AAAB-E6D6CF3E354B}" destId="{DD9CE257-19D2-4B94-AB13-AFC668665D2E}" srcOrd="4" destOrd="0" presId="urn:microsoft.com/office/officeart/2005/8/layout/process1"/>
    <dgm:cxn modelId="{AD5BAEAC-A505-40F7-9ECD-51F7DEB1C602}" type="presParOf" srcId="{97F2D3AE-5855-48AD-AAAB-E6D6CF3E354B}" destId="{6592DB0E-FB0D-4C4C-AC65-EF58AEA268A9}" srcOrd="5" destOrd="0" presId="urn:microsoft.com/office/officeart/2005/8/layout/process1"/>
    <dgm:cxn modelId="{2E025DB3-B850-4B26-85C5-1684C4BD92AF}" type="presParOf" srcId="{6592DB0E-FB0D-4C4C-AC65-EF58AEA268A9}" destId="{2FAB03F0-2079-46D1-8F23-8C23BF7DC34D}" srcOrd="0" destOrd="0" presId="urn:microsoft.com/office/officeart/2005/8/layout/process1"/>
    <dgm:cxn modelId="{CAE66B93-CEDB-4E73-8AEE-374F8915017D}" type="presParOf" srcId="{97F2D3AE-5855-48AD-AAAB-E6D6CF3E354B}" destId="{E3CF6092-FA6C-4D19-8206-826E09BBEA2E}" srcOrd="6" destOrd="0" presId="urn:microsoft.com/office/officeart/2005/8/layout/process1"/>
    <dgm:cxn modelId="{4BF90EA6-719D-4909-BD02-F0967C067C5A}" type="presParOf" srcId="{97F2D3AE-5855-48AD-AAAB-E6D6CF3E354B}" destId="{34F9C859-4EAC-4947-B7A8-94D64C0CFD9F}" srcOrd="7" destOrd="0" presId="urn:microsoft.com/office/officeart/2005/8/layout/process1"/>
    <dgm:cxn modelId="{1D3CE715-2792-447B-8E33-87E883D4C6FF}" type="presParOf" srcId="{34F9C859-4EAC-4947-B7A8-94D64C0CFD9F}" destId="{DE0597D8-0A90-4F39-85B0-29B31F099C2A}" srcOrd="0" destOrd="0" presId="urn:microsoft.com/office/officeart/2005/8/layout/process1"/>
    <dgm:cxn modelId="{D6AC590A-38A1-4A87-B6AB-ECFD0102BB81}" type="presParOf" srcId="{97F2D3AE-5855-48AD-AAAB-E6D6CF3E354B}" destId="{F94509F3-1B54-4CEA-A729-4C8D1EE29A15}" srcOrd="8"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709BA8-AB36-491C-959D-5EC355552268}">
      <dsp:nvSpPr>
        <dsp:cNvPr id="0" name=""/>
        <dsp:cNvSpPr/>
      </dsp:nvSpPr>
      <dsp:spPr>
        <a:xfrm>
          <a:off x="3309" y="3095"/>
          <a:ext cx="1446869" cy="908814"/>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a:solidFill>
                <a:schemeClr val="tx1"/>
              </a:solidFill>
            </a:rPr>
            <a:t>Not Started</a:t>
          </a:r>
        </a:p>
      </dsp:txBody>
      <dsp:txXfrm>
        <a:off x="29927" y="29713"/>
        <a:ext cx="1393633" cy="855578"/>
      </dsp:txXfrm>
    </dsp:sp>
    <dsp:sp modelId="{DDD9DCFE-2537-48DA-906C-2C100F13A290}">
      <dsp:nvSpPr>
        <dsp:cNvPr id="0" name=""/>
        <dsp:cNvSpPr/>
      </dsp:nvSpPr>
      <dsp:spPr>
        <a:xfrm>
          <a:off x="1594865" y="278091"/>
          <a:ext cx="306736" cy="358823"/>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chemeClr val="tx1"/>
            </a:solidFill>
          </a:endParaRPr>
        </a:p>
      </dsp:txBody>
      <dsp:txXfrm>
        <a:off x="1594865" y="349856"/>
        <a:ext cx="214715" cy="215293"/>
      </dsp:txXfrm>
    </dsp:sp>
    <dsp:sp modelId="{A0FD022C-D533-4B84-8E56-4110F83A2880}">
      <dsp:nvSpPr>
        <dsp:cNvPr id="0" name=""/>
        <dsp:cNvSpPr/>
      </dsp:nvSpPr>
      <dsp:spPr>
        <a:xfrm>
          <a:off x="2028926" y="3095"/>
          <a:ext cx="1446869" cy="908814"/>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rPr>
            <a:t>Draft Started</a:t>
          </a:r>
        </a:p>
      </dsp:txBody>
      <dsp:txXfrm>
        <a:off x="2055544" y="29713"/>
        <a:ext cx="1393633" cy="855578"/>
      </dsp:txXfrm>
    </dsp:sp>
    <dsp:sp modelId="{117850F7-C07F-48B3-B720-BAAAD905AC76}">
      <dsp:nvSpPr>
        <dsp:cNvPr id="0" name=""/>
        <dsp:cNvSpPr/>
      </dsp:nvSpPr>
      <dsp:spPr>
        <a:xfrm>
          <a:off x="3620482" y="278091"/>
          <a:ext cx="306736" cy="358823"/>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chemeClr val="tx1"/>
            </a:solidFill>
          </a:endParaRPr>
        </a:p>
      </dsp:txBody>
      <dsp:txXfrm>
        <a:off x="3620482" y="349856"/>
        <a:ext cx="214715" cy="215293"/>
      </dsp:txXfrm>
    </dsp:sp>
    <dsp:sp modelId="{AE69D33E-07EF-4D1B-B239-1FC4C330EC06}">
      <dsp:nvSpPr>
        <dsp:cNvPr id="0" name=""/>
        <dsp:cNvSpPr/>
      </dsp:nvSpPr>
      <dsp:spPr>
        <a:xfrm>
          <a:off x="4054543" y="3095"/>
          <a:ext cx="1446869" cy="908814"/>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rPr>
            <a:t>Draft Completed</a:t>
          </a:r>
        </a:p>
      </dsp:txBody>
      <dsp:txXfrm>
        <a:off x="4081161" y="29713"/>
        <a:ext cx="1393633" cy="855578"/>
      </dsp:txXfrm>
    </dsp:sp>
    <dsp:sp modelId="{9D5149CC-0B02-435A-9716-64725E7B8D1B}">
      <dsp:nvSpPr>
        <dsp:cNvPr id="0" name=""/>
        <dsp:cNvSpPr/>
      </dsp:nvSpPr>
      <dsp:spPr>
        <a:xfrm>
          <a:off x="5646099" y="278091"/>
          <a:ext cx="306736" cy="358823"/>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chemeClr val="tx1"/>
            </a:solidFill>
          </a:endParaRPr>
        </a:p>
      </dsp:txBody>
      <dsp:txXfrm>
        <a:off x="5646099" y="349856"/>
        <a:ext cx="214715" cy="215293"/>
      </dsp:txXfrm>
    </dsp:sp>
    <dsp:sp modelId="{DD9CE257-19D2-4B94-AB13-AFC668665D2E}">
      <dsp:nvSpPr>
        <dsp:cNvPr id="0" name=""/>
        <dsp:cNvSpPr/>
      </dsp:nvSpPr>
      <dsp:spPr>
        <a:xfrm>
          <a:off x="6080160" y="3095"/>
          <a:ext cx="1446869" cy="908814"/>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rPr>
            <a:t>LEA Authorized Representative Approved</a:t>
          </a:r>
          <a:br>
            <a:rPr lang="en-US" sz="1400" kern="1200">
              <a:solidFill>
                <a:schemeClr val="tx1"/>
              </a:solidFill>
            </a:rPr>
          </a:br>
          <a:r>
            <a:rPr lang="en-US" sz="1400" kern="1200">
              <a:solidFill>
                <a:schemeClr val="tx1"/>
              </a:solidFill>
            </a:rPr>
            <a:t>(or Returned)</a:t>
          </a:r>
        </a:p>
      </dsp:txBody>
      <dsp:txXfrm>
        <a:off x="6106778" y="29713"/>
        <a:ext cx="1393633" cy="8555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709BA8-AB36-491C-959D-5EC355552268}">
      <dsp:nvSpPr>
        <dsp:cNvPr id="0" name=""/>
        <dsp:cNvSpPr/>
      </dsp:nvSpPr>
      <dsp:spPr>
        <a:xfrm>
          <a:off x="0" y="207324"/>
          <a:ext cx="1318043" cy="767166"/>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a:solidFill>
                <a:schemeClr val="tx1"/>
              </a:solidFill>
              <a:latin typeface="Calibri" panose="020F0502020204030204" pitchFamily="34" charset="0"/>
              <a:ea typeface="Calibri" panose="020F0502020204030204" pitchFamily="34" charset="0"/>
              <a:cs typeface="Calibri" panose="020F0502020204030204" pitchFamily="34" charset="0"/>
            </a:rPr>
            <a:t>CDE Consultant Reviewed (</a:t>
          </a:r>
          <a:r>
            <a:rPr lang="en-US" sz="1200" kern="1200">
              <a:solidFill>
                <a:schemeClr val="tx1"/>
              </a:solidFill>
              <a:latin typeface="Calibri" panose="020F0502020204030204" pitchFamily="34" charset="0"/>
              <a:ea typeface="Calibri" panose="020F0502020204030204" pitchFamily="34" charset="0"/>
              <a:cs typeface="Calibri" panose="020F0502020204030204" pitchFamily="34" charset="0"/>
            </a:rPr>
            <a:t>or Returned)</a:t>
          </a:r>
        </a:p>
      </dsp:txBody>
      <dsp:txXfrm>
        <a:off x="22470" y="229794"/>
        <a:ext cx="1273103" cy="722226"/>
      </dsp:txXfrm>
    </dsp:sp>
    <dsp:sp modelId="{DDD9DCFE-2537-48DA-906C-2C100F13A290}">
      <dsp:nvSpPr>
        <dsp:cNvPr id="0" name=""/>
        <dsp:cNvSpPr/>
      </dsp:nvSpPr>
      <dsp:spPr>
        <a:xfrm rot="14112">
          <a:off x="1448533" y="436169"/>
          <a:ext cx="276642" cy="317095"/>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solidFill>
              <a:schemeClr val="tx1"/>
            </a:solidFill>
          </a:endParaRPr>
        </a:p>
      </dsp:txBody>
      <dsp:txXfrm>
        <a:off x="1448533" y="499418"/>
        <a:ext cx="193649" cy="190257"/>
      </dsp:txXfrm>
    </dsp:sp>
    <dsp:sp modelId="{A0FD022C-D533-4B84-8E56-4110F83A2880}">
      <dsp:nvSpPr>
        <dsp:cNvPr id="0" name=""/>
        <dsp:cNvSpPr/>
      </dsp:nvSpPr>
      <dsp:spPr>
        <a:xfrm>
          <a:off x="1840007" y="214796"/>
          <a:ext cx="1278611" cy="767166"/>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Calibri" panose="020F0502020204030204" pitchFamily="34" charset="0"/>
              <a:ea typeface="Calibri" panose="020F0502020204030204" pitchFamily="34" charset="0"/>
              <a:cs typeface="Calibri" panose="020F0502020204030204" pitchFamily="34" charset="0"/>
            </a:rPr>
            <a:t>CDE Director Reviewed (</a:t>
          </a:r>
          <a:r>
            <a:rPr lang="en-US" sz="1200" kern="1200">
              <a:solidFill>
                <a:schemeClr val="tx1"/>
              </a:solidFill>
              <a:latin typeface="Calibri" panose="020F0502020204030204" pitchFamily="34" charset="0"/>
              <a:ea typeface="Calibri" panose="020F0502020204030204" pitchFamily="34" charset="0"/>
              <a:cs typeface="Calibri" panose="020F0502020204030204" pitchFamily="34" charset="0"/>
            </a:rPr>
            <a:t>or Returned</a:t>
          </a:r>
          <a:r>
            <a:rPr lang="en-US" sz="1400" kern="1200">
              <a:solidFill>
                <a:schemeClr val="tx1"/>
              </a:solidFill>
              <a:latin typeface="Calibri" panose="020F0502020204030204" pitchFamily="34" charset="0"/>
              <a:ea typeface="Calibri" panose="020F0502020204030204" pitchFamily="34" charset="0"/>
              <a:cs typeface="Calibri" panose="020F0502020204030204" pitchFamily="34" charset="0"/>
            </a:rPr>
            <a:t>)</a:t>
          </a:r>
        </a:p>
      </dsp:txBody>
      <dsp:txXfrm>
        <a:off x="1862477" y="237266"/>
        <a:ext cx="1233671" cy="722226"/>
      </dsp:txXfrm>
    </dsp:sp>
    <dsp:sp modelId="{117850F7-C07F-48B3-B720-BAAAD905AC76}">
      <dsp:nvSpPr>
        <dsp:cNvPr id="0" name=""/>
        <dsp:cNvSpPr/>
      </dsp:nvSpPr>
      <dsp:spPr>
        <a:xfrm rot="15385">
          <a:off x="3245084" y="443859"/>
          <a:ext cx="268113" cy="317095"/>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solidFill>
              <a:schemeClr val="tx1"/>
            </a:solidFill>
          </a:endParaRPr>
        </a:p>
      </dsp:txBody>
      <dsp:txXfrm>
        <a:off x="3245084" y="507098"/>
        <a:ext cx="187679" cy="190257"/>
      </dsp:txXfrm>
    </dsp:sp>
    <dsp:sp modelId="{DD9CE257-19D2-4B94-AB13-AFC668665D2E}">
      <dsp:nvSpPr>
        <dsp:cNvPr id="0" name=""/>
        <dsp:cNvSpPr/>
      </dsp:nvSpPr>
      <dsp:spPr>
        <a:xfrm>
          <a:off x="3624488" y="222783"/>
          <a:ext cx="1278611" cy="767166"/>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Calibri" panose="020F0502020204030204" pitchFamily="34" charset="0"/>
              <a:ea typeface="Calibri" panose="020F0502020204030204" pitchFamily="34" charset="0"/>
              <a:cs typeface="Calibri" panose="020F0502020204030204" pitchFamily="34" charset="0"/>
            </a:rPr>
            <a:t>LEA Results Review Started </a:t>
          </a:r>
        </a:p>
      </dsp:txBody>
      <dsp:txXfrm>
        <a:off x="3646958" y="245253"/>
        <a:ext cx="1233671" cy="722226"/>
      </dsp:txXfrm>
    </dsp:sp>
    <dsp:sp modelId="{6592DB0E-FB0D-4C4C-AC65-EF58AEA268A9}">
      <dsp:nvSpPr>
        <dsp:cNvPr id="0" name=""/>
        <dsp:cNvSpPr/>
      </dsp:nvSpPr>
      <dsp:spPr>
        <a:xfrm>
          <a:off x="5030960" y="447818"/>
          <a:ext cx="271065" cy="317095"/>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solidFill>
              <a:schemeClr val="tx1"/>
            </a:solidFill>
          </a:endParaRPr>
        </a:p>
      </dsp:txBody>
      <dsp:txXfrm>
        <a:off x="5030960" y="511237"/>
        <a:ext cx="189746" cy="190257"/>
      </dsp:txXfrm>
    </dsp:sp>
    <dsp:sp modelId="{E3CF6092-FA6C-4D19-8206-826E09BBEA2E}">
      <dsp:nvSpPr>
        <dsp:cNvPr id="0" name=""/>
        <dsp:cNvSpPr/>
      </dsp:nvSpPr>
      <dsp:spPr>
        <a:xfrm>
          <a:off x="5414543" y="222783"/>
          <a:ext cx="1278611" cy="767166"/>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Calibri" panose="020F0502020204030204" pitchFamily="34" charset="0"/>
              <a:ea typeface="Calibri" panose="020F0502020204030204" pitchFamily="34" charset="0"/>
              <a:cs typeface="Calibri" panose="020F0502020204030204" pitchFamily="34" charset="0"/>
            </a:rPr>
            <a:t>CDE Director Reviewed</a:t>
          </a:r>
        </a:p>
      </dsp:txBody>
      <dsp:txXfrm>
        <a:off x="5437013" y="245253"/>
        <a:ext cx="1233671" cy="722226"/>
      </dsp:txXfrm>
    </dsp:sp>
    <dsp:sp modelId="{34F9C859-4EAC-4947-B7A8-94D64C0CFD9F}">
      <dsp:nvSpPr>
        <dsp:cNvPr id="0" name=""/>
        <dsp:cNvSpPr/>
      </dsp:nvSpPr>
      <dsp:spPr>
        <a:xfrm>
          <a:off x="6821016" y="447818"/>
          <a:ext cx="271065" cy="317095"/>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solidFill>
              <a:schemeClr val="tx1"/>
            </a:solidFill>
          </a:endParaRPr>
        </a:p>
      </dsp:txBody>
      <dsp:txXfrm>
        <a:off x="6821016" y="511237"/>
        <a:ext cx="189746" cy="190257"/>
      </dsp:txXfrm>
    </dsp:sp>
    <dsp:sp modelId="{F94509F3-1B54-4CEA-A729-4C8D1EE29A15}">
      <dsp:nvSpPr>
        <dsp:cNvPr id="0" name=""/>
        <dsp:cNvSpPr/>
      </dsp:nvSpPr>
      <dsp:spPr>
        <a:xfrm>
          <a:off x="7204599" y="222783"/>
          <a:ext cx="1278611" cy="767166"/>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Calibri" panose="020F0502020204030204" pitchFamily="34" charset="0"/>
              <a:ea typeface="Calibri" panose="020F0502020204030204" pitchFamily="34" charset="0"/>
              <a:cs typeface="Calibri" panose="020F0502020204030204" pitchFamily="34" charset="0"/>
            </a:rPr>
            <a:t>Monitoring Closed</a:t>
          </a:r>
        </a:p>
      </dsp:txBody>
      <dsp:txXfrm>
        <a:off x="7227069" y="245253"/>
        <a:ext cx="1233671" cy="722226"/>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cdecolorado-my.sharepoint.com/:p:/r/personal/merrit_e_cde_state_co_us/Documents/Monitoring/EANS%20I%20Monitoring%20PP.pptx?d=w1e0026d408574f9b84025541c8f54be1&amp;csf=1&amp;web=1&amp;e=7e3aT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278539799a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278539799a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DC 1-13</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278539799a0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278539799a0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hlinkClick r:id="rId3"/>
              </a:rPr>
              <a:t>EANS I PPT</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a:extLst>
            <a:ext uri="{FF2B5EF4-FFF2-40B4-BE49-F238E27FC236}">
              <a16:creationId xmlns:a16="http://schemas.microsoft.com/office/drawing/2014/main" id="{7E9CE0F0-F955-37C1-73AC-9F31F548A4EB}"/>
            </a:ext>
          </a:extLst>
        </p:cNvPr>
        <p:cNvGrpSpPr/>
        <p:nvPr/>
      </p:nvGrpSpPr>
      <p:grpSpPr>
        <a:xfrm>
          <a:off x="0" y="0"/>
          <a:ext cx="0" cy="0"/>
          <a:chOff x="0" y="0"/>
          <a:chExt cx="0" cy="0"/>
        </a:xfrm>
      </p:grpSpPr>
      <p:sp>
        <p:nvSpPr>
          <p:cNvPr id="423" name="Google Shape;423;g278539799a0_0_12:notes">
            <a:extLst>
              <a:ext uri="{FF2B5EF4-FFF2-40B4-BE49-F238E27FC236}">
                <a16:creationId xmlns:a16="http://schemas.microsoft.com/office/drawing/2014/main" id="{5D9640A9-243A-1496-FBE6-E4D852DE582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278539799a0_0_12:notes">
            <a:extLst>
              <a:ext uri="{FF2B5EF4-FFF2-40B4-BE49-F238E27FC236}">
                <a16:creationId xmlns:a16="http://schemas.microsoft.com/office/drawing/2014/main" id="{AF33DC86-C6D1-4763-CB35-B0CA4E65361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3467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MVB 14 - 25</a:t>
            </a:r>
          </a:p>
        </p:txBody>
      </p:sp>
    </p:spTree>
    <p:extLst>
      <p:ext uri="{BB962C8B-B14F-4D97-AF65-F5344CB8AC3E}">
        <p14:creationId xmlns:p14="http://schemas.microsoft.com/office/powerpoint/2010/main" val="1486872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DC - Submssion</a:t>
            </a:r>
          </a:p>
        </p:txBody>
      </p:sp>
    </p:spTree>
    <p:extLst>
      <p:ext uri="{BB962C8B-B14F-4D97-AF65-F5344CB8AC3E}">
        <p14:creationId xmlns:p14="http://schemas.microsoft.com/office/powerpoint/2010/main" val="2239129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DC 26-29</a:t>
            </a:r>
          </a:p>
        </p:txBody>
      </p:sp>
    </p:spTree>
    <p:extLst>
      <p:ext uri="{BB962C8B-B14F-4D97-AF65-F5344CB8AC3E}">
        <p14:creationId xmlns:p14="http://schemas.microsoft.com/office/powerpoint/2010/main" val="1030979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660518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MVB Timeline and Resources</a:t>
            </a:r>
          </a:p>
        </p:txBody>
      </p:sp>
    </p:spTree>
    <p:extLst>
      <p:ext uri="{BB962C8B-B14F-4D97-AF65-F5344CB8AC3E}">
        <p14:creationId xmlns:p14="http://schemas.microsoft.com/office/powerpoint/2010/main" val="41282240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1.png"/><Relationship Id="rId1" Type="http://schemas.openxmlformats.org/officeDocument/2006/relationships/slideMaster" Target="../slideMasters/slideMaster1.xml"/><Relationship Id="rId4" Type="http://schemas.openxmlformats.org/officeDocument/2006/relationships/image" Target="../media/image4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9"/>
        <p:cNvGrpSpPr/>
        <p:nvPr/>
      </p:nvGrpSpPr>
      <p:grpSpPr>
        <a:xfrm>
          <a:off x="0" y="0"/>
          <a:ext cx="0" cy="0"/>
          <a:chOff x="0" y="0"/>
          <a:chExt cx="0" cy="0"/>
        </a:xfrm>
      </p:grpSpPr>
      <p:sp>
        <p:nvSpPr>
          <p:cNvPr id="10" name="Google Shape;10;p30"/>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11" name="Google Shape;11;p30"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12" name="Google Shape;12;p30"/>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3" name="Google Shape;13;p30"/>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4" name="Google Shape;14;p30"/>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5" name="Google Shape;15;p3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6" name="Google Shape;16;p3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7" name="Google Shape;17;p3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8" name="Google Shape;18;p3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95"/>
        <p:cNvGrpSpPr/>
        <p:nvPr/>
      </p:nvGrpSpPr>
      <p:grpSpPr>
        <a:xfrm>
          <a:off x="0" y="0"/>
          <a:ext cx="0" cy="0"/>
          <a:chOff x="0" y="0"/>
          <a:chExt cx="0" cy="0"/>
        </a:xfrm>
      </p:grpSpPr>
      <p:pic>
        <p:nvPicPr>
          <p:cNvPr id="96" name="Google Shape;96;p40"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7" name="Google Shape;97;p40"/>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8" name="Google Shape;98;p4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99" name="Google Shape;99;p4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00" name="Google Shape;100;p4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101"/>
        <p:cNvGrpSpPr/>
        <p:nvPr/>
      </p:nvGrpSpPr>
      <p:grpSpPr>
        <a:xfrm>
          <a:off x="0" y="0"/>
          <a:ext cx="0" cy="0"/>
          <a:chOff x="0" y="0"/>
          <a:chExt cx="0" cy="0"/>
        </a:xfrm>
      </p:grpSpPr>
      <p:pic>
        <p:nvPicPr>
          <p:cNvPr id="102" name="Google Shape;102;p41" descr="Photo of elementary str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03" name="Google Shape;103;p4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04" name="Google Shape;104;p4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05" name="Google Shape;105;p4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06" name="Google Shape;106;p4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107"/>
        <p:cNvGrpSpPr/>
        <p:nvPr/>
      </p:nvGrpSpPr>
      <p:grpSpPr>
        <a:xfrm>
          <a:off x="0" y="0"/>
          <a:ext cx="0" cy="0"/>
          <a:chOff x="0" y="0"/>
          <a:chExt cx="0" cy="0"/>
        </a:xfrm>
      </p:grpSpPr>
      <p:pic>
        <p:nvPicPr>
          <p:cNvPr id="108" name="Google Shape;108;p42"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09" name="Google Shape;109;p4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10" name="Google Shape;110;p4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11" name="Google Shape;111;p4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12" name="Google Shape;112;p4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113"/>
        <p:cNvGrpSpPr/>
        <p:nvPr/>
      </p:nvGrpSpPr>
      <p:grpSpPr>
        <a:xfrm>
          <a:off x="0" y="0"/>
          <a:ext cx="0" cy="0"/>
          <a:chOff x="0" y="0"/>
          <a:chExt cx="0" cy="0"/>
        </a:xfrm>
      </p:grpSpPr>
      <p:pic>
        <p:nvPicPr>
          <p:cNvPr id="114" name="Google Shape;114;p43" descr="Photo of elementary student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5" name="Google Shape;115;p43"/>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16" name="Google Shape;116;p4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17" name="Google Shape;117;p4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18" name="Google Shape;118;p4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119"/>
        <p:cNvGrpSpPr/>
        <p:nvPr/>
      </p:nvGrpSpPr>
      <p:grpSpPr>
        <a:xfrm>
          <a:off x="0" y="0"/>
          <a:ext cx="0" cy="0"/>
          <a:chOff x="0" y="0"/>
          <a:chExt cx="0" cy="0"/>
        </a:xfrm>
      </p:grpSpPr>
      <p:sp>
        <p:nvSpPr>
          <p:cNvPr id="120" name="Google Shape;120;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1" name="Google Shape;121;p44"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44"/>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23" name="Google Shape;123;p4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24" name="Google Shape;124;p44" descr="CDE logo"/>
          <p:cNvPicPr preferRelativeResize="0"/>
          <p:nvPr/>
        </p:nvPicPr>
        <p:blipFill rotWithShape="1">
          <a:blip r:embed="rId3">
            <a:alphaModFix/>
          </a:blip>
          <a:srcRect/>
          <a:stretch/>
        </p:blipFill>
        <p:spPr>
          <a:xfrm>
            <a:off x="2294525" y="746675"/>
            <a:ext cx="1456100" cy="919150"/>
          </a:xfrm>
          <a:prstGeom prst="rect">
            <a:avLst/>
          </a:prstGeom>
          <a:noFill/>
          <a:ln>
            <a:noFill/>
          </a:ln>
        </p:spPr>
      </p:pic>
      <p:pic>
        <p:nvPicPr>
          <p:cNvPr id="125" name="Google Shape;125;p44" descr="Photo of high school student"/>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26" name="Google Shape;126;p44"/>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27" name="Google Shape;127;p44"/>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128"/>
        <p:cNvGrpSpPr/>
        <p:nvPr/>
      </p:nvGrpSpPr>
      <p:grpSpPr>
        <a:xfrm>
          <a:off x="0" y="0"/>
          <a:ext cx="0" cy="0"/>
          <a:chOff x="0" y="0"/>
          <a:chExt cx="0" cy="0"/>
        </a:xfrm>
      </p:grpSpPr>
      <p:pic>
        <p:nvPicPr>
          <p:cNvPr id="129" name="Google Shape;129;p4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30" name="Google Shape;130;p45"/>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000000"/>
                </a:solidFill>
                <a:latin typeface="Roboto"/>
                <a:ea typeface="Roboto"/>
                <a:cs typeface="Roboto"/>
                <a:sym typeface="Roboto"/>
              </a:rPr>
              <a:t>Our schools, students, and educators</a:t>
            </a:r>
            <a:endParaRPr sz="2300" b="1" i="0" u="none" strike="noStrike" cap="none">
              <a:solidFill>
                <a:srgbClr val="000000"/>
              </a:solidFill>
              <a:latin typeface="Roboto"/>
              <a:ea typeface="Roboto"/>
              <a:cs typeface="Roboto"/>
              <a:sym typeface="Roboto"/>
            </a:endParaRPr>
          </a:p>
        </p:txBody>
      </p:sp>
      <p:sp>
        <p:nvSpPr>
          <p:cNvPr id="131" name="Google Shape;131;p45"/>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132" name="Google Shape;132;p45"/>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2"/>
                </a:solidFill>
                <a:latin typeface="Roboto"/>
                <a:ea typeface="Roboto"/>
                <a:cs typeface="Roboto"/>
                <a:sym typeface="Roboto"/>
              </a:rPr>
              <a:t>*Includes both Non-English Proficient and Limited English Proficient students</a:t>
            </a:r>
            <a:endParaRPr sz="800" b="0" i="1" u="none" strike="noStrike" cap="none">
              <a:solidFill>
                <a:schemeClr val="dk2"/>
              </a:solidFill>
              <a:latin typeface="Roboto"/>
              <a:ea typeface="Roboto"/>
              <a:cs typeface="Roboto"/>
              <a:sym typeface="Roboto"/>
            </a:endParaRPr>
          </a:p>
        </p:txBody>
      </p:sp>
      <p:grpSp>
        <p:nvGrpSpPr>
          <p:cNvPr id="133" name="Google Shape;133;p45"/>
          <p:cNvGrpSpPr/>
          <p:nvPr/>
        </p:nvGrpSpPr>
        <p:grpSpPr>
          <a:xfrm>
            <a:off x="308400" y="1062325"/>
            <a:ext cx="1006800" cy="1003500"/>
            <a:chOff x="308400" y="1076275"/>
            <a:chExt cx="1006800" cy="1003500"/>
          </a:xfrm>
        </p:grpSpPr>
        <p:sp>
          <p:nvSpPr>
            <p:cNvPr id="134" name="Google Shape;134;p45"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p45"/>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136" name="Google Shape;136;p45"/>
          <p:cNvGrpSpPr/>
          <p:nvPr/>
        </p:nvGrpSpPr>
        <p:grpSpPr>
          <a:xfrm>
            <a:off x="308400" y="2150613"/>
            <a:ext cx="1006800" cy="1003500"/>
            <a:chOff x="308400" y="2218825"/>
            <a:chExt cx="1006800" cy="1003500"/>
          </a:xfrm>
        </p:grpSpPr>
        <p:sp>
          <p:nvSpPr>
            <p:cNvPr id="137" name="Google Shape;137;p45"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45"/>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a:t>
              </a:r>
              <a:endParaRPr sz="1200" b="0" i="0" u="none" strike="noStrike" cap="none">
                <a:solidFill>
                  <a:schemeClr val="dk1"/>
                </a:solidFill>
                <a:latin typeface="Roboto"/>
                <a:ea typeface="Roboto"/>
                <a:cs typeface="Roboto"/>
                <a:sym typeface="Roboto"/>
              </a:endParaRPr>
            </a:p>
          </p:txBody>
        </p:sp>
      </p:grpSp>
      <p:grpSp>
        <p:nvGrpSpPr>
          <p:cNvPr id="139" name="Google Shape;139;p45"/>
          <p:cNvGrpSpPr/>
          <p:nvPr/>
        </p:nvGrpSpPr>
        <p:grpSpPr>
          <a:xfrm>
            <a:off x="308400" y="3238900"/>
            <a:ext cx="1006800" cy="1003500"/>
            <a:chOff x="308400" y="1076275"/>
            <a:chExt cx="1006800" cy="1003500"/>
          </a:xfrm>
        </p:grpSpPr>
        <p:sp>
          <p:nvSpPr>
            <p:cNvPr id="140" name="Google Shape;140;p45"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45"/>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142" name="Google Shape;142;p45"/>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143" name="Google Shape;143;p45" descr="Graphic of student demographics, October 2023 data "/>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144" name="Google Shape;144;p45"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45" name="Google Shape;145;p4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46" name="Google Shape;146;p45"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147" name="Google Shape;147;p45"/>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148" name="Google Shape;148;p4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149"/>
        <p:cNvGrpSpPr/>
        <p:nvPr/>
      </p:nvGrpSpPr>
      <p:grpSpPr>
        <a:xfrm>
          <a:off x="0" y="0"/>
          <a:ext cx="0" cy="0"/>
          <a:chOff x="0" y="0"/>
          <a:chExt cx="0" cy="0"/>
        </a:xfrm>
      </p:grpSpPr>
      <p:pic>
        <p:nvPicPr>
          <p:cNvPr id="150" name="Google Shape;150;p4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51" name="Google Shape;151;p46"/>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Vision </a:t>
            </a:r>
            <a:endParaRPr sz="1200" b="0"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152" name="Google Shape;152;p46" descr="&quot;&quot;"/>
          <p:cNvCxnSpPr/>
          <p:nvPr/>
        </p:nvCxnSpPr>
        <p:spPr>
          <a:xfrm>
            <a:off x="-160100" y="1282346"/>
            <a:ext cx="8989500" cy="0"/>
          </a:xfrm>
          <a:prstGeom prst="straightConnector1">
            <a:avLst/>
          </a:prstGeom>
          <a:noFill/>
          <a:ln w="9525" cap="flat" cmpd="sng">
            <a:solidFill>
              <a:srgbClr val="488BC9"/>
            </a:solidFill>
            <a:prstDash val="dot"/>
            <a:round/>
            <a:headEnd type="none" w="sm" len="sm"/>
            <a:tailEnd type="none" w="sm" len="sm"/>
          </a:ln>
        </p:spPr>
      </p:cxnSp>
      <p:sp>
        <p:nvSpPr>
          <p:cNvPr id="153" name="Google Shape;153;p46"/>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SERVE</a:t>
            </a:r>
            <a:endParaRPr sz="1100" b="0"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154" name="Google Shape;154;p46"/>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488BC9"/>
                </a:solidFill>
                <a:latin typeface="Roboto Medium"/>
                <a:ea typeface="Roboto Medium"/>
                <a:cs typeface="Roboto Medium"/>
                <a:sym typeface="Roboto Medium"/>
              </a:rPr>
              <a:t>&gt; </a:t>
            </a:r>
            <a:r>
              <a:rPr lang="en" sz="1100" b="0" i="0" u="none" strike="noStrike" cap="none">
                <a:solidFill>
                  <a:srgbClr val="488BC9"/>
                </a:solidFill>
                <a:latin typeface="Roboto Medium"/>
                <a:ea typeface="Roboto Medium"/>
                <a:cs typeface="Roboto Medium"/>
                <a:sym typeface="Roboto Medium"/>
              </a:rPr>
              <a:t>GUIDE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155" name="Google Shape;155;p46"/>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ELEVATE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156" name="Google Shape;156;p46"/>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488BC9"/>
                </a:solidFill>
                <a:latin typeface="Roboto"/>
                <a:ea typeface="Roboto"/>
                <a:cs typeface="Roboto"/>
                <a:sym typeface="Roboto"/>
              </a:rPr>
              <a:t>Our Role</a:t>
            </a:r>
            <a:endParaRPr sz="1600" b="1"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157" name="Google Shape;157;p46"/>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Core Values: </a:t>
            </a:r>
            <a:r>
              <a:rPr lang="en" sz="1600" b="1" i="0" u="none" strike="noStrike" cap="none">
                <a:solidFill>
                  <a:srgbClr val="EF7521"/>
                </a:solidFill>
                <a:latin typeface="Roboto"/>
                <a:ea typeface="Roboto"/>
                <a:cs typeface="Roboto"/>
                <a:sym typeface="Roboto"/>
              </a:rPr>
              <a:t>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158" name="Google Shape;158;p46" descr="&quot;&quot;"/>
          <p:cNvCxnSpPr/>
          <p:nvPr/>
        </p:nvCxnSpPr>
        <p:spPr>
          <a:xfrm>
            <a:off x="3130417" y="1632525"/>
            <a:ext cx="0" cy="674700"/>
          </a:xfrm>
          <a:prstGeom prst="straightConnector1">
            <a:avLst/>
          </a:prstGeom>
          <a:noFill/>
          <a:ln w="9525" cap="flat" cmpd="sng">
            <a:solidFill>
              <a:srgbClr val="488BC9"/>
            </a:solidFill>
            <a:prstDash val="dot"/>
            <a:round/>
            <a:headEnd type="none" w="sm" len="sm"/>
            <a:tailEnd type="none" w="sm" len="sm"/>
          </a:ln>
        </p:spPr>
      </p:cxnSp>
      <p:grpSp>
        <p:nvGrpSpPr>
          <p:cNvPr id="159" name="Google Shape;159;p46"/>
          <p:cNvGrpSpPr/>
          <p:nvPr/>
        </p:nvGrpSpPr>
        <p:grpSpPr>
          <a:xfrm>
            <a:off x="311700" y="3548650"/>
            <a:ext cx="8363900" cy="646200"/>
            <a:chOff x="375100" y="3396250"/>
            <a:chExt cx="8363900" cy="646200"/>
          </a:xfrm>
        </p:grpSpPr>
        <p:sp>
          <p:nvSpPr>
            <p:cNvPr id="160" name="Google Shape;160;p46"/>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46"/>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46"/>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46"/>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46"/>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165" name="Google Shape;165;p46"/>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166" name="Google Shape;166;p46"/>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167" name="Google Shape;167;p46"/>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168" name="Google Shape;168;p46" descr="&quot;&quot;"/>
          <p:cNvCxnSpPr/>
          <p:nvPr/>
        </p:nvCxnSpPr>
        <p:spPr>
          <a:xfrm>
            <a:off x="5120450"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169" name="Google Shape;169;p46" descr="&quot;&quot;"/>
          <p:cNvCxnSpPr/>
          <p:nvPr/>
        </p:nvCxnSpPr>
        <p:spPr>
          <a:xfrm>
            <a:off x="7110483"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170" name="Google Shape;170;p46" descr="&quot;&quot;"/>
          <p:cNvCxnSpPr/>
          <p:nvPr/>
        </p:nvCxnSpPr>
        <p:spPr>
          <a:xfrm>
            <a:off x="-160100" y="2409466"/>
            <a:ext cx="9030600" cy="0"/>
          </a:xfrm>
          <a:prstGeom prst="straightConnector1">
            <a:avLst/>
          </a:prstGeom>
          <a:noFill/>
          <a:ln w="9525" cap="flat" cmpd="sng">
            <a:solidFill>
              <a:srgbClr val="488BC9"/>
            </a:solidFill>
            <a:prstDash val="dot"/>
            <a:round/>
            <a:headEnd type="none" w="sm" len="sm"/>
            <a:tailEnd type="none" w="sm" len="sm"/>
          </a:ln>
        </p:spPr>
      </p:cxnSp>
      <p:cxnSp>
        <p:nvCxnSpPr>
          <p:cNvPr id="171" name="Google Shape;171;p46" descr="&quot;&quot;"/>
          <p:cNvCxnSpPr/>
          <p:nvPr/>
        </p:nvCxnSpPr>
        <p:spPr>
          <a:xfrm>
            <a:off x="-160100" y="3016625"/>
            <a:ext cx="9030600" cy="0"/>
          </a:xfrm>
          <a:prstGeom prst="straightConnector1">
            <a:avLst/>
          </a:prstGeom>
          <a:noFill/>
          <a:ln w="9525" cap="flat" cmpd="sng">
            <a:solidFill>
              <a:srgbClr val="488BC9"/>
            </a:solidFill>
            <a:prstDash val="dot"/>
            <a:round/>
            <a:headEnd type="none" w="sm" len="sm"/>
            <a:tailEnd type="none" w="sm" len="sm"/>
          </a:ln>
        </p:spPr>
      </p:cxnSp>
      <p:sp>
        <p:nvSpPr>
          <p:cNvPr id="172" name="Google Shape;172;p46"/>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Priorities:</a:t>
            </a:r>
            <a:endParaRPr sz="1300" b="0" i="0" u="none" strike="noStrike" cap="none">
              <a:solidFill>
                <a:srgbClr val="488BC9"/>
              </a:solidFill>
              <a:latin typeface="Arial"/>
              <a:ea typeface="Arial"/>
              <a:cs typeface="Arial"/>
              <a:sym typeface="Arial"/>
            </a:endParaRPr>
          </a:p>
        </p:txBody>
      </p:sp>
      <p:sp>
        <p:nvSpPr>
          <p:cNvPr id="173" name="Google Shape;173;p46"/>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174" name="Google Shape;174;p46" descr="&quot;&quot;"/>
          <p:cNvCxnSpPr/>
          <p:nvPr/>
        </p:nvCxnSpPr>
        <p:spPr>
          <a:xfrm>
            <a:off x="-160100" y="588900"/>
            <a:ext cx="8989500" cy="0"/>
          </a:xfrm>
          <a:prstGeom prst="straightConnector1">
            <a:avLst/>
          </a:prstGeom>
          <a:noFill/>
          <a:ln w="9525" cap="flat" cmpd="sng">
            <a:solidFill>
              <a:srgbClr val="488BC9"/>
            </a:solidFill>
            <a:prstDash val="dot"/>
            <a:round/>
            <a:headEnd type="none" w="sm" len="sm"/>
            <a:tailEnd type="none" w="sm" len="sm"/>
          </a:ln>
        </p:spPr>
      </p:cxnSp>
      <p:sp>
        <p:nvSpPr>
          <p:cNvPr id="175" name="Google Shape;175;p4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76" name="Google Shape;176;p4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77" name="Google Shape;177;p4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178"/>
        <p:cNvGrpSpPr/>
        <p:nvPr/>
      </p:nvGrpSpPr>
      <p:grpSpPr>
        <a:xfrm>
          <a:off x="0" y="0"/>
          <a:ext cx="0" cy="0"/>
          <a:chOff x="0" y="0"/>
          <a:chExt cx="0" cy="0"/>
        </a:xfrm>
      </p:grpSpPr>
      <p:pic>
        <p:nvPicPr>
          <p:cNvPr id="179" name="Google Shape;179;p4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80" name="Google Shape;180;p47"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81" name="Google Shape;181;p47"/>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82" name="Google Shape;182;p47"/>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83" name="Google Shape;183;p47"/>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184" name="Google Shape;184;p47" descr="Photo of high school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185" name="Google Shape;185;p4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86" name="Google Shape;186;p47"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187" name="Google Shape;187;p4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188"/>
        <p:cNvGrpSpPr/>
        <p:nvPr/>
      </p:nvGrpSpPr>
      <p:grpSpPr>
        <a:xfrm>
          <a:off x="0" y="0"/>
          <a:ext cx="0" cy="0"/>
          <a:chOff x="0" y="0"/>
          <a:chExt cx="0" cy="0"/>
        </a:xfrm>
      </p:grpSpPr>
      <p:pic>
        <p:nvPicPr>
          <p:cNvPr id="189" name="Google Shape;189;p4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90" name="Google Shape;190;p48"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91" name="Google Shape;191;p48"/>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92" name="Google Shape;192;p48"/>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93" name="Google Shape;193;p48"/>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94" name="Google Shape;194;p4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95" name="Google Shape;195;p4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96" name="Google Shape;196;p4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197"/>
        <p:cNvGrpSpPr/>
        <p:nvPr/>
      </p:nvGrpSpPr>
      <p:grpSpPr>
        <a:xfrm>
          <a:off x="0" y="0"/>
          <a:ext cx="0" cy="0"/>
          <a:chOff x="0" y="0"/>
          <a:chExt cx="0" cy="0"/>
        </a:xfrm>
      </p:grpSpPr>
      <p:pic>
        <p:nvPicPr>
          <p:cNvPr id="198" name="Google Shape;198;p49"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99" name="Google Shape;199;p49"/>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00" name="Google Shape;200;p4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201" name="Google Shape;201;p4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02" name="Google Shape;202;p4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19"/>
        <p:cNvGrpSpPr/>
        <p:nvPr/>
      </p:nvGrpSpPr>
      <p:grpSpPr>
        <a:xfrm>
          <a:off x="0" y="0"/>
          <a:ext cx="0" cy="0"/>
          <a:chOff x="0" y="0"/>
          <a:chExt cx="0" cy="0"/>
        </a:xfrm>
      </p:grpSpPr>
      <p:sp>
        <p:nvSpPr>
          <p:cNvPr id="20" name="Google Shape;20;p31"/>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31" descr="&quot;&quot;"/>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 name="Google Shape;22;p31" descr="CDE logo"/>
          <p:cNvPicPr preferRelativeResize="0"/>
          <p:nvPr/>
        </p:nvPicPr>
        <p:blipFill rotWithShape="1">
          <a:blip r:embed="rId2">
            <a:alphaModFix/>
          </a:blip>
          <a:srcRect/>
          <a:stretch/>
        </p:blipFill>
        <p:spPr>
          <a:xfrm>
            <a:off x="2299325" y="703400"/>
            <a:ext cx="1456100" cy="919150"/>
          </a:xfrm>
          <a:prstGeom prst="rect">
            <a:avLst/>
          </a:prstGeom>
          <a:noFill/>
          <a:ln>
            <a:noFill/>
          </a:ln>
        </p:spPr>
      </p:pic>
      <p:sp>
        <p:nvSpPr>
          <p:cNvPr id="23" name="Google Shape;23;p31"/>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pic>
        <p:nvPicPr>
          <p:cNvPr id="24" name="Google Shape;24;p31" descr="Photo of two elementary students"/>
          <p:cNvPicPr preferRelativeResize="0"/>
          <p:nvPr/>
        </p:nvPicPr>
        <p:blipFill rotWithShape="1">
          <a:blip r:embed="rId3">
            <a:alphaModFix/>
          </a:blip>
          <a:srcRect/>
          <a:stretch/>
        </p:blipFill>
        <p:spPr>
          <a:xfrm>
            <a:off x="6124275" y="0"/>
            <a:ext cx="3019725" cy="4483625"/>
          </a:xfrm>
          <a:prstGeom prst="rect">
            <a:avLst/>
          </a:prstGeom>
          <a:noFill/>
          <a:ln>
            <a:noFill/>
          </a:ln>
        </p:spPr>
      </p:pic>
      <p:sp>
        <p:nvSpPr>
          <p:cNvPr id="25" name="Google Shape;25;p31"/>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6" name="Google Shape;26;p31"/>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7" name="Google Shape;27;p3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28" name="Google Shape;28;p3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203"/>
        <p:cNvGrpSpPr/>
        <p:nvPr/>
      </p:nvGrpSpPr>
      <p:grpSpPr>
        <a:xfrm>
          <a:off x="0" y="0"/>
          <a:ext cx="0" cy="0"/>
          <a:chOff x="0" y="0"/>
          <a:chExt cx="0" cy="0"/>
        </a:xfrm>
      </p:grpSpPr>
      <p:pic>
        <p:nvPicPr>
          <p:cNvPr id="204" name="Google Shape;204;p50"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05" name="Google Shape;205;p5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06" name="Google Shape;206;p5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07" name="Google Shape;207;p5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08" name="Google Shape;208;p5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209"/>
        <p:cNvGrpSpPr/>
        <p:nvPr/>
      </p:nvGrpSpPr>
      <p:grpSpPr>
        <a:xfrm>
          <a:off x="0" y="0"/>
          <a:ext cx="0" cy="0"/>
          <a:chOff x="0" y="0"/>
          <a:chExt cx="0" cy="0"/>
        </a:xfrm>
      </p:grpSpPr>
      <p:pic>
        <p:nvPicPr>
          <p:cNvPr id="210" name="Google Shape;210;p51" descr="Photo of high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11" name="Google Shape;211;p51"/>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12" name="Google Shape;212;p5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213" name="Google Shape;213;p5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14" name="Google Shape;214;p5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215"/>
        <p:cNvGrpSpPr/>
        <p:nvPr/>
      </p:nvGrpSpPr>
      <p:grpSpPr>
        <a:xfrm>
          <a:off x="0" y="0"/>
          <a:ext cx="0" cy="0"/>
          <a:chOff x="0" y="0"/>
          <a:chExt cx="0" cy="0"/>
        </a:xfrm>
      </p:grpSpPr>
      <p:pic>
        <p:nvPicPr>
          <p:cNvPr id="216" name="Google Shape;216;p52" descr="Photo of high school student and family"/>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17" name="Google Shape;217;p52"/>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18" name="Google Shape;218;p5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19" name="Google Shape;219;p5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20" name="Google Shape;220;p5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221"/>
        <p:cNvGrpSpPr/>
        <p:nvPr/>
      </p:nvGrpSpPr>
      <p:grpSpPr>
        <a:xfrm>
          <a:off x="0" y="0"/>
          <a:ext cx="0" cy="0"/>
          <a:chOff x="0" y="0"/>
          <a:chExt cx="0" cy="0"/>
        </a:xfrm>
      </p:grpSpPr>
      <p:pic>
        <p:nvPicPr>
          <p:cNvPr id="222" name="Google Shape;222;p53"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3" name="Google Shape;223;p53"/>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24" name="Google Shape;224;p5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225" name="Google Shape;225;p5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26" name="Google Shape;226;p5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227"/>
        <p:cNvGrpSpPr/>
        <p:nvPr/>
      </p:nvGrpSpPr>
      <p:grpSpPr>
        <a:xfrm>
          <a:off x="0" y="0"/>
          <a:ext cx="0" cy="0"/>
          <a:chOff x="0" y="0"/>
          <a:chExt cx="0" cy="0"/>
        </a:xfrm>
      </p:grpSpPr>
      <p:pic>
        <p:nvPicPr>
          <p:cNvPr id="228" name="Google Shape;228;p54"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9" name="Google Shape;229;p54"/>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30" name="Google Shape;230;p5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31" name="Google Shape;231;p5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32" name="Google Shape;232;p5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233"/>
        <p:cNvGrpSpPr/>
        <p:nvPr/>
      </p:nvGrpSpPr>
      <p:grpSpPr>
        <a:xfrm>
          <a:off x="0" y="0"/>
          <a:ext cx="0" cy="0"/>
          <a:chOff x="0" y="0"/>
          <a:chExt cx="0" cy="0"/>
        </a:xfrm>
      </p:grpSpPr>
      <p:pic>
        <p:nvPicPr>
          <p:cNvPr id="234" name="Google Shape;234;p55"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35" name="Google Shape;235;p55"/>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36" name="Google Shape;236;p5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237" name="Google Shape;237;p5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38" name="Google Shape;238;p5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239"/>
        <p:cNvGrpSpPr/>
        <p:nvPr/>
      </p:nvGrpSpPr>
      <p:grpSpPr>
        <a:xfrm>
          <a:off x="0" y="0"/>
          <a:ext cx="0" cy="0"/>
          <a:chOff x="0" y="0"/>
          <a:chExt cx="0" cy="0"/>
        </a:xfrm>
      </p:grpSpPr>
      <p:pic>
        <p:nvPicPr>
          <p:cNvPr id="240" name="Google Shape;240;p56"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41" name="Google Shape;241;p56"/>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42" name="Google Shape;242;p5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43" name="Google Shape;243;p5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44" name="Google Shape;244;p5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245"/>
        <p:cNvGrpSpPr/>
        <p:nvPr/>
      </p:nvGrpSpPr>
      <p:grpSpPr>
        <a:xfrm>
          <a:off x="0" y="0"/>
          <a:ext cx="0" cy="0"/>
          <a:chOff x="0" y="0"/>
          <a:chExt cx="0" cy="0"/>
        </a:xfrm>
      </p:grpSpPr>
      <p:sp>
        <p:nvSpPr>
          <p:cNvPr id="246" name="Google Shape;246;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47" name="Google Shape;247;p3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48" name="Google Shape;248;p32"/>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test test</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249" name="Google Shape;249;p32"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250" name="Google Shape;250;p32"/>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251" name="Google Shape;251;p32"/>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252" name="Google Shape;252;p32"/>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253" name="Google Shape;253;p32"/>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254" name="Google Shape;254;p32"/>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255" name="Google Shape;255;p32"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256" name="Google Shape;256;p32"/>
          <p:cNvGrpSpPr/>
          <p:nvPr/>
        </p:nvGrpSpPr>
        <p:grpSpPr>
          <a:xfrm>
            <a:off x="311700" y="3548650"/>
            <a:ext cx="8363900" cy="646200"/>
            <a:chOff x="375100" y="3396250"/>
            <a:chExt cx="8363900" cy="646200"/>
          </a:xfrm>
        </p:grpSpPr>
        <p:sp>
          <p:nvSpPr>
            <p:cNvPr id="257" name="Google Shape;257;p32"/>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p32"/>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p32"/>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p32"/>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p32"/>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262" name="Google Shape;262;p32"/>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263" name="Google Shape;263;p32"/>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264" name="Google Shape;264;p32"/>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265" name="Google Shape;265;p32"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266" name="Google Shape;266;p32"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267" name="Google Shape;267;p32"/>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268" name="Google Shape;268;p32"/>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269" name="Google Shape;269;p32"/>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270" name="Google Shape;270;p32"/>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271" name="Google Shape;271;p32"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272" name="Google Shape;272;p3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73" name="Google Shape;273;p3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274"/>
        <p:cNvGrpSpPr/>
        <p:nvPr/>
      </p:nvGrpSpPr>
      <p:grpSpPr>
        <a:xfrm>
          <a:off x="0" y="0"/>
          <a:ext cx="0" cy="0"/>
          <a:chOff x="0" y="0"/>
          <a:chExt cx="0" cy="0"/>
        </a:xfrm>
      </p:grpSpPr>
      <p:pic>
        <p:nvPicPr>
          <p:cNvPr id="275" name="Google Shape;275;p5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76" name="Google Shape;276;p57"/>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277" name="Google Shape;277;p5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78" name="Google Shape;278;p5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79" name="Google Shape;279;p5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280"/>
        <p:cNvGrpSpPr/>
        <p:nvPr/>
      </p:nvGrpSpPr>
      <p:grpSpPr>
        <a:xfrm>
          <a:off x="0" y="0"/>
          <a:ext cx="0" cy="0"/>
          <a:chOff x="0" y="0"/>
          <a:chExt cx="0" cy="0"/>
        </a:xfrm>
      </p:grpSpPr>
      <p:pic>
        <p:nvPicPr>
          <p:cNvPr id="281" name="Google Shape;281;p58" descr="Photo of elementary student"/>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82" name="Google Shape;282;p58"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83" name="Google Shape;283;p58"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84" name="Google Shape;284;p58"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85" name="Google Shape;285;p58"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86" name="Google Shape;286;p58"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87" name="Google Shape;287;p58"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88" name="Google Shape;288;p58"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289" name="Google Shape;289;p5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29"/>
        <p:cNvGrpSpPr/>
        <p:nvPr/>
      </p:nvGrpSpPr>
      <p:grpSpPr>
        <a:xfrm>
          <a:off x="0" y="0"/>
          <a:ext cx="0" cy="0"/>
          <a:chOff x="0" y="0"/>
          <a:chExt cx="0" cy="0"/>
        </a:xfrm>
      </p:grpSpPr>
      <p:sp>
        <p:nvSpPr>
          <p:cNvPr id="30" name="Google Shape;30;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1" name="Google Shape;31;p33"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2" name="Google Shape;32;p33"/>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3" name="Google Shape;33;p33"/>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sp>
        <p:nvSpPr>
          <p:cNvPr id="34" name="Google Shape;34;p33"/>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35" name="Google Shape;35;p33"/>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1"/>
                </a:solidFill>
                <a:latin typeface="Roboto"/>
                <a:ea typeface="Roboto"/>
                <a:cs typeface="Roboto"/>
                <a:sym typeface="Roboto"/>
              </a:rPr>
              <a:t>*Includes both Non-English Proficient and Limited English Proficient students</a:t>
            </a:r>
            <a:endParaRPr sz="800" b="0" i="1" u="none" strike="noStrike" cap="none">
              <a:solidFill>
                <a:schemeClr val="dk1"/>
              </a:solidFill>
              <a:latin typeface="Roboto"/>
              <a:ea typeface="Roboto"/>
              <a:cs typeface="Roboto"/>
              <a:sym typeface="Roboto"/>
            </a:endParaRPr>
          </a:p>
        </p:txBody>
      </p:sp>
      <p:grpSp>
        <p:nvGrpSpPr>
          <p:cNvPr id="36" name="Google Shape;36;p33"/>
          <p:cNvGrpSpPr/>
          <p:nvPr/>
        </p:nvGrpSpPr>
        <p:grpSpPr>
          <a:xfrm>
            <a:off x="308400" y="1062325"/>
            <a:ext cx="1006800" cy="1003500"/>
            <a:chOff x="308400" y="1076275"/>
            <a:chExt cx="1006800" cy="1003500"/>
          </a:xfrm>
        </p:grpSpPr>
        <p:sp>
          <p:nvSpPr>
            <p:cNvPr id="37" name="Google Shape;37;p33"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33"/>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39" name="Google Shape;39;p33"/>
          <p:cNvGrpSpPr/>
          <p:nvPr/>
        </p:nvGrpSpPr>
        <p:grpSpPr>
          <a:xfrm>
            <a:off x="308400" y="2150613"/>
            <a:ext cx="1006800" cy="1003500"/>
            <a:chOff x="308400" y="2218825"/>
            <a:chExt cx="1006800" cy="1003500"/>
          </a:xfrm>
        </p:grpSpPr>
        <p:sp>
          <p:nvSpPr>
            <p:cNvPr id="40" name="Google Shape;40;p33"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33"/>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SCHOOLS</a:t>
              </a:r>
              <a:endParaRPr sz="1200" b="0" i="0" u="none" strike="noStrike" cap="none">
                <a:solidFill>
                  <a:schemeClr val="dk1"/>
                </a:solidFill>
                <a:latin typeface="Roboto"/>
                <a:ea typeface="Roboto"/>
                <a:cs typeface="Roboto"/>
                <a:sym typeface="Roboto"/>
              </a:endParaRPr>
            </a:p>
          </p:txBody>
        </p:sp>
      </p:grpSp>
      <p:grpSp>
        <p:nvGrpSpPr>
          <p:cNvPr id="42" name="Google Shape;42;p33"/>
          <p:cNvGrpSpPr/>
          <p:nvPr/>
        </p:nvGrpSpPr>
        <p:grpSpPr>
          <a:xfrm>
            <a:off x="308400" y="3238900"/>
            <a:ext cx="1006800" cy="1003500"/>
            <a:chOff x="308400" y="1076275"/>
            <a:chExt cx="1006800" cy="1003500"/>
          </a:xfrm>
        </p:grpSpPr>
        <p:sp>
          <p:nvSpPr>
            <p:cNvPr id="43" name="Google Shape;43;p33"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33"/>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45" name="Google Shape;45;p33"/>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46" name="Google Shape;46;p33"/>
          <p:cNvPicPr preferRelativeResize="0"/>
          <p:nvPr/>
        </p:nvPicPr>
        <p:blipFill rotWithShape="1">
          <a:blip r:embed="rId3">
            <a:alphaModFix/>
          </a:blip>
          <a:srcRect l="49" r="59"/>
          <a:stretch/>
        </p:blipFill>
        <p:spPr>
          <a:xfrm>
            <a:off x="1761637" y="1426175"/>
            <a:ext cx="4307278" cy="2744888"/>
          </a:xfrm>
          <a:prstGeom prst="rect">
            <a:avLst/>
          </a:prstGeom>
          <a:noFill/>
          <a:ln>
            <a:noFill/>
          </a:ln>
        </p:spPr>
      </p:pic>
      <p:cxnSp>
        <p:nvCxnSpPr>
          <p:cNvPr id="47" name="Google Shape;47;p33"/>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48" name="Google Shape;48;p33"/>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49" name="Google Shape;49;p3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0" name="Google Shape;50;p33"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290"/>
        <p:cNvGrpSpPr/>
        <p:nvPr/>
      </p:nvGrpSpPr>
      <p:grpSpPr>
        <a:xfrm>
          <a:off x="0" y="0"/>
          <a:ext cx="0" cy="0"/>
          <a:chOff x="0" y="0"/>
          <a:chExt cx="0" cy="0"/>
        </a:xfrm>
      </p:grpSpPr>
      <p:pic>
        <p:nvPicPr>
          <p:cNvPr id="291" name="Google Shape;291;p59"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92" name="Google Shape;292;p59"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93" name="Google Shape;293;p59"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94" name="Google Shape;294;p59"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95" name="Google Shape;295;p59"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96" name="Google Shape;296;p59"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97" name="Google Shape;297;p59"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98" name="Google Shape;298;p59"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299" name="Google Shape;299;p5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300"/>
        <p:cNvGrpSpPr/>
        <p:nvPr/>
      </p:nvGrpSpPr>
      <p:grpSpPr>
        <a:xfrm>
          <a:off x="0" y="0"/>
          <a:ext cx="0" cy="0"/>
          <a:chOff x="0" y="0"/>
          <a:chExt cx="0" cy="0"/>
        </a:xfrm>
      </p:grpSpPr>
      <p:pic>
        <p:nvPicPr>
          <p:cNvPr id="301" name="Google Shape;301;p60" descr="Photo of high school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302" name="Google Shape;302;p60" descr="Photo of high school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303" name="Google Shape;303;p60" descr="Photo of high school students"/>
          <p:cNvPicPr preferRelativeResize="0"/>
          <p:nvPr/>
        </p:nvPicPr>
        <p:blipFill rotWithShape="1">
          <a:blip r:embed="rId4">
            <a:alphaModFix/>
          </a:blip>
          <a:srcRect/>
          <a:stretch/>
        </p:blipFill>
        <p:spPr>
          <a:xfrm>
            <a:off x="4731467" y="152400"/>
            <a:ext cx="1828800" cy="1828800"/>
          </a:xfrm>
          <a:prstGeom prst="rect">
            <a:avLst/>
          </a:prstGeom>
          <a:noFill/>
          <a:ln>
            <a:noFill/>
          </a:ln>
        </p:spPr>
      </p:pic>
      <p:sp>
        <p:nvSpPr>
          <p:cNvPr id="304" name="Google Shape;304;p6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5"/>
        <p:cNvGrpSpPr/>
        <p:nvPr/>
      </p:nvGrpSpPr>
      <p:grpSpPr>
        <a:xfrm>
          <a:off x="0" y="0"/>
          <a:ext cx="0" cy="0"/>
          <a:chOff x="0" y="0"/>
          <a:chExt cx="0" cy="0"/>
        </a:xfrm>
      </p:grpSpPr>
      <p:sp>
        <p:nvSpPr>
          <p:cNvPr id="306" name="Google Shape;306;p6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7" name="Google Shape;307;p6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8" name="Google Shape;308;p6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9" name="Google Shape;309;p6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0"/>
        <p:cNvGrpSpPr/>
        <p:nvPr/>
      </p:nvGrpSpPr>
      <p:grpSpPr>
        <a:xfrm>
          <a:off x="0" y="0"/>
          <a:ext cx="0" cy="0"/>
          <a:chOff x="0" y="0"/>
          <a:chExt cx="0" cy="0"/>
        </a:xfrm>
      </p:grpSpPr>
      <p:sp>
        <p:nvSpPr>
          <p:cNvPr id="311" name="Google Shape;311;p6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2" name="Google Shape;312;p6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3"/>
        <p:cNvGrpSpPr/>
        <p:nvPr/>
      </p:nvGrpSpPr>
      <p:grpSpPr>
        <a:xfrm>
          <a:off x="0" y="0"/>
          <a:ext cx="0" cy="0"/>
          <a:chOff x="0" y="0"/>
          <a:chExt cx="0" cy="0"/>
        </a:xfrm>
      </p:grpSpPr>
      <p:sp>
        <p:nvSpPr>
          <p:cNvPr id="314" name="Google Shape;314;p6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15" name="Google Shape;315;p6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6" name="Google Shape;316;p6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17"/>
        <p:cNvGrpSpPr/>
        <p:nvPr/>
      </p:nvGrpSpPr>
      <p:grpSpPr>
        <a:xfrm>
          <a:off x="0" y="0"/>
          <a:ext cx="0" cy="0"/>
          <a:chOff x="0" y="0"/>
          <a:chExt cx="0" cy="0"/>
        </a:xfrm>
      </p:grpSpPr>
      <p:sp>
        <p:nvSpPr>
          <p:cNvPr id="318" name="Google Shape;318;p64"/>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19" name="Google Shape;319;p6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20"/>
        <p:cNvGrpSpPr/>
        <p:nvPr/>
      </p:nvGrpSpPr>
      <p:grpSpPr>
        <a:xfrm>
          <a:off x="0" y="0"/>
          <a:ext cx="0" cy="0"/>
          <a:chOff x="0" y="0"/>
          <a:chExt cx="0" cy="0"/>
        </a:xfrm>
      </p:grpSpPr>
      <p:sp>
        <p:nvSpPr>
          <p:cNvPr id="321" name="Google Shape;321;p6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6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23" name="Google Shape;323;p65"/>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24" name="Google Shape;324;p65"/>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325" name="Google Shape;325;p6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26"/>
        <p:cNvGrpSpPr/>
        <p:nvPr/>
      </p:nvGrpSpPr>
      <p:grpSpPr>
        <a:xfrm>
          <a:off x="0" y="0"/>
          <a:ext cx="0" cy="0"/>
          <a:chOff x="0" y="0"/>
          <a:chExt cx="0" cy="0"/>
        </a:xfrm>
      </p:grpSpPr>
      <p:sp>
        <p:nvSpPr>
          <p:cNvPr id="327" name="Google Shape;327;p6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328" name="Google Shape;328;p6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29"/>
        <p:cNvGrpSpPr/>
        <p:nvPr/>
      </p:nvGrpSpPr>
      <p:grpSpPr>
        <a:xfrm>
          <a:off x="0" y="0"/>
          <a:ext cx="0" cy="0"/>
          <a:chOff x="0" y="0"/>
          <a:chExt cx="0" cy="0"/>
        </a:xfrm>
      </p:grpSpPr>
      <p:sp>
        <p:nvSpPr>
          <p:cNvPr id="330" name="Google Shape;330;p67"/>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331" name="Google Shape;331;p67"/>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332" name="Google Shape;332;p6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333"/>
        <p:cNvGrpSpPr/>
        <p:nvPr/>
      </p:nvGrpSpPr>
      <p:grpSpPr>
        <a:xfrm>
          <a:off x="0" y="0"/>
          <a:ext cx="0" cy="0"/>
          <a:chOff x="0" y="0"/>
          <a:chExt cx="0" cy="0"/>
        </a:xfrm>
      </p:grpSpPr>
      <p:sp>
        <p:nvSpPr>
          <p:cNvPr id="334" name="Google Shape;334;g2eb57fa4619_1_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35" name="Google Shape;335;g2eb57fa4619_1_2"/>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36" name="Google Shape;336;g2eb57fa4619_1_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37" name="Google Shape;337;g2eb57fa4619_1_2"/>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338" name="Google Shape;338;g2eb57fa4619_1_2"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339" name="Google Shape;339;g2eb57fa4619_1_2"/>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340" name="Google Shape;340;g2eb57fa4619_1_2"/>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341" name="Google Shape;341;g2eb57fa4619_1_2"/>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342" name="Google Shape;342;g2eb57fa4619_1_2"/>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343" name="Google Shape;343;g2eb57fa4619_1_2"/>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344" name="Google Shape;344;g2eb57fa4619_1_2"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345" name="Google Shape;345;g2eb57fa4619_1_2"/>
          <p:cNvGrpSpPr/>
          <p:nvPr/>
        </p:nvGrpSpPr>
        <p:grpSpPr>
          <a:xfrm>
            <a:off x="311700" y="3548650"/>
            <a:ext cx="8363900" cy="646200"/>
            <a:chOff x="375100" y="3396250"/>
            <a:chExt cx="8363900" cy="646200"/>
          </a:xfrm>
        </p:grpSpPr>
        <p:sp>
          <p:nvSpPr>
            <p:cNvPr id="346" name="Google Shape;346;g2eb57fa4619_1_2"/>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g2eb57fa4619_1_2"/>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g2eb57fa4619_1_2"/>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g2eb57fa4619_1_2"/>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g2eb57fa4619_1_2"/>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351" name="Google Shape;351;g2eb57fa4619_1_2"/>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352" name="Google Shape;352;g2eb57fa4619_1_2"/>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353" name="Google Shape;353;g2eb57fa4619_1_2"/>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354" name="Google Shape;354;g2eb57fa4619_1_2"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355" name="Google Shape;355;g2eb57fa4619_1_2"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356" name="Google Shape;356;g2eb57fa4619_1_2"/>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357" name="Google Shape;357;g2eb57fa4619_1_2"/>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358" name="Google Shape;358;g2eb57fa4619_1_2"/>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359" name="Google Shape;359;g2eb57fa4619_1_2"/>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360" name="Google Shape;360;g2eb57fa4619_1_2"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361" name="Google Shape;361;g2eb57fa4619_1_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62" name="Google Shape;362;g2eb57fa4619_1_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53"/>
        <p:cNvGrpSpPr/>
        <p:nvPr/>
      </p:nvGrpSpPr>
      <p:grpSpPr>
        <a:xfrm>
          <a:off x="0" y="0"/>
          <a:ext cx="0" cy="0"/>
          <a:chOff x="0" y="0"/>
          <a:chExt cx="0" cy="0"/>
        </a:xfrm>
      </p:grpSpPr>
      <p:sp>
        <p:nvSpPr>
          <p:cNvPr id="54" name="Google Shape;54;p35"/>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6" name="Google Shape;56;p35"/>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sp>
        <p:nvSpPr>
          <p:cNvPr id="57" name="Google Shape;57;p35"/>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8" name="Google Shape;58;p3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9" name="Google Shape;59;p35"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60"/>
        <p:cNvGrpSpPr/>
        <p:nvPr/>
      </p:nvGrpSpPr>
      <p:grpSpPr>
        <a:xfrm>
          <a:off x="0" y="0"/>
          <a:ext cx="0" cy="0"/>
          <a:chOff x="0" y="0"/>
          <a:chExt cx="0" cy="0"/>
        </a:xfrm>
      </p:grpSpPr>
      <p:sp>
        <p:nvSpPr>
          <p:cNvPr id="61" name="Google Shape;61;p34"/>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3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63" name="Google Shape;63;p3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64" name="Google Shape;64;p34"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cxnSp>
        <p:nvCxnSpPr>
          <p:cNvPr id="65" name="Google Shape;65;p34" descr="&quot;&quot;"/>
          <p:cNvCxnSpPr/>
          <p:nvPr/>
        </p:nvCxnSpPr>
        <p:spPr>
          <a:xfrm>
            <a:off x="0" y="918350"/>
            <a:ext cx="7479600" cy="0"/>
          </a:xfrm>
          <a:prstGeom prst="straightConnector1">
            <a:avLst/>
          </a:prstGeom>
          <a:noFill/>
          <a:ln w="19050" cap="flat" cmpd="sng">
            <a:solidFill>
              <a:srgbClr val="87BF40"/>
            </a:solidFill>
            <a:prstDash val="solid"/>
            <a:round/>
            <a:headEnd type="none" w="sm" len="sm"/>
            <a:tailEnd type="none" w="sm" len="sm"/>
          </a:ln>
        </p:spPr>
      </p:cxnSp>
      <p:sp>
        <p:nvSpPr>
          <p:cNvPr id="66" name="Google Shape;66;p3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67" name="Google Shape;67;p34"/>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68" name="Google Shape;68;p3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69" name="Google Shape;69;p34" descr="Photo of elementary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70" name="Google Shape;70;p3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71"/>
        <p:cNvGrpSpPr/>
        <p:nvPr/>
      </p:nvGrpSpPr>
      <p:grpSpPr>
        <a:xfrm>
          <a:off x="0" y="0"/>
          <a:ext cx="0" cy="0"/>
          <a:chOff x="0" y="0"/>
          <a:chExt cx="0" cy="0"/>
        </a:xfrm>
      </p:grpSpPr>
      <p:pic>
        <p:nvPicPr>
          <p:cNvPr id="72" name="Google Shape;72;p36" descr="Photo of elementary students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3" name="Google Shape;73;p36"/>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4" name="Google Shape;74;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5" name="Google Shape;75;p3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6" name="Google Shape;76;p3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77"/>
        <p:cNvGrpSpPr/>
        <p:nvPr/>
      </p:nvGrpSpPr>
      <p:grpSpPr>
        <a:xfrm>
          <a:off x="0" y="0"/>
          <a:ext cx="0" cy="0"/>
          <a:chOff x="0" y="0"/>
          <a:chExt cx="0" cy="0"/>
        </a:xfrm>
      </p:grpSpPr>
      <p:pic>
        <p:nvPicPr>
          <p:cNvPr id="78" name="Google Shape;78;p37"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9" name="Google Shape;79;p37"/>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0" name="Google Shape;80;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1" name="Google Shape;81;p3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2" name="Google Shape;82;p3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83"/>
        <p:cNvGrpSpPr/>
        <p:nvPr/>
      </p:nvGrpSpPr>
      <p:grpSpPr>
        <a:xfrm>
          <a:off x="0" y="0"/>
          <a:ext cx="0" cy="0"/>
          <a:chOff x="0" y="0"/>
          <a:chExt cx="0" cy="0"/>
        </a:xfrm>
      </p:grpSpPr>
      <p:pic>
        <p:nvPicPr>
          <p:cNvPr id="84" name="Google Shape;84;p38"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5" name="Google Shape;85;p38"/>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6" name="Google Shape;86;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87" name="Google Shape;87;p38" descr="CDE logo"/>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88" name="Google Shape;88;p3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89"/>
        <p:cNvGrpSpPr/>
        <p:nvPr/>
      </p:nvGrpSpPr>
      <p:grpSpPr>
        <a:xfrm>
          <a:off x="0" y="0"/>
          <a:ext cx="0" cy="0"/>
          <a:chOff x="0" y="0"/>
          <a:chExt cx="0" cy="0"/>
        </a:xfrm>
      </p:grpSpPr>
      <p:pic>
        <p:nvPicPr>
          <p:cNvPr id="90" name="Google Shape;90;p39"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1" name="Google Shape;91;p39"/>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2" name="Google Shape;92;p3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93" name="Google Shape;93;p3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94" name="Google Shape;94;p3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2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4" r:id="rId35"/>
    <p:sldLayoutId id="2147483685" r:id="rId36"/>
    <p:sldLayoutId id="2147483686" r:id="rId37"/>
    <p:sldLayoutId id="2147483687" r:id="rId38"/>
    <p:sldLayoutId id="2147483688" r:id="rId3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hyperlink" Target="mailto:eans@cde.state.co.us"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hyperlink" Target="https://www.cde.state.co.us/gains/gainstrainings" TargetMode="External"/><Relationship Id="rId3" Type="http://schemas.openxmlformats.org/officeDocument/2006/relationships/hyperlink" Target="https://aspe.hhs.gov/topics/poverty-economic-mobility/poverty-guidelines/prior-hhs-poverty-guidelines-federal-register-references/2020-poverty-guidelines" TargetMode="External"/><Relationship Id="rId7" Type="http://schemas.openxmlformats.org/officeDocument/2006/relationships/hyperlink" Target="https://www.cde.state.co.us/cdeawards/arpeans2-monitoring" TargetMode="External"/><Relationship Id="rId2" Type="http://schemas.openxmlformats.org/officeDocument/2006/relationships/hyperlink" Target="https://www.cde.state.co.us/caresact/eansii-faq" TargetMode="External"/><Relationship Id="rId1" Type="http://schemas.openxmlformats.org/officeDocument/2006/relationships/slideLayout" Target="../slideLayouts/slideLayout1.xml"/><Relationship Id="rId6" Type="http://schemas.openxmlformats.org/officeDocument/2006/relationships/hyperlink" Target="https://app.smartsheet.com/b/form/fa8da81eeb4040ce8838f4151c69a05a" TargetMode="External"/><Relationship Id="rId5" Type="http://schemas.openxmlformats.org/officeDocument/2006/relationships/hyperlink" Target="https://www.cde.state.co.us/caresact/asset-tagging-eansii" TargetMode="External"/><Relationship Id="rId4" Type="http://schemas.openxmlformats.org/officeDocument/2006/relationships/hyperlink" Target="https://www.cde.state.co.us/caresact/eansii-planning-tool" TargetMode="External"/><Relationship Id="rId9" Type="http://schemas.openxmlformats.org/officeDocument/2006/relationships/hyperlink" Target="https://www.cde.state.co.us/gains/nativelogin"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hyperlink" Target="mailto:van_bueren_m@cde.state.co.us" TargetMode="External"/><Relationship Id="rId2" Type="http://schemas.openxmlformats.org/officeDocument/2006/relationships/hyperlink" Target="mailto:eansapplications@cde.state.co.us" TargetMode="External"/><Relationship Id="rId1" Type="http://schemas.openxmlformats.org/officeDocument/2006/relationships/slideLayout" Target="../slideLayouts/slideLayout1.xml"/><Relationship Id="rId4" Type="http://schemas.openxmlformats.org/officeDocument/2006/relationships/hyperlink" Target="mailto:collins_d@cde.state.co.us"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hyperlink" Target="https://colorado.egrantsmanagement.com/"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mailto:EANSapplications@cde.state.co.us" TargetMode="External"/><Relationship Id="rId5" Type="http://schemas.openxmlformats.org/officeDocument/2006/relationships/hyperlink" Target="mailto:noreply@egrantsmanagement.com" TargetMode="External"/><Relationship Id="rId4" Type="http://schemas.openxmlformats.org/officeDocument/2006/relationships/hyperlink" Target="https://app.smartsheet.com/b/form/e71ffab509ef4286993a206c27ed3271"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colorado.egrantsmanagement.com/user/signin.aspx?ccipSessionKey=638738492914600593"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g278539799a0_0_0"/>
          <p:cNvSpPr txBox="1">
            <a:spLocks noGrp="1"/>
          </p:cNvSpPr>
          <p:nvPr>
            <p:ph type="title"/>
          </p:nvPr>
        </p:nvSpPr>
        <p:spPr>
          <a:xfrm>
            <a:off x="205525" y="2070900"/>
            <a:ext cx="5778300" cy="536100"/>
          </a:xfrm>
          <a:prstGeom prst="rect">
            <a:avLst/>
          </a:prstGeom>
        </p:spPr>
        <p:txBody>
          <a:bodyPr spcFirstLastPara="1" wrap="square" lIns="0" tIns="0" rIns="0" bIns="0" anchor="t" anchorCtr="0">
            <a:noAutofit/>
          </a:bodyPr>
          <a:lstStyle/>
          <a:p>
            <a:r>
              <a:rPr lang="en-US">
                <a:solidFill>
                  <a:schemeClr val="tx1"/>
                </a:solidFill>
              </a:rPr>
              <a:t>ARP EANS II </a:t>
            </a:r>
          </a:p>
        </p:txBody>
      </p:sp>
      <p:sp>
        <p:nvSpPr>
          <p:cNvPr id="378" name="Google Shape;378;g278539799a0_0_0"/>
          <p:cNvSpPr txBox="1">
            <a:spLocks noGrp="1"/>
          </p:cNvSpPr>
          <p:nvPr>
            <p:ph type="title" idx="2"/>
          </p:nvPr>
        </p:nvSpPr>
        <p:spPr>
          <a:xfrm>
            <a:off x="205525" y="2960750"/>
            <a:ext cx="5778300" cy="1040100"/>
          </a:xfrm>
          <a:prstGeom prst="rect">
            <a:avLst/>
          </a:prstGeom>
        </p:spPr>
        <p:txBody>
          <a:bodyPr spcFirstLastPara="1" wrap="square" lIns="0" tIns="0" rIns="0" bIns="0" anchor="t" anchorCtr="0">
            <a:noAutofit/>
          </a:bodyPr>
          <a:lstStyle/>
          <a:p>
            <a:r>
              <a:rPr lang="en-US"/>
              <a:t>Monitoring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74FF8C-428A-5C64-70B3-16B501C1AD7E}"/>
              </a:ext>
            </a:extLst>
          </p:cNvPr>
          <p:cNvSpPr>
            <a:spLocks noGrp="1"/>
          </p:cNvSpPr>
          <p:nvPr>
            <p:ph type="title"/>
          </p:nvPr>
        </p:nvSpPr>
        <p:spPr/>
        <p:txBody>
          <a:bodyPr/>
          <a:lstStyle/>
          <a:p>
            <a:r>
              <a:rPr lang="en-US"/>
              <a:t>Completing Monitoring Sections </a:t>
            </a:r>
          </a:p>
        </p:txBody>
      </p:sp>
      <p:pic>
        <p:nvPicPr>
          <p:cNvPr id="8" name="Picture 7" descr="The is a screen shot of the navigation menu in the ARP EANS II monitoring Instrument. Users will click on the links and navigate to pages that need to be completed.">
            <a:extLst>
              <a:ext uri="{FF2B5EF4-FFF2-40B4-BE49-F238E27FC236}">
                <a16:creationId xmlns:a16="http://schemas.microsoft.com/office/drawing/2014/main" id="{4A4A0EE6-0608-D484-DAD0-C2EF7E611355}"/>
              </a:ext>
            </a:extLst>
          </p:cNvPr>
          <p:cNvPicPr>
            <a:picLocks noChangeAspect="1"/>
          </p:cNvPicPr>
          <p:nvPr/>
        </p:nvPicPr>
        <p:blipFill>
          <a:blip r:embed="rId2"/>
          <a:stretch>
            <a:fillRect/>
          </a:stretch>
        </p:blipFill>
        <p:spPr>
          <a:xfrm>
            <a:off x="311700" y="1079500"/>
            <a:ext cx="4080233" cy="3034800"/>
          </a:xfrm>
          <a:prstGeom prst="rect">
            <a:avLst/>
          </a:prstGeom>
        </p:spPr>
      </p:pic>
      <p:sp>
        <p:nvSpPr>
          <p:cNvPr id="5" name="Text Placeholder 4">
            <a:extLst>
              <a:ext uri="{FF2B5EF4-FFF2-40B4-BE49-F238E27FC236}">
                <a16:creationId xmlns:a16="http://schemas.microsoft.com/office/drawing/2014/main" id="{F9AB074C-E3A6-37C1-D73B-BFC54A84148A}"/>
              </a:ext>
            </a:extLst>
          </p:cNvPr>
          <p:cNvSpPr>
            <a:spLocks noGrp="1"/>
          </p:cNvSpPr>
          <p:nvPr>
            <p:ph type="body" idx="1"/>
          </p:nvPr>
        </p:nvSpPr>
        <p:spPr>
          <a:xfrm>
            <a:off x="4821917" y="1029200"/>
            <a:ext cx="4080233" cy="2984500"/>
          </a:xfrm>
        </p:spPr>
        <p:txBody>
          <a:bodyPr>
            <a:normAutofit fontScale="92500"/>
          </a:bodyPr>
          <a:lstStyle/>
          <a:p>
            <a:r>
              <a:rPr lang="en-US"/>
              <a:t>Applicants will click on each section to complete the required information. </a:t>
            </a:r>
            <a:endParaRPr lang="en-US" sz="1600"/>
          </a:p>
          <a:p>
            <a:pPr lvl="1"/>
            <a:r>
              <a:rPr lang="en-US" b="1"/>
              <a:t>EANS II Monitoring Information </a:t>
            </a:r>
            <a:r>
              <a:rPr lang="en-US"/>
              <a:t>provides information about monitoring.</a:t>
            </a:r>
          </a:p>
          <a:p>
            <a:pPr lvl="1"/>
            <a:r>
              <a:rPr lang="en-US" b="1"/>
              <a:t>Low Income Eligibility Verification</a:t>
            </a:r>
            <a:r>
              <a:rPr lang="en-US"/>
              <a:t> will be required for some, not all, applicants.</a:t>
            </a:r>
          </a:p>
          <a:p>
            <a:pPr lvl="1"/>
            <a:r>
              <a:rPr lang="en-US" b="1"/>
              <a:t>Colorado EANS II Closeout and Final Narrative Report </a:t>
            </a:r>
            <a:r>
              <a:rPr lang="en-US"/>
              <a:t>&amp; </a:t>
            </a:r>
            <a:r>
              <a:rPr lang="en-US" b="1"/>
              <a:t>Supply and Equipment Inventory and Asset Tagging </a:t>
            </a:r>
            <a:r>
              <a:rPr lang="en-US"/>
              <a:t>will be required for almost all applicants.</a:t>
            </a:r>
          </a:p>
          <a:p>
            <a:pPr marL="127000" indent="0">
              <a:buNone/>
            </a:pPr>
            <a:endParaRPr lang="en-US"/>
          </a:p>
        </p:txBody>
      </p:sp>
    </p:spTree>
    <p:extLst>
      <p:ext uri="{BB962C8B-B14F-4D97-AF65-F5344CB8AC3E}">
        <p14:creationId xmlns:p14="http://schemas.microsoft.com/office/powerpoint/2010/main" val="13324368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549B3-0929-0A19-7464-A2A3B705AD7F}"/>
              </a:ext>
            </a:extLst>
          </p:cNvPr>
          <p:cNvSpPr>
            <a:spLocks noGrp="1"/>
          </p:cNvSpPr>
          <p:nvPr>
            <p:ph type="title"/>
          </p:nvPr>
        </p:nvSpPr>
        <p:spPr/>
        <p:txBody>
          <a:bodyPr/>
          <a:lstStyle/>
          <a:p>
            <a:r>
              <a:rPr lang="en-US"/>
              <a:t>Complete the EANS II Monitoring Instrument </a:t>
            </a:r>
          </a:p>
        </p:txBody>
      </p:sp>
      <p:sp>
        <p:nvSpPr>
          <p:cNvPr id="4" name="Text Placeholder 3">
            <a:extLst>
              <a:ext uri="{FF2B5EF4-FFF2-40B4-BE49-F238E27FC236}">
                <a16:creationId xmlns:a16="http://schemas.microsoft.com/office/drawing/2014/main" id="{2A9418FF-D4C8-97A8-A5E0-D34C53460B4A}"/>
              </a:ext>
            </a:extLst>
          </p:cNvPr>
          <p:cNvSpPr>
            <a:spLocks noGrp="1"/>
          </p:cNvSpPr>
          <p:nvPr>
            <p:ph type="body" idx="1"/>
          </p:nvPr>
        </p:nvSpPr>
        <p:spPr>
          <a:xfrm>
            <a:off x="311700" y="1035044"/>
            <a:ext cx="8714134" cy="3152231"/>
          </a:xfrm>
        </p:spPr>
        <p:txBody>
          <a:bodyPr/>
          <a:lstStyle/>
          <a:p>
            <a:r>
              <a:rPr lang="en-US"/>
              <a:t>Go through and complete each page within the GAINS platform. </a:t>
            </a:r>
          </a:p>
          <a:p>
            <a:pPr>
              <a:lnSpc>
                <a:spcPct val="114999"/>
              </a:lnSpc>
            </a:pPr>
            <a:r>
              <a:rPr lang="en-US"/>
              <a:t>Every item with an asterisk (*) is required and will prevent submission of the instrument until the asterisk has been fill out. </a:t>
            </a:r>
          </a:p>
          <a:p>
            <a:pPr>
              <a:lnSpc>
                <a:spcPct val="114999"/>
              </a:lnSpc>
            </a:pPr>
            <a:r>
              <a:rPr lang="en-US"/>
              <a:t>The Validations column will show "Messages" where required content is missing and must be addressed or reviewed before submission. </a:t>
            </a:r>
          </a:p>
        </p:txBody>
      </p:sp>
      <p:pic>
        <p:nvPicPr>
          <p:cNvPr id="5" name="Picture 4" descr="As users complete the instrument, the validation column (which is to the right of the various pages within the sections page), messages will appear. These messages contain error and warning messages that may prevent submission. ">
            <a:extLst>
              <a:ext uri="{FF2B5EF4-FFF2-40B4-BE49-F238E27FC236}">
                <a16:creationId xmlns:a16="http://schemas.microsoft.com/office/drawing/2014/main" id="{9DD37CE1-23EB-3F0B-9C68-D9463FE74284}"/>
              </a:ext>
            </a:extLst>
          </p:cNvPr>
          <p:cNvPicPr>
            <a:picLocks noChangeAspect="1"/>
          </p:cNvPicPr>
          <p:nvPr/>
        </p:nvPicPr>
        <p:blipFill>
          <a:blip r:embed="rId2"/>
          <a:stretch>
            <a:fillRect/>
          </a:stretch>
        </p:blipFill>
        <p:spPr>
          <a:xfrm>
            <a:off x="311700" y="2701429"/>
            <a:ext cx="8299427" cy="1570457"/>
          </a:xfrm>
          <a:prstGeom prst="rect">
            <a:avLst/>
          </a:prstGeom>
        </p:spPr>
      </p:pic>
    </p:spTree>
    <p:extLst>
      <p:ext uri="{BB962C8B-B14F-4D97-AF65-F5344CB8AC3E}">
        <p14:creationId xmlns:p14="http://schemas.microsoft.com/office/powerpoint/2010/main" val="19013572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A5E065-9B2D-1EB0-70E3-C15E223A224B}"/>
              </a:ext>
            </a:extLst>
          </p:cNvPr>
          <p:cNvSpPr>
            <a:spLocks noGrp="1"/>
          </p:cNvSpPr>
          <p:nvPr>
            <p:ph type="title"/>
          </p:nvPr>
        </p:nvSpPr>
        <p:spPr/>
        <p:txBody>
          <a:bodyPr/>
          <a:lstStyle/>
          <a:p>
            <a:r>
              <a:rPr lang="en-US"/>
              <a:t>Monitoring Workflow Status</a:t>
            </a:r>
          </a:p>
        </p:txBody>
      </p:sp>
      <p:sp>
        <p:nvSpPr>
          <p:cNvPr id="11" name="TextBox 10">
            <a:extLst>
              <a:ext uri="{FF2B5EF4-FFF2-40B4-BE49-F238E27FC236}">
                <a16:creationId xmlns:a16="http://schemas.microsoft.com/office/drawing/2014/main" id="{0D642F75-AE56-448C-886E-6E03DE6B7A15}"/>
              </a:ext>
            </a:extLst>
          </p:cNvPr>
          <p:cNvSpPr txBox="1"/>
          <p:nvPr/>
        </p:nvSpPr>
        <p:spPr>
          <a:xfrm>
            <a:off x="403597" y="1021606"/>
            <a:ext cx="1882403" cy="307777"/>
          </a:xfrm>
          <a:prstGeom prst="rect">
            <a:avLst/>
          </a:prstGeom>
          <a:noFill/>
        </p:spPr>
        <p:txBody>
          <a:bodyPr wrap="square" rtlCol="0">
            <a:spAutoFit/>
          </a:bodyPr>
          <a:lstStyle/>
          <a:p>
            <a:r>
              <a:rPr lang="en-US" u="sng"/>
              <a:t>Submission</a:t>
            </a:r>
          </a:p>
        </p:txBody>
      </p:sp>
      <p:graphicFrame>
        <p:nvGraphicFramePr>
          <p:cNvPr id="2" name="Diagram 1" descr="Workflow diagram illustrating the submission process starting from Not Started and ending at LEA Authorized Representative Approved (or Returned)">
            <a:extLst>
              <a:ext uri="{FF2B5EF4-FFF2-40B4-BE49-F238E27FC236}">
                <a16:creationId xmlns:a16="http://schemas.microsoft.com/office/drawing/2014/main" id="{E2783515-260B-DB71-CED1-FF12720A3220}"/>
              </a:ext>
            </a:extLst>
          </p:cNvPr>
          <p:cNvGraphicFramePr/>
          <p:nvPr>
            <p:extLst>
              <p:ext uri="{D42A27DB-BD31-4B8C-83A1-F6EECF244321}">
                <p14:modId xmlns:p14="http://schemas.microsoft.com/office/powerpoint/2010/main" val="43891175"/>
              </p:ext>
            </p:extLst>
          </p:nvPr>
        </p:nvGraphicFramePr>
        <p:xfrm>
          <a:off x="671052" y="1447274"/>
          <a:ext cx="7530339" cy="9150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TextBox 11">
            <a:extLst>
              <a:ext uri="{FF2B5EF4-FFF2-40B4-BE49-F238E27FC236}">
                <a16:creationId xmlns:a16="http://schemas.microsoft.com/office/drawing/2014/main" id="{2FCA2C61-DC25-68C0-371B-13FFC2B63AF1}"/>
              </a:ext>
            </a:extLst>
          </p:cNvPr>
          <p:cNvSpPr txBox="1"/>
          <p:nvPr/>
        </p:nvSpPr>
        <p:spPr>
          <a:xfrm>
            <a:off x="403597" y="2571750"/>
            <a:ext cx="1362140" cy="307777"/>
          </a:xfrm>
          <a:prstGeom prst="rect">
            <a:avLst/>
          </a:prstGeom>
          <a:noFill/>
        </p:spPr>
        <p:txBody>
          <a:bodyPr wrap="square" rtlCol="0">
            <a:spAutoFit/>
          </a:bodyPr>
          <a:lstStyle/>
          <a:p>
            <a:r>
              <a:rPr lang="en-US" u="sng"/>
              <a:t>Review</a:t>
            </a:r>
          </a:p>
        </p:txBody>
      </p:sp>
      <p:graphicFrame>
        <p:nvGraphicFramePr>
          <p:cNvPr id="10" name="Diagram 9" descr="Workflow diagram illustrating the review process starting at CDE Consultant Reviewed (or returned) and ending on Monitoring Closed.">
            <a:extLst>
              <a:ext uri="{FF2B5EF4-FFF2-40B4-BE49-F238E27FC236}">
                <a16:creationId xmlns:a16="http://schemas.microsoft.com/office/drawing/2014/main" id="{179AB5F2-6384-0B11-0EE9-B5D223A7E5BC}"/>
              </a:ext>
            </a:extLst>
          </p:cNvPr>
          <p:cNvGraphicFramePr/>
          <p:nvPr>
            <p:extLst>
              <p:ext uri="{D42A27DB-BD31-4B8C-83A1-F6EECF244321}">
                <p14:modId xmlns:p14="http://schemas.microsoft.com/office/powerpoint/2010/main" val="213454293"/>
              </p:ext>
            </p:extLst>
          </p:nvPr>
        </p:nvGraphicFramePr>
        <p:xfrm>
          <a:off x="359453" y="3007097"/>
          <a:ext cx="8488155" cy="121273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8038057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9895F6-E42D-F666-22BB-CFD914540568}"/>
              </a:ext>
            </a:extLst>
          </p:cNvPr>
          <p:cNvSpPr>
            <a:spLocks noGrp="1"/>
          </p:cNvSpPr>
          <p:nvPr>
            <p:ph type="title"/>
          </p:nvPr>
        </p:nvSpPr>
        <p:spPr/>
        <p:txBody>
          <a:bodyPr/>
          <a:lstStyle/>
          <a:p>
            <a:r>
              <a:rPr lang="en-US">
                <a:solidFill>
                  <a:schemeClr val="tx1"/>
                </a:solidFill>
              </a:rPr>
              <a:t>Monitoring Indicators </a:t>
            </a:r>
          </a:p>
        </p:txBody>
      </p:sp>
    </p:spTree>
    <p:extLst>
      <p:ext uri="{BB962C8B-B14F-4D97-AF65-F5344CB8AC3E}">
        <p14:creationId xmlns:p14="http://schemas.microsoft.com/office/powerpoint/2010/main" val="32070198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44603-E716-D723-11A7-5D340A6FEF6E}"/>
              </a:ext>
            </a:extLst>
          </p:cNvPr>
          <p:cNvSpPr>
            <a:spLocks noGrp="1"/>
          </p:cNvSpPr>
          <p:nvPr>
            <p:ph type="title"/>
          </p:nvPr>
        </p:nvSpPr>
        <p:spPr/>
        <p:txBody>
          <a:bodyPr/>
          <a:lstStyle/>
          <a:p>
            <a:r>
              <a:rPr lang="en-US"/>
              <a:t>ARP EANS II Monitoring Indicators</a:t>
            </a:r>
          </a:p>
        </p:txBody>
      </p:sp>
      <p:sp>
        <p:nvSpPr>
          <p:cNvPr id="4" name="Text Placeholder 3">
            <a:extLst>
              <a:ext uri="{FF2B5EF4-FFF2-40B4-BE49-F238E27FC236}">
                <a16:creationId xmlns:a16="http://schemas.microsoft.com/office/drawing/2014/main" id="{11B24146-25AE-0851-FBE1-6C09A0D6A2A6}"/>
              </a:ext>
            </a:extLst>
          </p:cNvPr>
          <p:cNvSpPr>
            <a:spLocks noGrp="1"/>
          </p:cNvSpPr>
          <p:nvPr>
            <p:ph type="body" idx="1"/>
          </p:nvPr>
        </p:nvSpPr>
        <p:spPr/>
        <p:txBody>
          <a:bodyPr/>
          <a:lstStyle/>
          <a:p>
            <a:pPr marL="127000" indent="0">
              <a:buNone/>
            </a:pPr>
            <a:r>
              <a:rPr lang="en-US"/>
              <a:t>Monitoring indicators are the items that will be used to assess the school's compliance with the program rules. </a:t>
            </a:r>
          </a:p>
          <a:p>
            <a:pPr>
              <a:lnSpc>
                <a:spcPct val="114999"/>
              </a:lnSpc>
            </a:pPr>
            <a:r>
              <a:rPr lang="en-US" sz="1400"/>
              <a:t>Low-income Eligibility Verification</a:t>
            </a:r>
          </a:p>
          <a:p>
            <a:pPr>
              <a:lnSpc>
                <a:spcPct val="114999"/>
              </a:lnSpc>
            </a:pPr>
            <a:r>
              <a:rPr lang="en-US" sz="1400"/>
              <a:t>Colorado EANS II Closeout and Final Narrative Report </a:t>
            </a:r>
          </a:p>
          <a:p>
            <a:pPr>
              <a:lnSpc>
                <a:spcPct val="114999"/>
              </a:lnSpc>
            </a:pPr>
            <a:r>
              <a:rPr lang="en-US" sz="1400"/>
              <a:t>Supply and Equipment Inventory and Asset Tagging</a:t>
            </a:r>
            <a:r>
              <a:rPr lang="en-US"/>
              <a:t> </a:t>
            </a:r>
          </a:p>
          <a:p>
            <a:pPr>
              <a:lnSpc>
                <a:spcPct val="114999"/>
              </a:lnSpc>
            </a:pPr>
            <a:endParaRPr lang="en-US"/>
          </a:p>
          <a:p>
            <a:pPr>
              <a:lnSpc>
                <a:spcPct val="114999"/>
              </a:lnSpc>
            </a:pPr>
            <a:endParaRPr lang="en-US"/>
          </a:p>
          <a:p>
            <a:pPr>
              <a:lnSpc>
                <a:spcPct val="114999"/>
              </a:lnSpc>
            </a:pPr>
            <a:endParaRPr lang="en-US"/>
          </a:p>
        </p:txBody>
      </p:sp>
      <p:pic>
        <p:nvPicPr>
          <p:cNvPr id="5" name="Graphic 4" descr="Clipboard Mixed with solid fill">
            <a:extLst>
              <a:ext uri="{FF2B5EF4-FFF2-40B4-BE49-F238E27FC236}">
                <a16:creationId xmlns:a16="http://schemas.microsoft.com/office/drawing/2014/main" id="{6F173E14-180F-7F6C-8553-CC86F6186C4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92287" y="1152405"/>
            <a:ext cx="2585494" cy="2599963"/>
          </a:xfrm>
          <a:prstGeom prst="rect">
            <a:avLst/>
          </a:prstGeom>
        </p:spPr>
      </p:pic>
    </p:spTree>
    <p:extLst>
      <p:ext uri="{BB962C8B-B14F-4D97-AF65-F5344CB8AC3E}">
        <p14:creationId xmlns:p14="http://schemas.microsoft.com/office/powerpoint/2010/main" val="962172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48B20-C13B-0377-4FF1-2A183EE2C08B}"/>
              </a:ext>
            </a:extLst>
          </p:cNvPr>
          <p:cNvSpPr>
            <a:spLocks noGrp="1"/>
          </p:cNvSpPr>
          <p:nvPr>
            <p:ph type="title"/>
          </p:nvPr>
        </p:nvSpPr>
        <p:spPr/>
        <p:txBody>
          <a:bodyPr/>
          <a:lstStyle/>
          <a:p>
            <a:r>
              <a:rPr lang="en-US"/>
              <a:t>Low-Income Eligibility Verification </a:t>
            </a:r>
          </a:p>
        </p:txBody>
      </p:sp>
      <p:sp>
        <p:nvSpPr>
          <p:cNvPr id="4" name="Text Placeholder 3">
            <a:extLst>
              <a:ext uri="{FF2B5EF4-FFF2-40B4-BE49-F238E27FC236}">
                <a16:creationId xmlns:a16="http://schemas.microsoft.com/office/drawing/2014/main" id="{213C013C-7053-972F-E33D-C78052C163EC}"/>
              </a:ext>
            </a:extLst>
          </p:cNvPr>
          <p:cNvSpPr>
            <a:spLocks noGrp="1"/>
          </p:cNvSpPr>
          <p:nvPr>
            <p:ph type="body" idx="1"/>
          </p:nvPr>
        </p:nvSpPr>
        <p:spPr>
          <a:xfrm>
            <a:off x="311700" y="1152475"/>
            <a:ext cx="7997950" cy="3034800"/>
          </a:xfrm>
        </p:spPr>
        <p:txBody>
          <a:bodyPr/>
          <a:lstStyle/>
          <a:p>
            <a:pPr marL="127000" indent="0">
              <a:lnSpc>
                <a:spcPct val="114999"/>
              </a:lnSpc>
              <a:buNone/>
            </a:pPr>
            <a:r>
              <a:rPr lang="en-US"/>
              <a:t>Under section 2002(a) of the American Rescue Plan Act (ARP), services or assistance to non-public schools under the ARP EANS program are limited to “non-public schools that enroll a significant percentage of [students from low-income families] and are most impacted by the [COVID-19] emergency.” CDE set the poverty percentage at 21% and worked with the Colorado Department of Public Health and Environment to identify areas that have been most impacted by COVID-19.</a:t>
            </a:r>
          </a:p>
          <a:p>
            <a:pPr>
              <a:lnSpc>
                <a:spcPct val="114999"/>
              </a:lnSpc>
            </a:pPr>
            <a:endParaRPr lang="en-US"/>
          </a:p>
        </p:txBody>
      </p:sp>
    </p:spTree>
    <p:extLst>
      <p:ext uri="{BB962C8B-B14F-4D97-AF65-F5344CB8AC3E}">
        <p14:creationId xmlns:p14="http://schemas.microsoft.com/office/powerpoint/2010/main" val="35344269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B3DD8-A30C-9E89-765F-424590F7ABD9}"/>
              </a:ext>
            </a:extLst>
          </p:cNvPr>
          <p:cNvSpPr>
            <a:spLocks noGrp="1"/>
          </p:cNvSpPr>
          <p:nvPr>
            <p:ph type="title"/>
          </p:nvPr>
        </p:nvSpPr>
        <p:spPr/>
        <p:txBody>
          <a:bodyPr/>
          <a:lstStyle/>
          <a:p>
            <a:r>
              <a:rPr lang="en-US"/>
              <a:t>Low-income Eligibility Verification - continue</a:t>
            </a:r>
          </a:p>
        </p:txBody>
      </p:sp>
      <p:sp>
        <p:nvSpPr>
          <p:cNvPr id="4" name="Text Placeholder 3">
            <a:extLst>
              <a:ext uri="{FF2B5EF4-FFF2-40B4-BE49-F238E27FC236}">
                <a16:creationId xmlns:a16="http://schemas.microsoft.com/office/drawing/2014/main" id="{86D31B65-BD0D-449C-2452-E95C67D44F0A}"/>
              </a:ext>
            </a:extLst>
          </p:cNvPr>
          <p:cNvSpPr>
            <a:spLocks noGrp="1"/>
          </p:cNvSpPr>
          <p:nvPr>
            <p:ph type="body" idx="1"/>
          </p:nvPr>
        </p:nvSpPr>
        <p:spPr>
          <a:xfrm>
            <a:off x="311700" y="1152475"/>
            <a:ext cx="7164632" cy="3034800"/>
          </a:xfrm>
        </p:spPr>
        <p:txBody>
          <a:bodyPr>
            <a:normAutofit/>
          </a:bodyPr>
          <a:lstStyle/>
          <a:p>
            <a:pPr marL="127000" indent="0">
              <a:lnSpc>
                <a:spcPct val="114999"/>
              </a:lnSpc>
              <a:buNone/>
            </a:pPr>
            <a:r>
              <a:rPr lang="en-US">
                <a:solidFill>
                  <a:srgbClr val="323130"/>
                </a:solidFill>
                <a:ea typeface="Calibri"/>
                <a:cs typeface="Calibri"/>
              </a:rPr>
              <a:t>ARP EANS II participants will not submit enrollment or low-income data to CDE. Instead, some applicants will be required to answer questions about the process used to verify the low-income student count that was provided in the application submitted for funding. The following will prompt the page to be required for schools: </a:t>
            </a:r>
          </a:p>
          <a:p>
            <a:pPr lvl="1">
              <a:lnSpc>
                <a:spcPct val="114999"/>
              </a:lnSpc>
            </a:pPr>
            <a:r>
              <a:rPr lang="en-US">
                <a:solidFill>
                  <a:srgbClr val="000000"/>
                </a:solidFill>
              </a:rPr>
              <a:t>The Non-Public School may have not participated in EANS I Monitoring, </a:t>
            </a:r>
          </a:p>
          <a:p>
            <a:pPr lvl="1">
              <a:lnSpc>
                <a:spcPct val="114999"/>
              </a:lnSpc>
            </a:pPr>
            <a:r>
              <a:rPr lang="en-US">
                <a:solidFill>
                  <a:srgbClr val="000000"/>
                </a:solidFill>
              </a:rPr>
              <a:t>Or the Non-Public School data from EANS I Monitoring had discrepancies. </a:t>
            </a:r>
            <a:endParaRPr lang="en-US"/>
          </a:p>
        </p:txBody>
      </p:sp>
      <p:sp>
        <p:nvSpPr>
          <p:cNvPr id="3" name="Title 2">
            <a:extLst>
              <a:ext uri="{FF2B5EF4-FFF2-40B4-BE49-F238E27FC236}">
                <a16:creationId xmlns:a16="http://schemas.microsoft.com/office/drawing/2014/main" id="{3B69DD7F-4E3F-4D93-FFD2-B252DE55D483}"/>
              </a:ext>
            </a:extLst>
          </p:cNvPr>
          <p:cNvSpPr>
            <a:spLocks noGrp="1"/>
          </p:cNvSpPr>
          <p:nvPr>
            <p:ph type="title" idx="2"/>
          </p:nvPr>
        </p:nvSpPr>
        <p:spPr/>
        <p:txBody>
          <a:bodyPr/>
          <a:lstStyle/>
          <a:p>
            <a:endParaRPr lang="en-US"/>
          </a:p>
        </p:txBody>
      </p:sp>
    </p:spTree>
    <p:extLst>
      <p:ext uri="{BB962C8B-B14F-4D97-AF65-F5344CB8AC3E}">
        <p14:creationId xmlns:p14="http://schemas.microsoft.com/office/powerpoint/2010/main" val="39311809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F47CC3-F626-3F8F-EA5C-8505A72100DA}"/>
              </a:ext>
            </a:extLst>
          </p:cNvPr>
          <p:cNvSpPr>
            <a:spLocks noGrp="1"/>
          </p:cNvSpPr>
          <p:nvPr>
            <p:ph type="title"/>
          </p:nvPr>
        </p:nvSpPr>
        <p:spPr/>
        <p:txBody>
          <a:bodyPr/>
          <a:lstStyle/>
          <a:p>
            <a:r>
              <a:rPr lang="en-US"/>
              <a:t>Low Income Eligibility Verification</a:t>
            </a:r>
          </a:p>
        </p:txBody>
      </p:sp>
      <p:sp>
        <p:nvSpPr>
          <p:cNvPr id="11" name="TextBox 10">
            <a:extLst>
              <a:ext uri="{FF2B5EF4-FFF2-40B4-BE49-F238E27FC236}">
                <a16:creationId xmlns:a16="http://schemas.microsoft.com/office/drawing/2014/main" id="{7F7D2395-9BE5-D80F-AC1F-A61275555D97}"/>
              </a:ext>
            </a:extLst>
          </p:cNvPr>
          <p:cNvSpPr txBox="1"/>
          <p:nvPr/>
        </p:nvSpPr>
        <p:spPr>
          <a:xfrm>
            <a:off x="193779" y="981012"/>
            <a:ext cx="2137637" cy="3170099"/>
          </a:xfrm>
          <a:prstGeom prst="rect">
            <a:avLst/>
          </a:prstGeom>
          <a:noFill/>
        </p:spPr>
        <p:txBody>
          <a:bodyPr wrap="square" lIns="91440" tIns="45720" rIns="91440" bIns="45720" rtlCol="0" anchor="t">
            <a:spAutoFit/>
          </a:bodyPr>
          <a:lstStyle/>
          <a:p>
            <a:pPr marL="171450" indent="-171450">
              <a:buFont typeface="Arial" panose="020B0604020202020204" pitchFamily="34" charset="0"/>
              <a:buChar char="•"/>
            </a:pPr>
            <a:r>
              <a:rPr lang="en-US" sz="1100"/>
              <a:t>If required, the box at the top of the page will be checked.</a:t>
            </a:r>
          </a:p>
          <a:p>
            <a:pPr marL="171450" indent="-171450">
              <a:buFont typeface="Arial" panose="020B0604020202020204" pitchFamily="34" charset="0"/>
              <a:buChar char="•"/>
            </a:pPr>
            <a:r>
              <a:rPr lang="en-US" sz="1100"/>
              <a:t>1. This description can include what is collected and when, how forms are reviewed, how and when determinations are made.</a:t>
            </a:r>
          </a:p>
          <a:p>
            <a:pPr marL="171450" indent="-171450">
              <a:buFont typeface="Arial" panose="020B0604020202020204" pitchFamily="34" charset="0"/>
              <a:buChar char="•"/>
            </a:pPr>
            <a:r>
              <a:rPr lang="en-US" sz="1100"/>
              <a:t>2. The data sources listed are the only data sources that were allowed to be used to verify eligibility.</a:t>
            </a:r>
          </a:p>
          <a:p>
            <a:pPr marL="171450" indent="-171450">
              <a:buFont typeface="Arial" panose="020B0604020202020204" pitchFamily="34" charset="0"/>
              <a:buChar char="•"/>
            </a:pPr>
            <a:r>
              <a:rPr lang="en-US" sz="1100"/>
              <a:t>If scholarship or financial assistance data was used, share the school's poverty thresholds that meet the 185% of poverty rule. </a:t>
            </a:r>
          </a:p>
          <a:p>
            <a:endParaRPr lang="en-US" sz="1200"/>
          </a:p>
          <a:p>
            <a:endParaRPr lang="en-US" sz="1200"/>
          </a:p>
        </p:txBody>
      </p:sp>
      <p:pic>
        <p:nvPicPr>
          <p:cNvPr id="10" name="Picture 9" descr="This is image is a screen shot of the Low Income Eligibility Verification page in the ARP EANS II monitoring instrument. The screenshot shows questions 1, 2 and 3 questions that need to be completed on the page. ">
            <a:extLst>
              <a:ext uri="{FF2B5EF4-FFF2-40B4-BE49-F238E27FC236}">
                <a16:creationId xmlns:a16="http://schemas.microsoft.com/office/drawing/2014/main" id="{46B6453D-DC75-0E27-8A2B-5436E7F8C8AF}"/>
              </a:ext>
            </a:extLst>
          </p:cNvPr>
          <p:cNvPicPr>
            <a:picLocks noChangeAspect="1"/>
          </p:cNvPicPr>
          <p:nvPr/>
        </p:nvPicPr>
        <p:blipFill>
          <a:blip r:embed="rId2"/>
          <a:stretch>
            <a:fillRect/>
          </a:stretch>
        </p:blipFill>
        <p:spPr>
          <a:xfrm>
            <a:off x="2840090" y="911823"/>
            <a:ext cx="6303910" cy="3075596"/>
          </a:xfrm>
          <a:prstGeom prst="rect">
            <a:avLst/>
          </a:prstGeom>
        </p:spPr>
      </p:pic>
    </p:spTree>
    <p:extLst>
      <p:ext uri="{BB962C8B-B14F-4D97-AF65-F5344CB8AC3E}">
        <p14:creationId xmlns:p14="http://schemas.microsoft.com/office/powerpoint/2010/main" val="28664600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8F785-8DCF-8E7E-7C99-07F039BC32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25C234-3F4B-AD1C-C399-0B4016F91F69}"/>
              </a:ext>
            </a:extLst>
          </p:cNvPr>
          <p:cNvSpPr>
            <a:spLocks noGrp="1"/>
          </p:cNvSpPr>
          <p:nvPr>
            <p:ph type="title"/>
          </p:nvPr>
        </p:nvSpPr>
        <p:spPr/>
        <p:txBody>
          <a:bodyPr/>
          <a:lstStyle/>
          <a:p>
            <a:r>
              <a:rPr lang="en-US"/>
              <a:t>Colorado EANS II Closeout and Final Narrative Report</a:t>
            </a:r>
          </a:p>
        </p:txBody>
      </p:sp>
      <p:sp>
        <p:nvSpPr>
          <p:cNvPr id="4" name="Text Placeholder 3">
            <a:extLst>
              <a:ext uri="{FF2B5EF4-FFF2-40B4-BE49-F238E27FC236}">
                <a16:creationId xmlns:a16="http://schemas.microsoft.com/office/drawing/2014/main" id="{E0E5D0D3-CC14-BEA1-89B0-55AD3819C5F0}"/>
              </a:ext>
            </a:extLst>
          </p:cNvPr>
          <p:cNvSpPr>
            <a:spLocks noGrp="1"/>
          </p:cNvSpPr>
          <p:nvPr>
            <p:ph type="body" idx="1"/>
          </p:nvPr>
        </p:nvSpPr>
        <p:spPr>
          <a:xfrm>
            <a:off x="311700" y="1152475"/>
            <a:ext cx="8294551" cy="3034800"/>
          </a:xfrm>
        </p:spPr>
        <p:txBody>
          <a:bodyPr>
            <a:normAutofit/>
          </a:bodyPr>
          <a:lstStyle/>
          <a:p>
            <a:r>
              <a:rPr lang="en-US"/>
              <a:t>All non-public schools will need to respond to the two questions on this page including: </a:t>
            </a:r>
          </a:p>
          <a:p>
            <a:pPr lvl="1">
              <a:lnSpc>
                <a:spcPct val="114999"/>
              </a:lnSpc>
            </a:pPr>
            <a:r>
              <a:rPr lang="en-US"/>
              <a:t>How did your project contribute to the COVID-19 pandemic in terms of responding to, preparing for, and preventing it from spreading, or to address learning loss?</a:t>
            </a:r>
          </a:p>
          <a:p>
            <a:pPr lvl="1">
              <a:lnSpc>
                <a:spcPct val="114999"/>
              </a:lnSpc>
            </a:pPr>
            <a:r>
              <a:rPr lang="en-US"/>
              <a:t>What populations were served with the grant funds? Select all that apply and </a:t>
            </a:r>
            <a:r>
              <a:rPr lang="en-US" b="1" i="1"/>
              <a:t>please indicate the total population served (teachers and/or students) for each category.</a:t>
            </a:r>
          </a:p>
          <a:p>
            <a:pPr lvl="2">
              <a:lnSpc>
                <a:spcPct val="114999"/>
              </a:lnSpc>
            </a:pPr>
            <a:r>
              <a:rPr lang="en-US"/>
              <a:t>Once you select a checkbox, an additional textbox will appear to indicate the total population served. </a:t>
            </a:r>
          </a:p>
          <a:p>
            <a:pPr lvl="1">
              <a:lnSpc>
                <a:spcPct val="114999"/>
              </a:lnSpc>
            </a:pPr>
            <a:r>
              <a:rPr lang="en-US"/>
              <a:t>Assurances</a:t>
            </a:r>
          </a:p>
        </p:txBody>
      </p:sp>
    </p:spTree>
    <p:extLst>
      <p:ext uri="{BB962C8B-B14F-4D97-AF65-F5344CB8AC3E}">
        <p14:creationId xmlns:p14="http://schemas.microsoft.com/office/powerpoint/2010/main" val="35591843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2472EC-6006-D8B0-B8B1-B33D57DADF21}"/>
              </a:ext>
            </a:extLst>
          </p:cNvPr>
          <p:cNvSpPr>
            <a:spLocks noGrp="1"/>
          </p:cNvSpPr>
          <p:nvPr>
            <p:ph type="title"/>
          </p:nvPr>
        </p:nvSpPr>
        <p:spPr/>
        <p:txBody>
          <a:bodyPr/>
          <a:lstStyle/>
          <a:p>
            <a:r>
              <a:rPr lang="en-US"/>
              <a:t>Colorado EANS II Closeout and Final Narrative Report, cont. </a:t>
            </a:r>
          </a:p>
        </p:txBody>
      </p:sp>
      <p:sp>
        <p:nvSpPr>
          <p:cNvPr id="13" name="TextBox 12">
            <a:extLst>
              <a:ext uri="{FF2B5EF4-FFF2-40B4-BE49-F238E27FC236}">
                <a16:creationId xmlns:a16="http://schemas.microsoft.com/office/drawing/2014/main" id="{57AC49E1-F99E-FD10-3266-96FDD286EB0F}"/>
              </a:ext>
            </a:extLst>
          </p:cNvPr>
          <p:cNvSpPr txBox="1"/>
          <p:nvPr/>
        </p:nvSpPr>
        <p:spPr>
          <a:xfrm>
            <a:off x="311700" y="1205920"/>
            <a:ext cx="1249557" cy="738664"/>
          </a:xfrm>
          <a:prstGeom prst="rect">
            <a:avLst/>
          </a:prstGeom>
          <a:noFill/>
        </p:spPr>
        <p:txBody>
          <a:bodyPr wrap="square" rtlCol="0">
            <a:spAutoFit/>
          </a:bodyPr>
          <a:lstStyle/>
          <a:p>
            <a:r>
              <a:rPr lang="en-US"/>
              <a:t>First, check all boxes that apply. </a:t>
            </a:r>
          </a:p>
        </p:txBody>
      </p:sp>
      <p:pic>
        <p:nvPicPr>
          <p:cNvPr id="3" name="Picture 2" descr="This image shows Question 2 from the Closeout and Final Narrative Report page. Question 2 asks applicants to identify the populations served with grant funds. There is an arrow pointing to the check boxes available. ">
            <a:extLst>
              <a:ext uri="{FF2B5EF4-FFF2-40B4-BE49-F238E27FC236}">
                <a16:creationId xmlns:a16="http://schemas.microsoft.com/office/drawing/2014/main" id="{0FBA3E75-B264-EB88-2BDA-723B7F797382}"/>
              </a:ext>
            </a:extLst>
          </p:cNvPr>
          <p:cNvPicPr>
            <a:picLocks noChangeAspect="1"/>
          </p:cNvPicPr>
          <p:nvPr/>
        </p:nvPicPr>
        <p:blipFill>
          <a:blip r:embed="rId2"/>
          <a:stretch>
            <a:fillRect/>
          </a:stretch>
        </p:blipFill>
        <p:spPr>
          <a:xfrm>
            <a:off x="1561257" y="1016600"/>
            <a:ext cx="7116953" cy="1357046"/>
          </a:xfrm>
          <a:prstGeom prst="rect">
            <a:avLst/>
          </a:prstGeom>
        </p:spPr>
      </p:pic>
      <p:sp>
        <p:nvSpPr>
          <p:cNvPr id="14" name="TextBox 13">
            <a:extLst>
              <a:ext uri="{FF2B5EF4-FFF2-40B4-BE49-F238E27FC236}">
                <a16:creationId xmlns:a16="http://schemas.microsoft.com/office/drawing/2014/main" id="{B03F6DE5-B4C1-CDAC-B060-855D62F84639}"/>
              </a:ext>
            </a:extLst>
          </p:cNvPr>
          <p:cNvSpPr txBox="1"/>
          <p:nvPr/>
        </p:nvSpPr>
        <p:spPr>
          <a:xfrm>
            <a:off x="7578977" y="3017011"/>
            <a:ext cx="1441225" cy="954107"/>
          </a:xfrm>
          <a:prstGeom prst="rect">
            <a:avLst/>
          </a:prstGeom>
          <a:noFill/>
        </p:spPr>
        <p:txBody>
          <a:bodyPr wrap="square" rtlCol="0">
            <a:spAutoFit/>
          </a:bodyPr>
          <a:lstStyle/>
          <a:p>
            <a:r>
              <a:rPr lang="en-US" dirty="0"/>
              <a:t>Once checked, enter the total population served. </a:t>
            </a:r>
          </a:p>
        </p:txBody>
      </p:sp>
      <p:pic>
        <p:nvPicPr>
          <p:cNvPr id="7" name="Picture 6" descr="This image shows Question 2 after a check box is selected. There is an arrow pointing to the row with an option selected and the narrative box that appears after the selection is made. This is where the applicant will input the number of students and or teachers served with the grant funds. ">
            <a:extLst>
              <a:ext uri="{FF2B5EF4-FFF2-40B4-BE49-F238E27FC236}">
                <a16:creationId xmlns:a16="http://schemas.microsoft.com/office/drawing/2014/main" id="{A096E015-A8A0-0B22-813D-718BF70456DB}"/>
              </a:ext>
            </a:extLst>
          </p:cNvPr>
          <p:cNvPicPr>
            <a:picLocks noChangeAspect="1"/>
          </p:cNvPicPr>
          <p:nvPr/>
        </p:nvPicPr>
        <p:blipFill>
          <a:blip r:embed="rId3"/>
          <a:stretch>
            <a:fillRect/>
          </a:stretch>
        </p:blipFill>
        <p:spPr>
          <a:xfrm>
            <a:off x="651359" y="2769855"/>
            <a:ext cx="6791148" cy="1386639"/>
          </a:xfrm>
          <a:prstGeom prst="rect">
            <a:avLst/>
          </a:prstGeom>
        </p:spPr>
      </p:pic>
    </p:spTree>
    <p:extLst>
      <p:ext uri="{BB962C8B-B14F-4D97-AF65-F5344CB8AC3E}">
        <p14:creationId xmlns:p14="http://schemas.microsoft.com/office/powerpoint/2010/main" val="907907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g278539799a0_0_12"/>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r>
              <a:rPr lang="en-US"/>
              <a:t>Monitoring Overview/Purpose</a:t>
            </a:r>
          </a:p>
        </p:txBody>
      </p:sp>
      <p:sp>
        <p:nvSpPr>
          <p:cNvPr id="427" name="Google Shape;427;g278539799a0_0_12"/>
          <p:cNvSpPr txBox="1">
            <a:spLocks noGrp="1"/>
          </p:cNvSpPr>
          <p:nvPr>
            <p:ph type="body" idx="1"/>
          </p:nvPr>
        </p:nvSpPr>
        <p:spPr>
          <a:xfrm>
            <a:off x="311699" y="1152475"/>
            <a:ext cx="8468173" cy="3195992"/>
          </a:xfrm>
          <a:prstGeom prst="rect">
            <a:avLst/>
          </a:prstGeom>
        </p:spPr>
        <p:txBody>
          <a:bodyPr spcFirstLastPara="1" wrap="square" lIns="91425" tIns="91425" rIns="91425" bIns="91425" anchor="t" anchorCtr="0">
            <a:normAutofit/>
          </a:bodyPr>
          <a:lstStyle/>
          <a:p>
            <a:pPr marL="0" indent="0">
              <a:lnSpc>
                <a:spcPct val="114999"/>
              </a:lnSpc>
              <a:buNone/>
            </a:pPr>
            <a:r>
              <a:rPr lang="en-US"/>
              <a:t>Monitoring is a collaborative process that includes input from both the non-public school and Colorado Department of Education (CDE). This is to ensure that both parties involved in the Monitoring Process are aware of the expectations and requirements. CDE aims to help non-public schools understand the requirements associated with participating in the ARP EANS II program. </a:t>
            </a:r>
          </a:p>
          <a:p>
            <a:pPr marL="0" indent="0">
              <a:lnSpc>
                <a:spcPct val="114999"/>
              </a:lnSpc>
              <a:buNone/>
            </a:pPr>
            <a:endParaRPr lang="en-US"/>
          </a:p>
          <a:p>
            <a:pPr marL="0" indent="0">
              <a:lnSpc>
                <a:spcPct val="114999"/>
              </a:lnSpc>
              <a:buNone/>
            </a:pPr>
            <a:r>
              <a:rPr lang="en-US"/>
              <a:t>Monitoring emphasizes accountability for using resources to respond to the disruptions caused by the pandemic. A set of clear monitoring activities clarifies for non-public schools, and CDE monitoring personnel, the critical components of this accountability and provides a standard against which non-public schools participation can be measured.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B0093C-654B-5F51-5D6E-75CCF362E622}"/>
              </a:ext>
            </a:extLst>
          </p:cNvPr>
          <p:cNvSpPr>
            <a:spLocks noGrp="1"/>
          </p:cNvSpPr>
          <p:nvPr>
            <p:ph type="title"/>
          </p:nvPr>
        </p:nvSpPr>
        <p:spPr/>
        <p:txBody>
          <a:bodyPr/>
          <a:lstStyle/>
          <a:p>
            <a:r>
              <a:rPr lang="en-US"/>
              <a:t>Close out and Final Narrative Report - Assurances</a:t>
            </a:r>
          </a:p>
        </p:txBody>
      </p:sp>
      <p:pic>
        <p:nvPicPr>
          <p:cNvPr id="8" name="Picture 7" descr="This image is a screenshot of the assurances in the ARP EANS II monitoring instrument.">
            <a:extLst>
              <a:ext uri="{FF2B5EF4-FFF2-40B4-BE49-F238E27FC236}">
                <a16:creationId xmlns:a16="http://schemas.microsoft.com/office/drawing/2014/main" id="{4CD1F3FF-53E6-424C-FC42-3997754B62D0}"/>
              </a:ext>
            </a:extLst>
          </p:cNvPr>
          <p:cNvPicPr>
            <a:picLocks noChangeAspect="1"/>
          </p:cNvPicPr>
          <p:nvPr/>
        </p:nvPicPr>
        <p:blipFill>
          <a:blip r:embed="rId2"/>
          <a:stretch>
            <a:fillRect/>
          </a:stretch>
        </p:blipFill>
        <p:spPr>
          <a:xfrm>
            <a:off x="155850" y="1194187"/>
            <a:ext cx="8832300" cy="1878853"/>
          </a:xfrm>
          <a:prstGeom prst="rect">
            <a:avLst/>
          </a:prstGeom>
        </p:spPr>
      </p:pic>
    </p:spTree>
    <p:extLst>
      <p:ext uri="{BB962C8B-B14F-4D97-AF65-F5344CB8AC3E}">
        <p14:creationId xmlns:p14="http://schemas.microsoft.com/office/powerpoint/2010/main" val="37394629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170CB-42B3-903C-0366-96402CE255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145753-AC75-5E46-5439-1C9BBA6C7C8B}"/>
              </a:ext>
            </a:extLst>
          </p:cNvPr>
          <p:cNvSpPr>
            <a:spLocks noGrp="1"/>
          </p:cNvSpPr>
          <p:nvPr>
            <p:ph type="title"/>
          </p:nvPr>
        </p:nvSpPr>
        <p:spPr/>
        <p:txBody>
          <a:bodyPr/>
          <a:lstStyle/>
          <a:p>
            <a:r>
              <a:rPr lang="en-US"/>
              <a:t>Equipment and Supply Inventory and Asset Tagging </a:t>
            </a:r>
          </a:p>
        </p:txBody>
      </p:sp>
      <p:sp>
        <p:nvSpPr>
          <p:cNvPr id="4" name="Text Placeholder 3">
            <a:extLst>
              <a:ext uri="{FF2B5EF4-FFF2-40B4-BE49-F238E27FC236}">
                <a16:creationId xmlns:a16="http://schemas.microsoft.com/office/drawing/2014/main" id="{74EC1C2D-311E-D5E6-52A6-1914022E49FF}"/>
              </a:ext>
            </a:extLst>
          </p:cNvPr>
          <p:cNvSpPr>
            <a:spLocks noGrp="1"/>
          </p:cNvSpPr>
          <p:nvPr>
            <p:ph type="body" idx="1"/>
          </p:nvPr>
        </p:nvSpPr>
        <p:spPr>
          <a:xfrm>
            <a:off x="311700" y="1152475"/>
            <a:ext cx="8265615" cy="3034800"/>
          </a:xfrm>
        </p:spPr>
        <p:txBody>
          <a:bodyPr>
            <a:normAutofit fontScale="92500" lnSpcReduction="10000"/>
          </a:bodyPr>
          <a:lstStyle/>
          <a:p>
            <a:r>
              <a:rPr lang="en-US"/>
              <a:t>CDE will pre-load information for the Equipment and Supply Inventory section. Non-Publics will then need to respond to the Condition, Continued Use, and what Federal Program the item will support. </a:t>
            </a:r>
          </a:p>
          <a:p>
            <a:pPr lvl="1">
              <a:lnSpc>
                <a:spcPct val="124999"/>
              </a:lnSpc>
            </a:pPr>
            <a:r>
              <a:rPr lang="en-US"/>
              <a:t>Each individual line can contain multiple quantities, report the condition of most of the items listed. </a:t>
            </a:r>
          </a:p>
          <a:p>
            <a:pPr lvl="1">
              <a:lnSpc>
                <a:spcPct val="124999"/>
              </a:lnSpc>
            </a:pPr>
            <a:r>
              <a:rPr lang="en-US"/>
              <a:t>If there are a few items that have a different condition, use the narrative box provided under Question 2 to indicate the different conditions. </a:t>
            </a:r>
          </a:p>
          <a:p>
            <a:pPr lvl="1">
              <a:lnSpc>
                <a:spcPct val="114999"/>
              </a:lnSpc>
            </a:pPr>
            <a:r>
              <a:rPr lang="en-US"/>
              <a:t>If "Other" is selected for the Federal Program, please use the same textbox under Question 2 to specify which Federal Program the items will support or provide additional context. </a:t>
            </a:r>
          </a:p>
          <a:p>
            <a:pPr>
              <a:lnSpc>
                <a:spcPct val="114999"/>
              </a:lnSpc>
            </a:pPr>
            <a:r>
              <a:rPr lang="en-US"/>
              <a:t>In your EANS II Monitoring communication email, you should have received your </a:t>
            </a:r>
            <a:r>
              <a:rPr lang="en-US" b="1"/>
              <a:t>Asset Tagging sheet</a:t>
            </a:r>
            <a:r>
              <a:rPr lang="en-US"/>
              <a:t>. Once tags are received, complete the Asset Tagging sheet tab and upload it to question 3 within GAINS. </a:t>
            </a:r>
          </a:p>
        </p:txBody>
      </p:sp>
    </p:spTree>
    <p:extLst>
      <p:ext uri="{BB962C8B-B14F-4D97-AF65-F5344CB8AC3E}">
        <p14:creationId xmlns:p14="http://schemas.microsoft.com/office/powerpoint/2010/main" val="20228529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F1DD4E-CEA8-3840-6D03-D1B56CCEC030}"/>
              </a:ext>
            </a:extLst>
          </p:cNvPr>
          <p:cNvSpPr>
            <a:spLocks noGrp="1"/>
          </p:cNvSpPr>
          <p:nvPr>
            <p:ph type="title"/>
          </p:nvPr>
        </p:nvSpPr>
        <p:spPr/>
        <p:txBody>
          <a:bodyPr/>
          <a:lstStyle/>
          <a:p>
            <a:r>
              <a:rPr lang="en-US" i="0">
                <a:solidFill>
                  <a:srgbClr val="000000"/>
                </a:solidFill>
                <a:effectLst/>
                <a:latin typeface="Roboto" panose="02000000000000000000" pitchFamily="2" charset="0"/>
                <a:ea typeface="Roboto" panose="02000000000000000000" pitchFamily="2" charset="0"/>
                <a:cs typeface="Roboto" panose="02000000000000000000" pitchFamily="2" charset="0"/>
              </a:rPr>
              <a:t>Equipment and Supply Inventory Example</a:t>
            </a:r>
            <a:endParaRPr lang="en-US">
              <a:latin typeface="Roboto" panose="02000000000000000000" pitchFamily="2" charset="0"/>
              <a:ea typeface="Roboto" panose="02000000000000000000" pitchFamily="2" charset="0"/>
              <a:cs typeface="Roboto" panose="02000000000000000000" pitchFamily="2" charset="0"/>
            </a:endParaRPr>
          </a:p>
        </p:txBody>
      </p:sp>
      <p:pic>
        <p:nvPicPr>
          <p:cNvPr id="8" name="Picture 7" descr="This is a screen shot example of the Equipment and Supply Inventory section in the ARP EANS Monitoring Instrument. The screen shot shows the pre-populated inventory item, vendor, total amount, invoice number and has text boxes for the applicant to indicate the condition of the items, if the applicant will continue to use them, and what federal program will the item be used to support. ">
            <a:extLst>
              <a:ext uri="{FF2B5EF4-FFF2-40B4-BE49-F238E27FC236}">
                <a16:creationId xmlns:a16="http://schemas.microsoft.com/office/drawing/2014/main" id="{A4E1856A-8DA2-516D-08A0-53222CE407E3}"/>
              </a:ext>
            </a:extLst>
          </p:cNvPr>
          <p:cNvPicPr>
            <a:picLocks noChangeAspect="1"/>
          </p:cNvPicPr>
          <p:nvPr/>
        </p:nvPicPr>
        <p:blipFill>
          <a:blip r:embed="rId2"/>
          <a:stretch>
            <a:fillRect/>
          </a:stretch>
        </p:blipFill>
        <p:spPr>
          <a:xfrm>
            <a:off x="123872" y="1075972"/>
            <a:ext cx="8656787" cy="1266206"/>
          </a:xfrm>
          <a:prstGeom prst="rect">
            <a:avLst/>
          </a:prstGeom>
        </p:spPr>
      </p:pic>
      <p:pic>
        <p:nvPicPr>
          <p:cNvPr id="9" name="Picture 8" descr="This is a screen shot of question 2 on the Equipment and Supply Inventory page in the ARP EANS II monitoring instrument. The example includes a sample narrative response that provides additional information about the items listed in inventory table, the condition and serial numbers. ">
            <a:extLst>
              <a:ext uri="{FF2B5EF4-FFF2-40B4-BE49-F238E27FC236}">
                <a16:creationId xmlns:a16="http://schemas.microsoft.com/office/drawing/2014/main" id="{A91BCACD-15F5-468A-28ED-A1C5F6D1ADE9}"/>
              </a:ext>
            </a:extLst>
          </p:cNvPr>
          <p:cNvPicPr>
            <a:picLocks noChangeAspect="1"/>
          </p:cNvPicPr>
          <p:nvPr/>
        </p:nvPicPr>
        <p:blipFill>
          <a:blip r:embed="rId3"/>
          <a:stretch>
            <a:fillRect/>
          </a:stretch>
        </p:blipFill>
        <p:spPr>
          <a:xfrm>
            <a:off x="363341" y="2430053"/>
            <a:ext cx="7827750" cy="1646361"/>
          </a:xfrm>
          <a:prstGeom prst="rect">
            <a:avLst/>
          </a:prstGeom>
        </p:spPr>
      </p:pic>
      <p:sp>
        <p:nvSpPr>
          <p:cNvPr id="5" name="TextBox 4">
            <a:extLst>
              <a:ext uri="{FF2B5EF4-FFF2-40B4-BE49-F238E27FC236}">
                <a16:creationId xmlns:a16="http://schemas.microsoft.com/office/drawing/2014/main" id="{BBB45D16-B323-0797-60F0-14730CB31F1D}"/>
              </a:ext>
            </a:extLst>
          </p:cNvPr>
          <p:cNvSpPr txBox="1"/>
          <p:nvPr/>
        </p:nvSpPr>
        <p:spPr>
          <a:xfrm>
            <a:off x="123872" y="4053576"/>
            <a:ext cx="8656787" cy="307777"/>
          </a:xfrm>
          <a:prstGeom prst="rect">
            <a:avLst/>
          </a:prstGeom>
          <a:noFill/>
        </p:spPr>
        <p:txBody>
          <a:bodyPr wrap="square" rtlCol="0">
            <a:spAutoFit/>
          </a:bodyPr>
          <a:lstStyle/>
          <a:p>
            <a:r>
              <a:rPr lang="en-US"/>
              <a:t>Applicants will need to include serial numbers for the disposed items in the narrative description. </a:t>
            </a:r>
          </a:p>
        </p:txBody>
      </p:sp>
    </p:spTree>
    <p:extLst>
      <p:ext uri="{BB962C8B-B14F-4D97-AF65-F5344CB8AC3E}">
        <p14:creationId xmlns:p14="http://schemas.microsoft.com/office/powerpoint/2010/main" val="20786960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194AB8-9EA6-15FE-EF4D-7540B66EE9CB}"/>
              </a:ext>
            </a:extLst>
          </p:cNvPr>
          <p:cNvSpPr>
            <a:spLocks noGrp="1"/>
          </p:cNvSpPr>
          <p:nvPr>
            <p:ph type="title"/>
          </p:nvPr>
        </p:nvSpPr>
        <p:spPr/>
        <p:txBody>
          <a:bodyPr/>
          <a:lstStyle/>
          <a:p>
            <a:r>
              <a:rPr lang="en-US"/>
              <a:t>Equipment and Supply Inventory and Asset Tagging, cont.</a:t>
            </a:r>
          </a:p>
        </p:txBody>
      </p:sp>
      <p:sp>
        <p:nvSpPr>
          <p:cNvPr id="5" name="Text Placeholder 4">
            <a:extLst>
              <a:ext uri="{FF2B5EF4-FFF2-40B4-BE49-F238E27FC236}">
                <a16:creationId xmlns:a16="http://schemas.microsoft.com/office/drawing/2014/main" id="{FE05AF83-39E4-AEBB-EB20-8DA063A7F2D9}"/>
              </a:ext>
            </a:extLst>
          </p:cNvPr>
          <p:cNvSpPr>
            <a:spLocks noGrp="1"/>
          </p:cNvSpPr>
          <p:nvPr>
            <p:ph type="body" idx="1"/>
          </p:nvPr>
        </p:nvSpPr>
        <p:spPr>
          <a:xfrm>
            <a:off x="311699" y="1152475"/>
            <a:ext cx="8384183" cy="3034800"/>
          </a:xfrm>
        </p:spPr>
        <p:txBody>
          <a:bodyPr/>
          <a:lstStyle/>
          <a:p>
            <a:pPr marL="127000" indent="0">
              <a:buNone/>
            </a:pPr>
            <a:r>
              <a:rPr lang="en-US"/>
              <a:t>Asset Tagging</a:t>
            </a:r>
          </a:p>
          <a:p>
            <a:r>
              <a:rPr lang="en-US"/>
              <a:t>CDE will mail asset tags and instructions for asset tagging.</a:t>
            </a:r>
          </a:p>
          <a:p>
            <a:pPr lvl="1"/>
            <a:r>
              <a:rPr lang="en-US"/>
              <a:t>The spreadsheet sent via email contains a list of items that need to be tagged and serial numbers, if known.</a:t>
            </a:r>
          </a:p>
          <a:p>
            <a:pPr lvl="1"/>
            <a:r>
              <a:rPr lang="en-US"/>
              <a:t>If a serial number for the item purchased is not listed, you will need to add it to the spreadsheet before uploading the completed tagging spreadsheet into GAINS.</a:t>
            </a:r>
          </a:p>
          <a:p>
            <a:r>
              <a:rPr lang="en-US"/>
              <a:t>Any items that were purchased with ARP EANS II funds but were not listed on the asset tagging spreadsheet can be added. </a:t>
            </a:r>
          </a:p>
          <a:p>
            <a:pPr lvl="1">
              <a:lnSpc>
                <a:spcPct val="114999"/>
              </a:lnSpc>
            </a:pPr>
            <a:r>
              <a:rPr lang="en-US"/>
              <a:t>If additional tags are needed, please reach out to CDE</a:t>
            </a:r>
          </a:p>
          <a:p>
            <a:endParaRPr lang="en-US"/>
          </a:p>
        </p:txBody>
      </p:sp>
    </p:spTree>
    <p:extLst>
      <p:ext uri="{BB962C8B-B14F-4D97-AF65-F5344CB8AC3E}">
        <p14:creationId xmlns:p14="http://schemas.microsoft.com/office/powerpoint/2010/main" val="28458369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F5A0A-8828-EC36-3339-2ED0BC096D05}"/>
              </a:ext>
            </a:extLst>
          </p:cNvPr>
          <p:cNvSpPr>
            <a:spLocks noGrp="1"/>
          </p:cNvSpPr>
          <p:nvPr>
            <p:ph type="title"/>
          </p:nvPr>
        </p:nvSpPr>
        <p:spPr/>
        <p:txBody>
          <a:bodyPr/>
          <a:lstStyle/>
          <a:p>
            <a:r>
              <a:rPr lang="en-US"/>
              <a:t>Asset Tagging Sheet</a:t>
            </a:r>
          </a:p>
        </p:txBody>
      </p:sp>
      <p:sp>
        <p:nvSpPr>
          <p:cNvPr id="4" name="Text Placeholder 3">
            <a:extLst>
              <a:ext uri="{FF2B5EF4-FFF2-40B4-BE49-F238E27FC236}">
                <a16:creationId xmlns:a16="http://schemas.microsoft.com/office/drawing/2014/main" id="{5B34EC9F-1DDE-8211-8760-CC0B94A5ED25}"/>
              </a:ext>
            </a:extLst>
          </p:cNvPr>
          <p:cNvSpPr>
            <a:spLocks noGrp="1"/>
          </p:cNvSpPr>
          <p:nvPr>
            <p:ph type="body" idx="1"/>
          </p:nvPr>
        </p:nvSpPr>
        <p:spPr>
          <a:xfrm>
            <a:off x="311700" y="964850"/>
            <a:ext cx="8025106" cy="3212965"/>
          </a:xfrm>
        </p:spPr>
        <p:txBody>
          <a:bodyPr/>
          <a:lstStyle/>
          <a:p>
            <a:pPr marL="298450" indent="-171450"/>
            <a:r>
              <a:rPr lang="en-US"/>
              <a:t>Asset Tagging Tab </a:t>
            </a:r>
          </a:p>
          <a:p>
            <a:pPr marL="869950" lvl="1" indent="-285750">
              <a:lnSpc>
                <a:spcPct val="114999"/>
              </a:lnSpc>
              <a:buSzPts val="1600"/>
              <a:buFont typeface="Courier New"/>
              <a:buChar char="o"/>
            </a:pPr>
            <a:r>
              <a:rPr lang="en-US"/>
              <a:t>Highlighted fields must be filled out</a:t>
            </a:r>
          </a:p>
          <a:p>
            <a:pPr marL="869950" lvl="1" indent="-285750">
              <a:lnSpc>
                <a:spcPct val="114999"/>
              </a:lnSpc>
              <a:buSzPts val="1600"/>
              <a:buFont typeface="Courier New"/>
              <a:buChar char="o"/>
            </a:pPr>
            <a:r>
              <a:rPr lang="en-US"/>
              <a:t>If unable to complete the field, add the reason to the comment column on the asset tag sheet.</a:t>
            </a:r>
            <a:endParaRPr lang="en-US" sz="1200"/>
          </a:p>
          <a:p>
            <a:pPr marL="869950" lvl="1" indent="-285750">
              <a:lnSpc>
                <a:spcPct val="114999"/>
              </a:lnSpc>
              <a:buFont typeface="Courier New"/>
              <a:buChar char="o"/>
            </a:pPr>
            <a:endParaRPr lang="en-US"/>
          </a:p>
          <a:p>
            <a:pPr marL="869950" lvl="1" indent="-285750">
              <a:lnSpc>
                <a:spcPct val="114999"/>
              </a:lnSpc>
              <a:buFont typeface="Courier New"/>
              <a:buChar char="o"/>
            </a:pPr>
            <a:endParaRPr lang="en-US"/>
          </a:p>
          <a:p>
            <a:pPr marL="127000" indent="0">
              <a:lnSpc>
                <a:spcPct val="114999"/>
              </a:lnSpc>
              <a:buNone/>
            </a:pPr>
            <a:endParaRPr lang="en-US" sz="1200"/>
          </a:p>
          <a:p>
            <a:pPr marL="298450" indent="-171450"/>
            <a:endParaRPr lang="en-US"/>
          </a:p>
          <a:p>
            <a:pPr marL="298450" indent="-171450"/>
            <a:r>
              <a:rPr lang="en-US"/>
              <a:t>Supplies and Inventory Tab</a:t>
            </a:r>
          </a:p>
          <a:p>
            <a:pPr lvl="1"/>
            <a:r>
              <a:rPr lang="en-US"/>
              <a:t>Use this tab for planning purposes. The information listed on this tab is in GAINS and applicants will respond to the questions listed in GAINS.</a:t>
            </a:r>
          </a:p>
          <a:p>
            <a:pPr lvl="1"/>
            <a:r>
              <a:rPr lang="en-US"/>
              <a:t>Does not need to be completed</a:t>
            </a:r>
          </a:p>
          <a:p>
            <a:pPr>
              <a:lnSpc>
                <a:spcPct val="114999"/>
              </a:lnSpc>
            </a:pPr>
            <a:endParaRPr lang="en-US"/>
          </a:p>
        </p:txBody>
      </p:sp>
      <p:pic>
        <p:nvPicPr>
          <p:cNvPr id="3" name="Picture 2" descr="This image is an example from the Asset Tagging excel sheet. The image shows how the sheet will come with the school name, school code, quantity of inventory items, vendor, total amount, invoice number PO number Serial Numbers pre-populated. The  Asset tag number, and Comments fields are blank. Some fields are highlighted indicating the applicant will need to provide that information. ">
            <a:extLst>
              <a:ext uri="{FF2B5EF4-FFF2-40B4-BE49-F238E27FC236}">
                <a16:creationId xmlns:a16="http://schemas.microsoft.com/office/drawing/2014/main" id="{274B75DD-B711-AE4E-87D7-96D6FB29AFD2}"/>
              </a:ext>
            </a:extLst>
          </p:cNvPr>
          <p:cNvPicPr>
            <a:picLocks noChangeAspect="1"/>
          </p:cNvPicPr>
          <p:nvPr/>
        </p:nvPicPr>
        <p:blipFill>
          <a:blip r:embed="rId2"/>
          <a:stretch>
            <a:fillRect/>
          </a:stretch>
        </p:blipFill>
        <p:spPr>
          <a:xfrm>
            <a:off x="1685803" y="2121819"/>
            <a:ext cx="5526911" cy="615692"/>
          </a:xfrm>
          <a:prstGeom prst="rect">
            <a:avLst/>
          </a:prstGeom>
        </p:spPr>
      </p:pic>
      <p:pic>
        <p:nvPicPr>
          <p:cNvPr id="6" name="Picture 5" descr="This is a screen shot of the Supplies and Inventory tab in the Asset Tagging Sheet. The image has the words Do Not Complete This Tab highlighted. ">
            <a:extLst>
              <a:ext uri="{FF2B5EF4-FFF2-40B4-BE49-F238E27FC236}">
                <a16:creationId xmlns:a16="http://schemas.microsoft.com/office/drawing/2014/main" id="{C49B6FEB-17CD-C4DF-720D-A0A3B3299C8C}"/>
              </a:ext>
            </a:extLst>
          </p:cNvPr>
          <p:cNvPicPr>
            <a:picLocks noChangeAspect="1"/>
          </p:cNvPicPr>
          <p:nvPr/>
        </p:nvPicPr>
        <p:blipFill>
          <a:blip r:embed="rId3"/>
          <a:stretch>
            <a:fillRect/>
          </a:stretch>
        </p:blipFill>
        <p:spPr>
          <a:xfrm>
            <a:off x="5810783" y="3610305"/>
            <a:ext cx="2954598" cy="958688"/>
          </a:xfrm>
          <a:prstGeom prst="rect">
            <a:avLst/>
          </a:prstGeom>
        </p:spPr>
      </p:pic>
    </p:spTree>
    <p:extLst>
      <p:ext uri="{BB962C8B-B14F-4D97-AF65-F5344CB8AC3E}">
        <p14:creationId xmlns:p14="http://schemas.microsoft.com/office/powerpoint/2010/main" val="41668539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2E71CA-B2B8-2D87-9DB5-246D6A5B3208}"/>
              </a:ext>
            </a:extLst>
          </p:cNvPr>
          <p:cNvSpPr>
            <a:spLocks noGrp="1"/>
          </p:cNvSpPr>
          <p:nvPr>
            <p:ph type="title"/>
          </p:nvPr>
        </p:nvSpPr>
        <p:spPr>
          <a:xfrm>
            <a:off x="378477" y="3337378"/>
            <a:ext cx="8387046" cy="853118"/>
          </a:xfrm>
        </p:spPr>
        <p:txBody>
          <a:bodyPr>
            <a:normAutofit fontScale="90000"/>
          </a:bodyPr>
          <a:lstStyle/>
          <a:p>
            <a:r>
              <a:rPr lang="en-US">
                <a:solidFill>
                  <a:schemeClr val="tx1"/>
                </a:solidFill>
              </a:rPr>
              <a:t>Submitting ARP EANS II Monitoring Instrument &amp; Notifications</a:t>
            </a:r>
          </a:p>
        </p:txBody>
      </p:sp>
    </p:spTree>
    <p:extLst>
      <p:ext uri="{BB962C8B-B14F-4D97-AF65-F5344CB8AC3E}">
        <p14:creationId xmlns:p14="http://schemas.microsoft.com/office/powerpoint/2010/main" val="29816113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810F8-FC66-2D20-D834-4261B9AE4D73}"/>
              </a:ext>
            </a:extLst>
          </p:cNvPr>
          <p:cNvSpPr>
            <a:spLocks noGrp="1"/>
          </p:cNvSpPr>
          <p:nvPr>
            <p:ph type="title"/>
          </p:nvPr>
        </p:nvSpPr>
        <p:spPr/>
        <p:txBody>
          <a:bodyPr/>
          <a:lstStyle/>
          <a:p>
            <a:r>
              <a:rPr lang="en-US"/>
              <a:t>Submit ARP EANS II Monitoring Instrument </a:t>
            </a:r>
          </a:p>
        </p:txBody>
      </p:sp>
      <p:sp>
        <p:nvSpPr>
          <p:cNvPr id="4" name="Text Placeholder 3">
            <a:extLst>
              <a:ext uri="{FF2B5EF4-FFF2-40B4-BE49-F238E27FC236}">
                <a16:creationId xmlns:a16="http://schemas.microsoft.com/office/drawing/2014/main" id="{BBF6D8B5-2992-94E1-6F76-D8F6C70AE776}"/>
              </a:ext>
            </a:extLst>
          </p:cNvPr>
          <p:cNvSpPr>
            <a:spLocks noGrp="1"/>
          </p:cNvSpPr>
          <p:nvPr>
            <p:ph type="body" idx="1"/>
          </p:nvPr>
        </p:nvSpPr>
        <p:spPr>
          <a:xfrm>
            <a:off x="311700" y="1130773"/>
            <a:ext cx="5277900" cy="3309698"/>
          </a:xfrm>
        </p:spPr>
        <p:txBody>
          <a:bodyPr/>
          <a:lstStyle/>
          <a:p>
            <a:r>
              <a:rPr lang="en-US" sz="1400"/>
              <a:t>Once the validation messages are addressed and you are ready to submit, change the status to </a:t>
            </a:r>
            <a:r>
              <a:rPr lang="en-US" sz="1400" b="1"/>
              <a:t>Draft Completed.</a:t>
            </a:r>
            <a:r>
              <a:rPr lang="en-US" sz="1400"/>
              <a:t> </a:t>
            </a:r>
          </a:p>
          <a:p>
            <a:pPr>
              <a:lnSpc>
                <a:spcPct val="114999"/>
              </a:lnSpc>
            </a:pPr>
            <a:r>
              <a:rPr lang="en-US" sz="1400"/>
              <a:t>Once in Draft Completed, the LEA Authorized Representative will be notified that they need to approve the application. The LEA Authorized Representative will then need to login to GAINS and approve the application if there are no changes</a:t>
            </a:r>
          </a:p>
        </p:txBody>
      </p:sp>
      <p:pic>
        <p:nvPicPr>
          <p:cNvPr id="5" name="Picture 4" descr="Users will change the status to Draft completed. Which is next to &quot;Changes Status to&quot; and below the current status of Draft Started. ">
            <a:extLst>
              <a:ext uri="{FF2B5EF4-FFF2-40B4-BE49-F238E27FC236}">
                <a16:creationId xmlns:a16="http://schemas.microsoft.com/office/drawing/2014/main" id="{ABFE5C8B-1DD1-2B99-8CD6-0131983B3786}"/>
              </a:ext>
            </a:extLst>
          </p:cNvPr>
          <p:cNvPicPr>
            <a:picLocks noChangeAspect="1"/>
          </p:cNvPicPr>
          <p:nvPr/>
        </p:nvPicPr>
        <p:blipFill>
          <a:blip r:embed="rId3"/>
          <a:stretch>
            <a:fillRect/>
          </a:stretch>
        </p:blipFill>
        <p:spPr>
          <a:xfrm>
            <a:off x="5786559" y="1069935"/>
            <a:ext cx="2924175" cy="1600200"/>
          </a:xfrm>
          <a:prstGeom prst="rect">
            <a:avLst/>
          </a:prstGeom>
        </p:spPr>
      </p:pic>
      <p:pic>
        <p:nvPicPr>
          <p:cNvPr id="6" name="Picture 5" descr="Users will change the status to LEA Authorized Representative Approved. Which is next to &quot;Changes Status to&quot; and below the current status of Draft Completed.  ">
            <a:extLst>
              <a:ext uri="{FF2B5EF4-FFF2-40B4-BE49-F238E27FC236}">
                <a16:creationId xmlns:a16="http://schemas.microsoft.com/office/drawing/2014/main" id="{5E784FB7-030A-80F7-8129-73660D696C5C}"/>
              </a:ext>
            </a:extLst>
          </p:cNvPr>
          <p:cNvPicPr>
            <a:picLocks noChangeAspect="1"/>
          </p:cNvPicPr>
          <p:nvPr/>
        </p:nvPicPr>
        <p:blipFill>
          <a:blip r:embed="rId4"/>
          <a:stretch>
            <a:fillRect/>
          </a:stretch>
        </p:blipFill>
        <p:spPr>
          <a:xfrm>
            <a:off x="5693539" y="2763817"/>
            <a:ext cx="3110214" cy="1417176"/>
          </a:xfrm>
          <a:prstGeom prst="rect">
            <a:avLst/>
          </a:prstGeom>
        </p:spPr>
      </p:pic>
      <p:sp>
        <p:nvSpPr>
          <p:cNvPr id="8" name="Text Placeholder 3">
            <a:extLst>
              <a:ext uri="{FF2B5EF4-FFF2-40B4-BE49-F238E27FC236}">
                <a16:creationId xmlns:a16="http://schemas.microsoft.com/office/drawing/2014/main" id="{A0463DBE-824E-F6B0-D4EB-987207AAE891}"/>
              </a:ext>
            </a:extLst>
          </p:cNvPr>
          <p:cNvSpPr txBox="1">
            <a:spLocks/>
          </p:cNvSpPr>
          <p:nvPr/>
        </p:nvSpPr>
        <p:spPr>
          <a:xfrm>
            <a:off x="373993" y="3347323"/>
            <a:ext cx="5157250" cy="736261"/>
          </a:xfrm>
          <a:prstGeom prst="rect">
            <a:avLst/>
          </a:prstGeom>
          <a:solidFill>
            <a:schemeClr val="accent4"/>
          </a:solidFill>
          <a:ln w="57150">
            <a:solidFill>
              <a:schemeClr val="accent4"/>
            </a:solidFill>
          </a:ln>
        </p:spPr>
        <p:txBody>
          <a:bodyPr spcFirstLastPara="1" wrap="square" lIns="91425" tIns="91425" rIns="91425" bIns="91425" anchor="t" anchorCtr="0">
            <a:normAutofit lnSpcReduction="10000"/>
          </a:bodyPr>
          <a:lstStyle>
            <a:defPPr marR="0" lvl="0" algn="l" rtl="0">
              <a:lnSpc>
                <a:spcPct val="100000"/>
              </a:lnSpc>
              <a:spcBef>
                <a:spcPts val="0"/>
              </a:spcBef>
              <a:spcAft>
                <a:spcPts val="0"/>
              </a:spcAft>
              <a:defRPr/>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marL="127000" indent="0" algn="ctr">
              <a:lnSpc>
                <a:spcPct val="114999"/>
              </a:lnSpc>
              <a:buNone/>
            </a:pPr>
            <a:r>
              <a:rPr lang="en-US">
                <a:solidFill>
                  <a:schemeClr val="tx1"/>
                </a:solidFill>
              </a:rPr>
              <a:t>The instrument is officially submitted to CDE once in, </a:t>
            </a:r>
            <a:r>
              <a:rPr lang="en-US" b="1">
                <a:solidFill>
                  <a:schemeClr val="tx1"/>
                </a:solidFill>
              </a:rPr>
              <a:t>LEA Authorized Representative Approved </a:t>
            </a:r>
            <a:r>
              <a:rPr lang="en-US">
                <a:solidFill>
                  <a:schemeClr val="tx1"/>
                </a:solidFill>
              </a:rPr>
              <a:t>status.</a:t>
            </a:r>
            <a:endParaRPr lang="en-US" b="1">
              <a:solidFill>
                <a:schemeClr val="tx1"/>
              </a:solidFill>
            </a:endParaRPr>
          </a:p>
        </p:txBody>
      </p:sp>
    </p:spTree>
    <p:extLst>
      <p:ext uri="{BB962C8B-B14F-4D97-AF65-F5344CB8AC3E}">
        <p14:creationId xmlns:p14="http://schemas.microsoft.com/office/powerpoint/2010/main" val="7852287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E862B-D09A-BC6C-5A9B-71BA5238E14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48A082B-1863-F406-BD7F-ADE1561DA3A6}"/>
              </a:ext>
            </a:extLst>
          </p:cNvPr>
          <p:cNvSpPr>
            <a:spLocks noGrp="1"/>
          </p:cNvSpPr>
          <p:nvPr>
            <p:ph type="title"/>
          </p:nvPr>
        </p:nvSpPr>
        <p:spPr/>
        <p:txBody>
          <a:bodyPr/>
          <a:lstStyle/>
          <a:p>
            <a:r>
              <a:rPr lang="en-US"/>
              <a:t>Submitting ARP EANS II Monitoring Instrument - Errors and Warnings</a:t>
            </a:r>
          </a:p>
        </p:txBody>
      </p:sp>
      <p:sp>
        <p:nvSpPr>
          <p:cNvPr id="5" name="Text Placeholder 4">
            <a:extLst>
              <a:ext uri="{FF2B5EF4-FFF2-40B4-BE49-F238E27FC236}">
                <a16:creationId xmlns:a16="http://schemas.microsoft.com/office/drawing/2014/main" id="{A7242146-069A-6546-CB21-B928A631858A}"/>
              </a:ext>
            </a:extLst>
          </p:cNvPr>
          <p:cNvSpPr>
            <a:spLocks noGrp="1"/>
          </p:cNvSpPr>
          <p:nvPr>
            <p:ph type="body" idx="1"/>
          </p:nvPr>
        </p:nvSpPr>
        <p:spPr>
          <a:xfrm>
            <a:off x="57178" y="898954"/>
            <a:ext cx="7676944" cy="434790"/>
          </a:xfrm>
        </p:spPr>
        <p:txBody>
          <a:bodyPr>
            <a:noAutofit/>
          </a:bodyPr>
          <a:lstStyle/>
          <a:p>
            <a:pPr marL="127000" indent="0">
              <a:buNone/>
            </a:pPr>
            <a:r>
              <a:rPr lang="en-US" sz="1050"/>
              <a:t>After you have completed all pages, you can check that all required information has been complete in the sections page.  There you will see 'messages' for any validation issues.</a:t>
            </a:r>
          </a:p>
        </p:txBody>
      </p:sp>
      <p:pic>
        <p:nvPicPr>
          <p:cNvPr id="7" name="Picture 6" descr="This image shows the ARP EANS Navigation page with arrows pointing to the word Messages. Messages are where applicants cand find error and or warnings that may prevent the submission of the instrument. ">
            <a:extLst>
              <a:ext uri="{FF2B5EF4-FFF2-40B4-BE49-F238E27FC236}">
                <a16:creationId xmlns:a16="http://schemas.microsoft.com/office/drawing/2014/main" id="{44191D67-5063-D005-C073-FD2CBEFFB470}"/>
              </a:ext>
            </a:extLst>
          </p:cNvPr>
          <p:cNvPicPr>
            <a:picLocks noChangeAspect="1"/>
          </p:cNvPicPr>
          <p:nvPr/>
        </p:nvPicPr>
        <p:blipFill>
          <a:blip r:embed="rId2"/>
          <a:stretch>
            <a:fillRect/>
          </a:stretch>
        </p:blipFill>
        <p:spPr>
          <a:xfrm>
            <a:off x="-2" y="1419200"/>
            <a:ext cx="9031458" cy="2305100"/>
          </a:xfrm>
          <a:prstGeom prst="rect">
            <a:avLst/>
          </a:prstGeom>
        </p:spPr>
      </p:pic>
      <p:sp>
        <p:nvSpPr>
          <p:cNvPr id="9" name="Text Placeholder 4">
            <a:extLst>
              <a:ext uri="{FF2B5EF4-FFF2-40B4-BE49-F238E27FC236}">
                <a16:creationId xmlns:a16="http://schemas.microsoft.com/office/drawing/2014/main" id="{25B7282F-45CD-D894-EBF2-92809915AA50}"/>
              </a:ext>
            </a:extLst>
          </p:cNvPr>
          <p:cNvSpPr txBox="1">
            <a:spLocks/>
          </p:cNvSpPr>
          <p:nvPr/>
        </p:nvSpPr>
        <p:spPr>
          <a:xfrm>
            <a:off x="-1" y="3706335"/>
            <a:ext cx="9031457" cy="6549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marL="127000" indent="0">
              <a:buNone/>
            </a:pPr>
            <a:r>
              <a:rPr lang="en-US" sz="1050">
                <a:solidFill>
                  <a:srgbClr val="FF0000"/>
                </a:solidFill>
              </a:rPr>
              <a:t>Error</a:t>
            </a:r>
            <a:r>
              <a:rPr lang="en-US" sz="1050"/>
              <a:t>:  An error indicates that a response that is required has not been completed. Please return to the section and complete the required elements.</a:t>
            </a:r>
          </a:p>
          <a:p>
            <a:pPr marL="127000" indent="0">
              <a:lnSpc>
                <a:spcPct val="114999"/>
              </a:lnSpc>
              <a:buNone/>
            </a:pPr>
            <a:r>
              <a:rPr lang="en-US" sz="1050" b="1"/>
              <a:t>Warning</a:t>
            </a:r>
            <a:r>
              <a:rPr lang="en-US" sz="1050"/>
              <a:t>: A warning indicates that a response was expected but not required. It is important to review warnings, but they may not require action by your school</a:t>
            </a:r>
          </a:p>
        </p:txBody>
      </p:sp>
    </p:spTree>
    <p:extLst>
      <p:ext uri="{BB962C8B-B14F-4D97-AF65-F5344CB8AC3E}">
        <p14:creationId xmlns:p14="http://schemas.microsoft.com/office/powerpoint/2010/main" val="31266234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7A36A6-343A-6263-FA61-08FDC253EA3F}"/>
              </a:ext>
            </a:extLst>
          </p:cNvPr>
          <p:cNvSpPr>
            <a:spLocks noGrp="1"/>
          </p:cNvSpPr>
          <p:nvPr>
            <p:ph type="title"/>
          </p:nvPr>
        </p:nvSpPr>
        <p:spPr/>
        <p:txBody>
          <a:bodyPr/>
          <a:lstStyle/>
          <a:p>
            <a:r>
              <a:rPr lang="en-US"/>
              <a:t>Notifications From GAINS</a:t>
            </a:r>
          </a:p>
        </p:txBody>
      </p:sp>
      <p:sp>
        <p:nvSpPr>
          <p:cNvPr id="5" name="Text Placeholder 4">
            <a:extLst>
              <a:ext uri="{FF2B5EF4-FFF2-40B4-BE49-F238E27FC236}">
                <a16:creationId xmlns:a16="http://schemas.microsoft.com/office/drawing/2014/main" id="{10614FA2-7F99-F985-CE32-805AC25B061C}"/>
              </a:ext>
            </a:extLst>
          </p:cNvPr>
          <p:cNvSpPr>
            <a:spLocks noGrp="1"/>
          </p:cNvSpPr>
          <p:nvPr>
            <p:ph type="body" idx="1"/>
          </p:nvPr>
        </p:nvSpPr>
        <p:spPr>
          <a:xfrm>
            <a:off x="311700" y="1152475"/>
            <a:ext cx="7750786" cy="3034800"/>
          </a:xfrm>
        </p:spPr>
        <p:txBody>
          <a:bodyPr/>
          <a:lstStyle/>
          <a:p>
            <a:r>
              <a:rPr lang="en-US"/>
              <a:t>Each time a </a:t>
            </a:r>
            <a:r>
              <a:rPr lang="en-US" b="1"/>
              <a:t>status</a:t>
            </a:r>
            <a:r>
              <a:rPr lang="en-US"/>
              <a:t> is changed, the person assigned to the LEA Authorized Representative role and the LEA EANS II Monitoring Director role will receive a communication indicating the status of the monitoring instrument. </a:t>
            </a:r>
          </a:p>
          <a:p>
            <a:r>
              <a:rPr lang="en-US"/>
              <a:t>Some notifications are informational and some require action.</a:t>
            </a:r>
          </a:p>
          <a:p>
            <a:pPr lvl="1"/>
            <a:r>
              <a:rPr lang="en-US"/>
              <a:t>Draft Complete</a:t>
            </a:r>
          </a:p>
          <a:p>
            <a:pPr lvl="1"/>
            <a:r>
              <a:rPr lang="en-US"/>
              <a:t>LEA Authorized Representative Returned</a:t>
            </a:r>
          </a:p>
          <a:p>
            <a:pPr lvl="1"/>
            <a:r>
              <a:rPr lang="en-US"/>
              <a:t>CDE Consultant Returned</a:t>
            </a:r>
          </a:p>
          <a:p>
            <a:pPr lvl="1"/>
            <a:r>
              <a:rPr lang="en-US"/>
              <a:t>CDE Review Reopened</a:t>
            </a:r>
          </a:p>
          <a:p>
            <a:pPr lvl="1"/>
            <a:r>
              <a:rPr lang="en-US"/>
              <a:t>LEA Results Review Started</a:t>
            </a:r>
          </a:p>
          <a:p>
            <a:endParaRPr lang="en-US"/>
          </a:p>
        </p:txBody>
      </p:sp>
    </p:spTree>
    <p:extLst>
      <p:ext uri="{BB962C8B-B14F-4D97-AF65-F5344CB8AC3E}">
        <p14:creationId xmlns:p14="http://schemas.microsoft.com/office/powerpoint/2010/main" val="16669993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2321C3-663C-7B30-4431-11958F3E82FB}"/>
              </a:ext>
            </a:extLst>
          </p:cNvPr>
          <p:cNvSpPr>
            <a:spLocks noGrp="1"/>
          </p:cNvSpPr>
          <p:nvPr>
            <p:ph type="title"/>
          </p:nvPr>
        </p:nvSpPr>
        <p:spPr/>
        <p:txBody>
          <a:bodyPr/>
          <a:lstStyle/>
          <a:p>
            <a:r>
              <a:rPr lang="en-US"/>
              <a:t>Notifications From GAINS, cont.</a:t>
            </a:r>
          </a:p>
        </p:txBody>
      </p:sp>
      <p:sp>
        <p:nvSpPr>
          <p:cNvPr id="5" name="Text Placeholder 4">
            <a:extLst>
              <a:ext uri="{FF2B5EF4-FFF2-40B4-BE49-F238E27FC236}">
                <a16:creationId xmlns:a16="http://schemas.microsoft.com/office/drawing/2014/main" id="{4C36DC3A-782F-3D75-29D3-6CD6C82CAA37}"/>
              </a:ext>
            </a:extLst>
          </p:cNvPr>
          <p:cNvSpPr>
            <a:spLocks noGrp="1"/>
          </p:cNvSpPr>
          <p:nvPr>
            <p:ph type="body" idx="1"/>
          </p:nvPr>
        </p:nvSpPr>
        <p:spPr>
          <a:xfrm>
            <a:off x="263255" y="1079500"/>
            <a:ext cx="4823473" cy="3034800"/>
          </a:xfrm>
        </p:spPr>
        <p:txBody>
          <a:bodyPr/>
          <a:lstStyle/>
          <a:p>
            <a:r>
              <a:rPr lang="en-US"/>
              <a:t>Applicants will click on </a:t>
            </a:r>
            <a:r>
              <a:rPr lang="en-US" b="1"/>
              <a:t>LEA: Monitoring Results Response</a:t>
            </a:r>
            <a:r>
              <a:rPr lang="en-US"/>
              <a:t> page to see what needs to be revised or uploaded.</a:t>
            </a:r>
          </a:p>
          <a:p>
            <a:pPr lvl="1"/>
            <a:r>
              <a:rPr lang="en-US"/>
              <a:t>If the section that needs to be revised is a narrative section, applicants will navigate to that section of the monitoring instrument and make the necessary changes to the narrative. </a:t>
            </a:r>
          </a:p>
          <a:p>
            <a:pPr lvl="1"/>
            <a:endParaRPr lang="en-US"/>
          </a:p>
        </p:txBody>
      </p:sp>
      <p:pic>
        <p:nvPicPr>
          <p:cNvPr id="15" name="Picture 14" descr="This is a screen shot of the ARP EANS II Monitoring Instrument navigation screen. The section called LEA: Monitoring Results Response is highlighted. ">
            <a:extLst>
              <a:ext uri="{FF2B5EF4-FFF2-40B4-BE49-F238E27FC236}">
                <a16:creationId xmlns:a16="http://schemas.microsoft.com/office/drawing/2014/main" id="{CD42FA5E-CB78-6C59-2B2E-8823FB301EBF}"/>
              </a:ext>
            </a:extLst>
          </p:cNvPr>
          <p:cNvPicPr>
            <a:picLocks noChangeAspect="1"/>
          </p:cNvPicPr>
          <p:nvPr/>
        </p:nvPicPr>
        <p:blipFill>
          <a:blip r:embed="rId2"/>
          <a:stretch>
            <a:fillRect/>
          </a:stretch>
        </p:blipFill>
        <p:spPr>
          <a:xfrm>
            <a:off x="5473771" y="999178"/>
            <a:ext cx="2544528" cy="2943243"/>
          </a:xfrm>
          <a:prstGeom prst="rect">
            <a:avLst/>
          </a:prstGeom>
        </p:spPr>
      </p:pic>
    </p:spTree>
    <p:extLst>
      <p:ext uri="{BB962C8B-B14F-4D97-AF65-F5344CB8AC3E}">
        <p14:creationId xmlns:p14="http://schemas.microsoft.com/office/powerpoint/2010/main" val="2277693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619D4-7DD9-B157-5B32-A25B225C7D0F}"/>
              </a:ext>
            </a:extLst>
          </p:cNvPr>
          <p:cNvSpPr>
            <a:spLocks noGrp="1"/>
          </p:cNvSpPr>
          <p:nvPr>
            <p:ph type="title"/>
          </p:nvPr>
        </p:nvSpPr>
        <p:spPr/>
        <p:txBody>
          <a:bodyPr/>
          <a:lstStyle/>
          <a:p>
            <a:r>
              <a:rPr lang="en-US"/>
              <a:t>Monitoring Activities</a:t>
            </a:r>
          </a:p>
        </p:txBody>
      </p:sp>
      <p:sp>
        <p:nvSpPr>
          <p:cNvPr id="3" name="Text Placeholder 2">
            <a:extLst>
              <a:ext uri="{FF2B5EF4-FFF2-40B4-BE49-F238E27FC236}">
                <a16:creationId xmlns:a16="http://schemas.microsoft.com/office/drawing/2014/main" id="{3D168097-4461-C63A-EE6D-FFE6CC0435AB}"/>
              </a:ext>
            </a:extLst>
          </p:cNvPr>
          <p:cNvSpPr>
            <a:spLocks noGrp="1"/>
          </p:cNvSpPr>
          <p:nvPr>
            <p:ph type="body" idx="1"/>
          </p:nvPr>
        </p:nvSpPr>
        <p:spPr>
          <a:xfrm>
            <a:off x="311700" y="1152475"/>
            <a:ext cx="8413095" cy="3034800"/>
          </a:xfrm>
        </p:spPr>
        <p:txBody>
          <a:bodyPr>
            <a:normAutofit/>
          </a:bodyPr>
          <a:lstStyle/>
          <a:p>
            <a:pPr marL="127000" indent="0">
              <a:lnSpc>
                <a:spcPct val="114999"/>
              </a:lnSpc>
              <a:buNone/>
            </a:pPr>
            <a:r>
              <a:rPr lang="en-US"/>
              <a:t>CDE will use the GAINS system to process and collect evidence from non-public schools to demonstrate compliance. Non-public schools will complete all elements within that system. </a:t>
            </a:r>
          </a:p>
          <a:p>
            <a:pPr marL="127000" indent="0">
              <a:lnSpc>
                <a:spcPct val="114999"/>
              </a:lnSpc>
              <a:buNone/>
            </a:pPr>
            <a:br>
              <a:rPr lang="en-US"/>
            </a:br>
            <a:r>
              <a:rPr lang="en-US"/>
              <a:t>Today we will go over:</a:t>
            </a:r>
          </a:p>
          <a:p>
            <a:pPr>
              <a:lnSpc>
                <a:spcPct val="114999"/>
              </a:lnSpc>
            </a:pPr>
            <a:r>
              <a:rPr lang="en-US" sz="1400"/>
              <a:t>Accessing GAINS</a:t>
            </a:r>
          </a:p>
          <a:p>
            <a:pPr>
              <a:lnSpc>
                <a:spcPct val="114999"/>
              </a:lnSpc>
            </a:pPr>
            <a:r>
              <a:rPr lang="en-US" sz="1400"/>
              <a:t>Monitoring Indicators</a:t>
            </a:r>
          </a:p>
          <a:p>
            <a:pPr>
              <a:lnSpc>
                <a:spcPct val="114999"/>
              </a:lnSpc>
            </a:pPr>
            <a:r>
              <a:rPr lang="en-US" sz="1400"/>
              <a:t>Submitting Monitoring Instrument &amp; Notifications</a:t>
            </a:r>
          </a:p>
          <a:p>
            <a:pPr>
              <a:lnSpc>
                <a:spcPct val="114999"/>
              </a:lnSpc>
            </a:pPr>
            <a:r>
              <a:rPr lang="en-US" sz="1400"/>
              <a:t>Monitoring Timelines and Resources</a:t>
            </a:r>
          </a:p>
          <a:p>
            <a:pPr marL="127000" indent="0">
              <a:lnSpc>
                <a:spcPct val="114999"/>
              </a:lnSpc>
              <a:buNone/>
            </a:pPr>
            <a:endParaRPr lang="en-US"/>
          </a:p>
        </p:txBody>
      </p:sp>
    </p:spTree>
    <p:extLst>
      <p:ext uri="{BB962C8B-B14F-4D97-AF65-F5344CB8AC3E}">
        <p14:creationId xmlns:p14="http://schemas.microsoft.com/office/powerpoint/2010/main" val="7833407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D08C4A-590D-2114-D617-FEC81A37C364}"/>
              </a:ext>
            </a:extLst>
          </p:cNvPr>
          <p:cNvSpPr>
            <a:spLocks noGrp="1"/>
          </p:cNvSpPr>
          <p:nvPr>
            <p:ph type="title"/>
          </p:nvPr>
        </p:nvSpPr>
        <p:spPr/>
        <p:txBody>
          <a:bodyPr/>
          <a:lstStyle/>
          <a:p>
            <a:r>
              <a:rPr lang="en-US"/>
              <a:t>Updating Narratives</a:t>
            </a:r>
          </a:p>
        </p:txBody>
      </p:sp>
      <p:sp>
        <p:nvSpPr>
          <p:cNvPr id="7" name="TextBox 6">
            <a:extLst>
              <a:ext uri="{FF2B5EF4-FFF2-40B4-BE49-F238E27FC236}">
                <a16:creationId xmlns:a16="http://schemas.microsoft.com/office/drawing/2014/main" id="{CB7859B6-7006-F76F-9DB7-9C506F4827E1}"/>
              </a:ext>
            </a:extLst>
          </p:cNvPr>
          <p:cNvSpPr txBox="1"/>
          <p:nvPr/>
        </p:nvSpPr>
        <p:spPr>
          <a:xfrm>
            <a:off x="311700" y="1066424"/>
            <a:ext cx="7167900" cy="923330"/>
          </a:xfrm>
          <a:prstGeom prst="rect">
            <a:avLst/>
          </a:prstGeom>
          <a:noFill/>
        </p:spPr>
        <p:txBody>
          <a:bodyPr wrap="square" rtlCol="0">
            <a:spAutoFit/>
          </a:bodyPr>
          <a:lstStyle/>
          <a:p>
            <a:r>
              <a:rPr lang="en-US" sz="1800" b="0" i="0" u="none" strike="noStrike">
                <a:solidFill>
                  <a:srgbClr val="000000"/>
                </a:solidFill>
                <a:effectLst/>
                <a:latin typeface="Aptos" panose="020B0004020202020204" pitchFamily="34" charset="0"/>
              </a:rPr>
              <a:t>For edits to your narrative, please indicate changes by emphasizing the location and date of the change. Once update is made, applicants will confirm the update on the LEA: Monitoring Results Response page. </a:t>
            </a:r>
            <a:endParaRPr lang="en-US"/>
          </a:p>
        </p:txBody>
      </p:sp>
      <p:pic>
        <p:nvPicPr>
          <p:cNvPr id="18" name="Picture 17" descr="This screen shot shows an example of how to update a narrative in the ARP EANS II Monitoring Instrument. The image has the phrase UPDATE: 02/20/2025 here is the additional information that was added highlighted.">
            <a:extLst>
              <a:ext uri="{FF2B5EF4-FFF2-40B4-BE49-F238E27FC236}">
                <a16:creationId xmlns:a16="http://schemas.microsoft.com/office/drawing/2014/main" id="{7A086A03-E40D-3984-2FFB-D839788BCF35}"/>
              </a:ext>
            </a:extLst>
          </p:cNvPr>
          <p:cNvPicPr>
            <a:picLocks noChangeAspect="1"/>
          </p:cNvPicPr>
          <p:nvPr/>
        </p:nvPicPr>
        <p:blipFill>
          <a:blip r:embed="rId2"/>
          <a:stretch>
            <a:fillRect/>
          </a:stretch>
        </p:blipFill>
        <p:spPr>
          <a:xfrm>
            <a:off x="342700" y="2239541"/>
            <a:ext cx="4229300" cy="2044797"/>
          </a:xfrm>
          <a:prstGeom prst="rect">
            <a:avLst/>
          </a:prstGeom>
        </p:spPr>
      </p:pic>
      <p:pic>
        <p:nvPicPr>
          <p:cNvPr id="16" name="Picture 15" descr="This is a screenshot of the compliance section on the LEA: Monitoring Results Response page. This image shows where the applicant will check the &quot;Narrative Updated&quot; to indicate the narrative change has been made. ">
            <a:extLst>
              <a:ext uri="{FF2B5EF4-FFF2-40B4-BE49-F238E27FC236}">
                <a16:creationId xmlns:a16="http://schemas.microsoft.com/office/drawing/2014/main" id="{56CC61E1-1A74-AFE9-7C67-41EE017A1F04}"/>
              </a:ext>
            </a:extLst>
          </p:cNvPr>
          <p:cNvPicPr>
            <a:picLocks noChangeAspect="1"/>
          </p:cNvPicPr>
          <p:nvPr/>
        </p:nvPicPr>
        <p:blipFill>
          <a:blip r:embed="rId3"/>
          <a:stretch>
            <a:fillRect/>
          </a:stretch>
        </p:blipFill>
        <p:spPr>
          <a:xfrm>
            <a:off x="4911117" y="2239541"/>
            <a:ext cx="3346571" cy="1929010"/>
          </a:xfrm>
          <a:prstGeom prst="rect">
            <a:avLst/>
          </a:prstGeom>
        </p:spPr>
      </p:pic>
    </p:spTree>
    <p:extLst>
      <p:ext uri="{BB962C8B-B14F-4D97-AF65-F5344CB8AC3E}">
        <p14:creationId xmlns:p14="http://schemas.microsoft.com/office/powerpoint/2010/main" val="18949892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5C1303-83C0-C49E-FD59-135BE516130E}"/>
              </a:ext>
            </a:extLst>
          </p:cNvPr>
          <p:cNvSpPr>
            <a:spLocks noGrp="1"/>
          </p:cNvSpPr>
          <p:nvPr>
            <p:ph type="title"/>
          </p:nvPr>
        </p:nvSpPr>
        <p:spPr/>
        <p:txBody>
          <a:bodyPr/>
          <a:lstStyle/>
          <a:p>
            <a:r>
              <a:rPr lang="en-US"/>
              <a:t>Additional Attachments</a:t>
            </a:r>
          </a:p>
        </p:txBody>
      </p:sp>
      <p:sp>
        <p:nvSpPr>
          <p:cNvPr id="5" name="Text Placeholder 4">
            <a:extLst>
              <a:ext uri="{FF2B5EF4-FFF2-40B4-BE49-F238E27FC236}">
                <a16:creationId xmlns:a16="http://schemas.microsoft.com/office/drawing/2014/main" id="{2D20E4B6-5D67-420E-D1D6-AF4E360F79AE}"/>
              </a:ext>
            </a:extLst>
          </p:cNvPr>
          <p:cNvSpPr>
            <a:spLocks noGrp="1"/>
          </p:cNvSpPr>
          <p:nvPr>
            <p:ph type="body" idx="1"/>
          </p:nvPr>
        </p:nvSpPr>
        <p:spPr>
          <a:xfrm>
            <a:off x="311699" y="1152475"/>
            <a:ext cx="8166181" cy="3034800"/>
          </a:xfrm>
        </p:spPr>
        <p:txBody>
          <a:bodyPr/>
          <a:lstStyle/>
          <a:p>
            <a:r>
              <a:rPr lang="en-US"/>
              <a:t>Attaching new documents will happen on the </a:t>
            </a:r>
            <a:r>
              <a:rPr lang="en-US" b="1"/>
              <a:t>LEA: Monitoring Results Response </a:t>
            </a:r>
            <a:r>
              <a:rPr lang="en-US"/>
              <a:t>page. Applicants will click on the </a:t>
            </a:r>
            <a:r>
              <a:rPr lang="en-US" i="1"/>
              <a:t>pencil </a:t>
            </a:r>
            <a:r>
              <a:rPr lang="en-US"/>
              <a:t>icon next to the item that needs to be updated. A window will open on the screen to upload the new document. </a:t>
            </a:r>
          </a:p>
        </p:txBody>
      </p:sp>
      <p:pic>
        <p:nvPicPr>
          <p:cNvPr id="15" name="Picture 14" descr="This image is a screen shot of a partially compliant indicator on the LEA: Monitoring Results Response page. The image has the Pencil icon highlighted which is how applicants will add additional documents to this indicator. The image also shows the pop up box that appears after the pencil icon is selected which is where the applicant will select the new document and upload it to the instrument.  ">
            <a:extLst>
              <a:ext uri="{FF2B5EF4-FFF2-40B4-BE49-F238E27FC236}">
                <a16:creationId xmlns:a16="http://schemas.microsoft.com/office/drawing/2014/main" id="{EAEC1598-CE38-DD92-CE41-DA8424485569}"/>
              </a:ext>
            </a:extLst>
          </p:cNvPr>
          <p:cNvPicPr>
            <a:picLocks noChangeAspect="1"/>
          </p:cNvPicPr>
          <p:nvPr/>
        </p:nvPicPr>
        <p:blipFill>
          <a:blip r:embed="rId2"/>
          <a:stretch>
            <a:fillRect/>
          </a:stretch>
        </p:blipFill>
        <p:spPr>
          <a:xfrm>
            <a:off x="555674" y="2058710"/>
            <a:ext cx="7849772" cy="2208627"/>
          </a:xfrm>
          <a:prstGeom prst="rect">
            <a:avLst/>
          </a:prstGeom>
        </p:spPr>
      </p:pic>
    </p:spTree>
    <p:extLst>
      <p:ext uri="{BB962C8B-B14F-4D97-AF65-F5344CB8AC3E}">
        <p14:creationId xmlns:p14="http://schemas.microsoft.com/office/powerpoint/2010/main" val="12096183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84C69C-715F-EFB2-FE84-5ECF9C0E684B}"/>
              </a:ext>
            </a:extLst>
          </p:cNvPr>
          <p:cNvSpPr>
            <a:spLocks noGrp="1"/>
          </p:cNvSpPr>
          <p:nvPr>
            <p:ph type="title"/>
          </p:nvPr>
        </p:nvSpPr>
        <p:spPr/>
        <p:txBody>
          <a:bodyPr/>
          <a:lstStyle/>
          <a:p>
            <a:r>
              <a:rPr lang="en-US"/>
              <a:t>Notifying CDE When Done Addressing Actions</a:t>
            </a:r>
          </a:p>
        </p:txBody>
      </p:sp>
      <p:sp>
        <p:nvSpPr>
          <p:cNvPr id="5" name="Text Placeholder 4">
            <a:extLst>
              <a:ext uri="{FF2B5EF4-FFF2-40B4-BE49-F238E27FC236}">
                <a16:creationId xmlns:a16="http://schemas.microsoft.com/office/drawing/2014/main" id="{98D27D7D-D922-8400-2E56-F7852F7F299C}"/>
              </a:ext>
            </a:extLst>
          </p:cNvPr>
          <p:cNvSpPr>
            <a:spLocks noGrp="1"/>
          </p:cNvSpPr>
          <p:nvPr>
            <p:ph type="body" idx="1"/>
          </p:nvPr>
        </p:nvSpPr>
        <p:spPr>
          <a:xfrm>
            <a:off x="311700" y="1152475"/>
            <a:ext cx="4472247" cy="3034800"/>
          </a:xfrm>
        </p:spPr>
        <p:txBody>
          <a:bodyPr/>
          <a:lstStyle/>
          <a:p>
            <a:r>
              <a:rPr lang="en-US"/>
              <a:t>Applicants will need to Create a Comment in GAINS to notify CDE that all actions have been addressed. </a:t>
            </a:r>
          </a:p>
        </p:txBody>
      </p:sp>
      <p:pic>
        <p:nvPicPr>
          <p:cNvPr id="10" name="Picture 9" descr="This is an image of the ARP EANS II Monitoring Instrument navigation page with the section called Create Comment circled in red. ">
            <a:extLst>
              <a:ext uri="{FF2B5EF4-FFF2-40B4-BE49-F238E27FC236}">
                <a16:creationId xmlns:a16="http://schemas.microsoft.com/office/drawing/2014/main" id="{2C8F1805-2F4A-BD77-37B3-B735270505EE}"/>
              </a:ext>
            </a:extLst>
          </p:cNvPr>
          <p:cNvPicPr>
            <a:picLocks noChangeAspect="1"/>
          </p:cNvPicPr>
          <p:nvPr/>
        </p:nvPicPr>
        <p:blipFill>
          <a:blip r:embed="rId2"/>
          <a:stretch>
            <a:fillRect/>
          </a:stretch>
        </p:blipFill>
        <p:spPr>
          <a:xfrm>
            <a:off x="5086749" y="933710"/>
            <a:ext cx="3500133" cy="3176225"/>
          </a:xfrm>
          <a:prstGeom prst="rect">
            <a:avLst/>
          </a:prstGeom>
        </p:spPr>
      </p:pic>
    </p:spTree>
    <p:extLst>
      <p:ext uri="{BB962C8B-B14F-4D97-AF65-F5344CB8AC3E}">
        <p14:creationId xmlns:p14="http://schemas.microsoft.com/office/powerpoint/2010/main" val="35795196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14FAC3-A0AD-E05B-3C43-D5B40DED9965}"/>
              </a:ext>
            </a:extLst>
          </p:cNvPr>
          <p:cNvSpPr>
            <a:spLocks noGrp="1"/>
          </p:cNvSpPr>
          <p:nvPr>
            <p:ph type="title"/>
          </p:nvPr>
        </p:nvSpPr>
        <p:spPr/>
        <p:txBody>
          <a:bodyPr/>
          <a:lstStyle/>
          <a:p>
            <a:r>
              <a:rPr lang="en-US"/>
              <a:t>Creating Comments</a:t>
            </a:r>
          </a:p>
        </p:txBody>
      </p:sp>
      <p:sp>
        <p:nvSpPr>
          <p:cNvPr id="5" name="Text Placeholder 4">
            <a:extLst>
              <a:ext uri="{FF2B5EF4-FFF2-40B4-BE49-F238E27FC236}">
                <a16:creationId xmlns:a16="http://schemas.microsoft.com/office/drawing/2014/main" id="{ADB2EEBD-2A7E-F8CA-E754-603CE250E1F2}"/>
              </a:ext>
            </a:extLst>
          </p:cNvPr>
          <p:cNvSpPr>
            <a:spLocks noGrp="1"/>
          </p:cNvSpPr>
          <p:nvPr>
            <p:ph type="body" idx="1"/>
          </p:nvPr>
        </p:nvSpPr>
        <p:spPr>
          <a:xfrm>
            <a:off x="311700" y="1152475"/>
            <a:ext cx="3582070" cy="3034800"/>
          </a:xfrm>
        </p:spPr>
        <p:txBody>
          <a:bodyPr>
            <a:normAutofit fontScale="92500"/>
          </a:bodyPr>
          <a:lstStyle/>
          <a:p>
            <a:r>
              <a:rPr lang="en-US" sz="1400"/>
              <a:t>After selecting Create a Comment, applicants will add the note to the text box indicating all responses have been made, click on the box “</a:t>
            </a:r>
            <a:r>
              <a:rPr lang="en-US" sz="1400" b="1"/>
              <a:t>Send Email to Grant Implementation and Navigation System Contacts</a:t>
            </a:r>
            <a:r>
              <a:rPr lang="en-US" sz="1400"/>
              <a:t>”, then add </a:t>
            </a:r>
            <a:r>
              <a:rPr lang="en-US" sz="1400">
                <a:hlinkClick r:id="rId3"/>
              </a:rPr>
              <a:t>eans@cde.state.co.us</a:t>
            </a:r>
            <a:r>
              <a:rPr lang="en-US" sz="1400"/>
              <a:t> to the “</a:t>
            </a:r>
            <a:r>
              <a:rPr lang="en-US" sz="1400" b="1"/>
              <a:t>Additional Recipients”</a:t>
            </a:r>
            <a:r>
              <a:rPr lang="en-US" sz="1400"/>
              <a:t> box. </a:t>
            </a:r>
          </a:p>
          <a:p>
            <a:r>
              <a:rPr lang="en-US" sz="1400"/>
              <a:t>Clicking </a:t>
            </a:r>
            <a:r>
              <a:rPr lang="en-US" sz="1400" b="1"/>
              <a:t>“Save And Go To</a:t>
            </a:r>
            <a:r>
              <a:rPr lang="en-US" sz="1400"/>
              <a:t>” will send the message. You can also ‘Go To’ the Sections page from here to return to the navigation screen. </a:t>
            </a:r>
          </a:p>
        </p:txBody>
      </p:sp>
      <p:pic>
        <p:nvPicPr>
          <p:cNvPr id="8" name="Picture 7" descr="This is a screenshot of the Create Comment page. This image shows the narrative box where the comment can be made, an arrow pointing to the check box  that will be selected to Send Email to Grant Administration Implementation and Navigation System Contacts, and a circle around the Additional Recipients text box where applicants will enter the eans@cde.state.co.us email address. ">
            <a:extLst>
              <a:ext uri="{FF2B5EF4-FFF2-40B4-BE49-F238E27FC236}">
                <a16:creationId xmlns:a16="http://schemas.microsoft.com/office/drawing/2014/main" id="{80F6A60A-7716-5AD6-BF8C-1E167FECC854}"/>
              </a:ext>
            </a:extLst>
          </p:cNvPr>
          <p:cNvPicPr>
            <a:picLocks noChangeAspect="1"/>
          </p:cNvPicPr>
          <p:nvPr/>
        </p:nvPicPr>
        <p:blipFill>
          <a:blip r:embed="rId4"/>
          <a:stretch>
            <a:fillRect/>
          </a:stretch>
        </p:blipFill>
        <p:spPr>
          <a:xfrm>
            <a:off x="4313789" y="480299"/>
            <a:ext cx="4238794" cy="3768872"/>
          </a:xfrm>
          <a:prstGeom prst="rect">
            <a:avLst/>
          </a:prstGeom>
        </p:spPr>
      </p:pic>
    </p:spTree>
    <p:extLst>
      <p:ext uri="{BB962C8B-B14F-4D97-AF65-F5344CB8AC3E}">
        <p14:creationId xmlns:p14="http://schemas.microsoft.com/office/powerpoint/2010/main" val="40662861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22EF51-0DFA-4349-ADAB-8E79555D2352}"/>
              </a:ext>
            </a:extLst>
          </p:cNvPr>
          <p:cNvSpPr>
            <a:spLocks noGrp="1"/>
          </p:cNvSpPr>
          <p:nvPr>
            <p:ph type="title"/>
          </p:nvPr>
        </p:nvSpPr>
        <p:spPr/>
        <p:txBody>
          <a:bodyPr/>
          <a:lstStyle/>
          <a:p>
            <a:r>
              <a:rPr lang="en-US">
                <a:solidFill>
                  <a:schemeClr val="tx1"/>
                </a:solidFill>
              </a:rPr>
              <a:t>GAINS Walk-through</a:t>
            </a:r>
          </a:p>
        </p:txBody>
      </p:sp>
    </p:spTree>
    <p:extLst>
      <p:ext uri="{BB962C8B-B14F-4D97-AF65-F5344CB8AC3E}">
        <p14:creationId xmlns:p14="http://schemas.microsoft.com/office/powerpoint/2010/main" val="17463965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CC5DA-B8FE-2E08-591C-B9A5CE239334}"/>
              </a:ext>
            </a:extLst>
          </p:cNvPr>
          <p:cNvSpPr>
            <a:spLocks noGrp="1"/>
          </p:cNvSpPr>
          <p:nvPr>
            <p:ph type="title"/>
          </p:nvPr>
        </p:nvSpPr>
        <p:spPr/>
        <p:txBody>
          <a:bodyPr/>
          <a:lstStyle/>
          <a:p>
            <a:r>
              <a:rPr lang="en-US">
                <a:solidFill>
                  <a:schemeClr val="tx1"/>
                </a:solidFill>
              </a:rPr>
              <a:t>Monitoring Timeline and Resources</a:t>
            </a:r>
          </a:p>
        </p:txBody>
      </p:sp>
    </p:spTree>
    <p:extLst>
      <p:ext uri="{BB962C8B-B14F-4D97-AF65-F5344CB8AC3E}">
        <p14:creationId xmlns:p14="http://schemas.microsoft.com/office/powerpoint/2010/main" val="2645824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C8092-8444-033A-060F-3EE4B3DFF854}"/>
              </a:ext>
            </a:extLst>
          </p:cNvPr>
          <p:cNvSpPr>
            <a:spLocks noGrp="1"/>
          </p:cNvSpPr>
          <p:nvPr>
            <p:ph type="title"/>
          </p:nvPr>
        </p:nvSpPr>
        <p:spPr/>
        <p:txBody>
          <a:bodyPr/>
          <a:lstStyle/>
          <a:p>
            <a:r>
              <a:rPr lang="en-US"/>
              <a:t>Timelines</a:t>
            </a:r>
          </a:p>
        </p:txBody>
      </p:sp>
      <p:sp>
        <p:nvSpPr>
          <p:cNvPr id="4" name="Text Placeholder 3">
            <a:extLst>
              <a:ext uri="{FF2B5EF4-FFF2-40B4-BE49-F238E27FC236}">
                <a16:creationId xmlns:a16="http://schemas.microsoft.com/office/drawing/2014/main" id="{3288D741-BAEB-A4E1-32B5-21C29CCBC585}"/>
              </a:ext>
            </a:extLst>
          </p:cNvPr>
          <p:cNvSpPr>
            <a:spLocks noGrp="1"/>
          </p:cNvSpPr>
          <p:nvPr>
            <p:ph type="body" idx="1"/>
          </p:nvPr>
        </p:nvSpPr>
        <p:spPr>
          <a:xfrm>
            <a:off x="311700" y="1152475"/>
            <a:ext cx="8410298" cy="3034800"/>
          </a:xfrm>
        </p:spPr>
        <p:txBody>
          <a:bodyPr>
            <a:normAutofit/>
          </a:bodyPr>
          <a:lstStyle/>
          <a:p>
            <a:r>
              <a:rPr lang="en-US"/>
              <a:t>February 26, 2025: Deadline for submitting Access Request</a:t>
            </a:r>
          </a:p>
          <a:p>
            <a:pPr>
              <a:lnSpc>
                <a:spcPct val="114999"/>
              </a:lnSpc>
            </a:pPr>
            <a:r>
              <a:rPr lang="en-US"/>
              <a:t>February 26, 2025: Initial Office Hours</a:t>
            </a:r>
          </a:p>
          <a:p>
            <a:pPr>
              <a:lnSpc>
                <a:spcPct val="114999"/>
              </a:lnSpc>
            </a:pPr>
            <a:r>
              <a:rPr lang="en-US"/>
              <a:t>March 5, 2025: Office Hours Q &amp; A</a:t>
            </a:r>
          </a:p>
          <a:p>
            <a:pPr>
              <a:lnSpc>
                <a:spcPct val="114999"/>
              </a:lnSpc>
            </a:pPr>
            <a:r>
              <a:rPr lang="en-US"/>
              <a:t>April 25, 2025:  Submission Deadline</a:t>
            </a:r>
          </a:p>
          <a:p>
            <a:pPr>
              <a:lnSpc>
                <a:spcPct val="114999"/>
              </a:lnSpc>
            </a:pPr>
            <a:r>
              <a:rPr lang="en-US"/>
              <a:t>April 26, 2025- May 30, 2025: CDE Monitoring Assessment period</a:t>
            </a:r>
          </a:p>
          <a:p>
            <a:pPr>
              <a:lnSpc>
                <a:spcPct val="114999"/>
              </a:lnSpc>
            </a:pPr>
            <a:r>
              <a:rPr lang="en-US"/>
              <a:t>30 days after CDE Reviewed – Deadline for 2nd submission of monitoring evidence </a:t>
            </a:r>
          </a:p>
          <a:p>
            <a:pPr>
              <a:lnSpc>
                <a:spcPct val="114999"/>
              </a:lnSpc>
            </a:pPr>
            <a:r>
              <a:rPr lang="en-US"/>
              <a:t>May 30, 2025: Final Review Complete</a:t>
            </a:r>
          </a:p>
          <a:p>
            <a:pPr>
              <a:lnSpc>
                <a:spcPct val="114999"/>
              </a:lnSpc>
            </a:pPr>
            <a:endParaRPr lang="en-US"/>
          </a:p>
        </p:txBody>
      </p:sp>
    </p:spTree>
    <p:extLst>
      <p:ext uri="{BB962C8B-B14F-4D97-AF65-F5344CB8AC3E}">
        <p14:creationId xmlns:p14="http://schemas.microsoft.com/office/powerpoint/2010/main" val="12739408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6778C-9D10-1266-3E8F-D2387D32B7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7FE4A9-3A96-0FC4-4B42-D3B1E2813633}"/>
              </a:ext>
            </a:extLst>
          </p:cNvPr>
          <p:cNvSpPr>
            <a:spLocks noGrp="1"/>
          </p:cNvSpPr>
          <p:nvPr>
            <p:ph type="title"/>
          </p:nvPr>
        </p:nvSpPr>
        <p:spPr/>
        <p:txBody>
          <a:bodyPr/>
          <a:lstStyle/>
          <a:p>
            <a:r>
              <a:rPr lang="en-US"/>
              <a:t>Resources</a:t>
            </a:r>
          </a:p>
        </p:txBody>
      </p:sp>
      <p:sp>
        <p:nvSpPr>
          <p:cNvPr id="6" name="Text Placeholder 5">
            <a:extLst>
              <a:ext uri="{FF2B5EF4-FFF2-40B4-BE49-F238E27FC236}">
                <a16:creationId xmlns:a16="http://schemas.microsoft.com/office/drawing/2014/main" id="{36B4F33B-966E-39E8-5159-9B2FDE99B22C}"/>
              </a:ext>
            </a:extLst>
          </p:cNvPr>
          <p:cNvSpPr>
            <a:spLocks noGrp="1"/>
          </p:cNvSpPr>
          <p:nvPr>
            <p:ph type="body" idx="1"/>
          </p:nvPr>
        </p:nvSpPr>
        <p:spPr/>
        <p:txBody>
          <a:bodyPr/>
          <a:lstStyle/>
          <a:p>
            <a:r>
              <a:rPr lang="en-US">
                <a:hlinkClick r:id="rId2"/>
              </a:rPr>
              <a:t>FAQ</a:t>
            </a:r>
            <a:r>
              <a:rPr lang="en-US"/>
              <a:t> </a:t>
            </a:r>
          </a:p>
          <a:p>
            <a:pPr>
              <a:lnSpc>
                <a:spcPct val="114999"/>
              </a:lnSpc>
            </a:pPr>
            <a:r>
              <a:rPr lang="en-US">
                <a:hlinkClick r:id="rId3"/>
              </a:rPr>
              <a:t>Federal Poverty Guidelines</a:t>
            </a:r>
            <a:r>
              <a:rPr lang="en-US"/>
              <a:t> </a:t>
            </a:r>
          </a:p>
          <a:p>
            <a:pPr>
              <a:lnSpc>
                <a:spcPct val="114999"/>
              </a:lnSpc>
            </a:pPr>
            <a:r>
              <a:rPr lang="en-US">
                <a:hlinkClick r:id="rId4"/>
              </a:rPr>
              <a:t>Planning and Evidence Preparation Tool</a:t>
            </a:r>
          </a:p>
          <a:p>
            <a:pPr>
              <a:lnSpc>
                <a:spcPct val="114999"/>
              </a:lnSpc>
            </a:pPr>
            <a:r>
              <a:rPr lang="en-US">
                <a:hlinkClick r:id="rId5"/>
              </a:rPr>
              <a:t>Instructions for Asset tagging</a:t>
            </a:r>
          </a:p>
          <a:p>
            <a:pPr>
              <a:lnSpc>
                <a:spcPct val="114999"/>
              </a:lnSpc>
            </a:pPr>
            <a:r>
              <a:rPr lang="en-US">
                <a:hlinkClick r:id="rId6"/>
              </a:rPr>
              <a:t>EANS I and II Disposition Form</a:t>
            </a:r>
            <a:r>
              <a:rPr lang="en-US"/>
              <a:t> </a:t>
            </a:r>
          </a:p>
          <a:p>
            <a:r>
              <a:rPr lang="en-US">
                <a:hlinkClick r:id="rId7"/>
              </a:rPr>
              <a:t>EANS II Monitoring website</a:t>
            </a:r>
          </a:p>
          <a:p>
            <a:pPr>
              <a:lnSpc>
                <a:spcPct val="114999"/>
              </a:lnSpc>
            </a:pPr>
            <a:r>
              <a:rPr lang="en-US">
                <a:hlinkClick r:id="rId8"/>
              </a:rPr>
              <a:t>GAINS Training website</a:t>
            </a:r>
          </a:p>
          <a:p>
            <a:pPr lvl="1">
              <a:lnSpc>
                <a:spcPct val="114999"/>
              </a:lnSpc>
              <a:buSzPts val="1600"/>
            </a:pPr>
            <a:r>
              <a:rPr lang="en-US">
                <a:hlinkClick r:id="rId9"/>
              </a:rPr>
              <a:t>Logging into GAINS non-</a:t>
            </a:r>
            <a:r>
              <a:rPr lang="en-US" err="1">
                <a:hlinkClick r:id="rId9"/>
              </a:rPr>
              <a:t>IdM</a:t>
            </a:r>
            <a:r>
              <a:rPr lang="en-US">
                <a:hlinkClick r:id="rId9"/>
              </a:rPr>
              <a:t> Instructions</a:t>
            </a:r>
            <a:r>
              <a:rPr lang="en-US"/>
              <a:t> </a:t>
            </a:r>
          </a:p>
          <a:p>
            <a:pPr marL="127000" indent="0">
              <a:lnSpc>
                <a:spcPct val="114999"/>
              </a:lnSpc>
              <a:buNone/>
            </a:pPr>
            <a:endParaRPr lang="en-US" b="1"/>
          </a:p>
          <a:p>
            <a:pPr>
              <a:lnSpc>
                <a:spcPct val="114999"/>
              </a:lnSpc>
            </a:pPr>
            <a:endParaRPr lang="en-US"/>
          </a:p>
        </p:txBody>
      </p:sp>
    </p:spTree>
    <p:extLst>
      <p:ext uri="{BB962C8B-B14F-4D97-AF65-F5344CB8AC3E}">
        <p14:creationId xmlns:p14="http://schemas.microsoft.com/office/powerpoint/2010/main" val="34694194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F09C0-B79E-7C23-6E88-FA093D7CF907}"/>
              </a:ext>
            </a:extLst>
          </p:cNvPr>
          <p:cNvSpPr>
            <a:spLocks noGrp="1"/>
          </p:cNvSpPr>
          <p:nvPr>
            <p:ph type="title"/>
          </p:nvPr>
        </p:nvSpPr>
        <p:spPr/>
        <p:txBody>
          <a:bodyPr/>
          <a:lstStyle/>
          <a:p>
            <a:r>
              <a:rPr lang="en-US">
                <a:solidFill>
                  <a:schemeClr val="tx1"/>
                </a:solidFill>
              </a:rPr>
              <a:t>Questions?</a:t>
            </a:r>
          </a:p>
        </p:txBody>
      </p:sp>
    </p:spTree>
    <p:extLst>
      <p:ext uri="{BB962C8B-B14F-4D97-AF65-F5344CB8AC3E}">
        <p14:creationId xmlns:p14="http://schemas.microsoft.com/office/powerpoint/2010/main" val="19234512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93FE9-3AF3-8480-01A6-C5865BDBDFE1}"/>
              </a:ext>
            </a:extLst>
          </p:cNvPr>
          <p:cNvSpPr>
            <a:spLocks noGrp="1"/>
          </p:cNvSpPr>
          <p:nvPr>
            <p:ph type="title"/>
          </p:nvPr>
        </p:nvSpPr>
        <p:spPr/>
        <p:txBody>
          <a:bodyPr/>
          <a:lstStyle/>
          <a:p>
            <a:r>
              <a:rPr lang="en-US"/>
              <a:t>Contacts</a:t>
            </a:r>
          </a:p>
        </p:txBody>
      </p:sp>
      <p:sp>
        <p:nvSpPr>
          <p:cNvPr id="3" name="Text Placeholder 2">
            <a:extLst>
              <a:ext uri="{FF2B5EF4-FFF2-40B4-BE49-F238E27FC236}">
                <a16:creationId xmlns:a16="http://schemas.microsoft.com/office/drawing/2014/main" id="{2429CA32-BF5C-9DAD-4860-85A23FCDC936}"/>
              </a:ext>
            </a:extLst>
          </p:cNvPr>
          <p:cNvSpPr>
            <a:spLocks noGrp="1"/>
          </p:cNvSpPr>
          <p:nvPr>
            <p:ph type="body" idx="1"/>
          </p:nvPr>
        </p:nvSpPr>
        <p:spPr>
          <a:xfrm>
            <a:off x="311700" y="1152475"/>
            <a:ext cx="8120931" cy="3034800"/>
          </a:xfrm>
        </p:spPr>
        <p:txBody>
          <a:bodyPr/>
          <a:lstStyle/>
          <a:p>
            <a:pPr>
              <a:lnSpc>
                <a:spcPct val="114999"/>
              </a:lnSpc>
            </a:pPr>
            <a:r>
              <a:rPr lang="en-US"/>
              <a:t>EANS Mailbox: </a:t>
            </a:r>
          </a:p>
          <a:p>
            <a:pPr lvl="1">
              <a:lnSpc>
                <a:spcPct val="114999"/>
              </a:lnSpc>
            </a:pPr>
            <a:r>
              <a:rPr lang="en-US" u="sng">
                <a:hlinkClick r:id="rId2"/>
              </a:rPr>
              <a:t>eansapplications@cde.state.co.us</a:t>
            </a:r>
            <a:r>
              <a:rPr lang="en-US"/>
              <a:t> </a:t>
            </a:r>
          </a:p>
          <a:p>
            <a:pPr>
              <a:lnSpc>
                <a:spcPct val="114999"/>
              </a:lnSpc>
            </a:pPr>
            <a:r>
              <a:rPr lang="en-US"/>
              <a:t>Macie Van Bueren: EANS Consultant </a:t>
            </a:r>
          </a:p>
          <a:p>
            <a:pPr lvl="1">
              <a:lnSpc>
                <a:spcPct val="114999"/>
              </a:lnSpc>
            </a:pPr>
            <a:r>
              <a:rPr lang="en-US">
                <a:hlinkClick r:id="rId3"/>
              </a:rPr>
              <a:t>van_bueren_m@cde.state.co.us</a:t>
            </a:r>
            <a:endParaRPr lang="en-US"/>
          </a:p>
          <a:p>
            <a:pPr lvl="1">
              <a:lnSpc>
                <a:spcPct val="114999"/>
              </a:lnSpc>
            </a:pPr>
            <a:r>
              <a:rPr lang="en-US"/>
              <a:t>Phone: 720-648-1838</a:t>
            </a:r>
          </a:p>
          <a:p>
            <a:pPr>
              <a:lnSpc>
                <a:spcPct val="114999"/>
              </a:lnSpc>
            </a:pPr>
            <a:r>
              <a:rPr lang="en-US" err="1"/>
              <a:t>DeLilah</a:t>
            </a:r>
            <a:r>
              <a:rPr lang="en-US"/>
              <a:t> Collins: Grants Program Administration Director </a:t>
            </a:r>
          </a:p>
          <a:p>
            <a:pPr lvl="1">
              <a:lnSpc>
                <a:spcPct val="114999"/>
              </a:lnSpc>
            </a:pPr>
            <a:r>
              <a:rPr lang="en-US">
                <a:hlinkClick r:id="rId4"/>
              </a:rPr>
              <a:t>collins_d@cde.state.co.us</a:t>
            </a:r>
            <a:endParaRPr lang="en-US"/>
          </a:p>
          <a:p>
            <a:pPr lvl="1">
              <a:lnSpc>
                <a:spcPct val="114999"/>
              </a:lnSpc>
            </a:pPr>
            <a:r>
              <a:rPr lang="en-US"/>
              <a:t>Phone: 720-537-9882</a:t>
            </a:r>
          </a:p>
        </p:txBody>
      </p:sp>
    </p:spTree>
    <p:extLst>
      <p:ext uri="{BB962C8B-B14F-4D97-AF65-F5344CB8AC3E}">
        <p14:creationId xmlns:p14="http://schemas.microsoft.com/office/powerpoint/2010/main" val="4150699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5806D-FDDF-2786-D831-546486840D74}"/>
              </a:ext>
            </a:extLst>
          </p:cNvPr>
          <p:cNvSpPr>
            <a:spLocks noGrp="1"/>
          </p:cNvSpPr>
          <p:nvPr>
            <p:ph type="title"/>
          </p:nvPr>
        </p:nvSpPr>
        <p:spPr/>
        <p:txBody>
          <a:bodyPr/>
          <a:lstStyle/>
          <a:p>
            <a:r>
              <a:rPr lang="en-US">
                <a:solidFill>
                  <a:schemeClr val="tx1"/>
                </a:solidFill>
              </a:rPr>
              <a:t>Accessing GAINS </a:t>
            </a:r>
            <a:endParaRPr lang="en-US"/>
          </a:p>
        </p:txBody>
      </p:sp>
    </p:spTree>
    <p:extLst>
      <p:ext uri="{BB962C8B-B14F-4D97-AF65-F5344CB8AC3E}">
        <p14:creationId xmlns:p14="http://schemas.microsoft.com/office/powerpoint/2010/main" val="25491242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25">
          <a:extLst>
            <a:ext uri="{FF2B5EF4-FFF2-40B4-BE49-F238E27FC236}">
              <a16:creationId xmlns:a16="http://schemas.microsoft.com/office/drawing/2014/main" id="{D96478ED-16A1-1339-AAF7-1BC95C57EE0F}"/>
            </a:ext>
          </a:extLst>
        </p:cNvPr>
        <p:cNvGrpSpPr/>
        <p:nvPr/>
      </p:nvGrpSpPr>
      <p:grpSpPr>
        <a:xfrm>
          <a:off x="0" y="0"/>
          <a:ext cx="0" cy="0"/>
          <a:chOff x="0" y="0"/>
          <a:chExt cx="0" cy="0"/>
        </a:xfrm>
      </p:grpSpPr>
      <p:sp>
        <p:nvSpPr>
          <p:cNvPr id="426" name="Google Shape;426;g278539799a0_0_12">
            <a:extLst>
              <a:ext uri="{FF2B5EF4-FFF2-40B4-BE49-F238E27FC236}">
                <a16:creationId xmlns:a16="http://schemas.microsoft.com/office/drawing/2014/main" id="{880B5DFD-380B-9574-B151-419246C32D48}"/>
              </a:ext>
            </a:extLst>
          </p:cNvPr>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r>
              <a:rPr lang="en-US"/>
              <a:t>Access To GAINS </a:t>
            </a:r>
          </a:p>
        </p:txBody>
      </p:sp>
      <p:sp>
        <p:nvSpPr>
          <p:cNvPr id="427" name="Google Shape;427;g278539799a0_0_12">
            <a:extLst>
              <a:ext uri="{FF2B5EF4-FFF2-40B4-BE49-F238E27FC236}">
                <a16:creationId xmlns:a16="http://schemas.microsoft.com/office/drawing/2014/main" id="{5D5284F4-43E4-00B3-C46B-D4A9D5B093F4}"/>
              </a:ext>
            </a:extLst>
          </p:cNvPr>
          <p:cNvSpPr txBox="1">
            <a:spLocks noGrp="1"/>
          </p:cNvSpPr>
          <p:nvPr>
            <p:ph type="body" idx="1"/>
          </p:nvPr>
        </p:nvSpPr>
        <p:spPr>
          <a:xfrm>
            <a:off x="311699" y="1101836"/>
            <a:ext cx="8468173" cy="3195992"/>
          </a:xfrm>
          <a:prstGeom prst="rect">
            <a:avLst/>
          </a:prstGeom>
        </p:spPr>
        <p:txBody>
          <a:bodyPr spcFirstLastPara="1" wrap="square" lIns="91425" tIns="91425" rIns="91425" bIns="91425" anchor="t" anchorCtr="0">
            <a:normAutofit/>
          </a:bodyPr>
          <a:lstStyle/>
          <a:p>
            <a:pPr marL="285750" indent="-285750">
              <a:lnSpc>
                <a:spcPct val="114999"/>
              </a:lnSpc>
            </a:pPr>
            <a:r>
              <a:rPr lang="en-US"/>
              <a:t>EANS II Monitoring will take place in CDE's Grant Management System called, </a:t>
            </a:r>
            <a:r>
              <a:rPr lang="en-US">
                <a:hlinkClick r:id="rId3"/>
              </a:rPr>
              <a:t>GAINS</a:t>
            </a:r>
            <a:r>
              <a:rPr lang="en-US"/>
              <a:t>.</a:t>
            </a:r>
          </a:p>
          <a:p>
            <a:pPr marL="285750" indent="-285750">
              <a:lnSpc>
                <a:spcPct val="114999"/>
              </a:lnSpc>
            </a:pPr>
            <a:r>
              <a:rPr lang="en-US"/>
              <a:t>All EANS II monitoring recipients should have received an email communication that included the </a:t>
            </a:r>
            <a:r>
              <a:rPr lang="en-US">
                <a:hlinkClick r:id="rId4"/>
              </a:rPr>
              <a:t>GAINS Non-Public School Access Request</a:t>
            </a:r>
            <a:r>
              <a:rPr lang="en-US"/>
              <a:t>.</a:t>
            </a:r>
          </a:p>
          <a:p>
            <a:pPr marL="742950" lvl="1">
              <a:lnSpc>
                <a:spcPct val="114999"/>
              </a:lnSpc>
              <a:buSzPts val="1600"/>
            </a:pPr>
            <a:r>
              <a:rPr lang="en-US"/>
              <a:t>This form </a:t>
            </a:r>
            <a:r>
              <a:rPr lang="en-US" b="1"/>
              <a:t>must </a:t>
            </a:r>
            <a:r>
              <a:rPr lang="en-US"/>
              <a:t>be complete prior to accessing the GAINS platform. CDE is utilizing this form to setup the appropriate GAINS access for everyone involved with the EANS II Monitoring process. </a:t>
            </a:r>
          </a:p>
          <a:p>
            <a:pPr marL="742950" lvl="1">
              <a:lnSpc>
                <a:spcPct val="114999"/>
              </a:lnSpc>
              <a:buSzPts val="1600"/>
            </a:pPr>
            <a:r>
              <a:rPr lang="en-US"/>
              <a:t>Once CDE creates you as a user, you will receive a password setup email from </a:t>
            </a:r>
            <a:r>
              <a:rPr lang="en-US">
                <a:hlinkClick r:id="rId5"/>
              </a:rPr>
              <a:t>noreply@egrantsmanagement.com</a:t>
            </a:r>
            <a:r>
              <a:rPr lang="en-US"/>
              <a:t> </a:t>
            </a:r>
          </a:p>
          <a:p>
            <a:pPr marL="1200150" lvl="2">
              <a:lnSpc>
                <a:spcPct val="114999"/>
              </a:lnSpc>
              <a:buSzPts val="1600"/>
            </a:pPr>
            <a:r>
              <a:rPr lang="en-US"/>
              <a:t>Sometimes this email address can end up in your spam/junk folder. </a:t>
            </a:r>
          </a:p>
          <a:p>
            <a:pPr marL="1200150" lvl="2">
              <a:lnSpc>
                <a:spcPct val="114999"/>
              </a:lnSpc>
              <a:buSzPts val="1600"/>
            </a:pPr>
            <a:r>
              <a:rPr lang="en-US"/>
              <a:t>If you received the email but have not setup the password, please let us know at </a:t>
            </a:r>
            <a:r>
              <a:rPr lang="en-US">
                <a:hlinkClick r:id="rId6"/>
              </a:rPr>
              <a:t>EANSapplications@cde.state.co.us</a:t>
            </a:r>
            <a:r>
              <a:rPr lang="en-US"/>
              <a:t> and we will resend the password setup email.</a:t>
            </a:r>
          </a:p>
        </p:txBody>
      </p:sp>
    </p:spTree>
    <p:extLst>
      <p:ext uri="{BB962C8B-B14F-4D97-AF65-F5344CB8AC3E}">
        <p14:creationId xmlns:p14="http://schemas.microsoft.com/office/powerpoint/2010/main" val="1196169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6ED63-DBF6-FAF9-364A-352A35CCD74A}"/>
              </a:ext>
            </a:extLst>
          </p:cNvPr>
          <p:cNvSpPr>
            <a:spLocks noGrp="1"/>
          </p:cNvSpPr>
          <p:nvPr>
            <p:ph type="title"/>
          </p:nvPr>
        </p:nvSpPr>
        <p:spPr/>
        <p:txBody>
          <a:bodyPr/>
          <a:lstStyle/>
          <a:p>
            <a:r>
              <a:rPr lang="en-US"/>
              <a:t>Logging into GAINS</a:t>
            </a:r>
          </a:p>
        </p:txBody>
      </p:sp>
      <p:sp>
        <p:nvSpPr>
          <p:cNvPr id="4" name="Text Placeholder 3">
            <a:extLst>
              <a:ext uri="{FF2B5EF4-FFF2-40B4-BE49-F238E27FC236}">
                <a16:creationId xmlns:a16="http://schemas.microsoft.com/office/drawing/2014/main" id="{8B90CDCE-1218-C426-677B-05549B41390E}"/>
              </a:ext>
            </a:extLst>
          </p:cNvPr>
          <p:cNvSpPr>
            <a:spLocks noGrp="1"/>
          </p:cNvSpPr>
          <p:nvPr>
            <p:ph type="body" idx="1"/>
          </p:nvPr>
        </p:nvSpPr>
        <p:spPr>
          <a:xfrm>
            <a:off x="311700" y="1152475"/>
            <a:ext cx="2984666" cy="3034800"/>
          </a:xfrm>
        </p:spPr>
        <p:txBody>
          <a:bodyPr/>
          <a:lstStyle/>
          <a:p>
            <a:r>
              <a:rPr lang="en-US"/>
              <a:t>Once on the </a:t>
            </a:r>
            <a:r>
              <a:rPr lang="en-US">
                <a:hlinkClick r:id="rId2"/>
              </a:rPr>
              <a:t>GAINS Home</a:t>
            </a:r>
            <a:r>
              <a:rPr lang="en-US"/>
              <a:t> page, locate the Sign-In button in the top right corner. </a:t>
            </a:r>
          </a:p>
          <a:p>
            <a:pPr>
              <a:lnSpc>
                <a:spcPct val="114999"/>
              </a:lnSpc>
            </a:pPr>
            <a:r>
              <a:rPr lang="en-US"/>
              <a:t>Users will sign in using the top "Sign-in" box (the native authentication). </a:t>
            </a:r>
          </a:p>
        </p:txBody>
      </p:sp>
      <p:grpSp>
        <p:nvGrpSpPr>
          <p:cNvPr id="5" name="Group 4" descr="GAINs Login In Screen&#10;&#10;Login page of GAINS that show the user's login options. A user can sign in through the native way or the IdM way. The image shows the native sign in with the email address and password. The other is the option to sign in through the Identity Management System, which would take you to an another screen.&#10;&#10;The blue arrow directs users to the native authentication which is above the IdM link.">
            <a:extLst>
              <a:ext uri="{FF2B5EF4-FFF2-40B4-BE49-F238E27FC236}">
                <a16:creationId xmlns:a16="http://schemas.microsoft.com/office/drawing/2014/main" id="{74BFBBDE-3408-8392-7026-E6EF17E76F46}"/>
              </a:ext>
            </a:extLst>
          </p:cNvPr>
          <p:cNvGrpSpPr/>
          <p:nvPr/>
        </p:nvGrpSpPr>
        <p:grpSpPr>
          <a:xfrm>
            <a:off x="3632774" y="1218698"/>
            <a:ext cx="5087631" cy="2706104"/>
            <a:chOff x="2273927" y="3007986"/>
            <a:chExt cx="5087631" cy="2706104"/>
          </a:xfrm>
        </p:grpSpPr>
        <p:pic>
          <p:nvPicPr>
            <p:cNvPr id="6" name="Picture 5" descr="GAINs Login In Screen&#10;&#10;Login page of GAINS that show the user's login options. A user can sign in through the native way or the IdM way. The image shows the native sign in with the email address and password. The other is the option to sign in through the Identity Management System, which would take you to an another screen.">
              <a:extLst>
                <a:ext uri="{FF2B5EF4-FFF2-40B4-BE49-F238E27FC236}">
                  <a16:creationId xmlns:a16="http://schemas.microsoft.com/office/drawing/2014/main" id="{A885D0C2-25FF-A64A-C1C9-A5BACA107671}"/>
                </a:ext>
              </a:extLst>
            </p:cNvPr>
            <p:cNvPicPr>
              <a:picLocks noChangeAspect="1"/>
            </p:cNvPicPr>
            <p:nvPr/>
          </p:nvPicPr>
          <p:blipFill>
            <a:blip r:embed="rId3"/>
            <a:stretch>
              <a:fillRect/>
            </a:stretch>
          </p:blipFill>
          <p:spPr>
            <a:xfrm>
              <a:off x="2273927" y="3007986"/>
              <a:ext cx="4429724" cy="2706104"/>
            </a:xfrm>
            <a:prstGeom prst="rect">
              <a:avLst/>
            </a:prstGeom>
          </p:spPr>
        </p:pic>
        <p:sp>
          <p:nvSpPr>
            <p:cNvPr id="7" name="Arrow: Left 6">
              <a:extLst>
                <a:ext uri="{FF2B5EF4-FFF2-40B4-BE49-F238E27FC236}">
                  <a16:creationId xmlns:a16="http://schemas.microsoft.com/office/drawing/2014/main" id="{B3A40076-9C13-1F45-9B01-90997AF53C2D}"/>
                </a:ext>
              </a:extLst>
            </p:cNvPr>
            <p:cNvSpPr/>
            <p:nvPr/>
          </p:nvSpPr>
          <p:spPr>
            <a:xfrm>
              <a:off x="6314475" y="3691440"/>
              <a:ext cx="1047083" cy="439615"/>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grpSp>
    </p:spTree>
    <p:extLst>
      <p:ext uri="{BB962C8B-B14F-4D97-AF65-F5344CB8AC3E}">
        <p14:creationId xmlns:p14="http://schemas.microsoft.com/office/powerpoint/2010/main" val="15023533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2EE89-AA71-A785-92A2-81CBFB1211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85700E-63B4-6740-A87C-D024779FF3E9}"/>
              </a:ext>
            </a:extLst>
          </p:cNvPr>
          <p:cNvSpPr>
            <a:spLocks noGrp="1"/>
          </p:cNvSpPr>
          <p:nvPr>
            <p:ph type="title"/>
          </p:nvPr>
        </p:nvSpPr>
        <p:spPr/>
        <p:txBody>
          <a:bodyPr/>
          <a:lstStyle/>
          <a:p>
            <a:r>
              <a:rPr lang="en-US"/>
              <a:t>Navigate to the Monitoring Instruments </a:t>
            </a:r>
          </a:p>
        </p:txBody>
      </p:sp>
      <p:sp>
        <p:nvSpPr>
          <p:cNvPr id="4" name="Text Placeholder 3">
            <a:extLst>
              <a:ext uri="{FF2B5EF4-FFF2-40B4-BE49-F238E27FC236}">
                <a16:creationId xmlns:a16="http://schemas.microsoft.com/office/drawing/2014/main" id="{B49B255A-2EBB-1C8D-CC83-BE6C1FCEC16B}"/>
              </a:ext>
            </a:extLst>
          </p:cNvPr>
          <p:cNvSpPr>
            <a:spLocks noGrp="1"/>
          </p:cNvSpPr>
          <p:nvPr>
            <p:ph type="body" idx="1"/>
          </p:nvPr>
        </p:nvSpPr>
        <p:spPr>
          <a:xfrm>
            <a:off x="311700" y="1152475"/>
            <a:ext cx="8055824" cy="3034800"/>
          </a:xfrm>
        </p:spPr>
        <p:txBody>
          <a:bodyPr/>
          <a:lstStyle/>
          <a:p>
            <a:r>
              <a:rPr lang="en-US"/>
              <a:t>Once signed in, the left-hand navigation menu will expand with more options. </a:t>
            </a:r>
          </a:p>
          <a:p>
            <a:pPr>
              <a:lnSpc>
                <a:spcPct val="114999"/>
              </a:lnSpc>
            </a:pPr>
            <a:r>
              <a:rPr lang="en-US"/>
              <a:t>Hover over </a:t>
            </a:r>
            <a:r>
              <a:rPr lang="en-US" b="1"/>
              <a:t>Monitoring</a:t>
            </a:r>
            <a:r>
              <a:rPr lang="en-US"/>
              <a:t> and select </a:t>
            </a:r>
            <a:r>
              <a:rPr lang="en-US" b="1"/>
              <a:t>Monitoring Instruments. </a:t>
            </a:r>
            <a:r>
              <a:rPr lang="en-US"/>
              <a:t> </a:t>
            </a:r>
          </a:p>
        </p:txBody>
      </p:sp>
      <p:pic>
        <p:nvPicPr>
          <p:cNvPr id="3" name="Picture 2" descr="The left navigation menu is listing the GAINS Home, the Search option, the Inbox, and Monitoring. The search, inbox, and monitoring all contain arrows which indicates there are additional menu options to select if a user hovers over the menu item. In this case, the user would hover over Monitoring and the Monitoring Instrument will appear. There is a red box highlighting Monitoring and Monitoring Instruments. ">
            <a:extLst>
              <a:ext uri="{FF2B5EF4-FFF2-40B4-BE49-F238E27FC236}">
                <a16:creationId xmlns:a16="http://schemas.microsoft.com/office/drawing/2014/main" id="{014A1AA7-013A-ED89-D4BB-B49BEAC76D08}"/>
              </a:ext>
            </a:extLst>
          </p:cNvPr>
          <p:cNvPicPr>
            <a:picLocks noChangeAspect="1"/>
          </p:cNvPicPr>
          <p:nvPr/>
        </p:nvPicPr>
        <p:blipFill>
          <a:blip r:embed="rId2"/>
          <a:stretch>
            <a:fillRect/>
          </a:stretch>
        </p:blipFill>
        <p:spPr>
          <a:xfrm>
            <a:off x="2545044" y="2288954"/>
            <a:ext cx="3590925" cy="1419225"/>
          </a:xfrm>
          <a:prstGeom prst="rect">
            <a:avLst/>
          </a:prstGeom>
        </p:spPr>
      </p:pic>
    </p:spTree>
    <p:extLst>
      <p:ext uri="{BB962C8B-B14F-4D97-AF65-F5344CB8AC3E}">
        <p14:creationId xmlns:p14="http://schemas.microsoft.com/office/powerpoint/2010/main" val="10932138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086AC-51B4-991A-45C2-19372CD49A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4D75D5-57E5-40F1-87B5-3C1E14BBB2CF}"/>
              </a:ext>
            </a:extLst>
          </p:cNvPr>
          <p:cNvSpPr>
            <a:spLocks noGrp="1"/>
          </p:cNvSpPr>
          <p:nvPr>
            <p:ph type="title"/>
          </p:nvPr>
        </p:nvSpPr>
        <p:spPr/>
        <p:txBody>
          <a:bodyPr/>
          <a:lstStyle/>
          <a:p>
            <a:r>
              <a:rPr lang="en-US"/>
              <a:t>Select EANS II Monitoring </a:t>
            </a:r>
          </a:p>
        </p:txBody>
      </p:sp>
      <p:sp>
        <p:nvSpPr>
          <p:cNvPr id="4" name="Text Placeholder 3">
            <a:extLst>
              <a:ext uri="{FF2B5EF4-FFF2-40B4-BE49-F238E27FC236}">
                <a16:creationId xmlns:a16="http://schemas.microsoft.com/office/drawing/2014/main" id="{138022A2-F27B-886A-BA8B-02D0548AD2A7}"/>
              </a:ext>
            </a:extLst>
          </p:cNvPr>
          <p:cNvSpPr>
            <a:spLocks noGrp="1"/>
          </p:cNvSpPr>
          <p:nvPr>
            <p:ph type="body" idx="1"/>
          </p:nvPr>
        </p:nvSpPr>
        <p:spPr>
          <a:xfrm>
            <a:off x="311700" y="1152475"/>
            <a:ext cx="8055824" cy="3034800"/>
          </a:xfrm>
        </p:spPr>
        <p:txBody>
          <a:bodyPr/>
          <a:lstStyle/>
          <a:p>
            <a:r>
              <a:rPr lang="en-US"/>
              <a:t>The Monitoring Instruments page will list all applicable instruments for each organization. </a:t>
            </a:r>
          </a:p>
          <a:p>
            <a:pPr lvl="1">
              <a:lnSpc>
                <a:spcPct val="114999"/>
              </a:lnSpc>
              <a:buSzPts val="1600"/>
            </a:pPr>
            <a:r>
              <a:rPr lang="en-US"/>
              <a:t>Users will want to ensure the </a:t>
            </a:r>
            <a:r>
              <a:rPr lang="en-US" b="1"/>
              <a:t>Fiscal Year</a:t>
            </a:r>
            <a:r>
              <a:rPr lang="en-US"/>
              <a:t> is in 2025 and the </a:t>
            </a:r>
            <a:r>
              <a:rPr lang="en-US" b="1"/>
              <a:t>Instrument Status</a:t>
            </a:r>
            <a:r>
              <a:rPr lang="en-US"/>
              <a:t> is on Active. This will allow users to select the </a:t>
            </a:r>
            <a:r>
              <a:rPr lang="en-US" b="1"/>
              <a:t>EANS II Monitoring</a:t>
            </a:r>
            <a:r>
              <a:rPr lang="en-US"/>
              <a:t> instrument. </a:t>
            </a:r>
          </a:p>
          <a:p>
            <a:pPr lvl="1">
              <a:lnSpc>
                <a:spcPct val="114999"/>
              </a:lnSpc>
              <a:buSzPts val="1600"/>
            </a:pPr>
            <a:endParaRPr lang="en-US"/>
          </a:p>
          <a:p>
            <a:pPr lvl="1">
              <a:lnSpc>
                <a:spcPct val="114999"/>
              </a:lnSpc>
              <a:buSzPts val="1600"/>
            </a:pPr>
            <a:endParaRPr lang="en-US"/>
          </a:p>
        </p:txBody>
      </p:sp>
      <p:pic>
        <p:nvPicPr>
          <p:cNvPr id="6" name="Picture 5" descr="The image is showing the Monitoring Instruments page. On this page, users can utilize a dropdown to select the appropriate fiscal year and a dropdown to select the instrument status. A red box highlights the fiscal year box to indicate 2025 and another red box highlights the instrument status to indicate Active. If both of those dropdowns are selected, a red arrow indicates that the EANS II Monitoring instrument will appear below the dropdowns so that users can select it. ">
            <a:extLst>
              <a:ext uri="{FF2B5EF4-FFF2-40B4-BE49-F238E27FC236}">
                <a16:creationId xmlns:a16="http://schemas.microsoft.com/office/drawing/2014/main" id="{A770492A-67A5-63AA-2461-B7D8A50A6463}"/>
              </a:ext>
            </a:extLst>
          </p:cNvPr>
          <p:cNvPicPr>
            <a:picLocks noChangeAspect="1"/>
          </p:cNvPicPr>
          <p:nvPr/>
        </p:nvPicPr>
        <p:blipFill>
          <a:blip r:embed="rId2"/>
          <a:stretch>
            <a:fillRect/>
          </a:stretch>
        </p:blipFill>
        <p:spPr>
          <a:xfrm>
            <a:off x="3031723" y="2573137"/>
            <a:ext cx="2762250" cy="2124075"/>
          </a:xfrm>
          <a:prstGeom prst="rect">
            <a:avLst/>
          </a:prstGeom>
        </p:spPr>
      </p:pic>
    </p:spTree>
    <p:extLst>
      <p:ext uri="{BB962C8B-B14F-4D97-AF65-F5344CB8AC3E}">
        <p14:creationId xmlns:p14="http://schemas.microsoft.com/office/powerpoint/2010/main" val="32926832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FCBED-AF8F-945F-1C8E-0E0FA3D2D085}"/>
              </a:ext>
            </a:extLst>
          </p:cNvPr>
          <p:cNvSpPr>
            <a:spLocks noGrp="1"/>
          </p:cNvSpPr>
          <p:nvPr>
            <p:ph type="title"/>
          </p:nvPr>
        </p:nvSpPr>
        <p:spPr/>
        <p:txBody>
          <a:bodyPr/>
          <a:lstStyle/>
          <a:p>
            <a:r>
              <a:rPr lang="en-US"/>
              <a:t>EANS II Monitoring Sections </a:t>
            </a:r>
          </a:p>
        </p:txBody>
      </p:sp>
      <p:sp>
        <p:nvSpPr>
          <p:cNvPr id="4" name="Text Placeholder 3">
            <a:extLst>
              <a:ext uri="{FF2B5EF4-FFF2-40B4-BE49-F238E27FC236}">
                <a16:creationId xmlns:a16="http://schemas.microsoft.com/office/drawing/2014/main" id="{E90B7983-A3AC-ABAD-59AB-BD5F034BABF7}"/>
              </a:ext>
            </a:extLst>
          </p:cNvPr>
          <p:cNvSpPr>
            <a:spLocks noGrp="1"/>
          </p:cNvSpPr>
          <p:nvPr>
            <p:ph type="body" idx="1"/>
          </p:nvPr>
        </p:nvSpPr>
        <p:spPr>
          <a:xfrm>
            <a:off x="80207" y="1152475"/>
            <a:ext cx="4930660" cy="3034800"/>
          </a:xfrm>
        </p:spPr>
        <p:txBody>
          <a:bodyPr spcFirstLastPara="1" wrap="square" lIns="91425" tIns="91425" rIns="91425" bIns="91425" anchor="t" anchorCtr="0">
            <a:noAutofit/>
          </a:bodyPr>
          <a:lstStyle/>
          <a:p>
            <a:r>
              <a:rPr lang="en-US" sz="1400"/>
              <a:t>The sections page for the EANS II Monitoring instrument will open once users select EANS II Monitoring from the Monitoring Instruments page. </a:t>
            </a:r>
          </a:p>
          <a:p>
            <a:pPr>
              <a:lnSpc>
                <a:spcPct val="114999"/>
              </a:lnSpc>
            </a:pPr>
            <a:r>
              <a:rPr lang="en-US" sz="1400"/>
              <a:t>The Sections page is the primary location for easy navigation between the pages. </a:t>
            </a:r>
          </a:p>
          <a:p>
            <a:pPr>
              <a:lnSpc>
                <a:spcPct val="114999"/>
              </a:lnSpc>
            </a:pPr>
            <a:r>
              <a:rPr lang="en-US" sz="1400"/>
              <a:t>Users will </a:t>
            </a:r>
            <a:r>
              <a:rPr lang="en-US" sz="1400" b="1" i="1" u="sng"/>
              <a:t>need </a:t>
            </a:r>
            <a:r>
              <a:rPr lang="en-US" sz="1400"/>
              <a:t>to change the status to </a:t>
            </a:r>
            <a:r>
              <a:rPr lang="en-US" sz="1400" b="1"/>
              <a:t>DRAFT STARTED.</a:t>
            </a:r>
          </a:p>
          <a:p>
            <a:pPr lvl="1">
              <a:lnSpc>
                <a:spcPct val="114999"/>
              </a:lnSpc>
            </a:pPr>
            <a:r>
              <a:rPr lang="en-US" sz="1200"/>
              <a:t>Note: Only certain roles can change the status. You can hover over the "Draft Started" link to see the individuals and roles in your organization with these permissions.</a:t>
            </a:r>
          </a:p>
          <a:p>
            <a:pPr lvl="1">
              <a:lnSpc>
                <a:spcPct val="114999"/>
              </a:lnSpc>
            </a:pPr>
            <a:r>
              <a:rPr lang="en-US" sz="1200"/>
              <a:t>Please be aware that the instrument won't be editable until the status is changed to Draft Started!</a:t>
            </a:r>
          </a:p>
        </p:txBody>
      </p:sp>
      <p:pic>
        <p:nvPicPr>
          <p:cNvPr id="5" name="Picture 4" descr="Once in the sections page of the EANS II Monitoring instrument, it will list the status of the instrument as well as what the status can be changed to. There is a red box highlighting draft started which is directly under the current status of Not Started. By hovering over Draft Started, a box appears that list the roles who can the status and the individuals within the organization that have these roles. In addition to the status, the page will list all the pages in the EANS II Monitoring instrument. ">
            <a:extLst>
              <a:ext uri="{FF2B5EF4-FFF2-40B4-BE49-F238E27FC236}">
                <a16:creationId xmlns:a16="http://schemas.microsoft.com/office/drawing/2014/main" id="{00780710-F952-0445-38F1-71B73B3821A7}"/>
              </a:ext>
            </a:extLst>
          </p:cNvPr>
          <p:cNvPicPr>
            <a:picLocks noChangeAspect="1"/>
          </p:cNvPicPr>
          <p:nvPr/>
        </p:nvPicPr>
        <p:blipFill>
          <a:blip r:embed="rId2"/>
          <a:stretch>
            <a:fillRect/>
          </a:stretch>
        </p:blipFill>
        <p:spPr>
          <a:xfrm>
            <a:off x="4886421" y="0"/>
            <a:ext cx="4257579" cy="5143500"/>
          </a:xfrm>
          <a:prstGeom prst="rect">
            <a:avLst/>
          </a:prstGeom>
        </p:spPr>
      </p:pic>
    </p:spTree>
    <p:extLst>
      <p:ext uri="{BB962C8B-B14F-4D97-AF65-F5344CB8AC3E}">
        <p14:creationId xmlns:p14="http://schemas.microsoft.com/office/powerpoint/2010/main" val="121144546"/>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49a81e36-7bf1-4cef-9c34-a447d2fae1d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371592277610D489A9D9361BA54FDFF" ma:contentTypeVersion="15" ma:contentTypeDescription="Create a new document." ma:contentTypeScope="" ma:versionID="2c11ef6428f718a7898c70474cf5c53d">
  <xsd:schema xmlns:xsd="http://www.w3.org/2001/XMLSchema" xmlns:xs="http://www.w3.org/2001/XMLSchema" xmlns:p="http://schemas.microsoft.com/office/2006/metadata/properties" xmlns:ns3="49a81e36-7bf1-4cef-9c34-a447d2fae1de" xmlns:ns4="1d7a6999-9f23-40c1-89fd-c28d1c6d889e" targetNamespace="http://schemas.microsoft.com/office/2006/metadata/properties" ma:root="true" ma:fieldsID="662df6824ea3bce3cd80a21de96536cd" ns3:_="" ns4:_="">
    <xsd:import namespace="49a81e36-7bf1-4cef-9c34-a447d2fae1de"/>
    <xsd:import namespace="1d7a6999-9f23-40c1-89fd-c28d1c6d889e"/>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SystemTags"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a81e36-7bf1-4cef-9c34-a447d2fae1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SystemTags" ma:index="20" nillable="true" ma:displayName="MediaServiceSystemTags" ma:hidden="true" ma:internalName="MediaServiceSystemTag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7a6999-9f23-40c1-89fd-c28d1c6d889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15871AF-E4E2-4474-BBBF-C4CA544DC804}">
  <ds:schemaRefs>
    <ds:schemaRef ds:uri="1d7a6999-9f23-40c1-89fd-c28d1c6d889e"/>
    <ds:schemaRef ds:uri="49a81e36-7bf1-4cef-9c34-a447d2fae1d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1C9AC83-A244-4C73-9B74-EBB8100F5EE9}">
  <ds:schemaRefs>
    <ds:schemaRef ds:uri="http://schemas.microsoft.com/sharepoint/v3/contenttype/forms"/>
  </ds:schemaRefs>
</ds:datastoreItem>
</file>

<file path=customXml/itemProps3.xml><?xml version="1.0" encoding="utf-8"?>
<ds:datastoreItem xmlns:ds="http://schemas.openxmlformats.org/officeDocument/2006/customXml" ds:itemID="{F91E4219-6D23-4FF3-BB9A-48A8BBD73A57}">
  <ds:schemaRefs>
    <ds:schemaRef ds:uri="1d7a6999-9f23-40c1-89fd-c28d1c6d889e"/>
    <ds:schemaRef ds:uri="49a81e36-7bf1-4cef-9c34-a447d2fae1d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79</TotalTime>
  <Words>2188</Words>
  <Application>Microsoft Office PowerPoint</Application>
  <PresentationFormat>On-screen Show (16:9)</PresentationFormat>
  <Paragraphs>175</Paragraphs>
  <Slides>39</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Courier New</vt:lpstr>
      <vt:lpstr>Rockwell</vt:lpstr>
      <vt:lpstr>Roboto Medium</vt:lpstr>
      <vt:lpstr>Aptos</vt:lpstr>
      <vt:lpstr>Roboto</vt:lpstr>
      <vt:lpstr>Arial</vt:lpstr>
      <vt:lpstr>Calibri</vt:lpstr>
      <vt:lpstr>Simple Light</vt:lpstr>
      <vt:lpstr>ARP EANS II </vt:lpstr>
      <vt:lpstr>Monitoring Overview/Purpose</vt:lpstr>
      <vt:lpstr>Monitoring Activities</vt:lpstr>
      <vt:lpstr>Accessing GAINS </vt:lpstr>
      <vt:lpstr>Access To GAINS </vt:lpstr>
      <vt:lpstr>Logging into GAINS</vt:lpstr>
      <vt:lpstr>Navigate to the Monitoring Instruments </vt:lpstr>
      <vt:lpstr>Select EANS II Monitoring </vt:lpstr>
      <vt:lpstr>EANS II Monitoring Sections </vt:lpstr>
      <vt:lpstr>Completing Monitoring Sections </vt:lpstr>
      <vt:lpstr>Complete the EANS II Monitoring Instrument </vt:lpstr>
      <vt:lpstr>Monitoring Workflow Status</vt:lpstr>
      <vt:lpstr>Monitoring Indicators </vt:lpstr>
      <vt:lpstr>ARP EANS II Monitoring Indicators</vt:lpstr>
      <vt:lpstr>Low-Income Eligibility Verification </vt:lpstr>
      <vt:lpstr>Low-income Eligibility Verification - continue</vt:lpstr>
      <vt:lpstr>Low Income Eligibility Verification</vt:lpstr>
      <vt:lpstr>Colorado EANS II Closeout and Final Narrative Report</vt:lpstr>
      <vt:lpstr>Colorado EANS II Closeout and Final Narrative Report, cont. </vt:lpstr>
      <vt:lpstr>Close out and Final Narrative Report - Assurances</vt:lpstr>
      <vt:lpstr>Equipment and Supply Inventory and Asset Tagging </vt:lpstr>
      <vt:lpstr>Equipment and Supply Inventory Example</vt:lpstr>
      <vt:lpstr>Equipment and Supply Inventory and Asset Tagging, cont.</vt:lpstr>
      <vt:lpstr>Asset Tagging Sheet</vt:lpstr>
      <vt:lpstr>Submitting ARP EANS II Monitoring Instrument &amp; Notifications</vt:lpstr>
      <vt:lpstr>Submit ARP EANS II Monitoring Instrument </vt:lpstr>
      <vt:lpstr>Submitting ARP EANS II Monitoring Instrument - Errors and Warnings</vt:lpstr>
      <vt:lpstr>Notifications From GAINS</vt:lpstr>
      <vt:lpstr>Notifications From GAINS, cont.</vt:lpstr>
      <vt:lpstr>Updating Narratives</vt:lpstr>
      <vt:lpstr>Additional Attachments</vt:lpstr>
      <vt:lpstr>Notifying CDE When Done Addressing Actions</vt:lpstr>
      <vt:lpstr>Creating Comments</vt:lpstr>
      <vt:lpstr>GAINS Walk-through</vt:lpstr>
      <vt:lpstr>Monitoring Timeline and Resources</vt:lpstr>
      <vt:lpstr>Timelines</vt:lpstr>
      <vt:lpstr>Resources</vt:lpstr>
      <vt:lpstr>Questions?</vt:lpstr>
      <vt:lpstr>Contacts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Dailey, Bridgett</dc:creator>
  <cp:lastModifiedBy>Hollingshead, Jess</cp:lastModifiedBy>
  <cp:revision>6</cp:revision>
  <dcterms:modified xsi:type="dcterms:W3CDTF">2025-03-03T19:16:29Z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0x0101005371592277610D489A9D9361BA54FDFF</vt:lpwstr>
  </property>
</Properties>
</file>