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D_56D9108A.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0"/>
  </p:notesMasterIdLst>
  <p:sldIdLst>
    <p:sldId id="256" r:id="rId5"/>
    <p:sldId id="257" r:id="rId6"/>
    <p:sldId id="258" r:id="rId7"/>
    <p:sldId id="260" r:id="rId8"/>
    <p:sldId id="261" r:id="rId9"/>
    <p:sldId id="262" r:id="rId10"/>
    <p:sldId id="263" r:id="rId11"/>
    <p:sldId id="283" r:id="rId12"/>
    <p:sldId id="284" r:id="rId13"/>
    <p:sldId id="285" r:id="rId14"/>
    <p:sldId id="264" r:id="rId15"/>
    <p:sldId id="265" r:id="rId16"/>
    <p:sldId id="266" r:id="rId17"/>
    <p:sldId id="267" r:id="rId18"/>
    <p:sldId id="290" r:id="rId19"/>
    <p:sldId id="291" r:id="rId20"/>
    <p:sldId id="268" r:id="rId21"/>
    <p:sldId id="295" r:id="rId22"/>
    <p:sldId id="296" r:id="rId23"/>
    <p:sldId id="269" r:id="rId24"/>
    <p:sldId id="292" r:id="rId25"/>
    <p:sldId id="293" r:id="rId26"/>
    <p:sldId id="294" r:id="rId27"/>
    <p:sldId id="281" r:id="rId28"/>
    <p:sldId id="282"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qpt4o2O5VZI5RBuFIlHR6RuAIy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CC930-CDFF-2F24-338C-B3A563130C9F}" name="Jones, Scott D." initials="JD" userId="S::jones_s@cde.state.co.us::3fb7bee2-be11-4246-80fc-c3f425b7a046" providerId="AD"/>
  <p188:author id="{21FE5DC1-A94C-B70C-592B-8B0A97124209}" name="Burnham, Kim" initials="BK" userId="S::burnham_k@cde.state.co.us::8a1289bd-648a-4696-85d2-921499452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D470B-6B0D-4B90-A805-A5C3499F0447}" v="1165" dt="2022-05-09T18:12:27.552"/>
    <p1510:client id="{900D1408-A66B-4786-D8C5-9A725F8FDE85}" v="6" dt="2022-05-06T23:35:08.953"/>
    <p1510:client id="{976C1945-007C-3F42-B1E7-9EC39B4307A3}" v="6" dt="2022-05-09T20:49:45.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ham, Kim" userId="S::burnham_k@cde.state.co.us::8a1289bd-648a-4696-85d2-921499452a2d" providerId="AD" clId="Web-{976C1945-007C-3F42-B1E7-9EC39B4307A3}"/>
    <pc:docChg chg="modSld">
      <pc:chgData name="Burnham, Kim" userId="S::burnham_k@cde.state.co.us::8a1289bd-648a-4696-85d2-921499452a2d" providerId="AD" clId="Web-{976C1945-007C-3F42-B1E7-9EC39B4307A3}" dt="2022-05-09T20:49:45.902" v="5" actId="20577"/>
      <pc:docMkLst>
        <pc:docMk/>
      </pc:docMkLst>
      <pc:sldChg chg="modSp">
        <pc:chgData name="Burnham, Kim" userId="S::burnham_k@cde.state.co.us::8a1289bd-648a-4696-85d2-921499452a2d" providerId="AD" clId="Web-{976C1945-007C-3F42-B1E7-9EC39B4307A3}" dt="2022-05-09T20:49:45.902" v="5" actId="20577"/>
        <pc:sldMkLst>
          <pc:docMk/>
          <pc:sldMk cId="0" sldId="266"/>
        </pc:sldMkLst>
        <pc:spChg chg="mod">
          <ac:chgData name="Burnham, Kim" userId="S::burnham_k@cde.state.co.us::8a1289bd-648a-4696-85d2-921499452a2d" providerId="AD" clId="Web-{976C1945-007C-3F42-B1E7-9EC39B4307A3}" dt="2022-05-09T20:49:45.902" v="5" actId="20577"/>
          <ac:spMkLst>
            <pc:docMk/>
            <pc:sldMk cId="0" sldId="266"/>
            <ac:spMk id="162" creationId="{00000000-0000-0000-0000-000000000000}"/>
          </ac:spMkLst>
        </pc:spChg>
      </pc:sldChg>
    </pc:docChg>
  </pc:docChgLst>
  <pc:docChgLst>
    <pc:chgData name="Jones, Scott D." userId="S::jones_s@cde.state.co.us::3fb7bee2-be11-4246-80fc-c3f425b7a046" providerId="AD" clId="Web-{900D1408-A66B-4786-D8C5-9A725F8FDE85}"/>
    <pc:docChg chg="mod modSld">
      <pc:chgData name="Jones, Scott D." userId="S::jones_s@cde.state.co.us::3fb7bee2-be11-4246-80fc-c3f425b7a046" providerId="AD" clId="Web-{900D1408-A66B-4786-D8C5-9A725F8FDE85}" dt="2022-05-06T23:35:08.953" v="5"/>
      <pc:docMkLst>
        <pc:docMk/>
      </pc:docMkLst>
      <pc:sldChg chg="modSp">
        <pc:chgData name="Jones, Scott D." userId="S::jones_s@cde.state.co.us::3fb7bee2-be11-4246-80fc-c3f425b7a046" providerId="AD" clId="Web-{900D1408-A66B-4786-D8C5-9A725F8FDE85}" dt="2022-05-06T23:34:37.515" v="3" actId="20577"/>
        <pc:sldMkLst>
          <pc:docMk/>
          <pc:sldMk cId="0" sldId="263"/>
        </pc:sldMkLst>
        <pc:spChg chg="mod">
          <ac:chgData name="Jones, Scott D." userId="S::jones_s@cde.state.co.us::3fb7bee2-be11-4246-80fc-c3f425b7a046" providerId="AD" clId="Web-{900D1408-A66B-4786-D8C5-9A725F8FDE85}" dt="2022-05-06T23:34:37.515" v="3" actId="20577"/>
          <ac:spMkLst>
            <pc:docMk/>
            <pc:sldMk cId="0" sldId="263"/>
            <ac:spMk id="141" creationId="{00000000-0000-0000-0000-000000000000}"/>
          </ac:spMkLst>
        </pc:spChg>
      </pc:sldChg>
      <pc:sldChg chg="addCm">
        <pc:chgData name="Jones, Scott D." userId="S::jones_s@cde.state.co.us::3fb7bee2-be11-4246-80fc-c3f425b7a046" providerId="AD" clId="Web-{900D1408-A66B-4786-D8C5-9A725F8FDE85}" dt="2022-05-06T23:35:08.953" v="5"/>
        <pc:sldMkLst>
          <pc:docMk/>
          <pc:sldMk cId="1457066122" sldId="285"/>
        </pc:sldMkLst>
      </pc:sldChg>
    </pc:docChg>
  </pc:docChgLst>
  <pc:docChgLst>
    <pc:chgData name="Ellis, Spencer" userId="S::ellis_s@cde.state.co.us::4ecb72fd-b2c8-461e-8179-1806d5811957" providerId="AD" clId="Web-{B9B71A91-FCF1-061D-5608-984624DDD1D3}"/>
    <pc:docChg chg="modSld">
      <pc:chgData name="Ellis, Spencer" userId="S::ellis_s@cde.state.co.us::4ecb72fd-b2c8-461e-8179-1806d5811957" providerId="AD" clId="Web-{B9B71A91-FCF1-061D-5608-984624DDD1D3}" dt="2022-05-09T17:36:12.437" v="8"/>
      <pc:docMkLst>
        <pc:docMk/>
      </pc:docMkLst>
      <pc:sldChg chg="modNotes">
        <pc:chgData name="Ellis, Spencer" userId="S::ellis_s@cde.state.co.us::4ecb72fd-b2c8-461e-8179-1806d5811957" providerId="AD" clId="Web-{B9B71A91-FCF1-061D-5608-984624DDD1D3}" dt="2022-05-09T17:35:00.420" v="3"/>
        <pc:sldMkLst>
          <pc:docMk/>
          <pc:sldMk cId="0" sldId="257"/>
        </pc:sldMkLst>
      </pc:sldChg>
      <pc:sldChg chg="modNotes">
        <pc:chgData name="Ellis, Spencer" userId="S::ellis_s@cde.state.co.us::4ecb72fd-b2c8-461e-8179-1806d5811957" providerId="AD" clId="Web-{B9B71A91-FCF1-061D-5608-984624DDD1D3}" dt="2022-05-09T17:36:12.437" v="8"/>
        <pc:sldMkLst>
          <pc:docMk/>
          <pc:sldMk cId="0" sldId="264"/>
        </pc:sldMkLst>
      </pc:sldChg>
    </pc:docChg>
  </pc:docChgLst>
  <pc:docChgLst>
    <pc:chgData name="Burnham, Kim" userId="S::burnham_k@cde.state.co.us::8a1289bd-648a-4696-85d2-921499452a2d" providerId="AD" clId="Web-{23DD470B-6B0D-4B90-A805-A5C3499F0447}"/>
    <pc:docChg chg="mod modSld">
      <pc:chgData name="Burnham, Kim" userId="S::burnham_k@cde.state.co.us::8a1289bd-648a-4696-85d2-921499452a2d" providerId="AD" clId="Web-{23DD470B-6B0D-4B90-A805-A5C3499F0447}" dt="2022-05-09T18:12:27.552" v="1158" actId="14100"/>
      <pc:docMkLst>
        <pc:docMk/>
      </pc:docMkLst>
      <pc:sldChg chg="modSp">
        <pc:chgData name="Burnham, Kim" userId="S::burnham_k@cde.state.co.us::8a1289bd-648a-4696-85d2-921499452a2d" providerId="AD" clId="Web-{23DD470B-6B0D-4B90-A805-A5C3499F0447}" dt="2022-05-09T17:41:31.910" v="1152" actId="20577"/>
        <pc:sldMkLst>
          <pc:docMk/>
          <pc:sldMk cId="0" sldId="265"/>
        </pc:sldMkLst>
        <pc:spChg chg="mod">
          <ac:chgData name="Burnham, Kim" userId="S::burnham_k@cde.state.co.us::8a1289bd-648a-4696-85d2-921499452a2d" providerId="AD" clId="Web-{23DD470B-6B0D-4B90-A805-A5C3499F0447}" dt="2022-05-09T17:41:31.910" v="1152" actId="20577"/>
          <ac:spMkLst>
            <pc:docMk/>
            <pc:sldMk cId="0" sldId="265"/>
            <ac:spMk id="155" creationId="{00000000-0000-0000-0000-000000000000}"/>
          </ac:spMkLst>
        </pc:spChg>
      </pc:sldChg>
      <pc:sldChg chg="modSp">
        <pc:chgData name="Burnham, Kim" userId="S::burnham_k@cde.state.co.us::8a1289bd-648a-4696-85d2-921499452a2d" providerId="AD" clId="Web-{23DD470B-6B0D-4B90-A805-A5C3499F0447}" dt="2022-05-09T18:12:27.552" v="1158" actId="14100"/>
        <pc:sldMkLst>
          <pc:docMk/>
          <pc:sldMk cId="0" sldId="268"/>
        </pc:sldMkLst>
        <pc:spChg chg="mod">
          <ac:chgData name="Burnham, Kim" userId="S::burnham_k@cde.state.co.us::8a1289bd-648a-4696-85d2-921499452a2d" providerId="AD" clId="Web-{23DD470B-6B0D-4B90-A805-A5C3499F0447}" dt="2022-05-09T18:12:27.552" v="1158" actId="14100"/>
          <ac:spMkLst>
            <pc:docMk/>
            <pc:sldMk cId="0" sldId="268"/>
            <ac:spMk id="176" creationId="{00000000-0000-0000-0000-000000000000}"/>
          </ac:spMkLst>
        </pc:spChg>
      </pc:sldChg>
      <pc:sldChg chg="addSp modSp">
        <pc:chgData name="Burnham, Kim" userId="S::burnham_k@cde.state.co.us::8a1289bd-648a-4696-85d2-921499452a2d" providerId="AD" clId="Web-{23DD470B-6B0D-4B90-A805-A5C3499F0447}" dt="2022-05-09T17:00:47.668" v="970"/>
        <pc:sldMkLst>
          <pc:docMk/>
          <pc:sldMk cId="0" sldId="269"/>
        </pc:sldMkLst>
        <pc:spChg chg="mod">
          <ac:chgData name="Burnham, Kim" userId="S::burnham_k@cde.state.co.us::8a1289bd-648a-4696-85d2-921499452a2d" providerId="AD" clId="Web-{23DD470B-6B0D-4B90-A805-A5C3499F0447}" dt="2022-05-09T16:40:34.188" v="93" actId="20577"/>
          <ac:spMkLst>
            <pc:docMk/>
            <pc:sldMk cId="0" sldId="269"/>
            <ac:spMk id="6" creationId="{56AF183A-56F9-B892-5B8F-8081F76198EB}"/>
          </ac:spMkLst>
        </pc:spChg>
        <pc:spChg chg="mod">
          <ac:chgData name="Burnham, Kim" userId="S::burnham_k@cde.state.co.us::8a1289bd-648a-4696-85d2-921499452a2d" providerId="AD" clId="Web-{23DD470B-6B0D-4B90-A805-A5C3499F0447}" dt="2022-05-09T16:39:55.969" v="13" actId="20577"/>
          <ac:spMkLst>
            <pc:docMk/>
            <pc:sldMk cId="0" sldId="269"/>
            <ac:spMk id="183" creationId="{00000000-0000-0000-0000-000000000000}"/>
          </ac:spMkLst>
        </pc:spChg>
        <pc:grpChg chg="add">
          <ac:chgData name="Burnham, Kim" userId="S::burnham_k@cde.state.co.us::8a1289bd-648a-4696-85d2-921499452a2d" providerId="AD" clId="Web-{23DD470B-6B0D-4B90-A805-A5C3499F0447}" dt="2022-05-09T17:00:47.668" v="970"/>
          <ac:grpSpMkLst>
            <pc:docMk/>
            <pc:sldMk cId="0" sldId="269"/>
            <ac:grpSpMk id="4" creationId="{9D7B4850-2323-9AAC-0E37-0B558EDEC45B}"/>
          </ac:grpSpMkLst>
        </pc:grpChg>
        <pc:picChg chg="add mod">
          <ac:chgData name="Burnham, Kim" userId="S::burnham_k@cde.state.co.us::8a1289bd-648a-4696-85d2-921499452a2d" providerId="AD" clId="Web-{23DD470B-6B0D-4B90-A805-A5C3499F0447}" dt="2022-05-09T16:40:52.079" v="98" actId="1076"/>
          <ac:picMkLst>
            <pc:docMk/>
            <pc:sldMk cId="0" sldId="269"/>
            <ac:picMk id="2" creationId="{DA694BD1-7E32-9017-E4A7-B7082F3AD4D6}"/>
          </ac:picMkLst>
        </pc:picChg>
        <pc:picChg chg="add mod">
          <ac:chgData name="Burnham, Kim" userId="S::burnham_k@cde.state.co.us::8a1289bd-648a-4696-85d2-921499452a2d" providerId="AD" clId="Web-{23DD470B-6B0D-4B90-A805-A5C3499F0447}" dt="2022-05-09T16:42:27.096" v="102" actId="14100"/>
          <ac:picMkLst>
            <pc:docMk/>
            <pc:sldMk cId="0" sldId="269"/>
            <ac:picMk id="3" creationId="{5915AEB8-A30C-BB8B-B528-FEF6BCD9BA7D}"/>
          </ac:picMkLst>
        </pc:picChg>
      </pc:sldChg>
      <pc:sldChg chg="modSp">
        <pc:chgData name="Burnham, Kim" userId="S::burnham_k@cde.state.co.us::8a1289bd-648a-4696-85d2-921499452a2d" providerId="AD" clId="Web-{23DD470B-6B0D-4B90-A805-A5C3499F0447}" dt="2022-05-09T17:10:04.142" v="974" actId="1076"/>
        <pc:sldMkLst>
          <pc:docMk/>
          <pc:sldMk cId="0" sldId="282"/>
        </pc:sldMkLst>
        <pc:spChg chg="mod">
          <ac:chgData name="Burnham, Kim" userId="S::burnham_k@cde.state.co.us::8a1289bd-648a-4696-85d2-921499452a2d" providerId="AD" clId="Web-{23DD470B-6B0D-4B90-A805-A5C3499F0447}" dt="2022-05-09T17:10:04.142" v="974" actId="1076"/>
          <ac:spMkLst>
            <pc:docMk/>
            <pc:sldMk cId="0" sldId="282"/>
            <ac:spMk id="283" creationId="{00000000-0000-0000-0000-000000000000}"/>
          </ac:spMkLst>
        </pc:spChg>
      </pc:sldChg>
      <pc:sldChg chg="modSp modCm">
        <pc:chgData name="Burnham, Kim" userId="S::burnham_k@cde.state.co.us::8a1289bd-648a-4696-85d2-921499452a2d" providerId="AD" clId="Web-{23DD470B-6B0D-4B90-A805-A5C3499F0447}" dt="2022-05-09T17:35:28.938" v="1149" actId="20577"/>
        <pc:sldMkLst>
          <pc:docMk/>
          <pc:sldMk cId="1457066122" sldId="285"/>
        </pc:sldMkLst>
        <pc:spChg chg="mod">
          <ac:chgData name="Burnham, Kim" userId="S::burnham_k@cde.state.co.us::8a1289bd-648a-4696-85d2-921499452a2d" providerId="AD" clId="Web-{23DD470B-6B0D-4B90-A805-A5C3499F0447}" dt="2022-05-09T17:35:28.938" v="1149" actId="20577"/>
          <ac:spMkLst>
            <pc:docMk/>
            <pc:sldMk cId="1457066122" sldId="285"/>
            <ac:spMk id="3" creationId="{34300D5F-54EE-D971-88EC-CB886A350AC2}"/>
          </ac:spMkLst>
        </pc:spChg>
      </pc:sldChg>
      <pc:sldChg chg="modSp">
        <pc:chgData name="Burnham, Kim" userId="S::burnham_k@cde.state.co.us::8a1289bd-648a-4696-85d2-921499452a2d" providerId="AD" clId="Web-{23DD470B-6B0D-4B90-A805-A5C3499F0447}" dt="2022-05-09T17:54:43.058" v="1153" actId="20577"/>
        <pc:sldMkLst>
          <pc:docMk/>
          <pc:sldMk cId="3319962825" sldId="291"/>
        </pc:sldMkLst>
        <pc:spChg chg="mod">
          <ac:chgData name="Burnham, Kim" userId="S::burnham_k@cde.state.co.us::8a1289bd-648a-4696-85d2-921499452a2d" providerId="AD" clId="Web-{23DD470B-6B0D-4B90-A805-A5C3499F0447}" dt="2022-05-09T17:54:43.058" v="1153" actId="20577"/>
          <ac:spMkLst>
            <pc:docMk/>
            <pc:sldMk cId="3319962825" sldId="291"/>
            <ac:spMk id="3" creationId="{C1EB5980-CC65-1143-1E6D-BE9B05F302DE}"/>
          </ac:spMkLst>
        </pc:spChg>
      </pc:sldChg>
      <pc:sldChg chg="addSp modSp">
        <pc:chgData name="Burnham, Kim" userId="S::burnham_k@cde.state.co.us::8a1289bd-648a-4696-85d2-921499452a2d" providerId="AD" clId="Web-{23DD470B-6B0D-4B90-A805-A5C3499F0447}" dt="2022-05-09T17:00:40.168" v="969"/>
        <pc:sldMkLst>
          <pc:docMk/>
          <pc:sldMk cId="3474412744" sldId="292"/>
        </pc:sldMkLst>
        <pc:spChg chg="mod">
          <ac:chgData name="Burnham, Kim" userId="S::burnham_k@cde.state.co.us::8a1289bd-648a-4696-85d2-921499452a2d" providerId="AD" clId="Web-{23DD470B-6B0D-4B90-A805-A5C3499F0447}" dt="2022-05-09T16:45:27.035" v="196" actId="20577"/>
          <ac:spMkLst>
            <pc:docMk/>
            <pc:sldMk cId="3474412744" sldId="292"/>
            <ac:spMk id="2" creationId="{D0581D29-D146-D6CD-9985-875DCF332E7F}"/>
          </ac:spMkLst>
        </pc:spChg>
        <pc:spChg chg="mod">
          <ac:chgData name="Burnham, Kim" userId="S::burnham_k@cde.state.co.us::8a1289bd-648a-4696-85d2-921499452a2d" providerId="AD" clId="Web-{23DD470B-6B0D-4B90-A805-A5C3499F0447}" dt="2022-05-09T16:44:41.925" v="178" actId="14100"/>
          <ac:spMkLst>
            <pc:docMk/>
            <pc:sldMk cId="3474412744" sldId="292"/>
            <ac:spMk id="3" creationId="{46F7D193-0C22-80E3-44E5-5CCA626FFAAB}"/>
          </ac:spMkLst>
        </pc:spChg>
        <pc:grpChg chg="add">
          <ac:chgData name="Burnham, Kim" userId="S::burnham_k@cde.state.co.us::8a1289bd-648a-4696-85d2-921499452a2d" providerId="AD" clId="Web-{23DD470B-6B0D-4B90-A805-A5C3499F0447}" dt="2022-05-09T17:00:40.168" v="969"/>
          <ac:grpSpMkLst>
            <pc:docMk/>
            <pc:sldMk cId="3474412744" sldId="292"/>
            <ac:grpSpMk id="7" creationId="{B185C925-D8BB-162F-132D-CF03F60434AB}"/>
          </ac:grpSpMkLst>
        </pc:grpChg>
        <pc:picChg chg="add mod">
          <ac:chgData name="Burnham, Kim" userId="S::burnham_k@cde.state.co.us::8a1289bd-648a-4696-85d2-921499452a2d" providerId="AD" clId="Web-{23DD470B-6B0D-4B90-A805-A5C3499F0447}" dt="2022-05-09T16:44:34.550" v="177" actId="1076"/>
          <ac:picMkLst>
            <pc:docMk/>
            <pc:sldMk cId="3474412744" sldId="292"/>
            <ac:picMk id="5" creationId="{FBE53E7F-EA44-0D09-EC13-22981C3F8790}"/>
          </ac:picMkLst>
        </pc:picChg>
        <pc:picChg chg="add mod">
          <ac:chgData name="Burnham, Kim" userId="S::burnham_k@cde.state.co.us::8a1289bd-648a-4696-85d2-921499452a2d" providerId="AD" clId="Web-{23DD470B-6B0D-4B90-A805-A5C3499F0447}" dt="2022-05-09T16:45:00.347" v="180" actId="1076"/>
          <ac:picMkLst>
            <pc:docMk/>
            <pc:sldMk cId="3474412744" sldId="292"/>
            <ac:picMk id="6" creationId="{DCE2E84E-3613-70A7-46F5-CAF2D605A369}"/>
          </ac:picMkLst>
        </pc:picChg>
      </pc:sldChg>
      <pc:sldChg chg="addSp modSp">
        <pc:chgData name="Burnham, Kim" userId="S::burnham_k@cde.state.co.us::8a1289bd-648a-4696-85d2-921499452a2d" providerId="AD" clId="Web-{23DD470B-6B0D-4B90-A805-A5C3499F0447}" dt="2022-05-09T17:10:01.017" v="973" actId="1076"/>
        <pc:sldMkLst>
          <pc:docMk/>
          <pc:sldMk cId="1534307428" sldId="293"/>
        </pc:sldMkLst>
        <pc:spChg chg="mod">
          <ac:chgData name="Burnham, Kim" userId="S::burnham_k@cde.state.co.us::8a1289bd-648a-4696-85d2-921499452a2d" providerId="AD" clId="Web-{23DD470B-6B0D-4B90-A805-A5C3499F0447}" dt="2022-05-09T16:47:29.958" v="209" actId="20577"/>
          <ac:spMkLst>
            <pc:docMk/>
            <pc:sldMk cId="1534307428" sldId="293"/>
            <ac:spMk id="2" creationId="{FBEF4080-E67C-85DD-B645-4C77E6CA8E7A}"/>
          </ac:spMkLst>
        </pc:spChg>
        <pc:spChg chg="mod">
          <ac:chgData name="Burnham, Kim" userId="S::burnham_k@cde.state.co.us::8a1289bd-648a-4696-85d2-921499452a2d" providerId="AD" clId="Web-{23DD470B-6B0D-4B90-A805-A5C3499F0447}" dt="2022-05-09T17:00:01.465" v="966" actId="14100"/>
          <ac:spMkLst>
            <pc:docMk/>
            <pc:sldMk cId="1534307428" sldId="293"/>
            <ac:spMk id="3" creationId="{2CAAB954-D9CB-4921-0F5D-281377A8CB9D}"/>
          </ac:spMkLst>
        </pc:spChg>
        <pc:grpChg chg="add mod">
          <ac:chgData name="Burnham, Kim" userId="S::burnham_k@cde.state.co.us::8a1289bd-648a-4696-85d2-921499452a2d" providerId="AD" clId="Web-{23DD470B-6B0D-4B90-A805-A5C3499F0447}" dt="2022-05-09T17:00:31.793" v="968" actId="1076"/>
          <ac:grpSpMkLst>
            <pc:docMk/>
            <pc:sldMk cId="1534307428" sldId="293"/>
            <ac:grpSpMk id="9" creationId="{69C7607C-C34A-C793-8D49-C2A5C5AF67E5}"/>
          </ac:grpSpMkLst>
        </pc:grpChg>
        <pc:picChg chg="add mod">
          <ac:chgData name="Burnham, Kim" userId="S::burnham_k@cde.state.co.us::8a1289bd-648a-4696-85d2-921499452a2d" providerId="AD" clId="Web-{23DD470B-6B0D-4B90-A805-A5C3499F0447}" dt="2022-05-09T17:10:01.017" v="973" actId="1076"/>
          <ac:picMkLst>
            <pc:docMk/>
            <pc:sldMk cId="1534307428" sldId="293"/>
            <ac:picMk id="5" creationId="{AEC68C78-FA14-0180-805F-71667707CAE7}"/>
          </ac:picMkLst>
        </pc:picChg>
        <pc:picChg chg="add mod">
          <ac:chgData name="Burnham, Kim" userId="S::burnham_k@cde.state.co.us::8a1289bd-648a-4696-85d2-921499452a2d" providerId="AD" clId="Web-{23DD470B-6B0D-4B90-A805-A5C3499F0447}" dt="2022-05-09T16:58:58.261" v="898" actId="1076"/>
          <ac:picMkLst>
            <pc:docMk/>
            <pc:sldMk cId="1534307428" sldId="293"/>
            <ac:picMk id="6" creationId="{EC172B33-2815-2A32-61AF-DD9D9B1E5250}"/>
          </ac:picMkLst>
        </pc:picChg>
        <pc:picChg chg="add mod">
          <ac:chgData name="Burnham, Kim" userId="S::burnham_k@cde.state.co.us::8a1289bd-648a-4696-85d2-921499452a2d" providerId="AD" clId="Web-{23DD470B-6B0D-4B90-A805-A5C3499F0447}" dt="2022-05-09T16:59:57.058" v="965" actId="1076"/>
          <ac:picMkLst>
            <pc:docMk/>
            <pc:sldMk cId="1534307428" sldId="293"/>
            <ac:picMk id="7" creationId="{23E17B30-798F-A5C8-A28D-798296D245AD}"/>
          </ac:picMkLst>
        </pc:picChg>
        <pc:picChg chg="add mod">
          <ac:chgData name="Burnham, Kim" userId="S::burnham_k@cde.state.co.us::8a1289bd-648a-4696-85d2-921499452a2d" providerId="AD" clId="Web-{23DD470B-6B0D-4B90-A805-A5C3499F0447}" dt="2022-05-09T16:59:04.808" v="899" actId="1076"/>
          <ac:picMkLst>
            <pc:docMk/>
            <pc:sldMk cId="1534307428" sldId="293"/>
            <ac:picMk id="8" creationId="{90421B93-E991-92FA-AED8-7343311D1AE5}"/>
          </ac:picMkLst>
        </pc:picChg>
      </pc:sldChg>
      <pc:sldChg chg="addSp modSp">
        <pc:chgData name="Burnham, Kim" userId="S::burnham_k@cde.state.co.us::8a1289bd-648a-4696-85d2-921499452a2d" providerId="AD" clId="Web-{23DD470B-6B0D-4B90-A805-A5C3499F0447}" dt="2022-05-09T16:58:28.526" v="895" actId="20577"/>
        <pc:sldMkLst>
          <pc:docMk/>
          <pc:sldMk cId="4142317904" sldId="294"/>
        </pc:sldMkLst>
        <pc:spChg chg="mod">
          <ac:chgData name="Burnham, Kim" userId="S::burnham_k@cde.state.co.us::8a1289bd-648a-4696-85d2-921499452a2d" providerId="AD" clId="Web-{23DD470B-6B0D-4B90-A805-A5C3499F0447}" dt="2022-05-09T16:54:40.759" v="656" actId="20577"/>
          <ac:spMkLst>
            <pc:docMk/>
            <pc:sldMk cId="4142317904" sldId="294"/>
            <ac:spMk id="2" creationId="{1AC465EB-62DE-BC37-AED3-2AF5AC701134}"/>
          </ac:spMkLst>
        </pc:spChg>
        <pc:spChg chg="mod">
          <ac:chgData name="Burnham, Kim" userId="S::burnham_k@cde.state.co.us::8a1289bd-648a-4696-85d2-921499452a2d" providerId="AD" clId="Web-{23DD470B-6B0D-4B90-A805-A5C3499F0447}" dt="2022-05-09T16:58:28.526" v="895" actId="20577"/>
          <ac:spMkLst>
            <pc:docMk/>
            <pc:sldMk cId="4142317904" sldId="294"/>
            <ac:spMk id="3" creationId="{829A8C92-CFB0-D14E-33A8-B16F657C998A}"/>
          </ac:spMkLst>
        </pc:spChg>
        <pc:picChg chg="add mod">
          <ac:chgData name="Burnham, Kim" userId="S::burnham_k@cde.state.co.us::8a1289bd-648a-4696-85d2-921499452a2d" providerId="AD" clId="Web-{23DD470B-6B0D-4B90-A805-A5C3499F0447}" dt="2022-05-09T16:58:13.417" v="893" actId="1076"/>
          <ac:picMkLst>
            <pc:docMk/>
            <pc:sldMk cId="4142317904" sldId="294"/>
            <ac:picMk id="5" creationId="{1903E37A-6EA4-72A0-2EF0-93105F9A68D8}"/>
          </ac:picMkLst>
        </pc:picChg>
      </pc:sldChg>
    </pc:docChg>
  </pc:docChgLst>
</pc:chgInfo>
</file>

<file path=ppt/comments/modernComment_11D_56D9108A.xml><?xml version="1.0" encoding="utf-8"?>
<p188:cmLst xmlns:a="http://schemas.openxmlformats.org/drawingml/2006/main" xmlns:r="http://schemas.openxmlformats.org/officeDocument/2006/relationships" xmlns:p188="http://schemas.microsoft.com/office/powerpoint/2018/8/main">
  <p188:cm id="{FDD3A2EA-6BBF-41B5-BD3E-DD060E92DEB6}" authorId="{CFFCC930-CDFF-2F24-338C-B3A563130C9F}" status="resolved" created="2022-05-06T23:35:08.953" complete="100000">
    <ac:txMkLst xmlns:ac="http://schemas.microsoft.com/office/drawing/2013/main/command">
      <pc:docMk xmlns:pc="http://schemas.microsoft.com/office/powerpoint/2013/main/command"/>
      <pc:sldMk xmlns:pc="http://schemas.microsoft.com/office/powerpoint/2013/main/command" cId="1457066122" sldId="285"/>
      <ac:spMk id="3" creationId="{34300D5F-54EE-D971-88EC-CB886A350AC2}"/>
      <ac:txMk cp="91">
        <ac:context len="159" hash="1335878700"/>
      </ac:txMk>
    </ac:txMkLst>
    <p188:pos x="2988000" y="387000"/>
    <p188:replyLst>
      <p188:reply id="{6ECF35E5-31E0-47A1-9E5D-55B966BA43D8}" authorId="{21FE5DC1-A94C-B70C-592B-8B0A97124209}" created="2022-05-09T16:36:38.249">
        <p188:txBody>
          <a:bodyPr/>
          <a:lstStyle/>
          <a:p>
            <a:r>
              <a:rPr lang="en-US"/>
              <a:t>[@Jones, Scott D.] Which date? The Award letter or expended by date?</a:t>
            </a:r>
          </a:p>
        </p188:txBody>
      </p188:reply>
    </p188:replyLst>
    <p188:txBody>
      <a:bodyPr/>
      <a:lstStyle/>
      <a:p>
        <a:r>
          <a:rPr lang="en-US"/>
          <a:t>This should be July 1.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Introduce Speakers</a:t>
            </a: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Spencer</a:t>
            </a:r>
            <a:endParaRPr/>
          </a:p>
        </p:txBody>
      </p:sp>
      <p:sp>
        <p:nvSpPr>
          <p:cNvPr id="145" name="Google Shape;1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 </a:t>
            </a:r>
            <a:endParaRPr/>
          </a:p>
        </p:txBody>
      </p:sp>
      <p:sp>
        <p:nvSpPr>
          <p:cNvPr id="152" name="Google Shape;15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 </a:t>
            </a:r>
            <a:endParaRPr/>
          </a:p>
        </p:txBody>
      </p:sp>
      <p:sp>
        <p:nvSpPr>
          <p:cNvPr id="159" name="Google Shape;15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 </a:t>
            </a:r>
            <a:endParaRPr/>
          </a:p>
        </p:txBody>
      </p:sp>
      <p:sp>
        <p:nvSpPr>
          <p:cNvPr id="166" name="Google Shape;16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12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19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73" name="Google Shape;17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a:t>
            </a:r>
            <a:endParaRPr/>
          </a:p>
        </p:txBody>
      </p:sp>
      <p:sp>
        <p:nvSpPr>
          <p:cNvPr id="180" name="Google Shape;18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80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89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Spencer</a:t>
            </a:r>
            <a:endParaRPr/>
          </a:p>
        </p:txBody>
      </p:sp>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092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18" name="Google Shape;11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31" name="Google Shape;13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38" name="Google Shape;13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38" name="Google Shape;13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49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38" name="Google Shape;13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016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4" name="Google Shape;74;p3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7" name="Google Shape;77;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3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3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3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2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0" name="Google Shape;30;p2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2" name="Google Shape;32;p2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pic>
        <p:nvPicPr>
          <p:cNvPr id="34" name="Google Shape;34;p2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35" name="Google Shape;35;p2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pic>
        <p:nvPicPr>
          <p:cNvPr id="38" name="Google Shape;38;p25"/>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9" name="Google Shape;39;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2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D_56D9108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aresact/esser-expandedlearning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e.state.co.us/caresact/esser-expandedlearningopportuniti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apps/esserel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CompetitiveGrants@cde.state.co.us" TargetMode="External"/><Relationship Id="rId4" Type="http://schemas.openxmlformats.org/officeDocument/2006/relationships/hyperlink" Target="https://www.cde.state.co.us/caresact/esser-expandedlearningopportuniti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cde.state.co.us/idm/idmquickreferenceguide" TargetMode="External"/><Relationship Id="rId3" Type="http://schemas.openxmlformats.org/officeDocument/2006/relationships/hyperlink" Target="http://www.cde.state.co.us/idm" TargetMode="External"/><Relationship Id="rId7" Type="http://schemas.openxmlformats.org/officeDocument/2006/relationships/hyperlink" Target="https://cdeapps.cde.state.co.us/LAM_Quick_Guide.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esserelo@cde.state.co.us" TargetMode="External"/><Relationship Id="rId5" Type="http://schemas.openxmlformats.org/officeDocument/2006/relationships/hyperlink" Target="https://edx.cde.state.co.us/passwordmanagement/CDEPasswordApplication.html#/" TargetMode="External"/><Relationship Id="rId4" Type="http://schemas.openxmlformats.org/officeDocument/2006/relationships/hyperlink" Target="https://edx.cde.state.co.us/CDEIdM/districtLAMSupport.js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sserelo@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apps/esserel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esserelo@cde.state.co.us" TargetMode="External"/><Relationship Id="rId4" Type="http://schemas.openxmlformats.org/officeDocument/2006/relationships/hyperlink" Target="https://www.cde.state.co.us/caresact/esser-expandedlearningopportunities-approvalandtransmitta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de.state.co.us/apps/esserel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21stcclc/21stcclcevidencebasedprogrammingandpracti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mailto:esserelo@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ESSERelo@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CompetitiveGrants@cde.state.co.us" TargetMode="External"/><Relationship Id="rId4" Type="http://schemas.openxmlformats.org/officeDocument/2006/relationships/hyperlink" Target="mailto:davis_e@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cdeedserv/cderuraldesignation2021-202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_heading=h.mzcwsyfpa21o"/><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davis_e@cde.state.co.us" TargetMode="External"/><Relationship Id="rId4" Type="http://schemas.openxmlformats.org/officeDocument/2006/relationships/hyperlink" Target="https://www.cde.state.co.us/caresact/crf-allowableexpendit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685801" y="3236240"/>
            <a:ext cx="7396316" cy="138000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62626"/>
              </a:buClr>
              <a:buSzPts val="2800"/>
              <a:buFont typeface="Calibri"/>
              <a:buNone/>
            </a:pPr>
            <a:r>
              <a:rPr lang="en-US" sz="2800">
                <a:solidFill>
                  <a:srgbClr val="262626"/>
                </a:solidFill>
                <a:latin typeface="Calibri"/>
                <a:ea typeface="Calibri"/>
                <a:cs typeface="Calibri"/>
                <a:sym typeface="Calibri"/>
              </a:rPr>
              <a:t> ESSER Expanded Learning Opportunities (ELO) Grant Program</a:t>
            </a:r>
            <a:br>
              <a:rPr lang="en-US" sz="1400">
                <a:solidFill>
                  <a:srgbClr val="262626"/>
                </a:solidFill>
                <a:latin typeface="Calibri"/>
                <a:ea typeface="Calibri"/>
                <a:cs typeface="Calibri"/>
                <a:sym typeface="Calibri"/>
              </a:rPr>
            </a:br>
            <a:br>
              <a:rPr lang="en-US" sz="1400">
                <a:solidFill>
                  <a:srgbClr val="262626"/>
                </a:solidFill>
                <a:latin typeface="Calibri"/>
                <a:ea typeface="Calibri"/>
                <a:cs typeface="Calibri"/>
                <a:sym typeface="Calibri"/>
              </a:rPr>
            </a:br>
            <a:br>
              <a:rPr lang="en-US" sz="2800"/>
            </a:br>
            <a:br>
              <a:rPr lang="en-US" sz="1800">
                <a:solidFill>
                  <a:srgbClr val="262626"/>
                </a:solidFill>
                <a:latin typeface="Calibri"/>
                <a:ea typeface="Calibri"/>
                <a:cs typeface="Calibri"/>
                <a:sym typeface="Calibri"/>
              </a:rPr>
            </a:br>
            <a:r>
              <a:rPr lang="en-US" sz="1800">
                <a:solidFill>
                  <a:srgbClr val="262626"/>
                </a:solidFill>
                <a:latin typeface="Calibri"/>
                <a:ea typeface="Calibri"/>
                <a:cs typeface="Calibri"/>
                <a:sym typeface="Calibri"/>
              </a:rPr>
              <a:t> </a:t>
            </a:r>
            <a:br>
              <a:rPr lang="en-US" sz="1800">
                <a:solidFill>
                  <a:srgbClr val="262626"/>
                </a:solidFill>
                <a:latin typeface="Calibri"/>
                <a:ea typeface="Calibri"/>
                <a:cs typeface="Calibri"/>
                <a:sym typeface="Calibri"/>
              </a:rPr>
            </a:br>
            <a:endParaRPr sz="2800"/>
          </a:p>
        </p:txBody>
      </p:sp>
      <p:sp>
        <p:nvSpPr>
          <p:cNvPr id="93" name="Google Shape;93;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2000"/>
              <a:buNone/>
            </a:pPr>
            <a:r>
              <a:rPr lang="en-US" sz="2000">
                <a:solidFill>
                  <a:srgbClr val="262626"/>
                </a:solidFill>
                <a:latin typeface="Calibri"/>
                <a:ea typeface="Calibri"/>
                <a:cs typeface="Calibri"/>
                <a:sym typeface="Calibri"/>
              </a:rPr>
              <a:t>Pursuant to the American Rescue Plan of </a:t>
            </a:r>
            <a:r>
              <a:rPr lang="en-US" sz="1900"/>
              <a:t>2021</a:t>
            </a:r>
          </a:p>
          <a:p>
            <a:pPr marL="0" lvl="0" indent="0" algn="ctr" rtl="0">
              <a:lnSpc>
                <a:spcPct val="100000"/>
              </a:lnSpc>
              <a:spcBef>
                <a:spcPts val="0"/>
              </a:spcBef>
              <a:spcAft>
                <a:spcPts val="0"/>
              </a:spcAft>
              <a:buClr>
                <a:srgbClr val="262626"/>
              </a:buClr>
              <a:buSzPts val="2000"/>
              <a:buNone/>
            </a:pPr>
            <a:r>
              <a:rPr lang="en-US" sz="1900"/>
              <a:t>May 2022</a:t>
            </a:r>
            <a:endParaRPr/>
          </a:p>
          <a:p>
            <a:pPr marL="0" lvl="0" indent="0" algn="ctr" rtl="0">
              <a:lnSpc>
                <a:spcPct val="90000"/>
              </a:lnSpc>
              <a:spcBef>
                <a:spcPts val="1000"/>
              </a:spcBef>
              <a:spcAft>
                <a:spcPts val="0"/>
              </a:spcAft>
              <a:buClr>
                <a:schemeClr val="dk1"/>
              </a:buClr>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0512-D8BE-5EA5-B56A-B325BF97E289}"/>
              </a:ext>
            </a:extLst>
          </p:cNvPr>
          <p:cNvSpPr>
            <a:spLocks noGrp="1"/>
          </p:cNvSpPr>
          <p:nvPr>
            <p:ph type="title"/>
          </p:nvPr>
        </p:nvSpPr>
        <p:spPr/>
        <p:txBody>
          <a:bodyPr/>
          <a:lstStyle/>
          <a:p>
            <a:r>
              <a:rPr lang="en-US"/>
              <a:t>Duration of Grant</a:t>
            </a:r>
          </a:p>
        </p:txBody>
      </p:sp>
      <p:sp>
        <p:nvSpPr>
          <p:cNvPr id="3" name="Text Placeholder 2">
            <a:extLst>
              <a:ext uri="{FF2B5EF4-FFF2-40B4-BE49-F238E27FC236}">
                <a16:creationId xmlns:a16="http://schemas.microsoft.com/office/drawing/2014/main" id="{34300D5F-54EE-D971-88EC-CB886A350AC2}"/>
              </a:ext>
            </a:extLst>
          </p:cNvPr>
          <p:cNvSpPr>
            <a:spLocks noGrp="1"/>
          </p:cNvSpPr>
          <p:nvPr>
            <p:ph type="body" idx="1"/>
          </p:nvPr>
        </p:nvSpPr>
        <p:spPr/>
        <p:txBody>
          <a:bodyPr/>
          <a:lstStyle/>
          <a:p>
            <a:pPr marL="76200" indent="0">
              <a:buNone/>
            </a:pPr>
            <a:r>
              <a:rPr lang="en-US" sz="1800" kern="800">
                <a:solidFill>
                  <a:srgbClr val="262626"/>
                </a:solidFill>
                <a:effectLst/>
              </a:rPr>
              <a:t>Funds awarded through this program are available as of the date of the Grant Award Letter (</a:t>
            </a:r>
            <a:r>
              <a:rPr lang="en-US" sz="1800" kern="800">
                <a:solidFill>
                  <a:srgbClr val="262626"/>
                </a:solidFill>
              </a:rPr>
              <a:t>July </a:t>
            </a:r>
            <a:r>
              <a:rPr lang="en-US" sz="1800" kern="800">
                <a:solidFill>
                  <a:srgbClr val="262626"/>
                </a:solidFill>
                <a:effectLst/>
              </a:rPr>
              <a:t>2022) and must be expended no later than September 30, 2024.</a:t>
            </a:r>
            <a:r>
              <a:rPr lang="en-US" sz="1800" kern="800">
                <a:solidFill>
                  <a:srgbClr val="262626"/>
                </a:solidFill>
              </a:rPr>
              <a:t> </a:t>
            </a:r>
            <a:endParaRPr lang="en-US" sz="1800" kern="800">
              <a:solidFill>
                <a:srgbClr val="262626"/>
              </a:solidFill>
              <a:effectLst/>
              <a:latin typeface="Calibri" panose="020F0502020204030204" pitchFamily="34" charset="0"/>
              <a:ea typeface="Calibri" panose="020F0502020204030204" pitchFamily="34" charset="0"/>
            </a:endParaRPr>
          </a:p>
          <a:p>
            <a:pPr marL="76200" indent="0">
              <a:buNone/>
            </a:pPr>
            <a:endParaRPr lang="en-US"/>
          </a:p>
        </p:txBody>
      </p:sp>
      <p:sp>
        <p:nvSpPr>
          <p:cNvPr id="4" name="Slide Number Placeholder 3">
            <a:extLst>
              <a:ext uri="{FF2B5EF4-FFF2-40B4-BE49-F238E27FC236}">
                <a16:creationId xmlns:a16="http://schemas.microsoft.com/office/drawing/2014/main" id="{3C21049A-3B93-7FD5-D686-4D9F8790262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45706612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Evaluation and Reporting</a:t>
            </a:r>
            <a:endParaRPr/>
          </a:p>
        </p:txBody>
      </p:sp>
      <p:sp>
        <p:nvSpPr>
          <p:cNvPr id="148" name="Google Shape;148;p10"/>
          <p:cNvSpPr txBox="1">
            <a:spLocks noGrp="1"/>
          </p:cNvSpPr>
          <p:nvPr>
            <p:ph type="body" idx="1"/>
          </p:nvPr>
        </p:nvSpPr>
        <p:spPr>
          <a:xfrm>
            <a:off x="245193" y="1463040"/>
            <a:ext cx="8641632" cy="4640674"/>
          </a:xfrm>
          <a:prstGeom prst="rect">
            <a:avLst/>
          </a:prstGeom>
          <a:noFill/>
          <a:ln>
            <a:noFill/>
          </a:ln>
        </p:spPr>
        <p:txBody>
          <a:bodyPr spcFirstLastPara="1" wrap="square" lIns="0" tIns="0" rIns="0" bIns="45700" anchor="t" anchorCtr="0">
            <a:normAutofit fontScale="92500" lnSpcReduction="10000"/>
          </a:bodyPr>
          <a:lstStyle/>
          <a:p>
            <a:pPr marL="0" marR="0" indent="0">
              <a:spcBef>
                <a:spcPts val="0"/>
              </a:spcBef>
              <a:spcAft>
                <a:spcPts val="0"/>
              </a:spcAft>
              <a:buNone/>
            </a:pPr>
            <a:r>
              <a:rPr lang="en-US" sz="1800" kern="800">
                <a:solidFill>
                  <a:srgbClr val="262626"/>
                </a:solidFill>
                <a:effectLst/>
                <a:latin typeface="Calibri" panose="020F0502020204030204" pitchFamily="34" charset="0"/>
                <a:ea typeface="Calibri" panose="020F0502020204030204" pitchFamily="34" charset="0"/>
              </a:rPr>
              <a:t>Each applicant receiving funding through the ESSER Expanded Learning Opportunities Grant Program is required to report, at a minimum, the following information to the Department on or before July 31 following each school year for which an applicant has received funding:</a:t>
            </a:r>
          </a:p>
          <a:p>
            <a:pPr marL="800100" lvl="1" indent="-342900">
              <a:spcBef>
                <a:spcPts val="0"/>
              </a:spcBef>
              <a:buSzPct val="100000"/>
              <a:buFont typeface="Arial" panose="020B0604020202020204" pitchFamily="34" charset="0"/>
              <a:buChar char="●"/>
            </a:pPr>
            <a:r>
              <a:rPr lang="en-US" sz="1500" kern="800">
                <a:solidFill>
                  <a:srgbClr val="262626"/>
                </a:solidFill>
                <a:effectLst/>
                <a:latin typeface="Noto Sans Symbols"/>
                <a:ea typeface="Noto Sans Symbols"/>
                <a:cs typeface="Noto Sans Symbols"/>
              </a:rPr>
              <a:t>A description of the status of planned activities (e.g., completed, in progress);</a:t>
            </a:r>
          </a:p>
          <a:p>
            <a:pPr marL="800100" lvl="1" indent="-342900">
              <a:spcBef>
                <a:spcPts val="0"/>
              </a:spcBef>
              <a:buSzPct val="100000"/>
              <a:buFont typeface="Arial" panose="020B0604020202020204" pitchFamily="34" charset="0"/>
              <a:buChar char="●"/>
            </a:pPr>
            <a:r>
              <a:rPr lang="en-US" sz="1500" kern="800">
                <a:solidFill>
                  <a:srgbClr val="262626"/>
                </a:solidFill>
                <a:effectLst/>
                <a:latin typeface="Noto Sans Symbols"/>
                <a:ea typeface="Noto Sans Symbols"/>
                <a:cs typeface="Noto Sans Symbols"/>
              </a:rPr>
              <a:t>Any adjustments made to the LEP’s program plan and the reason adjustments were made;</a:t>
            </a:r>
          </a:p>
          <a:p>
            <a:pPr marL="800100" lvl="1" indent="-342900">
              <a:spcBef>
                <a:spcPts val="0"/>
              </a:spcBef>
              <a:buSzPct val="100000"/>
              <a:buFont typeface="Arial" panose="020B0604020202020204" pitchFamily="34" charset="0"/>
              <a:buChar char="●"/>
            </a:pPr>
            <a:r>
              <a:rPr lang="en-US" sz="1500" kern="800">
                <a:solidFill>
                  <a:srgbClr val="262626"/>
                </a:solidFill>
                <a:effectLst/>
                <a:latin typeface="Noto Sans Symbols"/>
                <a:ea typeface="Noto Sans Symbols"/>
                <a:cs typeface="Noto Sans Symbols"/>
              </a:rPr>
              <a:t>The number of students served by the applicant’s program(s) (separated by program);</a:t>
            </a:r>
          </a:p>
          <a:p>
            <a:pPr marL="800100" lvl="1" indent="-342900">
              <a:spcBef>
                <a:spcPts val="0"/>
              </a:spcBef>
              <a:buSzPct val="100000"/>
              <a:buFont typeface="Arial" panose="020B0604020202020204" pitchFamily="34" charset="0"/>
              <a:buChar char="●"/>
            </a:pPr>
            <a:r>
              <a:rPr lang="en-US" sz="1500" kern="800">
                <a:solidFill>
                  <a:srgbClr val="000000"/>
                </a:solidFill>
                <a:effectLst/>
                <a:latin typeface="Noto Sans Symbols"/>
                <a:ea typeface="Noto Sans Symbols"/>
                <a:cs typeface="Noto Sans Symbols"/>
              </a:rPr>
              <a:t>The staff and positions recruited, reassigned, hired, or provided professional development to support the program;</a:t>
            </a:r>
            <a:endParaRPr lang="en-US" sz="1500" kern="800">
              <a:solidFill>
                <a:srgbClr val="262626"/>
              </a:solidFill>
              <a:effectLst/>
              <a:latin typeface="Noto Sans Symbols"/>
              <a:ea typeface="Noto Sans Symbols"/>
              <a:cs typeface="Noto Sans Symbols"/>
            </a:endParaRPr>
          </a:p>
          <a:p>
            <a:pPr marL="800100" lvl="1" indent="-342900">
              <a:spcBef>
                <a:spcPts val="0"/>
              </a:spcBef>
              <a:buSzPct val="100000"/>
              <a:buFont typeface="Arial" panose="020B0604020202020204" pitchFamily="34" charset="0"/>
              <a:buChar char="●"/>
            </a:pPr>
            <a:r>
              <a:rPr lang="en-US" sz="1500" kern="800">
                <a:solidFill>
                  <a:srgbClr val="000000"/>
                </a:solidFill>
                <a:effectLst/>
                <a:latin typeface="Noto Sans Symbols"/>
                <a:ea typeface="Noto Sans Symbols"/>
                <a:cs typeface="Noto Sans Symbols"/>
              </a:rPr>
              <a:t>Any student outcomes (including, but not limited to, academic outcomes, student engagement outcomes, and school climate outcomes) identified through the implementation of the program(s) (separated by program); and</a:t>
            </a:r>
            <a:endParaRPr lang="en-US" sz="1500" kern="800">
              <a:solidFill>
                <a:srgbClr val="262626"/>
              </a:solidFill>
              <a:effectLst/>
              <a:latin typeface="Noto Sans Symbols"/>
              <a:ea typeface="Noto Sans Symbols"/>
              <a:cs typeface="Noto Sans Symbols"/>
            </a:endParaRPr>
          </a:p>
          <a:p>
            <a:pPr marL="800100" lvl="1" indent="-342900">
              <a:spcBef>
                <a:spcPts val="0"/>
              </a:spcBef>
              <a:buSzPct val="100000"/>
              <a:buFont typeface="Arial" panose="020B0604020202020204" pitchFamily="34" charset="0"/>
              <a:buChar char="●"/>
            </a:pPr>
            <a:r>
              <a:rPr lang="en-US" sz="1500" kern="800">
                <a:solidFill>
                  <a:srgbClr val="262626"/>
                </a:solidFill>
                <a:effectLst/>
                <a:latin typeface="Noto Sans Symbols"/>
                <a:ea typeface="Noto Sans Symbols"/>
                <a:cs typeface="Noto Sans Symbols"/>
              </a:rPr>
              <a:t>A description of the measurable student outcomes (including academic, social and/or emotional outcomes), disaggregated by student groups, and whether the expected result of the activities described in the plan were met.</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kern="800">
                <a:solidFill>
                  <a:srgbClr val="262626"/>
                </a:solidFill>
                <a:effectLst/>
                <a:latin typeface="Calibri" panose="020F0502020204030204" pitchFamily="34" charset="0"/>
                <a:ea typeface="Calibri" panose="020F0502020204030204" pitchFamily="34" charset="0"/>
              </a:rPr>
              <a:t>Additionally, per H.B. 21-1259, CDE will be streamlining reporting requirements for this grant program and other expanded learning opportunities grants funded by state or ESSER funds. This single reporting system will require grant recipients to submit once annually for all students participating in any of these additional supports, along with information regarding their type and level of participation. </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kern="800">
                <a:solidFill>
                  <a:srgbClr val="262626"/>
                </a:solidFill>
                <a:effectLst/>
                <a:latin typeface="Calibri" panose="020F0502020204030204" pitchFamily="34" charset="0"/>
                <a:ea typeface="Calibri" panose="020F0502020204030204" pitchFamily="34" charset="0"/>
              </a:rPr>
              <a:t>LEPs receiving funding will also be required to submit Interim Financial Reporting and Annual Financial Reporting. Details and formats for all reporting will be provided upon award and as part of the budget workbook and/or grant award letter (GAL).</a:t>
            </a:r>
          </a:p>
          <a:p>
            <a:pPr marL="0" lvl="0" indent="0" algn="l" rtl="0">
              <a:lnSpc>
                <a:spcPct val="90000"/>
              </a:lnSpc>
              <a:spcBef>
                <a:spcPts val="1000"/>
              </a:spcBef>
              <a:spcAft>
                <a:spcPts val="0"/>
              </a:spcAft>
              <a:buClr>
                <a:schemeClr val="dk1"/>
              </a:buClr>
              <a:buSzPct val="100000"/>
              <a:buNone/>
            </a:pPr>
            <a:endParaRPr sz="1800">
              <a:solidFill>
                <a:srgbClr val="262626"/>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a:p>
        </p:txBody>
      </p:sp>
      <p:sp>
        <p:nvSpPr>
          <p:cNvPr id="149" name="Google Shape;149;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Technical Assistance</a:t>
            </a:r>
            <a:endParaRPr/>
          </a:p>
        </p:txBody>
      </p:sp>
      <p:sp>
        <p:nvSpPr>
          <p:cNvPr id="155" name="Google Shape;155;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indent="0">
              <a:spcBef>
                <a:spcPts val="0"/>
              </a:spcBef>
              <a:spcAft>
                <a:spcPts val="0"/>
              </a:spcAft>
              <a:buNone/>
            </a:pPr>
            <a:r>
              <a:rPr lang="en-US" sz="1800" kern="800">
                <a:solidFill>
                  <a:srgbClr val="262626"/>
                </a:solidFill>
                <a:effectLst/>
              </a:rPr>
              <a:t>Several types of technical assistance are offered to all potential applicants to encourage high-quality applications. All of these technical assistance opportunities are available at no cost to applicants. Resources include:</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800100" lvl="1" indent="-342900">
              <a:spcBef>
                <a:spcPts val="0"/>
              </a:spcBef>
              <a:buSzPct val="100000"/>
              <a:buFont typeface="Arial" panose="020B0604020202020204" pitchFamily="34" charset="0"/>
              <a:buChar char="●"/>
            </a:pPr>
            <a:r>
              <a:rPr lang="en-US" sz="1800" kern="800">
                <a:solidFill>
                  <a:srgbClr val="262626"/>
                </a:solidFill>
                <a:effectLst/>
                <a:latin typeface="Noto Sans Symbols"/>
                <a:ea typeface="Noto Sans Symbols"/>
                <a:cs typeface="Noto Sans Symbols"/>
              </a:rPr>
              <a:t>Office hours will occur during the regularly scheduled ESEA Office Hours which are held biweekly on Thursdays from 2:00 to 3:30pm. Dates of ELO Office Hours will be posted on the </a:t>
            </a:r>
            <a:r>
              <a:rPr lang="en-US" sz="1800" u="sng" kern="800">
                <a:solidFill>
                  <a:srgbClr val="1155CC"/>
                </a:solidFill>
                <a:effectLst/>
                <a:latin typeface="Noto Sans Symbols"/>
                <a:ea typeface="Noto Sans Symbols"/>
                <a:cs typeface="Noto Sans Symbols"/>
                <a:hlinkClick r:id="rId3"/>
              </a:rPr>
              <a:t>ESSER Expanded Learning Opportunities (ELO) Grant Program webpage</a:t>
            </a:r>
            <a:r>
              <a:rPr lang="en-US" sz="1800" kern="800">
                <a:solidFill>
                  <a:srgbClr val="262626"/>
                </a:solidFill>
                <a:effectLst/>
                <a:latin typeface="Noto Sans Symbols"/>
                <a:ea typeface="Noto Sans Symbols"/>
                <a:cs typeface="Noto Sans Symbols"/>
              </a:rPr>
              <a:t>.</a:t>
            </a:r>
          </a:p>
          <a:p>
            <a:pPr marL="800100" lvl="1" indent="-342900">
              <a:spcBef>
                <a:spcPts val="0"/>
              </a:spcBef>
              <a:buSzPct val="100000"/>
              <a:buFont typeface="Arial" panose="020B0604020202020204" pitchFamily="34" charset="0"/>
              <a:buChar char="●"/>
            </a:pPr>
            <a:endParaRPr lang="en-US" sz="1800" kern="800">
              <a:solidFill>
                <a:srgbClr val="262626"/>
              </a:solidFill>
              <a:effectLst/>
              <a:latin typeface="Noto Sans Symbols"/>
              <a:ea typeface="Noto Sans Symbols"/>
              <a:cs typeface="Noto Sans Symbols"/>
            </a:endParaRPr>
          </a:p>
          <a:p>
            <a:pPr marL="800100" lvl="1" indent="-342900">
              <a:spcBef>
                <a:spcPts val="0"/>
              </a:spcBef>
              <a:buSzPct val="100000"/>
              <a:buFont typeface="Arial" panose="020B0604020202020204" pitchFamily="34" charset="0"/>
              <a:buChar char="●"/>
            </a:pPr>
            <a:r>
              <a:rPr lang="en-US" sz="1800" kern="800">
                <a:solidFill>
                  <a:srgbClr val="262626"/>
                </a:solidFill>
                <a:effectLst/>
                <a:latin typeface="Noto Sans Symbols"/>
                <a:ea typeface="Noto Sans Symbols"/>
                <a:cs typeface="Noto Sans Symbols"/>
              </a:rPr>
              <a:t>CDE will, on the </a:t>
            </a:r>
            <a:r>
              <a:rPr lang="en-US" sz="1800" b="1" u="sng" kern="800">
                <a:solidFill>
                  <a:srgbClr val="262626"/>
                </a:solidFill>
                <a:effectLst/>
                <a:latin typeface="Noto Sans Symbols"/>
                <a:ea typeface="Noto Sans Symbols"/>
                <a:cs typeface="Noto Sans Symbols"/>
                <a:hlinkClick r:id="rId4"/>
              </a:rPr>
              <a:t>ESSER Expanded Learning Opportunities (ELO) Grant Program webpage</a:t>
            </a:r>
            <a:r>
              <a:rPr lang="en-US" sz="1800" kern="800">
                <a:solidFill>
                  <a:srgbClr val="262626"/>
                </a:solidFill>
                <a:effectLst/>
                <a:latin typeface="Noto Sans Symbols"/>
                <a:ea typeface="Noto Sans Symbols"/>
                <a:cs typeface="Noto Sans Symbols"/>
              </a:rPr>
              <a:t>, provide a regularly updated list of Frequently Asked Questions (FAQs) to support applicants in quickly addressing questions that might arise.</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kern="800">
                <a:solidFill>
                  <a:srgbClr val="262626"/>
                </a:solidFill>
                <a:effectLst/>
              </a:rPr>
              <a:t>If interested in applying for this funding opportunity, submit the </a:t>
            </a:r>
            <a:r>
              <a:rPr lang="en-US" sz="1800" kern="800">
                <a:solidFill>
                  <a:srgbClr val="1155CC"/>
                </a:solidFill>
                <a:effectLst/>
              </a:rPr>
              <a:t> </a:t>
            </a:r>
            <a:r>
              <a:rPr lang="en-US" sz="1800" u="sng" kern="800">
                <a:solidFill>
                  <a:srgbClr val="1155CC"/>
                </a:solidFill>
                <a:effectLst/>
              </a:rPr>
              <a:t>Intent to Apply</a:t>
            </a:r>
            <a:r>
              <a:rPr lang="en-US" sz="1800" kern="800">
                <a:solidFill>
                  <a:srgbClr val="262626"/>
                </a:solidFill>
                <a:effectLst/>
              </a:rPr>
              <a:t> by </a:t>
            </a:r>
            <a:r>
              <a:rPr lang="en-US" sz="1800" b="1" kern="800">
                <a:solidFill>
                  <a:srgbClr val="262626"/>
                </a:solidFill>
                <a:effectLst/>
              </a:rPr>
              <a:t>Friday, May 13, by 11:59 pm MDT</a:t>
            </a:r>
            <a:r>
              <a:rPr lang="en-US" sz="1800" kern="800">
                <a:solidFill>
                  <a:srgbClr val="262626"/>
                </a:solidFill>
                <a:effectLst/>
              </a:rPr>
              <a:t>. The Intent to Apply is encouraged, but not required to submit an application.</a:t>
            </a:r>
          </a:p>
          <a:p>
            <a:pPr marL="228600" lvl="0" indent="-76200" algn="l" rtl="0">
              <a:lnSpc>
                <a:spcPct val="90000"/>
              </a:lnSpc>
              <a:spcBef>
                <a:spcPts val="1000"/>
              </a:spcBef>
              <a:spcAft>
                <a:spcPts val="0"/>
              </a:spcAft>
              <a:buClr>
                <a:schemeClr val="dk1"/>
              </a:buClr>
              <a:buSzPts val="2400"/>
              <a:buNone/>
            </a:pPr>
            <a:endParaRPr/>
          </a:p>
        </p:txBody>
      </p:sp>
      <p:sp>
        <p:nvSpPr>
          <p:cNvPr id="156" name="Google Shape;156;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Review Process and Timeline</a:t>
            </a:r>
            <a:endParaRPr/>
          </a:p>
        </p:txBody>
      </p:sp>
      <p:sp>
        <p:nvSpPr>
          <p:cNvPr id="162" name="Google Shape;162;p1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indent="0">
              <a:spcBef>
                <a:spcPts val="0"/>
              </a:spcBef>
              <a:buNone/>
            </a:pPr>
            <a:r>
              <a:rPr lang="en-US" sz="1800" kern="800" dirty="0">
                <a:solidFill>
                  <a:srgbClr val="262626"/>
                </a:solidFill>
                <a:effectLst/>
              </a:rPr>
              <a:t>Applications will be reviewed by CDE staff and peer reviewers to ensure they contain all required components. This review will be based on the specific criteria listed in this funding opportunity and detailed in the scoring rubric (</a:t>
            </a:r>
            <a:r>
              <a:rPr lang="en-US" sz="1800" kern="800" dirty="0">
                <a:solidFill>
                  <a:srgbClr val="262626"/>
                </a:solidFill>
              </a:rPr>
              <a:t>starting on page</a:t>
            </a:r>
            <a:r>
              <a:rPr lang="en-US" sz="1800" kern="800" dirty="0">
                <a:solidFill>
                  <a:srgbClr val="262626"/>
                </a:solidFill>
                <a:effectLst/>
              </a:rPr>
              <a:t> </a:t>
            </a:r>
            <a:r>
              <a:rPr lang="en-US" sz="1800" kern="800" dirty="0">
                <a:solidFill>
                  <a:srgbClr val="262626"/>
                </a:solidFill>
              </a:rPr>
              <a:t>20 of the RFA</a:t>
            </a:r>
            <a:r>
              <a:rPr lang="en-US" sz="1800" kern="800" dirty="0">
                <a:solidFill>
                  <a:srgbClr val="262626"/>
                </a:solidFill>
                <a:effectLst/>
              </a:rPr>
              <a:t>). Applicants will be notified of final award status no later than </a:t>
            </a:r>
            <a:r>
              <a:rPr lang="en-US" sz="1800" b="1" kern="800" dirty="0">
                <a:solidFill>
                  <a:srgbClr val="262626"/>
                </a:solidFill>
                <a:effectLst/>
              </a:rPr>
              <a:t>Thursday, September 1, 2022, at 11:59 pm MDT.</a:t>
            </a:r>
            <a:endParaRPr lang="en-US" sz="1800" kern="800" dirty="0">
              <a:solidFill>
                <a:srgbClr val="262626"/>
              </a:solidFill>
              <a:effectLst/>
            </a:endParaRP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kern="800" dirty="0">
                <a:solidFill>
                  <a:srgbClr val="262626"/>
                </a:solidFill>
                <a:effectLst/>
              </a:rPr>
              <a:t>Note:</a:t>
            </a:r>
            <a:r>
              <a:rPr lang="en-US" sz="1800" kern="800" dirty="0">
                <a:solidFill>
                  <a:srgbClr val="262626"/>
                </a:solidFill>
                <a:effectLst/>
              </a:rPr>
              <a:t> This is a competitive process – </a:t>
            </a:r>
            <a:r>
              <a:rPr lang="en-US" sz="1800" u="sng" kern="800" dirty="0">
                <a:solidFill>
                  <a:srgbClr val="262626"/>
                </a:solidFill>
                <a:effectLst/>
              </a:rPr>
              <a:t>applicants must score at least 70 points out of the 100 possible points to be approved for funding</a:t>
            </a:r>
            <a:r>
              <a:rPr lang="en-US" sz="1800" kern="800" dirty="0">
                <a:solidFill>
                  <a:srgbClr val="262626"/>
                </a:solidFill>
                <a:effectLst/>
              </a:rPr>
              <a:t>. Additional points are awarded for prioritized high-need districts, schools, and student populations. Applications that score below 70 points may be asked to submit revisions that would bring the application up to a fundable level. There is no guarantee that submitting an application will result in funding or funding at the requested level. All award decisions are final. Applicants that do not meet the qualifications may reapply for future grant opportunities.</a:t>
            </a:r>
          </a:p>
          <a:p>
            <a:pPr marL="228600" lvl="0" indent="-76200" algn="l" rtl="0">
              <a:lnSpc>
                <a:spcPct val="90000"/>
              </a:lnSpc>
              <a:spcBef>
                <a:spcPts val="1000"/>
              </a:spcBef>
              <a:spcAft>
                <a:spcPts val="0"/>
              </a:spcAft>
              <a:buClr>
                <a:schemeClr val="dk1"/>
              </a:buClr>
              <a:buSzPts val="24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163" name="Google Shape;163;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Submission Process and Deadline</a:t>
            </a:r>
            <a:endParaRPr/>
          </a:p>
        </p:txBody>
      </p:sp>
      <p:sp>
        <p:nvSpPr>
          <p:cNvPr id="169" name="Google Shape;169;p1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0" marR="0" indent="0">
              <a:spcBef>
                <a:spcPts val="0"/>
              </a:spcBef>
              <a:spcAft>
                <a:spcPts val="0"/>
              </a:spcAft>
              <a:buNone/>
            </a:pPr>
            <a:r>
              <a:rPr lang="en-US" sz="2000" kern="800">
                <a:solidFill>
                  <a:srgbClr val="262626"/>
                </a:solidFill>
                <a:effectLst/>
                <a:latin typeface="Calibri" panose="020F0502020204030204" pitchFamily="34" charset="0"/>
                <a:ea typeface="Calibri" panose="020F0502020204030204" pitchFamily="34" charset="0"/>
              </a:rPr>
              <a:t>Applications must be completed (including all elements outlined below) and submitted through the </a:t>
            </a:r>
            <a:r>
              <a:rPr lang="en-US" sz="2000" b="1" u="sng" kern="800">
                <a:solidFill>
                  <a:srgbClr val="262626"/>
                </a:solidFill>
                <a:effectLst/>
                <a:latin typeface="Calibri" panose="020F0502020204030204" pitchFamily="34" charset="0"/>
                <a:ea typeface="Calibri" panose="020F0502020204030204" pitchFamily="34" charset="0"/>
                <a:hlinkClick r:id="rId3"/>
              </a:rPr>
              <a:t>online application form</a:t>
            </a:r>
            <a:r>
              <a:rPr lang="en-US" sz="2000" kern="800">
                <a:solidFill>
                  <a:srgbClr val="262626"/>
                </a:solidFill>
                <a:effectLst/>
                <a:latin typeface="Calibri" panose="020F0502020204030204" pitchFamily="34" charset="0"/>
                <a:ea typeface="Calibri" panose="020F0502020204030204" pitchFamily="34" charset="0"/>
              </a:rPr>
              <a:t> on the </a:t>
            </a:r>
            <a:r>
              <a:rPr lang="en-US" sz="2000" u="sng" kern="800">
                <a:solidFill>
                  <a:srgbClr val="262626"/>
                </a:solidFill>
                <a:effectLst/>
                <a:latin typeface="Calibri" panose="020F0502020204030204" pitchFamily="34" charset="0"/>
                <a:ea typeface="Calibri" panose="020F0502020204030204" pitchFamily="34" charset="0"/>
                <a:hlinkClick r:id="rId4"/>
              </a:rPr>
              <a:t>CDE Website</a:t>
            </a:r>
            <a:r>
              <a:rPr lang="en-US" sz="2000" kern="800">
                <a:solidFill>
                  <a:srgbClr val="262626"/>
                </a:solidFill>
                <a:effectLst/>
                <a:latin typeface="Calibri" panose="020F0502020204030204" pitchFamily="34" charset="0"/>
                <a:ea typeface="Calibri" panose="020F0502020204030204" pitchFamily="34" charset="0"/>
              </a:rPr>
              <a:t> by </a:t>
            </a:r>
            <a:r>
              <a:rPr lang="en-US" sz="2000" b="1" kern="800">
                <a:solidFill>
                  <a:srgbClr val="262626"/>
                </a:solidFill>
                <a:effectLst/>
                <a:latin typeface="Calibri" panose="020F0502020204030204" pitchFamily="34" charset="0"/>
                <a:ea typeface="Calibri" panose="020F0502020204030204" pitchFamily="34" charset="0"/>
              </a:rPr>
              <a:t>Friday, June 28, 2022, at 11:59 pm MDT</a:t>
            </a:r>
            <a:r>
              <a:rPr lang="en-US" sz="2400" b="1" kern="800">
                <a:solidFill>
                  <a:srgbClr val="262626"/>
                </a:solidFill>
                <a:effectLst/>
                <a:latin typeface="Calibri" panose="020F0502020204030204" pitchFamily="34" charset="0"/>
                <a:ea typeface="Calibri" panose="020F0502020204030204" pitchFamily="34" charset="0"/>
              </a:rPr>
              <a:t>.</a:t>
            </a:r>
            <a:r>
              <a:rPr lang="en-US" sz="2000" b="1" kern="800">
                <a:solidFill>
                  <a:srgbClr val="262626"/>
                </a:solidFill>
                <a:effectLst/>
                <a:latin typeface="Calibri" panose="020F0502020204030204" pitchFamily="34" charset="0"/>
                <a:ea typeface="Calibri" panose="020F0502020204030204" pitchFamily="34" charset="0"/>
              </a:rPr>
              <a:t> </a:t>
            </a:r>
            <a:r>
              <a:rPr lang="en-US" sz="2000" kern="800">
                <a:solidFill>
                  <a:srgbClr val="262626"/>
                </a:solidFill>
                <a:effectLst/>
                <a:latin typeface="Calibri" panose="020F0502020204030204" pitchFamily="34" charset="0"/>
                <a:ea typeface="Calibri" panose="020F0502020204030204" pitchFamily="34" charset="0"/>
              </a:rPr>
              <a:t>The Excel Budget Workbook and Program Assurances Form must also be uploaded to the online application form at the time of submission.</a:t>
            </a:r>
          </a:p>
          <a:p>
            <a:pPr marL="0" marR="0" indent="0">
              <a:spcBef>
                <a:spcPts val="0"/>
              </a:spcBef>
              <a:spcAft>
                <a:spcPts val="0"/>
              </a:spcAft>
              <a:buNone/>
            </a:pPr>
            <a:endParaRPr lang="en-US" sz="20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kern="800">
                <a:solidFill>
                  <a:srgbClr val="262626"/>
                </a:solidFill>
                <a:effectLst/>
                <a:latin typeface="Calibri" panose="020F0502020204030204" pitchFamily="34" charset="0"/>
                <a:ea typeface="Calibri" panose="020F0502020204030204" pitchFamily="34" charset="0"/>
              </a:rPr>
              <a:t>Application resources and required documents to include in the submission are available on CDE’s </a:t>
            </a:r>
            <a:r>
              <a:rPr lang="en-US" sz="2000" b="1" u="sng" kern="800">
                <a:solidFill>
                  <a:srgbClr val="262626"/>
                </a:solidFill>
                <a:effectLst/>
                <a:latin typeface="Calibri" panose="020F0502020204030204" pitchFamily="34" charset="0"/>
                <a:ea typeface="Calibri" panose="020F0502020204030204" pitchFamily="34" charset="0"/>
                <a:hlinkClick r:id="rId4"/>
              </a:rPr>
              <a:t>ESSER Expanded Learning Opportunities (ELO) Grant Program webpage</a:t>
            </a:r>
            <a:r>
              <a:rPr lang="en-US" sz="2000" kern="800">
                <a:solidFill>
                  <a:srgbClr val="262626"/>
                </a:solidFill>
                <a:effectLst/>
                <a:latin typeface="Calibri" panose="020F0502020204030204" pitchFamily="34" charset="0"/>
                <a:ea typeface="Calibri" panose="020F0502020204030204" pitchFamily="34" charset="0"/>
              </a:rPr>
              <a:t>. Incomplete or late applications will not be considered. Applicants should receive an automated confirmation email from the online system upon submission. If you do not, please email </a:t>
            </a:r>
            <a:r>
              <a:rPr lang="en-US" sz="2000" u="sng" kern="800">
                <a:solidFill>
                  <a:srgbClr val="0563C1"/>
                </a:solidFill>
                <a:effectLst/>
                <a:latin typeface="Calibri" panose="020F0502020204030204" pitchFamily="34" charset="0"/>
                <a:ea typeface="Calibri" panose="020F0502020204030204" pitchFamily="34" charset="0"/>
                <a:hlinkClick r:id="rId5"/>
              </a:rPr>
              <a:t>CompetitiveGrants@cde.state.co.us</a:t>
            </a:r>
            <a:r>
              <a:rPr lang="en-US" sz="2000" kern="800">
                <a:solidFill>
                  <a:srgbClr val="262626"/>
                </a:solidFill>
                <a:effectLst/>
                <a:latin typeface="Calibri" panose="020F0502020204030204" pitchFamily="34" charset="0"/>
                <a:ea typeface="Calibri" panose="020F0502020204030204" pitchFamily="34" charset="0"/>
              </a:rPr>
              <a:t>.</a:t>
            </a:r>
          </a:p>
          <a:p>
            <a:pPr marL="0" marR="0" lvl="0" indent="0" algn="l" rtl="0">
              <a:lnSpc>
                <a:spcPct val="90000"/>
              </a:lnSpc>
              <a:spcBef>
                <a:spcPts val="0"/>
              </a:spcBef>
              <a:spcAft>
                <a:spcPts val="0"/>
              </a:spcAft>
              <a:buClr>
                <a:srgbClr val="262626"/>
              </a:buClr>
              <a:buSzPts val="1800"/>
              <a:buNone/>
            </a:pPr>
            <a:r>
              <a:rPr lang="en-US" sz="1800">
                <a:solidFill>
                  <a:srgbClr val="262626"/>
                </a:solidFill>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400"/>
              <a:buNone/>
            </a:pPr>
            <a:endParaRPr/>
          </a:p>
        </p:txBody>
      </p:sp>
      <p:sp>
        <p:nvSpPr>
          <p:cNvPr id="170" name="Google Shape;170;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209D-6DB6-2C2B-5E5C-B44475B18EF9}"/>
              </a:ext>
            </a:extLst>
          </p:cNvPr>
          <p:cNvSpPr>
            <a:spLocks noGrp="1"/>
          </p:cNvSpPr>
          <p:nvPr>
            <p:ph type="title"/>
          </p:nvPr>
        </p:nvSpPr>
        <p:spPr/>
        <p:txBody>
          <a:bodyPr/>
          <a:lstStyle/>
          <a:p>
            <a:r>
              <a:rPr lang="en-US"/>
              <a:t>Application Access – Districts and BOCES</a:t>
            </a:r>
          </a:p>
        </p:txBody>
      </p:sp>
      <p:sp>
        <p:nvSpPr>
          <p:cNvPr id="3" name="Text Placeholder 2">
            <a:extLst>
              <a:ext uri="{FF2B5EF4-FFF2-40B4-BE49-F238E27FC236}">
                <a16:creationId xmlns:a16="http://schemas.microsoft.com/office/drawing/2014/main" id="{C1EB5980-CC65-1143-1E6D-BE9B05F302DE}"/>
              </a:ext>
            </a:extLst>
          </p:cNvPr>
          <p:cNvSpPr>
            <a:spLocks noGrp="1"/>
          </p:cNvSpPr>
          <p:nvPr>
            <p:ph type="body" idx="1"/>
          </p:nvPr>
        </p:nvSpPr>
        <p:spPr/>
        <p:txBody>
          <a:bodyPr>
            <a:normAutofit fontScale="85000" lnSpcReduction="10000"/>
          </a:bodyPr>
          <a:lstStyle/>
          <a:p>
            <a:pPr algn="l"/>
            <a:r>
              <a:rPr lang="en-US" b="0" i="0">
                <a:solidFill>
                  <a:srgbClr val="333333"/>
                </a:solidFill>
                <a:effectLst/>
                <a:latin typeface="SourceSansProRegular"/>
              </a:rPr>
              <a:t>The application access for most users, including LEAs and BOCES, is through the </a:t>
            </a:r>
            <a:r>
              <a:rPr lang="en-US" b="0" i="0" u="none" strike="noStrike">
                <a:solidFill>
                  <a:srgbClr val="337AB7"/>
                </a:solidFill>
                <a:effectLst/>
                <a:latin typeface="SourceSansProRegular"/>
                <a:hlinkClick r:id="rId3"/>
              </a:rPr>
              <a:t>Identity Management (</a:t>
            </a:r>
            <a:r>
              <a:rPr lang="en-US" b="0" i="0" u="none" strike="noStrike" err="1">
                <a:solidFill>
                  <a:srgbClr val="337AB7"/>
                </a:solidFill>
                <a:effectLst/>
                <a:latin typeface="SourceSansProRegular"/>
                <a:hlinkClick r:id="rId3"/>
              </a:rPr>
              <a:t>IdM</a:t>
            </a:r>
            <a:r>
              <a:rPr lang="en-US" b="0" i="0" u="none" strike="noStrike">
                <a:solidFill>
                  <a:srgbClr val="337AB7"/>
                </a:solidFill>
                <a:effectLst/>
                <a:latin typeface="SourceSansProRegular"/>
                <a:hlinkClick r:id="rId3"/>
              </a:rPr>
              <a:t>)</a:t>
            </a:r>
            <a:r>
              <a:rPr lang="en-US" b="0" i="0">
                <a:solidFill>
                  <a:srgbClr val="333333"/>
                </a:solidFill>
                <a:effectLst/>
                <a:latin typeface="SourceSansProRegular"/>
              </a:rPr>
              <a:t> system. This is the same logon and password system used for the Consolidated Application, ESSER, Data Pipeline and UIP.</a:t>
            </a:r>
          </a:p>
          <a:p>
            <a:pPr algn="l"/>
            <a:r>
              <a:rPr lang="en-US" b="1" i="0">
                <a:solidFill>
                  <a:srgbClr val="333333"/>
                </a:solidFill>
                <a:effectLst/>
                <a:latin typeface="SourceSansProRegular"/>
              </a:rPr>
              <a:t>If you have used </a:t>
            </a:r>
            <a:r>
              <a:rPr lang="en-US" b="1" i="0" err="1">
                <a:solidFill>
                  <a:srgbClr val="333333"/>
                </a:solidFill>
                <a:effectLst/>
                <a:latin typeface="SourceSansProRegular"/>
              </a:rPr>
              <a:t>IdM</a:t>
            </a:r>
            <a:r>
              <a:rPr lang="en-US" b="1" i="0">
                <a:solidFill>
                  <a:srgbClr val="333333"/>
                </a:solidFill>
                <a:effectLst/>
                <a:latin typeface="SourceSansProRegular"/>
              </a:rPr>
              <a:t> before</a:t>
            </a:r>
            <a:r>
              <a:rPr lang="en-US" b="0" i="0">
                <a:solidFill>
                  <a:srgbClr val="333333"/>
                </a:solidFill>
                <a:effectLst/>
                <a:latin typeface="SourceSansProRegular"/>
              </a:rPr>
              <a:t>, please check with your district Local Access Management (LAM) and ask them to ensure you have permissions for the </a:t>
            </a:r>
            <a:r>
              <a:rPr lang="en-US" b="1" i="0">
                <a:solidFill>
                  <a:srgbClr val="333333"/>
                </a:solidFill>
                <a:effectLst/>
                <a:latin typeface="SourceSansProRegular"/>
              </a:rPr>
              <a:t>ESSERAPP</a:t>
            </a:r>
            <a:r>
              <a:rPr lang="en-US" b="0" i="0">
                <a:solidFill>
                  <a:srgbClr val="333333"/>
                </a:solidFill>
                <a:effectLst/>
                <a:latin typeface="SourceSansProRegular"/>
              </a:rPr>
              <a:t> application before attempting to log in.</a:t>
            </a:r>
          </a:p>
          <a:p>
            <a:pPr algn="l"/>
            <a:r>
              <a:rPr lang="en-US" b="1" i="0">
                <a:solidFill>
                  <a:srgbClr val="333333"/>
                </a:solidFill>
                <a:effectLst/>
                <a:latin typeface="SourceSansProRegular"/>
              </a:rPr>
              <a:t>If you haven't used </a:t>
            </a:r>
            <a:r>
              <a:rPr lang="en-US" b="1" i="0" err="1">
                <a:solidFill>
                  <a:srgbClr val="333333"/>
                </a:solidFill>
                <a:effectLst/>
                <a:latin typeface="SourceSansProRegular"/>
              </a:rPr>
              <a:t>IdM</a:t>
            </a:r>
            <a:r>
              <a:rPr lang="en-US" b="1" i="0">
                <a:solidFill>
                  <a:srgbClr val="333333"/>
                </a:solidFill>
                <a:effectLst/>
                <a:latin typeface="SourceSansProRegular"/>
              </a:rPr>
              <a:t> before or are having trouble logging in</a:t>
            </a:r>
            <a:r>
              <a:rPr lang="en-US" b="0" i="0">
                <a:solidFill>
                  <a:srgbClr val="333333"/>
                </a:solidFill>
                <a:effectLst/>
                <a:latin typeface="SourceSansProRegular"/>
              </a:rPr>
              <a:t>, please use this </a:t>
            </a:r>
            <a:r>
              <a:rPr lang="en-US" b="0" i="0" u="none" strike="noStrike">
                <a:solidFill>
                  <a:srgbClr val="337AB7"/>
                </a:solidFill>
                <a:effectLst/>
                <a:latin typeface="SourceSansProRegular"/>
                <a:hlinkClick r:id="rId4"/>
              </a:rPr>
              <a:t>access assistance form</a:t>
            </a:r>
            <a:r>
              <a:rPr lang="en-US" b="0" i="0">
                <a:solidFill>
                  <a:srgbClr val="333333"/>
                </a:solidFill>
                <a:effectLst/>
                <a:latin typeface="SourceSansProRegular"/>
              </a:rPr>
              <a:t> to find your district's LAM. If you need a new password, please use this </a:t>
            </a:r>
            <a:r>
              <a:rPr lang="en-US" b="0" i="0" u="none" strike="noStrike" err="1">
                <a:solidFill>
                  <a:srgbClr val="337AB7"/>
                </a:solidFill>
                <a:effectLst/>
                <a:latin typeface="SourceSansProRegular"/>
                <a:hlinkClick r:id="rId5"/>
              </a:rPr>
              <a:t>IdM</a:t>
            </a:r>
            <a:r>
              <a:rPr lang="en-US" b="0" i="0" u="none" strike="noStrike">
                <a:solidFill>
                  <a:srgbClr val="337AB7"/>
                </a:solidFill>
                <a:effectLst/>
                <a:latin typeface="SourceSansProRegular"/>
                <a:hlinkClick r:id="rId5"/>
              </a:rPr>
              <a:t> password reset form</a:t>
            </a:r>
            <a:r>
              <a:rPr lang="en-US" b="0" i="0">
                <a:solidFill>
                  <a:srgbClr val="333333"/>
                </a:solidFill>
                <a:effectLst/>
                <a:latin typeface="SourceSansProRegular"/>
              </a:rPr>
              <a:t>.</a:t>
            </a:r>
          </a:p>
          <a:p>
            <a:pPr algn="l"/>
            <a:r>
              <a:rPr lang="en-US" b="1" i="0">
                <a:solidFill>
                  <a:srgbClr val="333333"/>
                </a:solidFill>
                <a:effectLst/>
                <a:latin typeface="SourceSansProRegular"/>
              </a:rPr>
              <a:t>If you continue to have trouble logging in after following the steps above</a:t>
            </a:r>
            <a:r>
              <a:rPr lang="en-US" b="0" i="0">
                <a:solidFill>
                  <a:srgbClr val="333333"/>
                </a:solidFill>
                <a:effectLst/>
                <a:latin typeface="SourceSansProRegular"/>
              </a:rPr>
              <a:t>, please contact us at </a:t>
            </a:r>
            <a:r>
              <a:rPr lang="en-US" b="0" i="0" u="none" strike="noStrike">
                <a:solidFill>
                  <a:srgbClr val="337AB7"/>
                </a:solidFill>
                <a:effectLst/>
                <a:latin typeface="SourceSansProRegular"/>
                <a:hlinkClick r:id="rId6"/>
              </a:rPr>
              <a:t>esserelo@cde.state.co.us</a:t>
            </a:r>
            <a:r>
              <a:rPr lang="en-US" b="0" i="0">
                <a:solidFill>
                  <a:srgbClr val="333333"/>
                </a:solidFill>
                <a:effectLst/>
                <a:latin typeface="SourceSansProRegular"/>
              </a:rPr>
              <a:t> for additional technical assistance.</a:t>
            </a:r>
          </a:p>
          <a:p>
            <a:pPr algn="l"/>
            <a:r>
              <a:rPr lang="en-US" b="0" i="0">
                <a:solidFill>
                  <a:srgbClr val="333333"/>
                </a:solidFill>
                <a:effectLst/>
                <a:latin typeface="SourceSansProRegular"/>
              </a:rPr>
              <a:t>See also: </a:t>
            </a:r>
            <a:r>
              <a:rPr lang="en-US" b="0" i="0" u="none" strike="noStrike">
                <a:solidFill>
                  <a:srgbClr val="337AB7"/>
                </a:solidFill>
                <a:effectLst/>
                <a:latin typeface="SourceSansProRegular"/>
                <a:hlinkClick r:id="rId7"/>
              </a:rPr>
              <a:t>LAM Quick Access Guide (DOCX)</a:t>
            </a:r>
            <a:r>
              <a:rPr lang="en-US" b="0" i="0">
                <a:solidFill>
                  <a:srgbClr val="333333"/>
                </a:solidFill>
                <a:effectLst/>
                <a:latin typeface="SourceSansProRegular"/>
              </a:rPr>
              <a:t> &amp; </a:t>
            </a:r>
            <a:r>
              <a:rPr lang="en-US" b="0" i="0" u="none" strike="noStrike" err="1">
                <a:solidFill>
                  <a:srgbClr val="337AB7"/>
                </a:solidFill>
                <a:effectLst/>
                <a:latin typeface="SourceSansProRegular"/>
                <a:hlinkClick r:id="rId8"/>
              </a:rPr>
              <a:t>IdM</a:t>
            </a:r>
            <a:r>
              <a:rPr lang="en-US" b="0" i="0" u="none" strike="noStrike">
                <a:solidFill>
                  <a:srgbClr val="337AB7"/>
                </a:solidFill>
                <a:effectLst/>
                <a:latin typeface="SourceSansProRegular"/>
                <a:hlinkClick r:id="rId8"/>
              </a:rPr>
              <a:t> Quick Reference Guide (PDF)</a:t>
            </a:r>
            <a:endParaRPr lang="en-US" b="0" i="0">
              <a:solidFill>
                <a:srgbClr val="333333"/>
              </a:solidFill>
              <a:effectLst/>
              <a:latin typeface="SourceSansProRegular"/>
            </a:endParaRPr>
          </a:p>
          <a:p>
            <a:pPr marL="76200" indent="0">
              <a:buNone/>
            </a:pPr>
            <a:endParaRPr lang="en-US"/>
          </a:p>
        </p:txBody>
      </p:sp>
      <p:sp>
        <p:nvSpPr>
          <p:cNvPr id="4" name="Slide Number Placeholder 3">
            <a:extLst>
              <a:ext uri="{FF2B5EF4-FFF2-40B4-BE49-F238E27FC236}">
                <a16:creationId xmlns:a16="http://schemas.microsoft.com/office/drawing/2014/main" id="{A66A3D78-6D57-9E08-FA67-10BF5C1B1CA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93330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209D-6DB6-2C2B-5E5C-B44475B18EF9}"/>
              </a:ext>
            </a:extLst>
          </p:cNvPr>
          <p:cNvSpPr>
            <a:spLocks noGrp="1"/>
          </p:cNvSpPr>
          <p:nvPr>
            <p:ph type="title"/>
          </p:nvPr>
        </p:nvSpPr>
        <p:spPr>
          <a:xfrm>
            <a:off x="245193" y="254514"/>
            <a:ext cx="8659321" cy="756418"/>
          </a:xfrm>
        </p:spPr>
        <p:txBody>
          <a:bodyPr>
            <a:normAutofit fontScale="90000"/>
          </a:bodyPr>
          <a:lstStyle/>
          <a:p>
            <a:r>
              <a:rPr lang="en-US"/>
              <a:t>Application Access – CBOs, Libraries, Facility Schools, Indian Tribes or Tribal Organizations, Institutes for Higher Education, Other Entities</a:t>
            </a:r>
          </a:p>
        </p:txBody>
      </p:sp>
      <p:sp>
        <p:nvSpPr>
          <p:cNvPr id="3" name="Text Placeholder 2">
            <a:extLst>
              <a:ext uri="{FF2B5EF4-FFF2-40B4-BE49-F238E27FC236}">
                <a16:creationId xmlns:a16="http://schemas.microsoft.com/office/drawing/2014/main" id="{C1EB5980-CC65-1143-1E6D-BE9B05F302DE}"/>
              </a:ext>
            </a:extLst>
          </p:cNvPr>
          <p:cNvSpPr>
            <a:spLocks noGrp="1"/>
          </p:cNvSpPr>
          <p:nvPr>
            <p:ph type="body" idx="1"/>
          </p:nvPr>
        </p:nvSpPr>
        <p:spPr/>
        <p:txBody>
          <a:bodyPr>
            <a:normAutofit fontScale="92500" lnSpcReduction="10000"/>
          </a:bodyPr>
          <a:lstStyle/>
          <a:p>
            <a:pPr algn="l"/>
            <a:r>
              <a:rPr lang="en-US" b="0" i="0">
                <a:solidFill>
                  <a:srgbClr val="333333"/>
                </a:solidFill>
                <a:effectLst/>
                <a:latin typeface="SourceSansProRegular"/>
              </a:rPr>
              <a:t>Application access for the users above begins when you complete the </a:t>
            </a:r>
            <a:r>
              <a:rPr lang="en-US" b="0" i="0" u="sng">
                <a:solidFill>
                  <a:srgbClr val="333333"/>
                </a:solidFill>
                <a:effectLst/>
                <a:latin typeface="SourceSansProRegular"/>
              </a:rPr>
              <a:t>Application Access Form</a:t>
            </a:r>
            <a:r>
              <a:rPr lang="en-US" b="0" i="0">
                <a:solidFill>
                  <a:srgbClr val="333333"/>
                </a:solidFill>
                <a:effectLst/>
                <a:latin typeface="SourceSansProRegular"/>
              </a:rPr>
              <a:t>.</a:t>
            </a:r>
          </a:p>
          <a:p>
            <a:pPr marL="76200" indent="0" algn="l">
              <a:buNone/>
            </a:pPr>
            <a:endParaRPr lang="en-US" b="0" i="0">
              <a:solidFill>
                <a:srgbClr val="333333"/>
              </a:solidFill>
              <a:effectLst/>
              <a:latin typeface="SourceSansProRegular"/>
            </a:endParaRPr>
          </a:p>
          <a:p>
            <a:pPr algn="l"/>
            <a:r>
              <a:rPr lang="en-US" b="0" i="0">
                <a:solidFill>
                  <a:srgbClr val="333333"/>
                </a:solidFill>
                <a:effectLst/>
                <a:latin typeface="SourceSansProRegular"/>
              </a:rPr>
              <a:t>We will use the email address and organization name submitted to create an account for you in the ESSER ELO application within three (3) business days. You will receive an email at the address you provided with a link to set up your password. (Note that this is not the "forgot password" link that you see on this webpage but a special link custom to your account.)</a:t>
            </a:r>
          </a:p>
          <a:p>
            <a:pPr algn="l"/>
            <a:endParaRPr lang="en-US" b="0" i="0">
              <a:solidFill>
                <a:srgbClr val="333333"/>
              </a:solidFill>
              <a:effectLst/>
              <a:latin typeface="SourceSansProRegular"/>
            </a:endParaRPr>
          </a:p>
          <a:p>
            <a:pPr algn="l"/>
            <a:r>
              <a:rPr lang="en-US" b="0" i="0">
                <a:solidFill>
                  <a:srgbClr val="333333"/>
                </a:solidFill>
                <a:effectLst/>
                <a:latin typeface="SourceSansProRegular"/>
              </a:rPr>
              <a:t>If your forgot password link has expired, if you do not receive an email with your password link or if you have other trouble logging in, please contact us at </a:t>
            </a:r>
            <a:r>
              <a:rPr lang="en-US" b="0" i="0" u="none" strike="noStrike">
                <a:solidFill>
                  <a:srgbClr val="337AB7"/>
                </a:solidFill>
                <a:effectLst/>
                <a:latin typeface="SourceSansProRegular"/>
                <a:hlinkClick r:id="rId3"/>
              </a:rPr>
              <a:t>esserelo@cde.state.co.us</a:t>
            </a:r>
            <a:r>
              <a:rPr lang="en-US" b="0" i="0">
                <a:solidFill>
                  <a:srgbClr val="333333"/>
                </a:solidFill>
                <a:effectLst/>
                <a:latin typeface="SourceSansProRegular"/>
              </a:rPr>
              <a:t> for additional technical assistance.</a:t>
            </a:r>
          </a:p>
          <a:p>
            <a:pPr marL="76200" indent="0">
              <a:buNone/>
            </a:pPr>
            <a:endParaRPr lang="en-US"/>
          </a:p>
        </p:txBody>
      </p:sp>
      <p:sp>
        <p:nvSpPr>
          <p:cNvPr id="4" name="Slide Number Placeholder 3">
            <a:extLst>
              <a:ext uri="{FF2B5EF4-FFF2-40B4-BE49-F238E27FC236}">
                <a16:creationId xmlns:a16="http://schemas.microsoft.com/office/drawing/2014/main" id="{A66A3D78-6D57-9E08-FA67-10BF5C1B1CA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31996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xfrm>
            <a:off x="244474" y="254000"/>
            <a:ext cx="6907763" cy="75723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Required Elements</a:t>
            </a:r>
            <a:endParaRPr/>
          </a:p>
        </p:txBody>
      </p:sp>
      <p:sp>
        <p:nvSpPr>
          <p:cNvPr id="176" name="Google Shape;176;p14"/>
          <p:cNvSpPr txBox="1">
            <a:spLocks noGrp="1"/>
          </p:cNvSpPr>
          <p:nvPr>
            <p:ph type="body" idx="1"/>
          </p:nvPr>
        </p:nvSpPr>
        <p:spPr>
          <a:xfrm>
            <a:off x="628650" y="1273677"/>
            <a:ext cx="7886700" cy="4795510"/>
          </a:xfrm>
          <a:prstGeom prst="rect">
            <a:avLst/>
          </a:prstGeom>
          <a:noFill/>
          <a:ln>
            <a:noFill/>
          </a:ln>
        </p:spPr>
        <p:txBody>
          <a:bodyPr spcFirstLastPara="1" wrap="square" lIns="0" tIns="0" rIns="0" bIns="45700" anchor="t" anchorCtr="0">
            <a:normAutofit fontScale="85000" lnSpcReduction="20000"/>
          </a:bodyPr>
          <a:lstStyle/>
          <a:p>
            <a:pPr marL="0" marR="0" indent="0">
              <a:spcBef>
                <a:spcPts val="0"/>
              </a:spcBef>
              <a:spcAft>
                <a:spcPts val="0"/>
              </a:spcAft>
              <a:buNone/>
            </a:pPr>
            <a:r>
              <a:rPr lang="en-US" sz="1800" kern="800">
                <a:solidFill>
                  <a:srgbClr val="262626"/>
                </a:solidFill>
                <a:effectLst/>
                <a:latin typeface="Calibri" panose="020F0502020204030204" pitchFamily="34" charset="0"/>
                <a:ea typeface="Calibri" panose="020F0502020204030204" pitchFamily="34" charset="0"/>
              </a:rPr>
              <a:t>The ESSER Expanded Learning Opportunities Grant Program </a:t>
            </a:r>
            <a:r>
              <a:rPr lang="en-US" sz="1800" b="1" u="sng" kern="800">
                <a:solidFill>
                  <a:srgbClr val="262626"/>
                </a:solidFill>
                <a:effectLst/>
                <a:latin typeface="Calibri" panose="020F0502020204030204" pitchFamily="34" charset="0"/>
                <a:ea typeface="Calibri" panose="020F0502020204030204" pitchFamily="34" charset="0"/>
                <a:hlinkClick r:id="rId3"/>
              </a:rPr>
              <a:t>online application form</a:t>
            </a:r>
            <a:r>
              <a:rPr lang="en-US" sz="1800" b="1" kern="800">
                <a:solidFill>
                  <a:srgbClr val="262626"/>
                </a:solidFill>
                <a:effectLst/>
                <a:latin typeface="Calibri" panose="020F0502020204030204" pitchFamily="34" charset="0"/>
                <a:ea typeface="Calibri" panose="020F0502020204030204" pitchFamily="34" charset="0"/>
              </a:rPr>
              <a:t> </a:t>
            </a:r>
            <a:r>
              <a:rPr lang="en-US" sz="1800" kern="800">
                <a:solidFill>
                  <a:srgbClr val="262626"/>
                </a:solidFill>
                <a:effectLst/>
                <a:latin typeface="Calibri" panose="020F0502020204030204" pitchFamily="34" charset="0"/>
                <a:ea typeface="Calibri" panose="020F0502020204030204" pitchFamily="34" charset="0"/>
              </a:rPr>
              <a:t>includes the following elements, all of which must be completed. Eligible applicants may submit a single application that includes multiple programs</a:t>
            </a:r>
          </a:p>
          <a:p>
            <a:pPr marL="0" marR="0" indent="0">
              <a:spcBef>
                <a:spcPts val="0"/>
              </a:spcBef>
              <a:spcAft>
                <a:spcPts val="0"/>
              </a:spcAft>
              <a:buNone/>
            </a:pPr>
            <a:endParaRPr lang="en-US" sz="1800" b="1" kern="800">
              <a:solidFill>
                <a:srgbClr val="262626"/>
              </a:solidFill>
              <a:latin typeface="Calibri" panose="020F0502020204030204" pitchFamily="34" charset="0"/>
              <a:ea typeface="Calibri" panose="020F0502020204030204" pitchFamily="34" charset="0"/>
            </a:endParaRPr>
          </a:p>
          <a:p>
            <a:pPr marL="914400" marR="0" indent="-91440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IA:	Applicant Information</a:t>
            </a:r>
            <a:r>
              <a:rPr lang="en-US" sz="1800" kern="800">
                <a:solidFill>
                  <a:srgbClr val="262626"/>
                </a:solidFill>
                <a:effectLst/>
                <a:latin typeface="Calibri" panose="020F0502020204030204" pitchFamily="34" charset="0"/>
                <a:ea typeface="Calibri" panose="020F0502020204030204" pitchFamily="34" charset="0"/>
              </a:rPr>
              <a:t> – Submitted once per application regardless of the number of programs included in the application.</a:t>
            </a:r>
          </a:p>
          <a:p>
            <a:pPr marL="0" marR="0" indent="0">
              <a:spcBef>
                <a:spcPts val="0"/>
              </a:spcBef>
              <a:spcAft>
                <a:spcPts val="0"/>
              </a:spcAft>
              <a:buNone/>
            </a:pPr>
            <a:endParaRPr lang="en-US" sz="1800" b="1" kern="800">
              <a:solidFill>
                <a:srgbClr val="262626"/>
              </a:solidFill>
              <a:effectLst/>
              <a:latin typeface="Calibri" panose="020F0502020204030204" pitchFamily="34" charset="0"/>
              <a:ea typeface="Calibri" panose="020F0502020204030204" pitchFamily="34" charset="0"/>
            </a:endParaRPr>
          </a:p>
          <a:p>
            <a:pPr marL="914400" marR="0" indent="-91440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IB:	Financial Management Risk Assessment Form</a:t>
            </a:r>
            <a:r>
              <a:rPr lang="en-US" sz="1800" kern="800">
                <a:solidFill>
                  <a:srgbClr val="262626"/>
                </a:solidFill>
                <a:effectLst/>
                <a:latin typeface="Calibri" panose="020F0502020204030204" pitchFamily="34" charset="0"/>
                <a:ea typeface="Calibri" panose="020F0502020204030204" pitchFamily="34" charset="0"/>
              </a:rPr>
              <a:t> – Submitted once per application regardless of the number of programs included in the application.</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1257300" lvl="2">
              <a:spcBef>
                <a:spcPts val="0"/>
              </a:spcBef>
              <a:buSzPct val="100000"/>
              <a:buFont typeface="Arial" panose="020B0604020202020204" pitchFamily="34" charset="0"/>
              <a:buChar char="●"/>
            </a:pPr>
            <a:r>
              <a:rPr lang="en-US" sz="1500" u="none" strike="noStrike" kern="800">
                <a:solidFill>
                  <a:srgbClr val="262626"/>
                </a:solidFill>
                <a:effectLst/>
                <a:latin typeface="Calibri" panose="020F0502020204030204" pitchFamily="34" charset="0"/>
                <a:ea typeface="Calibri" panose="020F0502020204030204" pitchFamily="34" charset="0"/>
              </a:rPr>
              <a:t>This form is included in the application and must be completed by the Authorized Rep or Finance/Budget/Business Manager. </a:t>
            </a:r>
            <a:r>
              <a:rPr lang="en-US" sz="1500" kern="800">
                <a:solidFill>
                  <a:srgbClr val="262626"/>
                </a:solidFill>
                <a:effectLst/>
                <a:latin typeface="Calibri" panose="020F0502020204030204" pitchFamily="34" charset="0"/>
                <a:ea typeface="Calibri" panose="020F0502020204030204" pitchFamily="34" charset="0"/>
              </a:rPr>
              <a:t> </a:t>
            </a:r>
            <a:endParaRPr lang="en-US" sz="1500" kern="800">
              <a:solidFill>
                <a:srgbClr val="262626"/>
              </a:solidFill>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800" b="1" kern="800">
              <a:solidFill>
                <a:srgbClr val="262626"/>
              </a:solidFill>
              <a:effectLst/>
              <a:latin typeface="Calibri" panose="020F0502020204030204" pitchFamily="34" charset="0"/>
              <a:ea typeface="Calibri" panose="020F0502020204030204" pitchFamily="34" charset="0"/>
            </a:endParaRPr>
          </a:p>
          <a:p>
            <a:pPr marL="914400" marR="0" lvl="0" indent="-91440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IIA:	Program Information </a:t>
            </a:r>
            <a:r>
              <a:rPr lang="en-US" sz="1800" kern="800">
                <a:solidFill>
                  <a:srgbClr val="262626"/>
                </a:solidFill>
                <a:effectLst/>
                <a:latin typeface="Calibri" panose="020F0502020204030204" pitchFamily="34" charset="0"/>
                <a:ea typeface="Calibri" panose="020F0502020204030204" pitchFamily="34" charset="0"/>
              </a:rPr>
              <a:t>– Submitted for each program included in the application. </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IIB:	Program Narrative </a:t>
            </a:r>
            <a:r>
              <a:rPr lang="en-US" sz="1800" kern="800">
                <a:solidFill>
                  <a:srgbClr val="262626"/>
                </a:solidFill>
                <a:effectLst/>
                <a:latin typeface="Calibri" panose="020F0502020204030204" pitchFamily="34" charset="0"/>
                <a:ea typeface="Calibri" panose="020F0502020204030204" pitchFamily="34" charset="0"/>
              </a:rPr>
              <a:t>– Submitted for each program included in the application. </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III:	Program Assurances Form</a:t>
            </a:r>
          </a:p>
          <a:p>
            <a:pPr marL="285750" marR="0" indent="-285750">
              <a:spcBef>
                <a:spcPts val="0"/>
              </a:spcBef>
              <a:spcAft>
                <a:spcPts val="0"/>
              </a:spcAft>
              <a:buFont typeface="Arial" panose="020B0604020202020204" pitchFamily="34" charset="0"/>
              <a:buChar char="•"/>
            </a:pPr>
            <a:endParaRPr lang="en-US" sz="1800" kern="800">
              <a:solidFill>
                <a:srgbClr val="262626"/>
              </a:solidFill>
              <a:effectLst/>
              <a:latin typeface="Calibri" panose="020F0502020204030204" pitchFamily="34" charset="0"/>
              <a:ea typeface="Calibri" panose="020F0502020204030204" pitchFamily="34" charset="0"/>
            </a:endParaRPr>
          </a:p>
          <a:p>
            <a:pPr marL="1257300" lvl="2">
              <a:spcBef>
                <a:spcPts val="0"/>
              </a:spcBef>
              <a:buFont typeface="Arial" panose="020B0604020202020204" pitchFamily="34" charset="0"/>
              <a:buChar char="•"/>
            </a:pPr>
            <a:r>
              <a:rPr lang="en-US" sz="1500" u="none" strike="noStrike" kern="800">
                <a:solidFill>
                  <a:srgbClr val="262626"/>
                </a:solidFill>
                <a:effectLst/>
              </a:rPr>
              <a:t>The </a:t>
            </a:r>
            <a:r>
              <a:rPr lang="en-US" sz="1500" u="none" strike="noStrike" kern="800">
                <a:solidFill>
                  <a:srgbClr val="262626"/>
                </a:solidFill>
                <a:effectLst/>
                <a:hlinkClick r:id="rId4"/>
              </a:rPr>
              <a:t>Approval and Transmittal</a:t>
            </a:r>
            <a:r>
              <a:rPr lang="en-US" sz="1500" u="none" strike="noStrike" kern="800">
                <a:solidFill>
                  <a:srgbClr val="262626"/>
                </a:solidFill>
                <a:effectLst/>
              </a:rPr>
              <a:t> form must be signed by the leaders of all organizations, districts, and/or schools involved in the implementation of the proposed program(s) and uploaded along with your application.</a:t>
            </a:r>
            <a:r>
              <a:rPr lang="en-US" sz="1500" kern="800">
                <a:solidFill>
                  <a:srgbClr val="262626"/>
                </a:solidFill>
              </a:rPr>
              <a:t> </a:t>
            </a:r>
            <a:endParaRPr lang="en-US" sz="1500" u="none" strike="noStrike" kern="800">
              <a:solidFill>
                <a:srgbClr val="262626"/>
              </a:solidFill>
              <a:effectLst/>
              <a:latin typeface="Calibri" panose="020F0502020204030204" pitchFamily="34" charset="0"/>
              <a:ea typeface="Calibri" panose="020F0502020204030204" pitchFamily="34" charset="0"/>
            </a:endParaRPr>
          </a:p>
          <a:p>
            <a:pPr marL="1257300" lvl="2">
              <a:spcBef>
                <a:spcPts val="0"/>
              </a:spcBef>
              <a:buFont typeface="Arial" panose="020B0604020202020204" pitchFamily="34" charset="0"/>
              <a:buChar char="•"/>
            </a:pPr>
            <a:endParaRPr lang="en-US" sz="1500" kern="800">
              <a:solidFill>
                <a:srgbClr val="262626"/>
              </a:solidFill>
            </a:endParaRPr>
          </a:p>
          <a:p>
            <a:pPr marL="1257300" lvl="2">
              <a:spcBef>
                <a:spcPts val="0"/>
              </a:spcBef>
              <a:buFont typeface="Arial" panose="020B0604020202020204" pitchFamily="34" charset="0"/>
              <a:buChar char="•"/>
            </a:pPr>
            <a:r>
              <a:rPr lang="en-US" sz="1500" kern="800"/>
              <a:t>Funding will not be awarded until all signatures are in place. Applications may be submitted without signatures; however, please attempt to obtain all signatures before submitting the application.</a:t>
            </a:r>
            <a:endParaRPr lang="en-US" sz="1500" kern="800">
              <a:solidFill>
                <a:srgbClr val="262626"/>
              </a:solidFill>
              <a:effectLst/>
              <a:latin typeface="Calibri" panose="020F0502020204030204" pitchFamily="34" charset="0"/>
              <a:ea typeface="Calibri" panose="020F0502020204030204" pitchFamily="34" charset="0"/>
            </a:endParaRPr>
          </a:p>
          <a:p>
            <a:pPr marL="1257300" lvl="2">
              <a:spcBef>
                <a:spcPts val="0"/>
              </a:spcBef>
              <a:buFont typeface="Arial" panose="020B0604020202020204" pitchFamily="34" charset="0"/>
              <a:buChar char="•"/>
            </a:pPr>
            <a:endParaRPr lang="en-US" sz="1500" kern="800">
              <a:solidFill>
                <a:srgbClr val="000000"/>
              </a:solidFill>
            </a:endParaRPr>
          </a:p>
          <a:p>
            <a:pPr marL="1257300" lvl="2">
              <a:spcBef>
                <a:spcPts val="0"/>
              </a:spcBef>
              <a:buFont typeface="Arial" panose="020B0604020202020204" pitchFamily="34" charset="0"/>
              <a:buChar char="•"/>
            </a:pPr>
            <a:r>
              <a:rPr lang="en-US" sz="1500" kern="800">
                <a:solidFill>
                  <a:srgbClr val="262626"/>
                </a:solidFill>
              </a:rPr>
              <a:t>If you have any questions on who needs to sign for your specific organization, please ask us! Submit questions to </a:t>
            </a:r>
            <a:r>
              <a:rPr lang="en-US" sz="1500" kern="800">
                <a:solidFill>
                  <a:srgbClr val="262626"/>
                </a:solidFill>
                <a:hlinkClick r:id="rId5"/>
              </a:rPr>
              <a:t>esserelo@cde.state.co.us</a:t>
            </a:r>
            <a:r>
              <a:rPr lang="en-US" sz="1500" kern="800">
                <a:solidFill>
                  <a:srgbClr val="262626"/>
                </a:solidFill>
              </a:rPr>
              <a:t>.</a:t>
            </a:r>
            <a:endParaRPr lang="en-US" sz="1500" kern="800">
              <a:solidFill>
                <a:srgbClr val="262626"/>
              </a:solidFill>
              <a:latin typeface="Calibri" panose="020F0502020204030204" pitchFamily="34" charset="0"/>
              <a:ea typeface="Calibri" panose="020F0502020204030204" pitchFamily="34" charset="0"/>
            </a:endParaRPr>
          </a:p>
          <a:p>
            <a:pPr marL="0" indent="0">
              <a:spcBef>
                <a:spcPts val="0"/>
              </a:spcBef>
              <a:buNone/>
            </a:pPr>
            <a:endParaRPr lang="en-US" sz="1800" kern="800">
              <a:solidFill>
                <a:srgbClr val="262626"/>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Part IV:	Budget </a:t>
            </a:r>
            <a:r>
              <a:rPr lang="en-US" sz="1800" kern="800">
                <a:solidFill>
                  <a:srgbClr val="262626"/>
                </a:solidFill>
                <a:effectLst/>
                <a:latin typeface="Calibri" panose="020F0502020204030204" pitchFamily="34" charset="0"/>
                <a:ea typeface="Calibri" panose="020F0502020204030204" pitchFamily="34" charset="0"/>
              </a:rPr>
              <a:t>– Submitted for each program included in the application.</a:t>
            </a:r>
          </a:p>
          <a:p>
            <a:pPr marL="685800" lvl="1" indent="-101600" algn="l" rtl="0">
              <a:lnSpc>
                <a:spcPct val="90000"/>
              </a:lnSpc>
              <a:spcBef>
                <a:spcPts val="500"/>
              </a:spcBef>
              <a:spcAft>
                <a:spcPts val="0"/>
              </a:spcAft>
              <a:buClr>
                <a:schemeClr val="dk1"/>
              </a:buClr>
              <a:buSzPts val="20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177" name="Google Shape;177;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EE3E-AFF3-AC5B-60EC-7196DFBEC649}"/>
              </a:ext>
            </a:extLst>
          </p:cNvPr>
          <p:cNvSpPr>
            <a:spLocks noGrp="1"/>
          </p:cNvSpPr>
          <p:nvPr>
            <p:ph type="title"/>
          </p:nvPr>
        </p:nvSpPr>
        <p:spPr>
          <a:xfrm>
            <a:off x="245193" y="254514"/>
            <a:ext cx="8675736" cy="756418"/>
          </a:xfrm>
        </p:spPr>
        <p:txBody>
          <a:bodyPr/>
          <a:lstStyle/>
          <a:p>
            <a:r>
              <a:rPr lang="en-US"/>
              <a:t>Program Narrative Questions – Page 15 of RFA</a:t>
            </a:r>
          </a:p>
        </p:txBody>
      </p:sp>
      <p:sp>
        <p:nvSpPr>
          <p:cNvPr id="3" name="Text Placeholder 2">
            <a:extLst>
              <a:ext uri="{FF2B5EF4-FFF2-40B4-BE49-F238E27FC236}">
                <a16:creationId xmlns:a16="http://schemas.microsoft.com/office/drawing/2014/main" id="{3CBFFD68-9479-E98B-BBB7-5E612739BA6D}"/>
              </a:ext>
            </a:extLst>
          </p:cNvPr>
          <p:cNvSpPr>
            <a:spLocks noGrp="1"/>
          </p:cNvSpPr>
          <p:nvPr>
            <p:ph type="body" idx="1"/>
          </p:nvPr>
        </p:nvSpPr>
        <p:spPr>
          <a:xfrm>
            <a:off x="443593" y="1212668"/>
            <a:ext cx="8477336" cy="5492931"/>
          </a:xfrm>
        </p:spPr>
        <p:txBody>
          <a:bodyPr>
            <a:noAutofit/>
          </a:bodyPr>
          <a:lstStyle/>
          <a:p>
            <a:pPr marL="0" marR="0" indent="0">
              <a:spcBef>
                <a:spcPts val="1200"/>
              </a:spcBef>
              <a:spcAft>
                <a:spcPts val="0"/>
              </a:spcAft>
              <a:buNone/>
            </a:pPr>
            <a:r>
              <a:rPr lang="en-US" sz="1500" kern="800">
                <a:solidFill>
                  <a:srgbClr val="262626"/>
                </a:solidFill>
                <a:effectLst/>
                <a:latin typeface="Calibri" panose="020F0502020204030204" pitchFamily="34" charset="0"/>
                <a:ea typeface="Calibri" panose="020F0502020204030204" pitchFamily="34" charset="0"/>
              </a:rPr>
              <a:t>To be completed for each program included in the application.</a:t>
            </a:r>
          </a:p>
          <a:p>
            <a:pPr marL="0" marR="0" indent="0">
              <a:spcBef>
                <a:spcPts val="0"/>
              </a:spcBef>
              <a:spcAft>
                <a:spcPts val="0"/>
              </a:spcAft>
              <a:buNone/>
            </a:pPr>
            <a:endParaRPr lang="en-US" sz="7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500" kern="800">
                <a:solidFill>
                  <a:srgbClr val="262626"/>
                </a:solidFill>
                <a:effectLst/>
                <a:latin typeface="Calibri" panose="020F0502020204030204" pitchFamily="34" charset="0"/>
                <a:ea typeface="Calibri" panose="020F0502020204030204" pitchFamily="34" charset="0"/>
              </a:rPr>
              <a:t>Applicants will be asked to complete the following questions in the </a:t>
            </a:r>
            <a:r>
              <a:rPr lang="en-US" sz="1500" b="1" kern="800">
                <a:solidFill>
                  <a:srgbClr val="262626"/>
                </a:solidFill>
                <a:effectLst/>
                <a:latin typeface="Calibri" panose="020F0502020204030204" pitchFamily="34" charset="0"/>
                <a:ea typeface="Calibri" panose="020F0502020204030204" pitchFamily="34" charset="0"/>
              </a:rPr>
              <a:t>ESSER Expanded Learning Opportunities (ELO) Grant Program webpage</a:t>
            </a:r>
            <a:r>
              <a:rPr lang="en-US" sz="1500" kern="800">
                <a:solidFill>
                  <a:srgbClr val="262626"/>
                </a:solidFill>
                <a:effectLst/>
                <a:latin typeface="Calibri" panose="020F0502020204030204" pitchFamily="34" charset="0"/>
                <a:ea typeface="Calibri" panose="020F0502020204030204" pitchFamily="34" charset="0"/>
              </a:rPr>
              <a:t> </a:t>
            </a:r>
            <a:r>
              <a:rPr lang="en-US" sz="1500" b="1" u="sng" kern="800">
                <a:solidFill>
                  <a:srgbClr val="262626"/>
                </a:solidFill>
                <a:effectLst/>
                <a:latin typeface="Calibri" panose="020F0502020204030204" pitchFamily="34" charset="0"/>
                <a:ea typeface="Calibri" panose="020F0502020204030204" pitchFamily="34" charset="0"/>
                <a:hlinkClick r:id="rId2"/>
              </a:rPr>
              <a:t>online application form</a:t>
            </a:r>
            <a:r>
              <a:rPr lang="en-US" sz="1500" u="sng" kern="800">
                <a:solidFill>
                  <a:srgbClr val="262626"/>
                </a:solidFill>
                <a:effectLst/>
                <a:latin typeface="Calibri" panose="020F0502020204030204" pitchFamily="34" charset="0"/>
                <a:ea typeface="Calibri" panose="020F0502020204030204" pitchFamily="34" charset="0"/>
                <a:hlinkClick r:id="rId2"/>
              </a:rPr>
              <a:t>.</a:t>
            </a:r>
            <a:r>
              <a:rPr lang="en-US" sz="1500" kern="800">
                <a:solidFill>
                  <a:srgbClr val="262626"/>
                </a:solidFill>
                <a:effectLst/>
                <a:latin typeface="Calibri" panose="020F0502020204030204" pitchFamily="34" charset="0"/>
                <a:ea typeface="Calibri" panose="020F0502020204030204" pitchFamily="34" charset="0"/>
              </a:rPr>
              <a:t> Applicants may find it useful to complete the application in the tables below and paste the responses into the online application.</a:t>
            </a:r>
          </a:p>
          <a:p>
            <a:pPr marR="0" indent="-457200">
              <a:spcBef>
                <a:spcPts val="0"/>
              </a:spcBef>
              <a:spcAft>
                <a:spcPts val="0"/>
              </a:spcAft>
              <a:buSzPct val="100000"/>
              <a:buFont typeface="+mj-lt"/>
              <a:buAutoNum type="arabicParenR"/>
            </a:pPr>
            <a:endParaRPr lang="en-US" sz="800" kern="800">
              <a:solidFill>
                <a:srgbClr val="262626"/>
              </a:solidFill>
              <a:effectLst/>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a:pPr>
            <a:r>
              <a:rPr lang="en-US" sz="1500" kern="800">
                <a:solidFill>
                  <a:srgbClr val="262626"/>
                </a:solidFill>
                <a:effectLst/>
                <a:latin typeface="Calibri" panose="020F0502020204030204" pitchFamily="34" charset="0"/>
                <a:ea typeface="Calibri" panose="020F0502020204030204" pitchFamily="34" charset="0"/>
              </a:rPr>
              <a:t>Provide a </a:t>
            </a:r>
            <a:r>
              <a:rPr lang="en-US" sz="1500" kern="800">
                <a:solidFill>
                  <a:srgbClr val="000000"/>
                </a:solidFill>
                <a:effectLst/>
                <a:latin typeface="Calibri" panose="020F0502020204030204" pitchFamily="34" charset="0"/>
                <a:ea typeface="Calibri" panose="020F0502020204030204" pitchFamily="34" charset="0"/>
              </a:rPr>
              <a:t>detailed description of the after school/summer program including, but not limited to, the COVID-19 related student need(s) (academic, social, emotional, and/or mental health) that the program seeks to address, the academic subject(s) that will be focused on in the program, any curricula that will be used in the program’s implementation, and the timing of the program. Please see the Request for Applications for a description of allowable after school or summer programs.  (no more than 1,000 words)</a:t>
            </a:r>
          </a:p>
          <a:p>
            <a:pPr marR="0" lvl="0" indent="-457200">
              <a:spcBef>
                <a:spcPts val="0"/>
              </a:spcBef>
              <a:spcAft>
                <a:spcPts val="0"/>
              </a:spcAft>
              <a:buSzPct val="100000"/>
              <a:buFont typeface="+mj-lt"/>
              <a:buAutoNum type="arabicParenR"/>
            </a:pPr>
            <a:endParaRPr lang="en-US" sz="1400" kern="800">
              <a:solidFill>
                <a:srgbClr val="262626"/>
              </a:solidFill>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a:pPr>
            <a:r>
              <a:rPr lang="en-US" sz="1500" kern="800">
                <a:solidFill>
                  <a:srgbClr val="000000"/>
                </a:solidFill>
                <a:effectLst/>
                <a:latin typeface="Calibri" panose="020F0502020204030204" pitchFamily="34" charset="0"/>
                <a:ea typeface="Calibri" panose="020F0502020204030204" pitchFamily="34" charset="0"/>
              </a:rPr>
              <a:t>Describe any current related program(s) (school- or district-level) and identify what funds and resources (including ESSER funds and other grant funding) are currently allocated for expanded learning opportunities and programs. Additionally, describe how the proposed program activities will address gaps/unmet needs within the current program in order to drive academic acceleration or strengthen student engagement by expanding accessibility to high-quality expanded learning opportunities and programs to students (and, if applicable, their families). (no more than 500 words)</a:t>
            </a:r>
          </a:p>
          <a:p>
            <a:pPr marR="0" lvl="0" indent="-457200">
              <a:spcBef>
                <a:spcPts val="0"/>
              </a:spcBef>
              <a:spcAft>
                <a:spcPts val="0"/>
              </a:spcAft>
              <a:buSzPct val="100000"/>
              <a:buFont typeface="+mj-lt"/>
              <a:buAutoNum type="arabicParenR"/>
            </a:pPr>
            <a:endParaRPr lang="en-US" sz="800" kern="800">
              <a:solidFill>
                <a:srgbClr val="262626"/>
              </a:solidFill>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a:pPr>
            <a:r>
              <a:rPr lang="en-US" sz="1500" kern="800">
                <a:solidFill>
                  <a:srgbClr val="262626"/>
                </a:solidFill>
                <a:effectLst/>
                <a:latin typeface="Calibri" panose="020F0502020204030204" pitchFamily="34" charset="0"/>
                <a:ea typeface="Calibri" panose="020F0502020204030204" pitchFamily="34" charset="0"/>
              </a:rPr>
              <a:t>Describe how students will be identified for participation in the program. If the program is not available to all students in the applicant/partner district(s), also describe a clear and actionable plan for how students will be identified for participation in the program. Describe how </a:t>
            </a:r>
            <a:r>
              <a:rPr lang="en-US" sz="1500" kern="800">
                <a:solidFill>
                  <a:srgbClr val="000000"/>
                </a:solidFill>
                <a:effectLst/>
                <a:latin typeface="Calibri" panose="020F0502020204030204" pitchFamily="34" charset="0"/>
                <a:ea typeface="Calibri" panose="020F0502020204030204" pitchFamily="34" charset="0"/>
              </a:rPr>
              <a:t>students most impacted by the pandemic (including </a:t>
            </a:r>
            <a:r>
              <a:rPr lang="en-US" sz="1500" kern="800">
                <a:solidFill>
                  <a:srgbClr val="262626"/>
                </a:solidFill>
                <a:effectLst/>
                <a:latin typeface="Calibri" panose="020F0502020204030204" pitchFamily="34" charset="0"/>
                <a:ea typeface="Calibri" panose="020F0502020204030204" pitchFamily="34" charset="0"/>
              </a:rPr>
              <a:t>low-income families, children with disabilities, English learners, racial and ethnic minorities, students experiencing homelessness, and foster care youth) will be prioritized for outreach and participation in the program. (no more than 500 words)</a:t>
            </a:r>
          </a:p>
        </p:txBody>
      </p:sp>
      <p:sp>
        <p:nvSpPr>
          <p:cNvPr id="4" name="Slide Number Placeholder 3">
            <a:extLst>
              <a:ext uri="{FF2B5EF4-FFF2-40B4-BE49-F238E27FC236}">
                <a16:creationId xmlns:a16="http://schemas.microsoft.com/office/drawing/2014/main" id="{FBABAED1-7E16-A502-439A-E6068CB6E2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52694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EE3E-AFF3-AC5B-60EC-7196DFBEC649}"/>
              </a:ext>
            </a:extLst>
          </p:cNvPr>
          <p:cNvSpPr>
            <a:spLocks noGrp="1"/>
          </p:cNvSpPr>
          <p:nvPr>
            <p:ph type="title"/>
          </p:nvPr>
        </p:nvSpPr>
        <p:spPr>
          <a:xfrm>
            <a:off x="245193" y="254514"/>
            <a:ext cx="8474264" cy="756418"/>
          </a:xfrm>
        </p:spPr>
        <p:txBody>
          <a:bodyPr/>
          <a:lstStyle/>
          <a:p>
            <a:r>
              <a:rPr lang="en-US"/>
              <a:t>Program Narrative Questions – Page 15 of RFA</a:t>
            </a:r>
            <a:br>
              <a:rPr lang="en-US"/>
            </a:br>
            <a:r>
              <a:rPr lang="en-US"/>
              <a:t>(Continued)</a:t>
            </a:r>
          </a:p>
        </p:txBody>
      </p:sp>
      <p:sp>
        <p:nvSpPr>
          <p:cNvPr id="3" name="Text Placeholder 2">
            <a:extLst>
              <a:ext uri="{FF2B5EF4-FFF2-40B4-BE49-F238E27FC236}">
                <a16:creationId xmlns:a16="http://schemas.microsoft.com/office/drawing/2014/main" id="{3CBFFD68-9479-E98B-BBB7-5E612739BA6D}"/>
              </a:ext>
            </a:extLst>
          </p:cNvPr>
          <p:cNvSpPr>
            <a:spLocks noGrp="1"/>
          </p:cNvSpPr>
          <p:nvPr>
            <p:ph type="body" idx="1"/>
          </p:nvPr>
        </p:nvSpPr>
        <p:spPr>
          <a:xfrm>
            <a:off x="245193" y="1306286"/>
            <a:ext cx="8659321" cy="5323119"/>
          </a:xfrm>
        </p:spPr>
        <p:txBody>
          <a:bodyPr>
            <a:normAutofit fontScale="92500" lnSpcReduction="10000"/>
          </a:bodyPr>
          <a:lstStyle/>
          <a:p>
            <a:pPr marR="0" lvl="0" indent="-457200">
              <a:spcBef>
                <a:spcPts val="0"/>
              </a:spcBef>
              <a:spcAft>
                <a:spcPts val="0"/>
              </a:spcAft>
              <a:buSzPct val="100000"/>
              <a:buFont typeface="+mj-lt"/>
              <a:buAutoNum type="arabicParenR" startAt="4"/>
            </a:pPr>
            <a:r>
              <a:rPr lang="en-US" sz="2100" kern="800">
                <a:solidFill>
                  <a:srgbClr val="000000"/>
                </a:solidFill>
                <a:effectLst/>
                <a:latin typeface="Calibri" panose="020F0502020204030204" pitchFamily="34" charset="0"/>
                <a:ea typeface="Calibri" panose="020F0502020204030204" pitchFamily="34" charset="0"/>
              </a:rPr>
              <a:t>Describe the measurable student outcomes the applicant expects students to achieve as a result of the program (including, but not limited to, measures of academic achievement, student engagement, and school climate), a clear and reasonable description of how the proposed activities will lead to the identified outcomes, and how those outcomes will be measured and monitored. (no more than 1,000 words)</a:t>
            </a:r>
          </a:p>
          <a:p>
            <a:pPr marR="0" lvl="0" indent="-457200">
              <a:spcBef>
                <a:spcPts val="0"/>
              </a:spcBef>
              <a:spcAft>
                <a:spcPts val="0"/>
              </a:spcAft>
              <a:buSzPct val="100000"/>
              <a:buFont typeface="+mj-lt"/>
              <a:buAutoNum type="arabicParenR" startAt="4"/>
            </a:pPr>
            <a:endParaRPr lang="en-US" sz="2100" kern="800">
              <a:solidFill>
                <a:srgbClr val="262626"/>
              </a:solidFill>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startAt="4"/>
            </a:pPr>
            <a:r>
              <a:rPr lang="en-US" sz="2100" kern="800">
                <a:solidFill>
                  <a:srgbClr val="262626"/>
                </a:solidFill>
                <a:effectLst/>
                <a:latin typeface="Calibri" panose="020F0502020204030204" pitchFamily="34" charset="0"/>
                <a:ea typeface="Calibri" panose="020F0502020204030204" pitchFamily="34" charset="0"/>
              </a:rPr>
              <a:t>For each proposed activity, describe how the evidence base of the activity (based on the </a:t>
            </a:r>
            <a:r>
              <a:rPr lang="en-US" sz="2100" u="sng" kern="800">
                <a:solidFill>
                  <a:srgbClr val="1155CC"/>
                </a:solidFill>
                <a:effectLst/>
                <a:latin typeface="Calibri" panose="020F0502020204030204" pitchFamily="34" charset="0"/>
                <a:ea typeface="Calibri" panose="020F0502020204030204" pitchFamily="34" charset="0"/>
                <a:hlinkClick r:id="rId2"/>
              </a:rPr>
              <a:t>U.S. Department of Education’s definition of being an evidence-based intervention</a:t>
            </a:r>
            <a:r>
              <a:rPr lang="en-US" sz="2100" kern="800">
                <a:solidFill>
                  <a:srgbClr val="262626"/>
                </a:solidFill>
                <a:effectLst/>
                <a:latin typeface="Calibri" panose="020F0502020204030204" pitchFamily="34" charset="0"/>
                <a:ea typeface="Calibri" panose="020F0502020204030204" pitchFamily="34" charset="0"/>
              </a:rPr>
              <a:t>) demonstrates overall how the program will address </a:t>
            </a:r>
            <a:r>
              <a:rPr lang="en-US" sz="2100" kern="800">
                <a:solidFill>
                  <a:srgbClr val="000000"/>
                </a:solidFill>
                <a:effectLst/>
                <a:latin typeface="Calibri" panose="020F0502020204030204" pitchFamily="34" charset="0"/>
                <a:ea typeface="Calibri" panose="020F0502020204030204" pitchFamily="34" charset="0"/>
              </a:rPr>
              <a:t>students’ academic, social, emotional, and/or mental health (SEMH) needs identified for this program</a:t>
            </a:r>
            <a:r>
              <a:rPr lang="en-US" sz="2100" kern="800">
                <a:solidFill>
                  <a:srgbClr val="262626"/>
                </a:solidFill>
                <a:effectLst/>
                <a:latin typeface="Calibri" panose="020F0502020204030204" pitchFamily="34" charset="0"/>
                <a:ea typeface="Calibri" panose="020F0502020204030204" pitchFamily="34" charset="0"/>
              </a:rPr>
              <a:t>. </a:t>
            </a:r>
            <a:r>
              <a:rPr lang="en-US" sz="2100" b="1" kern="800">
                <a:solidFill>
                  <a:srgbClr val="262626"/>
                </a:solidFill>
                <a:effectLst/>
                <a:latin typeface="Calibri" panose="020F0502020204030204" pitchFamily="34" charset="0"/>
                <a:ea typeface="Calibri" panose="020F0502020204030204" pitchFamily="34" charset="0"/>
              </a:rPr>
              <a:t>Please note that all programs funded by this program must be evidence-based and programs unable to demonstrate such a basis will not be considered</a:t>
            </a:r>
            <a:r>
              <a:rPr lang="en-US" sz="2100" kern="800">
                <a:solidFill>
                  <a:srgbClr val="262626"/>
                </a:solidFill>
                <a:effectLst/>
                <a:latin typeface="Calibri" panose="020F0502020204030204" pitchFamily="34" charset="0"/>
                <a:ea typeface="Calibri" panose="020F0502020204030204" pitchFamily="34" charset="0"/>
              </a:rPr>
              <a:t>. (no more than 1,000 words)</a:t>
            </a:r>
          </a:p>
          <a:p>
            <a:pPr marR="0" lvl="0" indent="-457200">
              <a:spcBef>
                <a:spcPts val="0"/>
              </a:spcBef>
              <a:spcAft>
                <a:spcPts val="0"/>
              </a:spcAft>
              <a:buSzPct val="100000"/>
              <a:buFont typeface="+mj-lt"/>
              <a:buAutoNum type="arabicParenR" startAt="4"/>
            </a:pPr>
            <a:endParaRPr lang="en-US" sz="2100" kern="800">
              <a:solidFill>
                <a:srgbClr val="262626"/>
              </a:solidFill>
              <a:effectLst/>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startAt="4"/>
            </a:pPr>
            <a:r>
              <a:rPr lang="en-US" sz="2100" kern="800">
                <a:solidFill>
                  <a:srgbClr val="262626"/>
                </a:solidFill>
                <a:effectLst/>
                <a:latin typeface="Calibri" panose="020F0502020204030204" pitchFamily="34" charset="0"/>
                <a:ea typeface="Calibri" panose="020F0502020204030204" pitchFamily="34" charset="0"/>
              </a:rPr>
              <a:t>Provide a description of the staff required to implement the program as well as any partner organizations and the role of each partner in the program implementation. If staff are to be hired, describe the strategies/timeline for recruiting required personnel. (no more than 500 words)</a:t>
            </a:r>
          </a:p>
          <a:p>
            <a:pPr marR="0" lvl="0" indent="-457200">
              <a:spcBef>
                <a:spcPts val="0"/>
              </a:spcBef>
              <a:spcAft>
                <a:spcPts val="0"/>
              </a:spcAft>
              <a:buSzPct val="100000"/>
              <a:buFont typeface="+mj-lt"/>
              <a:buAutoNum type="arabicParenR" startAt="4"/>
            </a:pPr>
            <a:endParaRPr lang="en-US" sz="2100" kern="800">
              <a:solidFill>
                <a:srgbClr val="262626"/>
              </a:solidFill>
              <a:effectLst/>
              <a:latin typeface="Calibri" panose="020F0502020204030204" pitchFamily="34" charset="0"/>
              <a:ea typeface="Calibri" panose="020F0502020204030204" pitchFamily="34" charset="0"/>
            </a:endParaRPr>
          </a:p>
          <a:p>
            <a:pPr marR="0" lvl="0" indent="-457200">
              <a:spcBef>
                <a:spcPts val="0"/>
              </a:spcBef>
              <a:spcAft>
                <a:spcPts val="0"/>
              </a:spcAft>
              <a:buSzPct val="100000"/>
              <a:buFont typeface="+mj-lt"/>
              <a:buAutoNum type="arabicParenR" startAt="4"/>
            </a:pPr>
            <a:r>
              <a:rPr lang="en-US" sz="2100" kern="800">
                <a:solidFill>
                  <a:srgbClr val="262626"/>
                </a:solidFill>
                <a:effectLst/>
                <a:latin typeface="Calibri" panose="020F0502020204030204" pitchFamily="34" charset="0"/>
                <a:ea typeface="Calibri" panose="020F0502020204030204" pitchFamily="34" charset="0"/>
              </a:rPr>
              <a:t>Describe how your program meets any or all of the priority criteria (see p.5) outlined in the RFA. (no more than 500 words)</a:t>
            </a:r>
          </a:p>
          <a:p>
            <a:endParaRPr lang="en-US"/>
          </a:p>
        </p:txBody>
      </p:sp>
      <p:sp>
        <p:nvSpPr>
          <p:cNvPr id="4" name="Slide Number Placeholder 3">
            <a:extLst>
              <a:ext uri="{FF2B5EF4-FFF2-40B4-BE49-F238E27FC236}">
                <a16:creationId xmlns:a16="http://schemas.microsoft.com/office/drawing/2014/main" id="{FBABAED1-7E16-A502-439A-E6068CB6E2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85790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Introduction</a:t>
            </a:r>
            <a:endParaRPr/>
          </a:p>
        </p:txBody>
      </p:sp>
      <p:sp>
        <p:nvSpPr>
          <p:cNvPr id="99" name="Google Shape;99;p2"/>
          <p:cNvSpPr txBox="1">
            <a:spLocks noGrp="1"/>
          </p:cNvSpPr>
          <p:nvPr>
            <p:ph type="body" idx="1"/>
          </p:nvPr>
        </p:nvSpPr>
        <p:spPr>
          <a:xfrm>
            <a:off x="628649" y="1489587"/>
            <a:ext cx="7940163" cy="4557252"/>
          </a:xfrm>
          <a:prstGeom prst="rect">
            <a:avLst/>
          </a:prstGeom>
          <a:noFill/>
          <a:ln>
            <a:noFill/>
          </a:ln>
        </p:spPr>
        <p:txBody>
          <a:bodyPr spcFirstLastPara="1" wrap="square" lIns="0" tIns="0" rIns="0" bIns="45700" anchor="t" anchorCtr="0">
            <a:normAutofit fontScale="92500" lnSpcReduction="10000"/>
          </a:bodyPr>
          <a:lstStyle/>
          <a:p>
            <a:pPr marL="0" marR="0" indent="0">
              <a:spcBef>
                <a:spcPts val="0"/>
              </a:spcBef>
              <a:spcAft>
                <a:spcPts val="0"/>
              </a:spcAft>
              <a:buNone/>
            </a:pPr>
            <a:r>
              <a:rPr lang="en-US" sz="1700" kern="800">
                <a:solidFill>
                  <a:srgbClr val="262626"/>
                </a:solidFill>
                <a:effectLst/>
                <a:latin typeface="Calibri" panose="020F0502020204030204" pitchFamily="34" charset="0"/>
                <a:ea typeface="Calibri" panose="020F0502020204030204" pitchFamily="34" charset="0"/>
              </a:rPr>
              <a:t>Significant interruptions to in-person learning due to the COVID-19 pandemic have led to potentially devastating and long-lasting negative impacts on student achievement, impacting every part of Colorado society. These negative impacts on student achievement are not equal; students furthest from privilege are at risk of the most opportunity loss. Research suggests that while all students may fall behind as much as seven months because of interruptions to in-person learning due to the COVID-19 pandemic, students who are identified as most in need may fall behind as much as ten months, exacerbating already entrenched inequities. Responding to learning opportunity loss and the widening of opportunity gaps could be the greatest challenge our state faces over the next few years, and the state has an urgent and immediate need to provide additional support to ensure students are well prepared for the future.</a:t>
            </a:r>
          </a:p>
          <a:p>
            <a:pPr marL="0" marR="0" indent="0">
              <a:spcBef>
                <a:spcPts val="0"/>
              </a:spcBef>
              <a:spcAft>
                <a:spcPts val="0"/>
              </a:spcAft>
              <a:buNone/>
            </a:pPr>
            <a:endParaRPr lang="en-US" sz="17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700" kern="800">
                <a:solidFill>
                  <a:srgbClr val="262626"/>
                </a:solidFill>
                <a:effectLst/>
                <a:latin typeface="Calibri" panose="020F0502020204030204" pitchFamily="34" charset="0"/>
                <a:ea typeface="Calibri" panose="020F0502020204030204" pitchFamily="34" charset="0"/>
              </a:rPr>
              <a:t>As Colorado students and families continue to recover from the impacts of the COVID-19 pandemic, the Colorado Department of Education seeks to support and empower students and families across the state through a coordinated, comprehensive, and consistent community approach. The pandemic has exposed and exacerbated the academic and personal challenges many students face. Helping them overcome those challenges requires not only the efforts of educators during the school day but also the efforts of student-centric afterschool and summer programming. </a:t>
            </a:r>
          </a:p>
          <a:p>
            <a:pPr marL="0" marR="0" indent="0">
              <a:spcBef>
                <a:spcPts val="0"/>
              </a:spcBef>
              <a:spcAft>
                <a:spcPts val="0"/>
              </a:spcAft>
              <a:buNone/>
            </a:pPr>
            <a:r>
              <a:rPr lang="en-US" sz="1700" kern="800">
                <a:solidFill>
                  <a:srgbClr val="262626"/>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700" kern="800">
                <a:solidFill>
                  <a:srgbClr val="262626"/>
                </a:solidFill>
                <a:effectLst/>
                <a:latin typeface="Calibri" panose="020F0502020204030204" pitchFamily="34" charset="0"/>
                <a:ea typeface="Calibri" panose="020F0502020204030204" pitchFamily="34" charset="0"/>
              </a:rPr>
              <a:t>As such, the Colorado Department of Education (CDE) is creating a grant program that will support districts and community-based organizations (CBOs) in creating new or expanding existing expanded learning opportunities (ELOs). This program will be funded under the Elementary and Secondary School Emergency Relief (ESSER III) state reserve.  </a:t>
            </a:r>
          </a:p>
          <a:p>
            <a:pPr marL="228600" lvl="0" indent="-140017" algn="l" rtl="0">
              <a:lnSpc>
                <a:spcPct val="110000"/>
              </a:lnSpc>
              <a:spcBef>
                <a:spcPts val="1200"/>
              </a:spcBef>
              <a:spcAft>
                <a:spcPts val="0"/>
              </a:spcAft>
              <a:buClr>
                <a:schemeClr val="dk1"/>
              </a:buClr>
              <a:buSzPct val="100000"/>
              <a:buNone/>
            </a:pPr>
            <a:endParaRPr lang="en-US" sz="1800">
              <a:solidFill>
                <a:srgbClr val="262626"/>
              </a:solidFill>
              <a:latin typeface="Calibri"/>
              <a:ea typeface="Calibri"/>
              <a:cs typeface="Calibri"/>
              <a:sym typeface="Calibri"/>
            </a:endParaRPr>
          </a:p>
          <a:p>
            <a:pPr marL="228600" lvl="0" indent="-140017" algn="l" rtl="0">
              <a:lnSpc>
                <a:spcPct val="110000"/>
              </a:lnSpc>
              <a:spcBef>
                <a:spcPts val="1200"/>
              </a:spcBef>
              <a:spcAft>
                <a:spcPts val="0"/>
              </a:spcAft>
              <a:buClr>
                <a:schemeClr val="dk1"/>
              </a:buClr>
              <a:buSzPct val="100000"/>
              <a:buNone/>
            </a:pPr>
            <a:endParaRPr sz="1800">
              <a:solidFill>
                <a:srgbClr val="262626"/>
              </a:solidFill>
              <a:latin typeface="Calibri"/>
              <a:ea typeface="Calibri"/>
              <a:cs typeface="Calibri"/>
              <a:sym typeface="Calibri"/>
            </a:endParaRPr>
          </a:p>
          <a:p>
            <a:pPr marL="228600" lvl="0" indent="-140017" algn="l" rtl="0">
              <a:lnSpc>
                <a:spcPct val="110000"/>
              </a:lnSpc>
              <a:spcBef>
                <a:spcPts val="1200"/>
              </a:spcBef>
              <a:spcAft>
                <a:spcPts val="0"/>
              </a:spcAft>
              <a:buClr>
                <a:schemeClr val="dk1"/>
              </a:buClr>
              <a:buSzPct val="100000"/>
              <a:buNone/>
            </a:pPr>
            <a:endParaRPr sz="1800">
              <a:solidFill>
                <a:srgbClr val="262626"/>
              </a:solidFill>
              <a:latin typeface="Calibri"/>
              <a:ea typeface="Calibri"/>
              <a:cs typeface="Calibri"/>
              <a:sym typeface="Calibri"/>
            </a:endParaRPr>
          </a:p>
          <a:p>
            <a:pPr marL="0" marR="0" lvl="0" indent="88582" algn="l" rtl="0">
              <a:lnSpc>
                <a:spcPct val="90000"/>
              </a:lnSpc>
              <a:spcBef>
                <a:spcPts val="600"/>
              </a:spcBef>
              <a:spcAft>
                <a:spcPts val="0"/>
              </a:spcAft>
              <a:buClr>
                <a:schemeClr val="dk1"/>
              </a:buClr>
              <a:buSzPct val="100000"/>
              <a:buNone/>
            </a:pPr>
            <a:endParaRPr sz="1800">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0000"/>
              <a:buNone/>
            </a:pPr>
            <a:endParaRPr sz="1800">
              <a:solidFill>
                <a:srgbClr val="262626"/>
              </a:solidFill>
              <a:latin typeface="Calibri"/>
              <a:ea typeface="Calibri"/>
              <a:cs typeface="Calibri"/>
              <a:sym typeface="Calibri"/>
            </a:endParaRPr>
          </a:p>
          <a:p>
            <a:pPr marL="228600" lvl="0" indent="-110490" algn="l" rtl="0">
              <a:lnSpc>
                <a:spcPct val="90000"/>
              </a:lnSpc>
              <a:spcBef>
                <a:spcPts val="1000"/>
              </a:spcBef>
              <a:spcAft>
                <a:spcPts val="0"/>
              </a:spcAft>
              <a:buClr>
                <a:schemeClr val="dk1"/>
              </a:buClr>
              <a:buSzPct val="100000"/>
              <a:buNone/>
            </a:pPr>
            <a:endParaRPr/>
          </a:p>
        </p:txBody>
      </p:sp>
      <p:sp>
        <p:nvSpPr>
          <p:cNvPr id="100" name="Google Shape;100;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5"/>
          <p:cNvSpPr txBox="1">
            <a:spLocks noGrp="1"/>
          </p:cNvSpPr>
          <p:nvPr>
            <p:ph type="title"/>
          </p:nvPr>
        </p:nvSpPr>
        <p:spPr>
          <a:prstGeom prst="rect">
            <a:avLst/>
          </a:prstGeom>
          <a:noFill/>
          <a:ln>
            <a:noFill/>
          </a:ln>
        </p:spPr>
        <p:txBody>
          <a:bodyPr spcFirstLastPara="1" wrap="square" lIns="0" tIns="0" rIns="0" bIns="0" anchor="t" anchorCtr="0">
            <a:normAutofit/>
          </a:bodyPr>
          <a:lstStyle/>
          <a:p>
            <a:r>
              <a:rPr lang="en-US"/>
              <a:t>Online Application – Log In</a:t>
            </a:r>
            <a:endParaRPr/>
          </a:p>
        </p:txBody>
      </p:sp>
      <p:sp>
        <p:nvSpPr>
          <p:cNvPr id="6" name="Text Placeholder 5">
            <a:extLst>
              <a:ext uri="{FF2B5EF4-FFF2-40B4-BE49-F238E27FC236}">
                <a16:creationId xmlns:a16="http://schemas.microsoft.com/office/drawing/2014/main" id="{56AF183A-56F9-B892-5B8F-8081F76198EB}"/>
              </a:ext>
            </a:extLst>
          </p:cNvPr>
          <p:cNvSpPr>
            <a:spLocks noGrp="1"/>
          </p:cNvSpPr>
          <p:nvPr>
            <p:ph type="body" idx="1"/>
          </p:nvPr>
        </p:nvSpPr>
        <p:spPr>
          <a:xfrm>
            <a:off x="628650" y="1253636"/>
            <a:ext cx="7886700" cy="4850078"/>
          </a:xfrm>
        </p:spPr>
        <p:txBody>
          <a:bodyPr/>
          <a:lstStyle/>
          <a:p>
            <a:pPr marL="76200" indent="0">
              <a:buNone/>
            </a:pPr>
            <a:r>
              <a:rPr lang="en-US"/>
              <a:t>Once you have reset your password, return to the Log In page and enter your username and new password. </a:t>
            </a:r>
          </a:p>
          <a:p>
            <a:pPr marL="76200" indent="0">
              <a:buNone/>
            </a:pPr>
            <a:endParaRPr lang="en-US"/>
          </a:p>
        </p:txBody>
      </p:sp>
      <p:sp>
        <p:nvSpPr>
          <p:cNvPr id="184" name="Google Shape;184;p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grpSp>
        <p:nvGrpSpPr>
          <p:cNvPr id="4" name="Group 3">
            <a:extLst>
              <a:ext uri="{FF2B5EF4-FFF2-40B4-BE49-F238E27FC236}">
                <a16:creationId xmlns:a16="http://schemas.microsoft.com/office/drawing/2014/main" id="{9D7B4850-2323-9AAC-0E37-0B558EDEC45B}"/>
              </a:ext>
            </a:extLst>
          </p:cNvPr>
          <p:cNvGrpSpPr/>
          <p:nvPr/>
        </p:nvGrpSpPr>
        <p:grpSpPr>
          <a:xfrm>
            <a:off x="1245957" y="2019660"/>
            <a:ext cx="6832370" cy="4171084"/>
            <a:chOff x="1245957" y="2019660"/>
            <a:chExt cx="6832370" cy="4171084"/>
          </a:xfrm>
        </p:grpSpPr>
        <p:pic>
          <p:nvPicPr>
            <p:cNvPr id="2" name="Picture 2" descr="Text&#10;&#10;Description automatically generated">
              <a:extLst>
                <a:ext uri="{FF2B5EF4-FFF2-40B4-BE49-F238E27FC236}">
                  <a16:creationId xmlns:a16="http://schemas.microsoft.com/office/drawing/2014/main" id="{DA694BD1-7E32-9017-E4A7-B7082F3AD4D6}"/>
                </a:ext>
              </a:extLst>
            </p:cNvPr>
            <p:cNvPicPr>
              <a:picLocks noChangeAspect="1"/>
            </p:cNvPicPr>
            <p:nvPr/>
          </p:nvPicPr>
          <p:blipFill>
            <a:blip r:embed="rId3"/>
            <a:stretch>
              <a:fillRect/>
            </a:stretch>
          </p:blipFill>
          <p:spPr>
            <a:xfrm>
              <a:off x="1245957" y="2019660"/>
              <a:ext cx="6311802" cy="4171084"/>
            </a:xfrm>
            <a:prstGeom prst="rect">
              <a:avLst/>
            </a:prstGeom>
          </p:spPr>
        </p:pic>
        <p:pic>
          <p:nvPicPr>
            <p:cNvPr id="3" name="Picture 3">
              <a:extLst>
                <a:ext uri="{FF2B5EF4-FFF2-40B4-BE49-F238E27FC236}">
                  <a16:creationId xmlns:a16="http://schemas.microsoft.com/office/drawing/2014/main" id="{5915AEB8-A30C-BB8B-B528-FEF6BCD9BA7D}"/>
                </a:ext>
              </a:extLst>
            </p:cNvPr>
            <p:cNvPicPr>
              <a:picLocks noChangeAspect="1"/>
            </p:cNvPicPr>
            <p:nvPr/>
          </p:nvPicPr>
          <p:blipFill>
            <a:blip r:embed="rId4"/>
            <a:stretch>
              <a:fillRect/>
            </a:stretch>
          </p:blipFill>
          <p:spPr>
            <a:xfrm>
              <a:off x="7347811" y="3094862"/>
              <a:ext cx="730516" cy="380346"/>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1D29-D146-D6CD-9985-875DCF332E7F}"/>
              </a:ext>
            </a:extLst>
          </p:cNvPr>
          <p:cNvSpPr>
            <a:spLocks noGrp="1"/>
          </p:cNvSpPr>
          <p:nvPr>
            <p:ph type="title"/>
          </p:nvPr>
        </p:nvSpPr>
        <p:spPr/>
        <p:txBody>
          <a:bodyPr/>
          <a:lstStyle/>
          <a:p>
            <a:r>
              <a:rPr lang="en-US"/>
              <a:t>Online Application </a:t>
            </a:r>
          </a:p>
        </p:txBody>
      </p:sp>
      <p:sp>
        <p:nvSpPr>
          <p:cNvPr id="3" name="Text Placeholder 2">
            <a:extLst>
              <a:ext uri="{FF2B5EF4-FFF2-40B4-BE49-F238E27FC236}">
                <a16:creationId xmlns:a16="http://schemas.microsoft.com/office/drawing/2014/main" id="{46F7D193-0C22-80E3-44E5-5CCA626FFAAB}"/>
              </a:ext>
            </a:extLst>
          </p:cNvPr>
          <p:cNvSpPr>
            <a:spLocks noGrp="1"/>
          </p:cNvSpPr>
          <p:nvPr>
            <p:ph type="body" idx="1"/>
          </p:nvPr>
        </p:nvSpPr>
        <p:spPr>
          <a:xfrm>
            <a:off x="270918" y="1401964"/>
            <a:ext cx="8244432" cy="4701750"/>
          </a:xfrm>
        </p:spPr>
        <p:txBody>
          <a:bodyPr/>
          <a:lstStyle/>
          <a:p>
            <a:pPr marL="76200" indent="0">
              <a:buNone/>
            </a:pPr>
            <a:r>
              <a:rPr lang="en-US"/>
              <a:t>Once logged in, click on 'Begin Application' </a:t>
            </a:r>
          </a:p>
          <a:p>
            <a:pPr marL="76200" indent="0">
              <a:buNone/>
            </a:pPr>
            <a:endParaRPr lang="en-US"/>
          </a:p>
        </p:txBody>
      </p:sp>
      <p:sp>
        <p:nvSpPr>
          <p:cNvPr id="4" name="Slide Number Placeholder 3">
            <a:extLst>
              <a:ext uri="{FF2B5EF4-FFF2-40B4-BE49-F238E27FC236}">
                <a16:creationId xmlns:a16="http://schemas.microsoft.com/office/drawing/2014/main" id="{826C14BD-FD3B-3F23-DFF6-9D4BE031646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grpSp>
        <p:nvGrpSpPr>
          <p:cNvPr id="7" name="Group 6">
            <a:extLst>
              <a:ext uri="{FF2B5EF4-FFF2-40B4-BE49-F238E27FC236}">
                <a16:creationId xmlns:a16="http://schemas.microsoft.com/office/drawing/2014/main" id="{B185C925-D8BB-162F-132D-CF03F60434AB}"/>
              </a:ext>
            </a:extLst>
          </p:cNvPr>
          <p:cNvGrpSpPr/>
          <p:nvPr/>
        </p:nvGrpSpPr>
        <p:grpSpPr>
          <a:xfrm>
            <a:off x="547942" y="1889863"/>
            <a:ext cx="7201772" cy="4622633"/>
            <a:chOff x="547942" y="1889863"/>
            <a:chExt cx="7201772" cy="4622633"/>
          </a:xfrm>
        </p:grpSpPr>
        <p:pic>
          <p:nvPicPr>
            <p:cNvPr id="5" name="Picture 5" descr="Graphical user interface, text, application&#10;&#10;Description automatically generated">
              <a:extLst>
                <a:ext uri="{FF2B5EF4-FFF2-40B4-BE49-F238E27FC236}">
                  <a16:creationId xmlns:a16="http://schemas.microsoft.com/office/drawing/2014/main" id="{FBE53E7F-EA44-0D09-EC13-22981C3F8790}"/>
                </a:ext>
              </a:extLst>
            </p:cNvPr>
            <p:cNvPicPr>
              <a:picLocks noChangeAspect="1"/>
            </p:cNvPicPr>
            <p:nvPr/>
          </p:nvPicPr>
          <p:blipFill>
            <a:blip r:embed="rId3"/>
            <a:stretch>
              <a:fillRect/>
            </a:stretch>
          </p:blipFill>
          <p:spPr>
            <a:xfrm>
              <a:off x="547942" y="1889863"/>
              <a:ext cx="7201772" cy="4622633"/>
            </a:xfrm>
            <a:prstGeom prst="rect">
              <a:avLst/>
            </a:prstGeom>
          </p:spPr>
        </p:pic>
        <p:pic>
          <p:nvPicPr>
            <p:cNvPr id="6" name="Picture 6" descr="A picture containing text, monitor, screen, computer&#10;&#10;Description automatically generated">
              <a:extLst>
                <a:ext uri="{FF2B5EF4-FFF2-40B4-BE49-F238E27FC236}">
                  <a16:creationId xmlns:a16="http://schemas.microsoft.com/office/drawing/2014/main" id="{DCE2E84E-3613-70A7-46F5-CAF2D605A369}"/>
                </a:ext>
              </a:extLst>
            </p:cNvPr>
            <p:cNvPicPr>
              <a:picLocks noChangeAspect="1"/>
            </p:cNvPicPr>
            <p:nvPr/>
          </p:nvPicPr>
          <p:blipFill>
            <a:blip r:embed="rId4"/>
            <a:stretch>
              <a:fillRect/>
            </a:stretch>
          </p:blipFill>
          <p:spPr>
            <a:xfrm>
              <a:off x="4747704" y="5926586"/>
              <a:ext cx="1114425" cy="571500"/>
            </a:xfrm>
            <a:prstGeom prst="rect">
              <a:avLst/>
            </a:prstGeom>
          </p:spPr>
        </p:pic>
      </p:grpSp>
    </p:spTree>
    <p:extLst>
      <p:ext uri="{BB962C8B-B14F-4D97-AF65-F5344CB8AC3E}">
        <p14:creationId xmlns:p14="http://schemas.microsoft.com/office/powerpoint/2010/main" val="347441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4080-E67C-85DD-B645-4C77E6CA8E7A}"/>
              </a:ext>
            </a:extLst>
          </p:cNvPr>
          <p:cNvSpPr>
            <a:spLocks noGrp="1"/>
          </p:cNvSpPr>
          <p:nvPr>
            <p:ph type="title"/>
          </p:nvPr>
        </p:nvSpPr>
        <p:spPr/>
        <p:txBody>
          <a:bodyPr/>
          <a:lstStyle/>
          <a:p>
            <a:r>
              <a:rPr lang="en-US"/>
              <a:t>Online Application</a:t>
            </a:r>
          </a:p>
        </p:txBody>
      </p:sp>
      <p:sp>
        <p:nvSpPr>
          <p:cNvPr id="3" name="Text Placeholder 2">
            <a:extLst>
              <a:ext uri="{FF2B5EF4-FFF2-40B4-BE49-F238E27FC236}">
                <a16:creationId xmlns:a16="http://schemas.microsoft.com/office/drawing/2014/main" id="{2CAAB954-D9CB-4921-0F5D-281377A8CB9D}"/>
              </a:ext>
            </a:extLst>
          </p:cNvPr>
          <p:cNvSpPr>
            <a:spLocks noGrp="1"/>
          </p:cNvSpPr>
          <p:nvPr>
            <p:ph type="body" idx="1"/>
          </p:nvPr>
        </p:nvSpPr>
        <p:spPr>
          <a:xfrm>
            <a:off x="628650" y="1332163"/>
            <a:ext cx="7886700" cy="4771551"/>
          </a:xfrm>
        </p:spPr>
        <p:txBody>
          <a:bodyPr/>
          <a:lstStyle/>
          <a:p>
            <a:r>
              <a:rPr lang="en-US" sz="1700"/>
              <a:t>After hitting 'Begin Application,' you will always start on the 'Contact Information' page. </a:t>
            </a:r>
          </a:p>
          <a:p>
            <a:r>
              <a:rPr lang="en-US" sz="1700"/>
              <a:t>You can navigate the different sections of the application by clicking on 'Application Menu'</a:t>
            </a:r>
          </a:p>
          <a:p>
            <a:r>
              <a:rPr lang="en-US" sz="1700"/>
              <a:t>Be sure to 'Save' at the bottom of each page before moving on. </a:t>
            </a:r>
          </a:p>
        </p:txBody>
      </p:sp>
      <p:sp>
        <p:nvSpPr>
          <p:cNvPr id="4" name="Slide Number Placeholder 3">
            <a:extLst>
              <a:ext uri="{FF2B5EF4-FFF2-40B4-BE49-F238E27FC236}">
                <a16:creationId xmlns:a16="http://schemas.microsoft.com/office/drawing/2014/main" id="{C59E80C5-0B99-D4D0-A185-E48B70B72E0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grpSp>
        <p:nvGrpSpPr>
          <p:cNvPr id="9" name="Group 8">
            <a:extLst>
              <a:ext uri="{FF2B5EF4-FFF2-40B4-BE49-F238E27FC236}">
                <a16:creationId xmlns:a16="http://schemas.microsoft.com/office/drawing/2014/main" id="{69C7607C-C34A-C793-8D49-C2A5C5AF67E5}"/>
              </a:ext>
            </a:extLst>
          </p:cNvPr>
          <p:cNvGrpSpPr/>
          <p:nvPr/>
        </p:nvGrpSpPr>
        <p:grpSpPr>
          <a:xfrm>
            <a:off x="931851" y="2946460"/>
            <a:ext cx="6756787" cy="3530288"/>
            <a:chOff x="931851" y="3007536"/>
            <a:chExt cx="6756787" cy="3530288"/>
          </a:xfrm>
        </p:grpSpPr>
        <p:pic>
          <p:nvPicPr>
            <p:cNvPr id="5" name="Picture 5" descr="Text&#10;&#10;Description automatically generated">
              <a:extLst>
                <a:ext uri="{FF2B5EF4-FFF2-40B4-BE49-F238E27FC236}">
                  <a16:creationId xmlns:a16="http://schemas.microsoft.com/office/drawing/2014/main" id="{AEC68C78-FA14-0180-805F-71667707CAE7}"/>
                </a:ext>
              </a:extLst>
            </p:cNvPr>
            <p:cNvPicPr>
              <a:picLocks noChangeAspect="1"/>
            </p:cNvPicPr>
            <p:nvPr/>
          </p:nvPicPr>
          <p:blipFill>
            <a:blip r:embed="rId3"/>
            <a:stretch>
              <a:fillRect/>
            </a:stretch>
          </p:blipFill>
          <p:spPr>
            <a:xfrm>
              <a:off x="931851" y="3007536"/>
              <a:ext cx="6756787" cy="3530288"/>
            </a:xfrm>
            <a:prstGeom prst="rect">
              <a:avLst/>
            </a:prstGeom>
            <a:ln>
              <a:noFill/>
            </a:ln>
            <a:effectLst>
              <a:outerShdw blurRad="292100" dist="139700" dir="2700000" algn="tl" rotWithShape="0">
                <a:srgbClr val="333333">
                  <a:alpha val="65000"/>
                </a:srgbClr>
              </a:outerShdw>
            </a:effectLst>
          </p:spPr>
        </p:pic>
        <p:pic>
          <p:nvPicPr>
            <p:cNvPr id="6" name="Picture 6" descr="Graphical user interface, text, application&#10;&#10;Description automatically generated">
              <a:extLst>
                <a:ext uri="{FF2B5EF4-FFF2-40B4-BE49-F238E27FC236}">
                  <a16:creationId xmlns:a16="http://schemas.microsoft.com/office/drawing/2014/main" id="{EC172B33-2815-2A32-61AF-DD9D9B1E5250}"/>
                </a:ext>
              </a:extLst>
            </p:cNvPr>
            <p:cNvPicPr>
              <a:picLocks noChangeAspect="1"/>
            </p:cNvPicPr>
            <p:nvPr/>
          </p:nvPicPr>
          <p:blipFill>
            <a:blip r:embed="rId4"/>
            <a:stretch>
              <a:fillRect/>
            </a:stretch>
          </p:blipFill>
          <p:spPr>
            <a:xfrm>
              <a:off x="4770934" y="4295128"/>
              <a:ext cx="2743200" cy="137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descr="A picture containing text, monitor, screen, screenshot&#10;&#10;Description automatically generated">
              <a:extLst>
                <a:ext uri="{FF2B5EF4-FFF2-40B4-BE49-F238E27FC236}">
                  <a16:creationId xmlns:a16="http://schemas.microsoft.com/office/drawing/2014/main" id="{23E17B30-798F-A5C8-A28D-798296D245AD}"/>
                </a:ext>
              </a:extLst>
            </p:cNvPr>
            <p:cNvPicPr>
              <a:picLocks noChangeAspect="1"/>
            </p:cNvPicPr>
            <p:nvPr/>
          </p:nvPicPr>
          <p:blipFill>
            <a:blip r:embed="rId5"/>
            <a:stretch>
              <a:fillRect/>
            </a:stretch>
          </p:blipFill>
          <p:spPr>
            <a:xfrm>
              <a:off x="6292063" y="3692936"/>
              <a:ext cx="433862" cy="231219"/>
            </a:xfrm>
            <a:prstGeom prst="rect">
              <a:avLst/>
            </a:prstGeom>
          </p:spPr>
        </p:pic>
        <p:pic>
          <p:nvPicPr>
            <p:cNvPr id="8" name="Picture 7" descr="A picture containing text, monitor, screen, screenshot&#10;&#10;Description automatically generated">
              <a:extLst>
                <a:ext uri="{FF2B5EF4-FFF2-40B4-BE49-F238E27FC236}">
                  <a16:creationId xmlns:a16="http://schemas.microsoft.com/office/drawing/2014/main" id="{90421B93-E991-92FA-AED8-7343311D1AE5}"/>
                </a:ext>
              </a:extLst>
            </p:cNvPr>
            <p:cNvPicPr>
              <a:picLocks noChangeAspect="1"/>
            </p:cNvPicPr>
            <p:nvPr/>
          </p:nvPicPr>
          <p:blipFill>
            <a:blip r:embed="rId5"/>
            <a:stretch>
              <a:fillRect/>
            </a:stretch>
          </p:blipFill>
          <p:spPr>
            <a:xfrm rot="-5400000">
              <a:off x="5716200" y="4033220"/>
              <a:ext cx="442587" cy="222494"/>
            </a:xfrm>
            <a:prstGeom prst="rect">
              <a:avLst/>
            </a:prstGeom>
          </p:spPr>
        </p:pic>
      </p:grpSp>
    </p:spTree>
    <p:extLst>
      <p:ext uri="{BB962C8B-B14F-4D97-AF65-F5344CB8AC3E}">
        <p14:creationId xmlns:p14="http://schemas.microsoft.com/office/powerpoint/2010/main" val="153430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65EB-62DE-BC37-AED3-2AF5AC701134}"/>
              </a:ext>
            </a:extLst>
          </p:cNvPr>
          <p:cNvSpPr>
            <a:spLocks noGrp="1"/>
          </p:cNvSpPr>
          <p:nvPr>
            <p:ph type="title"/>
          </p:nvPr>
        </p:nvSpPr>
        <p:spPr/>
        <p:txBody>
          <a:bodyPr/>
          <a:lstStyle/>
          <a:p>
            <a:r>
              <a:rPr lang="en-US"/>
              <a:t>Online Application – Summary and Submit</a:t>
            </a:r>
          </a:p>
        </p:txBody>
      </p:sp>
      <p:sp>
        <p:nvSpPr>
          <p:cNvPr id="3" name="Text Placeholder 2">
            <a:extLst>
              <a:ext uri="{FF2B5EF4-FFF2-40B4-BE49-F238E27FC236}">
                <a16:creationId xmlns:a16="http://schemas.microsoft.com/office/drawing/2014/main" id="{829A8C92-CFB0-D14E-33A8-B16F657C998A}"/>
              </a:ext>
            </a:extLst>
          </p:cNvPr>
          <p:cNvSpPr>
            <a:spLocks noGrp="1"/>
          </p:cNvSpPr>
          <p:nvPr>
            <p:ph type="body" idx="1"/>
          </p:nvPr>
        </p:nvSpPr>
        <p:spPr>
          <a:xfrm>
            <a:off x="628650" y="1358338"/>
            <a:ext cx="7886700" cy="4745376"/>
          </a:xfrm>
        </p:spPr>
        <p:txBody>
          <a:bodyPr/>
          <a:lstStyle/>
          <a:p>
            <a:r>
              <a:rPr lang="en-US" sz="2000"/>
              <a:t>Once you have completed each section of the application and uploaded the required Approval and Signature Form, the Submit button will appear on the 'Summary and Submit' page. </a:t>
            </a:r>
          </a:p>
          <a:p>
            <a:r>
              <a:rPr lang="en-US" sz="2000"/>
              <a:t>For technical assistance, please submit questions to </a:t>
            </a:r>
            <a:r>
              <a:rPr lang="en-US" sz="2000">
                <a:hlinkClick r:id="rId3"/>
              </a:rPr>
              <a:t>esserelo@cde.state.co.us.</a:t>
            </a:r>
            <a:r>
              <a:rPr lang="en-US" sz="2000"/>
              <a:t> </a:t>
            </a:r>
          </a:p>
        </p:txBody>
      </p:sp>
      <p:sp>
        <p:nvSpPr>
          <p:cNvPr id="4" name="Slide Number Placeholder 3">
            <a:extLst>
              <a:ext uri="{FF2B5EF4-FFF2-40B4-BE49-F238E27FC236}">
                <a16:creationId xmlns:a16="http://schemas.microsoft.com/office/drawing/2014/main" id="{00E641B8-021E-76FC-4E0A-54C7BD27C6B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pic>
        <p:nvPicPr>
          <p:cNvPr id="5" name="Picture 5" descr="Graphical user interface, text, application, email&#10;&#10;Description automatically generated">
            <a:extLst>
              <a:ext uri="{FF2B5EF4-FFF2-40B4-BE49-F238E27FC236}">
                <a16:creationId xmlns:a16="http://schemas.microsoft.com/office/drawing/2014/main" id="{1903E37A-6EA4-72A0-2EF0-93105F9A68D8}"/>
              </a:ext>
            </a:extLst>
          </p:cNvPr>
          <p:cNvPicPr>
            <a:picLocks noChangeAspect="1"/>
          </p:cNvPicPr>
          <p:nvPr/>
        </p:nvPicPr>
        <p:blipFill>
          <a:blip r:embed="rId4"/>
          <a:stretch>
            <a:fillRect/>
          </a:stretch>
        </p:blipFill>
        <p:spPr>
          <a:xfrm>
            <a:off x="1464087" y="2993372"/>
            <a:ext cx="6111123" cy="3445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231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Questions?</a:t>
            </a:r>
            <a:endParaRPr/>
          </a:p>
        </p:txBody>
      </p:sp>
      <p:sp>
        <p:nvSpPr>
          <p:cNvPr id="277" name="Google Shape;277;p18"/>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Application Contacts</a:t>
            </a:r>
            <a:endParaRPr/>
          </a:p>
        </p:txBody>
      </p:sp>
      <p:sp>
        <p:nvSpPr>
          <p:cNvPr id="283" name="Google Shape;283;p19"/>
          <p:cNvSpPr txBox="1">
            <a:spLocks noGrp="1"/>
          </p:cNvSpPr>
          <p:nvPr>
            <p:ph type="body" idx="1"/>
          </p:nvPr>
        </p:nvSpPr>
        <p:spPr>
          <a:xfrm>
            <a:off x="628650" y="1473926"/>
            <a:ext cx="7886700" cy="4640674"/>
          </a:xfrm>
          <a:prstGeom prst="rect">
            <a:avLst/>
          </a:prstGeom>
          <a:noFill/>
          <a:ln>
            <a:noFill/>
          </a:ln>
        </p:spPr>
        <p:txBody>
          <a:bodyPr spcFirstLastPara="1" wrap="square" lIns="0" tIns="0" rIns="0" bIns="45700" anchor="t" anchorCtr="0">
            <a:normAutofit/>
          </a:bodyPr>
          <a:lstStyle/>
          <a:p>
            <a:pPr marL="0" marR="0" lvl="0" indent="0" algn="ctr" rtl="0">
              <a:lnSpc>
                <a:spcPct val="90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Program Questions:</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Spencer Ellis, High Impact Tutoring Program Manager</a:t>
            </a: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720-237-3306 | </a:t>
            </a:r>
            <a:r>
              <a:rPr lang="en-US" sz="2200" kern="800">
                <a:solidFill>
                  <a:srgbClr val="262626"/>
                </a:solidFill>
                <a:effectLst/>
                <a:latin typeface="Calibri" panose="020F0502020204030204" pitchFamily="34" charset="0"/>
                <a:ea typeface="Calibri" panose="020F0502020204030204" pitchFamily="34" charset="0"/>
                <a:hlinkClick r:id="rId3"/>
              </a:rPr>
              <a:t>ESSERelo@cde.state.co.us</a:t>
            </a:r>
            <a:endParaRPr lang="en-US" sz="2200" kern="800">
              <a:solidFill>
                <a:srgbClr val="262626"/>
              </a:solidFill>
              <a:effectLst/>
              <a:latin typeface="Calibri" panose="020F0502020204030204" pitchFamily="34" charset="0"/>
              <a:ea typeface="Calibri" panose="020F0502020204030204" pitchFamily="34" charset="0"/>
            </a:endParaRPr>
          </a:p>
          <a:p>
            <a:pPr marL="0" marR="0" lvl="0" indent="0" algn="ctr" rtl="0">
              <a:lnSpc>
                <a:spcPct val="90000"/>
              </a:lnSpc>
              <a:spcBef>
                <a:spcPts val="0"/>
              </a:spcBef>
              <a:spcAft>
                <a:spcPts val="0"/>
              </a:spcAft>
              <a:buClr>
                <a:srgbClr val="262626"/>
              </a:buClr>
              <a:buSzPts val="2200"/>
              <a:buNone/>
            </a:pPr>
            <a:endParaRPr sz="22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Budget/Fiscal Questions:</a:t>
            </a:r>
            <a:endParaRPr sz="22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rPr>
              <a:t>Evan Davis, Federal Fiscal Grants Supervisor</a:t>
            </a:r>
            <a:r>
              <a:rPr lang="en-US" sz="2200">
                <a:latin typeface="Calibri"/>
                <a:ea typeface="Calibri"/>
                <a:cs typeface="Calibri"/>
                <a:sym typeface="Calibri"/>
              </a:rPr>
              <a:t> </a:t>
            </a:r>
            <a:r>
              <a:rPr lang="en-US" sz="2400" kern="800">
                <a:solidFill>
                  <a:srgbClr val="262626"/>
                </a:solidFill>
                <a:effectLst/>
                <a:latin typeface="Calibri" panose="020F0502020204030204" pitchFamily="34" charset="0"/>
                <a:ea typeface="Calibri" panose="020F0502020204030204" pitchFamily="34" charset="0"/>
                <a:hlinkClick r:id="rId4"/>
              </a:rPr>
              <a:t>davis_e@cde.state.co.us</a:t>
            </a:r>
            <a:endParaRPr lang="en-US" sz="2400" kern="800">
              <a:solidFill>
                <a:srgbClr val="262626"/>
              </a:solidFill>
              <a:effectLst/>
              <a:latin typeface="Calibri" panose="020F0502020204030204" pitchFamily="34" charset="0"/>
              <a:ea typeface="Calibri" panose="020F0502020204030204" pitchFamily="34" charset="0"/>
            </a:endParaRPr>
          </a:p>
          <a:p>
            <a:pPr marL="0" marR="0" lvl="0" indent="0" algn="ctr" rtl="0">
              <a:lnSpc>
                <a:spcPct val="90000"/>
              </a:lnSpc>
              <a:spcBef>
                <a:spcPts val="0"/>
              </a:spcBef>
              <a:spcAft>
                <a:spcPts val="0"/>
              </a:spcAft>
              <a:buClr>
                <a:srgbClr val="262626"/>
              </a:buClr>
              <a:buSzPts val="2200"/>
              <a:buNone/>
            </a:pPr>
            <a:endParaRPr lang="en-US" sz="22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US" sz="2200" b="1">
                <a:solidFill>
                  <a:srgbClr val="262626"/>
                </a:solidFill>
                <a:latin typeface="Calibri"/>
                <a:ea typeface="Calibri"/>
                <a:cs typeface="Calibri"/>
                <a:sym typeface="Calibri"/>
              </a:rPr>
              <a:t>Application Process Questions:</a:t>
            </a:r>
            <a:endParaRPr sz="22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Kim Burnham, Grants Program Administration</a:t>
            </a:r>
            <a:endParaRPr sz="22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US" sz="2200">
                <a:solidFill>
                  <a:srgbClr val="262626"/>
                </a:solidFill>
                <a:latin typeface="Calibri"/>
                <a:ea typeface="Calibri"/>
                <a:cs typeface="Calibri"/>
                <a:sym typeface="Calibri"/>
              </a:rPr>
              <a:t>(720) 607-1495 | </a:t>
            </a:r>
            <a:r>
              <a:rPr lang="en-US" sz="2200" u="sng">
                <a:solidFill>
                  <a:srgbClr val="262626"/>
                </a:solidFill>
                <a:sym typeface="Calibri"/>
                <a:hlinkClick r:id="rId5"/>
              </a:rPr>
              <a:t>CompetitiveGrants</a:t>
            </a:r>
            <a:r>
              <a:rPr lang="en-US" sz="2200" u="sng">
                <a:solidFill>
                  <a:srgbClr val="262626"/>
                </a:solidFill>
                <a:hlinkClick r:id="rId5"/>
              </a:rPr>
              <a:t>@cde.state.co.us</a:t>
            </a:r>
            <a:r>
              <a:rPr lang="en-US" sz="2200" u="sng">
                <a:solidFill>
                  <a:srgbClr val="262626"/>
                </a:solidFill>
              </a:rPr>
              <a:t> </a:t>
            </a:r>
            <a:br>
              <a:rPr lang="en-US" sz="1800">
                <a:solidFill>
                  <a:srgbClr val="262626"/>
                </a:solidFill>
                <a:latin typeface="Calibri"/>
                <a:ea typeface="Calibri"/>
                <a:cs typeface="Calibri"/>
                <a:sym typeface="Calibri"/>
              </a:rPr>
            </a:br>
            <a:endParaRPr/>
          </a:p>
        </p:txBody>
      </p:sp>
      <p:sp>
        <p:nvSpPr>
          <p:cNvPr id="284" name="Google Shape;284;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223071" y="166761"/>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Purpose and Program Activities</a:t>
            </a:r>
            <a:endParaRPr/>
          </a:p>
        </p:txBody>
      </p:sp>
      <p:sp>
        <p:nvSpPr>
          <p:cNvPr id="107" name="Google Shape;107;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
        <p:nvSpPr>
          <p:cNvPr id="3" name="Text Placeholder 2">
            <a:extLst>
              <a:ext uri="{FF2B5EF4-FFF2-40B4-BE49-F238E27FC236}">
                <a16:creationId xmlns:a16="http://schemas.microsoft.com/office/drawing/2014/main" id="{B93C2B1A-1152-B8B0-9888-6B2DC23FE1A9}"/>
              </a:ext>
            </a:extLst>
          </p:cNvPr>
          <p:cNvSpPr>
            <a:spLocks noGrp="1"/>
          </p:cNvSpPr>
          <p:nvPr>
            <p:ph type="body" idx="1"/>
          </p:nvPr>
        </p:nvSpPr>
        <p:spPr/>
        <p:txBody>
          <a:bodyPr>
            <a:normAutofit fontScale="77500" lnSpcReduction="20000"/>
          </a:bodyPr>
          <a:lstStyle/>
          <a:p>
            <a:pPr marL="0" marR="0" indent="0">
              <a:spcBef>
                <a:spcPts val="0"/>
              </a:spcBef>
              <a:spcAft>
                <a:spcPts val="0"/>
              </a:spcAft>
              <a:buNone/>
            </a:pPr>
            <a:r>
              <a:rPr lang="en-US" sz="1900" kern="800">
                <a:solidFill>
                  <a:srgbClr val="262626"/>
                </a:solidFill>
                <a:effectLst/>
                <a:latin typeface="Calibri" panose="020F0502020204030204" pitchFamily="34" charset="0"/>
                <a:ea typeface="Calibri" panose="020F0502020204030204" pitchFamily="34" charset="0"/>
              </a:rPr>
              <a:t>This program exists to distribute funds to qualified applicants, pursuant to the American Rescue Plan requirements for the state education agency to reserve 1% of the state set aside to fund evidence-based comprehensive afterschool programs and an additional 1% to fund evidence-based summer enrichment programs, to create expanded learning opportunities that address students’ academic and personal needs, ensure families can continue to engage in and support their students’ learning, and ultimately continue to strengthen schools and communities during COVID-19 recovery.</a:t>
            </a:r>
          </a:p>
          <a:p>
            <a:pPr marL="0" marR="0">
              <a:spcBef>
                <a:spcPts val="0"/>
              </a:spcBef>
              <a:spcAft>
                <a:spcPts val="0"/>
              </a:spcAft>
            </a:pPr>
            <a:endParaRPr lang="en-US" sz="1900" kern="800">
              <a:solidFill>
                <a:srgbClr val="262626"/>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9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kern="800">
                <a:solidFill>
                  <a:srgbClr val="262626"/>
                </a:solidFill>
                <a:effectLst/>
                <a:latin typeface="Calibri" panose="020F0502020204030204" pitchFamily="34" charset="0"/>
                <a:ea typeface="Calibri" panose="020F0502020204030204" pitchFamily="34" charset="0"/>
              </a:rPr>
              <a:t>This funding opportunity seeks to accelerate student learning and strengthen student engagement in that learning by:</a:t>
            </a:r>
          </a:p>
          <a:p>
            <a:pPr marL="511175" indent="-342900">
              <a:spcBef>
                <a:spcPts val="0"/>
              </a:spcBef>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Providing students with comprehensive out-of-school time programs, including after school and during the summer, that build upon a student’s school-day instruction to provide the continuity necessary to meet their academic, social, emotional, and mental health needs exacerbated by the COVID-19 pandemic. </a:t>
            </a:r>
          </a:p>
          <a:p>
            <a:pPr marL="511175" indent="-342900">
              <a:spcBef>
                <a:spcPts val="0"/>
              </a:spcBef>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Providing students a safe and healthy environment where additional educational enrichment services, programs, and activities are offered to students, particularly those who are disproportionately adversely affected by the COVID-19 pandemic.</a:t>
            </a:r>
          </a:p>
          <a:p>
            <a:pPr marL="511175" indent="-342900">
              <a:spcBef>
                <a:spcPts val="0"/>
              </a:spcBef>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Offering families of students served opportunities for active and meaningful engagement in their children’s education, to ultimately positively impact student academic outcomes. </a:t>
            </a:r>
          </a:p>
          <a:p>
            <a:pPr marL="511175" indent="-342900">
              <a:spcBef>
                <a:spcPts val="0"/>
              </a:spcBef>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Providing students and their families with a deeper connection to their school and community, allowing them to understand and take advantage of the full breadth of school and community supports and opportunities available to them.</a:t>
            </a:r>
          </a:p>
          <a:p>
            <a:pPr marL="0" marR="0" indent="0">
              <a:spcBef>
                <a:spcPts val="0"/>
              </a:spcBef>
              <a:spcAft>
                <a:spcPts val="0"/>
              </a:spcAft>
              <a:buNone/>
            </a:pPr>
            <a:r>
              <a:rPr lang="en-US" sz="1900" kern="800">
                <a:solidFill>
                  <a:srgbClr val="262626"/>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19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kern="800">
                <a:solidFill>
                  <a:srgbClr val="262626"/>
                </a:solidFill>
                <a:effectLst/>
                <a:latin typeface="Calibri" panose="020F0502020204030204" pitchFamily="34" charset="0"/>
                <a:ea typeface="Calibri" panose="020F0502020204030204" pitchFamily="34" charset="0"/>
              </a:rPr>
              <a:t>The following are projected outcomes of this funding opportunity:</a:t>
            </a:r>
          </a:p>
          <a:p>
            <a:pPr marL="512763" marR="0" lvl="0" indent="-344488">
              <a:spcBef>
                <a:spcPts val="0"/>
              </a:spcBef>
              <a:spcAft>
                <a:spcPts val="0"/>
              </a:spcAft>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Expanded capacity for districts and community-based organizations to leverage after school and summer programming to accelerate the completion of lost or unfinished learning; and</a:t>
            </a:r>
          </a:p>
          <a:p>
            <a:pPr marL="512763" marR="0" lvl="0" indent="-344488">
              <a:spcBef>
                <a:spcPts val="0"/>
              </a:spcBef>
              <a:spcAft>
                <a:spcPts val="0"/>
              </a:spcAft>
              <a:buSzPct val="100000"/>
              <a:buFont typeface="+mj-lt"/>
              <a:buAutoNum type="arabicParenR"/>
            </a:pPr>
            <a:r>
              <a:rPr lang="en-US" sz="1900" u="none" strike="noStrike" kern="800">
                <a:solidFill>
                  <a:srgbClr val="262626"/>
                </a:solidFill>
                <a:effectLst/>
                <a:latin typeface="Calibri" panose="020F0502020204030204" pitchFamily="34" charset="0"/>
                <a:ea typeface="Calibri" panose="020F0502020204030204" pitchFamily="34" charset="0"/>
              </a:rPr>
              <a:t>Strengthened student engagement in learning–both in the traditional school day and out.</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Eligible Applicants</a:t>
            </a:r>
            <a:endParaRPr/>
          </a:p>
        </p:txBody>
      </p:sp>
      <p:sp>
        <p:nvSpPr>
          <p:cNvPr id="121" name="Google Shape;121;p6"/>
          <p:cNvSpPr txBox="1">
            <a:spLocks noGrp="1"/>
          </p:cNvSpPr>
          <p:nvPr>
            <p:ph type="body" idx="1"/>
          </p:nvPr>
        </p:nvSpPr>
        <p:spPr>
          <a:xfrm>
            <a:off x="628650" y="1362075"/>
            <a:ext cx="7886700" cy="4741639"/>
          </a:xfrm>
          <a:prstGeom prst="rect">
            <a:avLst/>
          </a:prstGeom>
          <a:noFill/>
          <a:ln>
            <a:noFill/>
          </a:ln>
        </p:spPr>
        <p:txBody>
          <a:bodyPr spcFirstLastPara="1" wrap="square" lIns="0" tIns="0" rIns="0" bIns="45700" anchor="t" anchorCtr="0">
            <a:normAutofit fontScale="92500" lnSpcReduction="10000"/>
          </a:bodyPr>
          <a:lstStyle/>
          <a:p>
            <a:pPr marL="0" lvl="0" indent="0" algn="l" rtl="0">
              <a:lnSpc>
                <a:spcPct val="90000"/>
              </a:lnSpc>
              <a:spcBef>
                <a:spcPts val="0"/>
              </a:spcBef>
              <a:spcAft>
                <a:spcPts val="0"/>
              </a:spcAft>
              <a:buClr>
                <a:srgbClr val="262626"/>
              </a:buClr>
              <a:buSzPts val="1800"/>
              <a:buNone/>
            </a:pPr>
            <a:r>
              <a:rPr lang="en-US" sz="1800" dirty="0">
                <a:solidFill>
                  <a:srgbClr val="262626"/>
                </a:solidFill>
              </a:rPr>
              <a:t>Eligible entities may apply for this funding opportunity. The term “eligible entity” means:</a:t>
            </a:r>
          </a:p>
          <a:p>
            <a:pPr marL="285750" indent="-285750">
              <a:spcBef>
                <a:spcPts val="0"/>
              </a:spcBef>
              <a:buClr>
                <a:srgbClr val="262626"/>
              </a:buClr>
              <a:buSzPts val="1800"/>
            </a:pPr>
            <a:r>
              <a:rPr lang="en-US" sz="1800" dirty="0">
                <a:solidFill>
                  <a:srgbClr val="262626"/>
                </a:solidFill>
              </a:rPr>
              <a:t>A public local educational provider (LEP) including:</a:t>
            </a:r>
          </a:p>
          <a:p>
            <a:pPr marL="742950" lvl="1" indent="-285750">
              <a:spcBef>
                <a:spcPts val="0"/>
              </a:spcBef>
              <a:buClr>
                <a:srgbClr val="262626"/>
              </a:buClr>
              <a:buSzPts val="1800"/>
            </a:pPr>
            <a:r>
              <a:rPr lang="en-US" sz="1400" dirty="0">
                <a:solidFill>
                  <a:srgbClr val="262626"/>
                </a:solidFill>
              </a:rPr>
              <a:t>A school district on behalf of all or a subset of schools; </a:t>
            </a:r>
          </a:p>
          <a:p>
            <a:pPr marL="742950" lvl="1" indent="-285750">
              <a:spcBef>
                <a:spcPts val="0"/>
              </a:spcBef>
              <a:buClr>
                <a:srgbClr val="262626"/>
              </a:buClr>
              <a:buSzPts val="1800"/>
            </a:pPr>
            <a:r>
              <a:rPr lang="en-US" sz="1400" dirty="0">
                <a:solidFill>
                  <a:srgbClr val="262626"/>
                </a:solidFill>
              </a:rPr>
              <a:t>A Board of Cooperative Educational Services (BOCES);</a:t>
            </a:r>
          </a:p>
          <a:p>
            <a:pPr marL="742950" lvl="1" indent="-285750">
              <a:spcBef>
                <a:spcPts val="0"/>
              </a:spcBef>
              <a:buClr>
                <a:srgbClr val="262626"/>
              </a:buClr>
              <a:buSzPts val="1800"/>
            </a:pPr>
            <a:r>
              <a:rPr lang="en-US" sz="1400" dirty="0">
                <a:solidFill>
                  <a:srgbClr val="262626"/>
                </a:solidFill>
              </a:rPr>
              <a:t>A charter school or schools authorized by a School District or BOCES;</a:t>
            </a:r>
          </a:p>
          <a:p>
            <a:pPr marL="742950" lvl="1" indent="-285750">
              <a:spcBef>
                <a:spcPts val="0"/>
              </a:spcBef>
              <a:buClr>
                <a:srgbClr val="262626"/>
              </a:buClr>
              <a:buSzPts val="1800"/>
            </a:pPr>
            <a:r>
              <a:rPr lang="en-US" sz="1400" dirty="0">
                <a:solidFill>
                  <a:srgbClr val="262626"/>
                </a:solidFill>
              </a:rPr>
              <a:t>A charter school or schools authorized by the Charter School Institute;</a:t>
            </a:r>
          </a:p>
          <a:p>
            <a:pPr marL="742950" lvl="1" indent="-285750">
              <a:spcBef>
                <a:spcPts val="0"/>
              </a:spcBef>
              <a:buClr>
                <a:srgbClr val="262626"/>
              </a:buClr>
              <a:buSzPts val="1800"/>
            </a:pPr>
            <a:r>
              <a:rPr lang="en-US" sz="1400" dirty="0">
                <a:solidFill>
                  <a:srgbClr val="262626"/>
                </a:solidFill>
              </a:rPr>
              <a:t>A Facility School; and</a:t>
            </a:r>
          </a:p>
          <a:p>
            <a:pPr marL="742950" lvl="1" indent="-285750">
              <a:spcBef>
                <a:spcPts val="0"/>
              </a:spcBef>
              <a:buClr>
                <a:srgbClr val="262626"/>
              </a:buClr>
              <a:buSzPts val="1800"/>
            </a:pPr>
            <a:r>
              <a:rPr lang="en-US" sz="1400" dirty="0">
                <a:solidFill>
                  <a:srgbClr val="262626"/>
                </a:solidFill>
              </a:rPr>
              <a:t>The Colorado School for the Deaf &amp; Blind. </a:t>
            </a:r>
          </a:p>
          <a:p>
            <a:pPr marL="285750" indent="-285750">
              <a:spcBef>
                <a:spcPts val="0"/>
              </a:spcBef>
              <a:buClr>
                <a:srgbClr val="262626"/>
              </a:buClr>
              <a:buSzPts val="1800"/>
            </a:pPr>
            <a:r>
              <a:rPr lang="en-US" sz="1800" dirty="0">
                <a:solidFill>
                  <a:srgbClr val="262626"/>
                </a:solidFill>
              </a:rPr>
              <a:t>A public library; </a:t>
            </a:r>
          </a:p>
          <a:p>
            <a:pPr marL="285750" indent="-285750">
              <a:spcBef>
                <a:spcPts val="0"/>
              </a:spcBef>
              <a:buClr>
                <a:srgbClr val="262626"/>
              </a:buClr>
              <a:buSzPts val="1800"/>
            </a:pPr>
            <a:r>
              <a:rPr lang="en-US" sz="1800" dirty="0">
                <a:solidFill>
                  <a:srgbClr val="262626"/>
                </a:solidFill>
              </a:rPr>
              <a:t>A Colorado community-based organization (CBO);</a:t>
            </a:r>
          </a:p>
          <a:p>
            <a:pPr marL="742950" lvl="1" indent="-285750">
              <a:spcBef>
                <a:spcPts val="0"/>
              </a:spcBef>
              <a:buClr>
                <a:srgbClr val="262626"/>
              </a:buClr>
              <a:buSzPts val="1800"/>
            </a:pPr>
            <a:r>
              <a:rPr lang="en-US" sz="1400" dirty="0">
                <a:solidFill>
                  <a:srgbClr val="262626"/>
                </a:solidFill>
              </a:rPr>
              <a:t>This includes nonprofit organizations.</a:t>
            </a:r>
          </a:p>
          <a:p>
            <a:pPr marL="285750" indent="-285750">
              <a:spcBef>
                <a:spcPts val="0"/>
              </a:spcBef>
              <a:buClr>
                <a:srgbClr val="262626"/>
              </a:buClr>
              <a:buSzPts val="1800"/>
            </a:pPr>
            <a:r>
              <a:rPr lang="en-US" sz="1800" dirty="0">
                <a:solidFill>
                  <a:srgbClr val="262626"/>
                </a:solidFill>
              </a:rPr>
              <a:t>An Indian tribe or tribal organization (as such terms are defined in section 4 of the Indian Self-Determination and Education Act (25 U.S.C. 450b)); and</a:t>
            </a:r>
          </a:p>
          <a:p>
            <a:pPr marL="285750" indent="-285750">
              <a:spcBef>
                <a:spcPts val="0"/>
              </a:spcBef>
              <a:buClr>
                <a:srgbClr val="262626"/>
              </a:buClr>
              <a:buSzPts val="1800"/>
            </a:pPr>
            <a:r>
              <a:rPr lang="en-US" sz="1800" dirty="0">
                <a:solidFill>
                  <a:srgbClr val="262626"/>
                </a:solidFill>
              </a:rPr>
              <a:t>Institutions of higher education or other public agencies/entities. </a:t>
            </a:r>
          </a:p>
          <a:p>
            <a:pPr marL="0" lvl="0" indent="0" algn="l" rtl="0">
              <a:lnSpc>
                <a:spcPct val="90000"/>
              </a:lnSpc>
              <a:spcBef>
                <a:spcPts val="0"/>
              </a:spcBef>
              <a:spcAft>
                <a:spcPts val="0"/>
              </a:spcAft>
              <a:buClr>
                <a:srgbClr val="262626"/>
              </a:buClr>
              <a:buSzPts val="1800"/>
              <a:buNone/>
            </a:pPr>
            <a:endParaRPr lang="en-US" sz="1800" dirty="0">
              <a:solidFill>
                <a:srgbClr val="262626"/>
              </a:solidFill>
            </a:endParaRPr>
          </a:p>
          <a:p>
            <a:pPr marL="0" lvl="0" indent="0" algn="l" rtl="0">
              <a:lnSpc>
                <a:spcPct val="90000"/>
              </a:lnSpc>
              <a:spcBef>
                <a:spcPts val="0"/>
              </a:spcBef>
              <a:spcAft>
                <a:spcPts val="0"/>
              </a:spcAft>
              <a:buClr>
                <a:srgbClr val="262626"/>
              </a:buClr>
              <a:buSzPts val="1800"/>
              <a:buNone/>
            </a:pPr>
            <a:r>
              <a:rPr lang="en-US" sz="1800" dirty="0">
                <a:solidFill>
                  <a:srgbClr val="262626"/>
                </a:solidFill>
              </a:rPr>
              <a:t>Note: A group of two or more such agencies, organizations, or entities (listed above) is eligible to apply as a consortium.</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Applications will not be accepted from individual non-charter schools. Those schools must be included in an application submitted by their district. Only a single application per LEP will be accepted.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Charter schools may submit a stand-alone application but must receive sign-off from their authorizer. The authorizing district, BOCES, or CSI will be the fiscal agent, if funded.</a:t>
            </a:r>
          </a:p>
          <a:p>
            <a:pPr marL="0" lvl="0" indent="0" algn="l" rtl="0">
              <a:lnSpc>
                <a:spcPct val="90000"/>
              </a:lnSpc>
              <a:spcBef>
                <a:spcPts val="0"/>
              </a:spcBef>
              <a:spcAft>
                <a:spcPts val="0"/>
              </a:spcAft>
              <a:buClr>
                <a:srgbClr val="262626"/>
              </a:buClr>
              <a:buSzPts val="1800"/>
              <a:buNone/>
            </a:pPr>
            <a:endParaRPr lang="en-US" sz="1800" dirty="0">
              <a:solidFill>
                <a:srgbClr val="262626"/>
              </a:solidFill>
            </a:endParaRPr>
          </a:p>
          <a:p>
            <a:pPr marL="0" lvl="0" indent="0" algn="l" rtl="0">
              <a:lnSpc>
                <a:spcPct val="90000"/>
              </a:lnSpc>
              <a:spcBef>
                <a:spcPts val="1000"/>
              </a:spcBef>
              <a:spcAft>
                <a:spcPts val="0"/>
              </a:spcAft>
              <a:buClr>
                <a:schemeClr val="dk1"/>
              </a:buClr>
              <a:buSzPts val="2400"/>
              <a:buNone/>
            </a:pPr>
            <a:endParaRPr lang="en-US" dirty="0"/>
          </a:p>
        </p:txBody>
      </p:sp>
      <p:sp>
        <p:nvSpPr>
          <p:cNvPr id="122" name="Google Shape;122;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Priority Consideration</a:t>
            </a:r>
            <a:endParaRPr/>
          </a:p>
        </p:txBody>
      </p:sp>
      <p:sp>
        <p:nvSpPr>
          <p:cNvPr id="128" name="Google Shape;128;p7"/>
          <p:cNvSpPr txBox="1">
            <a:spLocks noGrp="1"/>
          </p:cNvSpPr>
          <p:nvPr>
            <p:ph type="body" idx="1"/>
          </p:nvPr>
        </p:nvSpPr>
        <p:spPr>
          <a:xfrm>
            <a:off x="245193" y="1463039"/>
            <a:ext cx="8675736" cy="5213985"/>
          </a:xfrm>
          <a:prstGeom prst="rect">
            <a:avLst/>
          </a:prstGeom>
          <a:noFill/>
          <a:ln>
            <a:noFill/>
          </a:ln>
        </p:spPr>
        <p:txBody>
          <a:bodyPr spcFirstLastPara="1" wrap="square" lIns="0" tIns="0" rIns="0" bIns="45700" anchor="t" anchorCtr="0">
            <a:normAutofit fontScale="92500"/>
          </a:bodyPr>
          <a:lstStyle/>
          <a:p>
            <a:pPr marL="0" lvl="0" indent="0" algn="l" rtl="0">
              <a:lnSpc>
                <a:spcPct val="110000"/>
              </a:lnSpc>
              <a:spcBef>
                <a:spcPts val="0"/>
              </a:spcBef>
              <a:spcAft>
                <a:spcPts val="0"/>
              </a:spcAft>
              <a:buClr>
                <a:srgbClr val="262626"/>
              </a:buClr>
              <a:buSzPct val="85611"/>
              <a:buNone/>
            </a:pPr>
            <a:r>
              <a:rPr lang="en-US" sz="1635">
                <a:solidFill>
                  <a:srgbClr val="262626"/>
                </a:solidFill>
              </a:rPr>
              <a:t>This program is designed to support eligible applicants in creation and/or expansion of expanded learning opportunities through after school and summer programming. Available grant funding will be distributed to eligible applicants based on the application rubric described below in “Application Scoring”. Priority will be given to applications meeting the following priority considerations: </a:t>
            </a:r>
          </a:p>
          <a:p>
            <a:pPr marL="0" lvl="0" indent="0" algn="l" rtl="0">
              <a:lnSpc>
                <a:spcPct val="110000"/>
              </a:lnSpc>
              <a:spcBef>
                <a:spcPts val="0"/>
              </a:spcBef>
              <a:spcAft>
                <a:spcPts val="0"/>
              </a:spcAft>
              <a:buClr>
                <a:srgbClr val="262626"/>
              </a:buClr>
              <a:buSzPct val="85611"/>
              <a:buNone/>
            </a:pPr>
            <a:endParaRPr lang="en-US" sz="1100">
              <a:solidFill>
                <a:srgbClr val="262626"/>
              </a:solidFill>
            </a:endParaRPr>
          </a:p>
          <a:p>
            <a:pPr marL="342900" lvl="0" indent="-342900" algn="l" rtl="0">
              <a:lnSpc>
                <a:spcPct val="110000"/>
              </a:lnSpc>
              <a:spcBef>
                <a:spcPts val="0"/>
              </a:spcBef>
              <a:spcAft>
                <a:spcPts val="0"/>
              </a:spcAft>
              <a:buClr>
                <a:srgbClr val="262626"/>
              </a:buClr>
              <a:buSzPct val="85611"/>
              <a:buFont typeface="+mj-lt"/>
              <a:buAutoNum type="arabicParenR"/>
            </a:pPr>
            <a:r>
              <a:rPr lang="en-US" sz="1635">
                <a:solidFill>
                  <a:srgbClr val="262626"/>
                </a:solidFill>
              </a:rPr>
              <a:t>The application identifies one or more of the following student groups as the target student population for the programming and describes as an actionable plan for engaging those students in the program:</a:t>
            </a:r>
          </a:p>
          <a:p>
            <a:pPr marL="800100" lvl="1" indent="-342900">
              <a:lnSpc>
                <a:spcPct val="110000"/>
              </a:lnSpc>
              <a:spcBef>
                <a:spcPts val="0"/>
              </a:spcBef>
              <a:buClr>
                <a:srgbClr val="262626"/>
              </a:buClr>
              <a:buSzPct val="85611"/>
              <a:buFont typeface="+mj-lt"/>
              <a:buAutoNum type="alphaLcParenR"/>
            </a:pPr>
            <a:r>
              <a:rPr lang="en-US" sz="1235">
                <a:solidFill>
                  <a:srgbClr val="262626"/>
                </a:solidFill>
              </a:rPr>
              <a:t>Students most impacted by the pandemic, including students from low-income families, children with disabilities, students with limited English proficiency, racial and ethnic minorities, migrant students, students experiencing homelessness, foster care youth, and highly mobile students; </a:t>
            </a:r>
          </a:p>
          <a:p>
            <a:pPr marL="800100" lvl="1" indent="-342900">
              <a:lnSpc>
                <a:spcPct val="110000"/>
              </a:lnSpc>
              <a:spcBef>
                <a:spcPts val="0"/>
              </a:spcBef>
              <a:buClr>
                <a:srgbClr val="262626"/>
              </a:buClr>
              <a:buSzPct val="85611"/>
              <a:buFont typeface="+mj-lt"/>
              <a:buAutoNum type="alphaLcParenR"/>
            </a:pPr>
            <a:r>
              <a:rPr lang="en-US" sz="1235">
                <a:solidFill>
                  <a:srgbClr val="262626"/>
                </a:solidFill>
              </a:rPr>
              <a:t>Students who have become disengaged from school and/or dropped out of school (out-of-school youth);</a:t>
            </a:r>
          </a:p>
          <a:p>
            <a:pPr marL="800100" lvl="1" indent="-342900">
              <a:lnSpc>
                <a:spcPct val="110000"/>
              </a:lnSpc>
              <a:spcBef>
                <a:spcPts val="0"/>
              </a:spcBef>
              <a:buClr>
                <a:srgbClr val="262626"/>
              </a:buClr>
              <a:buSzPct val="85611"/>
              <a:buFont typeface="+mj-lt"/>
              <a:buAutoNum type="alphaLcParenR"/>
            </a:pPr>
            <a:r>
              <a:rPr lang="en-US" sz="1235">
                <a:solidFill>
                  <a:srgbClr val="262626"/>
                </a:solidFill>
              </a:rPr>
              <a:t>Students who may be at risk for academic failure and/or at a high risk of dropping out; and/or</a:t>
            </a:r>
          </a:p>
          <a:p>
            <a:pPr marL="800100" lvl="1" indent="-342900">
              <a:lnSpc>
                <a:spcPct val="110000"/>
              </a:lnSpc>
              <a:spcBef>
                <a:spcPts val="0"/>
              </a:spcBef>
              <a:buClr>
                <a:srgbClr val="262626"/>
              </a:buClr>
              <a:buSzPct val="85611"/>
              <a:buFont typeface="+mj-lt"/>
              <a:buAutoNum type="alphaLcParenR"/>
            </a:pPr>
            <a:r>
              <a:rPr lang="en-US" sz="1235">
                <a:solidFill>
                  <a:srgbClr val="262626"/>
                </a:solidFill>
              </a:rPr>
              <a:t>Other students disproportionately affected by COVID-19 (as demonstrated by description and evidence provided by applicant).</a:t>
            </a:r>
          </a:p>
          <a:p>
            <a:pPr marL="800100" lvl="1" indent="-342900">
              <a:lnSpc>
                <a:spcPct val="110000"/>
              </a:lnSpc>
              <a:spcBef>
                <a:spcPts val="0"/>
              </a:spcBef>
              <a:buClr>
                <a:srgbClr val="262626"/>
              </a:buClr>
              <a:buSzPct val="85611"/>
              <a:buFont typeface="+mj-lt"/>
              <a:buAutoNum type="alphaLcParenR"/>
            </a:pPr>
            <a:endParaRPr lang="en-US" sz="1235">
              <a:solidFill>
                <a:srgbClr val="262626"/>
              </a:solidFill>
            </a:endParaRPr>
          </a:p>
          <a:p>
            <a:pPr marL="342900" lvl="0" indent="-342900" algn="l" rtl="0">
              <a:lnSpc>
                <a:spcPct val="110000"/>
              </a:lnSpc>
              <a:spcBef>
                <a:spcPts val="0"/>
              </a:spcBef>
              <a:spcAft>
                <a:spcPts val="0"/>
              </a:spcAft>
              <a:buClr>
                <a:srgbClr val="262626"/>
              </a:buClr>
              <a:buSzPct val="85611"/>
              <a:buFont typeface="+mj-lt"/>
              <a:buAutoNum type="arabicParenR"/>
            </a:pPr>
            <a:r>
              <a:rPr lang="en-US" sz="1635">
                <a:solidFill>
                  <a:srgbClr val="262626"/>
                </a:solidFill>
              </a:rPr>
              <a:t>At least one district served by the application is identified as </a:t>
            </a:r>
            <a:r>
              <a:rPr lang="en-US" sz="1635">
                <a:solidFill>
                  <a:srgbClr val="262626"/>
                </a:solidFill>
                <a:hlinkClick r:id="rId3"/>
              </a:rPr>
              <a:t>rural or small rural</a:t>
            </a:r>
            <a:r>
              <a:rPr lang="en-US" sz="1635">
                <a:solidFill>
                  <a:srgbClr val="262626"/>
                </a:solidFill>
              </a:rPr>
              <a:t>.</a:t>
            </a:r>
          </a:p>
          <a:p>
            <a:pPr marL="342900" lvl="0" indent="-342900" algn="l" rtl="0">
              <a:lnSpc>
                <a:spcPct val="110000"/>
              </a:lnSpc>
              <a:spcBef>
                <a:spcPts val="0"/>
              </a:spcBef>
              <a:spcAft>
                <a:spcPts val="0"/>
              </a:spcAft>
              <a:buClr>
                <a:srgbClr val="262626"/>
              </a:buClr>
              <a:buSzPct val="85611"/>
              <a:buFont typeface="+mj-lt"/>
              <a:buAutoNum type="arabicParenR"/>
            </a:pPr>
            <a:endParaRPr lang="en-US" sz="1635">
              <a:solidFill>
                <a:srgbClr val="262626"/>
              </a:solidFill>
            </a:endParaRPr>
          </a:p>
          <a:p>
            <a:pPr marL="342900" lvl="0" indent="-342900" algn="l" rtl="0">
              <a:lnSpc>
                <a:spcPct val="110000"/>
              </a:lnSpc>
              <a:spcBef>
                <a:spcPts val="0"/>
              </a:spcBef>
              <a:spcAft>
                <a:spcPts val="0"/>
              </a:spcAft>
              <a:buClr>
                <a:srgbClr val="262626"/>
              </a:buClr>
              <a:buSzPct val="85611"/>
              <a:buFont typeface="+mj-lt"/>
              <a:buAutoNum type="arabicParenR"/>
            </a:pPr>
            <a:r>
              <a:rPr lang="en-US" sz="1635">
                <a:solidFill>
                  <a:srgbClr val="262626"/>
                </a:solidFill>
              </a:rPr>
              <a:t>The application clearly identifies evidenced-based programmatic outcomes related to accelerating learning or increasing student achievement in the areas of English language arts, mathematics, and/or English language proficiency. </a:t>
            </a:r>
          </a:p>
          <a:p>
            <a:pPr marL="342900" lvl="0" indent="-342900" algn="l" rtl="0">
              <a:lnSpc>
                <a:spcPct val="110000"/>
              </a:lnSpc>
              <a:spcBef>
                <a:spcPts val="0"/>
              </a:spcBef>
              <a:spcAft>
                <a:spcPts val="0"/>
              </a:spcAft>
              <a:buClr>
                <a:srgbClr val="262626"/>
              </a:buClr>
              <a:buSzPct val="85611"/>
              <a:buFont typeface="+mj-lt"/>
              <a:buAutoNum type="arabicParenR"/>
            </a:pPr>
            <a:endParaRPr lang="en-US" sz="1635">
              <a:solidFill>
                <a:srgbClr val="262626"/>
              </a:solidFill>
            </a:endParaRPr>
          </a:p>
          <a:p>
            <a:pPr marL="342900" lvl="0" indent="-342900" algn="l" rtl="0">
              <a:lnSpc>
                <a:spcPct val="110000"/>
              </a:lnSpc>
              <a:spcBef>
                <a:spcPts val="0"/>
              </a:spcBef>
              <a:spcAft>
                <a:spcPts val="0"/>
              </a:spcAft>
              <a:buClr>
                <a:srgbClr val="262626"/>
              </a:buClr>
              <a:buSzPct val="85611"/>
              <a:buFont typeface="+mj-lt"/>
              <a:buAutoNum type="arabicParenR"/>
            </a:pPr>
            <a:r>
              <a:rPr lang="en-US" sz="1635">
                <a:solidFill>
                  <a:srgbClr val="262626"/>
                </a:solidFill>
              </a:rPr>
              <a:t>The application includes programs and activities for students and their families proposed in the application.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Available Funds</a:t>
            </a:r>
            <a:endParaRPr/>
          </a:p>
        </p:txBody>
      </p:sp>
      <p:sp>
        <p:nvSpPr>
          <p:cNvPr id="134" name="Google Shape;134;p8"/>
          <p:cNvSpPr txBox="1">
            <a:spLocks noGrp="1"/>
          </p:cNvSpPr>
          <p:nvPr>
            <p:ph type="body" idx="1"/>
          </p:nvPr>
        </p:nvSpPr>
        <p:spPr>
          <a:xfrm>
            <a:off x="245193" y="1443788"/>
            <a:ext cx="8451132" cy="4659925"/>
          </a:xfrm>
          <a:prstGeom prst="rect">
            <a:avLst/>
          </a:prstGeom>
          <a:noFill/>
          <a:ln>
            <a:noFill/>
          </a:ln>
        </p:spPr>
        <p:txBody>
          <a:bodyPr spcFirstLastPara="1" wrap="square" lIns="0" tIns="0" rIns="0" bIns="45700" anchor="t" anchorCtr="0">
            <a:normAutofit fontScale="25000" lnSpcReduction="20000"/>
          </a:bodyPr>
          <a:lstStyle/>
          <a:p>
            <a:pPr marL="0" lvl="0" indent="0" algn="l" rtl="0">
              <a:lnSpc>
                <a:spcPct val="100000"/>
              </a:lnSpc>
              <a:spcBef>
                <a:spcPts val="0"/>
              </a:spcBef>
              <a:spcAft>
                <a:spcPts val="0"/>
              </a:spcAft>
              <a:buClr>
                <a:srgbClr val="262626"/>
              </a:buClr>
              <a:buSzPts val="1800"/>
              <a:buNone/>
            </a:pPr>
            <a:r>
              <a:rPr lang="en-US" sz="5600">
                <a:solidFill>
                  <a:srgbClr val="262626"/>
                </a:solidFill>
                <a:latin typeface="Calibri"/>
                <a:ea typeface="Calibri"/>
                <a:cs typeface="Calibri"/>
                <a:sym typeface="Calibri"/>
              </a:rPr>
              <a:t>ARP ESSER requires that each SEA use 1% percent of the state set aside funds to fund evidence-based summer enrichment programs and 1% of the state set aside funds to fund evidence-based summer enrichment programs.  </a:t>
            </a:r>
          </a:p>
          <a:p>
            <a:pPr marL="0" lvl="0" indent="0" algn="l" rtl="0">
              <a:lnSpc>
                <a:spcPct val="100000"/>
              </a:lnSpc>
              <a:spcBef>
                <a:spcPts val="0"/>
              </a:spcBef>
              <a:spcAft>
                <a:spcPts val="0"/>
              </a:spcAft>
              <a:buClr>
                <a:srgbClr val="262626"/>
              </a:buClr>
              <a:buSzPts val="1800"/>
              <a:buNone/>
            </a:pPr>
            <a:endParaRPr lang="en-US" sz="5600">
              <a:solidFill>
                <a:srgbClr val="262626"/>
              </a:solidFill>
            </a:endParaRPr>
          </a:p>
          <a:p>
            <a:pPr marL="0" lvl="0" indent="0" algn="l" rtl="0">
              <a:lnSpc>
                <a:spcPct val="100000"/>
              </a:lnSpc>
              <a:spcBef>
                <a:spcPts val="0"/>
              </a:spcBef>
              <a:spcAft>
                <a:spcPts val="0"/>
              </a:spcAft>
              <a:buClr>
                <a:srgbClr val="262626"/>
              </a:buClr>
              <a:buSzPts val="1800"/>
              <a:buNone/>
            </a:pPr>
            <a:r>
              <a:rPr lang="en-US" sz="5600">
                <a:solidFill>
                  <a:srgbClr val="262626"/>
                </a:solidFill>
                <a:latin typeface="Calibri"/>
                <a:ea typeface="Calibri"/>
                <a:cs typeface="Calibri"/>
                <a:sym typeface="Calibri"/>
              </a:rPr>
              <a:t>The Colorado Department of Education will be making up to a total of </a:t>
            </a:r>
            <a:r>
              <a:rPr lang="en-US" sz="5600" b="1">
                <a:solidFill>
                  <a:srgbClr val="262626"/>
                </a:solidFill>
                <a:latin typeface="Calibri"/>
                <a:ea typeface="Calibri"/>
                <a:cs typeface="Calibri"/>
                <a:sym typeface="Calibri"/>
              </a:rPr>
              <a:t>$10 million</a:t>
            </a:r>
            <a:r>
              <a:rPr lang="en-US" sz="5600">
                <a:solidFill>
                  <a:srgbClr val="262626"/>
                </a:solidFill>
                <a:latin typeface="Calibri"/>
                <a:ea typeface="Calibri"/>
                <a:cs typeface="Calibri"/>
                <a:sym typeface="Calibri"/>
              </a:rPr>
              <a:t> of ARP ESSER III funding available for this program for these two purposes. Eligible applicants are invited to submit applications that meet the needs of their program(s) with </a:t>
            </a:r>
            <a:r>
              <a:rPr lang="en-US" sz="5600" b="1">
                <a:solidFill>
                  <a:srgbClr val="262626"/>
                </a:solidFill>
                <a:latin typeface="Calibri"/>
                <a:ea typeface="Calibri"/>
                <a:cs typeface="Calibri"/>
                <a:sym typeface="Calibri"/>
              </a:rPr>
              <a:t>a maximum of $2 million per application </a:t>
            </a:r>
            <a:r>
              <a:rPr lang="en-US" sz="5600">
                <a:solidFill>
                  <a:srgbClr val="262626"/>
                </a:solidFill>
                <a:latin typeface="Calibri"/>
                <a:ea typeface="Calibri"/>
                <a:cs typeface="Calibri"/>
                <a:sym typeface="Calibri"/>
              </a:rPr>
              <a:t>(inclusive of all programs identified within the application). Additionally, program budgets should not exceed </a:t>
            </a:r>
            <a:r>
              <a:rPr lang="en-US" sz="5600" b="1">
                <a:solidFill>
                  <a:srgbClr val="262626"/>
                </a:solidFill>
                <a:latin typeface="Calibri"/>
                <a:ea typeface="Calibri"/>
                <a:cs typeface="Calibri"/>
                <a:sym typeface="Calibri"/>
              </a:rPr>
              <a:t>$2,000 per student </a:t>
            </a:r>
            <a:r>
              <a:rPr lang="en-US" sz="5600">
                <a:solidFill>
                  <a:srgbClr val="262626"/>
                </a:solidFill>
                <a:latin typeface="Calibri"/>
                <a:ea typeface="Calibri"/>
                <a:cs typeface="Calibri"/>
                <a:sym typeface="Calibri"/>
              </a:rPr>
              <a:t>served annually by the program, which takes into account all program costs (e.g., administrative, programming, and transportation costs).</a:t>
            </a:r>
          </a:p>
          <a:p>
            <a:pPr marL="0" lvl="0" indent="0" algn="l" rtl="0">
              <a:lnSpc>
                <a:spcPct val="100000"/>
              </a:lnSpc>
              <a:spcBef>
                <a:spcPts val="0"/>
              </a:spcBef>
              <a:spcAft>
                <a:spcPts val="0"/>
              </a:spcAft>
              <a:buClr>
                <a:srgbClr val="262626"/>
              </a:buClr>
              <a:buSzPts val="1800"/>
              <a:buNone/>
            </a:pPr>
            <a:endParaRPr lang="en-US" sz="5600">
              <a:solidFill>
                <a:srgbClr val="262626"/>
              </a:solidFill>
              <a:latin typeface="Calibri"/>
              <a:ea typeface="Calibri"/>
              <a:cs typeface="Calibri"/>
              <a:sym typeface="Calibri"/>
            </a:endParaRPr>
          </a:p>
          <a:p>
            <a:pPr marL="0" lvl="0" indent="0" algn="l" rtl="0">
              <a:lnSpc>
                <a:spcPct val="100000"/>
              </a:lnSpc>
              <a:spcBef>
                <a:spcPts val="0"/>
              </a:spcBef>
              <a:spcAft>
                <a:spcPts val="0"/>
              </a:spcAft>
              <a:buClr>
                <a:srgbClr val="262626"/>
              </a:buClr>
              <a:buSzPts val="1800"/>
              <a:buNone/>
            </a:pPr>
            <a:r>
              <a:rPr lang="en-US" sz="5600">
                <a:solidFill>
                  <a:srgbClr val="262626"/>
                </a:solidFill>
                <a:latin typeface="Calibri"/>
                <a:ea typeface="Calibri"/>
                <a:cs typeface="Calibri"/>
                <a:sym typeface="Calibri"/>
              </a:rPr>
              <a:t>Applicants will be notified of the award no later than September 1, 2022. Funds will be awarded for the performance period starting on July 1, 2022 and ending no later than September 30, 2024. Funding requests should include the entire performance period. Funded awardees are eligible to be reimbursed for allowable grant activities starting no later earlier than July 1, 2022. Please note that costs associated with grant writing and submission of grant application are unallowable.</a:t>
            </a:r>
          </a:p>
          <a:p>
            <a:pPr marL="0" lvl="0" indent="0" algn="l" rtl="0">
              <a:lnSpc>
                <a:spcPct val="100000"/>
              </a:lnSpc>
              <a:spcBef>
                <a:spcPts val="0"/>
              </a:spcBef>
              <a:spcAft>
                <a:spcPts val="0"/>
              </a:spcAft>
              <a:buClr>
                <a:srgbClr val="262626"/>
              </a:buClr>
              <a:buSzPts val="1800"/>
              <a:buNone/>
            </a:pPr>
            <a:endParaRPr lang="en-US" sz="5600">
              <a:solidFill>
                <a:srgbClr val="262626"/>
              </a:solidFill>
              <a:latin typeface="Calibri"/>
              <a:ea typeface="Calibri"/>
              <a:cs typeface="Calibri"/>
              <a:sym typeface="Calibri"/>
            </a:endParaRPr>
          </a:p>
          <a:p>
            <a:pPr marL="0" lvl="0" indent="0" algn="l" rtl="0">
              <a:lnSpc>
                <a:spcPct val="100000"/>
              </a:lnSpc>
              <a:spcBef>
                <a:spcPts val="0"/>
              </a:spcBef>
              <a:spcAft>
                <a:spcPts val="0"/>
              </a:spcAft>
              <a:buClr>
                <a:srgbClr val="262626"/>
              </a:buClr>
              <a:buSzPts val="1800"/>
              <a:buNone/>
            </a:pPr>
            <a:r>
              <a:rPr lang="en-US" sz="5600">
                <a:solidFill>
                  <a:srgbClr val="262626"/>
                </a:solidFill>
                <a:latin typeface="Calibri"/>
                <a:ea typeface="Calibri"/>
                <a:cs typeface="Calibri"/>
                <a:sym typeface="Calibri"/>
              </a:rPr>
              <a:t>Applications must adequately align the proposed use of funds in the budget and budget narrative. There will be no carryover of funds allowed past the performance period. The “supplement and not supplant” requirements do not apply to use of ESSER funds under this funding opportunity. However, while the supplement and not supplant requirements of ESEA do not apply to ESSER funds, an applicant that uses ESSER funds to pay for activities previously supported under a program that is subject to the supplement and not supplant requirements may be negatively impacted. Additionally, applicants using ESSER funds to address state or local revenue losses may have implications for Maintenance of Effort (under ESEA and IDEA) and Maintenance of Equity (under ARP ESSER III).</a:t>
            </a:r>
          </a:p>
          <a:p>
            <a:pPr marL="0" lvl="0" indent="0" algn="l" rtl="0">
              <a:lnSpc>
                <a:spcPct val="100000"/>
              </a:lnSpc>
              <a:spcBef>
                <a:spcPts val="0"/>
              </a:spcBef>
              <a:spcAft>
                <a:spcPts val="0"/>
              </a:spcAft>
              <a:buClr>
                <a:srgbClr val="262626"/>
              </a:buClr>
              <a:buSzPts val="1800"/>
              <a:buNone/>
            </a:pPr>
            <a:endParaRPr lang="en-US" sz="5600">
              <a:solidFill>
                <a:srgbClr val="262626"/>
              </a:solidFill>
              <a:latin typeface="Calibri"/>
              <a:ea typeface="Calibri"/>
              <a:cs typeface="Calibri"/>
              <a:sym typeface="Calibri"/>
            </a:endParaRPr>
          </a:p>
          <a:p>
            <a:pPr marL="0" lvl="0" indent="0" algn="l" rtl="0">
              <a:lnSpc>
                <a:spcPct val="100000"/>
              </a:lnSpc>
              <a:spcBef>
                <a:spcPts val="0"/>
              </a:spcBef>
              <a:spcAft>
                <a:spcPts val="0"/>
              </a:spcAft>
              <a:buClr>
                <a:srgbClr val="262626"/>
              </a:buClr>
              <a:buSzPts val="1800"/>
              <a:buNone/>
            </a:pPr>
            <a:r>
              <a:rPr lang="en-US" sz="5600">
                <a:solidFill>
                  <a:srgbClr val="262626"/>
                </a:solidFill>
                <a:latin typeface="Calibri"/>
                <a:ea typeface="Calibri"/>
                <a:cs typeface="Calibri"/>
                <a:sym typeface="Calibri"/>
              </a:rPr>
              <a:t>Grantees are not allowed to charge program participants membership or participation fees (weekly, annual, etc.). In addition, grantees are not allowed to generate program income from the program funded with this grant opportunity.</a:t>
            </a:r>
          </a:p>
          <a:p>
            <a:pPr marL="0" lvl="0" indent="0" algn="l" rtl="0">
              <a:lnSpc>
                <a:spcPct val="100000"/>
              </a:lnSpc>
              <a:spcBef>
                <a:spcPts val="0"/>
              </a:spcBef>
              <a:spcAft>
                <a:spcPts val="0"/>
              </a:spcAft>
              <a:buClr>
                <a:srgbClr val="262626"/>
              </a:buClr>
              <a:buSzPts val="1800"/>
              <a:buNone/>
            </a:pPr>
            <a:endParaRPr/>
          </a:p>
        </p:txBody>
      </p:sp>
      <p:sp>
        <p:nvSpPr>
          <p:cNvPr id="135" name="Google Shape;135;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245193" y="254514"/>
            <a:ext cx="7674691"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Uses of Funds</a:t>
            </a:r>
            <a:endParaRPr/>
          </a:p>
        </p:txBody>
      </p:sp>
      <p:sp>
        <p:nvSpPr>
          <p:cNvPr id="141" name="Google Shape;141;p9"/>
          <p:cNvSpPr txBox="1">
            <a:spLocks noGrp="1"/>
          </p:cNvSpPr>
          <p:nvPr>
            <p:ph type="body" idx="1"/>
          </p:nvPr>
        </p:nvSpPr>
        <p:spPr>
          <a:xfrm>
            <a:off x="245193" y="1463040"/>
            <a:ext cx="8603532" cy="4640674"/>
          </a:xfrm>
          <a:prstGeom prst="rect">
            <a:avLst/>
          </a:prstGeom>
          <a:noFill/>
          <a:ln>
            <a:noFill/>
          </a:ln>
        </p:spPr>
        <p:txBody>
          <a:bodyPr spcFirstLastPara="1" wrap="square" lIns="0" tIns="0" rIns="0" bIns="45700" anchor="t" anchorCtr="0">
            <a:normAutofit fontScale="92500" lnSpcReduction="20000"/>
          </a:bodyPr>
          <a:lstStyle/>
          <a:p>
            <a:pPr marL="0" marR="0" indent="0">
              <a:spcBef>
                <a:spcPts val="200"/>
              </a:spcBef>
              <a:spcAft>
                <a:spcPts val="0"/>
              </a:spcAft>
              <a:buNone/>
            </a:pPr>
            <a:r>
              <a:rPr lang="en-US" sz="2400" b="1" kern="800">
                <a:solidFill>
                  <a:srgbClr val="2F5496"/>
                </a:solidFill>
                <a:effectLst/>
                <a:latin typeface="Calibri" panose="020F0502020204030204" pitchFamily="34" charset="0"/>
                <a:ea typeface="Yu Gothic Light" panose="020B0300000000000000" pitchFamily="34" charset="-128"/>
                <a:cs typeface="Calibri" panose="020F0502020204030204" pitchFamily="34" charset="0"/>
              </a:rPr>
              <a:t>Program Types</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kern="800">
                <a:solidFill>
                  <a:srgbClr val="262626"/>
                </a:solidFill>
                <a:effectLst/>
              </a:rPr>
              <a:t>Various program types are allowed under this application, depending on when grant-funded activities will occur and which program model applicants wish to include. Applicants may choose one or more of the following program types to include in their application.</a:t>
            </a:r>
          </a:p>
          <a:p>
            <a:pPr marL="0" marR="0" indent="0">
              <a:spcBef>
                <a:spcPts val="0"/>
              </a:spcBef>
              <a:spcAft>
                <a:spcPts val="0"/>
              </a:spcAft>
              <a:buNone/>
            </a:pPr>
            <a:endParaRPr lang="en-US" sz="1800" kern="800">
              <a:solidFill>
                <a:srgbClr val="262626"/>
              </a:solidFill>
              <a:effectLst/>
            </a:endParaRPr>
          </a:p>
          <a:p>
            <a:pPr marL="0" marR="0" indent="0">
              <a:spcBef>
                <a:spcPts val="0"/>
              </a:spcBef>
              <a:spcAft>
                <a:spcPts val="0"/>
              </a:spcAft>
              <a:buNone/>
            </a:pPr>
            <a:r>
              <a:rPr lang="en-US" sz="1800" b="1" kern="800">
                <a:solidFill>
                  <a:srgbClr val="262626"/>
                </a:solidFill>
                <a:effectLst/>
              </a:rPr>
              <a:t>After school programs </a:t>
            </a:r>
            <a:r>
              <a:rPr lang="en-US" sz="1800" kern="800">
                <a:solidFill>
                  <a:srgbClr val="262626"/>
                </a:solidFill>
                <a:effectLst/>
              </a:rPr>
              <a:t>(i.e., programs that occur within the traditional school year but outside of the traditional school day) including, but not limited to:</a:t>
            </a:r>
          </a:p>
          <a:p>
            <a:pPr marL="625475" marR="0" lvl="0" indent="-336550">
              <a:spcBef>
                <a:spcPts val="0"/>
              </a:spcBef>
              <a:spcAft>
                <a:spcPts val="0"/>
              </a:spcAft>
              <a:buSzPct val="100000"/>
              <a:buFont typeface="Arial" panose="020B0604020202020204" pitchFamily="34" charset="0"/>
              <a:buChar char="●"/>
            </a:pPr>
            <a:r>
              <a:rPr lang="en-US" sz="1800" kern="800">
                <a:solidFill>
                  <a:srgbClr val="262626"/>
                </a:solidFill>
                <a:effectLst/>
                <a:latin typeface="Calibri" panose="020F0502020204030204" pitchFamily="34" charset="0"/>
                <a:ea typeface="Noto Sans Symbols"/>
                <a:cs typeface="Calibri" panose="020F0502020204030204" pitchFamily="34" charset="0"/>
              </a:rPr>
              <a:t>Extended school days;</a:t>
            </a:r>
          </a:p>
          <a:p>
            <a:pPr marL="625475" marR="0" lvl="0" indent="-336550">
              <a:spcBef>
                <a:spcPts val="0"/>
              </a:spcBef>
              <a:spcAft>
                <a:spcPts val="0"/>
              </a:spcAft>
              <a:buSzPct val="100000"/>
              <a:buFont typeface="Arial" panose="020B0604020202020204" pitchFamily="34" charset="0"/>
              <a:buChar char="●"/>
            </a:pPr>
            <a:r>
              <a:rPr lang="en-US" sz="1800" kern="800">
                <a:solidFill>
                  <a:srgbClr val="262626"/>
                </a:solidFill>
                <a:effectLst/>
                <a:latin typeface="Calibri" panose="020F0502020204030204" pitchFamily="34" charset="0"/>
                <a:ea typeface="Noto Sans Symbols"/>
                <a:cs typeface="Calibri" panose="020F0502020204030204" pitchFamily="34" charset="0"/>
              </a:rPr>
              <a:t>5th-day academies;</a:t>
            </a:r>
          </a:p>
          <a:p>
            <a:pPr marL="625475" marR="0" lvl="0" indent="-336550">
              <a:spcBef>
                <a:spcPts val="0"/>
              </a:spcBef>
              <a:spcAft>
                <a:spcPts val="0"/>
              </a:spcAft>
              <a:buSzPct val="100000"/>
              <a:buFont typeface="Arial" panose="020B0604020202020204" pitchFamily="34" charset="0"/>
              <a:buChar char="●"/>
            </a:pPr>
            <a:r>
              <a:rPr lang="en-US" sz="1800" kern="800">
                <a:solidFill>
                  <a:srgbClr val="262626"/>
                </a:solidFill>
                <a:effectLst/>
                <a:latin typeface="Calibri" panose="020F0502020204030204" pitchFamily="34" charset="0"/>
                <a:ea typeface="Noto Sans Symbols"/>
                <a:cs typeface="Calibri" panose="020F0502020204030204" pitchFamily="34" charset="0"/>
              </a:rPr>
              <a:t>Tutoring programs;</a:t>
            </a:r>
          </a:p>
          <a:p>
            <a:pPr marL="625475" marR="0" lvl="0" indent="-336550">
              <a:spcBef>
                <a:spcPts val="0"/>
              </a:spcBef>
              <a:spcAft>
                <a:spcPts val="0"/>
              </a:spcAft>
              <a:buSzPct val="100000"/>
              <a:buFont typeface="Arial" panose="020B0604020202020204" pitchFamily="34" charset="0"/>
              <a:buChar char="●"/>
            </a:pPr>
            <a:r>
              <a:rPr lang="en-US" sz="1800" kern="800">
                <a:solidFill>
                  <a:srgbClr val="262626"/>
                </a:solidFill>
                <a:effectLst/>
                <a:latin typeface="Calibri" panose="020F0502020204030204" pitchFamily="34" charset="0"/>
                <a:ea typeface="Noto Sans Symbols"/>
                <a:cs typeface="Calibri" panose="020F0502020204030204" pitchFamily="34" charset="0"/>
              </a:rPr>
              <a:t>Saturday programs; and </a:t>
            </a:r>
          </a:p>
          <a:p>
            <a:pPr marL="625475" marR="0" lvl="0" indent="-336550">
              <a:spcBef>
                <a:spcPts val="0"/>
              </a:spcBef>
              <a:spcAft>
                <a:spcPts val="0"/>
              </a:spcAft>
              <a:buSzPct val="100000"/>
              <a:buFont typeface="Arial" panose="020B0604020202020204" pitchFamily="34" charset="0"/>
              <a:buChar char="●"/>
            </a:pPr>
            <a:r>
              <a:rPr lang="en-US" sz="1800" kern="800">
                <a:solidFill>
                  <a:srgbClr val="262626"/>
                </a:solidFill>
                <a:effectLst/>
                <a:latin typeface="Calibri" panose="020F0502020204030204" pitchFamily="34" charset="0"/>
                <a:ea typeface="Noto Sans Symbols"/>
                <a:cs typeface="Calibri" panose="020F0502020204030204" pitchFamily="34" charset="0"/>
              </a:rPr>
              <a:t>Community-based afterschool academic and enrichment programs.</a:t>
            </a:r>
          </a:p>
          <a:p>
            <a:pPr marL="0" marR="0" indent="0">
              <a:spcBef>
                <a:spcPts val="0"/>
              </a:spcBef>
              <a:spcAft>
                <a:spcPts val="0"/>
              </a:spcAft>
              <a:buNone/>
            </a:pPr>
            <a:endParaRPr lang="en-US" sz="1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kern="800">
                <a:solidFill>
                  <a:srgbClr val="262626"/>
                </a:solidFill>
                <a:effectLst/>
                <a:latin typeface="Calibri" panose="020F0502020204030204" pitchFamily="34" charset="0"/>
                <a:ea typeface="Calibri" panose="020F0502020204030204" pitchFamily="34" charset="0"/>
              </a:rPr>
              <a:t>Summer programs </a:t>
            </a:r>
            <a:r>
              <a:rPr lang="en-US" sz="1800" kern="800">
                <a:solidFill>
                  <a:srgbClr val="262626"/>
                </a:solidFill>
                <a:effectLst/>
                <a:latin typeface="Calibri" panose="020F0502020204030204" pitchFamily="34" charset="0"/>
                <a:ea typeface="Calibri" panose="020F0502020204030204" pitchFamily="34" charset="0"/>
              </a:rPr>
              <a:t>(i.e., programs that occur outside of the traditional school year) including, but not limited to:</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latin typeface="Calibri" panose="020F0502020204030204" pitchFamily="34" charset="0"/>
                <a:ea typeface="Calibri" panose="020F0502020204030204" pitchFamily="34" charset="0"/>
              </a:rPr>
              <a:t>Summer camps;</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latin typeface="Calibri" panose="020F0502020204030204" pitchFamily="34" charset="0"/>
                <a:ea typeface="Calibri" panose="020F0502020204030204" pitchFamily="34" charset="0"/>
              </a:rPr>
              <a:t>9th grade academies;</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latin typeface="Calibri" panose="020F0502020204030204" pitchFamily="34" charset="0"/>
                <a:ea typeface="Calibri" panose="020F0502020204030204" pitchFamily="34" charset="0"/>
              </a:rPr>
              <a:t>Intersession programs;</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latin typeface="Calibri" panose="020F0502020204030204" pitchFamily="34" charset="0"/>
                <a:ea typeface="Calibri" panose="020F0502020204030204" pitchFamily="34" charset="0"/>
              </a:rPr>
              <a:t>Summer credit recovery programs; </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latin typeface="Calibri" panose="020F0502020204030204" pitchFamily="34" charset="0"/>
                <a:ea typeface="Calibri" panose="020F0502020204030204" pitchFamily="34" charset="0"/>
              </a:rPr>
              <a:t>Summer library literacy programs; and </a:t>
            </a:r>
          </a:p>
          <a:p>
            <a:pPr marL="625475" marR="0" lvl="0" indent="-336550">
              <a:spcBef>
                <a:spcPts val="0"/>
              </a:spcBef>
              <a:spcAft>
                <a:spcPts val="0"/>
              </a:spcAft>
              <a:buSzPct val="100000"/>
              <a:buFont typeface="Arial" panose="020B0604020202020204" pitchFamily="34" charset="0"/>
              <a:buChar char="●"/>
            </a:pPr>
            <a:r>
              <a:rPr lang="en-US" sz="1800" u="none" strike="noStrike" kern="800">
                <a:solidFill>
                  <a:srgbClr val="262626"/>
                </a:solidFill>
                <a:effectLst/>
              </a:rPr>
              <a:t>Back to school academies (e.g. jump start programs).</a:t>
            </a:r>
          </a:p>
          <a:p>
            <a:pPr marL="0" lvl="0" indent="0" algn="l" rtl="0">
              <a:lnSpc>
                <a:spcPct val="90000"/>
              </a:lnSpc>
              <a:spcBef>
                <a:spcPts val="1000"/>
              </a:spcBef>
              <a:spcAft>
                <a:spcPts val="0"/>
              </a:spcAft>
              <a:buClr>
                <a:schemeClr val="dk1"/>
              </a:buClr>
              <a:buSzPts val="2400"/>
              <a:buNone/>
            </a:pPr>
            <a:endParaRPr/>
          </a:p>
        </p:txBody>
      </p:sp>
      <p:sp>
        <p:nvSpPr>
          <p:cNvPr id="142" name="Google Shape;142;p9"/>
          <p:cNvSpPr txBox="1">
            <a:spLocks noGrp="1"/>
          </p:cNvSpPr>
          <p:nvPr>
            <p:ph type="sldNum" idx="12"/>
          </p:nvPr>
        </p:nvSpPr>
        <p:spPr>
          <a:xfrm>
            <a:off x="245193" y="623836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245193" y="254514"/>
            <a:ext cx="7674691"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Uses of Funds</a:t>
            </a:r>
            <a:br>
              <a:rPr lang="en-US"/>
            </a:br>
            <a:r>
              <a:rPr lang="en-US"/>
              <a:t>(Continued)</a:t>
            </a:r>
            <a:endParaRPr/>
          </a:p>
        </p:txBody>
      </p:sp>
      <p:sp>
        <p:nvSpPr>
          <p:cNvPr id="141" name="Google Shape;141;p9"/>
          <p:cNvSpPr txBox="1">
            <a:spLocks noGrp="1"/>
          </p:cNvSpPr>
          <p:nvPr>
            <p:ph type="body" idx="1"/>
          </p:nvPr>
        </p:nvSpPr>
        <p:spPr>
          <a:xfrm>
            <a:off x="245193" y="1463040"/>
            <a:ext cx="8603532" cy="4640674"/>
          </a:xfrm>
          <a:prstGeom prst="rect">
            <a:avLst/>
          </a:prstGeom>
          <a:noFill/>
          <a:ln>
            <a:noFill/>
          </a:ln>
        </p:spPr>
        <p:txBody>
          <a:bodyPr spcFirstLastPara="1" wrap="square" lIns="0" tIns="0" rIns="0" bIns="45700" anchor="t" anchorCtr="0">
            <a:normAutofit fontScale="85000" lnSpcReduction="10000"/>
          </a:bodyPr>
          <a:lstStyle/>
          <a:p>
            <a:pPr marL="0" marR="0" indent="0">
              <a:spcBef>
                <a:spcPts val="200"/>
              </a:spcBef>
              <a:spcAft>
                <a:spcPts val="0"/>
              </a:spcAft>
              <a:buNone/>
            </a:pPr>
            <a:r>
              <a:rPr lang="en-US" sz="2800" b="1" kern="80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Program Focus</a:t>
            </a:r>
          </a:p>
          <a:p>
            <a:pPr marL="0" marR="0" indent="0">
              <a:spcBef>
                <a:spcPts val="0"/>
              </a:spcBef>
              <a:spcAft>
                <a:spcPts val="0"/>
              </a:spcAft>
              <a:buNone/>
            </a:pPr>
            <a:r>
              <a:rPr lang="en-US" sz="2400" kern="800">
                <a:solidFill>
                  <a:srgbClr val="262626"/>
                </a:solidFill>
                <a:effectLst/>
                <a:latin typeface="Calibri" panose="020F0502020204030204" pitchFamily="34" charset="0"/>
                <a:ea typeface="Calibri" panose="020F0502020204030204" pitchFamily="34" charset="0"/>
              </a:rPr>
              <a:t>Applicants may choose one or more of the following academic or social, emotional, and mental health (SEMH) focus areas to include in their application.</a:t>
            </a:r>
          </a:p>
          <a:p>
            <a:pPr marL="0" marR="0" indent="0">
              <a:spcBef>
                <a:spcPts val="0"/>
              </a:spcBef>
              <a:spcAft>
                <a:spcPts val="0"/>
              </a:spcAft>
              <a:buNone/>
            </a:pPr>
            <a:endParaRPr lang="en-US" sz="2400" kern="800">
              <a:solidFill>
                <a:srgbClr val="262626"/>
              </a:solidFill>
              <a:effectLst/>
              <a:latin typeface="Calibri" panose="020F0502020204030204" pitchFamily="34" charset="0"/>
              <a:ea typeface="Calibri" panose="020F0502020204030204" pitchFamily="34" charset="0"/>
            </a:endParaRP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Academic Needs: Mathematics</a:t>
            </a:r>
            <a:r>
              <a:rPr lang="en-US" kern="800">
                <a:solidFill>
                  <a:srgbClr val="262626"/>
                </a:solidFill>
                <a:effectLst/>
                <a:latin typeface="Noto Sans Symbols"/>
                <a:ea typeface="Noto Sans Symbols"/>
                <a:cs typeface="Noto Sans Symbols"/>
              </a:rPr>
              <a:t> - Accelerating learning or strengthening student achievement in mathematics. </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Academic Needs: English language arts</a:t>
            </a:r>
            <a:r>
              <a:rPr lang="en-US" kern="800">
                <a:solidFill>
                  <a:srgbClr val="262626"/>
                </a:solidFill>
                <a:effectLst/>
                <a:latin typeface="Noto Sans Symbols"/>
                <a:ea typeface="Noto Sans Symbols"/>
                <a:cs typeface="Noto Sans Symbols"/>
              </a:rPr>
              <a:t> - Accelerating learning or strengthening student achievement in English language arts. </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Academic Needs: English language proficiency</a:t>
            </a:r>
            <a:r>
              <a:rPr lang="en-US" kern="800">
                <a:solidFill>
                  <a:srgbClr val="262626"/>
                </a:solidFill>
                <a:effectLst/>
                <a:latin typeface="Noto Sans Symbols"/>
                <a:ea typeface="Noto Sans Symbols"/>
                <a:cs typeface="Noto Sans Symbols"/>
              </a:rPr>
              <a:t>- Accelerating learning or strengthening student achievement in English language proficiency. </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Academic Needs: Other </a:t>
            </a:r>
            <a:r>
              <a:rPr lang="en-US" kern="800">
                <a:solidFill>
                  <a:srgbClr val="262626"/>
                </a:solidFill>
                <a:effectLst/>
                <a:latin typeface="Noto Sans Symbols"/>
                <a:ea typeface="Noto Sans Symbols"/>
                <a:cs typeface="Noto Sans Symbols"/>
              </a:rPr>
              <a:t>- Accelerating learning or strengthening student achievement in other academic areas including, but not limited to, STEM (Science, Technology, Engineering, and Mathematics) or STEAM (Science, Technology, Engineering, Arts, and Mathematics), social studies, civics, the arts, and physical education. </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SEMH Needs: Engaging disengaged youth</a:t>
            </a:r>
            <a:r>
              <a:rPr lang="en-US" kern="800">
                <a:solidFill>
                  <a:srgbClr val="262626"/>
                </a:solidFill>
                <a:effectLst/>
                <a:latin typeface="Noto Sans Symbols"/>
                <a:ea typeface="Noto Sans Symbols"/>
                <a:cs typeface="Noto Sans Symbols"/>
              </a:rPr>
              <a:t> -</a:t>
            </a:r>
            <a:r>
              <a:rPr lang="en-US" b="1" kern="800">
                <a:solidFill>
                  <a:srgbClr val="262626"/>
                </a:solidFill>
                <a:effectLst/>
                <a:latin typeface="Noto Sans Symbols"/>
                <a:ea typeface="Noto Sans Symbols"/>
                <a:cs typeface="Noto Sans Symbols"/>
              </a:rPr>
              <a:t> </a:t>
            </a:r>
            <a:r>
              <a:rPr lang="en-US" kern="800">
                <a:solidFill>
                  <a:srgbClr val="262626"/>
                </a:solidFill>
                <a:effectLst/>
                <a:latin typeface="Noto Sans Symbols"/>
                <a:ea typeface="Noto Sans Symbols"/>
                <a:cs typeface="Noto Sans Symbols"/>
              </a:rPr>
              <a:t>Programs that seek to engage and/or re-engage youth that have dropped out of school, stopped attending school, or have otherwise become disengaged from the school and their learning.</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SEMH Needs: Engaging families in learning</a:t>
            </a:r>
            <a:r>
              <a:rPr lang="en-US" kern="800">
                <a:solidFill>
                  <a:srgbClr val="262626"/>
                </a:solidFill>
                <a:effectLst/>
                <a:latin typeface="Noto Sans Symbols"/>
                <a:ea typeface="Noto Sans Symbols"/>
                <a:cs typeface="Noto Sans Symbols"/>
              </a:rPr>
              <a:t> -</a:t>
            </a:r>
            <a:r>
              <a:rPr lang="en-US" b="1" kern="800">
                <a:solidFill>
                  <a:srgbClr val="262626"/>
                </a:solidFill>
                <a:effectLst/>
                <a:latin typeface="Noto Sans Symbols"/>
                <a:ea typeface="Noto Sans Symbols"/>
                <a:cs typeface="Noto Sans Symbols"/>
              </a:rPr>
              <a:t> </a:t>
            </a:r>
            <a:r>
              <a:rPr lang="en-US" kern="800">
                <a:solidFill>
                  <a:srgbClr val="262626"/>
                </a:solidFill>
                <a:effectLst/>
                <a:latin typeface="Noto Sans Symbols"/>
                <a:ea typeface="Noto Sans Symbols"/>
                <a:cs typeface="Noto Sans Symbols"/>
              </a:rPr>
              <a:t>Programs that engage families in the learning of students. </a:t>
            </a:r>
          </a:p>
          <a:p>
            <a:pPr marL="800100" lvl="1" indent="-342900">
              <a:spcBef>
                <a:spcPts val="0"/>
              </a:spcBef>
              <a:buFont typeface="Arial" panose="020B0604020202020204" pitchFamily="34" charset="0"/>
              <a:buChar char="●"/>
            </a:pPr>
            <a:r>
              <a:rPr lang="en-US" b="1" kern="800">
                <a:solidFill>
                  <a:srgbClr val="262626"/>
                </a:solidFill>
                <a:effectLst/>
                <a:latin typeface="Noto Sans Symbols"/>
                <a:ea typeface="Noto Sans Symbols"/>
                <a:cs typeface="Noto Sans Symbols"/>
              </a:rPr>
              <a:t>SEMH Needs: Other</a:t>
            </a:r>
            <a:r>
              <a:rPr lang="en-US" kern="800">
                <a:solidFill>
                  <a:srgbClr val="262626"/>
                </a:solidFill>
                <a:effectLst/>
                <a:latin typeface="Noto Sans Symbols"/>
                <a:ea typeface="Noto Sans Symbols"/>
                <a:cs typeface="Noto Sans Symbols"/>
              </a:rPr>
              <a:t> - Any other evidence-based program that meets the social, emotional, and/or mental health needs of the students served by the program.</a:t>
            </a:r>
          </a:p>
          <a:p>
            <a:pPr marL="0" lvl="0" indent="0" algn="l" rtl="0">
              <a:lnSpc>
                <a:spcPct val="90000"/>
              </a:lnSpc>
              <a:spcBef>
                <a:spcPts val="1000"/>
              </a:spcBef>
              <a:spcAft>
                <a:spcPts val="0"/>
              </a:spcAft>
              <a:buClr>
                <a:schemeClr val="dk1"/>
              </a:buClr>
              <a:buSzPts val="2400"/>
              <a:buNone/>
            </a:pPr>
            <a:endParaRPr/>
          </a:p>
        </p:txBody>
      </p:sp>
      <p:sp>
        <p:nvSpPr>
          <p:cNvPr id="142" name="Google Shape;142;p9"/>
          <p:cNvSpPr txBox="1">
            <a:spLocks noGrp="1"/>
          </p:cNvSpPr>
          <p:nvPr>
            <p:ph type="sldNum" idx="12"/>
          </p:nvPr>
        </p:nvSpPr>
        <p:spPr>
          <a:xfrm>
            <a:off x="245193" y="623836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57227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245193" y="254514"/>
            <a:ext cx="7674691"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Allowable Uses of Funds</a:t>
            </a:r>
            <a:br>
              <a:rPr lang="en-US"/>
            </a:br>
            <a:r>
              <a:rPr lang="en-US"/>
              <a:t>(Continued)</a:t>
            </a:r>
            <a:endParaRPr/>
          </a:p>
        </p:txBody>
      </p:sp>
      <p:sp>
        <p:nvSpPr>
          <p:cNvPr id="141" name="Google Shape;141;p9"/>
          <p:cNvSpPr txBox="1">
            <a:spLocks noGrp="1"/>
          </p:cNvSpPr>
          <p:nvPr>
            <p:ph type="body" idx="1"/>
          </p:nvPr>
        </p:nvSpPr>
        <p:spPr>
          <a:xfrm>
            <a:off x="245193" y="1463040"/>
            <a:ext cx="8603532" cy="4640674"/>
          </a:xfrm>
          <a:prstGeom prst="rect">
            <a:avLst/>
          </a:prstGeom>
          <a:noFill/>
          <a:ln>
            <a:noFill/>
          </a:ln>
        </p:spPr>
        <p:txBody>
          <a:bodyPr spcFirstLastPara="1" wrap="square" lIns="0" tIns="0" rIns="0" bIns="45700" anchor="t" anchorCtr="0">
            <a:normAutofit fontScale="70000" lnSpcReduction="20000"/>
          </a:bodyPr>
          <a:lstStyle/>
          <a:p>
            <a:pPr marL="0" marR="0" indent="0">
              <a:spcBef>
                <a:spcPts val="200"/>
              </a:spcBef>
              <a:spcAft>
                <a:spcPts val="0"/>
              </a:spcAft>
              <a:buNone/>
            </a:pPr>
            <a:r>
              <a:rPr lang="en-US" sz="3400" b="1" kern="80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Allowable Use of Funds</a:t>
            </a:r>
          </a:p>
          <a:p>
            <a:pPr marL="0" marR="0" indent="0">
              <a:spcBef>
                <a:spcPts val="0"/>
              </a:spcBef>
              <a:spcAft>
                <a:spcPts val="0"/>
              </a:spcAft>
              <a:buNone/>
            </a:pPr>
            <a:r>
              <a:rPr lang="en-US" sz="2800" kern="800">
                <a:solidFill>
                  <a:srgbClr val="000000"/>
                </a:solidFill>
                <a:effectLst/>
                <a:latin typeface="Calibri" panose="020F0502020204030204" pitchFamily="34" charset="0"/>
                <a:ea typeface="Calibri" panose="020F0502020204030204" pitchFamily="34" charset="0"/>
              </a:rPr>
              <a:t>Each eligible entity that receives a grant award may use the award funds to carry out a broad array of activities through in-person (when health guidelines allow), virtual, remote or hybrid models of programming. </a:t>
            </a:r>
            <a:r>
              <a:rPr lang="en-US" sz="2800" u="sng" kern="800">
                <a:solidFill>
                  <a:srgbClr val="1155CC"/>
                </a:solidFill>
                <a:effectLst/>
                <a:latin typeface="Calibri" panose="020F0502020204030204" pitchFamily="34" charset="0"/>
                <a:ea typeface="Calibri" panose="020F0502020204030204" pitchFamily="34" charset="0"/>
                <a:hlinkClick r:id="rId3" action="ppaction://hlinkfile"/>
              </a:rPr>
              <a:t>Attachment A</a:t>
            </a:r>
            <a:r>
              <a:rPr lang="en-US" sz="2800" kern="800">
                <a:solidFill>
                  <a:srgbClr val="262626"/>
                </a:solidFill>
                <a:effectLst/>
                <a:latin typeface="Calibri" panose="020F0502020204030204" pitchFamily="34" charset="0"/>
                <a:ea typeface="Calibri" panose="020F0502020204030204" pitchFamily="34" charset="0"/>
              </a:rPr>
              <a:t> </a:t>
            </a:r>
            <a:r>
              <a:rPr lang="en-US" sz="2800" kern="800">
                <a:solidFill>
                  <a:srgbClr val="000000"/>
                </a:solidFill>
                <a:effectLst/>
                <a:latin typeface="Calibri" panose="020F0502020204030204" pitchFamily="34" charset="0"/>
                <a:ea typeface="Calibri" panose="020F0502020204030204" pitchFamily="34" charset="0"/>
              </a:rPr>
              <a:t>provides a non-exhaustive list of allowable programs/activities.</a:t>
            </a:r>
            <a:endParaRPr lang="en-US" sz="2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tabLst>
                <a:tab pos="2971800" algn="ctr"/>
                <a:tab pos="5943600" algn="r"/>
              </a:tabLst>
            </a:pPr>
            <a:endParaRPr lang="en-US" sz="2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tabLst>
                <a:tab pos="2971800" algn="ctr"/>
                <a:tab pos="5943600" algn="r"/>
              </a:tabLst>
            </a:pPr>
            <a:r>
              <a:rPr lang="en-US" sz="2800" b="1" kern="800">
                <a:solidFill>
                  <a:srgbClr val="262626"/>
                </a:solidFill>
                <a:effectLst/>
                <a:latin typeface="Calibri" panose="020F0502020204030204" pitchFamily="34" charset="0"/>
                <a:ea typeface="Calibri" panose="020F0502020204030204" pitchFamily="34" charset="0"/>
              </a:rPr>
              <a:t>Examples of unallowable activities/costs include, but are not limited to:</a:t>
            </a:r>
            <a:endParaRPr lang="en-US" sz="2800" kern="800">
              <a:solidFill>
                <a:srgbClr val="262626"/>
              </a:solidFill>
              <a:effectLst/>
              <a:latin typeface="Calibri" panose="020F0502020204030204" pitchFamily="34" charset="0"/>
              <a:ea typeface="Calibri" panose="020F0502020204030204" pitchFamily="34" charset="0"/>
            </a:endParaRPr>
          </a:p>
          <a:p>
            <a:pPr marL="800100" lvl="1" indent="-342900">
              <a:spcBef>
                <a:spcPts val="0"/>
              </a:spcBef>
              <a:buSzPct val="75000"/>
              <a:buFont typeface="Arial" panose="020B0604020202020204" pitchFamily="34" charset="0"/>
              <a:buChar char="●"/>
              <a:tabLst>
                <a:tab pos="2971800" algn="ctr"/>
                <a:tab pos="5943600" algn="r"/>
              </a:tabLst>
            </a:pPr>
            <a:r>
              <a:rPr lang="en-US" sz="2400" u="none" strike="noStrike" kern="800">
                <a:solidFill>
                  <a:srgbClr val="262626"/>
                </a:solidFill>
                <a:effectLst/>
                <a:latin typeface="Calibri" panose="020F0502020204030204" pitchFamily="34" charset="0"/>
                <a:ea typeface="Calibri" panose="020F0502020204030204" pitchFamily="34" charset="0"/>
              </a:rPr>
              <a:t>Pre-award costs (those incurred before the grant effective date–indicated on the Grant Award Letter–including preparation of the initial grant application);</a:t>
            </a:r>
          </a:p>
          <a:p>
            <a:pPr marL="800100" lvl="1" indent="-342900">
              <a:spcBef>
                <a:spcPts val="0"/>
              </a:spcBef>
              <a:buSzPct val="75000"/>
              <a:buFont typeface="Arial" panose="020B0604020202020204" pitchFamily="34" charset="0"/>
              <a:buChar char="●"/>
              <a:tabLst>
                <a:tab pos="2971800" algn="ctr"/>
                <a:tab pos="5943600" algn="r"/>
              </a:tabLst>
            </a:pPr>
            <a:r>
              <a:rPr lang="en-US" sz="2400" u="none" strike="noStrike" kern="800">
                <a:solidFill>
                  <a:srgbClr val="262626"/>
                </a:solidFill>
                <a:effectLst/>
                <a:latin typeface="Calibri" panose="020F0502020204030204" pitchFamily="34" charset="0"/>
                <a:ea typeface="Calibri" panose="020F0502020204030204" pitchFamily="34" charset="0"/>
              </a:rPr>
              <a:t>Services that duplicate or supplant those provided by the Colorado Talking Book Library;</a:t>
            </a:r>
          </a:p>
          <a:p>
            <a:pPr marL="800100" lvl="1" indent="-342900">
              <a:spcBef>
                <a:spcPts val="0"/>
              </a:spcBef>
              <a:buSzPct val="75000"/>
              <a:buFont typeface="Arial" panose="020B0604020202020204" pitchFamily="34" charset="0"/>
              <a:buChar char="●"/>
              <a:tabLst>
                <a:tab pos="2971800" algn="ctr"/>
                <a:tab pos="5943600" algn="r"/>
              </a:tabLst>
            </a:pPr>
            <a:r>
              <a:rPr lang="en-US" sz="2400" u="none" strike="noStrike" kern="800">
                <a:solidFill>
                  <a:srgbClr val="262626"/>
                </a:solidFill>
                <a:effectLst/>
                <a:latin typeface="Calibri" panose="020F0502020204030204" pitchFamily="34" charset="0"/>
                <a:ea typeface="Calibri" panose="020F0502020204030204" pitchFamily="34" charset="0"/>
              </a:rPr>
              <a:t>Non-academic/entertainment programming; </a:t>
            </a:r>
          </a:p>
          <a:p>
            <a:pPr marL="800100" lvl="1" indent="-342900">
              <a:spcBef>
                <a:spcPts val="0"/>
              </a:spcBef>
              <a:buSzPct val="75000"/>
              <a:buFont typeface="Arial" panose="020B0604020202020204" pitchFamily="34" charset="0"/>
              <a:buChar char="●"/>
              <a:tabLst>
                <a:tab pos="2971800" algn="ctr"/>
                <a:tab pos="5943600" algn="r"/>
              </a:tabLst>
            </a:pPr>
            <a:r>
              <a:rPr lang="en-US" sz="2400" u="none" strike="noStrike" kern="800">
                <a:solidFill>
                  <a:srgbClr val="262626"/>
                </a:solidFill>
                <a:effectLst/>
                <a:latin typeface="Calibri" panose="020F0502020204030204" pitchFamily="34" charset="0"/>
                <a:ea typeface="Calibri" panose="020F0502020204030204" pitchFamily="34" charset="0"/>
              </a:rPr>
              <a:t>Food for staff;</a:t>
            </a:r>
          </a:p>
          <a:p>
            <a:pPr marL="800100" lvl="1" indent="-342900">
              <a:spcBef>
                <a:spcPts val="0"/>
              </a:spcBef>
              <a:buSzPct val="75000"/>
              <a:buFont typeface="Arial" panose="020B0604020202020204" pitchFamily="34" charset="0"/>
              <a:buChar char="●"/>
              <a:tabLst>
                <a:tab pos="2971800" algn="ctr"/>
                <a:tab pos="5943600" algn="r"/>
              </a:tabLst>
            </a:pPr>
            <a:r>
              <a:rPr lang="en-US" sz="2400" u="none" strike="noStrike" kern="800">
                <a:solidFill>
                  <a:srgbClr val="262626"/>
                </a:solidFill>
                <a:effectLst/>
                <a:latin typeface="Calibri" panose="020F0502020204030204" pitchFamily="34" charset="0"/>
                <a:ea typeface="Calibri" panose="020F0502020204030204" pitchFamily="34" charset="0"/>
              </a:rPr>
              <a:t>The purchase or rehabilitation of real estate and other real property.</a:t>
            </a:r>
          </a:p>
          <a:p>
            <a:pPr marL="0" marR="0" indent="0">
              <a:spcBef>
                <a:spcPts val="0"/>
              </a:spcBef>
              <a:spcAft>
                <a:spcPts val="0"/>
              </a:spcAft>
              <a:buNone/>
              <a:tabLst>
                <a:tab pos="2971800" algn="ctr"/>
                <a:tab pos="5943600" algn="r"/>
              </a:tabLst>
            </a:pPr>
            <a:endParaRPr lang="en-US" sz="2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tabLst>
                <a:tab pos="2971800" algn="ctr"/>
                <a:tab pos="5943600" algn="r"/>
              </a:tabLst>
            </a:pPr>
            <a:endParaRPr lang="en-US" sz="2800" kern="800">
              <a:solidFill>
                <a:srgbClr val="262626"/>
              </a:solidFill>
              <a:effectLst/>
              <a:latin typeface="Calibri" panose="020F0502020204030204" pitchFamily="34" charset="0"/>
              <a:ea typeface="Calibri" panose="020F0502020204030204" pitchFamily="34" charset="0"/>
            </a:endParaRPr>
          </a:p>
          <a:p>
            <a:pPr marL="0" marR="0" indent="0">
              <a:spcBef>
                <a:spcPts val="0"/>
              </a:spcBef>
              <a:spcAft>
                <a:spcPts val="0"/>
              </a:spcAft>
              <a:buNone/>
              <a:tabLst>
                <a:tab pos="2971800" algn="ctr"/>
                <a:tab pos="5943600" algn="r"/>
              </a:tabLst>
            </a:pPr>
            <a:r>
              <a:rPr lang="en-US" sz="2800" kern="800">
                <a:solidFill>
                  <a:srgbClr val="262626"/>
                </a:solidFill>
                <a:effectLst/>
                <a:latin typeface="Calibri" panose="020F0502020204030204" pitchFamily="34" charset="0"/>
                <a:ea typeface="Calibri" panose="020F0502020204030204" pitchFamily="34" charset="0"/>
              </a:rPr>
              <a:t>These funds are specific to this program, the ESSER Expanded Learning Opportunities Grant Program, and uses of funds for any other purpose are not allowed. Please review the </a:t>
            </a:r>
            <a:r>
              <a:rPr lang="en-US" sz="2800" u="sng" kern="800">
                <a:solidFill>
                  <a:srgbClr val="1155CC"/>
                </a:solidFill>
                <a:effectLst/>
                <a:latin typeface="Calibri" panose="020F0502020204030204" pitchFamily="34" charset="0"/>
                <a:ea typeface="Calibri" panose="020F0502020204030204" pitchFamily="34" charset="0"/>
                <a:hlinkClick r:id="rId4"/>
              </a:rPr>
              <a:t>ESSER Allowable Uses</a:t>
            </a:r>
            <a:r>
              <a:rPr lang="en-US" sz="2800" kern="800">
                <a:solidFill>
                  <a:srgbClr val="262626"/>
                </a:solidFill>
                <a:effectLst/>
                <a:latin typeface="Calibri" panose="020F0502020204030204" pitchFamily="34" charset="0"/>
                <a:ea typeface="Calibri" panose="020F0502020204030204" pitchFamily="34" charset="0"/>
              </a:rPr>
              <a:t> document for further clarity. If you have any questions regarding allowable expenses, please reach out to Evan Davis (</a:t>
            </a:r>
            <a:r>
              <a:rPr lang="en-US" sz="2800" u="sng" kern="800">
                <a:solidFill>
                  <a:srgbClr val="1155CC"/>
                </a:solidFill>
                <a:effectLst/>
                <a:latin typeface="Calibri" panose="020F0502020204030204" pitchFamily="34" charset="0"/>
                <a:ea typeface="Calibri" panose="020F0502020204030204" pitchFamily="34" charset="0"/>
                <a:hlinkClick r:id="rId5"/>
              </a:rPr>
              <a:t>davis_e@cde.state.co.us</a:t>
            </a:r>
            <a:r>
              <a:rPr lang="en-US" sz="2800" kern="800">
                <a:solidFill>
                  <a:srgbClr val="262626"/>
                </a:solidFill>
                <a:effectLst/>
                <a:latin typeface="Calibri" panose="020F0502020204030204" pitchFamily="34" charset="0"/>
                <a:ea typeface="Calibri" panose="020F0502020204030204" pitchFamily="34" charset="0"/>
              </a:rPr>
              <a:t>) for assistance.</a:t>
            </a:r>
          </a:p>
          <a:p>
            <a:pPr marL="0" lvl="0" indent="0" algn="l" rtl="0">
              <a:lnSpc>
                <a:spcPct val="90000"/>
              </a:lnSpc>
              <a:spcBef>
                <a:spcPts val="1000"/>
              </a:spcBef>
              <a:spcAft>
                <a:spcPts val="0"/>
              </a:spcAft>
              <a:buClr>
                <a:schemeClr val="dk1"/>
              </a:buClr>
              <a:buSzPts val="2400"/>
              <a:buNone/>
            </a:pPr>
            <a:endParaRPr/>
          </a:p>
        </p:txBody>
      </p:sp>
      <p:sp>
        <p:nvSpPr>
          <p:cNvPr id="142" name="Google Shape;142;p9"/>
          <p:cNvSpPr txBox="1">
            <a:spLocks noGrp="1"/>
          </p:cNvSpPr>
          <p:nvPr>
            <p:ph type="sldNum" idx="12"/>
          </p:nvPr>
        </p:nvSpPr>
        <p:spPr>
          <a:xfrm>
            <a:off x="245193" y="6238361"/>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70333149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8398F0D1D8640A53B16287B38F639" ma:contentTypeVersion="13" ma:contentTypeDescription="Create a new document." ma:contentTypeScope="" ma:versionID="a924521fad3061025491265c4b9ec376">
  <xsd:schema xmlns:xsd="http://www.w3.org/2001/XMLSchema" xmlns:xs="http://www.w3.org/2001/XMLSchema" xmlns:p="http://schemas.microsoft.com/office/2006/metadata/properties" xmlns:ns3="240e3d2c-f022-428d-bc7c-b5f396ed1b04" xmlns:ns4="8e256738-57d4-4d31-9755-f8ff945b79d0" targetNamespace="http://schemas.microsoft.com/office/2006/metadata/properties" ma:root="true" ma:fieldsID="3990f4b0c24fc6ca0f3110e7f3c8b2b4" ns3:_="" ns4:_="">
    <xsd:import namespace="240e3d2c-f022-428d-bc7c-b5f396ed1b04"/>
    <xsd:import namespace="8e256738-57d4-4d31-9755-f8ff945b7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3d2c-f022-428d-bc7c-b5f396ed1b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256738-57d4-4d31-9755-f8ff945b79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F8161D-1BD6-42F0-9480-31CBF6BE8E77}">
  <ds:schemaRefs>
    <ds:schemaRef ds:uri="http://schemas.microsoft.com/sharepoint/v3/contenttype/forms"/>
  </ds:schemaRefs>
</ds:datastoreItem>
</file>

<file path=customXml/itemProps2.xml><?xml version="1.0" encoding="utf-8"?>
<ds:datastoreItem xmlns:ds="http://schemas.openxmlformats.org/officeDocument/2006/customXml" ds:itemID="{EA78FA38-0F1F-49B9-87BD-96AE2A0440EF}">
  <ds:schemaRefs>
    <ds:schemaRef ds:uri="240e3d2c-f022-428d-bc7c-b5f396ed1b04"/>
    <ds:schemaRef ds:uri="8e256738-57d4-4d31-9755-f8ff945b79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56B4EA-EB48-4BEB-96DA-F1BB8EE854E7}">
  <ds:schemaRefs>
    <ds:schemaRef ds:uri="240e3d2c-f022-428d-bc7c-b5f396ed1b04"/>
    <ds:schemaRef ds:uri="8e256738-57d4-4d31-9755-f8ff945b79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4399</Words>
  <Application>Microsoft Office PowerPoint</Application>
  <PresentationFormat>On-screen Show (4:3)</PresentationFormat>
  <Paragraphs>260</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Noto Sans Symbols</vt:lpstr>
      <vt:lpstr>SourceSansProRegular</vt:lpstr>
      <vt:lpstr>Office Theme</vt:lpstr>
      <vt:lpstr> ESSER Expanded Learning Opportunities (ELO) Grant Program      </vt:lpstr>
      <vt:lpstr>Introduction</vt:lpstr>
      <vt:lpstr>Purpose and Program Activities</vt:lpstr>
      <vt:lpstr>Eligible Applicants</vt:lpstr>
      <vt:lpstr>Priority Consideration</vt:lpstr>
      <vt:lpstr>Available Funds</vt:lpstr>
      <vt:lpstr>Allowable Uses of Funds</vt:lpstr>
      <vt:lpstr>Allowable Uses of Funds (Continued)</vt:lpstr>
      <vt:lpstr>Allowable Uses of Funds (Continued)</vt:lpstr>
      <vt:lpstr>Duration of Grant</vt:lpstr>
      <vt:lpstr>Evaluation and Reporting</vt:lpstr>
      <vt:lpstr>Technical Assistance</vt:lpstr>
      <vt:lpstr>Review Process and Timeline</vt:lpstr>
      <vt:lpstr>Submission Process and Deadline</vt:lpstr>
      <vt:lpstr>Application Access – Districts and BOCES</vt:lpstr>
      <vt:lpstr>Application Access – CBOs, Libraries, Facility Schools, Indian Tribes or Tribal Organizations, Institutes for Higher Education, Other Entities</vt:lpstr>
      <vt:lpstr>Required Elements</vt:lpstr>
      <vt:lpstr>Program Narrative Questions – Page 15 of RFA</vt:lpstr>
      <vt:lpstr>Program Narrative Questions – Page 15 of RFA (Continued)</vt:lpstr>
      <vt:lpstr>Online Application – Log In</vt:lpstr>
      <vt:lpstr>Online Application </vt:lpstr>
      <vt:lpstr>Online Application</vt:lpstr>
      <vt:lpstr>Online Application – Summary and Submit</vt:lpstr>
      <vt:lpstr>Questions?</vt:lpstr>
      <vt:lpstr>Application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K-8 Mathematics Curricula &amp; K-3 READ Act Instructional Program Grant Program</dc:title>
  <dc:creator>Madorin, Acacia</dc:creator>
  <cp:lastModifiedBy>Burnham, Kim</cp:lastModifiedBy>
  <cp:revision>5</cp:revision>
  <dcterms:created xsi:type="dcterms:W3CDTF">2019-06-25T17:30:52Z</dcterms:created>
  <dcterms:modified xsi:type="dcterms:W3CDTF">2022-05-12T22:21:55Z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0x010100FC18398F0D1D8640A53B16287B38F639</vt:lpwstr>
  </property>
</Properties>
</file>