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6"/>
  </p:notesMasterIdLst>
  <p:sldIdLst>
    <p:sldId id="256" r:id="rId5"/>
    <p:sldId id="257" r:id="rId6"/>
    <p:sldId id="258" r:id="rId7"/>
    <p:sldId id="260" r:id="rId8"/>
    <p:sldId id="262" r:id="rId9"/>
    <p:sldId id="263" r:id="rId10"/>
    <p:sldId id="297" r:id="rId11"/>
    <p:sldId id="283" r:id="rId12"/>
    <p:sldId id="298" r:id="rId13"/>
    <p:sldId id="299" r:id="rId14"/>
    <p:sldId id="285" r:id="rId15"/>
    <p:sldId id="264" r:id="rId16"/>
    <p:sldId id="300" r:id="rId17"/>
    <p:sldId id="265" r:id="rId18"/>
    <p:sldId id="266" r:id="rId19"/>
    <p:sldId id="267" r:id="rId20"/>
    <p:sldId id="268" r:id="rId21"/>
    <p:sldId id="295" r:id="rId22"/>
    <p:sldId id="301" r:id="rId23"/>
    <p:sldId id="281" r:id="rId24"/>
    <p:sldId id="282"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gqpt4o2O5VZI5RBuFIlHR6RuAIy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CC930-CDFF-2F24-338C-B3A563130C9F}" name="Jones, Scott D." initials="JD" userId="S::jones_s@cde.state.co.us::3fb7bee2-be11-4246-80fc-c3f425b7a046" providerId="AD"/>
  <p188:author id="{21FE5DC1-A94C-B70C-592B-8B0A97124209}" name="Burnham, Kim" initials="BK" userId="S::burnham_k@cde.state.co.us::8a1289bd-648a-4696-85d2-921499452a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DD470B-6B0D-4B90-A805-A5C3499F0447}" v="1165" dt="2022-05-09T18:12:27.552"/>
    <p1510:client id="{900D1408-A66B-4786-D8C5-9A725F8FDE85}" v="6" dt="2022-05-06T23:35:08.953"/>
    <p1510:client id="{976C1945-007C-3F42-B1E7-9EC39B4307A3}" v="6" dt="2022-05-09T20:49:45.9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customschemas.google.com/relationships/presentationmetadata" Target="metadata"/><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a:t>Introduce Speakers</a:t>
            </a: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38" name="Google Shape;13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5833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45" name="Google Shape;145;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45" name="Google Shape;145;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7283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52" name="Google Shape;152;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59" name="Google Shape;159;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dirty="0"/>
              <a:t> </a:t>
            </a:r>
            <a:endParaRPr dirty="0"/>
          </a:p>
        </p:txBody>
      </p:sp>
      <p:sp>
        <p:nvSpPr>
          <p:cNvPr id="166" name="Google Shape;166;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73" name="Google Shape;173;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4" name="Google Shape;274;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0" name="Google Shape;280;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18" name="Google Shape;118;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31" name="Google Shape;131;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38" name="Google Shape;13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38" name="Google Shape;13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0698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38" name="Google Shape;13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0499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38" name="Google Shape;13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3994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1"/>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1"/>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1"/>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1"/>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1"/>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4" name="Google Shape;74;p3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3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6" name="Google Shape;76;p3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7" name="Google Shape;77;p3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8" name="Google Shape;78;p3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79"/>
        <p:cNvGrpSpPr/>
        <p:nvPr/>
      </p:nvGrpSpPr>
      <p:grpSpPr>
        <a:xfrm>
          <a:off x="0" y="0"/>
          <a:ext cx="0" cy="0"/>
          <a:chOff x="0" y="0"/>
          <a:chExt cx="0" cy="0"/>
        </a:xfrm>
      </p:grpSpPr>
      <p:sp>
        <p:nvSpPr>
          <p:cNvPr id="80" name="Google Shape;80;p3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1" name="Google Shape;81;p31"/>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4"/>
        <p:cNvGrpSpPr/>
        <p:nvPr/>
      </p:nvGrpSpPr>
      <p:grpSpPr>
        <a:xfrm>
          <a:off x="0" y="0"/>
          <a:ext cx="0" cy="0"/>
          <a:chOff x="0" y="0"/>
          <a:chExt cx="0" cy="0"/>
        </a:xfrm>
      </p:grpSpPr>
      <p:pic>
        <p:nvPicPr>
          <p:cNvPr id="85" name="Google Shape;85;p33"/>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86" name="Google Shape;86;p33"/>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3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2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2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2"/>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2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2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6"/>
        <p:cNvGrpSpPr/>
        <p:nvPr/>
      </p:nvGrpSpPr>
      <p:grpSpPr>
        <a:xfrm>
          <a:off x="0" y="0"/>
          <a:ext cx="0" cy="0"/>
          <a:chOff x="0" y="0"/>
          <a:chExt cx="0" cy="0"/>
        </a:xfrm>
      </p:grpSpPr>
      <p:sp>
        <p:nvSpPr>
          <p:cNvPr id="27" name="Google Shape;27;p23"/>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23"/>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9" name="Google Shape;29;p2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0" name="Google Shape;30;p2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1" name="Google Shape;31;p2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2" name="Google Shape;32;p2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3"/>
        <p:cNvGrpSpPr/>
        <p:nvPr/>
      </p:nvGrpSpPr>
      <p:grpSpPr>
        <a:xfrm>
          <a:off x="0" y="0"/>
          <a:ext cx="0" cy="0"/>
          <a:chOff x="0" y="0"/>
          <a:chExt cx="0" cy="0"/>
        </a:xfrm>
      </p:grpSpPr>
      <p:pic>
        <p:nvPicPr>
          <p:cNvPr id="34" name="Google Shape;34;p2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35" name="Google Shape;35;p2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2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7"/>
        <p:cNvGrpSpPr/>
        <p:nvPr/>
      </p:nvGrpSpPr>
      <p:grpSpPr>
        <a:xfrm>
          <a:off x="0" y="0"/>
          <a:ext cx="0" cy="0"/>
          <a:chOff x="0" y="0"/>
          <a:chExt cx="0" cy="0"/>
        </a:xfrm>
      </p:grpSpPr>
      <p:pic>
        <p:nvPicPr>
          <p:cNvPr id="38" name="Google Shape;38;p25"/>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9" name="Google Shape;39;p25"/>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25"/>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1" name="Google Shape;41;p25"/>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2" name="Google Shape;42;p2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3" name="Google Shape;43;p25"/>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4"/>
        <p:cNvGrpSpPr/>
        <p:nvPr/>
      </p:nvGrpSpPr>
      <p:grpSpPr>
        <a:xfrm>
          <a:off x="0" y="0"/>
          <a:ext cx="0" cy="0"/>
          <a:chOff x="0" y="0"/>
          <a:chExt cx="0" cy="0"/>
        </a:xfrm>
      </p:grpSpPr>
      <p:pic>
        <p:nvPicPr>
          <p:cNvPr id="45" name="Google Shape;45;p26"/>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6" name="Google Shape;46;p2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8" name="Google Shape;48;p2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9" name="Google Shape;49;p2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0" name="Google Shape;50;p2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51"/>
        <p:cNvGrpSpPr/>
        <p:nvPr/>
      </p:nvGrpSpPr>
      <p:grpSpPr>
        <a:xfrm>
          <a:off x="0" y="0"/>
          <a:ext cx="0" cy="0"/>
          <a:chOff x="0" y="0"/>
          <a:chExt cx="0" cy="0"/>
        </a:xfrm>
      </p:grpSpPr>
      <p:pic>
        <p:nvPicPr>
          <p:cNvPr id="52" name="Google Shape;52;p2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3" name="Google Shape;53;p2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2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5" name="Google Shape;55;p2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6" name="Google Shape;56;p2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7" name="Google Shape;57;p2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8"/>
        <p:cNvGrpSpPr/>
        <p:nvPr/>
      </p:nvGrpSpPr>
      <p:grpSpPr>
        <a:xfrm>
          <a:off x="0" y="0"/>
          <a:ext cx="0" cy="0"/>
          <a:chOff x="0" y="0"/>
          <a:chExt cx="0" cy="0"/>
        </a:xfrm>
      </p:grpSpPr>
      <p:pic>
        <p:nvPicPr>
          <p:cNvPr id="59" name="Google Shape;59;p2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0" name="Google Shape;60;p2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2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2" name="Google Shape;62;p2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3" name="Google Shape;63;p2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4" name="Google Shape;64;p2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5"/>
        <p:cNvGrpSpPr/>
        <p:nvPr/>
      </p:nvGrpSpPr>
      <p:grpSpPr>
        <a:xfrm>
          <a:off x="0" y="0"/>
          <a:ext cx="0" cy="0"/>
          <a:chOff x="0" y="0"/>
          <a:chExt cx="0" cy="0"/>
        </a:xfrm>
      </p:grpSpPr>
      <p:pic>
        <p:nvPicPr>
          <p:cNvPr id="66" name="Google Shape;66;p2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7" name="Google Shape;67;p2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2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9" name="Google Shape;69;p2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0" name="Google Shape;70;p2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1" name="Google Shape;71;p2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0"/>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0"/>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state.co.us/caresact/crf-allowableexpenditur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pp.smartsheet.com/b/form/5236deaf5559466a970d367a6495f89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pp.smartsheet.com/b/form/87e5584ad1b14a7d99b8d8c47a67c3f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www.cde.state.co.us/caresact/esser-transportationassistance" TargetMode="External"/><Relationship Id="rId4" Type="http://schemas.openxmlformats.org/officeDocument/2006/relationships/hyperlink" Target="mailto:CompetitiveGrants@cde.state.co.u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app.smartsheet.com/b/form/87e5584ad1b14a7d99b8d8c47a67c3f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cde.state.co.us/caresact/esser-etagassurances"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app.smartsheet.com/b/form/87e5584ad1b14a7d99b8d8c47a67c3f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ETAGapplications@cde.state.co.u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mailto:CompetitiveGrants@cde.state.co.us" TargetMode="External"/><Relationship Id="rId4" Type="http://schemas.openxmlformats.org/officeDocument/2006/relationships/hyperlink" Target="mailto:hawkins_r@cde.state.co.u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spreadsheets/d/1cpf4kC5a3B15RtRfgj2CqZ5ofFsgFH_z57wK1pWGeWM/edit?usp=shar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spreadsheets/d/1cpf4kC5a3B15RtRfgj2CqZ5ofFsgFH_z57wK1pWGeWM/edit?usp=shar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docs.google.com/spreadsheets/d/1mOOg083pRj0ZoLdBGBDJBQKqenRBOhv6oOnPHrMX6P4/edit?usp=sharin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sos.state.co.us/CCR/GenerateRulePdf.do?ruleVersionId=6221&amp;fileName=1%20CCR%20301-2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leg.colorado.gov/bills/sb22-144" TargetMode="External"/><Relationship Id="rId5" Type="http://schemas.openxmlformats.org/officeDocument/2006/relationships/hyperlink" Target="https://www.sos.state.co.us/CCR/GenerateRulePdf.do?ruleVersionId=10135&amp;fileName=4%20CCR%20723-6" TargetMode="External"/><Relationship Id="rId4" Type="http://schemas.openxmlformats.org/officeDocument/2006/relationships/hyperlink" Target="https://www.sos.state.co.us/CCR/GenerateRulePdf.do?ruleVersionId=9869&amp;fileName=1%20CCR%20301-26"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ctrTitle"/>
          </p:nvPr>
        </p:nvSpPr>
        <p:spPr>
          <a:xfrm>
            <a:off x="685801" y="3236240"/>
            <a:ext cx="7396316" cy="1380006"/>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262626"/>
              </a:buClr>
              <a:buSzPts val="2800"/>
              <a:buFont typeface="Calibri"/>
              <a:buNone/>
            </a:pPr>
            <a:r>
              <a:rPr lang="en-US" sz="2800" dirty="0">
                <a:solidFill>
                  <a:srgbClr val="262626"/>
                </a:solidFill>
                <a:latin typeface="Calibri"/>
                <a:ea typeface="Calibri"/>
                <a:cs typeface="Calibri"/>
                <a:sym typeface="Calibri"/>
              </a:rPr>
              <a:t> </a:t>
            </a:r>
            <a:r>
              <a:rPr lang="fr-FR" sz="2800" dirty="0">
                <a:solidFill>
                  <a:srgbClr val="262626"/>
                </a:solidFill>
                <a:latin typeface="Calibri"/>
                <a:ea typeface="Calibri"/>
                <a:cs typeface="Calibri"/>
                <a:sym typeface="Calibri"/>
              </a:rPr>
              <a:t>ESSER Transportation Assistance Grant Program (ETAG)</a:t>
            </a:r>
            <a:br>
              <a:rPr lang="fr-FR" sz="2800" dirty="0">
                <a:solidFill>
                  <a:srgbClr val="262626"/>
                </a:solidFill>
                <a:latin typeface="Calibri"/>
                <a:ea typeface="Calibri"/>
                <a:cs typeface="Calibri"/>
                <a:sym typeface="Calibri"/>
              </a:rPr>
            </a:br>
            <a:r>
              <a:rPr lang="en-US" sz="2800" dirty="0">
                <a:solidFill>
                  <a:srgbClr val="262626"/>
                </a:solidFill>
                <a:latin typeface="Calibri"/>
                <a:ea typeface="Calibri"/>
                <a:cs typeface="Calibri"/>
                <a:sym typeface="Calibri"/>
              </a:rPr>
              <a:t>Grant Program</a:t>
            </a:r>
            <a:br>
              <a:rPr lang="en-US" sz="1400" dirty="0">
                <a:solidFill>
                  <a:srgbClr val="262626"/>
                </a:solidFill>
                <a:latin typeface="Calibri"/>
                <a:ea typeface="Calibri"/>
                <a:cs typeface="Calibri"/>
                <a:sym typeface="Calibri"/>
              </a:rPr>
            </a:br>
            <a:br>
              <a:rPr lang="en-US" sz="1400" dirty="0">
                <a:solidFill>
                  <a:srgbClr val="262626"/>
                </a:solidFill>
                <a:latin typeface="Calibri"/>
                <a:ea typeface="Calibri"/>
                <a:cs typeface="Calibri"/>
                <a:sym typeface="Calibri"/>
              </a:rPr>
            </a:br>
            <a:br>
              <a:rPr lang="en-US" sz="2800" dirty="0"/>
            </a:br>
            <a:br>
              <a:rPr lang="en-US" sz="1800" dirty="0">
                <a:solidFill>
                  <a:srgbClr val="262626"/>
                </a:solidFill>
                <a:latin typeface="Calibri"/>
                <a:ea typeface="Calibri"/>
                <a:cs typeface="Calibri"/>
                <a:sym typeface="Calibri"/>
              </a:rPr>
            </a:br>
            <a:r>
              <a:rPr lang="en-US" sz="1800" dirty="0">
                <a:solidFill>
                  <a:srgbClr val="262626"/>
                </a:solidFill>
                <a:latin typeface="Calibri"/>
                <a:ea typeface="Calibri"/>
                <a:cs typeface="Calibri"/>
                <a:sym typeface="Calibri"/>
              </a:rPr>
              <a:t> </a:t>
            </a:r>
            <a:br>
              <a:rPr lang="en-US" sz="1800" dirty="0">
                <a:solidFill>
                  <a:srgbClr val="262626"/>
                </a:solidFill>
                <a:latin typeface="Calibri"/>
                <a:ea typeface="Calibri"/>
                <a:cs typeface="Calibri"/>
                <a:sym typeface="Calibri"/>
              </a:rPr>
            </a:br>
            <a:endParaRPr sz="2800" dirty="0"/>
          </a:p>
        </p:txBody>
      </p:sp>
      <p:sp>
        <p:nvSpPr>
          <p:cNvPr id="93" name="Google Shape;93;p1"/>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rgbClr val="262626"/>
              </a:buClr>
              <a:buSzPts val="2000"/>
              <a:buNone/>
            </a:pPr>
            <a:r>
              <a:rPr lang="en-US" sz="2000" dirty="0">
                <a:solidFill>
                  <a:srgbClr val="262626"/>
                </a:solidFill>
                <a:latin typeface="Calibri"/>
                <a:ea typeface="Calibri"/>
                <a:cs typeface="Calibri"/>
                <a:sym typeface="Calibri"/>
              </a:rPr>
              <a:t>Pursuant to the American Rescue Plan of </a:t>
            </a:r>
            <a:r>
              <a:rPr lang="en-US" sz="1900" dirty="0"/>
              <a:t>2021</a:t>
            </a:r>
          </a:p>
          <a:p>
            <a:pPr marL="0" lvl="0" indent="0" algn="ctr" rtl="0">
              <a:lnSpc>
                <a:spcPct val="100000"/>
              </a:lnSpc>
              <a:spcBef>
                <a:spcPts val="0"/>
              </a:spcBef>
              <a:spcAft>
                <a:spcPts val="0"/>
              </a:spcAft>
              <a:buClr>
                <a:srgbClr val="262626"/>
              </a:buClr>
              <a:buSzPts val="2000"/>
              <a:buNone/>
            </a:pPr>
            <a:r>
              <a:rPr lang="en-US" sz="1900" dirty="0"/>
              <a:t>May 2022</a:t>
            </a:r>
            <a:endParaRPr dirty="0"/>
          </a:p>
          <a:p>
            <a:pPr marL="0" lvl="0" indent="0" algn="ctr" rtl="0">
              <a:lnSpc>
                <a:spcPct val="90000"/>
              </a:lnSpc>
              <a:spcBef>
                <a:spcPts val="1000"/>
              </a:spcBef>
              <a:spcAft>
                <a:spcPts val="0"/>
              </a:spcAft>
              <a:buClr>
                <a:schemeClr val="dk1"/>
              </a:buClr>
              <a:buSzPts val="20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245193" y="254514"/>
            <a:ext cx="7674691"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Allowable Services</a:t>
            </a:r>
            <a:br>
              <a:rPr lang="en-US" dirty="0"/>
            </a:br>
            <a:r>
              <a:rPr lang="en-US" i="1" dirty="0"/>
              <a:t>(continued)</a:t>
            </a:r>
            <a:endParaRPr i="1" dirty="0"/>
          </a:p>
        </p:txBody>
      </p:sp>
      <p:sp>
        <p:nvSpPr>
          <p:cNvPr id="141" name="Google Shape;141;p9"/>
          <p:cNvSpPr txBox="1">
            <a:spLocks noGrp="1"/>
          </p:cNvSpPr>
          <p:nvPr>
            <p:ph type="body" idx="1"/>
          </p:nvPr>
        </p:nvSpPr>
        <p:spPr>
          <a:xfrm>
            <a:off x="245193" y="1244600"/>
            <a:ext cx="8603532" cy="5156200"/>
          </a:xfrm>
          <a:prstGeom prst="rect">
            <a:avLst/>
          </a:prstGeom>
          <a:noFill/>
          <a:ln>
            <a:noFill/>
          </a:ln>
        </p:spPr>
        <p:txBody>
          <a:bodyPr spcFirstLastPara="1" wrap="square" lIns="0" tIns="0" rIns="0" bIns="45700" anchor="t" anchorCtr="0">
            <a:normAutofit/>
          </a:bodyPr>
          <a:lstStyle/>
          <a:p>
            <a:pPr marL="0" indent="0">
              <a:spcBef>
                <a:spcPts val="0"/>
              </a:spcBef>
              <a:spcAft>
                <a:spcPts val="60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These funds are specific to this program, the ESSER Transportation Assistance Grant Program, and uses of funds for any other purpose are not allowed. Please review the </a:t>
            </a:r>
            <a:r>
              <a:rPr lang="en-US"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ESSER Allowable Uses</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document for further clarity. If you have any questions regarding allowable expenses, please reach out to Robert Hawkins (Hawkins_R@cde.state.co.us) </a:t>
            </a:r>
            <a:r>
              <a:rPr lang="en-US"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for</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confirmation. Please see Attachment B for Federal Budgeting Resources.</a:t>
            </a:r>
          </a:p>
          <a:p>
            <a:pPr marL="0" marR="0" lvl="0" indent="0">
              <a:spcBef>
                <a:spcPts val="0"/>
              </a:spcBef>
              <a:spcAft>
                <a:spcPts val="600"/>
              </a:spcAft>
              <a:buNone/>
            </a:pPr>
            <a:endParaRPr dirty="0"/>
          </a:p>
        </p:txBody>
      </p:sp>
      <p:sp>
        <p:nvSpPr>
          <p:cNvPr id="142" name="Google Shape;142;p9"/>
          <p:cNvSpPr txBox="1">
            <a:spLocks noGrp="1"/>
          </p:cNvSpPr>
          <p:nvPr>
            <p:ph type="sldNum" idx="12"/>
          </p:nvPr>
        </p:nvSpPr>
        <p:spPr>
          <a:xfrm>
            <a:off x="245193" y="6238361"/>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179911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0512-D8BE-5EA5-B56A-B325BF97E289}"/>
              </a:ext>
            </a:extLst>
          </p:cNvPr>
          <p:cNvSpPr>
            <a:spLocks noGrp="1"/>
          </p:cNvSpPr>
          <p:nvPr>
            <p:ph type="title"/>
          </p:nvPr>
        </p:nvSpPr>
        <p:spPr/>
        <p:txBody>
          <a:bodyPr/>
          <a:lstStyle/>
          <a:p>
            <a:r>
              <a:rPr lang="en-US"/>
              <a:t>Duration of Grant</a:t>
            </a:r>
          </a:p>
        </p:txBody>
      </p:sp>
      <p:sp>
        <p:nvSpPr>
          <p:cNvPr id="3" name="Text Placeholder 2">
            <a:extLst>
              <a:ext uri="{FF2B5EF4-FFF2-40B4-BE49-F238E27FC236}">
                <a16:creationId xmlns:a16="http://schemas.microsoft.com/office/drawing/2014/main" id="{34300D5F-54EE-D971-88EC-CB886A350AC2}"/>
              </a:ext>
            </a:extLst>
          </p:cNvPr>
          <p:cNvSpPr>
            <a:spLocks noGrp="1"/>
          </p:cNvSpPr>
          <p:nvPr>
            <p:ph type="body" idx="1"/>
          </p:nvPr>
        </p:nvSpPr>
        <p:spPr/>
        <p:txBody>
          <a:bodyPr/>
          <a:lstStyle/>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Grants will be awarded for up to a two</a:t>
            </a:r>
            <a:r>
              <a:rPr lang="en-US"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year term beginning in the 2022-2023 fiscal year.  Funding in the 2023-2024 fiscal year is contingent upon grantees meeting all grant, fiscal and reporting requirements. CDE reserves the right to increase or decrease the total allocated to this program dependent on fund availability and applications. Funds must be expended by </a:t>
            </a:r>
            <a:r>
              <a:rPr lang="en-US"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June 30 of each funded </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year. There will be no carryover of funds.</a:t>
            </a:r>
          </a:p>
          <a:p>
            <a:pPr marL="76200" indent="0">
              <a:buNone/>
            </a:pPr>
            <a:endParaRPr lang="en-US" dirty="0"/>
          </a:p>
        </p:txBody>
      </p:sp>
      <p:sp>
        <p:nvSpPr>
          <p:cNvPr id="4" name="Slide Number Placeholder 3">
            <a:extLst>
              <a:ext uri="{FF2B5EF4-FFF2-40B4-BE49-F238E27FC236}">
                <a16:creationId xmlns:a16="http://schemas.microsoft.com/office/drawing/2014/main" id="{3C21049A-3B93-7FD5-D686-4D9F8790262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1457066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Reporting, Evaluation, and Documentation</a:t>
            </a:r>
            <a:endParaRPr dirty="0"/>
          </a:p>
        </p:txBody>
      </p:sp>
      <p:sp>
        <p:nvSpPr>
          <p:cNvPr id="148" name="Google Shape;148;p10"/>
          <p:cNvSpPr txBox="1">
            <a:spLocks noGrp="1"/>
          </p:cNvSpPr>
          <p:nvPr>
            <p:ph type="body" idx="1"/>
          </p:nvPr>
        </p:nvSpPr>
        <p:spPr>
          <a:xfrm>
            <a:off x="245193" y="1333500"/>
            <a:ext cx="8641632" cy="4770214"/>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Each applicant that receives a grant through the ESSER Transportation Assistance Grant Program is required to </a:t>
            </a:r>
            <a:r>
              <a:rPr lang="en-US" sz="1800" kern="800" dirty="0">
                <a:solidFill>
                  <a:srgbClr val="262626"/>
                </a:solidFill>
                <a:latin typeface="Calibri" panose="020F0502020204030204" pitchFamily="34" charset="0"/>
                <a:ea typeface="Calibri" panose="020F0502020204030204" pitchFamily="34" charset="0"/>
                <a:cs typeface="Arial" panose="020B0604020202020204" pitchFamily="34" charset="0"/>
              </a:rPr>
              <a:t>comply with reporting requirements outlined on page 5 of the RFA on or before </a:t>
            </a:r>
            <a:r>
              <a:rPr lang="en-US" sz="18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June 30 of each year of funding. </a:t>
            </a:r>
          </a:p>
          <a:p>
            <a:pPr marL="0" marR="0" indent="0">
              <a:spcBef>
                <a:spcPts val="0"/>
              </a:spcBef>
              <a:spcAft>
                <a:spcPts val="0"/>
              </a:spcAft>
              <a:buNone/>
            </a:pP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indent="0">
              <a:spcBef>
                <a:spcPts val="0"/>
              </a:spcBef>
              <a:buNone/>
            </a:pPr>
            <a:r>
              <a:rPr lang="en-US" sz="1800" kern="800" dirty="0">
                <a:solidFill>
                  <a:srgbClr val="262626"/>
                </a:solidFill>
                <a:latin typeface="Calibri" panose="020F0502020204030204" pitchFamily="34" charset="0"/>
                <a:ea typeface="Calibri" panose="020F0502020204030204" pitchFamily="34" charset="0"/>
                <a:cs typeface="Arial" panose="020B0604020202020204" pitchFamily="34" charset="0"/>
              </a:rPr>
              <a:t>Applicants will be required to maintain the following: </a:t>
            </a:r>
          </a:p>
          <a:p>
            <a:pPr marL="285750" indent="-285750">
              <a:spcBef>
                <a:spcPts val="0"/>
              </a:spcBef>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Appropriate records demonstrating that only students eligible for this program receive transportation supports through these funds;</a:t>
            </a:r>
          </a:p>
          <a:p>
            <a:pPr marL="285750" indent="-285750">
              <a:spcBef>
                <a:spcPts val="0"/>
              </a:spcBef>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Appropriate records demonstrating that the funds used to provide transportation supports are used only for that purpose and only for eligible students.</a:t>
            </a:r>
          </a:p>
          <a:p>
            <a:pPr marL="285750" indent="-285750">
              <a:spcBef>
                <a:spcPts val="0"/>
              </a:spcBef>
            </a:pPr>
            <a:r>
              <a:rPr lang="en-US" sz="1800" kern="800" dirty="0">
                <a:solidFill>
                  <a:srgbClr val="262626"/>
                </a:solidFill>
                <a:latin typeface="Calibri" panose="020F0502020204030204" pitchFamily="34" charset="0"/>
                <a:ea typeface="Calibri" panose="020F0502020204030204" pitchFamily="34" charset="0"/>
                <a:cs typeface="Arial" panose="020B0604020202020204" pitchFamily="34" charset="0"/>
              </a:rPr>
              <a:t>Notification and submission instructions will be provided prior to the due date of the report.</a:t>
            </a: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pPr marL="0" indent="0">
              <a:buSzPct val="100000"/>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Information reported to CDE in relation to grant activities, other than student PII data, is not confidential and is subject to public request. Grantees should ensure reported information does not contain PII or confidential information.</a:t>
            </a:r>
          </a:p>
          <a:p>
            <a:pPr marL="0" lvl="0" indent="0" algn="l" rtl="0">
              <a:lnSpc>
                <a:spcPct val="90000"/>
              </a:lnSpc>
              <a:spcBef>
                <a:spcPts val="1000"/>
              </a:spcBef>
              <a:spcAft>
                <a:spcPts val="0"/>
              </a:spcAft>
              <a:buClr>
                <a:schemeClr val="dk1"/>
              </a:buClr>
              <a:buSzPct val="100000"/>
              <a:buNone/>
            </a:pPr>
            <a:endParaRPr dirty="0"/>
          </a:p>
        </p:txBody>
      </p:sp>
      <p:sp>
        <p:nvSpPr>
          <p:cNvPr id="149" name="Google Shape;149;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223071"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Reporting, Evaluation, and Documentation</a:t>
            </a:r>
            <a:br>
              <a:rPr lang="en-US" dirty="0"/>
            </a:br>
            <a:r>
              <a:rPr lang="en-US" i="1" dirty="0"/>
              <a:t>(continued)</a:t>
            </a:r>
            <a:endParaRPr i="1" dirty="0"/>
          </a:p>
        </p:txBody>
      </p:sp>
      <p:sp>
        <p:nvSpPr>
          <p:cNvPr id="148" name="Google Shape;148;p10"/>
          <p:cNvSpPr txBox="1">
            <a:spLocks noGrp="1"/>
          </p:cNvSpPr>
          <p:nvPr>
            <p:ph type="body" idx="1"/>
          </p:nvPr>
        </p:nvSpPr>
        <p:spPr>
          <a:xfrm>
            <a:off x="245193" y="1333500"/>
            <a:ext cx="8641632" cy="4770214"/>
          </a:xfrm>
          <a:prstGeom prst="rect">
            <a:avLst/>
          </a:prstGeom>
          <a:noFill/>
          <a:ln>
            <a:noFill/>
          </a:ln>
        </p:spPr>
        <p:txBody>
          <a:bodyPr spcFirstLastPara="1" wrap="square" lIns="0" tIns="0" rIns="0" bIns="45700" anchor="t" anchorCtr="0">
            <a:normAutofit fontScale="92500" lnSpcReduction="10000"/>
          </a:bodyPr>
          <a:lstStyle/>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Applicants receiving a grant through the ESSER Transportation Assistance Grant Program are required, at a minimum, to collect and maintain:</a:t>
            </a:r>
          </a:p>
          <a:p>
            <a:pPr marL="342900" marR="0" lvl="0" indent="-342900">
              <a:spcBef>
                <a:spcPts val="0"/>
              </a:spcBef>
              <a:spcAft>
                <a:spcPts val="0"/>
              </a:spcAft>
              <a:buFont typeface="Symbol" panose="05050102010706020507" pitchFamily="18" charset="2"/>
              <a:buChar char=""/>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Appropriate records demonstrating that only students eligible for this program receive transportation supports through these funds;</a:t>
            </a:r>
          </a:p>
          <a:p>
            <a:pPr marL="342900" marR="0" lvl="0" indent="-342900">
              <a:spcBef>
                <a:spcPts val="0"/>
              </a:spcBef>
              <a:spcAft>
                <a:spcPts val="0"/>
              </a:spcAft>
              <a:buFont typeface="Symbol" panose="05050102010706020507" pitchFamily="18" charset="2"/>
              <a:buChar char=""/>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Appropriate records demonstrating that the funds used to provide transportation supports are used only for that purpose and only for eligible students.</a:t>
            </a:r>
          </a:p>
          <a:p>
            <a:pPr marL="0" marR="0" indent="0">
              <a:spcBef>
                <a:spcPts val="0"/>
              </a:spcBef>
              <a:spcAft>
                <a:spcPts val="0"/>
              </a:spcAft>
              <a:buNone/>
            </a:pPr>
            <a:endPar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Applicants receiving funding will also be required to submit an Annual Financial Report. Details and format for this report will be provided upon award and as part of the budget workbook and/or grant award letter (GAL).</a:t>
            </a:r>
            <a:endPar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Information reported to CDE in relation to grant activities, other than student PII data, is not confidential and is subject to public request. Grantees should ensure reported information does not contain PII or confidential information.</a:t>
            </a:r>
          </a:p>
          <a:p>
            <a:pPr marL="0" lvl="0" indent="0" algn="l" rtl="0">
              <a:lnSpc>
                <a:spcPct val="90000"/>
              </a:lnSpc>
              <a:spcBef>
                <a:spcPts val="1000"/>
              </a:spcBef>
              <a:spcAft>
                <a:spcPts val="0"/>
              </a:spcAft>
              <a:buClr>
                <a:schemeClr val="dk1"/>
              </a:buClr>
              <a:buSzPct val="100000"/>
              <a:buNone/>
            </a:pPr>
            <a:endParaRPr dirty="0"/>
          </a:p>
        </p:txBody>
      </p:sp>
      <p:sp>
        <p:nvSpPr>
          <p:cNvPr id="149" name="Google Shape;149;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4248265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1"/>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Intent to Apply</a:t>
            </a:r>
            <a:endParaRPr dirty="0"/>
          </a:p>
        </p:txBody>
      </p:sp>
      <p:sp>
        <p:nvSpPr>
          <p:cNvPr id="155" name="Google Shape;155;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If interested in applying for this funding opportunity, submit the </a:t>
            </a:r>
            <a:r>
              <a:rPr lang="en-US" b="1"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Intent to Apply</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by</a:t>
            </a:r>
            <a:r>
              <a:rPr lang="en-US"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Tuesday, May 31, 2022</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The Intent to Apply is encouraged, but not required to apply.</a:t>
            </a:r>
          </a:p>
          <a:p>
            <a:pPr marL="228600" lvl="0" indent="-76200" algn="l" rtl="0">
              <a:lnSpc>
                <a:spcPct val="90000"/>
              </a:lnSpc>
              <a:spcBef>
                <a:spcPts val="1000"/>
              </a:spcBef>
              <a:spcAft>
                <a:spcPts val="0"/>
              </a:spcAft>
              <a:buClr>
                <a:schemeClr val="dk1"/>
              </a:buClr>
              <a:buSzPts val="2400"/>
              <a:buNone/>
            </a:pPr>
            <a:endParaRPr dirty="0"/>
          </a:p>
        </p:txBody>
      </p:sp>
      <p:sp>
        <p:nvSpPr>
          <p:cNvPr id="156" name="Google Shape;156;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a:t>Review Process and Timeline</a:t>
            </a:r>
            <a:endParaRPr/>
          </a:p>
        </p:txBody>
      </p:sp>
      <p:sp>
        <p:nvSpPr>
          <p:cNvPr id="162" name="Google Shape;162;p12"/>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Applications will be reviewed by CDE staff to ensure they contain all the required components. Applicants will be notified of final award status no later than </a:t>
            </a:r>
            <a:r>
              <a:rPr lang="en-US"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Friday, July 1, 2022</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t>
            </a:r>
          </a:p>
          <a:p>
            <a:pPr marL="0" marR="0" indent="0">
              <a:spcBef>
                <a:spcPts val="0"/>
              </a:spcBef>
              <a:spcAft>
                <a:spcPts val="0"/>
              </a:spcAft>
              <a:buNone/>
            </a:pPr>
            <a:r>
              <a:rPr lang="en-US"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a:t>
            </a:r>
            <a:endPar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Note:</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This is a competitive process – </a:t>
            </a:r>
            <a:r>
              <a:rPr lang="en-US"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applicants must score at least 70 points out of the 100 possible points to be approved for funding</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Applications that score below 70 points may be asked to submit revisions that would bring the application up to a fundable level. There is no guarantee that applying will result in funding or funding at the requested level. All award decisions are final. Applicants that do not meet the qualifications may reapply for future grant opportunities.</a:t>
            </a:r>
          </a:p>
          <a:p>
            <a:pPr marL="228600" lvl="0" indent="-76200" algn="l" rtl="0">
              <a:lnSpc>
                <a:spcPct val="90000"/>
              </a:lnSpc>
              <a:spcBef>
                <a:spcPts val="1000"/>
              </a:spcBef>
              <a:spcAft>
                <a:spcPts val="0"/>
              </a:spcAft>
              <a:buClr>
                <a:schemeClr val="dk1"/>
              </a:buClr>
              <a:buSzPts val="24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63" name="Google Shape;163;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a:t>Submission Process and Deadline</a:t>
            </a:r>
            <a:endParaRPr/>
          </a:p>
        </p:txBody>
      </p:sp>
      <p:sp>
        <p:nvSpPr>
          <p:cNvPr id="169" name="Google Shape;169;p1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Completed applications (including all required elements outlined below) must be submitted through the </a:t>
            </a:r>
            <a:r>
              <a:rPr lang="en-US" sz="18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online application form</a:t>
            </a: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by </a:t>
            </a:r>
            <a:r>
              <a:rPr lang="en-US" sz="18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Tuesday, June 21, 2022, by 11:59 pm</a:t>
            </a: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t>
            </a:r>
          </a:p>
          <a:p>
            <a:pPr marL="0" marR="0" indent="0">
              <a:spcBef>
                <a:spcPts val="0"/>
              </a:spcBef>
              <a:spcAft>
                <a:spcPts val="0"/>
              </a:spcAft>
              <a:buNone/>
            </a:pP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Within the online application, applicants will complete Part I with their applicant information, Part II with their application narrative, and upload attachments as described in the Required Elements section below.</a:t>
            </a: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Incomplete or late applications will not be considered. If you do not receive an email confirmation of receipt of your submission from the application system within 24 hours after the deadline, e-mail </a:t>
            </a:r>
            <a:r>
              <a:rPr lang="en-US" sz="18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4"/>
              </a:rPr>
              <a:t>CompetitiveGrants@cde.state.co.us</a:t>
            </a: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t>
            </a: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a:t>
            </a: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Application materials and budget are available for download on CDE’s </a:t>
            </a:r>
            <a:r>
              <a:rPr lang="en-US" sz="18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5"/>
              </a:rPr>
              <a:t>ETAG</a:t>
            </a: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webpage.</a:t>
            </a:r>
          </a:p>
          <a:p>
            <a:pPr marL="0" marR="0" lvl="0" indent="0" algn="l" rtl="0">
              <a:lnSpc>
                <a:spcPct val="90000"/>
              </a:lnSpc>
              <a:spcBef>
                <a:spcPts val="0"/>
              </a:spcBef>
              <a:spcAft>
                <a:spcPts val="0"/>
              </a:spcAft>
              <a:buClr>
                <a:srgbClr val="262626"/>
              </a:buClr>
              <a:buSzPts val="1800"/>
              <a:buNone/>
            </a:pPr>
            <a:r>
              <a:rPr lang="en-US" sz="1800" dirty="0">
                <a:solidFill>
                  <a:srgbClr val="262626"/>
                </a:solidFill>
                <a:latin typeface="Calibri"/>
                <a:ea typeface="Calibri"/>
                <a:cs typeface="Calibri"/>
                <a:sym typeface="Calibri"/>
              </a:rPr>
              <a:t> </a:t>
            </a:r>
            <a:endParaRPr dirty="0"/>
          </a:p>
          <a:p>
            <a:pPr marL="0" lvl="0" indent="0" algn="l" rtl="0">
              <a:lnSpc>
                <a:spcPct val="90000"/>
              </a:lnSpc>
              <a:spcBef>
                <a:spcPts val="1000"/>
              </a:spcBef>
              <a:spcAft>
                <a:spcPts val="0"/>
              </a:spcAft>
              <a:buClr>
                <a:schemeClr val="dk1"/>
              </a:buClr>
              <a:buSzPts val="2400"/>
              <a:buNone/>
            </a:pPr>
            <a:endParaRPr dirty="0"/>
          </a:p>
        </p:txBody>
      </p:sp>
      <p:sp>
        <p:nvSpPr>
          <p:cNvPr id="170" name="Google Shape;170;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4"/>
          <p:cNvSpPr txBox="1">
            <a:spLocks noGrp="1"/>
          </p:cNvSpPr>
          <p:nvPr>
            <p:ph type="title"/>
          </p:nvPr>
        </p:nvSpPr>
        <p:spPr>
          <a:xfrm>
            <a:off x="244474" y="254000"/>
            <a:ext cx="6907763" cy="75723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a:t>Required Elements</a:t>
            </a:r>
            <a:endParaRPr/>
          </a:p>
        </p:txBody>
      </p:sp>
      <p:sp>
        <p:nvSpPr>
          <p:cNvPr id="176" name="Google Shape;176;p14"/>
          <p:cNvSpPr txBox="1">
            <a:spLocks noGrp="1"/>
          </p:cNvSpPr>
          <p:nvPr>
            <p:ph type="body" idx="1"/>
          </p:nvPr>
        </p:nvSpPr>
        <p:spPr>
          <a:xfrm>
            <a:off x="381000" y="1273677"/>
            <a:ext cx="8585200" cy="4795510"/>
          </a:xfrm>
          <a:prstGeom prst="rect">
            <a:avLst/>
          </a:prstGeom>
          <a:noFill/>
          <a:ln>
            <a:noFill/>
          </a:ln>
        </p:spPr>
        <p:txBody>
          <a:bodyPr spcFirstLastPara="1" wrap="square" lIns="0" tIns="0" rIns="0" bIns="45700" anchor="t" anchorCtr="0">
            <a:normAutofit/>
          </a:bodyPr>
          <a:lstStyle/>
          <a:p>
            <a:pPr marL="0" indent="0">
              <a:spcBef>
                <a:spcPts val="0"/>
              </a:spcBef>
              <a:buNone/>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The format outlined below must be followed in order to assure consistent application of the evaluation criteria. See evaluation rubric for specific selection criteria needed in Part II (page 11).</a:t>
            </a:r>
          </a:p>
          <a:p>
            <a:pPr marL="0" marR="0" indent="0">
              <a:spcBef>
                <a:spcPts val="0"/>
              </a:spcBef>
              <a:spcAft>
                <a:spcPts val="0"/>
              </a:spcAft>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77" name="Google Shape;177;p14"/>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17</a:t>
            </a:fld>
            <a:endParaRPr/>
          </a:p>
        </p:txBody>
      </p:sp>
      <p:graphicFrame>
        <p:nvGraphicFramePr>
          <p:cNvPr id="4" name="Table 3">
            <a:extLst>
              <a:ext uri="{FF2B5EF4-FFF2-40B4-BE49-F238E27FC236}">
                <a16:creationId xmlns:a16="http://schemas.microsoft.com/office/drawing/2014/main" id="{DD58B9B7-0527-08CE-4B37-1D76DCDC2B66}"/>
              </a:ext>
            </a:extLst>
          </p:cNvPr>
          <p:cNvGraphicFramePr>
            <a:graphicFrameLocks noGrp="1"/>
          </p:cNvGraphicFramePr>
          <p:nvPr>
            <p:extLst>
              <p:ext uri="{D42A27DB-BD31-4B8C-83A1-F6EECF244321}">
                <p14:modId xmlns:p14="http://schemas.microsoft.com/office/powerpoint/2010/main" val="3585421755"/>
              </p:ext>
            </p:extLst>
          </p:nvPr>
        </p:nvGraphicFramePr>
        <p:xfrm>
          <a:off x="381000" y="2184400"/>
          <a:ext cx="8382000" cy="3244057"/>
        </p:xfrm>
        <a:graphic>
          <a:graphicData uri="http://schemas.openxmlformats.org/drawingml/2006/table">
            <a:tbl>
              <a:tblPr firstRow="1" firstCol="1" bandRow="1"/>
              <a:tblGrid>
                <a:gridCol w="4191000">
                  <a:extLst>
                    <a:ext uri="{9D8B030D-6E8A-4147-A177-3AD203B41FA5}">
                      <a16:colId xmlns:a16="http://schemas.microsoft.com/office/drawing/2014/main" val="799409943"/>
                    </a:ext>
                  </a:extLst>
                </a:gridCol>
                <a:gridCol w="4191000">
                  <a:extLst>
                    <a:ext uri="{9D8B030D-6E8A-4147-A177-3AD203B41FA5}">
                      <a16:colId xmlns:a16="http://schemas.microsoft.com/office/drawing/2014/main" val="1088580504"/>
                    </a:ext>
                  </a:extLst>
                </a:gridCol>
              </a:tblGrid>
              <a:tr h="1214266">
                <a:tc>
                  <a:txBody>
                    <a:bodyPr/>
                    <a:lstStyle/>
                    <a:p>
                      <a:pPr marL="0" marR="0">
                        <a:lnSpc>
                          <a:spcPct val="107000"/>
                        </a:lnSpc>
                        <a:spcBef>
                          <a:spcPts val="0"/>
                        </a:spcBef>
                        <a:spcAft>
                          <a:spcPts val="0"/>
                        </a:spcAft>
                      </a:pPr>
                      <a:r>
                        <a:rPr lang="en-US" sz="1100" b="1"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Complete responses in the </a:t>
                      </a:r>
                      <a:r>
                        <a:rPr lang="en-US" sz="1100" b="1"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online application form</a:t>
                      </a:r>
                      <a:r>
                        <a:rPr lang="en-US" sz="1100" b="1"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lang="en-US" sz="1100" kern="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18415" marR="18415"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Bef>
                          <a:spcPts val="0"/>
                        </a:spcBef>
                        <a:spcAft>
                          <a:spcPts val="0"/>
                        </a:spcAft>
                      </a:pPr>
                      <a:r>
                        <a:rPr lang="en-US" sz="1100" b="1" kern="1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Part I:</a:t>
                      </a:r>
                      <a:r>
                        <a:rPr lang="en-US" sz="1100" b="1" kern="1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a:t>
                      </a:r>
                      <a:r>
                        <a:rPr lang="en-US" sz="1100" b="1" kern="1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Applicant Information</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Part II: Application Narrative</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Part IV: Financial Management Risk Assessment</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b="1" kern="1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18415" marR="18415"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86371748"/>
                  </a:ext>
                </a:extLst>
              </a:tr>
              <a:tr h="790265">
                <a:tc rowSpan="3">
                  <a:txBody>
                    <a:bodyPr/>
                    <a:lstStyle/>
                    <a:p>
                      <a:pPr marL="0" marR="0">
                        <a:lnSpc>
                          <a:spcPct val="107000"/>
                        </a:lnSpc>
                        <a:spcBef>
                          <a:spcPts val="0"/>
                        </a:spcBef>
                        <a:spcAft>
                          <a:spcPts val="0"/>
                        </a:spcAft>
                      </a:pPr>
                      <a:r>
                        <a:rPr lang="en-US" sz="1100" b="1" kern="100">
                          <a:solidFill>
                            <a:srgbClr val="262626"/>
                          </a:solidFill>
                          <a:effectLst/>
                          <a:latin typeface="Calibri" panose="020F0502020204030204" pitchFamily="34" charset="0"/>
                          <a:ea typeface="Calibri" panose="020F0502020204030204" pitchFamily="34" charset="0"/>
                          <a:cs typeface="Arial" panose="020B0604020202020204" pitchFamily="34" charset="0"/>
                        </a:rPr>
                        <a:t>Upload these documents in the </a:t>
                      </a:r>
                      <a:r>
                        <a:rPr lang="en-US" sz="1100" b="1" u="sng" kern="10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online application form</a:t>
                      </a:r>
                      <a:r>
                        <a:rPr lang="en-US" sz="1100" b="1" kern="100">
                          <a:solidFill>
                            <a:srgbClr val="262626"/>
                          </a:solidFill>
                          <a:effectLst/>
                          <a:latin typeface="Calibri" panose="020F0502020204030204" pitchFamily="34" charset="0"/>
                          <a:ea typeface="Calibri" panose="020F0502020204030204" pitchFamily="34" charset="0"/>
                          <a:cs typeface="Arial" panose="020B0604020202020204" pitchFamily="34" charset="0"/>
                        </a:rPr>
                        <a:t>:</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u="sng" kern="800">
                          <a:solidFill>
                            <a:srgbClr val="262626"/>
                          </a:solidFill>
                          <a:effectLst/>
                          <a:latin typeface="Calibri" panose="020F0502020204030204" pitchFamily="34" charset="0"/>
                          <a:ea typeface="Calibri" panose="020F0502020204030204" pitchFamily="34" charset="0"/>
                          <a:cs typeface="Arial" panose="020B0604020202020204" pitchFamily="34" charset="0"/>
                        </a:rPr>
                        <a:t>1. </a:t>
                      </a:r>
                      <a:r>
                        <a:rPr lang="en-US" sz="1100" u="sng" kern="80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4"/>
                        </a:rPr>
                        <a:t>Part III: Assurances, Approval and Transmittal Signature Form</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u="none" strike="noStrike" kern="80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u="sng" kern="100">
                          <a:solidFill>
                            <a:srgbClr val="262626"/>
                          </a:solidFill>
                          <a:effectLst/>
                          <a:latin typeface="Calibri" panose="020F0502020204030204" pitchFamily="34" charset="0"/>
                          <a:ea typeface="Calibri" panose="020F0502020204030204" pitchFamily="34" charset="0"/>
                          <a:cs typeface="Arial" panose="020B0604020202020204" pitchFamily="34" charset="0"/>
                        </a:rPr>
                        <a:t>2. Budget Workbook</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kern="100">
                          <a:solidFill>
                            <a:srgbClr val="262626"/>
                          </a:solidFill>
                          <a:effectLst/>
                          <a:latin typeface="Calibri" panose="020F0502020204030204" pitchFamily="34" charset="0"/>
                          <a:ea typeface="Calibri" panose="020F0502020204030204" pitchFamily="34" charset="0"/>
                          <a:cs typeface="Calibri" panose="020F0502020204030204" pitchFamily="34" charset="0"/>
                        </a:rPr>
                        <a:t>	</a:t>
                      </a:r>
                      <a:r>
                        <a:rPr lang="en-US" sz="1100" kern="100">
                          <a:solidFill>
                            <a:srgbClr val="262626"/>
                          </a:solidFill>
                          <a:effectLst/>
                          <a:latin typeface="Calibri" panose="020F0502020204030204" pitchFamily="34" charset="0"/>
                          <a:ea typeface="Calibri" panose="020F0502020204030204" pitchFamily="34" charset="0"/>
                          <a:cs typeface="Arial" panose="020B0604020202020204" pitchFamily="34" charset="0"/>
                        </a:rPr>
                        <a:t>Submit in Excel format in </a:t>
                      </a:r>
                      <a:r>
                        <a:rPr lang="en-US" sz="1100" u="sng" kern="100">
                          <a:solidFill>
                            <a:srgbClr val="262626"/>
                          </a:solidFill>
                          <a:effectLst/>
                          <a:latin typeface="Calibri" panose="020F0502020204030204" pitchFamily="34" charset="0"/>
                          <a:ea typeface="Calibri" panose="020F0502020204030204" pitchFamily="34" charset="0"/>
                          <a:cs typeface="Arial" panose="020B0604020202020204" pitchFamily="34" charset="0"/>
                        </a:rPr>
                        <a:t>original CDE template</a:t>
                      </a:r>
                      <a:r>
                        <a:rPr lang="en-US" sz="1100" kern="100">
                          <a:solidFill>
                            <a:srgbClr val="262626"/>
                          </a:solidFill>
                          <a:effectLst/>
                          <a:latin typeface="Calibri" panose="020F0502020204030204" pitchFamily="34" charset="0"/>
                          <a:ea typeface="Calibri" panose="020F0502020204030204" pitchFamily="34" charset="0"/>
                          <a:cs typeface="Arial" panose="020B0604020202020204" pitchFamily="34" charset="0"/>
                        </a:rPr>
                        <a:t>.</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kern="10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u="sng" kern="100">
                          <a:solidFill>
                            <a:srgbClr val="262626"/>
                          </a:solidFill>
                          <a:effectLst/>
                          <a:latin typeface="Calibri" panose="020F0502020204030204" pitchFamily="34" charset="0"/>
                          <a:ea typeface="Calibri" panose="020F0502020204030204" pitchFamily="34" charset="0"/>
                          <a:cs typeface="Arial" panose="020B0604020202020204" pitchFamily="34" charset="0"/>
                        </a:rPr>
                        <a:t>4. Letters of Support from Key Collaborators</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100" kern="100">
                          <a:solidFill>
                            <a:srgbClr val="262626"/>
                          </a:solidFill>
                          <a:effectLst/>
                          <a:latin typeface="Calibri" panose="020F0502020204030204" pitchFamily="34" charset="0"/>
                          <a:ea typeface="Calibri" panose="020F0502020204030204" pitchFamily="34" charset="0"/>
                          <a:cs typeface="Calibri" panose="020F0502020204030204" pitchFamily="34" charset="0"/>
                        </a:rPr>
                        <a:t>	</a:t>
                      </a:r>
                      <a:r>
                        <a:rPr lang="en-US" sz="1100" kern="800">
                          <a:solidFill>
                            <a:srgbClr val="262626"/>
                          </a:solidFill>
                          <a:effectLst/>
                          <a:latin typeface="Calibri" panose="020F0502020204030204" pitchFamily="34" charset="0"/>
                          <a:ea typeface="Calibri" panose="020F0502020204030204" pitchFamily="34" charset="0"/>
                          <a:cs typeface="Calibri" panose="020F0502020204030204" pitchFamily="34" charset="0"/>
                        </a:rPr>
                        <a:t>Optional</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18415" marR="1841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E599"/>
                    </a:solidFill>
                  </a:tcPr>
                </a:tc>
                <a:tc>
                  <a:txBody>
                    <a:bodyPr/>
                    <a:lstStyle/>
                    <a:p>
                      <a:pPr marL="0" marR="0">
                        <a:lnSpc>
                          <a:spcPct val="107000"/>
                        </a:lnSpc>
                        <a:spcBef>
                          <a:spcPts val="0"/>
                        </a:spcBef>
                        <a:spcAft>
                          <a:spcPts val="0"/>
                        </a:spcAft>
                      </a:pPr>
                      <a:r>
                        <a:rPr lang="en-US" sz="1100" b="1" kern="800">
                          <a:solidFill>
                            <a:srgbClr val="262626"/>
                          </a:solidFill>
                          <a:effectLst/>
                          <a:latin typeface="Calibri" panose="020F0502020204030204" pitchFamily="34" charset="0"/>
                          <a:ea typeface="Calibri" panose="020F0502020204030204" pitchFamily="34" charset="0"/>
                          <a:cs typeface="Arial" panose="020B0604020202020204" pitchFamily="34" charset="0"/>
                        </a:rPr>
                        <a:t>Part III: Assurances, Approval and Transmittal Signature Form</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18415" marR="1841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110055496"/>
                  </a:ext>
                </a:extLst>
              </a:tr>
              <a:tr h="790265">
                <a:tc vMerge="1">
                  <a:txBody>
                    <a:bodyPr/>
                    <a:lstStyle/>
                    <a:p>
                      <a:endParaRPr lang="en-US"/>
                    </a:p>
                  </a:txBody>
                  <a:tcPr/>
                </a:tc>
                <a:tc>
                  <a:txBody>
                    <a:bodyPr/>
                    <a:lstStyle/>
                    <a:p>
                      <a:pPr marL="0" marR="0">
                        <a:lnSpc>
                          <a:spcPct val="107000"/>
                        </a:lnSpc>
                        <a:spcBef>
                          <a:spcPts val="0"/>
                        </a:spcBef>
                        <a:spcAft>
                          <a:spcPts val="0"/>
                        </a:spcAft>
                      </a:pPr>
                      <a:r>
                        <a:rPr lang="en-US" sz="1100" b="1" kern="100">
                          <a:solidFill>
                            <a:srgbClr val="262626"/>
                          </a:solidFill>
                          <a:effectLst/>
                          <a:latin typeface="Calibri" panose="020F0502020204030204" pitchFamily="34" charset="0"/>
                          <a:ea typeface="Calibri" panose="020F0502020204030204" pitchFamily="34" charset="0"/>
                          <a:cs typeface="Calibri" panose="020F0502020204030204" pitchFamily="34" charset="0"/>
                        </a:rPr>
                        <a:t>Budget Workbook</a:t>
                      </a:r>
                      <a:endParaRPr lang="en-US" sz="1100" kern="8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18415" marR="1841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586706385"/>
                  </a:ext>
                </a:extLst>
              </a:tr>
              <a:tr h="449261">
                <a:tc vMerge="1">
                  <a:txBody>
                    <a:bodyPr/>
                    <a:lstStyle/>
                    <a:p>
                      <a:endParaRPr lang="en-US"/>
                    </a:p>
                  </a:txBody>
                  <a:tcPr/>
                </a:tc>
                <a:tc>
                  <a:txBody>
                    <a:bodyPr/>
                    <a:lstStyle/>
                    <a:p>
                      <a:pPr marL="0" marR="0">
                        <a:lnSpc>
                          <a:spcPct val="107000"/>
                        </a:lnSpc>
                        <a:spcBef>
                          <a:spcPts val="0"/>
                        </a:spcBef>
                        <a:spcAft>
                          <a:spcPts val="0"/>
                        </a:spcAft>
                      </a:pPr>
                      <a:r>
                        <a:rPr lang="en-US" sz="1100" b="1"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Letters of Support</a:t>
                      </a:r>
                      <a:r>
                        <a:rPr lang="en-US" sz="1100" kern="800" dirty="0">
                          <a:solidFill>
                            <a:srgbClr val="262626"/>
                          </a:solidFill>
                          <a:effectLst/>
                          <a:latin typeface="Calibri" panose="020F0502020204030204" pitchFamily="34" charset="0"/>
                          <a:ea typeface="Calibri" panose="020F0502020204030204" pitchFamily="34" charset="0"/>
                          <a:cs typeface="Calibri" panose="020F0502020204030204" pitchFamily="34" charset="0"/>
                        </a:rPr>
                        <a:t> [optional]</a:t>
                      </a:r>
                      <a:endParaRPr lang="en-US" sz="11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18415" marR="18415"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2CC"/>
                    </a:solidFill>
                  </a:tcPr>
                </a:tc>
                <a:extLst>
                  <a:ext uri="{0D108BD9-81ED-4DB2-BD59-A6C34878D82A}">
                    <a16:rowId xmlns:a16="http://schemas.microsoft.com/office/drawing/2014/main" val="318777408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4EE3E-AFF3-AC5B-60EC-7196DFBEC649}"/>
              </a:ext>
            </a:extLst>
          </p:cNvPr>
          <p:cNvSpPr>
            <a:spLocks noGrp="1"/>
          </p:cNvSpPr>
          <p:nvPr>
            <p:ph type="title"/>
          </p:nvPr>
        </p:nvSpPr>
        <p:spPr>
          <a:xfrm>
            <a:off x="245193" y="254514"/>
            <a:ext cx="8675736" cy="756418"/>
          </a:xfrm>
        </p:spPr>
        <p:txBody>
          <a:bodyPr/>
          <a:lstStyle/>
          <a:p>
            <a:r>
              <a:rPr lang="en-US" dirty="0"/>
              <a:t>Program Narrative Questions – Page 9 of RFA</a:t>
            </a:r>
          </a:p>
        </p:txBody>
      </p:sp>
      <p:sp>
        <p:nvSpPr>
          <p:cNvPr id="3" name="Text Placeholder 2">
            <a:extLst>
              <a:ext uri="{FF2B5EF4-FFF2-40B4-BE49-F238E27FC236}">
                <a16:creationId xmlns:a16="http://schemas.microsoft.com/office/drawing/2014/main" id="{3CBFFD68-9479-E98B-BBB7-5E612739BA6D}"/>
              </a:ext>
            </a:extLst>
          </p:cNvPr>
          <p:cNvSpPr>
            <a:spLocks noGrp="1"/>
          </p:cNvSpPr>
          <p:nvPr>
            <p:ph type="body" idx="1"/>
          </p:nvPr>
        </p:nvSpPr>
        <p:spPr>
          <a:xfrm>
            <a:off x="443593" y="1212668"/>
            <a:ext cx="8477336" cy="5492931"/>
          </a:xfrm>
        </p:spPr>
        <p:txBody>
          <a:bodyPr>
            <a:noAutofit/>
          </a:bodyPr>
          <a:lstStyle/>
          <a:p>
            <a:pPr marL="0" marR="0" indent="0">
              <a:spcBef>
                <a:spcPts val="0"/>
              </a:spcBef>
              <a:spcAft>
                <a:spcPts val="0"/>
              </a:spcAft>
              <a:buNone/>
            </a:pPr>
            <a:endParaRPr lang="en-US" sz="700" kern="800" dirty="0">
              <a:solidFill>
                <a:srgbClr val="262626"/>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Applicants will be asked to complete the following questions in the ESSER Transportation Assistance Grant Program </a:t>
            </a:r>
            <a:r>
              <a:rPr lang="en-US" sz="1800" b="1"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2"/>
              </a:rPr>
              <a:t>online application form.</a:t>
            </a: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The application form does not save works in progress, so it is recommended to complete the application in the space below and paste the responses into the online application. Please note that the online application will limit responses for each question to 4,000 characters (or approximately 500 words).</a:t>
            </a:r>
          </a:p>
          <a:p>
            <a:pPr marL="0" marR="0" indent="0">
              <a:spcBef>
                <a:spcPts val="0"/>
              </a:spcBef>
              <a:spcAft>
                <a:spcPts val="0"/>
              </a:spcAft>
              <a:buNone/>
            </a:pPr>
            <a:endParaRPr lang="en-US" sz="16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ct val="100000"/>
              <a:buFont typeface="+mj-lt"/>
              <a:buAutoNum type="arabicPeriod"/>
            </a:pPr>
            <a:r>
              <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Describe the mechanism(s) by which you will provide transportation to eligible students so that they may access instruction at a higher-performing school. This could include, but is not limited to, direct transportation support, contracting with a transportation vendor, and/or providing reimbursement to families providing transportation to students.</a:t>
            </a:r>
          </a:p>
          <a:p>
            <a:pPr marL="342900" marR="0" indent="-342900">
              <a:spcBef>
                <a:spcPts val="0"/>
              </a:spcBef>
              <a:spcAft>
                <a:spcPts val="0"/>
              </a:spcAft>
              <a:buSzPct val="100000"/>
              <a:buFont typeface="+mj-lt"/>
              <a:buAutoNum type="arabicPeriod"/>
            </a:pPr>
            <a:endPar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ct val="100000"/>
              <a:buFont typeface="+mj-lt"/>
              <a:buAutoNum type="arabicPeriod"/>
            </a:pPr>
            <a:r>
              <a:rPr lang="en-US" sz="1700" kern="800" dirty="0">
                <a:solidFill>
                  <a:srgbClr val="262626"/>
                </a:solidFill>
                <a:effectLst/>
                <a:latin typeface="Calibri" panose="020F0502020204030204" pitchFamily="34" charset="0"/>
                <a:ea typeface="MS Mincho" panose="02020609040205080304" pitchFamily="49" charset="-128"/>
                <a:cs typeface="Arial" panose="020B0604020202020204" pitchFamily="34" charset="0"/>
              </a:rPr>
              <a:t>Explain how the proposed transportation assistance mechanism(s) will address the needs of the students the applicant is able to serve (as described in Part I of the application).</a:t>
            </a:r>
            <a:endPar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indent="-342900">
              <a:spcBef>
                <a:spcPts val="0"/>
              </a:spcBef>
              <a:spcAft>
                <a:spcPts val="0"/>
              </a:spcAft>
              <a:buSzPct val="100000"/>
              <a:buFont typeface="+mj-lt"/>
              <a:buAutoNum type="arabicPeriod"/>
            </a:pPr>
            <a:endPar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ct val="100000"/>
              <a:buFont typeface="+mj-lt"/>
              <a:buAutoNum type="arabicPeriod"/>
            </a:pPr>
            <a:r>
              <a:rPr lang="en-US" sz="1700" kern="800" dirty="0">
                <a:solidFill>
                  <a:srgbClr val="262626"/>
                </a:solidFill>
                <a:effectLst/>
                <a:latin typeface="Calibri" panose="020F0502020204030204" pitchFamily="34" charset="0"/>
                <a:ea typeface="MS Mincho" panose="02020609040205080304" pitchFamily="49" charset="-128"/>
                <a:cs typeface="Arial" panose="020B0604020202020204" pitchFamily="34" charset="0"/>
              </a:rPr>
              <a:t>Provide a reasonable timeline by which the proposed mechanism(s) will allow for students to receive transportation assistance at the start of the 2022-2023 school year.</a:t>
            </a:r>
          </a:p>
          <a:p>
            <a:pPr marL="342900" marR="0" lvl="0" indent="-342900">
              <a:spcBef>
                <a:spcPts val="0"/>
              </a:spcBef>
              <a:spcAft>
                <a:spcPts val="0"/>
              </a:spcAft>
              <a:buSzPct val="100000"/>
              <a:buFont typeface="+mj-lt"/>
              <a:buAutoNum type="arabicPeriod"/>
            </a:pPr>
            <a:endParaRPr lang="en-US" sz="1700" kern="800" dirty="0">
              <a:solidFill>
                <a:srgbClr val="262626"/>
              </a:solidFill>
              <a:latin typeface="Calibri" panose="020F0502020204030204" pitchFamily="34" charset="0"/>
              <a:ea typeface="MS Mincho" panose="02020609040205080304" pitchFamily="49" charset="-128"/>
              <a:cs typeface="Arial" panose="020B0604020202020204" pitchFamily="34" charset="0"/>
            </a:endParaRPr>
          </a:p>
          <a:p>
            <a:pPr marL="342900" marR="0" lvl="0" indent="-342900">
              <a:spcBef>
                <a:spcPts val="0"/>
              </a:spcBef>
              <a:spcAft>
                <a:spcPts val="0"/>
              </a:spcAft>
              <a:buSzPct val="100000"/>
              <a:buFont typeface="+mj-lt"/>
              <a:buAutoNum type="arabicPeriod"/>
            </a:pPr>
            <a:r>
              <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Describe how the applicant will ensure that eligible students and their families are aware of the transportation opportunity/opportunities the applicant would be provided under this program.</a:t>
            </a:r>
          </a:p>
          <a:p>
            <a:pPr marL="0" marR="0" indent="0">
              <a:spcBef>
                <a:spcPts val="0"/>
              </a:spcBef>
              <a:spcAft>
                <a:spcPts val="0"/>
              </a:spcAft>
              <a:buNone/>
            </a:pPr>
            <a:endParaRPr lang="en-US" sz="700" kern="800" dirty="0">
              <a:solidFill>
                <a:srgbClr val="262626"/>
              </a:solidFill>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FBABAED1-7E16-A502-439A-E6068CB6E2C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dirty="0"/>
          </a:p>
        </p:txBody>
      </p:sp>
    </p:spTree>
    <p:extLst>
      <p:ext uri="{BB962C8B-B14F-4D97-AF65-F5344CB8AC3E}">
        <p14:creationId xmlns:p14="http://schemas.microsoft.com/office/powerpoint/2010/main" val="526942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4EE3E-AFF3-AC5B-60EC-7196DFBEC649}"/>
              </a:ext>
            </a:extLst>
          </p:cNvPr>
          <p:cNvSpPr>
            <a:spLocks noGrp="1"/>
          </p:cNvSpPr>
          <p:nvPr>
            <p:ph type="title"/>
          </p:nvPr>
        </p:nvSpPr>
        <p:spPr>
          <a:xfrm>
            <a:off x="245193" y="254514"/>
            <a:ext cx="8675736" cy="756418"/>
          </a:xfrm>
        </p:spPr>
        <p:txBody>
          <a:bodyPr/>
          <a:lstStyle/>
          <a:p>
            <a:r>
              <a:rPr lang="en-US" dirty="0"/>
              <a:t>Program Narrative Questions – Page 9 of RFA</a:t>
            </a:r>
          </a:p>
        </p:txBody>
      </p:sp>
      <p:sp>
        <p:nvSpPr>
          <p:cNvPr id="3" name="Text Placeholder 2">
            <a:extLst>
              <a:ext uri="{FF2B5EF4-FFF2-40B4-BE49-F238E27FC236}">
                <a16:creationId xmlns:a16="http://schemas.microsoft.com/office/drawing/2014/main" id="{3CBFFD68-9479-E98B-BBB7-5E612739BA6D}"/>
              </a:ext>
            </a:extLst>
          </p:cNvPr>
          <p:cNvSpPr>
            <a:spLocks noGrp="1"/>
          </p:cNvSpPr>
          <p:nvPr>
            <p:ph type="body" idx="1"/>
          </p:nvPr>
        </p:nvSpPr>
        <p:spPr>
          <a:xfrm>
            <a:off x="443593" y="1212668"/>
            <a:ext cx="8477336" cy="5492931"/>
          </a:xfrm>
        </p:spPr>
        <p:txBody>
          <a:bodyPr>
            <a:noAutofit/>
          </a:bodyPr>
          <a:lstStyle/>
          <a:p>
            <a:pPr marL="342900" marR="0" indent="-342900">
              <a:spcBef>
                <a:spcPts val="0"/>
              </a:spcBef>
              <a:spcAft>
                <a:spcPts val="0"/>
              </a:spcAft>
              <a:buSzPct val="100000"/>
              <a:buFont typeface="+mj-lt"/>
              <a:buAutoNum type="arabicPeriod" startAt="5"/>
            </a:pPr>
            <a:r>
              <a:rPr lang="en-US" sz="17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Describe what, if any, technical assistance the applicant will provide eligible students and their families so that they may more easily navigate the process of enrolling in a new school and accessing the transportation assistance provided by the proposed mechanism(s). Technical assistance could include, but is not limited to, confirming student eligibility, liaising with higher-performing schools to support families in finding a school that best meets the needs of the students, supporting them through the choice application process at the higher performing school, and defining appropriate morning pick-up and afternoon drop-off locations—including drop-offs for afterschool programs and other wrap-around services.</a:t>
            </a:r>
            <a:endPar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SzPct val="100000"/>
              <a:buNone/>
            </a:pPr>
            <a:r>
              <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SzPct val="100000"/>
              <a:buFont typeface="+mj-lt"/>
              <a:buAutoNum type="arabicPeriod" startAt="6"/>
            </a:pPr>
            <a:r>
              <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Provide a clear and reasonable plan for coordinating across schools and/or districts of the higher-performing schools where students will attend. This includes coordination of required data collection on student use of transportation and attendance. </a:t>
            </a:r>
          </a:p>
          <a:p>
            <a:pPr marL="228600" marR="0" indent="-228600">
              <a:spcBef>
                <a:spcPts val="0"/>
              </a:spcBef>
              <a:spcAft>
                <a:spcPts val="0"/>
              </a:spcAft>
              <a:buSzPct val="100000"/>
              <a:buFont typeface="+mj-lt"/>
              <a:buAutoNum type="arabicPeriod" startAt="6"/>
            </a:pPr>
            <a:endPar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ct val="100000"/>
              <a:buFont typeface="+mj-lt"/>
              <a:buAutoNum type="arabicPeriod" startAt="6"/>
            </a:pPr>
            <a:r>
              <a:rPr lang="en-US" sz="17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Describe the processes and systems in place to ensure that only students eligible for this program receive transportation assistance and that the provided transportation assistance is used only for the allowable transportation activities described in the in the “Allowable Services” section on pp 6. This includes all documentation necessary to support all expenditures.</a:t>
            </a:r>
            <a:endPar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SzPct val="100000"/>
              <a:buNone/>
            </a:pPr>
            <a:r>
              <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pPr marL="342900" marR="0" lvl="0" indent="-342900">
              <a:spcBef>
                <a:spcPts val="0"/>
              </a:spcBef>
              <a:spcAft>
                <a:spcPts val="0"/>
              </a:spcAft>
              <a:buSzPct val="100000"/>
              <a:buFont typeface="+mj-lt"/>
              <a:buAutoNum type="arabicPeriod" startAt="6"/>
            </a:pPr>
            <a:r>
              <a:rPr lang="en-US" sz="17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Explain how your budget will effectively support the applicant’s proposed mechanism(s) in meeting the objectives of the ESSER Transportation Assistance Grant program (as outlined in the “Purpose” section on p.4 ). If the applicant’s per-student costs are outside of the expected range of $1,200 to $2,800 per student, please justify this variance.</a:t>
            </a:r>
          </a:p>
          <a:p>
            <a:pPr marL="0" marR="0" indent="0">
              <a:spcBef>
                <a:spcPts val="0"/>
              </a:spcBef>
              <a:spcAft>
                <a:spcPts val="0"/>
              </a:spcAft>
              <a:buNone/>
            </a:pPr>
            <a:endParaRPr lang="en-US" sz="700" kern="800" dirty="0">
              <a:solidFill>
                <a:srgbClr val="262626"/>
              </a:solidFill>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FBABAED1-7E16-A502-439A-E6068CB6E2C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dirty="0"/>
          </a:p>
        </p:txBody>
      </p:sp>
    </p:spTree>
    <p:extLst>
      <p:ext uri="{BB962C8B-B14F-4D97-AF65-F5344CB8AC3E}">
        <p14:creationId xmlns:p14="http://schemas.microsoft.com/office/powerpoint/2010/main" val="188420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a:t>Introduction</a:t>
            </a:r>
            <a:endParaRPr/>
          </a:p>
        </p:txBody>
      </p:sp>
      <p:sp>
        <p:nvSpPr>
          <p:cNvPr id="99" name="Google Shape;99;p2"/>
          <p:cNvSpPr txBox="1">
            <a:spLocks noGrp="1"/>
          </p:cNvSpPr>
          <p:nvPr>
            <p:ph type="body" idx="1"/>
          </p:nvPr>
        </p:nvSpPr>
        <p:spPr>
          <a:xfrm>
            <a:off x="628649" y="1314450"/>
            <a:ext cx="7940163" cy="4834890"/>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sz="2000" kern="800" dirty="0">
                <a:solidFill>
                  <a:srgbClr val="262626"/>
                </a:solidFill>
                <a:effectLst/>
                <a:latin typeface="Calibri" panose="020F0502020204030204" pitchFamily="34" charset="0"/>
                <a:ea typeface="Calibri" panose="020F0502020204030204" pitchFamily="34" charset="0"/>
              </a:rPr>
              <a:t>Significant interruptions to in-person learning due to the COVID-19 pandemic have led to potentially devastating and long-lasting negative impacts on student achievement, impacting every part of Colorado society. </a:t>
            </a:r>
          </a:p>
          <a:p>
            <a:pPr marL="0" marR="0" indent="0">
              <a:spcBef>
                <a:spcPts val="0"/>
              </a:spcBef>
              <a:spcAft>
                <a:spcPts val="0"/>
              </a:spcAft>
              <a:buNone/>
            </a:pPr>
            <a:endParaRPr lang="en-US" sz="2000" kern="800" dirty="0">
              <a:solidFill>
                <a:srgbClr val="262626"/>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kern="800" dirty="0">
                <a:solidFill>
                  <a:srgbClr val="262626"/>
                </a:solidFill>
                <a:effectLst/>
                <a:latin typeface="Calibri" panose="020F0502020204030204" pitchFamily="34" charset="0"/>
                <a:ea typeface="Calibri" panose="020F0502020204030204" pitchFamily="34" charset="0"/>
              </a:rPr>
              <a:t>As Colorado students and families continue to recover from the impacts of the COVID-19 pandemic, the Colorado Department of Education seeks to support and empower the state’s students and families in accessing high-quality instruction. </a:t>
            </a:r>
          </a:p>
          <a:p>
            <a:pPr marL="0" marR="0" indent="0">
              <a:spcBef>
                <a:spcPts val="0"/>
              </a:spcBef>
              <a:spcAft>
                <a:spcPts val="0"/>
              </a:spcAft>
              <a:buNone/>
            </a:pPr>
            <a:endParaRPr lang="en-US" sz="2000" kern="800" dirty="0">
              <a:solidFill>
                <a:srgbClr val="262626"/>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kern="800" dirty="0">
                <a:solidFill>
                  <a:srgbClr val="262626"/>
                </a:solidFill>
                <a:effectLst/>
                <a:latin typeface="Calibri" panose="020F0502020204030204" pitchFamily="34" charset="0"/>
                <a:ea typeface="Calibri" panose="020F0502020204030204" pitchFamily="34" charset="0"/>
              </a:rPr>
              <a:t>As such, the Colorado State Board of Education has directed the Colorado Department of Education (CDE) to create the ESSER Transportation Assistance Grant (ETAG) Program that will support students attending low-performing schools in chronically low-performing districts so that they may accessing high-quality learning at a higher-performing school through transportation funding. This program will be funded under the Elementary and Secondary School Emergency Relief (ESSER) state reserve.</a:t>
            </a:r>
          </a:p>
          <a:p>
            <a:pPr marL="228600" lvl="0" indent="-140017" algn="l" rtl="0">
              <a:lnSpc>
                <a:spcPct val="110000"/>
              </a:lnSpc>
              <a:spcBef>
                <a:spcPts val="1200"/>
              </a:spcBef>
              <a:spcAft>
                <a:spcPts val="0"/>
              </a:spcAft>
              <a:buClr>
                <a:schemeClr val="dk1"/>
              </a:buClr>
              <a:buSzPct val="100000"/>
              <a:buNone/>
            </a:pPr>
            <a:endParaRPr lang="en-US" sz="1800" dirty="0">
              <a:solidFill>
                <a:srgbClr val="262626"/>
              </a:solidFill>
              <a:latin typeface="Calibri"/>
              <a:ea typeface="Calibri"/>
              <a:cs typeface="Calibri"/>
              <a:sym typeface="Calibri"/>
            </a:endParaRPr>
          </a:p>
          <a:p>
            <a:pPr marL="228600" lvl="0" indent="-140017" algn="l" rtl="0">
              <a:lnSpc>
                <a:spcPct val="110000"/>
              </a:lnSpc>
              <a:spcBef>
                <a:spcPts val="1200"/>
              </a:spcBef>
              <a:spcAft>
                <a:spcPts val="0"/>
              </a:spcAft>
              <a:buClr>
                <a:schemeClr val="dk1"/>
              </a:buClr>
              <a:buSzPct val="100000"/>
              <a:buNone/>
            </a:pPr>
            <a:endParaRPr sz="1800" dirty="0">
              <a:solidFill>
                <a:srgbClr val="262626"/>
              </a:solidFill>
              <a:latin typeface="Calibri"/>
              <a:ea typeface="Calibri"/>
              <a:cs typeface="Calibri"/>
              <a:sym typeface="Calibri"/>
            </a:endParaRPr>
          </a:p>
          <a:p>
            <a:pPr marL="228600" lvl="0" indent="-140017" algn="l" rtl="0">
              <a:lnSpc>
                <a:spcPct val="110000"/>
              </a:lnSpc>
              <a:spcBef>
                <a:spcPts val="1200"/>
              </a:spcBef>
              <a:spcAft>
                <a:spcPts val="0"/>
              </a:spcAft>
              <a:buClr>
                <a:schemeClr val="dk1"/>
              </a:buClr>
              <a:buSzPct val="100000"/>
              <a:buNone/>
            </a:pPr>
            <a:endParaRPr sz="1800" dirty="0">
              <a:solidFill>
                <a:srgbClr val="262626"/>
              </a:solidFill>
              <a:latin typeface="Calibri"/>
              <a:ea typeface="Calibri"/>
              <a:cs typeface="Calibri"/>
              <a:sym typeface="Calibri"/>
            </a:endParaRPr>
          </a:p>
          <a:p>
            <a:pPr marL="0" marR="0" lvl="0" indent="88582" algn="l" rtl="0">
              <a:lnSpc>
                <a:spcPct val="90000"/>
              </a:lnSpc>
              <a:spcBef>
                <a:spcPts val="600"/>
              </a:spcBef>
              <a:spcAft>
                <a:spcPts val="0"/>
              </a:spcAft>
              <a:buClr>
                <a:schemeClr val="dk1"/>
              </a:buClr>
              <a:buSzPct val="100000"/>
              <a:buNone/>
            </a:pPr>
            <a:endParaRPr sz="1800" dirty="0">
              <a:solidFill>
                <a:srgbClr val="262626"/>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ct val="100000"/>
              <a:buNone/>
            </a:pPr>
            <a:endParaRPr sz="1800" dirty="0">
              <a:solidFill>
                <a:srgbClr val="262626"/>
              </a:solidFill>
              <a:latin typeface="Calibri"/>
              <a:ea typeface="Calibri"/>
              <a:cs typeface="Calibri"/>
              <a:sym typeface="Calibri"/>
            </a:endParaRPr>
          </a:p>
          <a:p>
            <a:pPr marL="228600" lvl="0" indent="-110490" algn="l" rtl="0">
              <a:lnSpc>
                <a:spcPct val="90000"/>
              </a:lnSpc>
              <a:spcBef>
                <a:spcPts val="1000"/>
              </a:spcBef>
              <a:spcAft>
                <a:spcPts val="0"/>
              </a:spcAft>
              <a:buClr>
                <a:schemeClr val="dk1"/>
              </a:buClr>
              <a:buSzPct val="100000"/>
              <a:buNone/>
            </a:pPr>
            <a:endParaRPr dirty="0"/>
          </a:p>
        </p:txBody>
      </p:sp>
      <p:sp>
        <p:nvSpPr>
          <p:cNvPr id="100" name="Google Shape;100;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18"/>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4000"/>
              <a:buFont typeface="Arial"/>
              <a:buNone/>
            </a:pPr>
            <a:r>
              <a:rPr lang="en-US"/>
              <a:t>Questions?</a:t>
            </a:r>
            <a:endParaRPr/>
          </a:p>
        </p:txBody>
      </p:sp>
      <p:sp>
        <p:nvSpPr>
          <p:cNvPr id="277" name="Google Shape;277;p18"/>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9"/>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a:t>Application Contacts</a:t>
            </a:r>
            <a:endParaRPr/>
          </a:p>
        </p:txBody>
      </p:sp>
      <p:sp>
        <p:nvSpPr>
          <p:cNvPr id="283" name="Google Shape;283;p19"/>
          <p:cNvSpPr txBox="1">
            <a:spLocks noGrp="1"/>
          </p:cNvSpPr>
          <p:nvPr>
            <p:ph type="body" idx="1"/>
          </p:nvPr>
        </p:nvSpPr>
        <p:spPr>
          <a:xfrm>
            <a:off x="628650" y="1473926"/>
            <a:ext cx="7886700" cy="4640674"/>
          </a:xfrm>
          <a:prstGeom prst="rect">
            <a:avLst/>
          </a:prstGeom>
          <a:noFill/>
          <a:ln>
            <a:noFill/>
          </a:ln>
        </p:spPr>
        <p:txBody>
          <a:bodyPr spcFirstLastPara="1" wrap="square" lIns="0" tIns="0" rIns="0" bIns="45700" anchor="t" anchorCtr="0">
            <a:normAutofit/>
          </a:bodyPr>
          <a:lstStyle/>
          <a:p>
            <a:pPr marL="0" marR="0" lvl="0" indent="0" algn="ctr" rtl="0">
              <a:lnSpc>
                <a:spcPct val="90000"/>
              </a:lnSpc>
              <a:spcBef>
                <a:spcPts val="0"/>
              </a:spcBef>
              <a:spcAft>
                <a:spcPts val="0"/>
              </a:spcAft>
              <a:buClr>
                <a:srgbClr val="262626"/>
              </a:buClr>
              <a:buSzPts val="2200"/>
              <a:buNone/>
            </a:pPr>
            <a:r>
              <a:rPr lang="en-US" b="1" dirty="0">
                <a:solidFill>
                  <a:srgbClr val="262626"/>
                </a:solidFill>
                <a:latin typeface="Calibri"/>
                <a:ea typeface="Calibri"/>
                <a:cs typeface="Calibri"/>
                <a:sym typeface="Calibri"/>
              </a:rPr>
              <a:t>Program Questions:</a:t>
            </a:r>
            <a:endParaRPr dirty="0">
              <a:solidFill>
                <a:srgbClr val="262626"/>
              </a:solidFill>
              <a:latin typeface="Calibri"/>
              <a:ea typeface="Calibri"/>
              <a:cs typeface="Calibri"/>
              <a:sym typeface="Calibri"/>
            </a:endParaRPr>
          </a:p>
          <a:p>
            <a:pPr marL="0" marR="0" indent="0" algn="ctr">
              <a:spcBef>
                <a:spcPts val="0"/>
              </a:spcBef>
              <a:spcAft>
                <a:spcPts val="0"/>
              </a:spcAft>
              <a:buNone/>
            </a:pPr>
            <a:r>
              <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Scott D. Jones</a:t>
            </a:r>
          </a:p>
          <a:p>
            <a:pPr marL="0" marR="0" indent="0" algn="ctr">
              <a:spcBef>
                <a:spcPts val="0"/>
              </a:spcBef>
              <a:spcAft>
                <a:spcPts val="0"/>
              </a:spcAft>
              <a:buNone/>
            </a:pPr>
            <a:r>
              <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Chief Strategic Recovery Officer</a:t>
            </a:r>
          </a:p>
          <a:p>
            <a:pPr marL="0" marR="0" indent="0" algn="ctr">
              <a:spcBef>
                <a:spcPts val="0"/>
              </a:spcBef>
              <a:spcAft>
                <a:spcPts val="0"/>
              </a:spcAft>
              <a:buNone/>
            </a:pPr>
            <a:r>
              <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720-951-1924 | </a:t>
            </a:r>
            <a:r>
              <a:rPr lang="en-US" sz="24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ETAGapplications@cde.state.co.us</a:t>
            </a:r>
            <a:endPar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ctr" rtl="0">
              <a:lnSpc>
                <a:spcPct val="90000"/>
              </a:lnSpc>
              <a:spcBef>
                <a:spcPts val="0"/>
              </a:spcBef>
              <a:spcAft>
                <a:spcPts val="0"/>
              </a:spcAft>
              <a:buClr>
                <a:srgbClr val="262626"/>
              </a:buClr>
              <a:buSzPts val="2200"/>
              <a:buNone/>
            </a:pPr>
            <a:endParaRPr sz="2200" dirty="0">
              <a:solidFill>
                <a:srgbClr val="262626"/>
              </a:solidFill>
              <a:latin typeface="Calibri"/>
              <a:ea typeface="Calibri"/>
              <a:cs typeface="Calibri"/>
              <a:sym typeface="Calibri"/>
            </a:endParaRPr>
          </a:p>
          <a:p>
            <a:pPr marL="0" marR="0" lvl="0" indent="0" algn="ctr" rtl="0">
              <a:lnSpc>
                <a:spcPct val="107000"/>
              </a:lnSpc>
              <a:spcBef>
                <a:spcPts val="0"/>
              </a:spcBef>
              <a:spcAft>
                <a:spcPts val="0"/>
              </a:spcAft>
              <a:buClr>
                <a:srgbClr val="262626"/>
              </a:buClr>
              <a:buSzPts val="2200"/>
              <a:buNone/>
            </a:pPr>
            <a:r>
              <a:rPr lang="en-US" b="1" dirty="0">
                <a:solidFill>
                  <a:srgbClr val="262626"/>
                </a:solidFill>
                <a:latin typeface="Calibri"/>
                <a:ea typeface="Calibri"/>
                <a:cs typeface="Calibri"/>
                <a:sym typeface="Calibri"/>
              </a:rPr>
              <a:t>Budget/Fiscal Questions:</a:t>
            </a:r>
            <a:endParaRPr b="1" dirty="0">
              <a:solidFill>
                <a:srgbClr val="262626"/>
              </a:solidFill>
              <a:latin typeface="Calibri"/>
              <a:ea typeface="Calibri"/>
              <a:cs typeface="Calibri"/>
              <a:sym typeface="Calibri"/>
            </a:endParaRPr>
          </a:p>
          <a:p>
            <a:pPr marL="0" marR="0" indent="0" algn="ctr">
              <a:spcBef>
                <a:spcPts val="0"/>
              </a:spcBef>
              <a:spcAft>
                <a:spcPts val="0"/>
              </a:spcAft>
              <a:buNone/>
            </a:pPr>
            <a:r>
              <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Robert Hawkins, Lead Grants Fiscal Analyst</a:t>
            </a:r>
          </a:p>
          <a:p>
            <a:pPr marL="0" marR="0" indent="0" algn="ctr">
              <a:spcBef>
                <a:spcPts val="0"/>
              </a:spcBef>
              <a:spcAft>
                <a:spcPts val="0"/>
              </a:spcAft>
              <a:buNone/>
            </a:pPr>
            <a:r>
              <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4"/>
              </a:rPr>
              <a:t>hawkins_r@cde.state.co.us</a:t>
            </a:r>
            <a:r>
              <a:rPr lang="en-US" sz="2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pPr marL="0" marR="0" lvl="0" indent="0" algn="ctr" rtl="0">
              <a:lnSpc>
                <a:spcPct val="90000"/>
              </a:lnSpc>
              <a:spcBef>
                <a:spcPts val="0"/>
              </a:spcBef>
              <a:spcAft>
                <a:spcPts val="0"/>
              </a:spcAft>
              <a:buClr>
                <a:srgbClr val="262626"/>
              </a:buClr>
              <a:buSzPts val="2200"/>
              <a:buNone/>
            </a:pPr>
            <a:endParaRPr lang="en-US" sz="2200" dirty="0">
              <a:solidFill>
                <a:srgbClr val="262626"/>
              </a:solidFill>
              <a:latin typeface="Calibri"/>
              <a:ea typeface="Calibri"/>
              <a:cs typeface="Calibri"/>
              <a:sym typeface="Calibri"/>
            </a:endParaRPr>
          </a:p>
          <a:p>
            <a:pPr marL="0" marR="0" lvl="0" indent="0" algn="ctr" rtl="0">
              <a:lnSpc>
                <a:spcPct val="107000"/>
              </a:lnSpc>
              <a:spcBef>
                <a:spcPts val="0"/>
              </a:spcBef>
              <a:spcAft>
                <a:spcPts val="0"/>
              </a:spcAft>
              <a:buClr>
                <a:srgbClr val="262626"/>
              </a:buClr>
              <a:buSzPts val="2200"/>
              <a:buNone/>
            </a:pPr>
            <a:r>
              <a:rPr lang="en-US" sz="2200" b="1" dirty="0">
                <a:solidFill>
                  <a:srgbClr val="262626"/>
                </a:solidFill>
                <a:latin typeface="Calibri"/>
                <a:ea typeface="Calibri"/>
                <a:cs typeface="Calibri"/>
                <a:sym typeface="Calibri"/>
              </a:rPr>
              <a:t>Application Process </a:t>
            </a:r>
            <a:r>
              <a:rPr lang="en-US" b="1" dirty="0">
                <a:solidFill>
                  <a:srgbClr val="262626"/>
                </a:solidFill>
                <a:latin typeface="Calibri"/>
                <a:ea typeface="Calibri"/>
                <a:cs typeface="Calibri"/>
                <a:sym typeface="Calibri"/>
              </a:rPr>
              <a:t>Questions</a:t>
            </a:r>
            <a:r>
              <a:rPr lang="en-US" sz="2200" b="1" dirty="0">
                <a:solidFill>
                  <a:srgbClr val="262626"/>
                </a:solidFill>
                <a:latin typeface="Calibri"/>
                <a:ea typeface="Calibri"/>
                <a:cs typeface="Calibri"/>
                <a:sym typeface="Calibri"/>
              </a:rPr>
              <a:t>:</a:t>
            </a:r>
            <a:endParaRPr sz="2200" b="1" dirty="0">
              <a:solidFill>
                <a:srgbClr val="262626"/>
              </a:solidFill>
              <a:latin typeface="Calibri"/>
              <a:ea typeface="Calibri"/>
              <a:cs typeface="Calibri"/>
              <a:sym typeface="Calibri"/>
            </a:endParaRPr>
          </a:p>
          <a:p>
            <a:pPr marL="0" marR="0" lvl="0" indent="0" algn="ctr" rtl="0">
              <a:lnSpc>
                <a:spcPct val="90000"/>
              </a:lnSpc>
              <a:spcBef>
                <a:spcPts val="0"/>
              </a:spcBef>
              <a:spcAft>
                <a:spcPts val="0"/>
              </a:spcAft>
              <a:buClr>
                <a:srgbClr val="262626"/>
              </a:buClr>
              <a:buSzPts val="2200"/>
              <a:buNone/>
            </a:pPr>
            <a:r>
              <a:rPr lang="en-US" dirty="0">
                <a:solidFill>
                  <a:srgbClr val="262626"/>
                </a:solidFill>
                <a:latin typeface="Calibri"/>
                <a:ea typeface="Calibri"/>
                <a:cs typeface="Calibri"/>
                <a:sym typeface="Calibri"/>
              </a:rPr>
              <a:t>Grants Program Administration Office</a:t>
            </a:r>
            <a:endParaRPr dirty="0">
              <a:solidFill>
                <a:srgbClr val="262626"/>
              </a:solidFill>
              <a:latin typeface="Calibri"/>
              <a:ea typeface="Calibri"/>
              <a:cs typeface="Calibri"/>
              <a:sym typeface="Calibri"/>
            </a:endParaRPr>
          </a:p>
          <a:p>
            <a:pPr marL="0" marR="0" lvl="0" indent="0" algn="ctr" rtl="0">
              <a:lnSpc>
                <a:spcPct val="90000"/>
              </a:lnSpc>
              <a:spcBef>
                <a:spcPts val="0"/>
              </a:spcBef>
              <a:spcAft>
                <a:spcPts val="0"/>
              </a:spcAft>
              <a:buClr>
                <a:srgbClr val="262626"/>
              </a:buClr>
              <a:buSzPts val="2200"/>
              <a:buNone/>
            </a:pP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5"/>
              </a:rPr>
              <a:t>CompetitiveGrants@cde.state.co.us</a:t>
            </a:r>
            <a:r>
              <a:rPr lang="en-US"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br>
              <a:rPr lang="en-US" sz="1800" dirty="0">
                <a:solidFill>
                  <a:srgbClr val="262626"/>
                </a:solidFill>
                <a:latin typeface="Calibri"/>
                <a:ea typeface="Calibri"/>
                <a:cs typeface="Calibri"/>
                <a:sym typeface="Calibri"/>
              </a:rPr>
            </a:br>
            <a:endParaRPr dirty="0"/>
          </a:p>
        </p:txBody>
      </p:sp>
      <p:sp>
        <p:nvSpPr>
          <p:cNvPr id="284" name="Google Shape;284;p1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21</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223071" y="166761"/>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Purpose</a:t>
            </a:r>
            <a:endParaRPr dirty="0"/>
          </a:p>
        </p:txBody>
      </p:sp>
      <p:sp>
        <p:nvSpPr>
          <p:cNvPr id="107" name="Google Shape;107;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
        <p:nvSpPr>
          <p:cNvPr id="3" name="Text Placeholder 2">
            <a:extLst>
              <a:ext uri="{FF2B5EF4-FFF2-40B4-BE49-F238E27FC236}">
                <a16:creationId xmlns:a16="http://schemas.microsoft.com/office/drawing/2014/main" id="{B93C2B1A-1152-B8B0-9888-6B2DC23FE1A9}"/>
              </a:ext>
            </a:extLst>
          </p:cNvPr>
          <p:cNvSpPr>
            <a:spLocks noGrp="1"/>
          </p:cNvSpPr>
          <p:nvPr>
            <p:ph type="body" idx="1"/>
          </p:nvPr>
        </p:nvSpPr>
        <p:spPr/>
        <p:txBody>
          <a:bodyPr>
            <a:normAutofit/>
          </a:bodyPr>
          <a:lstStyle/>
          <a:p>
            <a:pPr marL="0" marR="0" indent="0">
              <a:spcBef>
                <a:spcPts val="0"/>
              </a:spcBef>
              <a:spcAft>
                <a:spcPts val="0"/>
              </a:spcAft>
              <a:buNone/>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This grant program exists to provide funding to eligible applicants (see “Eligible Applicants”) in order to create new or extend existing transportation programs that would provide eligible students (see “Eligible Students”) transportation to a school other than the school that the student is currently or is designated to attend in the coming school year (see “Eligible Students” for additional detail on the criteria for students eligible to receive transportation assistance). </a:t>
            </a:r>
          </a:p>
          <a:p>
            <a:pPr marL="0" marR="0" indent="0">
              <a:spcBef>
                <a:spcPts val="0"/>
              </a:spcBef>
              <a:spcAft>
                <a:spcPts val="0"/>
              </a:spcAft>
              <a:buNone/>
            </a:pP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285750" indent="-285750">
              <a:spcBef>
                <a:spcPts val="0"/>
              </a:spcBef>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Students will be able to attend a higher performing school of their choice in an adjacent district and access high-quality instruction to support the acceleration of their learning. </a:t>
            </a:r>
          </a:p>
          <a:p>
            <a:pPr marL="742950" lvl="1" indent="-285750">
              <a:spcBef>
                <a:spcPts val="0"/>
              </a:spcBef>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 higher performing school shall be defined as </a:t>
            </a:r>
          </a:p>
          <a:p>
            <a:pPr marL="1200150" lvl="2" indent="-285750">
              <a:spcBef>
                <a:spcPts val="0"/>
              </a:spcBef>
            </a:pPr>
            <a:r>
              <a:rPr lang="en-US" sz="1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(1) a school with a School Performance Rating of “Performance” and </a:t>
            </a:r>
          </a:p>
          <a:p>
            <a:pPr marL="1200150" lvl="2" indent="-285750">
              <a:spcBef>
                <a:spcPts val="0"/>
              </a:spcBef>
            </a:pPr>
            <a:r>
              <a:rPr lang="en-US" sz="1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(2) a school that has not been identified in the most recent year of ESSA identification for Comprehensive (CS) or Additional Targeted (ATS) Support and Improvement (e.g., schools not identified, schools where the identification is listed as “On Hold” under ESSA, or schools identified in previous years but where the current identification is listed as “Eligible for Supports”). See the </a:t>
            </a:r>
            <a:r>
              <a:rPr lang="en-US" sz="14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list of eligible higher-performing schools.</a:t>
            </a:r>
            <a:r>
              <a:rPr lang="en-US" sz="14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a:t>Eligible Applicants</a:t>
            </a:r>
            <a:endParaRPr/>
          </a:p>
        </p:txBody>
      </p:sp>
      <p:sp>
        <p:nvSpPr>
          <p:cNvPr id="121" name="Google Shape;121;p6"/>
          <p:cNvSpPr txBox="1">
            <a:spLocks noGrp="1"/>
          </p:cNvSpPr>
          <p:nvPr>
            <p:ph type="body" idx="1"/>
          </p:nvPr>
        </p:nvSpPr>
        <p:spPr>
          <a:xfrm>
            <a:off x="628650" y="1362075"/>
            <a:ext cx="7886700" cy="4741639"/>
          </a:xfrm>
          <a:prstGeom prst="rect">
            <a:avLst/>
          </a:prstGeom>
          <a:noFill/>
          <a:ln>
            <a:noFill/>
          </a:ln>
        </p:spPr>
        <p:txBody>
          <a:bodyPr spcFirstLastPara="1" wrap="square" lIns="0" tIns="0" rIns="0" bIns="45700" anchor="t" anchorCtr="0">
            <a:normAutofit fontScale="92500" lnSpcReduction="10000"/>
          </a:bodyPr>
          <a:lstStyle/>
          <a:p>
            <a:pPr marL="0" lvl="0" indent="0" algn="l" rtl="0">
              <a:lnSpc>
                <a:spcPct val="90000"/>
              </a:lnSpc>
              <a:spcBef>
                <a:spcPts val="0"/>
              </a:spcBef>
              <a:spcAft>
                <a:spcPts val="0"/>
              </a:spcAft>
              <a:buClr>
                <a:srgbClr val="262626"/>
              </a:buClr>
              <a:buSzPts val="1800"/>
              <a:buNone/>
            </a:pPr>
            <a:r>
              <a:rPr lang="en-US" sz="1800" dirty="0">
                <a:solidFill>
                  <a:srgbClr val="262626"/>
                </a:solidFill>
              </a:rPr>
              <a:t>The following entities are eligible applicants for this program:</a:t>
            </a:r>
          </a:p>
          <a:p>
            <a:pPr marL="285750" indent="-285750">
              <a:spcBef>
                <a:spcPts val="0"/>
              </a:spcBef>
              <a:buClr>
                <a:srgbClr val="262626"/>
              </a:buClr>
              <a:buSzPts val="1800"/>
            </a:pPr>
            <a:r>
              <a:rPr lang="en-US" sz="1800" dirty="0">
                <a:solidFill>
                  <a:srgbClr val="262626"/>
                </a:solidFill>
              </a:rPr>
              <a:t>Local Education Providers (LEPs) which are defined as:</a:t>
            </a:r>
          </a:p>
          <a:p>
            <a:pPr marL="742950" lvl="1" indent="-285750">
              <a:spcBef>
                <a:spcPts val="0"/>
              </a:spcBef>
              <a:buClr>
                <a:srgbClr val="262626"/>
              </a:buClr>
              <a:buSzPts val="1800"/>
            </a:pPr>
            <a:r>
              <a:rPr lang="en-US" sz="1600" dirty="0">
                <a:solidFill>
                  <a:srgbClr val="262626"/>
                </a:solidFill>
              </a:rPr>
              <a:t>School Districts;</a:t>
            </a:r>
          </a:p>
          <a:p>
            <a:pPr marL="742950" lvl="1" indent="-285750">
              <a:spcBef>
                <a:spcPts val="0"/>
              </a:spcBef>
              <a:buClr>
                <a:srgbClr val="262626"/>
              </a:buClr>
              <a:buSzPts val="1800"/>
            </a:pPr>
            <a:r>
              <a:rPr lang="en-US" sz="1600" dirty="0">
                <a:solidFill>
                  <a:srgbClr val="262626"/>
                </a:solidFill>
              </a:rPr>
              <a:t>Boards of Cooperative Services (BOCES);</a:t>
            </a:r>
          </a:p>
          <a:p>
            <a:pPr marL="742950" lvl="1" indent="-285750">
              <a:spcBef>
                <a:spcPts val="0"/>
              </a:spcBef>
              <a:buClr>
                <a:srgbClr val="262626"/>
              </a:buClr>
              <a:buSzPts val="1800"/>
            </a:pPr>
            <a:r>
              <a:rPr lang="en-US" sz="1600" dirty="0">
                <a:solidFill>
                  <a:srgbClr val="262626"/>
                </a:solidFill>
              </a:rPr>
              <a:t>Charter schools authorized by a School District or BOCES; </a:t>
            </a:r>
          </a:p>
          <a:p>
            <a:pPr marL="742950" lvl="1" indent="-285750">
              <a:spcBef>
                <a:spcPts val="0"/>
              </a:spcBef>
              <a:buClr>
                <a:srgbClr val="262626"/>
              </a:buClr>
              <a:buSzPts val="1800"/>
            </a:pPr>
            <a:r>
              <a:rPr lang="en-US" sz="1600" dirty="0">
                <a:solidFill>
                  <a:srgbClr val="262626"/>
                </a:solidFill>
              </a:rPr>
              <a:t>Charter schools authorized by the Charter School Institute; and</a:t>
            </a:r>
          </a:p>
          <a:p>
            <a:pPr marL="285750" indent="-285750">
              <a:spcBef>
                <a:spcPts val="0"/>
              </a:spcBef>
              <a:buClr>
                <a:srgbClr val="262626"/>
              </a:buClr>
              <a:buSzPts val="1800"/>
            </a:pPr>
            <a:r>
              <a:rPr lang="en-US" sz="1800" dirty="0">
                <a:solidFill>
                  <a:srgbClr val="262626"/>
                </a:solidFill>
              </a:rPr>
              <a:t>Nonprofit/Community-Based Organizations.</a:t>
            </a:r>
          </a:p>
          <a:p>
            <a:pPr marL="0" lvl="0" indent="0" algn="l" rtl="0">
              <a:lnSpc>
                <a:spcPct val="90000"/>
              </a:lnSpc>
              <a:spcBef>
                <a:spcPts val="0"/>
              </a:spcBef>
              <a:spcAft>
                <a:spcPts val="0"/>
              </a:spcAft>
              <a:buClr>
                <a:srgbClr val="262626"/>
              </a:buClr>
              <a:buSzPts val="1800"/>
              <a:buNone/>
            </a:pPr>
            <a:endParaRPr lang="en-US" sz="1800" dirty="0">
              <a:solidFill>
                <a:srgbClr val="262626"/>
              </a:solidFill>
            </a:endParaRPr>
          </a:p>
          <a:p>
            <a:pPr marL="0" lvl="0" indent="0" algn="l" rtl="0">
              <a:lnSpc>
                <a:spcPct val="90000"/>
              </a:lnSpc>
              <a:spcBef>
                <a:spcPts val="0"/>
              </a:spcBef>
              <a:spcAft>
                <a:spcPts val="0"/>
              </a:spcAft>
              <a:buClr>
                <a:srgbClr val="262626"/>
              </a:buClr>
              <a:buSzPts val="1800"/>
              <a:buNone/>
            </a:pPr>
            <a:r>
              <a:rPr lang="en-US" sz="1800" dirty="0">
                <a:solidFill>
                  <a:srgbClr val="262626"/>
                </a:solidFill>
              </a:rPr>
              <a:t>Applications will not be accepted from individual schools. LEAs can apply on behalf of one or more schools located within their district, which can include charter schools. However, if a charter school would like to submit a standalone application, the Charter school must work with their authorizer prior to applying for funds. The authorized representative and fiscal agent for the grant must be representatives of the LEA or BOCES.</a:t>
            </a:r>
          </a:p>
          <a:p>
            <a:pPr marL="0" lvl="0" indent="0" algn="l" rtl="0">
              <a:lnSpc>
                <a:spcPct val="90000"/>
              </a:lnSpc>
              <a:spcBef>
                <a:spcPts val="0"/>
              </a:spcBef>
              <a:spcAft>
                <a:spcPts val="0"/>
              </a:spcAft>
              <a:buClr>
                <a:srgbClr val="262626"/>
              </a:buClr>
              <a:buSzPts val="1800"/>
              <a:buNone/>
            </a:pPr>
            <a:endParaRPr lang="en-US" sz="1800" dirty="0">
              <a:solidFill>
                <a:srgbClr val="262626"/>
              </a:solidFill>
            </a:endParaRPr>
          </a:p>
          <a:p>
            <a:pPr marL="0" lvl="0" indent="0" algn="l" rtl="0">
              <a:lnSpc>
                <a:spcPct val="90000"/>
              </a:lnSpc>
              <a:spcBef>
                <a:spcPts val="0"/>
              </a:spcBef>
              <a:spcAft>
                <a:spcPts val="0"/>
              </a:spcAft>
              <a:buClr>
                <a:srgbClr val="262626"/>
              </a:buClr>
              <a:buSzPts val="1800"/>
              <a:buNone/>
            </a:pPr>
            <a:r>
              <a:rPr lang="en-US" sz="1800" dirty="0">
                <a:solidFill>
                  <a:srgbClr val="262626"/>
                </a:solidFill>
              </a:rPr>
              <a:t>The charter school must work with their authorizer to apply for funds and the school’s authorizer will be the fiscal agent, if funded. Please note that, pursuant to section 22-32-113, C.R.S., Colorado school districts, BOCES, and charter schools authorized by a school district must have approval from the local education agency (LEA) to transport a student residing within the local LEA's boundaries to a school outside of those boundaries. However, any grantee will be required to coordinate with the LEA within whose boundaries the higher-performing schools are located.</a:t>
            </a:r>
          </a:p>
          <a:p>
            <a:pPr marL="0" lvl="0" indent="0" algn="l" rtl="0">
              <a:lnSpc>
                <a:spcPct val="90000"/>
              </a:lnSpc>
              <a:spcBef>
                <a:spcPts val="0"/>
              </a:spcBef>
              <a:spcAft>
                <a:spcPts val="0"/>
              </a:spcAft>
              <a:buClr>
                <a:srgbClr val="262626"/>
              </a:buClr>
              <a:buSzPts val="1800"/>
              <a:buNone/>
            </a:pPr>
            <a:endParaRPr lang="en-US" sz="1800" dirty="0">
              <a:solidFill>
                <a:srgbClr val="262626"/>
              </a:solidFill>
            </a:endParaRPr>
          </a:p>
          <a:p>
            <a:pPr marL="0" lvl="0" indent="0" algn="l" rtl="0">
              <a:lnSpc>
                <a:spcPct val="90000"/>
              </a:lnSpc>
              <a:spcBef>
                <a:spcPts val="1000"/>
              </a:spcBef>
              <a:spcAft>
                <a:spcPts val="0"/>
              </a:spcAft>
              <a:buClr>
                <a:schemeClr val="dk1"/>
              </a:buClr>
              <a:buSzPts val="2400"/>
              <a:buNone/>
            </a:pPr>
            <a:endParaRPr lang="en-US" dirty="0"/>
          </a:p>
        </p:txBody>
      </p:sp>
      <p:sp>
        <p:nvSpPr>
          <p:cNvPr id="122" name="Google Shape;122;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Available Funds / Duration of Grant</a:t>
            </a:r>
            <a:endParaRPr dirty="0"/>
          </a:p>
        </p:txBody>
      </p:sp>
      <p:sp>
        <p:nvSpPr>
          <p:cNvPr id="134" name="Google Shape;134;p8"/>
          <p:cNvSpPr txBox="1">
            <a:spLocks noGrp="1"/>
          </p:cNvSpPr>
          <p:nvPr>
            <p:ph type="body" idx="1"/>
          </p:nvPr>
        </p:nvSpPr>
        <p:spPr>
          <a:xfrm>
            <a:off x="245193" y="1443788"/>
            <a:ext cx="8451132" cy="4659925"/>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CDE anticipates awarding grants for a two-year period. Approximately $3,000,000 is available for this program.</a:t>
            </a:r>
          </a:p>
          <a:p>
            <a:pPr marL="0" marR="0" indent="0">
              <a:spcBef>
                <a:spcPts val="0"/>
              </a:spcBef>
              <a:spcAft>
                <a:spcPts val="0"/>
              </a:spcAft>
              <a:buNone/>
            </a:pPr>
            <a:endParaRPr lang="en-US" sz="1800" kern="800" dirty="0">
              <a:solidFill>
                <a:srgbClr val="262626"/>
              </a:solidFill>
              <a:latin typeface="Calibri" panose="020F0502020204030204" pitchFamily="34" charset="0"/>
              <a:ea typeface="Calibri" panose="020F0502020204030204" pitchFamily="34" charset="0"/>
              <a:cs typeface="Arial" panose="020B0604020202020204" pitchFamily="34" charset="0"/>
            </a:endParaRPr>
          </a:p>
          <a:p>
            <a:pPr marL="285750" indent="-285750">
              <a:spcBef>
                <a:spcPts val="0"/>
              </a:spcBef>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$1,500,000 available in the 2022-2023 fiscal year</a:t>
            </a:r>
          </a:p>
          <a:p>
            <a:pPr marL="285750" indent="-285750">
              <a:spcBef>
                <a:spcPts val="0"/>
              </a:spcBef>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$1,500,000 available in the 2023-2024 fiscal year </a:t>
            </a:r>
          </a:p>
          <a:p>
            <a:pPr marL="285750" indent="-285750">
              <a:spcBef>
                <a:spcPts val="0"/>
              </a:spcBef>
            </a:pPr>
            <a:endParaRPr lang="en-US" sz="1800" kern="800" dirty="0">
              <a:solidFill>
                <a:srgbClr val="262626"/>
              </a:solidFill>
              <a:latin typeface="Calibri" panose="020F0502020204030204" pitchFamily="34" charset="0"/>
              <a:ea typeface="Calibri" panose="020F0502020204030204" pitchFamily="34" charset="0"/>
              <a:cs typeface="Arial" panose="020B0604020202020204" pitchFamily="34" charset="0"/>
            </a:endParaRPr>
          </a:p>
          <a:p>
            <a:pPr marL="0" indent="0">
              <a:spcBef>
                <a:spcPts val="0"/>
              </a:spcBef>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The expected range for the cost of each student served by this program is $1,200 to $2,800. </a:t>
            </a:r>
          </a:p>
          <a:p>
            <a:pPr marL="285750" indent="-285750">
              <a:spcBef>
                <a:spcPts val="0"/>
              </a:spcBef>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Applications with per student costs outside of this range will require additional justification. </a:t>
            </a:r>
          </a:p>
          <a:p>
            <a:pPr marL="285750" indent="-285750">
              <a:spcBef>
                <a:spcPts val="0"/>
              </a:spcBef>
            </a:pPr>
            <a:endParaRPr lang="en-US" sz="1800" kern="800" dirty="0">
              <a:solidFill>
                <a:srgbClr val="262626"/>
              </a:solidFill>
              <a:latin typeface="Calibri" panose="020F0502020204030204" pitchFamily="34" charset="0"/>
              <a:ea typeface="Calibri" panose="020F0502020204030204" pitchFamily="34" charset="0"/>
              <a:cs typeface="Arial" panose="020B0604020202020204" pitchFamily="34" charset="0"/>
            </a:endParaRPr>
          </a:p>
          <a:p>
            <a:pPr marL="0" indent="0">
              <a:spcBef>
                <a:spcPts val="0"/>
              </a:spcBef>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NOTE: Funding in the 2023-2024 fiscal year is contingent upon grantees meeting all grant, fiscal and reporting requirements. CDE reserves the right to increase or decrease the total allocated to this program dependent on fund availability and applications. Funds must be expended by </a:t>
            </a:r>
            <a:r>
              <a:rPr lang="en-US" sz="1800" b="1"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June 30 of each funded </a:t>
            </a: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year. There will be no carryover of funds.</a:t>
            </a:r>
          </a:p>
          <a:p>
            <a:pPr marL="0" lvl="0" indent="0" algn="l" rtl="0">
              <a:lnSpc>
                <a:spcPct val="100000"/>
              </a:lnSpc>
              <a:spcBef>
                <a:spcPts val="0"/>
              </a:spcBef>
              <a:spcAft>
                <a:spcPts val="0"/>
              </a:spcAft>
              <a:buClr>
                <a:srgbClr val="262626"/>
              </a:buClr>
              <a:buSzPts val="1800"/>
              <a:buNone/>
            </a:pPr>
            <a:endParaRPr dirty="0"/>
          </a:p>
        </p:txBody>
      </p:sp>
      <p:sp>
        <p:nvSpPr>
          <p:cNvPr id="135" name="Google Shape;135;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245193" y="254514"/>
            <a:ext cx="7674691"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Eligible Students</a:t>
            </a:r>
            <a:endParaRPr dirty="0"/>
          </a:p>
        </p:txBody>
      </p:sp>
      <p:sp>
        <p:nvSpPr>
          <p:cNvPr id="141" name="Google Shape;141;p9"/>
          <p:cNvSpPr txBox="1">
            <a:spLocks noGrp="1"/>
          </p:cNvSpPr>
          <p:nvPr>
            <p:ph type="body" idx="1"/>
          </p:nvPr>
        </p:nvSpPr>
        <p:spPr>
          <a:xfrm>
            <a:off x="245193" y="1333499"/>
            <a:ext cx="8603532" cy="5003801"/>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An applicant that receives funding under the program shall use the monies to provide access to transportation for eligible students from their place of residence to the higher-performing school of their choice. Eligible students:</a:t>
            </a:r>
          </a:p>
          <a:p>
            <a:pPr marL="0" marR="0">
              <a:spcBef>
                <a:spcPts val="0"/>
              </a:spcBef>
              <a:spcAft>
                <a:spcPts val="0"/>
              </a:spcAft>
            </a:pP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Students who were, for the 2021-2022 school year, enrolled in a school that</a:t>
            </a:r>
            <a:r>
              <a:rPr lang="en-US" sz="18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was identified as a Title I School with a Schoolwide Program (SW); AND </a:t>
            </a: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spcBef>
                <a:spcPts val="0"/>
              </a:spcBef>
              <a:spcAft>
                <a:spcPts val="0"/>
              </a:spcAft>
              <a:buFont typeface="Courier New" panose="02070309020205020404" pitchFamily="49" charset="0"/>
              <a:buChar char="o"/>
            </a:pPr>
            <a:r>
              <a:rPr lang="en-US" sz="1800" b="1"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Note</a:t>
            </a:r>
            <a:r>
              <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 Students who either (1) are first entering public school in the 2022-2023 school year or (2) had transferred out of such a school since July 1, 2020, but who would otherwise be assigned to such a school based on their primary residence and meet all other criteria would also be eligible under this criterion.</a:t>
            </a:r>
          </a:p>
          <a:p>
            <a:pPr marL="457200" marR="0" lvl="1" indent="0">
              <a:spcBef>
                <a:spcPts val="0"/>
              </a:spcBef>
              <a:spcAft>
                <a:spcPts val="0"/>
              </a:spcAft>
              <a:buNone/>
            </a:pPr>
            <a:endPar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Students who were, for the 2021-2022 school year, enrolled in a school that is accredited by a school district that has been unaccredited, “Accredited with Priority Improvement Plan,” or “Accredited with Turnaround Plan,” or some combination of those statuses, for at least five consecutive years; AND </a:t>
            </a:r>
          </a:p>
          <a:p>
            <a:pPr marL="742950" marR="0" lvl="1" indent="-285750">
              <a:spcBef>
                <a:spcPts val="0"/>
              </a:spcBef>
              <a:spcAft>
                <a:spcPts val="0"/>
              </a:spcAft>
              <a:buFont typeface="Courier New" panose="02070309020205020404" pitchFamily="49" charset="0"/>
              <a:buChar char="o"/>
            </a:pPr>
            <a:r>
              <a:rPr lang="en-US" sz="1800" b="1"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Note</a:t>
            </a:r>
            <a:r>
              <a:rPr lang="en-US" sz="1800"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 Students who either (1) are first entering public school in the 2022-2023 school year or (2) had transferred out of such a district since July 1, 2020, but who would otherwise be assigned to a school in such a district based on their primary residence and meet all other criteria would also be eligible under this criterion. </a:t>
            </a:r>
          </a:p>
          <a:p>
            <a:pPr marL="0" lvl="0" indent="0" algn="l" rtl="0">
              <a:lnSpc>
                <a:spcPct val="90000"/>
              </a:lnSpc>
              <a:spcBef>
                <a:spcPts val="1000"/>
              </a:spcBef>
              <a:spcAft>
                <a:spcPts val="0"/>
              </a:spcAft>
              <a:buClr>
                <a:schemeClr val="dk1"/>
              </a:buClr>
              <a:buSzPts val="2400"/>
              <a:buNone/>
            </a:pPr>
            <a:endParaRPr lang="en-US" dirty="0"/>
          </a:p>
        </p:txBody>
      </p:sp>
      <p:sp>
        <p:nvSpPr>
          <p:cNvPr id="142" name="Google Shape;142;p9"/>
          <p:cNvSpPr txBox="1">
            <a:spLocks noGrp="1"/>
          </p:cNvSpPr>
          <p:nvPr>
            <p:ph type="sldNum" idx="12"/>
          </p:nvPr>
        </p:nvSpPr>
        <p:spPr>
          <a:xfrm>
            <a:off x="245193" y="6238361"/>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245193" y="254514"/>
            <a:ext cx="7674691"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Eligible Students </a:t>
            </a:r>
            <a:br>
              <a:rPr lang="en-US" dirty="0"/>
            </a:br>
            <a:r>
              <a:rPr lang="en-US" i="1" dirty="0"/>
              <a:t>(continued)</a:t>
            </a:r>
            <a:endParaRPr i="1" dirty="0"/>
          </a:p>
        </p:txBody>
      </p:sp>
      <p:sp>
        <p:nvSpPr>
          <p:cNvPr id="141" name="Google Shape;141;p9"/>
          <p:cNvSpPr txBox="1">
            <a:spLocks noGrp="1"/>
          </p:cNvSpPr>
          <p:nvPr>
            <p:ph type="body" idx="1"/>
          </p:nvPr>
        </p:nvSpPr>
        <p:spPr>
          <a:xfrm>
            <a:off x="245193" y="1333499"/>
            <a:ext cx="8603532" cy="5003801"/>
          </a:xfrm>
          <a:prstGeom prst="rect">
            <a:avLst/>
          </a:prstGeom>
          <a:noFill/>
          <a:ln>
            <a:noFill/>
          </a:ln>
        </p:spPr>
        <p:txBody>
          <a:bodyPr spcFirstLastPara="1" wrap="square" lIns="0" tIns="0" rIns="0" bIns="45700" anchor="t" anchorCtr="0">
            <a:normAutofit/>
          </a:bodyPr>
          <a:lstStyle/>
          <a:p>
            <a:pPr marL="342900" marR="0" lvl="0" indent="-342900">
              <a:spcBef>
                <a:spcPts val="0"/>
              </a:spcBef>
              <a:spcAft>
                <a:spcPts val="0"/>
              </a:spcAft>
              <a:buFont typeface="Symbol" panose="05050102010706020507" pitchFamily="18" charset="2"/>
              <a:buChar char=""/>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Students who were, for the 2021-2022 school year, enrolled in a school that is required to implement a priority improvement or turnaround plan pursuant to section 22-11-405 or 22-11-406; AND </a:t>
            </a:r>
          </a:p>
          <a:p>
            <a:pPr marL="742950" marR="0" lvl="1" indent="-285750">
              <a:spcBef>
                <a:spcPts val="0"/>
              </a:spcBef>
              <a:spcAft>
                <a:spcPts val="0"/>
              </a:spcAft>
              <a:buFont typeface="Courier New" panose="02070309020205020404" pitchFamily="49" charset="0"/>
              <a:buChar char="o"/>
            </a:pPr>
            <a:r>
              <a:rPr lang="en-US" b="1"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Note</a:t>
            </a:r>
            <a:r>
              <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rPr>
              <a:t>: Students who either (1) are first entering public school in the 2022-2023 school year or (2) had transferred out of such a school since July 1, 2020, but who would otherwise be assigned to such a school based on their primary residence and meet all other criteria would also be eligible under this criterion. </a:t>
            </a:r>
          </a:p>
          <a:p>
            <a:pPr marL="742950" marR="0" lvl="1" indent="-285750">
              <a:spcBef>
                <a:spcPts val="0"/>
              </a:spcBef>
              <a:spcAft>
                <a:spcPts val="0"/>
              </a:spcAft>
              <a:buFont typeface="Courier New" panose="02070309020205020404" pitchFamily="49" charset="0"/>
              <a:buChar char="o"/>
            </a:pPr>
            <a:endParaRPr lang="en-US" kern="800" dirty="0">
              <a:solidFill>
                <a:srgbClr val="262626"/>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Students who </a:t>
            </a:r>
            <a:r>
              <a:rPr lang="en-US" sz="2000" kern="800" dirty="0">
                <a:solidFill>
                  <a:srgbClr val="262626"/>
                </a:solidFill>
                <a:latin typeface="Calibri" panose="020F0502020204030204" pitchFamily="34" charset="0"/>
                <a:ea typeface="Calibri" panose="020F0502020204030204" pitchFamily="34" charset="0"/>
                <a:cs typeface="Arial" panose="020B0604020202020204" pitchFamily="34" charset="0"/>
              </a:rPr>
              <a:t>have</a:t>
            </a: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 enrolled for 2022-23 in grades K through 12 in the same or an adjacent district’s school designated as “Performance” by the state SPF and not most recently identified for improvement under ESSA.  A list of schools meeting these two criteria is available </a:t>
            </a:r>
            <a:r>
              <a:rPr lang="en-US" sz="20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here</a:t>
            </a: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t>
            </a:r>
          </a:p>
          <a:p>
            <a:pPr marL="0" marR="0" indent="0">
              <a:spcBef>
                <a:spcPts val="0"/>
              </a:spcBef>
              <a:spcAft>
                <a:spcPts val="0"/>
              </a:spcAft>
              <a:buNone/>
            </a:pP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Grantees of this program will prioritize transportation assistance for students who are enrolled in the low-performing school in the 2021-2022 school year. A list of schools with students who meet the criteria outlined in the first through third bullets above is available </a:t>
            </a:r>
            <a:r>
              <a:rPr lang="en-US" sz="20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4"/>
              </a:rPr>
              <a:t>here</a:t>
            </a: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t>
            </a:r>
          </a:p>
          <a:p>
            <a:pPr marL="0" lvl="0" indent="0" algn="l" rtl="0">
              <a:lnSpc>
                <a:spcPct val="90000"/>
              </a:lnSpc>
              <a:spcBef>
                <a:spcPts val="1000"/>
              </a:spcBef>
              <a:spcAft>
                <a:spcPts val="0"/>
              </a:spcAft>
              <a:buClr>
                <a:schemeClr val="dk1"/>
              </a:buClr>
              <a:buSzPts val="2400"/>
              <a:buNone/>
            </a:pPr>
            <a:endParaRPr lang="en-US" dirty="0"/>
          </a:p>
        </p:txBody>
      </p:sp>
      <p:sp>
        <p:nvSpPr>
          <p:cNvPr id="142" name="Google Shape;142;p9"/>
          <p:cNvSpPr txBox="1">
            <a:spLocks noGrp="1"/>
          </p:cNvSpPr>
          <p:nvPr>
            <p:ph type="sldNum" idx="12"/>
          </p:nvPr>
        </p:nvSpPr>
        <p:spPr>
          <a:xfrm>
            <a:off x="245193" y="6238361"/>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77571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245193" y="254514"/>
            <a:ext cx="7674691"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Allowable Services</a:t>
            </a:r>
            <a:endParaRPr dirty="0"/>
          </a:p>
        </p:txBody>
      </p:sp>
      <p:sp>
        <p:nvSpPr>
          <p:cNvPr id="141" name="Google Shape;141;p9"/>
          <p:cNvSpPr txBox="1">
            <a:spLocks noGrp="1"/>
          </p:cNvSpPr>
          <p:nvPr>
            <p:ph type="body" idx="1"/>
          </p:nvPr>
        </p:nvSpPr>
        <p:spPr>
          <a:xfrm>
            <a:off x="245193" y="1244600"/>
            <a:ext cx="8603532" cy="5156200"/>
          </a:xfrm>
          <a:prstGeom prst="rect">
            <a:avLst/>
          </a:prstGeom>
          <a:noFill/>
          <a:ln>
            <a:noFill/>
          </a:ln>
        </p:spPr>
        <p:txBody>
          <a:bodyPr spcFirstLastPara="1" wrap="square" lIns="0" tIns="0" rIns="0" bIns="45700" anchor="t" anchorCtr="0">
            <a:normAutofit/>
          </a:bodyPr>
          <a:lstStyle/>
          <a:p>
            <a:pPr marL="0" marR="0" indent="0">
              <a:spcBef>
                <a:spcPts val="0"/>
              </a:spcBef>
              <a:spcAft>
                <a:spcPts val="0"/>
              </a:spcAft>
              <a:buNone/>
            </a:pPr>
            <a:r>
              <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Allowable services or activities for funding under this grant program include:</a:t>
            </a:r>
          </a:p>
          <a:p>
            <a:pPr marL="342900" marR="0" lvl="0" indent="-342900">
              <a:spcBef>
                <a:spcPts val="0"/>
              </a:spcBef>
              <a:spcAft>
                <a:spcPts val="600"/>
              </a:spcAft>
              <a:buFont typeface="Symbol" panose="05050102010706020507" pitchFamily="18" charset="2"/>
              <a:buChar char=""/>
            </a:pP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Expanding current transportation routes to provide transportation to eligible </a:t>
            </a:r>
            <a:r>
              <a:rPr lang="en-US" sz="2000" u="sng"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students;</a:t>
            </a: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2000" kern="800" dirty="0">
                <a:solidFill>
                  <a:srgbClr val="000000"/>
                </a:solidFill>
                <a:effectLst/>
                <a:latin typeface="Calibri" panose="020F0502020204030204" pitchFamily="34" charset="0"/>
                <a:ea typeface="MS Mincho" panose="02020609040205080304" pitchFamily="49" charset="-128"/>
                <a:cs typeface="Arial" panose="020B0604020202020204" pitchFamily="34" charset="0"/>
              </a:rPr>
              <a:t>Contracting with nonprofit organizations to manage a transportation grant </a:t>
            </a:r>
            <a:r>
              <a:rPr lang="en-US" sz="2000" u="sng" kern="800" dirty="0">
                <a:solidFill>
                  <a:srgbClr val="000000"/>
                </a:solidFill>
                <a:effectLst/>
                <a:latin typeface="Calibri" panose="020F0502020204030204" pitchFamily="34" charset="0"/>
                <a:ea typeface="MS Mincho" panose="02020609040205080304" pitchFamily="49" charset="-128"/>
                <a:cs typeface="Arial" panose="020B0604020202020204" pitchFamily="34" charset="0"/>
              </a:rPr>
              <a:t>program;</a:t>
            </a:r>
            <a:r>
              <a:rPr lang="en-US" sz="2000" kern="800" dirty="0">
                <a:solidFill>
                  <a:srgbClr val="000000"/>
                </a:solidFill>
                <a:effectLst/>
                <a:latin typeface="Calibri" panose="020F0502020204030204" pitchFamily="34" charset="0"/>
                <a:ea typeface="MS Mincho" panose="02020609040205080304" pitchFamily="49" charset="-128"/>
                <a:cs typeface="Arial" panose="020B0604020202020204" pitchFamily="34" charset="0"/>
              </a:rPr>
              <a:t> </a:t>
            </a: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Contracting with transportation service providers or transportation network companies whose services meet the associated regulations for the type of services they provide (CDE regulations </a:t>
            </a:r>
            <a:r>
              <a:rPr lang="en-US" sz="20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3"/>
              </a:rPr>
              <a:t>1 CCR 301-25</a:t>
            </a: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and </a:t>
            </a:r>
            <a:r>
              <a:rPr lang="en-US" sz="20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4"/>
              </a:rPr>
              <a:t>1 CCR 3016-26</a:t>
            </a: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or PUC regulations </a:t>
            </a:r>
            <a:r>
              <a:rPr lang="en-US" sz="20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5"/>
              </a:rPr>
              <a:t>4 CCR 723-6</a:t>
            </a: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and </a:t>
            </a:r>
            <a:r>
              <a:rPr lang="en-US" sz="2000" u="sng"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hlinkClick r:id="rId6"/>
              </a:rPr>
              <a:t>SB22-144</a:t>
            </a: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to provide transportation to eligible students from their place of residence to the higher performing </a:t>
            </a:r>
            <a:r>
              <a:rPr lang="en-US" sz="2000" u="sng"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school;</a:t>
            </a: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Salaries and fringe benefits associated with organizing and providing such </a:t>
            </a:r>
            <a:r>
              <a:rPr lang="en-US" sz="2000" u="sng"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services;</a:t>
            </a: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Reasonable mileage reimbursement (including via gas cards) to families providing transportation for eligible students; </a:t>
            </a: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20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Communication or promotional materials to inform eligible students of the transportation opportunities provided under the funded application;</a:t>
            </a:r>
            <a:endParaRPr lang="en-US" sz="20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lvl="0" indent="0" algn="l" rtl="0">
              <a:lnSpc>
                <a:spcPct val="90000"/>
              </a:lnSpc>
              <a:spcBef>
                <a:spcPts val="1000"/>
              </a:spcBef>
              <a:spcAft>
                <a:spcPts val="0"/>
              </a:spcAft>
              <a:buClr>
                <a:schemeClr val="dk1"/>
              </a:buClr>
              <a:buSzPts val="2400"/>
              <a:buNone/>
            </a:pPr>
            <a:endParaRPr dirty="0"/>
          </a:p>
        </p:txBody>
      </p:sp>
      <p:sp>
        <p:nvSpPr>
          <p:cNvPr id="142" name="Google Shape;142;p9"/>
          <p:cNvSpPr txBox="1">
            <a:spLocks noGrp="1"/>
          </p:cNvSpPr>
          <p:nvPr>
            <p:ph type="sldNum" idx="12"/>
          </p:nvPr>
        </p:nvSpPr>
        <p:spPr>
          <a:xfrm>
            <a:off x="245193" y="6238361"/>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3572274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245193" y="254514"/>
            <a:ext cx="7674691" cy="756418"/>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400"/>
              <a:buFont typeface="Arial"/>
              <a:buNone/>
            </a:pPr>
            <a:r>
              <a:rPr lang="en-US" dirty="0"/>
              <a:t>Allowable Services</a:t>
            </a:r>
            <a:br>
              <a:rPr lang="en-US" dirty="0"/>
            </a:br>
            <a:r>
              <a:rPr lang="en-US" i="1" dirty="0"/>
              <a:t>(continued)</a:t>
            </a:r>
            <a:endParaRPr i="1" dirty="0"/>
          </a:p>
        </p:txBody>
      </p:sp>
      <p:sp>
        <p:nvSpPr>
          <p:cNvPr id="141" name="Google Shape;141;p9"/>
          <p:cNvSpPr txBox="1">
            <a:spLocks noGrp="1"/>
          </p:cNvSpPr>
          <p:nvPr>
            <p:ph type="body" idx="1"/>
          </p:nvPr>
        </p:nvSpPr>
        <p:spPr>
          <a:xfrm>
            <a:off x="245193" y="1244600"/>
            <a:ext cx="8603532" cy="5156200"/>
          </a:xfrm>
          <a:prstGeom prst="rect">
            <a:avLst/>
          </a:prstGeom>
          <a:noFill/>
          <a:ln>
            <a:noFill/>
          </a:ln>
        </p:spPr>
        <p:txBody>
          <a:bodyPr spcFirstLastPara="1" wrap="square" lIns="0" tIns="0" rIns="0" bIns="45700" anchor="t" anchorCtr="0">
            <a:normAutofit fontScale="92500" lnSpcReduction="10000"/>
          </a:bodyPr>
          <a:lstStyle/>
          <a:p>
            <a:pPr marL="342900" marR="0" lvl="0" indent="-342900">
              <a:spcBef>
                <a:spcPts val="0"/>
              </a:spcBef>
              <a:spcAft>
                <a:spcPts val="600"/>
              </a:spcAft>
              <a:buFont typeface="Symbol" panose="05050102010706020507" pitchFamily="18" charset="2"/>
              <a:buChar char=""/>
            </a:pPr>
            <a:r>
              <a:rPr lang="en-US" sz="18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Providing technical assistance and support to families and students interested in accessing higher performing schools (e.g., confirming student eligibility, liaising with higher-performing schools to support families in finding a school that best meets the needs of the students, supporting them through the choice application process at the higher performing school, defining appropriate morning pick-up and afternoon drop-off locations—including drop-offs for afterschool programs and other wrap-around services);</a:t>
            </a: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18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Professional learning to ensure that all staff, including those directly transporting students, have the necessary training and licensure as required by federal, state, and local law; and the</a:t>
            </a: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600"/>
              </a:spcAft>
              <a:buFont typeface="Symbol" panose="05050102010706020507" pitchFamily="18" charset="2"/>
              <a:buChar char=""/>
            </a:pPr>
            <a:r>
              <a:rPr lang="en-US" sz="1800" kern="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Purchase, lease, maintenance, and inspection of vehicles used to transport students.</a:t>
            </a: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600"/>
              </a:spcAft>
              <a:buNone/>
            </a:pPr>
            <a:endPar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600"/>
              </a:spcAft>
              <a:buNone/>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Allowable uses include, but are not limited to:</a:t>
            </a:r>
          </a:p>
          <a:p>
            <a:pPr marL="342900" marR="0" lvl="0" indent="-342900">
              <a:spcBef>
                <a:spcPts val="0"/>
              </a:spcBef>
              <a:spcAft>
                <a:spcPts val="60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Reimbursements for actual transportation costs incurred by families through reimbursement or gas cards;</a:t>
            </a:r>
          </a:p>
          <a:p>
            <a:pPr marL="342900" marR="0" lvl="0" indent="-342900">
              <a:spcBef>
                <a:spcPts val="0"/>
              </a:spcBef>
              <a:spcAft>
                <a:spcPts val="60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Actual personnel salary and benefits required to administer the program;</a:t>
            </a:r>
          </a:p>
          <a:p>
            <a:pPr marL="342900" marR="0" lvl="0" indent="-342900">
              <a:spcBef>
                <a:spcPts val="0"/>
              </a:spcBef>
              <a:spcAft>
                <a:spcPts val="60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Actual costs required for the acquisition, maintenance, and inspection of vehicles used to transport eligible students;</a:t>
            </a:r>
          </a:p>
          <a:p>
            <a:pPr marL="342900" marR="0" lvl="0" indent="-342900">
              <a:spcBef>
                <a:spcPts val="0"/>
              </a:spcBef>
              <a:spcAft>
                <a:spcPts val="60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Actual costs for services, technology and/or supplies necessary for communicating to and with families about the transportation assistance program; and</a:t>
            </a:r>
          </a:p>
          <a:p>
            <a:pPr marL="342900" marR="0" lvl="0" indent="-342900">
              <a:spcBef>
                <a:spcPts val="0"/>
              </a:spcBef>
              <a:spcAft>
                <a:spcPts val="600"/>
              </a:spcAft>
              <a:buFont typeface="Symbol" panose="05050102010706020507" pitchFamily="18" charset="2"/>
              <a:buChar char=""/>
            </a:pPr>
            <a:r>
              <a:rPr lang="en-US" sz="1800" kern="800" dirty="0">
                <a:solidFill>
                  <a:srgbClr val="262626"/>
                </a:solidFill>
                <a:effectLst/>
                <a:latin typeface="Calibri" panose="020F0502020204030204" pitchFamily="34" charset="0"/>
                <a:ea typeface="Calibri" panose="020F0502020204030204" pitchFamily="34" charset="0"/>
                <a:cs typeface="Arial" panose="020B0604020202020204" pitchFamily="34" charset="0"/>
              </a:rPr>
              <a:t>Other allowable and allocable costs that are necessary for the implementation of this program.</a:t>
            </a:r>
            <a:endParaRPr dirty="0"/>
          </a:p>
        </p:txBody>
      </p:sp>
      <p:sp>
        <p:nvSpPr>
          <p:cNvPr id="142" name="Google Shape;142;p9"/>
          <p:cNvSpPr txBox="1">
            <a:spLocks noGrp="1"/>
          </p:cNvSpPr>
          <p:nvPr>
            <p:ph type="sldNum" idx="12"/>
          </p:nvPr>
        </p:nvSpPr>
        <p:spPr>
          <a:xfrm>
            <a:off x="245193" y="6238361"/>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2592588225"/>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18398F0D1D8640A53B16287B38F639" ma:contentTypeVersion="13" ma:contentTypeDescription="Create a new document." ma:contentTypeScope="" ma:versionID="a924521fad3061025491265c4b9ec376">
  <xsd:schema xmlns:xsd="http://www.w3.org/2001/XMLSchema" xmlns:xs="http://www.w3.org/2001/XMLSchema" xmlns:p="http://schemas.microsoft.com/office/2006/metadata/properties" xmlns:ns3="240e3d2c-f022-428d-bc7c-b5f396ed1b04" xmlns:ns4="8e256738-57d4-4d31-9755-f8ff945b79d0" targetNamespace="http://schemas.microsoft.com/office/2006/metadata/properties" ma:root="true" ma:fieldsID="3990f4b0c24fc6ca0f3110e7f3c8b2b4" ns3:_="" ns4:_="">
    <xsd:import namespace="240e3d2c-f022-428d-bc7c-b5f396ed1b04"/>
    <xsd:import namespace="8e256738-57d4-4d31-9755-f8ff945b7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0e3d2c-f022-428d-bc7c-b5f396ed1b0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256738-57d4-4d31-9755-f8ff945b79d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56B4EA-EB48-4BEB-96DA-F1BB8EE854E7}">
  <ds:schemaRefs>
    <ds:schemaRef ds:uri="http://schemas.microsoft.com/office/2006/metadata/properties"/>
    <ds:schemaRef ds:uri="http://schemas.microsoft.com/office/infopath/2007/PartnerControls"/>
    <ds:schemaRef ds:uri="http://purl.org/dc/elements/1.1/"/>
    <ds:schemaRef ds:uri="http://purl.org/dc/dcmitype/"/>
    <ds:schemaRef ds:uri="8e256738-57d4-4d31-9755-f8ff945b79d0"/>
    <ds:schemaRef ds:uri="http://purl.org/dc/terms/"/>
    <ds:schemaRef ds:uri="240e3d2c-f022-428d-bc7c-b5f396ed1b04"/>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7F8161D-1BD6-42F0-9480-31CBF6BE8E77}">
  <ds:schemaRefs>
    <ds:schemaRef ds:uri="http://schemas.microsoft.com/sharepoint/v3/contenttype/forms"/>
  </ds:schemaRefs>
</ds:datastoreItem>
</file>

<file path=customXml/itemProps3.xml><?xml version="1.0" encoding="utf-8"?>
<ds:datastoreItem xmlns:ds="http://schemas.openxmlformats.org/officeDocument/2006/customXml" ds:itemID="{EA78FA38-0F1F-49B9-87BD-96AE2A0440EF}">
  <ds:schemaRefs>
    <ds:schemaRef ds:uri="240e3d2c-f022-428d-bc7c-b5f396ed1b04"/>
    <ds:schemaRef ds:uri="8e256738-57d4-4d31-9755-f8ff945b79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429</TotalTime>
  <Words>3060</Words>
  <Application>Microsoft Office PowerPoint</Application>
  <PresentationFormat>On-screen Show (4:3)</PresentationFormat>
  <Paragraphs>187</Paragraphs>
  <Slides>21</Slides>
  <Notes>18</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Courier New</vt:lpstr>
      <vt:lpstr>Symbol</vt:lpstr>
      <vt:lpstr>Office Theme</vt:lpstr>
      <vt:lpstr> ESSER Transportation Assistance Grant Program (ETAG) Grant Program      </vt:lpstr>
      <vt:lpstr>Introduction</vt:lpstr>
      <vt:lpstr>Purpose</vt:lpstr>
      <vt:lpstr>Eligible Applicants</vt:lpstr>
      <vt:lpstr>Available Funds / Duration of Grant</vt:lpstr>
      <vt:lpstr>Eligible Students</vt:lpstr>
      <vt:lpstr>Eligible Students  (continued)</vt:lpstr>
      <vt:lpstr>Allowable Services</vt:lpstr>
      <vt:lpstr>Allowable Services (continued)</vt:lpstr>
      <vt:lpstr>Allowable Services (continued)</vt:lpstr>
      <vt:lpstr>Duration of Grant</vt:lpstr>
      <vt:lpstr>Reporting, Evaluation, and Documentation</vt:lpstr>
      <vt:lpstr>Reporting, Evaluation, and Documentation (continued)</vt:lpstr>
      <vt:lpstr>Intent to Apply</vt:lpstr>
      <vt:lpstr>Review Process and Timeline</vt:lpstr>
      <vt:lpstr>Submission Process and Deadline</vt:lpstr>
      <vt:lpstr>Required Elements</vt:lpstr>
      <vt:lpstr>Program Narrative Questions – Page 9 of RFA</vt:lpstr>
      <vt:lpstr>Program Narrative Questions – Page 9 of RFA</vt:lpstr>
      <vt:lpstr>Questions?</vt:lpstr>
      <vt:lpstr>Application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ESSER K-8 Mathematics Curricula &amp; K-3 READ Act Instructional Program Grant Program</dc:title>
  <dc:creator>Madorin, Acacia</dc:creator>
  <cp:lastModifiedBy>Hollingshead, Jessica</cp:lastModifiedBy>
  <cp:revision>12</cp:revision>
  <dcterms:created xsi:type="dcterms:W3CDTF">2019-06-25T17:30:52Z</dcterms:created>
  <dcterms:modified xsi:type="dcterms:W3CDTF">2022-06-01T14:07:40Z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0x010100FC18398F0D1D8640A53B16287B38F639</vt:lpwstr>
  </property>
</Properties>
</file>