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65" r:id="rId3"/>
    <p:sldId id="266" r:id="rId4"/>
    <p:sldId id="267" r:id="rId5"/>
    <p:sldId id="268" r:id="rId6"/>
    <p:sldId id="269" r:id="rId7"/>
    <p:sldId id="270" r:id="rId8"/>
    <p:sldId id="271" r:id="rId9"/>
    <p:sldId id="272" r:id="rId10"/>
    <p:sldId id="273" r:id="rId11"/>
    <p:sldId id="305" r:id="rId12"/>
    <p:sldId id="306" r:id="rId13"/>
    <p:sldId id="285" r:id="rId14"/>
    <p:sldId id="286" r:id="rId15"/>
    <p:sldId id="287" r:id="rId16"/>
    <p:sldId id="288" r:id="rId17"/>
    <p:sldId id="289" r:id="rId18"/>
    <p:sldId id="290" r:id="rId19"/>
    <p:sldId id="291" r:id="rId20"/>
    <p:sldId id="307" r:id="rId21"/>
    <p:sldId id="308" r:id="rId22"/>
    <p:sldId id="309" r:id="rId23"/>
    <p:sldId id="292" r:id="rId24"/>
    <p:sldId id="293" r:id="rId25"/>
    <p:sldId id="311" r:id="rId26"/>
    <p:sldId id="295" r:id="rId27"/>
    <p:sldId id="296" r:id="rId28"/>
    <p:sldId id="297" r:id="rId29"/>
    <p:sldId id="298" r:id="rId30"/>
    <p:sldId id="299" r:id="rId31"/>
    <p:sldId id="310" r:id="rId32"/>
    <p:sldId id="312" r:id="rId33"/>
    <p:sldId id="303" r:id="rId34"/>
    <p:sldId id="30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autoAdjust="0"/>
  </p:normalViewPr>
  <p:slideViewPr>
    <p:cSldViewPr snapToGrid="0">
      <p:cViewPr varScale="1">
        <p:scale>
          <a:sx n="132" d="100"/>
          <a:sy n="132" d="100"/>
        </p:scale>
        <p:origin x="876" y="13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smtClean="0"/>
              <a:t>Click to edit Master title style</a:t>
            </a:r>
            <a:endParaRPr lang="en-US" dirty="0"/>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4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2822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a:prstGeom prst="rect">
            <a:avLst/>
          </a:prstGeom>
        </p:spPr>
        <p:txBody>
          <a:bodyPr/>
          <a:lstStyle>
            <a:lvl1pPr>
              <a:defRPr>
                <a:solidFill>
                  <a:schemeClr val="bg1">
                    <a:lumMod val="85000"/>
                  </a:schemeClr>
                </a:solidFill>
              </a:defRPr>
            </a:lvl1pPr>
          </a:lstStyle>
          <a:p>
            <a:fld id="{49B24EC9-D412-49F8-B26B-B7E454A540B6}" type="datetimeFigureOut">
              <a:rPr lang="en-US" smtClean="0"/>
              <a:pPr/>
              <a:t>9/27/2019</a:t>
            </a:fld>
            <a:endParaRPr lang="en-US" dirty="0"/>
          </a:p>
        </p:txBody>
      </p:sp>
      <p:sp>
        <p:nvSpPr>
          <p:cNvPr id="14" name="Footer Placeholder 3"/>
          <p:cNvSpPr>
            <a:spLocks noGrp="1"/>
          </p:cNvSpPr>
          <p:nvPr>
            <p:ph type="ftr" sz="quarter" idx="11"/>
          </p:nvPr>
        </p:nvSpPr>
        <p:spPr>
          <a:xfrm>
            <a:off x="3028950" y="6537600"/>
            <a:ext cx="3086100" cy="183876"/>
          </a:xfrm>
          <a:prstGeom prst="rect">
            <a:avLst/>
          </a:prstGeo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2281463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646832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537600"/>
            <a:ext cx="2057400" cy="183876"/>
          </a:xfrm>
          <a:prstGeom prst="rect">
            <a:avLst/>
          </a:prstGeom>
        </p:spPr>
        <p:txBody>
          <a:bodyPr/>
          <a:lstStyle/>
          <a:p>
            <a:fld id="{49B24EC9-D412-49F8-B26B-B7E454A540B6}" type="datetimeFigureOut">
              <a:rPr lang="en-US" smtClean="0"/>
              <a:pPr/>
              <a:t>9/27/2019</a:t>
            </a:fld>
            <a:endParaRPr lang="en-US" dirty="0"/>
          </a:p>
        </p:txBody>
      </p:sp>
      <p:sp>
        <p:nvSpPr>
          <p:cNvPr id="4" name="Footer Placeholder 3"/>
          <p:cNvSpPr>
            <a:spLocks noGrp="1"/>
          </p:cNvSpPr>
          <p:nvPr>
            <p:ph type="ftr" sz="quarter" idx="11"/>
          </p:nvPr>
        </p:nvSpPr>
        <p:spPr>
          <a:xfrm>
            <a:off x="3028950" y="6537600"/>
            <a:ext cx="3086100" cy="183876"/>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67216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83892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313832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406310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a:prstGeom prst="rect">
            <a:avLst/>
          </a:prstGeo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9/27/2019</a:t>
            </a:fld>
            <a:endParaRPr lang="en-US"/>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980803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30617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848550"/>
            <a:ext cx="7886700" cy="5255164"/>
          </a:xfrm>
        </p:spPr>
        <p:txBody>
          <a:bodyPr lIns="0" tIns="0" rIns="0"/>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848550"/>
            <a:ext cx="3886200" cy="519828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29150" y="848550"/>
            <a:ext cx="3886200" cy="5198289"/>
          </a:xfrm>
        </p:spPr>
        <p:txBody>
          <a:bodyPr/>
          <a:lstStyle>
            <a:lvl1pPr>
              <a:defRPr sz="2400"/>
            </a:lvl1pPr>
            <a:lvl2pPr>
              <a:defRPr sz="2000"/>
            </a:lvl2pPr>
            <a:lvl3pPr>
              <a:defRPr sz="1800"/>
            </a:lvl3pPr>
          </a:lstStyle>
          <a:p>
            <a:pPr lvl="0"/>
            <a:r>
              <a:rPr lang="en-US" dirty="0" smtClean="0"/>
              <a:t>Click to edit Master text styles</a:t>
            </a:r>
          </a:p>
          <a:p>
            <a:pPr lvl="1"/>
            <a:r>
              <a:rPr lang="en-US" dirty="0" smtClean="0"/>
              <a:t>Second level</a:t>
            </a:r>
          </a:p>
          <a:p>
            <a:pPr lvl="2"/>
            <a:r>
              <a:rPr lang="en-US" dirty="0" smtClean="0"/>
              <a:t>Third level</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13"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6004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23071" y="314298"/>
            <a:ext cx="8692329" cy="590603"/>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33260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4079"/>
          <a:stretch/>
        </p:blipFill>
        <p:spPr>
          <a:xfrm>
            <a:off x="0" y="0"/>
            <a:ext cx="9143997" cy="681789"/>
          </a:xfrm>
          <a:prstGeom prst="rect">
            <a:avLst/>
          </a:prstGeom>
        </p:spPr>
      </p:pic>
      <p:sp>
        <p:nvSpPr>
          <p:cNvPr id="2" name="Title 1"/>
          <p:cNvSpPr>
            <a:spLocks noGrp="1"/>
          </p:cNvSpPr>
          <p:nvPr>
            <p:ph type="title"/>
          </p:nvPr>
        </p:nvSpPr>
        <p:spPr>
          <a:xfrm>
            <a:off x="223071" y="166761"/>
            <a:ext cx="8692329" cy="36262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52076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8471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ctr" anchorCtr="0">
            <a:normAutofit/>
          </a:bodyPr>
          <a:lstStyle>
            <a:lvl1pPr>
              <a:defRPr sz="2400">
                <a:solidFill>
                  <a:schemeClr val="tx1"/>
                </a:solidFill>
                <a:latin typeface="Museo Slab 500" panose="020000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8038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70" r:id="rId2"/>
    <p:sldLayoutId id="2147483662" r:id="rId3"/>
    <p:sldLayoutId id="2147483664" r:id="rId4"/>
    <p:sldLayoutId id="2147483678" r:id="rId5"/>
    <p:sldLayoutId id="2147483677" r:id="rId6"/>
    <p:sldLayoutId id="2147483676" r:id="rId7"/>
    <p:sldLayoutId id="2147483666" r:id="rId8"/>
    <p:sldLayoutId id="2147483667" r:id="rId9"/>
    <p:sldLayoutId id="2147483668" r:id="rId10"/>
    <p:sldLayoutId id="2147483669" r:id="rId11"/>
    <p:sldLayoutId id="2147483680" r:id="rId12"/>
    <p:sldLayoutId id="2147483682" r:id="rId13"/>
    <p:sldLayoutId id="2147483683" r:id="rId14"/>
    <p:sldLayoutId id="2147483684" r:id="rId15"/>
    <p:sldLayoutId id="2147483685" r:id="rId16"/>
    <p:sldLayoutId id="2147483686" r:id="rId17"/>
    <p:sldLayoutId id="2147483687" r:id="rId18"/>
    <p:sldLayoutId id="2147483688"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ssessment_UAR@cde.state.co.us"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cde.state.co.us/assessment/training-accommodation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mailto:herrera_g@cde.state.co.us"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Unique </a:t>
            </a:r>
            <a:r>
              <a:rPr lang="en-US" dirty="0"/>
              <a:t>Accommodation Requests</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2019-2020</a:t>
            </a:r>
            <a:endParaRPr lang="en-US" dirty="0"/>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931491" y="367467"/>
            <a:ext cx="6802453" cy="6271747"/>
          </a:xfrm>
          <a:prstGeom prst="triangle">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a:off x="3670419" y="1713011"/>
            <a:ext cx="136305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3031621" y="2702126"/>
            <a:ext cx="2585102" cy="17092"/>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508191" y="3828747"/>
            <a:ext cx="3696056" cy="17092"/>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1828800" y="4973652"/>
            <a:ext cx="4990745" cy="42729"/>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3332860" y="5279132"/>
            <a:ext cx="1982624" cy="523220"/>
          </a:xfrm>
          <a:prstGeom prst="rect">
            <a:avLst/>
          </a:prstGeom>
          <a:noFill/>
        </p:spPr>
        <p:txBody>
          <a:bodyPr wrap="square" rtlCol="0">
            <a:spAutoFit/>
          </a:bodyPr>
          <a:lstStyle/>
          <a:p>
            <a:pPr algn="ctr"/>
            <a:r>
              <a:rPr lang="en-US" sz="2800" dirty="0" smtClean="0">
                <a:solidFill>
                  <a:schemeClr val="bg1"/>
                </a:solidFill>
              </a:rPr>
              <a:t>All Students</a:t>
            </a:r>
            <a:endParaRPr lang="en-US" sz="2800" dirty="0">
              <a:solidFill>
                <a:schemeClr val="bg1"/>
              </a:solidFill>
            </a:endParaRPr>
          </a:p>
        </p:txBody>
      </p:sp>
      <p:sp>
        <p:nvSpPr>
          <p:cNvPr id="20" name="TextBox 19"/>
          <p:cNvSpPr txBox="1"/>
          <p:nvPr/>
        </p:nvSpPr>
        <p:spPr>
          <a:xfrm>
            <a:off x="3332860" y="1109830"/>
            <a:ext cx="1982624" cy="523220"/>
          </a:xfrm>
          <a:prstGeom prst="rect">
            <a:avLst/>
          </a:prstGeom>
          <a:noFill/>
          <a:ln>
            <a:noFill/>
          </a:ln>
        </p:spPr>
        <p:txBody>
          <a:bodyPr wrap="square" rtlCol="0">
            <a:spAutoFit/>
          </a:bodyPr>
          <a:lstStyle/>
          <a:p>
            <a:pPr algn="ctr"/>
            <a:r>
              <a:rPr lang="en-US" sz="2800" dirty="0" smtClean="0">
                <a:solidFill>
                  <a:schemeClr val="bg1"/>
                </a:solidFill>
              </a:rPr>
              <a:t>UARs</a:t>
            </a:r>
            <a:endParaRPr lang="en-US" sz="2800" dirty="0">
              <a:solidFill>
                <a:schemeClr val="bg1"/>
              </a:solidFill>
            </a:endParaRPr>
          </a:p>
        </p:txBody>
      </p:sp>
      <p:sp>
        <p:nvSpPr>
          <p:cNvPr id="21" name="TextBox 20"/>
          <p:cNvSpPr txBox="1"/>
          <p:nvPr/>
        </p:nvSpPr>
        <p:spPr>
          <a:xfrm>
            <a:off x="3341406" y="2085174"/>
            <a:ext cx="2033899" cy="400110"/>
          </a:xfrm>
          <a:prstGeom prst="rect">
            <a:avLst/>
          </a:prstGeom>
          <a:noFill/>
        </p:spPr>
        <p:txBody>
          <a:bodyPr wrap="square" rtlCol="0">
            <a:spAutoFit/>
          </a:bodyPr>
          <a:lstStyle/>
          <a:p>
            <a:pPr algn="ctr"/>
            <a:r>
              <a:rPr lang="en-US" sz="2000" dirty="0" smtClean="0">
                <a:solidFill>
                  <a:schemeClr val="bg1"/>
                </a:solidFill>
              </a:rPr>
              <a:t>Accommodations</a:t>
            </a:r>
            <a:endParaRPr lang="en-US" sz="2000" dirty="0">
              <a:solidFill>
                <a:schemeClr val="bg1"/>
              </a:solidFill>
            </a:endParaRPr>
          </a:p>
        </p:txBody>
      </p:sp>
      <p:sp>
        <p:nvSpPr>
          <p:cNvPr id="22" name="TextBox 21"/>
          <p:cNvSpPr txBox="1"/>
          <p:nvPr/>
        </p:nvSpPr>
        <p:spPr>
          <a:xfrm>
            <a:off x="3341405" y="2823423"/>
            <a:ext cx="1982624" cy="954107"/>
          </a:xfrm>
          <a:prstGeom prst="rect">
            <a:avLst/>
          </a:prstGeom>
          <a:noFill/>
        </p:spPr>
        <p:txBody>
          <a:bodyPr wrap="square" rtlCol="0">
            <a:spAutoFit/>
          </a:bodyPr>
          <a:lstStyle/>
          <a:p>
            <a:pPr algn="ctr"/>
            <a:r>
              <a:rPr lang="en-US" sz="2800" dirty="0" smtClean="0">
                <a:solidFill>
                  <a:schemeClr val="bg1"/>
                </a:solidFill>
              </a:rPr>
              <a:t>Accessibility Features</a:t>
            </a:r>
            <a:endParaRPr lang="en-US" sz="2800" dirty="0">
              <a:solidFill>
                <a:schemeClr val="bg1"/>
              </a:solidFill>
            </a:endParaRPr>
          </a:p>
        </p:txBody>
      </p:sp>
      <p:sp>
        <p:nvSpPr>
          <p:cNvPr id="23" name="TextBox 22"/>
          <p:cNvSpPr txBox="1"/>
          <p:nvPr/>
        </p:nvSpPr>
        <p:spPr>
          <a:xfrm>
            <a:off x="3031621" y="3994140"/>
            <a:ext cx="2585102" cy="954107"/>
          </a:xfrm>
          <a:prstGeom prst="rect">
            <a:avLst/>
          </a:prstGeom>
          <a:noFill/>
        </p:spPr>
        <p:txBody>
          <a:bodyPr wrap="square" rtlCol="0">
            <a:spAutoFit/>
          </a:bodyPr>
          <a:lstStyle/>
          <a:p>
            <a:pPr algn="ctr"/>
            <a:r>
              <a:rPr lang="en-US" sz="2800" dirty="0" smtClean="0">
                <a:solidFill>
                  <a:schemeClr val="bg1"/>
                </a:solidFill>
              </a:rPr>
              <a:t>Administration Considerations</a:t>
            </a:r>
            <a:endParaRPr lang="en-US" sz="2800" dirty="0">
              <a:solidFill>
                <a:schemeClr val="bg1"/>
              </a:solidFill>
            </a:endParaRPr>
          </a:p>
        </p:txBody>
      </p:sp>
      <p:cxnSp>
        <p:nvCxnSpPr>
          <p:cNvPr id="37" name="Straight Arrow Connector 36"/>
          <p:cNvCxnSpPr/>
          <p:nvPr/>
        </p:nvCxnSpPr>
        <p:spPr>
          <a:xfrm flipV="1">
            <a:off x="2333002" y="1581138"/>
            <a:ext cx="1337417" cy="54961"/>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21" idx="1"/>
          </p:cNvCxnSpPr>
          <p:nvPr/>
        </p:nvCxnSpPr>
        <p:spPr>
          <a:xfrm>
            <a:off x="2333002" y="1636099"/>
            <a:ext cx="1008404" cy="64913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16194" y="1374489"/>
            <a:ext cx="2016808" cy="1200329"/>
          </a:xfrm>
          <a:prstGeom prst="rect">
            <a:avLst/>
          </a:prstGeom>
          <a:noFill/>
        </p:spPr>
        <p:txBody>
          <a:bodyPr wrap="square" rtlCol="0">
            <a:spAutoFit/>
          </a:bodyPr>
          <a:lstStyle/>
          <a:p>
            <a:pPr algn="ctr"/>
            <a:r>
              <a:rPr lang="en-US" sz="2400" dirty="0" smtClean="0">
                <a:solidFill>
                  <a:srgbClr val="000000"/>
                </a:solidFill>
              </a:rPr>
              <a:t>Students </a:t>
            </a:r>
            <a:r>
              <a:rPr lang="en-US" sz="2400" b="1" i="1" u="sng" dirty="0" smtClean="0">
                <a:solidFill>
                  <a:srgbClr val="000000"/>
                </a:solidFill>
              </a:rPr>
              <a:t>must </a:t>
            </a:r>
            <a:r>
              <a:rPr lang="en-US" sz="2400" dirty="0" smtClean="0">
                <a:solidFill>
                  <a:srgbClr val="000000"/>
                </a:solidFill>
              </a:rPr>
              <a:t>have an active IEP/504</a:t>
            </a:r>
            <a:endParaRPr lang="en-US" sz="2400" dirty="0">
              <a:solidFill>
                <a:srgbClr val="000000"/>
              </a:solidFill>
            </a:endParaRPr>
          </a:p>
        </p:txBody>
      </p:sp>
      <p:sp>
        <p:nvSpPr>
          <p:cNvPr id="49" name="TextBox 48"/>
          <p:cNvSpPr txBox="1"/>
          <p:nvPr/>
        </p:nvSpPr>
        <p:spPr>
          <a:xfrm>
            <a:off x="6819544" y="2503918"/>
            <a:ext cx="2016808" cy="2308324"/>
          </a:xfrm>
          <a:prstGeom prst="rect">
            <a:avLst/>
          </a:prstGeom>
          <a:noFill/>
        </p:spPr>
        <p:txBody>
          <a:bodyPr wrap="square" rtlCol="0">
            <a:spAutoFit/>
          </a:bodyPr>
          <a:lstStyle/>
          <a:p>
            <a:pPr algn="ctr"/>
            <a:r>
              <a:rPr lang="en-US" sz="2400" b="1" i="1" u="sng" dirty="0">
                <a:solidFill>
                  <a:srgbClr val="000000"/>
                </a:solidFill>
              </a:rPr>
              <a:t>M</a:t>
            </a:r>
            <a:r>
              <a:rPr lang="en-US" sz="2400" b="1" i="1" u="sng" dirty="0" smtClean="0">
                <a:solidFill>
                  <a:srgbClr val="000000"/>
                </a:solidFill>
              </a:rPr>
              <a:t>ay </a:t>
            </a:r>
            <a:r>
              <a:rPr lang="en-US" sz="2400" dirty="0" smtClean="0">
                <a:solidFill>
                  <a:srgbClr val="000000"/>
                </a:solidFill>
              </a:rPr>
              <a:t>include students with active IEP/504/ELP (but not required)</a:t>
            </a:r>
            <a:endParaRPr lang="en-US" sz="2400" dirty="0">
              <a:solidFill>
                <a:srgbClr val="000000"/>
              </a:solidFill>
            </a:endParaRPr>
          </a:p>
        </p:txBody>
      </p:sp>
      <p:cxnSp>
        <p:nvCxnSpPr>
          <p:cNvPr id="50" name="Straight Arrow Connector 49"/>
          <p:cNvCxnSpPr/>
          <p:nvPr/>
        </p:nvCxnSpPr>
        <p:spPr>
          <a:xfrm flipH="1">
            <a:off x="5990603" y="3503341"/>
            <a:ext cx="828941" cy="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H="1">
            <a:off x="6315342" y="3503341"/>
            <a:ext cx="504203" cy="582538"/>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559039" y="1142226"/>
            <a:ext cx="2016808" cy="1200329"/>
          </a:xfrm>
          <a:prstGeom prst="rect">
            <a:avLst/>
          </a:prstGeom>
          <a:noFill/>
        </p:spPr>
        <p:txBody>
          <a:bodyPr wrap="square" rtlCol="0">
            <a:spAutoFit/>
          </a:bodyPr>
          <a:lstStyle/>
          <a:p>
            <a:pPr algn="ctr"/>
            <a:r>
              <a:rPr lang="en-US" sz="2400" dirty="0" smtClean="0">
                <a:solidFill>
                  <a:srgbClr val="000000"/>
                </a:solidFill>
              </a:rPr>
              <a:t>Students </a:t>
            </a:r>
            <a:r>
              <a:rPr lang="en-US" sz="2400" b="1" i="1" u="sng" dirty="0" smtClean="0">
                <a:solidFill>
                  <a:srgbClr val="000000"/>
                </a:solidFill>
              </a:rPr>
              <a:t>must </a:t>
            </a:r>
            <a:r>
              <a:rPr lang="en-US" sz="2400" dirty="0" smtClean="0">
                <a:solidFill>
                  <a:srgbClr val="000000"/>
                </a:solidFill>
              </a:rPr>
              <a:t>have an active ELP </a:t>
            </a:r>
            <a:endParaRPr lang="en-US" sz="2400" dirty="0">
              <a:solidFill>
                <a:srgbClr val="000000"/>
              </a:solidFill>
            </a:endParaRPr>
          </a:p>
        </p:txBody>
      </p:sp>
      <p:cxnSp>
        <p:nvCxnSpPr>
          <p:cNvPr id="25" name="Straight Arrow Connector 24"/>
          <p:cNvCxnSpPr/>
          <p:nvPr/>
        </p:nvCxnSpPr>
        <p:spPr>
          <a:xfrm flipH="1">
            <a:off x="5375306" y="2095190"/>
            <a:ext cx="828941" cy="0"/>
          </a:xfrm>
          <a:prstGeom prst="straightConnector1">
            <a:avLst/>
          </a:prstGeom>
          <a:ln w="19050">
            <a:solidFill>
              <a:srgbClr val="0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82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427788"/>
            <a:ext cx="2057400" cy="365125"/>
          </a:xfrm>
        </p:spPr>
        <p:txBody>
          <a:bodyPr/>
          <a:lstStyle/>
          <a:p>
            <a:fld id="{C479D5F6-EDCB-402A-AC08-4943A1820E8F}" type="slidenum">
              <a:rPr lang="en-US" smtClean="0"/>
              <a:pPr/>
              <a:t>11</a:t>
            </a:fld>
            <a:endParaRPr lang="en-US" dirty="0"/>
          </a:p>
        </p:txBody>
      </p:sp>
      <p:sp>
        <p:nvSpPr>
          <p:cNvPr id="6" name="Rectangle 5"/>
          <p:cNvSpPr/>
          <p:nvPr/>
        </p:nvSpPr>
        <p:spPr>
          <a:xfrm>
            <a:off x="1739846" y="2967335"/>
            <a:ext cx="5664308"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New for 2019-2020</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9" name="Explosion 1 8"/>
          <p:cNvSpPr/>
          <p:nvPr/>
        </p:nvSpPr>
        <p:spPr>
          <a:xfrm>
            <a:off x="531114" y="5513388"/>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Explosion 1 9"/>
          <p:cNvSpPr/>
          <p:nvPr/>
        </p:nvSpPr>
        <p:spPr>
          <a:xfrm>
            <a:off x="4314444" y="5695950"/>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Explosion 1 10"/>
          <p:cNvSpPr/>
          <p:nvPr/>
        </p:nvSpPr>
        <p:spPr>
          <a:xfrm>
            <a:off x="6528816" y="4364736"/>
            <a:ext cx="1789738" cy="1484376"/>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Explosion 1 11"/>
          <p:cNvSpPr/>
          <p:nvPr/>
        </p:nvSpPr>
        <p:spPr>
          <a:xfrm>
            <a:off x="3628644" y="534216"/>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Explosion 1 12"/>
          <p:cNvSpPr/>
          <p:nvPr/>
        </p:nvSpPr>
        <p:spPr>
          <a:xfrm>
            <a:off x="640080" y="1377696"/>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Explosion 1 13"/>
          <p:cNvSpPr/>
          <p:nvPr/>
        </p:nvSpPr>
        <p:spPr>
          <a:xfrm>
            <a:off x="7531608" y="1377696"/>
            <a:ext cx="914400" cy="9144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Explosion 1 14"/>
          <p:cNvSpPr/>
          <p:nvPr/>
        </p:nvSpPr>
        <p:spPr>
          <a:xfrm>
            <a:off x="5163312" y="1448616"/>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Explosion 1 15"/>
          <p:cNvSpPr/>
          <p:nvPr/>
        </p:nvSpPr>
        <p:spPr>
          <a:xfrm>
            <a:off x="2020443" y="4234434"/>
            <a:ext cx="1719072" cy="1447800"/>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664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80">
                                          <p:stCondLst>
                                            <p:cond delay="0"/>
                                          </p:stCondLst>
                                        </p:cTn>
                                        <p:tgtEl>
                                          <p:spTgt spid="11"/>
                                        </p:tgtEl>
                                      </p:cBhvr>
                                    </p:animEffect>
                                    <p:anim calcmode="lin" valueType="num">
                                      <p:cBhvr>
                                        <p:cTn id="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 dur="26">
                                          <p:stCondLst>
                                            <p:cond delay="650"/>
                                          </p:stCondLst>
                                        </p:cTn>
                                        <p:tgtEl>
                                          <p:spTgt spid="11"/>
                                        </p:tgtEl>
                                      </p:cBhvr>
                                      <p:to x="100000" y="60000"/>
                                    </p:animScale>
                                    <p:animScale>
                                      <p:cBhvr>
                                        <p:cTn id="14" dur="166" decel="50000">
                                          <p:stCondLst>
                                            <p:cond delay="676"/>
                                          </p:stCondLst>
                                        </p:cTn>
                                        <p:tgtEl>
                                          <p:spTgt spid="11"/>
                                        </p:tgtEl>
                                      </p:cBhvr>
                                      <p:to x="100000" y="100000"/>
                                    </p:animScale>
                                    <p:animScale>
                                      <p:cBhvr>
                                        <p:cTn id="15" dur="26">
                                          <p:stCondLst>
                                            <p:cond delay="1312"/>
                                          </p:stCondLst>
                                        </p:cTn>
                                        <p:tgtEl>
                                          <p:spTgt spid="11"/>
                                        </p:tgtEl>
                                      </p:cBhvr>
                                      <p:to x="100000" y="80000"/>
                                    </p:animScale>
                                    <p:animScale>
                                      <p:cBhvr>
                                        <p:cTn id="16" dur="166" decel="50000">
                                          <p:stCondLst>
                                            <p:cond delay="1338"/>
                                          </p:stCondLst>
                                        </p:cTn>
                                        <p:tgtEl>
                                          <p:spTgt spid="11"/>
                                        </p:tgtEl>
                                      </p:cBhvr>
                                      <p:to x="100000" y="100000"/>
                                    </p:animScale>
                                    <p:animScale>
                                      <p:cBhvr>
                                        <p:cTn id="17" dur="26">
                                          <p:stCondLst>
                                            <p:cond delay="1642"/>
                                          </p:stCondLst>
                                        </p:cTn>
                                        <p:tgtEl>
                                          <p:spTgt spid="11"/>
                                        </p:tgtEl>
                                      </p:cBhvr>
                                      <p:to x="100000" y="90000"/>
                                    </p:animScale>
                                    <p:animScale>
                                      <p:cBhvr>
                                        <p:cTn id="18" dur="166" decel="50000">
                                          <p:stCondLst>
                                            <p:cond delay="1668"/>
                                          </p:stCondLst>
                                        </p:cTn>
                                        <p:tgtEl>
                                          <p:spTgt spid="11"/>
                                        </p:tgtEl>
                                      </p:cBhvr>
                                      <p:to x="100000" y="100000"/>
                                    </p:animScale>
                                    <p:animScale>
                                      <p:cBhvr>
                                        <p:cTn id="19" dur="26">
                                          <p:stCondLst>
                                            <p:cond delay="1808"/>
                                          </p:stCondLst>
                                        </p:cTn>
                                        <p:tgtEl>
                                          <p:spTgt spid="11"/>
                                        </p:tgtEl>
                                      </p:cBhvr>
                                      <p:to x="100000" y="95000"/>
                                    </p:animScale>
                                    <p:animScale>
                                      <p:cBhvr>
                                        <p:cTn id="20" dur="166" decel="50000">
                                          <p:stCondLst>
                                            <p:cond delay="1834"/>
                                          </p:stCondLst>
                                        </p:cTn>
                                        <p:tgtEl>
                                          <p:spTgt spid="11"/>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par>
                                <p:cTn id="39" presetID="3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2000" fill="hold"/>
                                        <p:tgtEl>
                                          <p:spTgt spid="14"/>
                                        </p:tgtEl>
                                        <p:attrNameLst>
                                          <p:attrName>ppt_w</p:attrName>
                                        </p:attrNameLst>
                                      </p:cBhvr>
                                      <p:tavLst>
                                        <p:tav tm="0">
                                          <p:val>
                                            <p:fltVal val="0"/>
                                          </p:val>
                                        </p:tav>
                                        <p:tav tm="100000">
                                          <p:val>
                                            <p:strVal val="#ppt_w"/>
                                          </p:val>
                                        </p:tav>
                                      </p:tavLst>
                                    </p:anim>
                                    <p:anim calcmode="lin" valueType="num">
                                      <p:cBhvr>
                                        <p:cTn id="42" dur="2000" fill="hold"/>
                                        <p:tgtEl>
                                          <p:spTgt spid="14"/>
                                        </p:tgtEl>
                                        <p:attrNameLst>
                                          <p:attrName>ppt_h</p:attrName>
                                        </p:attrNameLst>
                                      </p:cBhvr>
                                      <p:tavLst>
                                        <p:tav tm="0">
                                          <p:val>
                                            <p:fltVal val="0"/>
                                          </p:val>
                                        </p:tav>
                                        <p:tav tm="100000">
                                          <p:val>
                                            <p:strVal val="#ppt_h"/>
                                          </p:val>
                                        </p:tav>
                                      </p:tavLst>
                                    </p:anim>
                                    <p:anim calcmode="lin" valueType="num">
                                      <p:cBhvr>
                                        <p:cTn id="43" dur="2000" fill="hold"/>
                                        <p:tgtEl>
                                          <p:spTgt spid="14"/>
                                        </p:tgtEl>
                                        <p:attrNameLst>
                                          <p:attrName>style.rotation</p:attrName>
                                        </p:attrNameLst>
                                      </p:cBhvr>
                                      <p:tavLst>
                                        <p:tav tm="0">
                                          <p:val>
                                            <p:fltVal val="90"/>
                                          </p:val>
                                        </p:tav>
                                        <p:tav tm="100000">
                                          <p:val>
                                            <p:fltVal val="0"/>
                                          </p:val>
                                        </p:tav>
                                      </p:tavLst>
                                    </p:anim>
                                    <p:animEffect transition="in" filter="fade">
                                      <p:cBhvr>
                                        <p:cTn id="44" dur="2000"/>
                                        <p:tgtEl>
                                          <p:spTgt spid="14"/>
                                        </p:tgtEl>
                                      </p:cBhvr>
                                    </p:animEffect>
                                  </p:childTnLst>
                                </p:cTn>
                              </p:par>
                              <p:par>
                                <p:cTn id="45" presetID="3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2000" fill="hold"/>
                                        <p:tgtEl>
                                          <p:spTgt spid="9"/>
                                        </p:tgtEl>
                                        <p:attrNameLst>
                                          <p:attrName>ppt_w</p:attrName>
                                        </p:attrNameLst>
                                      </p:cBhvr>
                                      <p:tavLst>
                                        <p:tav tm="0">
                                          <p:val>
                                            <p:fltVal val="0"/>
                                          </p:val>
                                        </p:tav>
                                        <p:tav tm="100000">
                                          <p:val>
                                            <p:strVal val="#ppt_w"/>
                                          </p:val>
                                        </p:tav>
                                      </p:tavLst>
                                    </p:anim>
                                    <p:anim calcmode="lin" valueType="num">
                                      <p:cBhvr>
                                        <p:cTn id="48" dur="2000" fill="hold"/>
                                        <p:tgtEl>
                                          <p:spTgt spid="9"/>
                                        </p:tgtEl>
                                        <p:attrNameLst>
                                          <p:attrName>ppt_h</p:attrName>
                                        </p:attrNameLst>
                                      </p:cBhvr>
                                      <p:tavLst>
                                        <p:tav tm="0">
                                          <p:val>
                                            <p:fltVal val="0"/>
                                          </p:val>
                                        </p:tav>
                                        <p:tav tm="100000">
                                          <p:val>
                                            <p:strVal val="#ppt_h"/>
                                          </p:val>
                                        </p:tav>
                                      </p:tavLst>
                                    </p:anim>
                                    <p:anim calcmode="lin" valueType="num">
                                      <p:cBhvr>
                                        <p:cTn id="49" dur="2000" fill="hold"/>
                                        <p:tgtEl>
                                          <p:spTgt spid="9"/>
                                        </p:tgtEl>
                                        <p:attrNameLst>
                                          <p:attrName>style.rotation</p:attrName>
                                        </p:attrNameLst>
                                      </p:cBhvr>
                                      <p:tavLst>
                                        <p:tav tm="0">
                                          <p:val>
                                            <p:fltVal val="90"/>
                                          </p:val>
                                        </p:tav>
                                        <p:tav tm="100000">
                                          <p:val>
                                            <p:fltVal val="0"/>
                                          </p:val>
                                        </p:tav>
                                      </p:tavLst>
                                    </p:anim>
                                    <p:animEffect transition="in" filter="fade">
                                      <p:cBhvr>
                                        <p:cTn id="50" dur="2000"/>
                                        <p:tgtEl>
                                          <p:spTgt spid="9"/>
                                        </p:tgtEl>
                                      </p:cBhvr>
                                    </p:animEffect>
                                  </p:childTnLst>
                                </p:cTn>
                              </p:par>
                              <p:par>
                                <p:cTn id="51" presetID="31" presetClass="entr" presetSubtype="0" fill="hold" grpId="0" nodeType="with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2000" fill="hold"/>
                                        <p:tgtEl>
                                          <p:spTgt spid="12"/>
                                        </p:tgtEl>
                                        <p:attrNameLst>
                                          <p:attrName>ppt_w</p:attrName>
                                        </p:attrNameLst>
                                      </p:cBhvr>
                                      <p:tavLst>
                                        <p:tav tm="0">
                                          <p:val>
                                            <p:fltVal val="0"/>
                                          </p:val>
                                        </p:tav>
                                        <p:tav tm="100000">
                                          <p:val>
                                            <p:strVal val="#ppt_w"/>
                                          </p:val>
                                        </p:tav>
                                      </p:tavLst>
                                    </p:anim>
                                    <p:anim calcmode="lin" valueType="num">
                                      <p:cBhvr>
                                        <p:cTn id="54" dur="2000" fill="hold"/>
                                        <p:tgtEl>
                                          <p:spTgt spid="12"/>
                                        </p:tgtEl>
                                        <p:attrNameLst>
                                          <p:attrName>ppt_h</p:attrName>
                                        </p:attrNameLst>
                                      </p:cBhvr>
                                      <p:tavLst>
                                        <p:tav tm="0">
                                          <p:val>
                                            <p:fltVal val="0"/>
                                          </p:val>
                                        </p:tav>
                                        <p:tav tm="100000">
                                          <p:val>
                                            <p:strVal val="#ppt_h"/>
                                          </p:val>
                                        </p:tav>
                                      </p:tavLst>
                                    </p:anim>
                                    <p:anim calcmode="lin" valueType="num">
                                      <p:cBhvr>
                                        <p:cTn id="55" dur="2000" fill="hold"/>
                                        <p:tgtEl>
                                          <p:spTgt spid="12"/>
                                        </p:tgtEl>
                                        <p:attrNameLst>
                                          <p:attrName>style.rotation</p:attrName>
                                        </p:attrNameLst>
                                      </p:cBhvr>
                                      <p:tavLst>
                                        <p:tav tm="0">
                                          <p:val>
                                            <p:fltVal val="90"/>
                                          </p:val>
                                        </p:tav>
                                        <p:tav tm="100000">
                                          <p:val>
                                            <p:fltVal val="0"/>
                                          </p:val>
                                        </p:tav>
                                      </p:tavLst>
                                    </p:anim>
                                    <p:animEffect transition="in" filter="fade">
                                      <p:cBhvr>
                                        <p:cTn id="56" dur="2000"/>
                                        <p:tgtEl>
                                          <p:spTgt spid="12"/>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2000" fill="hold"/>
                                        <p:tgtEl>
                                          <p:spTgt spid="10"/>
                                        </p:tgtEl>
                                        <p:attrNameLst>
                                          <p:attrName>ppt_w</p:attrName>
                                        </p:attrNameLst>
                                      </p:cBhvr>
                                      <p:tavLst>
                                        <p:tav tm="0">
                                          <p:val>
                                            <p:fltVal val="0"/>
                                          </p:val>
                                        </p:tav>
                                        <p:tav tm="100000">
                                          <p:val>
                                            <p:strVal val="#ppt_w"/>
                                          </p:val>
                                        </p:tav>
                                      </p:tavLst>
                                    </p:anim>
                                    <p:anim calcmode="lin" valueType="num">
                                      <p:cBhvr>
                                        <p:cTn id="60" dur="2000" fill="hold"/>
                                        <p:tgtEl>
                                          <p:spTgt spid="10"/>
                                        </p:tgtEl>
                                        <p:attrNameLst>
                                          <p:attrName>ppt_h</p:attrName>
                                        </p:attrNameLst>
                                      </p:cBhvr>
                                      <p:tavLst>
                                        <p:tav tm="0">
                                          <p:val>
                                            <p:fltVal val="0"/>
                                          </p:val>
                                        </p:tav>
                                        <p:tav tm="100000">
                                          <p:val>
                                            <p:strVal val="#ppt_h"/>
                                          </p:val>
                                        </p:tav>
                                      </p:tavLst>
                                    </p:anim>
                                    <p:anim calcmode="lin" valueType="num">
                                      <p:cBhvr>
                                        <p:cTn id="61" dur="2000" fill="hold"/>
                                        <p:tgtEl>
                                          <p:spTgt spid="10"/>
                                        </p:tgtEl>
                                        <p:attrNameLst>
                                          <p:attrName>style.rotation</p:attrName>
                                        </p:attrNameLst>
                                      </p:cBhvr>
                                      <p:tavLst>
                                        <p:tav tm="0">
                                          <p:val>
                                            <p:fltVal val="90"/>
                                          </p:val>
                                        </p:tav>
                                        <p:tav tm="100000">
                                          <p:val>
                                            <p:fltVal val="0"/>
                                          </p:val>
                                        </p:tav>
                                      </p:tavLst>
                                    </p:anim>
                                    <p:animEffect transition="in" filter="fade">
                                      <p:cBhvr>
                                        <p:cTn id="62" dur="2000"/>
                                        <p:tgtEl>
                                          <p:spTgt spid="10"/>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 calcmode="lin" valueType="num">
                                      <p:cBhvr>
                                        <p:cTn id="65" dur="2000" fill="hold"/>
                                        <p:tgtEl>
                                          <p:spTgt spid="15"/>
                                        </p:tgtEl>
                                        <p:attrNameLst>
                                          <p:attrName>ppt_w</p:attrName>
                                        </p:attrNameLst>
                                      </p:cBhvr>
                                      <p:tavLst>
                                        <p:tav tm="0">
                                          <p:val>
                                            <p:fltVal val="0"/>
                                          </p:val>
                                        </p:tav>
                                        <p:tav tm="100000">
                                          <p:val>
                                            <p:strVal val="#ppt_w"/>
                                          </p:val>
                                        </p:tav>
                                      </p:tavLst>
                                    </p:anim>
                                    <p:anim calcmode="lin" valueType="num">
                                      <p:cBhvr>
                                        <p:cTn id="66" dur="2000" fill="hold"/>
                                        <p:tgtEl>
                                          <p:spTgt spid="15"/>
                                        </p:tgtEl>
                                        <p:attrNameLst>
                                          <p:attrName>ppt_h</p:attrName>
                                        </p:attrNameLst>
                                      </p:cBhvr>
                                      <p:tavLst>
                                        <p:tav tm="0">
                                          <p:val>
                                            <p:fltVal val="0"/>
                                          </p:val>
                                        </p:tav>
                                        <p:tav tm="100000">
                                          <p:val>
                                            <p:strVal val="#ppt_h"/>
                                          </p:val>
                                        </p:tav>
                                      </p:tavLst>
                                    </p:anim>
                                    <p:anim calcmode="lin" valueType="num">
                                      <p:cBhvr>
                                        <p:cTn id="67" dur="2000" fill="hold"/>
                                        <p:tgtEl>
                                          <p:spTgt spid="15"/>
                                        </p:tgtEl>
                                        <p:attrNameLst>
                                          <p:attrName>style.rotation</p:attrName>
                                        </p:attrNameLst>
                                      </p:cBhvr>
                                      <p:tavLst>
                                        <p:tav tm="0">
                                          <p:val>
                                            <p:fltVal val="90"/>
                                          </p:val>
                                        </p:tav>
                                        <p:tav tm="100000">
                                          <p:val>
                                            <p:fltVal val="0"/>
                                          </p:val>
                                        </p:tav>
                                      </p:tavLst>
                                    </p:anim>
                                    <p:animEffect transition="in" filter="fade">
                                      <p:cBhvr>
                                        <p:cTn id="68" dur="2000"/>
                                        <p:tgtEl>
                                          <p:spTgt spid="15"/>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2000" fill="hold"/>
                                        <p:tgtEl>
                                          <p:spTgt spid="16"/>
                                        </p:tgtEl>
                                        <p:attrNameLst>
                                          <p:attrName>ppt_w</p:attrName>
                                        </p:attrNameLst>
                                      </p:cBhvr>
                                      <p:tavLst>
                                        <p:tav tm="0">
                                          <p:val>
                                            <p:fltVal val="0"/>
                                          </p:val>
                                        </p:tav>
                                        <p:tav tm="100000">
                                          <p:val>
                                            <p:strVal val="#ppt_w"/>
                                          </p:val>
                                        </p:tav>
                                      </p:tavLst>
                                    </p:anim>
                                    <p:anim calcmode="lin" valueType="num">
                                      <p:cBhvr>
                                        <p:cTn id="72" dur="2000" fill="hold"/>
                                        <p:tgtEl>
                                          <p:spTgt spid="16"/>
                                        </p:tgtEl>
                                        <p:attrNameLst>
                                          <p:attrName>ppt_h</p:attrName>
                                        </p:attrNameLst>
                                      </p:cBhvr>
                                      <p:tavLst>
                                        <p:tav tm="0">
                                          <p:val>
                                            <p:fltVal val="0"/>
                                          </p:val>
                                        </p:tav>
                                        <p:tav tm="100000">
                                          <p:val>
                                            <p:strVal val="#ppt_h"/>
                                          </p:val>
                                        </p:tav>
                                      </p:tavLst>
                                    </p:anim>
                                    <p:anim calcmode="lin" valueType="num">
                                      <p:cBhvr>
                                        <p:cTn id="73" dur="2000" fill="hold"/>
                                        <p:tgtEl>
                                          <p:spTgt spid="16"/>
                                        </p:tgtEl>
                                        <p:attrNameLst>
                                          <p:attrName>style.rotation</p:attrName>
                                        </p:attrNameLst>
                                      </p:cBhvr>
                                      <p:tavLst>
                                        <p:tav tm="0">
                                          <p:val>
                                            <p:fltVal val="90"/>
                                          </p:val>
                                        </p:tav>
                                        <p:tav tm="100000">
                                          <p:val>
                                            <p:fltVal val="0"/>
                                          </p:val>
                                        </p:tav>
                                      </p:tavLst>
                                    </p:anim>
                                    <p:animEffect transition="in" filter="fade">
                                      <p:cBhvr>
                                        <p:cTn id="7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UARs for ACCESS</a:t>
            </a:r>
            <a:endParaRPr lang="en-US" dirty="0"/>
          </a:p>
        </p:txBody>
      </p:sp>
      <p:sp>
        <p:nvSpPr>
          <p:cNvPr id="3" name="Content Placeholder 2"/>
          <p:cNvSpPr>
            <a:spLocks noGrp="1"/>
          </p:cNvSpPr>
          <p:nvPr>
            <p:ph idx="1"/>
          </p:nvPr>
        </p:nvSpPr>
        <p:spPr>
          <a:xfrm>
            <a:off x="625885" y="1339472"/>
            <a:ext cx="7886700" cy="5086042"/>
          </a:xfrm>
        </p:spPr>
        <p:txBody>
          <a:bodyPr>
            <a:normAutofit/>
          </a:bodyPr>
          <a:lstStyle/>
          <a:p>
            <a:r>
              <a:rPr lang="en-US" dirty="0" smtClean="0"/>
              <a:t>Students requiring Human Reader or Scribe must have a UAR for ACCESS</a:t>
            </a:r>
          </a:p>
          <a:p>
            <a:pPr lvl="1"/>
            <a:r>
              <a:rPr lang="en-US" dirty="0" smtClean="0"/>
              <a:t>Federal requirement</a:t>
            </a:r>
          </a:p>
          <a:p>
            <a:pPr lvl="1"/>
            <a:r>
              <a:rPr lang="en-US" dirty="0" smtClean="0"/>
              <a:t>Use the same form as CMAS</a:t>
            </a:r>
          </a:p>
          <a:p>
            <a:pPr lvl="1"/>
            <a:r>
              <a:rPr lang="en-US" dirty="0" smtClean="0"/>
              <a:t>Use same process as CMAS UARs</a:t>
            </a:r>
          </a:p>
          <a:p>
            <a:pPr lvl="2"/>
            <a:r>
              <a:rPr lang="en-US" sz="2000" dirty="0" smtClean="0"/>
              <a:t>Complete form</a:t>
            </a:r>
          </a:p>
          <a:p>
            <a:pPr lvl="2"/>
            <a:r>
              <a:rPr lang="en-US" sz="2000" dirty="0" smtClean="0"/>
              <a:t>Complete spreadsheet</a:t>
            </a:r>
          </a:p>
          <a:p>
            <a:pPr lvl="3"/>
            <a:r>
              <a:rPr lang="en-US" sz="2000" dirty="0"/>
              <a:t>Different tabs for different </a:t>
            </a:r>
            <a:r>
              <a:rPr lang="en-US" sz="2000" dirty="0" smtClean="0"/>
              <a:t>grades</a:t>
            </a:r>
          </a:p>
          <a:p>
            <a:pPr lvl="2"/>
            <a:r>
              <a:rPr lang="en-US" sz="2000" dirty="0" smtClean="0"/>
              <a:t>Load into </a:t>
            </a:r>
            <a:r>
              <a:rPr lang="en-US" sz="2000" dirty="0" err="1" smtClean="0"/>
              <a:t>Syncplicity</a:t>
            </a:r>
            <a:endParaRPr lang="en-US" sz="2000" dirty="0" smtClean="0"/>
          </a:p>
          <a:p>
            <a:pPr lvl="2"/>
            <a:r>
              <a:rPr lang="en-US" sz="2000" dirty="0" smtClean="0"/>
              <a:t>Email the UAR account</a:t>
            </a:r>
          </a:p>
          <a:p>
            <a:pPr marL="914400" lvl="2" indent="0">
              <a:buNone/>
            </a:pPr>
            <a:endParaRPr lang="en-US" dirty="0" smtClean="0"/>
          </a:p>
          <a:p>
            <a:pPr marL="0" indent="0" algn="ctr">
              <a:buNone/>
            </a:pPr>
            <a:r>
              <a:rPr lang="en-US" dirty="0" smtClean="0">
                <a:solidFill>
                  <a:srgbClr val="FF0000"/>
                </a:solidFill>
              </a:rPr>
              <a:t>Due </a:t>
            </a:r>
            <a:r>
              <a:rPr lang="en-US" b="1" u="sng" dirty="0" smtClean="0">
                <a:solidFill>
                  <a:srgbClr val="FF0000"/>
                </a:solidFill>
              </a:rPr>
              <a:t>December 1, 2019</a:t>
            </a:r>
            <a:r>
              <a:rPr lang="en-US" dirty="0" smtClean="0">
                <a:solidFill>
                  <a:srgbClr val="FF0000"/>
                </a:solidFill>
              </a:rPr>
              <a:t> in order to have ready for January test window!</a:t>
            </a:r>
          </a:p>
        </p:txBody>
      </p:sp>
    </p:spTree>
    <p:extLst>
      <p:ext uri="{BB962C8B-B14F-4D97-AF65-F5344CB8AC3E}">
        <p14:creationId xmlns:p14="http://schemas.microsoft.com/office/powerpoint/2010/main" val="3443310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Unique Accommodations</a:t>
            </a:r>
            <a:br>
              <a:rPr lang="en-US" dirty="0"/>
            </a:br>
            <a:endParaRPr lang="en-US" dirty="0"/>
          </a:p>
        </p:txBody>
      </p:sp>
    </p:spTree>
    <p:extLst>
      <p:ext uri="{BB962C8B-B14F-4D97-AF65-F5344CB8AC3E}">
        <p14:creationId xmlns:p14="http://schemas.microsoft.com/office/powerpoint/2010/main" val="754131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Unique Accommodations</a:t>
            </a:r>
            <a:endParaRPr lang="en-US" dirty="0"/>
          </a:p>
        </p:txBody>
      </p:sp>
      <p:sp>
        <p:nvSpPr>
          <p:cNvPr id="2" name="Content Placeholder 1"/>
          <p:cNvSpPr>
            <a:spLocks noGrp="1"/>
          </p:cNvSpPr>
          <p:nvPr>
            <p:ph idx="1"/>
          </p:nvPr>
        </p:nvSpPr>
        <p:spPr/>
        <p:txBody>
          <a:bodyPr/>
          <a:lstStyle/>
          <a:p>
            <a:pPr marL="0" indent="0">
              <a:buNone/>
            </a:pPr>
            <a:r>
              <a:rPr lang="en-US" dirty="0"/>
              <a:t>A very limited number of students who meet specific criteria may qualify for unique </a:t>
            </a:r>
            <a:r>
              <a:rPr lang="en-US" dirty="0" smtClean="0"/>
              <a:t>accommodations. </a:t>
            </a:r>
          </a:p>
          <a:p>
            <a:pPr marL="0" indent="0">
              <a:buNone/>
            </a:pPr>
            <a:endParaRPr lang="en-US" dirty="0" smtClean="0"/>
          </a:p>
          <a:p>
            <a:pPr marL="0" indent="0">
              <a:buNone/>
            </a:pPr>
            <a:r>
              <a:rPr lang="en-US" dirty="0" smtClean="0"/>
              <a:t>These </a:t>
            </a:r>
            <a:r>
              <a:rPr lang="en-US" dirty="0"/>
              <a:t>accommodations might impact the construct being measured. For that reason, additional documentation is required. </a:t>
            </a:r>
          </a:p>
          <a:p>
            <a:endParaRPr lang="en-US" dirty="0"/>
          </a:p>
        </p:txBody>
      </p:sp>
    </p:spTree>
    <p:extLst>
      <p:ext uri="{BB962C8B-B14F-4D97-AF65-F5344CB8AC3E}">
        <p14:creationId xmlns:p14="http://schemas.microsoft.com/office/powerpoint/2010/main" val="3614108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226" y="1076632"/>
            <a:ext cx="8294124" cy="5594624"/>
          </a:xfrm>
        </p:spPr>
        <p:txBody>
          <a:bodyPr>
            <a:normAutofit/>
          </a:bodyPr>
          <a:lstStyle/>
          <a:p>
            <a:pPr marL="342900" indent="-342900">
              <a:buFont typeface="Arial" panose="020B0604020202020204" pitchFamily="34" charset="0"/>
              <a:buChar char="•"/>
            </a:pPr>
            <a:r>
              <a:rPr lang="en-US" sz="2200" dirty="0" smtClean="0">
                <a:solidFill>
                  <a:schemeClr val="tx1"/>
                </a:solidFill>
              </a:rPr>
              <a:t>Accommodations </a:t>
            </a:r>
            <a:r>
              <a:rPr lang="en-US" sz="2200" dirty="0">
                <a:solidFill>
                  <a:schemeClr val="tx1"/>
                </a:solidFill>
              </a:rPr>
              <a:t>requiring CDE approval:</a:t>
            </a:r>
          </a:p>
          <a:p>
            <a:pPr marL="1028700" lvl="1" indent="-342900"/>
            <a:r>
              <a:rPr lang="en-US" sz="2200" dirty="0">
                <a:solidFill>
                  <a:schemeClr val="tx1"/>
                </a:solidFill>
              </a:rPr>
              <a:t>Auditory </a:t>
            </a:r>
            <a:r>
              <a:rPr lang="en-US" sz="2200" dirty="0" smtClean="0">
                <a:solidFill>
                  <a:schemeClr val="tx1"/>
                </a:solidFill>
              </a:rPr>
              <a:t>presentation/reading/signing </a:t>
            </a:r>
            <a:r>
              <a:rPr lang="en-US" sz="2200" dirty="0">
                <a:solidFill>
                  <a:schemeClr val="tx1"/>
                </a:solidFill>
              </a:rPr>
              <a:t>of the ELA (reading</a:t>
            </a:r>
            <a:r>
              <a:rPr lang="en-US" sz="2200" dirty="0" smtClean="0">
                <a:solidFill>
                  <a:schemeClr val="tx1"/>
                </a:solidFill>
              </a:rPr>
              <a:t>), </a:t>
            </a:r>
            <a:r>
              <a:rPr lang="en-US" sz="2200" dirty="0">
                <a:solidFill>
                  <a:schemeClr val="tx1"/>
                </a:solidFill>
              </a:rPr>
              <a:t>including:</a:t>
            </a:r>
          </a:p>
          <a:p>
            <a:pPr marL="1485900" lvl="2" indent="-342900"/>
            <a:r>
              <a:rPr lang="en-US" sz="2200" dirty="0">
                <a:solidFill>
                  <a:schemeClr val="tx1"/>
                </a:solidFill>
              </a:rPr>
              <a:t>Text-to-speech (TTS) for ELA</a:t>
            </a:r>
          </a:p>
          <a:p>
            <a:pPr marL="1485900" lvl="2" indent="-342900"/>
            <a:r>
              <a:rPr lang="en-US" sz="2200" dirty="0">
                <a:solidFill>
                  <a:schemeClr val="tx1"/>
                </a:solidFill>
              </a:rPr>
              <a:t>Oral script for ELA (human signer, human reader)</a:t>
            </a:r>
          </a:p>
          <a:p>
            <a:pPr marL="1028700" lvl="1" indent="-342900"/>
            <a:r>
              <a:rPr lang="en-US" sz="2200" dirty="0">
                <a:solidFill>
                  <a:schemeClr val="tx1"/>
                </a:solidFill>
              </a:rPr>
              <a:t>Scribe for </a:t>
            </a:r>
            <a:r>
              <a:rPr lang="en-US" sz="2200" dirty="0" smtClean="0">
                <a:solidFill>
                  <a:schemeClr val="tx1"/>
                </a:solidFill>
              </a:rPr>
              <a:t>ELA/CSLA </a:t>
            </a:r>
            <a:r>
              <a:rPr lang="en-US" sz="2200" dirty="0">
                <a:solidFill>
                  <a:schemeClr val="tx1"/>
                </a:solidFill>
              </a:rPr>
              <a:t>constructed responses</a:t>
            </a:r>
          </a:p>
          <a:p>
            <a:pPr marL="1028700" lvl="1" indent="-342900"/>
            <a:r>
              <a:rPr lang="en-US" sz="2200" dirty="0">
                <a:solidFill>
                  <a:schemeClr val="tx1"/>
                </a:solidFill>
              </a:rPr>
              <a:t>Calculator on non-calculator </a:t>
            </a:r>
            <a:r>
              <a:rPr lang="en-US" sz="2200" dirty="0" smtClean="0">
                <a:solidFill>
                  <a:schemeClr val="tx1"/>
                </a:solidFill>
              </a:rPr>
              <a:t>sections </a:t>
            </a:r>
            <a:r>
              <a:rPr lang="en-US" sz="2200" dirty="0">
                <a:solidFill>
                  <a:schemeClr val="tx1"/>
                </a:solidFill>
              </a:rPr>
              <a:t>of math</a:t>
            </a:r>
          </a:p>
          <a:p>
            <a:pPr marL="1028700" lvl="1" indent="-342900"/>
            <a:r>
              <a:rPr lang="en-US" sz="2200" dirty="0">
                <a:solidFill>
                  <a:schemeClr val="tx1"/>
                </a:solidFill>
              </a:rPr>
              <a:t>Any accommodation that may impact the construct of the </a:t>
            </a:r>
            <a:r>
              <a:rPr lang="en-US" sz="2200" dirty="0" smtClean="0">
                <a:solidFill>
                  <a:schemeClr val="tx1"/>
                </a:solidFill>
              </a:rPr>
              <a:t>assessment</a:t>
            </a:r>
          </a:p>
          <a:p>
            <a:pPr marL="342900" indent="-342900">
              <a:lnSpc>
                <a:spcPct val="100000"/>
              </a:lnSpc>
            </a:pPr>
            <a:endParaRPr lang="en-US" sz="2200" dirty="0" smtClean="0"/>
          </a:p>
        </p:txBody>
      </p:sp>
      <p:sp>
        <p:nvSpPr>
          <p:cNvPr id="2" name="Title 1"/>
          <p:cNvSpPr>
            <a:spLocks noGrp="1"/>
          </p:cNvSpPr>
          <p:nvPr>
            <p:ph type="title"/>
          </p:nvPr>
        </p:nvSpPr>
        <p:spPr/>
        <p:txBody>
          <a:bodyPr anchor="ctr"/>
          <a:lstStyle/>
          <a:p>
            <a:r>
              <a:rPr lang="en-US" dirty="0" smtClean="0"/>
              <a:t>Unique Accommodation Requests (UARs)</a:t>
            </a:r>
            <a:endParaRPr lang="en-US" dirty="0"/>
          </a:p>
        </p:txBody>
      </p:sp>
    </p:spTree>
    <p:extLst>
      <p:ext uri="{BB962C8B-B14F-4D97-AF65-F5344CB8AC3E}">
        <p14:creationId xmlns:p14="http://schemas.microsoft.com/office/powerpoint/2010/main" val="2354481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Use of Unapproved Accommodations</a:t>
            </a:r>
            <a:endParaRPr lang="en-US" dirty="0"/>
          </a:p>
        </p:txBody>
      </p:sp>
      <p:sp>
        <p:nvSpPr>
          <p:cNvPr id="3" name="Content Placeholder 2"/>
          <p:cNvSpPr>
            <a:spLocks noGrp="1"/>
          </p:cNvSpPr>
          <p:nvPr>
            <p:ph idx="1"/>
          </p:nvPr>
        </p:nvSpPr>
        <p:spPr/>
        <p:txBody>
          <a:bodyPr>
            <a:normAutofit/>
          </a:bodyPr>
          <a:lstStyle/>
          <a:p>
            <a:pPr marL="342900" indent="-342900">
              <a:spcAft>
                <a:spcPts val="600"/>
              </a:spcAft>
              <a:buFont typeface="Arial" panose="020B0604020202020204" pitchFamily="34" charset="0"/>
              <a:buChar char="•"/>
            </a:pPr>
            <a:r>
              <a:rPr lang="en-US" dirty="0" smtClean="0">
                <a:solidFill>
                  <a:schemeClr val="tx1"/>
                </a:solidFill>
              </a:rPr>
              <a:t>Use of unique accommodations without CDE approval may result in invalidation and/or suppression of student test scores</a:t>
            </a:r>
          </a:p>
          <a:p>
            <a:pPr marL="342900" indent="-342900">
              <a:buFont typeface="Arial" panose="020B0604020202020204" pitchFamily="34" charset="0"/>
              <a:buChar char="•"/>
            </a:pPr>
            <a:r>
              <a:rPr lang="en-US" dirty="0" smtClean="0"/>
              <a:t>CDE will load UARs in 2020 to help minimize errors</a:t>
            </a:r>
          </a:p>
        </p:txBody>
      </p:sp>
    </p:spTree>
    <p:extLst>
      <p:ext uri="{BB962C8B-B14F-4D97-AF65-F5344CB8AC3E}">
        <p14:creationId xmlns:p14="http://schemas.microsoft.com/office/powerpoint/2010/main" val="419616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31" y="940158"/>
            <a:ext cx="8822028" cy="5782614"/>
          </a:xfrm>
        </p:spPr>
        <p:txBody>
          <a:bodyPr>
            <a:normAutofit/>
          </a:bodyPr>
          <a:lstStyle/>
          <a:p>
            <a:pPr marL="342900" indent="-342900">
              <a:buFont typeface="Arial" panose="020B0604020202020204" pitchFamily="34" charset="0"/>
              <a:buChar char="•"/>
            </a:pPr>
            <a:r>
              <a:rPr lang="en-US" dirty="0" smtClean="0">
                <a:solidFill>
                  <a:schemeClr val="tx1"/>
                </a:solidFill>
              </a:rPr>
              <a:t>Deadline to submit ACCESS to CDE: </a:t>
            </a:r>
            <a:r>
              <a:rPr lang="en-US" b="1" u="sng" dirty="0" smtClean="0">
                <a:solidFill>
                  <a:srgbClr val="FF0000"/>
                </a:solidFill>
              </a:rPr>
              <a:t>December 1st</a:t>
            </a:r>
          </a:p>
          <a:p>
            <a:pPr marL="342900" indent="-342900">
              <a:buFont typeface="Arial" panose="020B0604020202020204" pitchFamily="34" charset="0"/>
              <a:buChar char="•"/>
            </a:pPr>
            <a:r>
              <a:rPr lang="en-US" dirty="0" smtClean="0">
                <a:solidFill>
                  <a:schemeClr val="tx1"/>
                </a:solidFill>
              </a:rPr>
              <a:t>Deadline </a:t>
            </a:r>
            <a:r>
              <a:rPr lang="en-US" dirty="0">
                <a:solidFill>
                  <a:schemeClr val="tx1"/>
                </a:solidFill>
              </a:rPr>
              <a:t>to submit </a:t>
            </a:r>
            <a:r>
              <a:rPr lang="en-US" dirty="0" smtClean="0">
                <a:solidFill>
                  <a:schemeClr val="tx1"/>
                </a:solidFill>
              </a:rPr>
              <a:t>CMAS to </a:t>
            </a:r>
            <a:r>
              <a:rPr lang="en-US" dirty="0">
                <a:solidFill>
                  <a:schemeClr val="tx1"/>
                </a:solidFill>
              </a:rPr>
              <a:t>CDE: </a:t>
            </a:r>
            <a:r>
              <a:rPr lang="en-US" b="1" u="sng" dirty="0">
                <a:solidFill>
                  <a:srgbClr val="FF0000"/>
                </a:solidFill>
              </a:rPr>
              <a:t>December </a:t>
            </a:r>
            <a:r>
              <a:rPr lang="en-US" b="1" u="sng" dirty="0" smtClean="0">
                <a:solidFill>
                  <a:srgbClr val="FF0000"/>
                </a:solidFill>
              </a:rPr>
              <a:t>15</a:t>
            </a:r>
            <a:r>
              <a:rPr lang="en-US" b="1" u="sng" baseline="30000" dirty="0" smtClean="0">
                <a:solidFill>
                  <a:srgbClr val="FF0000"/>
                </a:solidFill>
              </a:rPr>
              <a:t>th</a:t>
            </a:r>
            <a:r>
              <a:rPr lang="en-US" b="1" dirty="0" smtClean="0">
                <a:solidFill>
                  <a:srgbClr val="FF0000"/>
                </a:solidFill>
              </a:rPr>
              <a:t> </a:t>
            </a:r>
            <a:r>
              <a:rPr lang="en-US" dirty="0">
                <a:solidFill>
                  <a:schemeClr val="tx1"/>
                </a:solidFill>
              </a:rPr>
              <a:t>(annually</a:t>
            </a:r>
            <a:r>
              <a:rPr lang="en-US" dirty="0" smtClean="0">
                <a:solidFill>
                  <a:schemeClr val="tx1"/>
                </a:solidFill>
              </a:rPr>
              <a:t>)</a:t>
            </a:r>
            <a:endParaRPr lang="en-US" dirty="0">
              <a:solidFill>
                <a:schemeClr val="tx1"/>
              </a:solidFill>
            </a:endParaRPr>
          </a:p>
          <a:p>
            <a:pPr marL="1028700" lvl="1" indent="-342900"/>
            <a:r>
              <a:rPr lang="en-US" sz="2400" dirty="0">
                <a:solidFill>
                  <a:schemeClr val="tx1"/>
                </a:solidFill>
              </a:rPr>
              <a:t>Post </a:t>
            </a:r>
            <a:r>
              <a:rPr lang="en-US" sz="2400" dirty="0" smtClean="0">
                <a:solidFill>
                  <a:schemeClr val="tx1"/>
                </a:solidFill>
              </a:rPr>
              <a:t>in </a:t>
            </a:r>
            <a:r>
              <a:rPr lang="en-US" sz="2400" dirty="0" err="1" smtClean="0">
                <a:solidFill>
                  <a:schemeClr val="tx1"/>
                </a:solidFill>
              </a:rPr>
              <a:t>Syncplicity</a:t>
            </a:r>
            <a:r>
              <a:rPr lang="en-US" sz="2400" dirty="0" smtClean="0">
                <a:solidFill>
                  <a:schemeClr val="tx1"/>
                </a:solidFill>
              </a:rPr>
              <a:t> </a:t>
            </a:r>
            <a:r>
              <a:rPr lang="en-US" sz="2400" dirty="0">
                <a:solidFill>
                  <a:schemeClr val="tx1"/>
                </a:solidFill>
              </a:rPr>
              <a:t>UAR folder</a:t>
            </a:r>
          </a:p>
          <a:p>
            <a:pPr marL="1485900" lvl="2" indent="-342900"/>
            <a:r>
              <a:rPr lang="en-US" sz="2200" dirty="0">
                <a:solidFill>
                  <a:schemeClr val="tx1"/>
                </a:solidFill>
              </a:rPr>
              <a:t>Submit all UARs for the district at once if possible</a:t>
            </a:r>
          </a:p>
          <a:p>
            <a:pPr marL="1485900" lvl="2" indent="-342900"/>
            <a:r>
              <a:rPr lang="en-US" sz="2200" dirty="0">
                <a:solidFill>
                  <a:schemeClr val="tx1"/>
                </a:solidFill>
              </a:rPr>
              <a:t>Must complete spreadsheet with student information</a:t>
            </a:r>
          </a:p>
          <a:p>
            <a:pPr marL="1485900" lvl="2" indent="-342900"/>
            <a:r>
              <a:rPr lang="en-US" sz="2200" dirty="0">
                <a:solidFill>
                  <a:schemeClr val="tx1"/>
                </a:solidFill>
              </a:rPr>
              <a:t>Notify </a:t>
            </a:r>
            <a:r>
              <a:rPr lang="en-US" sz="2200" dirty="0" smtClean="0"/>
              <a:t>the UAR account </a:t>
            </a:r>
            <a:r>
              <a:rPr lang="en-US" sz="2200" dirty="0" smtClean="0">
                <a:solidFill>
                  <a:schemeClr val="tx1"/>
                </a:solidFill>
              </a:rPr>
              <a:t>via </a:t>
            </a:r>
            <a:r>
              <a:rPr lang="en-US" sz="2200" dirty="0" smtClean="0">
                <a:solidFill>
                  <a:schemeClr val="tx1"/>
                </a:solidFill>
              </a:rPr>
              <a:t>email: </a:t>
            </a:r>
            <a:r>
              <a:rPr lang="en-US" sz="2200" dirty="0" smtClean="0">
                <a:solidFill>
                  <a:schemeClr val="tx1"/>
                </a:solidFill>
                <a:hlinkClick r:id="rId2"/>
              </a:rPr>
              <a:t>Assessment_UAR@cde.state.co.us</a:t>
            </a:r>
            <a:r>
              <a:rPr lang="en-US" sz="2200" dirty="0" smtClean="0">
                <a:solidFill>
                  <a:schemeClr val="tx1"/>
                </a:solidFill>
              </a:rPr>
              <a:t> when </a:t>
            </a:r>
            <a:r>
              <a:rPr lang="en-US" sz="2200" dirty="0">
                <a:solidFill>
                  <a:schemeClr val="tx1"/>
                </a:solidFill>
              </a:rPr>
              <a:t>posted in </a:t>
            </a:r>
            <a:r>
              <a:rPr lang="en-US" sz="2200" dirty="0" err="1">
                <a:solidFill>
                  <a:schemeClr val="tx1"/>
                </a:solidFill>
              </a:rPr>
              <a:t>Syncplicity</a:t>
            </a:r>
            <a:r>
              <a:rPr lang="en-US" sz="2200" dirty="0">
                <a:solidFill>
                  <a:schemeClr val="tx1"/>
                </a:solidFill>
              </a:rPr>
              <a:t> </a:t>
            </a:r>
            <a:endParaRPr lang="en-US" sz="2200" dirty="0" smtClean="0">
              <a:solidFill>
                <a:schemeClr val="tx1"/>
              </a:solidFill>
            </a:endParaRPr>
          </a:p>
          <a:p>
            <a:pPr marL="1485900" lvl="2" indent="-342900"/>
            <a:r>
              <a:rPr lang="en-US" sz="2200" dirty="0"/>
              <a:t>D</a:t>
            </a:r>
            <a:r>
              <a:rPr lang="en-US" sz="2200" dirty="0" smtClean="0">
                <a:solidFill>
                  <a:schemeClr val="tx1"/>
                </a:solidFill>
              </a:rPr>
              <a:t>o </a:t>
            </a:r>
            <a:r>
              <a:rPr lang="en-US" sz="2200" dirty="0">
                <a:solidFill>
                  <a:schemeClr val="tx1"/>
                </a:solidFill>
              </a:rPr>
              <a:t>not send UAR forms through email)</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r>
              <a:rPr lang="en-US" dirty="0" smtClean="0">
                <a:solidFill>
                  <a:schemeClr val="tx1"/>
                </a:solidFill>
              </a:rPr>
              <a:t>Use </a:t>
            </a:r>
            <a:r>
              <a:rPr lang="en-US" dirty="0">
                <a:solidFill>
                  <a:schemeClr val="tx1"/>
                </a:solidFill>
              </a:rPr>
              <a:t>updated UAR forms – data is required upon submission</a:t>
            </a:r>
          </a:p>
          <a:p>
            <a:pPr marL="1028700" lvl="1" indent="-342900"/>
            <a:r>
              <a:rPr lang="en-US" sz="2400" dirty="0">
                <a:solidFill>
                  <a:schemeClr val="tx1"/>
                </a:solidFill>
              </a:rPr>
              <a:t>Must use </a:t>
            </a:r>
            <a:r>
              <a:rPr lang="en-US" sz="2400" dirty="0" smtClean="0">
                <a:solidFill>
                  <a:schemeClr val="tx1"/>
                </a:solidFill>
              </a:rPr>
              <a:t>2019-20 </a:t>
            </a:r>
            <a:r>
              <a:rPr lang="en-US" sz="2400" dirty="0">
                <a:solidFill>
                  <a:schemeClr val="tx1"/>
                </a:solidFill>
              </a:rPr>
              <a:t>form</a:t>
            </a:r>
          </a:p>
          <a:p>
            <a:pPr marL="1028700" lvl="1" indent="-342900"/>
            <a:r>
              <a:rPr lang="en-US" sz="2400" dirty="0">
                <a:solidFill>
                  <a:schemeClr val="tx1"/>
                </a:solidFill>
              </a:rPr>
              <a:t>Must include current data (from the </a:t>
            </a:r>
            <a:r>
              <a:rPr lang="en-US" sz="2400" u="sng" dirty="0">
                <a:solidFill>
                  <a:schemeClr val="tx1"/>
                </a:solidFill>
              </a:rPr>
              <a:t>current</a:t>
            </a:r>
            <a:r>
              <a:rPr lang="en-US" sz="2400" dirty="0">
                <a:solidFill>
                  <a:schemeClr val="tx1"/>
                </a:solidFill>
              </a:rPr>
              <a:t> school year)</a:t>
            </a:r>
          </a:p>
          <a:p>
            <a:pPr marL="1485900" lvl="2" indent="-342900"/>
            <a:r>
              <a:rPr lang="en-US" sz="2200" dirty="0">
                <a:solidFill>
                  <a:schemeClr val="tx1"/>
                </a:solidFill>
              </a:rPr>
              <a:t>Forms without data will be rejected</a:t>
            </a:r>
          </a:p>
          <a:p>
            <a:pPr marL="1485900" lvl="2" indent="-342900"/>
            <a:r>
              <a:rPr lang="en-US" sz="2200" dirty="0" smtClean="0">
                <a:solidFill>
                  <a:schemeClr val="tx1"/>
                </a:solidFill>
              </a:rPr>
              <a:t>Past </a:t>
            </a:r>
            <a:r>
              <a:rPr lang="en-US" sz="2200" dirty="0">
                <a:solidFill>
                  <a:schemeClr val="tx1"/>
                </a:solidFill>
              </a:rPr>
              <a:t>CMAS scores, IEP eligibility </a:t>
            </a:r>
            <a:r>
              <a:rPr lang="en-US" sz="2200" dirty="0" smtClean="0">
                <a:solidFill>
                  <a:schemeClr val="tx1"/>
                </a:solidFill>
              </a:rPr>
              <a:t>data, </a:t>
            </a:r>
            <a:r>
              <a:rPr lang="en-US" sz="2200" dirty="0">
                <a:solidFill>
                  <a:schemeClr val="tx1"/>
                </a:solidFill>
              </a:rPr>
              <a:t>and other scores from previous years cannot be </a:t>
            </a:r>
            <a:r>
              <a:rPr lang="en-US" sz="2200" dirty="0" smtClean="0">
                <a:solidFill>
                  <a:schemeClr val="tx1"/>
                </a:solidFill>
              </a:rPr>
              <a:t>used</a:t>
            </a:r>
            <a:endParaRPr lang="en-US" sz="2200" dirty="0">
              <a:solidFill>
                <a:schemeClr val="tx1"/>
              </a:solidFill>
            </a:endParaRPr>
          </a:p>
        </p:txBody>
      </p:sp>
      <p:sp>
        <p:nvSpPr>
          <p:cNvPr id="2" name="Title 1"/>
          <p:cNvSpPr>
            <a:spLocks noGrp="1"/>
          </p:cNvSpPr>
          <p:nvPr>
            <p:ph type="title"/>
          </p:nvPr>
        </p:nvSpPr>
        <p:spPr/>
        <p:txBody>
          <a:bodyPr anchor="ctr"/>
          <a:lstStyle/>
          <a:p>
            <a:r>
              <a:rPr lang="en-US" dirty="0" smtClean="0"/>
              <a:t>Unique Accommodation Request Process</a:t>
            </a:r>
            <a:endParaRPr lang="en-US" dirty="0"/>
          </a:p>
        </p:txBody>
      </p:sp>
    </p:spTree>
    <p:extLst>
      <p:ext uri="{BB962C8B-B14F-4D97-AF65-F5344CB8AC3E}">
        <p14:creationId xmlns:p14="http://schemas.microsoft.com/office/powerpoint/2010/main" val="2272592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Unique Accommodation Request Process</a:t>
            </a:r>
            <a:endParaRPr lang="en-US" dirty="0"/>
          </a:p>
        </p:txBody>
      </p:sp>
      <p:sp>
        <p:nvSpPr>
          <p:cNvPr id="3" name="Content Placeholder 2"/>
          <p:cNvSpPr>
            <a:spLocks noGrp="1"/>
          </p:cNvSpPr>
          <p:nvPr>
            <p:ph idx="1"/>
          </p:nvPr>
        </p:nvSpPr>
        <p:spPr/>
        <p:txBody>
          <a:bodyPr>
            <a:normAutofit/>
          </a:bodyPr>
          <a:lstStyle/>
          <a:p>
            <a:pPr marL="342900" indent="-342900">
              <a:buFont typeface="Arial" panose="020B0604020202020204" pitchFamily="34" charset="0"/>
              <a:buChar char="•"/>
            </a:pPr>
            <a:r>
              <a:rPr lang="en-US" dirty="0" smtClean="0">
                <a:solidFill>
                  <a:schemeClr val="tx1"/>
                </a:solidFill>
              </a:rPr>
              <a:t>CDE </a:t>
            </a:r>
            <a:r>
              <a:rPr lang="en-US" dirty="0">
                <a:solidFill>
                  <a:schemeClr val="tx1"/>
                </a:solidFill>
              </a:rPr>
              <a:t>will respond to each UAR</a:t>
            </a:r>
          </a:p>
          <a:p>
            <a:pPr marL="1028700" lvl="1" indent="-342900"/>
            <a:r>
              <a:rPr lang="en-US" sz="2400" dirty="0">
                <a:solidFill>
                  <a:schemeClr val="tx1"/>
                </a:solidFill>
              </a:rPr>
              <a:t>Written feedback re: approval or denial provided in </a:t>
            </a:r>
            <a:r>
              <a:rPr lang="en-US" sz="2400" dirty="0" smtClean="0">
                <a:solidFill>
                  <a:schemeClr val="tx1"/>
                </a:solidFill>
              </a:rPr>
              <a:t>UAR folder on Syncplicity</a:t>
            </a:r>
            <a:endParaRPr lang="en-US" sz="2400" dirty="0">
              <a:solidFill>
                <a:schemeClr val="tx1"/>
              </a:solidFill>
            </a:endParaRPr>
          </a:p>
          <a:p>
            <a:pPr marL="1028700" lvl="1" indent="-342900"/>
            <a:r>
              <a:rPr lang="en-US" sz="2400" dirty="0"/>
              <a:t>Unapproved requests will indicate the reason for </a:t>
            </a:r>
            <a:r>
              <a:rPr lang="en-US" sz="2400" dirty="0" smtClean="0"/>
              <a:t>rejection</a:t>
            </a:r>
          </a:p>
          <a:p>
            <a:pPr marL="342900" indent="-342900">
              <a:buFont typeface="Arial" panose="020B0604020202020204" pitchFamily="34" charset="0"/>
              <a:buChar char="•"/>
            </a:pPr>
            <a:endParaRPr lang="en-US" dirty="0" smtClean="0">
              <a:solidFill>
                <a:schemeClr val="tx1"/>
              </a:solidFill>
            </a:endParaRPr>
          </a:p>
          <a:p>
            <a:pPr marL="342900" indent="-342900">
              <a:buFont typeface="Arial" panose="020B0604020202020204" pitchFamily="34" charset="0"/>
              <a:buChar char="•"/>
            </a:pPr>
            <a:r>
              <a:rPr lang="en-US" dirty="0" smtClean="0">
                <a:solidFill>
                  <a:schemeClr val="tx1"/>
                </a:solidFill>
              </a:rPr>
              <a:t>CDE processes UARs in the order they are received</a:t>
            </a:r>
          </a:p>
          <a:p>
            <a:pPr marL="800100" lvl="1" indent="-342900"/>
            <a:r>
              <a:rPr lang="en-US" sz="2400" dirty="0"/>
              <a:t>If possible submit early</a:t>
            </a:r>
          </a:p>
        </p:txBody>
      </p:sp>
    </p:spTree>
    <p:extLst>
      <p:ext uri="{BB962C8B-B14F-4D97-AF65-F5344CB8AC3E}">
        <p14:creationId xmlns:p14="http://schemas.microsoft.com/office/powerpoint/2010/main" val="983726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 Accommodations Requests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smtClean="0">
                <a:solidFill>
                  <a:schemeClr val="tx1"/>
                </a:solidFill>
              </a:rPr>
              <a:t>All ACCESS UARs are due to CDE by </a:t>
            </a:r>
            <a:r>
              <a:rPr lang="en-US" b="1" u="sng" dirty="0" smtClean="0">
                <a:solidFill>
                  <a:srgbClr val="FF0000"/>
                </a:solidFill>
              </a:rPr>
              <a:t>December 1st</a:t>
            </a:r>
          </a:p>
          <a:p>
            <a:pPr marL="342900" indent="-342900">
              <a:buFont typeface="Arial" panose="020B0604020202020204" pitchFamily="34" charset="0"/>
              <a:buChar char="•"/>
            </a:pPr>
            <a:r>
              <a:rPr lang="en-US" dirty="0" smtClean="0">
                <a:solidFill>
                  <a:schemeClr val="tx1"/>
                </a:solidFill>
              </a:rPr>
              <a:t>All CMAS UARs are due to CDE by </a:t>
            </a:r>
            <a:r>
              <a:rPr lang="en-US" b="1" u="sng" dirty="0" smtClean="0">
                <a:solidFill>
                  <a:srgbClr val="FF0000"/>
                </a:solidFill>
              </a:rPr>
              <a:t>December 15</a:t>
            </a:r>
            <a:r>
              <a:rPr lang="en-US" b="1" u="sng" baseline="30000" dirty="0" smtClean="0">
                <a:solidFill>
                  <a:srgbClr val="FF0000"/>
                </a:solidFill>
              </a:rPr>
              <a:t>th</a:t>
            </a:r>
            <a:r>
              <a:rPr lang="en-US" b="1" dirty="0" smtClean="0">
                <a:solidFill>
                  <a:srgbClr val="FF0000"/>
                </a:solidFill>
              </a:rPr>
              <a:t> </a:t>
            </a:r>
            <a:r>
              <a:rPr lang="en-US" dirty="0" smtClean="0">
                <a:solidFill>
                  <a:schemeClr val="tx1"/>
                </a:solidFill>
              </a:rPr>
              <a:t>for all students</a:t>
            </a:r>
          </a:p>
          <a:p>
            <a:pPr marL="342900" indent="-342900">
              <a:buFont typeface="Arial" panose="020B0604020202020204" pitchFamily="34" charset="0"/>
              <a:buChar char="•"/>
            </a:pPr>
            <a:r>
              <a:rPr lang="en-US" dirty="0" smtClean="0">
                <a:solidFill>
                  <a:schemeClr val="tx1"/>
                </a:solidFill>
              </a:rPr>
              <a:t>UARs for students who arrive in district after January or are newly placed on IEPs are due by </a:t>
            </a:r>
            <a:r>
              <a:rPr lang="en-US" b="1" u="sng" dirty="0" smtClean="0">
                <a:solidFill>
                  <a:srgbClr val="FF0000"/>
                </a:solidFill>
              </a:rPr>
              <a:t>March 15</a:t>
            </a:r>
            <a:r>
              <a:rPr lang="en-US" b="1" u="sng" baseline="30000" dirty="0" smtClean="0">
                <a:solidFill>
                  <a:srgbClr val="FF0000"/>
                </a:solidFill>
              </a:rPr>
              <a:t>th</a:t>
            </a:r>
            <a:r>
              <a:rPr lang="en-US" b="1" u="sng" dirty="0" smtClean="0">
                <a:solidFill>
                  <a:srgbClr val="FF0000"/>
                </a:solidFill>
              </a:rPr>
              <a:t> </a:t>
            </a:r>
          </a:p>
          <a:p>
            <a:pPr marL="1028700" lvl="1" indent="-342900"/>
            <a:r>
              <a:rPr lang="en-US" sz="2400" dirty="0" smtClean="0"/>
              <a:t>UARs for “missed” students will not be accepted</a:t>
            </a:r>
          </a:p>
          <a:p>
            <a:pPr marL="342900" indent="-342900">
              <a:buFont typeface="Arial" panose="020B0604020202020204" pitchFamily="34" charset="0"/>
              <a:buChar char="•"/>
            </a:pPr>
            <a:r>
              <a:rPr lang="en-US" dirty="0" smtClean="0">
                <a:solidFill>
                  <a:schemeClr val="tx1"/>
                </a:solidFill>
              </a:rPr>
              <a:t>UARs will not be accepted once your district has started testing</a:t>
            </a:r>
            <a:endParaRPr lang="en-US" dirty="0" smtClean="0"/>
          </a:p>
          <a:p>
            <a:pPr marL="1028700" lvl="1" indent="-342900"/>
            <a:endParaRPr lang="en-US" dirty="0" smtClean="0"/>
          </a:p>
          <a:p>
            <a:endParaRPr lang="en-US" dirty="0"/>
          </a:p>
        </p:txBody>
      </p:sp>
    </p:spTree>
    <p:extLst>
      <p:ext uri="{BB962C8B-B14F-4D97-AF65-F5344CB8AC3E}">
        <p14:creationId xmlns:p14="http://schemas.microsoft.com/office/powerpoint/2010/main" val="4013043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Laws and CDE Policy</a:t>
            </a:r>
          </a:p>
          <a:p>
            <a:r>
              <a:rPr lang="en-US" dirty="0" smtClean="0"/>
              <a:t>Accommodations</a:t>
            </a:r>
          </a:p>
          <a:p>
            <a:r>
              <a:rPr lang="en-US" dirty="0" smtClean="0"/>
              <a:t>Unique Accommodation Requests</a:t>
            </a:r>
          </a:p>
          <a:p>
            <a:r>
              <a:rPr lang="en-US" dirty="0" smtClean="0"/>
              <a:t>Wrap-Up and Final Points</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558838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0536" y="700859"/>
            <a:ext cx="8953500" cy="2886075"/>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70536" y="3989388"/>
            <a:ext cx="9001125" cy="2438400"/>
          </a:xfrm>
          <a:prstGeom prst="rect">
            <a:avLst/>
          </a:prstGeom>
        </p:spPr>
      </p:pic>
      <p:sp>
        <p:nvSpPr>
          <p:cNvPr id="7" name="TextBox 6"/>
          <p:cNvSpPr txBox="1"/>
          <p:nvPr/>
        </p:nvSpPr>
        <p:spPr>
          <a:xfrm>
            <a:off x="5016843" y="345989"/>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Follow directions on cover sheet for ACCESS and CMAS</a:t>
            </a:r>
            <a:endParaRPr lang="en-US" dirty="0"/>
          </a:p>
        </p:txBody>
      </p:sp>
      <p:sp>
        <p:nvSpPr>
          <p:cNvPr id="8" name="TextBox 7"/>
          <p:cNvSpPr txBox="1"/>
          <p:nvPr/>
        </p:nvSpPr>
        <p:spPr>
          <a:xfrm>
            <a:off x="5016843" y="3464996"/>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Indicate whether it’s for ACCESS only or ACCESS and CMAS</a:t>
            </a:r>
            <a:endParaRPr lang="en-US" dirty="0"/>
          </a:p>
        </p:txBody>
      </p:sp>
    </p:spTree>
    <p:extLst>
      <p:ext uri="{BB962C8B-B14F-4D97-AF65-F5344CB8AC3E}">
        <p14:creationId xmlns:p14="http://schemas.microsoft.com/office/powerpoint/2010/main" val="1803639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3350" y="651868"/>
            <a:ext cx="8907420" cy="2740745"/>
          </a:xfrm>
          <a:prstGeom prst="rect">
            <a:avLst/>
          </a:prstGeom>
          <a:ln>
            <a:solidFill>
              <a:schemeClr val="tx2"/>
            </a:solidFill>
          </a:ln>
        </p:spPr>
      </p:pic>
      <p:pic>
        <p:nvPicPr>
          <p:cNvPr id="3" name="Picture 2"/>
          <p:cNvPicPr>
            <a:picLocks noChangeAspect="1"/>
          </p:cNvPicPr>
          <p:nvPr/>
        </p:nvPicPr>
        <p:blipFill>
          <a:blip r:embed="rId3"/>
          <a:stretch>
            <a:fillRect/>
          </a:stretch>
        </p:blipFill>
        <p:spPr>
          <a:xfrm>
            <a:off x="133350" y="3998268"/>
            <a:ext cx="9010650" cy="2219325"/>
          </a:xfrm>
          <a:prstGeom prst="rect">
            <a:avLst/>
          </a:prstGeom>
        </p:spPr>
      </p:pic>
      <p:sp>
        <p:nvSpPr>
          <p:cNvPr id="5" name="TextBox 4"/>
          <p:cNvSpPr txBox="1"/>
          <p:nvPr/>
        </p:nvSpPr>
        <p:spPr>
          <a:xfrm>
            <a:off x="5074509" y="328702"/>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Follow directions on cover sheet for ACCESS and CMAS</a:t>
            </a:r>
            <a:endParaRPr lang="en-US" dirty="0"/>
          </a:p>
        </p:txBody>
      </p:sp>
      <p:sp>
        <p:nvSpPr>
          <p:cNvPr id="6" name="TextBox 5"/>
          <p:cNvSpPr txBox="1"/>
          <p:nvPr/>
        </p:nvSpPr>
        <p:spPr>
          <a:xfrm>
            <a:off x="5074509" y="3540894"/>
            <a:ext cx="3385752" cy="646331"/>
          </a:xfrm>
          <a:prstGeom prst="rect">
            <a:avLst/>
          </a:prstGeom>
          <a:solidFill>
            <a:schemeClr val="accent4">
              <a:lumMod val="20000"/>
              <a:lumOff val="80000"/>
            </a:schemeClr>
          </a:solidFill>
          <a:ln>
            <a:solidFill>
              <a:schemeClr val="tx1"/>
            </a:solidFill>
          </a:ln>
        </p:spPr>
        <p:txBody>
          <a:bodyPr wrap="square" rtlCol="0">
            <a:spAutoFit/>
          </a:bodyPr>
          <a:lstStyle/>
          <a:p>
            <a:pPr algn="ctr"/>
            <a:r>
              <a:rPr lang="en-US" dirty="0" smtClean="0"/>
              <a:t>Indicate whether it’s for ACCESS only or ACCESS and CMAS</a:t>
            </a:r>
            <a:endParaRPr lang="en-US" dirty="0"/>
          </a:p>
        </p:txBody>
      </p:sp>
    </p:spTree>
    <p:extLst>
      <p:ext uri="{BB962C8B-B14F-4D97-AF65-F5344CB8AC3E}">
        <p14:creationId xmlns:p14="http://schemas.microsoft.com/office/powerpoint/2010/main" val="2669273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65390" y="575355"/>
            <a:ext cx="4591050" cy="1323975"/>
          </a:xfrm>
          <a:prstGeom prst="rect">
            <a:avLst/>
          </a:prstGeom>
          <a:ln>
            <a:solidFill>
              <a:schemeClr val="tx1"/>
            </a:solidFill>
          </a:ln>
        </p:spPr>
      </p:pic>
      <p:pic>
        <p:nvPicPr>
          <p:cNvPr id="3" name="Picture 2"/>
          <p:cNvPicPr>
            <a:picLocks noChangeAspect="1"/>
          </p:cNvPicPr>
          <p:nvPr/>
        </p:nvPicPr>
        <p:blipFill>
          <a:blip r:embed="rId3"/>
          <a:stretch>
            <a:fillRect/>
          </a:stretch>
        </p:blipFill>
        <p:spPr>
          <a:xfrm>
            <a:off x="2271486" y="2642023"/>
            <a:ext cx="6096000" cy="3176934"/>
          </a:xfrm>
          <a:prstGeom prst="rect">
            <a:avLst/>
          </a:prstGeom>
          <a:ln>
            <a:solidFill>
              <a:schemeClr val="tx1"/>
            </a:solidFill>
          </a:ln>
        </p:spPr>
      </p:pic>
    </p:spTree>
    <p:extLst>
      <p:ext uri="{BB962C8B-B14F-4D97-AF65-F5344CB8AC3E}">
        <p14:creationId xmlns:p14="http://schemas.microsoft.com/office/powerpoint/2010/main" val="1721677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District Approval – Math Charts and Counters</a:t>
            </a:r>
            <a:endParaRPr lang="en-US" dirty="0"/>
          </a:p>
        </p:txBody>
      </p:sp>
      <p:sp>
        <p:nvSpPr>
          <p:cNvPr id="2" name="Content Placeholder 1"/>
          <p:cNvSpPr>
            <a:spLocks noGrp="1"/>
          </p:cNvSpPr>
          <p:nvPr>
            <p:ph idx="1"/>
          </p:nvPr>
        </p:nvSpPr>
        <p:spPr/>
        <p:txBody>
          <a:bodyPr/>
          <a:lstStyle/>
          <a:p>
            <a:r>
              <a:rPr lang="en-US" dirty="0">
                <a:solidFill>
                  <a:srgbClr val="000000"/>
                </a:solidFill>
              </a:rPr>
              <a:t>Districts are responsible for approving the use of math </a:t>
            </a:r>
            <a:r>
              <a:rPr lang="en-US" dirty="0" smtClean="0">
                <a:solidFill>
                  <a:srgbClr val="000000"/>
                </a:solidFill>
              </a:rPr>
              <a:t>charts and counters </a:t>
            </a:r>
            <a:r>
              <a:rPr lang="en-US" dirty="0">
                <a:solidFill>
                  <a:srgbClr val="000000"/>
                </a:solidFill>
              </a:rPr>
              <a:t>during the non-calculator sections of the assessment: </a:t>
            </a:r>
          </a:p>
          <a:p>
            <a:pPr lvl="1"/>
            <a:r>
              <a:rPr lang="en-US" sz="2400" dirty="0" smtClean="0">
                <a:solidFill>
                  <a:srgbClr val="000000"/>
                </a:solidFill>
              </a:rPr>
              <a:t>Arithmetic </a:t>
            </a:r>
            <a:r>
              <a:rPr lang="en-US" sz="2400" dirty="0">
                <a:solidFill>
                  <a:srgbClr val="000000"/>
                </a:solidFill>
              </a:rPr>
              <a:t>tables (+, -, x, /)</a:t>
            </a:r>
          </a:p>
          <a:p>
            <a:pPr lvl="1"/>
            <a:r>
              <a:rPr lang="en-US" sz="2400" dirty="0">
                <a:solidFill>
                  <a:srgbClr val="000000"/>
                </a:solidFill>
              </a:rPr>
              <a:t>T</a:t>
            </a:r>
            <a:r>
              <a:rPr lang="en-US" sz="2400" dirty="0" smtClean="0">
                <a:solidFill>
                  <a:srgbClr val="000000"/>
                </a:solidFill>
              </a:rPr>
              <a:t>wo-color </a:t>
            </a:r>
            <a:r>
              <a:rPr lang="en-US" sz="2400" dirty="0">
                <a:solidFill>
                  <a:srgbClr val="000000"/>
                </a:solidFill>
              </a:rPr>
              <a:t>chips</a:t>
            </a:r>
          </a:p>
          <a:p>
            <a:pPr lvl="1"/>
            <a:r>
              <a:rPr lang="en-US" sz="2400" dirty="0">
                <a:solidFill>
                  <a:srgbClr val="000000"/>
                </a:solidFill>
              </a:rPr>
              <a:t>C</a:t>
            </a:r>
            <a:r>
              <a:rPr lang="en-US" sz="2400" dirty="0" smtClean="0">
                <a:solidFill>
                  <a:srgbClr val="000000"/>
                </a:solidFill>
              </a:rPr>
              <a:t>ounters </a:t>
            </a:r>
            <a:r>
              <a:rPr lang="en-US" sz="2400" dirty="0">
                <a:solidFill>
                  <a:srgbClr val="000000"/>
                </a:solidFill>
              </a:rPr>
              <a:t>and counting chips</a:t>
            </a:r>
          </a:p>
          <a:p>
            <a:pPr lvl="1"/>
            <a:r>
              <a:rPr lang="en-US" sz="2400" dirty="0">
                <a:solidFill>
                  <a:srgbClr val="000000"/>
                </a:solidFill>
              </a:rPr>
              <a:t>S</a:t>
            </a:r>
            <a:r>
              <a:rPr lang="en-US" sz="2400" dirty="0" smtClean="0">
                <a:solidFill>
                  <a:srgbClr val="000000"/>
                </a:solidFill>
              </a:rPr>
              <a:t>quare </a:t>
            </a:r>
            <a:r>
              <a:rPr lang="en-US" sz="2400" dirty="0">
                <a:solidFill>
                  <a:srgbClr val="000000"/>
                </a:solidFill>
              </a:rPr>
              <a:t>tiles</a:t>
            </a:r>
          </a:p>
          <a:p>
            <a:pPr lvl="1"/>
            <a:r>
              <a:rPr lang="en-US" sz="2400" dirty="0">
                <a:solidFill>
                  <a:srgbClr val="000000"/>
                </a:solidFill>
              </a:rPr>
              <a:t>B</a:t>
            </a:r>
            <a:r>
              <a:rPr lang="en-US" sz="2400" dirty="0" smtClean="0">
                <a:solidFill>
                  <a:srgbClr val="000000"/>
                </a:solidFill>
              </a:rPr>
              <a:t>ase </a:t>
            </a:r>
            <a:r>
              <a:rPr lang="en-US" sz="2400" dirty="0">
                <a:solidFill>
                  <a:srgbClr val="000000"/>
                </a:solidFill>
              </a:rPr>
              <a:t>10 blocks</a:t>
            </a:r>
          </a:p>
          <a:p>
            <a:pPr lvl="1"/>
            <a:r>
              <a:rPr lang="en-US" sz="2400" dirty="0">
                <a:solidFill>
                  <a:srgbClr val="000000"/>
                </a:solidFill>
              </a:rPr>
              <a:t>100's chart</a:t>
            </a:r>
          </a:p>
          <a:p>
            <a:r>
              <a:rPr lang="en-US" dirty="0">
                <a:solidFill>
                  <a:srgbClr val="000000"/>
                </a:solidFill>
              </a:rPr>
              <a:t>These will create an accommodation reminder</a:t>
            </a:r>
          </a:p>
          <a:p>
            <a:r>
              <a:rPr lang="en-US" b="1" dirty="0">
                <a:solidFill>
                  <a:srgbClr val="000000"/>
                </a:solidFill>
              </a:rPr>
              <a:t>Reminder</a:t>
            </a:r>
            <a:r>
              <a:rPr lang="en-US" dirty="0">
                <a:solidFill>
                  <a:srgbClr val="000000"/>
                </a:solidFill>
              </a:rPr>
              <a:t>: Number lines are not allowed</a:t>
            </a:r>
          </a:p>
          <a:p>
            <a:endParaRPr lang="en-US" dirty="0"/>
          </a:p>
        </p:txBody>
      </p:sp>
    </p:spTree>
    <p:extLst>
      <p:ext uri="{BB962C8B-B14F-4D97-AF65-F5344CB8AC3E}">
        <p14:creationId xmlns:p14="http://schemas.microsoft.com/office/powerpoint/2010/main" val="8139930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Speech-to-Text and Word </a:t>
            </a:r>
            <a:r>
              <a:rPr lang="en-US" dirty="0"/>
              <a:t>P</a:t>
            </a:r>
            <a:r>
              <a:rPr lang="en-US" dirty="0" smtClean="0"/>
              <a:t>rediction</a:t>
            </a:r>
            <a:endParaRPr lang="en-US" dirty="0"/>
          </a:p>
        </p:txBody>
      </p:sp>
      <p:sp>
        <p:nvSpPr>
          <p:cNvPr id="2" name="Content Placeholder 1"/>
          <p:cNvSpPr>
            <a:spLocks noGrp="1"/>
          </p:cNvSpPr>
          <p:nvPr>
            <p:ph idx="1"/>
          </p:nvPr>
        </p:nvSpPr>
        <p:spPr/>
        <p:txBody>
          <a:bodyPr/>
          <a:lstStyle/>
          <a:p>
            <a:r>
              <a:rPr lang="en-US" dirty="0" smtClean="0"/>
              <a:t>Do NOT require a UAR</a:t>
            </a:r>
          </a:p>
          <a:p>
            <a:r>
              <a:rPr lang="en-US" dirty="0" smtClean="0"/>
              <a:t>Cannot connect to internet</a:t>
            </a:r>
          </a:p>
          <a:p>
            <a:pPr lvl="1"/>
            <a:r>
              <a:rPr lang="en-US" dirty="0" smtClean="0"/>
              <a:t>Place device in “test mode” </a:t>
            </a:r>
          </a:p>
          <a:p>
            <a:pPr lvl="1"/>
            <a:r>
              <a:rPr lang="en-US" dirty="0" smtClean="0"/>
              <a:t>May need to use a separate computer/device</a:t>
            </a:r>
          </a:p>
          <a:p>
            <a:pPr lvl="1"/>
            <a:r>
              <a:rPr lang="en-US" dirty="0" smtClean="0"/>
              <a:t>Train early and often</a:t>
            </a:r>
          </a:p>
          <a:p>
            <a:pPr lvl="1"/>
            <a:endParaRPr lang="en-US" dirty="0"/>
          </a:p>
        </p:txBody>
      </p:sp>
    </p:spTree>
    <p:extLst>
      <p:ext uri="{BB962C8B-B14F-4D97-AF65-F5344CB8AC3E}">
        <p14:creationId xmlns:p14="http://schemas.microsoft.com/office/powerpoint/2010/main" val="2846549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Reminders</a:t>
            </a:r>
            <a:endParaRPr lang="en-US" dirty="0"/>
          </a:p>
        </p:txBody>
      </p:sp>
      <p:sp>
        <p:nvSpPr>
          <p:cNvPr id="4" name="Content Placeholder 3"/>
          <p:cNvSpPr>
            <a:spLocks noGrp="1"/>
          </p:cNvSpPr>
          <p:nvPr>
            <p:ph idx="4294967295"/>
          </p:nvPr>
        </p:nvSpPr>
        <p:spPr>
          <a:xfrm>
            <a:off x="426653" y="1427861"/>
            <a:ext cx="8285163" cy="5213350"/>
          </a:xfrm>
        </p:spPr>
        <p:txBody>
          <a:bodyPr/>
          <a:lstStyle/>
          <a:p>
            <a:r>
              <a:rPr lang="en-US" sz="2400" dirty="0" smtClean="0"/>
              <a:t>Speech to text devices </a:t>
            </a:r>
            <a:r>
              <a:rPr lang="en-US" sz="2400" b="1" i="1" u="sng" dirty="0" smtClean="0"/>
              <a:t>CANNOT</a:t>
            </a:r>
            <a:r>
              <a:rPr lang="en-US" sz="2400" dirty="0" smtClean="0"/>
              <a:t> connect to the internet</a:t>
            </a:r>
          </a:p>
          <a:p>
            <a:pPr lvl="1"/>
            <a:r>
              <a:rPr lang="en-US" sz="2000" dirty="0" smtClean="0"/>
              <a:t>Train the device early and often</a:t>
            </a:r>
          </a:p>
          <a:p>
            <a:pPr lvl="1"/>
            <a:r>
              <a:rPr lang="en-US" sz="2000" dirty="0" smtClean="0"/>
              <a:t>Repeated practice is necessary</a:t>
            </a:r>
          </a:p>
          <a:p>
            <a:r>
              <a:rPr lang="en-US" sz="2400" dirty="0" smtClean="0"/>
              <a:t>Use extreme caution when assigning students to the AT form </a:t>
            </a:r>
          </a:p>
          <a:p>
            <a:pPr lvl="1"/>
            <a:r>
              <a:rPr lang="en-US" sz="2000" dirty="0" smtClean="0"/>
              <a:t>AT form does not have the same tool bar</a:t>
            </a:r>
          </a:p>
          <a:p>
            <a:pPr lvl="1"/>
            <a:r>
              <a:rPr lang="en-US" sz="2000" dirty="0"/>
              <a:t>DO NOT assign students using STT to </a:t>
            </a:r>
            <a:r>
              <a:rPr lang="en-US" sz="2000" dirty="0" smtClean="0"/>
              <a:t>AT </a:t>
            </a:r>
            <a:r>
              <a:rPr lang="en-US" sz="2000" dirty="0"/>
              <a:t>form</a:t>
            </a:r>
          </a:p>
          <a:p>
            <a:pPr lvl="1"/>
            <a:r>
              <a:rPr lang="en-US" sz="2000" dirty="0" smtClean="0"/>
              <a:t>DO NOT assign students with hearing aids or FM systems to AT form</a:t>
            </a:r>
          </a:p>
          <a:p>
            <a:pPr lvl="1"/>
            <a:r>
              <a:rPr lang="en-US" sz="2000" dirty="0" smtClean="0"/>
              <a:t>AT form is for students who utilize software/technology to access content (screen readers {JAWS}, adaptive mouse)</a:t>
            </a:r>
          </a:p>
          <a:p>
            <a:r>
              <a:rPr lang="en-US" sz="2400" dirty="0" smtClean="0"/>
              <a:t>Math Charts and Counters are approved at the district level and do not come to CDE</a:t>
            </a:r>
          </a:p>
          <a:p>
            <a:pPr lvl="1"/>
            <a:r>
              <a:rPr lang="en-US" sz="2000" dirty="0" smtClean="0"/>
              <a:t>Number lines are not an approved tool and cannot be used on the math assessment</a:t>
            </a:r>
          </a:p>
          <a:p>
            <a:pPr lvl="1"/>
            <a:endParaRPr lang="en-US" dirty="0"/>
          </a:p>
        </p:txBody>
      </p:sp>
    </p:spTree>
    <p:extLst>
      <p:ext uri="{BB962C8B-B14F-4D97-AF65-F5344CB8AC3E}">
        <p14:creationId xmlns:p14="http://schemas.microsoft.com/office/powerpoint/2010/main" val="358967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Unique Accommodations in Enrich (ELA)</a:t>
            </a:r>
            <a:endParaRPr lang="en-US" dirty="0"/>
          </a:p>
        </p:txBody>
      </p:sp>
      <p:pic>
        <p:nvPicPr>
          <p:cNvPr id="5" name="Content Placeholder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1116013"/>
            <a:ext cx="8278813" cy="5057775"/>
          </a:xfrm>
          <a:ln>
            <a:solidFill>
              <a:schemeClr val="tx1"/>
            </a:solidFill>
          </a:ln>
        </p:spPr>
      </p:pic>
      <p:sp>
        <p:nvSpPr>
          <p:cNvPr id="6" name="Left Arrow 5"/>
          <p:cNvSpPr/>
          <p:nvPr/>
        </p:nvSpPr>
        <p:spPr>
          <a:xfrm rot="20614481">
            <a:off x="6406888" y="3946481"/>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rot="20614481">
            <a:off x="7388061" y="182677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948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Unique Accommodations in Enrich (Math)</a:t>
            </a:r>
            <a:endParaRPr lang="en-US" dirty="0"/>
          </a:p>
        </p:txBody>
      </p:sp>
      <p:pic>
        <p:nvPicPr>
          <p:cNvPr id="4"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1035050" y="1282700"/>
            <a:ext cx="8108950" cy="4579938"/>
          </a:xfrm>
          <a:ln>
            <a:solidFill>
              <a:schemeClr val="tx1"/>
            </a:solidFill>
          </a:ln>
        </p:spPr>
      </p:pic>
      <p:sp>
        <p:nvSpPr>
          <p:cNvPr id="5" name="Left Arrow 4"/>
          <p:cNvSpPr/>
          <p:nvPr/>
        </p:nvSpPr>
        <p:spPr>
          <a:xfrm rot="20614481">
            <a:off x="7977945" y="355553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6403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Wrap-Up and Final Points</a:t>
            </a:r>
            <a:br>
              <a:rPr lang="en-US" dirty="0"/>
            </a:br>
            <a:endParaRPr lang="en-US" dirty="0"/>
          </a:p>
        </p:txBody>
      </p:sp>
    </p:spTree>
    <p:extLst>
      <p:ext uri="{BB962C8B-B14F-4D97-AF65-F5344CB8AC3E}">
        <p14:creationId xmlns:p14="http://schemas.microsoft.com/office/powerpoint/2010/main" val="12417668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Unique Accommodations</a:t>
            </a:r>
            <a:endParaRPr lang="en-US" dirty="0"/>
          </a:p>
        </p:txBody>
      </p:sp>
      <p:sp>
        <p:nvSpPr>
          <p:cNvPr id="2" name="Content Placeholder 1"/>
          <p:cNvSpPr>
            <a:spLocks noGrp="1"/>
          </p:cNvSpPr>
          <p:nvPr>
            <p:ph idx="1"/>
          </p:nvPr>
        </p:nvSpPr>
        <p:spPr/>
        <p:txBody>
          <a:bodyPr/>
          <a:lstStyle/>
          <a:p>
            <a:pPr marL="0" indent="0">
              <a:buNone/>
            </a:pPr>
            <a:r>
              <a:rPr lang="en-US" dirty="0"/>
              <a:t>A very limited number of students who meet specific criteria may qualify for unique </a:t>
            </a:r>
            <a:r>
              <a:rPr lang="en-US" dirty="0" smtClean="0"/>
              <a:t>accommodations. </a:t>
            </a:r>
          </a:p>
          <a:p>
            <a:r>
              <a:rPr lang="en-US" dirty="0" smtClean="0"/>
              <a:t>Reading access is for decoding </a:t>
            </a:r>
          </a:p>
          <a:p>
            <a:r>
              <a:rPr lang="en-US" dirty="0" smtClean="0"/>
              <a:t>Calculators are for math fact fluency</a:t>
            </a:r>
          </a:p>
          <a:p>
            <a:pPr marL="0" indent="0">
              <a:buNone/>
            </a:pPr>
            <a:endParaRPr lang="en-US" dirty="0" smtClean="0"/>
          </a:p>
        </p:txBody>
      </p:sp>
    </p:spTree>
    <p:extLst>
      <p:ext uri="{BB962C8B-B14F-4D97-AF65-F5344CB8AC3E}">
        <p14:creationId xmlns:p14="http://schemas.microsoft.com/office/powerpoint/2010/main" val="226051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Laws and CDE Policy</a:t>
            </a:r>
            <a:br>
              <a:rPr lang="en-US" dirty="0"/>
            </a:br>
            <a:endParaRPr lang="en-US" dirty="0"/>
          </a:p>
        </p:txBody>
      </p:sp>
    </p:spTree>
    <p:extLst>
      <p:ext uri="{BB962C8B-B14F-4D97-AF65-F5344CB8AC3E}">
        <p14:creationId xmlns:p14="http://schemas.microsoft.com/office/powerpoint/2010/main" val="1930525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Deadlines</a:t>
            </a:r>
            <a:endParaRPr lang="en-US" dirty="0"/>
          </a:p>
        </p:txBody>
      </p:sp>
      <p:sp>
        <p:nvSpPr>
          <p:cNvPr id="2" name="Content Placeholder 1"/>
          <p:cNvSpPr>
            <a:spLocks noGrp="1"/>
          </p:cNvSpPr>
          <p:nvPr>
            <p:ph idx="1"/>
          </p:nvPr>
        </p:nvSpPr>
        <p:spPr/>
        <p:txBody>
          <a:bodyPr/>
          <a:lstStyle/>
          <a:p>
            <a:pPr>
              <a:spcBef>
                <a:spcPts val="600"/>
              </a:spcBef>
              <a:spcAft>
                <a:spcPts val="600"/>
              </a:spcAft>
            </a:pPr>
            <a:r>
              <a:rPr lang="en-US" dirty="0" smtClean="0"/>
              <a:t>ACCESS UARs are due </a:t>
            </a:r>
            <a:r>
              <a:rPr lang="en-US" b="1" u="sng" dirty="0" smtClean="0">
                <a:solidFill>
                  <a:srgbClr val="FF0000"/>
                </a:solidFill>
              </a:rPr>
              <a:t>DECEMBER 1</a:t>
            </a:r>
          </a:p>
          <a:p>
            <a:pPr>
              <a:spcBef>
                <a:spcPts val="600"/>
              </a:spcBef>
              <a:spcAft>
                <a:spcPts val="600"/>
              </a:spcAft>
            </a:pPr>
            <a:r>
              <a:rPr lang="en-US" dirty="0" smtClean="0"/>
              <a:t>CMAS UARs are due </a:t>
            </a:r>
            <a:r>
              <a:rPr lang="en-US" b="1" u="sng" dirty="0" smtClean="0">
                <a:solidFill>
                  <a:srgbClr val="FF0000"/>
                </a:solidFill>
              </a:rPr>
              <a:t>DECEMBER 15</a:t>
            </a:r>
          </a:p>
          <a:p>
            <a:pPr lvl="1">
              <a:spcBef>
                <a:spcPts val="600"/>
              </a:spcBef>
              <a:spcAft>
                <a:spcPts val="600"/>
              </a:spcAft>
            </a:pPr>
            <a:r>
              <a:rPr lang="en-US" sz="2400" dirty="0" smtClean="0"/>
              <a:t>You may submit earlier </a:t>
            </a:r>
          </a:p>
          <a:p>
            <a:pPr>
              <a:spcBef>
                <a:spcPts val="600"/>
              </a:spcBef>
              <a:spcAft>
                <a:spcPts val="600"/>
              </a:spcAft>
            </a:pPr>
            <a:r>
              <a:rPr lang="en-US" dirty="0" smtClean="0"/>
              <a:t>After </a:t>
            </a:r>
            <a:r>
              <a:rPr lang="en-US" b="1" u="sng" dirty="0" smtClean="0">
                <a:solidFill>
                  <a:srgbClr val="FF0000"/>
                </a:solidFill>
              </a:rPr>
              <a:t>DECEMBER 15</a:t>
            </a:r>
          </a:p>
          <a:p>
            <a:pPr lvl="1">
              <a:spcBef>
                <a:spcPts val="600"/>
              </a:spcBef>
              <a:spcAft>
                <a:spcPts val="600"/>
              </a:spcAft>
            </a:pPr>
            <a:r>
              <a:rPr lang="en-US" sz="2400" dirty="0" smtClean="0"/>
              <a:t>Students with a new IEP</a:t>
            </a:r>
          </a:p>
          <a:p>
            <a:pPr lvl="1">
              <a:spcBef>
                <a:spcPts val="600"/>
              </a:spcBef>
              <a:spcAft>
                <a:spcPts val="600"/>
              </a:spcAft>
            </a:pPr>
            <a:r>
              <a:rPr lang="en-US" sz="2400" dirty="0" smtClean="0"/>
              <a:t>Students whose IEP has been modified</a:t>
            </a:r>
          </a:p>
          <a:p>
            <a:pPr lvl="1">
              <a:spcBef>
                <a:spcPts val="600"/>
              </a:spcBef>
              <a:spcAft>
                <a:spcPts val="600"/>
              </a:spcAft>
            </a:pPr>
            <a:r>
              <a:rPr lang="en-US" sz="2400" dirty="0" smtClean="0"/>
              <a:t>Students new to the district </a:t>
            </a:r>
            <a:r>
              <a:rPr lang="en-US" sz="2400" b="1" u="sng" dirty="0" smtClean="0">
                <a:solidFill>
                  <a:srgbClr val="FF0000"/>
                </a:solidFill>
              </a:rPr>
              <a:t>MARCH 15</a:t>
            </a:r>
          </a:p>
          <a:p>
            <a:pPr lvl="1"/>
            <a:endParaRPr lang="en-US" dirty="0"/>
          </a:p>
        </p:txBody>
      </p:sp>
    </p:spTree>
    <p:extLst>
      <p:ext uri="{BB962C8B-B14F-4D97-AF65-F5344CB8AC3E}">
        <p14:creationId xmlns:p14="http://schemas.microsoft.com/office/powerpoint/2010/main" val="3106669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UARs by the numbers…</a:t>
            </a:r>
            <a:endParaRPr lang="en-US" dirty="0"/>
          </a:p>
        </p:txBody>
      </p:sp>
      <p:sp>
        <p:nvSpPr>
          <p:cNvPr id="2" name="Content Placeholder 1"/>
          <p:cNvSpPr>
            <a:spLocks noGrp="1"/>
          </p:cNvSpPr>
          <p:nvPr>
            <p:ph idx="4294967295"/>
          </p:nvPr>
        </p:nvSpPr>
        <p:spPr>
          <a:xfrm>
            <a:off x="0" y="1463675"/>
            <a:ext cx="7886700" cy="4640263"/>
          </a:xfrm>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nvPr>
        </p:nvGraphicFramePr>
        <p:xfrm>
          <a:off x="628650" y="1029723"/>
          <a:ext cx="6390635" cy="2123440"/>
        </p:xfrm>
        <a:graphic>
          <a:graphicData uri="http://schemas.openxmlformats.org/drawingml/2006/table">
            <a:tbl>
              <a:tblPr firstRow="1" bandRow="1">
                <a:tableStyleId>{D27102A9-8310-4765-A935-A1911B00CA55}</a:tableStyleId>
              </a:tblPr>
              <a:tblGrid>
                <a:gridCol w="2092204"/>
                <a:gridCol w="860350"/>
                <a:gridCol w="860350"/>
                <a:gridCol w="860350"/>
                <a:gridCol w="949599"/>
                <a:gridCol w="767782"/>
              </a:tblGrid>
              <a:tr h="370840">
                <a:tc>
                  <a:txBody>
                    <a:bodyPr/>
                    <a:lstStyle/>
                    <a:p>
                      <a:endParaRPr lang="en-US" dirty="0"/>
                    </a:p>
                  </a:txBody>
                  <a:tcPr/>
                </a:tc>
                <a:tc>
                  <a:txBody>
                    <a:bodyPr/>
                    <a:lstStyle/>
                    <a:p>
                      <a:pPr algn="r"/>
                      <a:r>
                        <a:rPr lang="en-US" dirty="0" smtClean="0"/>
                        <a:t>2015</a:t>
                      </a:r>
                      <a:endParaRPr lang="en-US" dirty="0"/>
                    </a:p>
                  </a:txBody>
                  <a:tcPr/>
                </a:tc>
                <a:tc>
                  <a:txBody>
                    <a:bodyPr/>
                    <a:lstStyle/>
                    <a:p>
                      <a:pPr algn="r"/>
                      <a:r>
                        <a:rPr lang="en-US" dirty="0" smtClean="0"/>
                        <a:t>2016</a:t>
                      </a:r>
                      <a:endParaRPr lang="en-US" dirty="0"/>
                    </a:p>
                  </a:txBody>
                  <a:tcPr/>
                </a:tc>
                <a:tc>
                  <a:txBody>
                    <a:bodyPr/>
                    <a:lstStyle/>
                    <a:p>
                      <a:pPr algn="r"/>
                      <a:r>
                        <a:rPr lang="en-US" dirty="0" smtClean="0"/>
                        <a:t>2017</a:t>
                      </a:r>
                      <a:endParaRPr lang="en-US" dirty="0"/>
                    </a:p>
                  </a:txBody>
                  <a:tcPr/>
                </a:tc>
                <a:tc>
                  <a:txBody>
                    <a:bodyPr/>
                    <a:lstStyle/>
                    <a:p>
                      <a:pPr algn="r"/>
                      <a:r>
                        <a:rPr lang="en-US" dirty="0" smtClean="0"/>
                        <a:t>2018</a:t>
                      </a:r>
                      <a:endParaRPr lang="en-US" dirty="0"/>
                    </a:p>
                  </a:txBody>
                  <a:tcPr/>
                </a:tc>
                <a:tc>
                  <a:txBody>
                    <a:bodyPr/>
                    <a:lstStyle/>
                    <a:p>
                      <a:pPr algn="r"/>
                      <a:r>
                        <a:rPr lang="en-US" dirty="0" smtClean="0"/>
                        <a:t>2019</a:t>
                      </a:r>
                      <a:endParaRPr lang="en-US" dirty="0"/>
                    </a:p>
                  </a:txBody>
                  <a:tcPr/>
                </a:tc>
              </a:tr>
              <a:tr h="377385">
                <a:tc>
                  <a:txBody>
                    <a:bodyPr/>
                    <a:lstStyle/>
                    <a:p>
                      <a:r>
                        <a:rPr lang="en-US" dirty="0" smtClean="0"/>
                        <a:t>Auditory</a:t>
                      </a:r>
                      <a:r>
                        <a:rPr lang="en-US" baseline="0" dirty="0" smtClean="0"/>
                        <a:t> Presentation</a:t>
                      </a:r>
                      <a:endParaRPr lang="en-US" dirty="0"/>
                    </a:p>
                  </a:txBody>
                  <a:tcPr/>
                </a:tc>
                <a:tc>
                  <a:txBody>
                    <a:bodyPr/>
                    <a:lstStyle/>
                    <a:p>
                      <a:pPr algn="r"/>
                      <a:r>
                        <a:rPr lang="en-US" dirty="0" smtClean="0"/>
                        <a:t>419</a:t>
                      </a:r>
                      <a:endParaRPr lang="en-US" dirty="0"/>
                    </a:p>
                  </a:txBody>
                  <a:tcPr/>
                </a:tc>
                <a:tc>
                  <a:txBody>
                    <a:bodyPr/>
                    <a:lstStyle/>
                    <a:p>
                      <a:pPr algn="r"/>
                      <a:r>
                        <a:rPr lang="en-US" dirty="0" smtClean="0"/>
                        <a:t>326</a:t>
                      </a:r>
                      <a:endParaRPr lang="en-US" dirty="0"/>
                    </a:p>
                  </a:txBody>
                  <a:tcPr/>
                </a:tc>
                <a:tc>
                  <a:txBody>
                    <a:bodyPr/>
                    <a:lstStyle/>
                    <a:p>
                      <a:pPr algn="r"/>
                      <a:r>
                        <a:rPr lang="en-US" dirty="0" smtClean="0"/>
                        <a:t>729</a:t>
                      </a:r>
                      <a:endParaRPr lang="en-US" dirty="0"/>
                    </a:p>
                  </a:txBody>
                  <a:tcPr/>
                </a:tc>
                <a:tc>
                  <a:txBody>
                    <a:bodyPr/>
                    <a:lstStyle/>
                    <a:p>
                      <a:pPr algn="r"/>
                      <a:r>
                        <a:rPr lang="en-US" dirty="0" smtClean="0"/>
                        <a:t>1249</a:t>
                      </a:r>
                      <a:endParaRPr lang="en-US" dirty="0"/>
                    </a:p>
                  </a:txBody>
                  <a:tcPr/>
                </a:tc>
                <a:tc>
                  <a:txBody>
                    <a:bodyPr/>
                    <a:lstStyle/>
                    <a:p>
                      <a:pPr algn="r"/>
                      <a:r>
                        <a:rPr lang="en-US" dirty="0" smtClean="0"/>
                        <a:t>2155</a:t>
                      </a:r>
                      <a:endParaRPr lang="en-US" dirty="0"/>
                    </a:p>
                  </a:txBody>
                  <a:tcPr/>
                </a:tc>
              </a:tr>
              <a:tr h="370840">
                <a:tc>
                  <a:txBody>
                    <a:bodyPr/>
                    <a:lstStyle/>
                    <a:p>
                      <a:r>
                        <a:rPr lang="en-US" dirty="0" smtClean="0"/>
                        <a:t>Calculator</a:t>
                      </a:r>
                      <a:endParaRPr lang="en-US" dirty="0"/>
                    </a:p>
                  </a:txBody>
                  <a:tcPr/>
                </a:tc>
                <a:tc>
                  <a:txBody>
                    <a:bodyPr/>
                    <a:lstStyle/>
                    <a:p>
                      <a:pPr algn="r"/>
                      <a:r>
                        <a:rPr lang="en-US" dirty="0" smtClean="0"/>
                        <a:t>92</a:t>
                      </a:r>
                      <a:endParaRPr lang="en-US" dirty="0"/>
                    </a:p>
                  </a:txBody>
                  <a:tcPr/>
                </a:tc>
                <a:tc>
                  <a:txBody>
                    <a:bodyPr/>
                    <a:lstStyle/>
                    <a:p>
                      <a:pPr algn="r"/>
                      <a:r>
                        <a:rPr lang="en-US" dirty="0" smtClean="0"/>
                        <a:t>267</a:t>
                      </a:r>
                      <a:endParaRPr lang="en-US" dirty="0"/>
                    </a:p>
                  </a:txBody>
                  <a:tcPr/>
                </a:tc>
                <a:tc>
                  <a:txBody>
                    <a:bodyPr/>
                    <a:lstStyle/>
                    <a:p>
                      <a:pPr algn="r"/>
                      <a:r>
                        <a:rPr lang="en-US" dirty="0" smtClean="0"/>
                        <a:t>330</a:t>
                      </a:r>
                      <a:endParaRPr lang="en-US" dirty="0"/>
                    </a:p>
                  </a:txBody>
                  <a:tcPr/>
                </a:tc>
                <a:tc>
                  <a:txBody>
                    <a:bodyPr/>
                    <a:lstStyle/>
                    <a:p>
                      <a:pPr algn="r"/>
                      <a:r>
                        <a:rPr lang="en-US" dirty="0" smtClean="0"/>
                        <a:t>352</a:t>
                      </a:r>
                      <a:endParaRPr lang="en-US" dirty="0"/>
                    </a:p>
                  </a:txBody>
                  <a:tcPr/>
                </a:tc>
                <a:tc>
                  <a:txBody>
                    <a:bodyPr/>
                    <a:lstStyle/>
                    <a:p>
                      <a:pPr algn="r"/>
                      <a:r>
                        <a:rPr lang="en-US" dirty="0" smtClean="0"/>
                        <a:t>539</a:t>
                      </a:r>
                      <a:endParaRPr lang="en-US" dirty="0"/>
                    </a:p>
                  </a:txBody>
                  <a:tcPr/>
                </a:tc>
              </a:tr>
              <a:tr h="370840">
                <a:tc>
                  <a:txBody>
                    <a:bodyPr/>
                    <a:lstStyle/>
                    <a:p>
                      <a:r>
                        <a:rPr lang="en-US" dirty="0" smtClean="0"/>
                        <a:t>Scribe</a:t>
                      </a:r>
                      <a:endParaRPr lang="en-US" dirty="0"/>
                    </a:p>
                  </a:txBody>
                  <a:tcPr/>
                </a:tc>
                <a:tc>
                  <a:txBody>
                    <a:bodyPr/>
                    <a:lstStyle/>
                    <a:p>
                      <a:pPr algn="r"/>
                      <a:r>
                        <a:rPr lang="en-US" dirty="0" smtClean="0"/>
                        <a:t>71</a:t>
                      </a:r>
                      <a:endParaRPr lang="en-US" dirty="0"/>
                    </a:p>
                  </a:txBody>
                  <a:tcPr/>
                </a:tc>
                <a:tc>
                  <a:txBody>
                    <a:bodyPr/>
                    <a:lstStyle/>
                    <a:p>
                      <a:pPr algn="r"/>
                      <a:r>
                        <a:rPr lang="en-US" dirty="0" smtClean="0"/>
                        <a:t>78</a:t>
                      </a:r>
                      <a:endParaRPr lang="en-US" dirty="0"/>
                    </a:p>
                  </a:txBody>
                  <a:tcPr/>
                </a:tc>
                <a:tc>
                  <a:txBody>
                    <a:bodyPr/>
                    <a:lstStyle/>
                    <a:p>
                      <a:pPr algn="r"/>
                      <a:r>
                        <a:rPr lang="en-US" dirty="0" smtClean="0"/>
                        <a:t>99</a:t>
                      </a:r>
                      <a:endParaRPr lang="en-US" dirty="0"/>
                    </a:p>
                  </a:txBody>
                  <a:tcPr/>
                </a:tc>
                <a:tc>
                  <a:txBody>
                    <a:bodyPr/>
                    <a:lstStyle/>
                    <a:p>
                      <a:pPr algn="r"/>
                      <a:r>
                        <a:rPr lang="en-US" dirty="0" smtClean="0"/>
                        <a:t>151</a:t>
                      </a:r>
                      <a:endParaRPr lang="en-US" dirty="0"/>
                    </a:p>
                  </a:txBody>
                  <a:tcPr/>
                </a:tc>
                <a:tc>
                  <a:txBody>
                    <a:bodyPr/>
                    <a:lstStyle/>
                    <a:p>
                      <a:pPr algn="r"/>
                      <a:r>
                        <a:rPr lang="en-US" dirty="0" smtClean="0"/>
                        <a:t>107</a:t>
                      </a:r>
                      <a:endParaRPr lang="en-US" dirty="0"/>
                    </a:p>
                  </a:txBody>
                  <a:tcPr/>
                </a:tc>
              </a:tr>
              <a:tr h="370840">
                <a:tc>
                  <a:txBody>
                    <a:bodyPr/>
                    <a:lstStyle/>
                    <a:p>
                      <a:r>
                        <a:rPr lang="en-US" dirty="0" smtClean="0"/>
                        <a:t>Other</a:t>
                      </a:r>
                      <a:endParaRPr lang="en-US" dirty="0"/>
                    </a:p>
                  </a:txBody>
                  <a:tcPr/>
                </a:tc>
                <a:tc>
                  <a:txBody>
                    <a:bodyPr/>
                    <a:lstStyle/>
                    <a:p>
                      <a:pPr algn="r"/>
                      <a:r>
                        <a:rPr lang="en-US" dirty="0" smtClean="0"/>
                        <a:t>NA</a:t>
                      </a:r>
                      <a:endParaRPr lang="en-US" dirty="0"/>
                    </a:p>
                  </a:txBody>
                  <a:tcPr/>
                </a:tc>
                <a:tc>
                  <a:txBody>
                    <a:bodyPr/>
                    <a:lstStyle/>
                    <a:p>
                      <a:pPr algn="r"/>
                      <a:r>
                        <a:rPr lang="en-US" dirty="0" smtClean="0"/>
                        <a:t>NA</a:t>
                      </a:r>
                      <a:endParaRPr lang="en-US" dirty="0"/>
                    </a:p>
                  </a:txBody>
                  <a:tcPr/>
                </a:tc>
                <a:tc>
                  <a:txBody>
                    <a:bodyPr/>
                    <a:lstStyle/>
                    <a:p>
                      <a:pPr algn="r"/>
                      <a:r>
                        <a:rPr lang="en-US" dirty="0" smtClean="0"/>
                        <a:t>3</a:t>
                      </a:r>
                      <a:endParaRPr lang="en-US" dirty="0"/>
                    </a:p>
                  </a:txBody>
                  <a:tcPr/>
                </a:tc>
                <a:tc>
                  <a:txBody>
                    <a:bodyPr/>
                    <a:lstStyle/>
                    <a:p>
                      <a:pPr algn="r"/>
                      <a:r>
                        <a:rPr lang="en-US" dirty="0" smtClean="0"/>
                        <a:t>10</a:t>
                      </a:r>
                      <a:endParaRPr lang="en-US" dirty="0"/>
                    </a:p>
                  </a:txBody>
                  <a:tcPr/>
                </a:tc>
                <a:tc>
                  <a:txBody>
                    <a:bodyPr/>
                    <a:lstStyle/>
                    <a:p>
                      <a:pPr algn="r"/>
                      <a:r>
                        <a:rPr lang="en-US" dirty="0" smtClean="0"/>
                        <a:t>3</a:t>
                      </a:r>
                      <a:endParaRPr lang="en-US" dirty="0"/>
                    </a:p>
                  </a:txBody>
                  <a:tcPr/>
                </a:tc>
              </a:tr>
            </a:tbl>
          </a:graphicData>
        </a:graphic>
      </p:graphicFrame>
      <p:graphicFrame>
        <p:nvGraphicFramePr>
          <p:cNvPr id="5" name="Table 4"/>
          <p:cNvGraphicFramePr>
            <a:graphicFrameLocks noGrp="1"/>
          </p:cNvGraphicFramePr>
          <p:nvPr>
            <p:extLst/>
          </p:nvPr>
        </p:nvGraphicFramePr>
        <p:xfrm>
          <a:off x="1540475" y="3642331"/>
          <a:ext cx="7289981" cy="1804451"/>
        </p:xfrm>
        <a:graphic>
          <a:graphicData uri="http://schemas.openxmlformats.org/drawingml/2006/table">
            <a:tbl>
              <a:tblPr firstRow="1" bandRow="1">
                <a:tableStyleId>{D27102A9-8310-4765-A935-A1911B00CA55}</a:tableStyleId>
              </a:tblPr>
              <a:tblGrid>
                <a:gridCol w="1188905"/>
                <a:gridCol w="1016846"/>
                <a:gridCol w="1016846"/>
                <a:gridCol w="1016846"/>
                <a:gridCol w="1016846"/>
                <a:gridCol w="1016846"/>
                <a:gridCol w="1016846"/>
              </a:tblGrid>
              <a:tr h="427771">
                <a:tc>
                  <a:txBody>
                    <a:bodyPr/>
                    <a:lstStyle/>
                    <a:p>
                      <a:endParaRPr lang="en-US" dirty="0"/>
                    </a:p>
                  </a:txBody>
                  <a:tcPr/>
                </a:tc>
                <a:tc gridSpan="2">
                  <a:txBody>
                    <a:bodyPr/>
                    <a:lstStyle/>
                    <a:p>
                      <a:pPr algn="ctr"/>
                      <a:r>
                        <a:rPr lang="en-US" dirty="0" smtClean="0"/>
                        <a:t>2017</a:t>
                      </a:r>
                    </a:p>
                  </a:txBody>
                  <a:tcPr/>
                </a:tc>
                <a:tc hMerge="1">
                  <a:txBody>
                    <a:bodyPr/>
                    <a:lstStyle/>
                    <a:p>
                      <a:pPr algn="ctr"/>
                      <a:endParaRPr lang="en-US" dirty="0"/>
                    </a:p>
                  </a:txBody>
                  <a:tcPr/>
                </a:tc>
                <a:tc gridSpan="2">
                  <a:txBody>
                    <a:bodyPr/>
                    <a:lstStyle/>
                    <a:p>
                      <a:pPr algn="ctr"/>
                      <a:r>
                        <a:rPr lang="en-US" dirty="0" smtClean="0"/>
                        <a:t>2018</a:t>
                      </a:r>
                      <a:endParaRPr lang="en-US" dirty="0"/>
                    </a:p>
                  </a:txBody>
                  <a:tcPr/>
                </a:tc>
                <a:tc hMerge="1">
                  <a:txBody>
                    <a:bodyPr/>
                    <a:lstStyle/>
                    <a:p>
                      <a:pPr algn="ctr"/>
                      <a:endParaRPr lang="en-US" dirty="0"/>
                    </a:p>
                  </a:txBody>
                  <a:tcPr/>
                </a:tc>
                <a:tc gridSpan="2">
                  <a:txBody>
                    <a:bodyPr/>
                    <a:lstStyle/>
                    <a:p>
                      <a:pPr algn="ctr"/>
                      <a:r>
                        <a:rPr lang="en-US" dirty="0" smtClean="0"/>
                        <a:t>2019*</a:t>
                      </a:r>
                      <a:endParaRPr lang="en-US" dirty="0"/>
                    </a:p>
                  </a:txBody>
                  <a:tcPr/>
                </a:tc>
                <a:tc hMerge="1">
                  <a:txBody>
                    <a:bodyPr/>
                    <a:lstStyle/>
                    <a:p>
                      <a:endParaRPr lang="en-US"/>
                    </a:p>
                  </a:txBody>
                  <a:tcPr/>
                </a:tc>
              </a:tr>
              <a:tr h="416132">
                <a:tc>
                  <a:txBody>
                    <a:bodyPr/>
                    <a:lstStyle/>
                    <a:p>
                      <a:pPr algn="ctr"/>
                      <a:endParaRPr lang="en-US" dirty="0"/>
                    </a:p>
                  </a:txBody>
                  <a:tcPr/>
                </a:tc>
                <a:tc>
                  <a:txBody>
                    <a:bodyPr/>
                    <a:lstStyle/>
                    <a:p>
                      <a:pPr algn="ctr"/>
                      <a:r>
                        <a:rPr lang="en-US" dirty="0" smtClean="0"/>
                        <a:t>TTS</a:t>
                      </a:r>
                    </a:p>
                  </a:txBody>
                  <a:tcPr/>
                </a:tc>
                <a:tc>
                  <a:txBody>
                    <a:bodyPr/>
                    <a:lstStyle/>
                    <a:p>
                      <a:pPr algn="ctr"/>
                      <a:r>
                        <a:rPr lang="en-US" dirty="0" smtClean="0"/>
                        <a:t>Oral</a:t>
                      </a:r>
                      <a:r>
                        <a:rPr lang="en-US" baseline="0" dirty="0" smtClean="0"/>
                        <a:t> Script</a:t>
                      </a:r>
                      <a:endParaRPr lang="en-US" dirty="0"/>
                    </a:p>
                  </a:txBody>
                  <a:tcPr/>
                </a:tc>
                <a:tc>
                  <a:txBody>
                    <a:bodyPr/>
                    <a:lstStyle/>
                    <a:p>
                      <a:pPr algn="ctr"/>
                      <a:r>
                        <a:rPr lang="en-US" dirty="0" smtClean="0"/>
                        <a:t>TTS</a:t>
                      </a:r>
                      <a:endParaRPr lang="en-US" dirty="0"/>
                    </a:p>
                  </a:txBody>
                  <a:tcPr/>
                </a:tc>
                <a:tc>
                  <a:txBody>
                    <a:bodyPr/>
                    <a:lstStyle/>
                    <a:p>
                      <a:pPr algn="ctr"/>
                      <a:r>
                        <a:rPr lang="en-US" dirty="0" smtClean="0"/>
                        <a:t>Oral Script</a:t>
                      </a:r>
                      <a:endParaRPr lang="en-US" dirty="0"/>
                    </a:p>
                  </a:txBody>
                  <a:tcPr/>
                </a:tc>
                <a:tc>
                  <a:txBody>
                    <a:bodyPr/>
                    <a:lstStyle/>
                    <a:p>
                      <a:pPr algn="ctr"/>
                      <a:r>
                        <a:rPr lang="en-US" dirty="0" smtClean="0"/>
                        <a:t>TTS</a:t>
                      </a:r>
                      <a:endParaRPr lang="en-US" dirty="0"/>
                    </a:p>
                  </a:txBody>
                  <a:tcPr/>
                </a:tc>
                <a:tc>
                  <a:txBody>
                    <a:bodyPr/>
                    <a:lstStyle/>
                    <a:p>
                      <a:pPr algn="ctr"/>
                      <a:r>
                        <a:rPr lang="en-US" dirty="0" smtClean="0"/>
                        <a:t>Oral</a:t>
                      </a:r>
                      <a:r>
                        <a:rPr lang="en-US" baseline="0" dirty="0" smtClean="0"/>
                        <a:t> </a:t>
                      </a:r>
                    </a:p>
                    <a:p>
                      <a:pPr algn="ctr"/>
                      <a:r>
                        <a:rPr lang="en-US" baseline="0" dirty="0" smtClean="0"/>
                        <a:t>Script</a:t>
                      </a:r>
                      <a:endParaRPr lang="en-US" dirty="0"/>
                    </a:p>
                  </a:txBody>
                  <a:tcPr/>
                </a:tc>
              </a:tr>
              <a:tr h="370840">
                <a:tc>
                  <a:txBody>
                    <a:bodyPr/>
                    <a:lstStyle/>
                    <a:p>
                      <a:pPr algn="l"/>
                      <a:r>
                        <a:rPr lang="en-US" baseline="0" dirty="0" smtClean="0"/>
                        <a:t>ELA </a:t>
                      </a:r>
                      <a:endParaRPr lang="en-US" dirty="0"/>
                    </a:p>
                  </a:txBody>
                  <a:tcPr/>
                </a:tc>
                <a:tc>
                  <a:txBody>
                    <a:bodyPr/>
                    <a:lstStyle/>
                    <a:p>
                      <a:pPr algn="ctr"/>
                      <a:r>
                        <a:rPr lang="en-US" dirty="0" smtClean="0"/>
                        <a:t>478</a:t>
                      </a:r>
                      <a:endParaRPr lang="en-US" dirty="0"/>
                    </a:p>
                  </a:txBody>
                  <a:tcPr/>
                </a:tc>
                <a:tc>
                  <a:txBody>
                    <a:bodyPr/>
                    <a:lstStyle/>
                    <a:p>
                      <a:pPr algn="ctr"/>
                      <a:r>
                        <a:rPr lang="en-US" dirty="0" smtClean="0"/>
                        <a:t>113</a:t>
                      </a:r>
                      <a:endParaRPr lang="en-US" dirty="0"/>
                    </a:p>
                  </a:txBody>
                  <a:tcPr/>
                </a:tc>
                <a:tc>
                  <a:txBody>
                    <a:bodyPr/>
                    <a:lstStyle/>
                    <a:p>
                      <a:pPr algn="ctr"/>
                      <a:r>
                        <a:rPr lang="en-US" dirty="0" smtClean="0"/>
                        <a:t>1034</a:t>
                      </a:r>
                      <a:endParaRPr lang="en-US" dirty="0"/>
                    </a:p>
                  </a:txBody>
                  <a:tcPr/>
                </a:tc>
                <a:tc>
                  <a:txBody>
                    <a:bodyPr/>
                    <a:lstStyle/>
                    <a:p>
                      <a:pPr algn="ctr"/>
                      <a:r>
                        <a:rPr lang="en-US" dirty="0" smtClean="0"/>
                        <a:t>167</a:t>
                      </a:r>
                      <a:endParaRPr lang="en-US" dirty="0"/>
                    </a:p>
                  </a:txBody>
                  <a:tcPr/>
                </a:tc>
                <a:tc>
                  <a:txBody>
                    <a:bodyPr/>
                    <a:lstStyle/>
                    <a:p>
                      <a:pPr algn="ctr"/>
                      <a:r>
                        <a:rPr lang="en-US" dirty="0" smtClean="0"/>
                        <a:t>1875</a:t>
                      </a:r>
                      <a:endParaRPr lang="en-US" dirty="0"/>
                    </a:p>
                  </a:txBody>
                  <a:tcPr/>
                </a:tc>
                <a:tc>
                  <a:txBody>
                    <a:bodyPr/>
                    <a:lstStyle/>
                    <a:p>
                      <a:pPr algn="ctr"/>
                      <a:r>
                        <a:rPr lang="en-US" dirty="0" smtClean="0"/>
                        <a:t>224</a:t>
                      </a:r>
                      <a:endParaRPr lang="en-US" dirty="0"/>
                    </a:p>
                  </a:txBody>
                  <a:tcPr/>
                </a:tc>
              </a:tr>
              <a:tr h="199972">
                <a:tc>
                  <a:txBody>
                    <a:bodyPr/>
                    <a:lstStyle/>
                    <a:p>
                      <a:pPr algn="l"/>
                      <a:r>
                        <a:rPr lang="en-US" baseline="0" dirty="0" smtClean="0"/>
                        <a:t>Math </a:t>
                      </a:r>
                      <a:endParaRPr lang="en-US" dirty="0"/>
                    </a:p>
                  </a:txBody>
                  <a:tcPr/>
                </a:tc>
                <a:tc>
                  <a:txBody>
                    <a:bodyPr/>
                    <a:lstStyle/>
                    <a:p>
                      <a:pPr algn="ctr"/>
                      <a:r>
                        <a:rPr lang="en-US" dirty="0" smtClean="0"/>
                        <a:t>46,725</a:t>
                      </a:r>
                      <a:endParaRPr lang="en-US" dirty="0"/>
                    </a:p>
                  </a:txBody>
                  <a:tcPr/>
                </a:tc>
                <a:tc>
                  <a:txBody>
                    <a:bodyPr/>
                    <a:lstStyle/>
                    <a:p>
                      <a:pPr algn="ctr"/>
                      <a:r>
                        <a:rPr lang="en-US" dirty="0" smtClean="0"/>
                        <a:t>1,219</a:t>
                      </a:r>
                      <a:endParaRPr lang="en-US" dirty="0"/>
                    </a:p>
                  </a:txBody>
                  <a:tcPr/>
                </a:tc>
                <a:tc>
                  <a:txBody>
                    <a:bodyPr/>
                    <a:lstStyle/>
                    <a:p>
                      <a:pPr algn="ctr"/>
                      <a:r>
                        <a:rPr lang="en-US" dirty="0" smtClean="0"/>
                        <a:t>49,776</a:t>
                      </a:r>
                      <a:endParaRPr lang="en-US" dirty="0"/>
                    </a:p>
                  </a:txBody>
                  <a:tcPr/>
                </a:tc>
                <a:tc>
                  <a:txBody>
                    <a:bodyPr/>
                    <a:lstStyle/>
                    <a:p>
                      <a:pPr algn="ctr"/>
                      <a:r>
                        <a:rPr lang="en-US" dirty="0" smtClean="0"/>
                        <a:t>1,737</a:t>
                      </a:r>
                      <a:endParaRPr lang="en-US" dirty="0"/>
                    </a:p>
                  </a:txBody>
                  <a:tcPr/>
                </a:tc>
                <a:tc>
                  <a:txBody>
                    <a:bodyPr/>
                    <a:lstStyle/>
                    <a:p>
                      <a:pPr algn="ctr"/>
                      <a:r>
                        <a:rPr lang="en-US" dirty="0" smtClean="0"/>
                        <a:t>54,069</a:t>
                      </a:r>
                      <a:endParaRPr lang="en-US" dirty="0"/>
                    </a:p>
                  </a:txBody>
                  <a:tcPr/>
                </a:tc>
                <a:tc>
                  <a:txBody>
                    <a:bodyPr/>
                    <a:lstStyle/>
                    <a:p>
                      <a:pPr algn="ctr"/>
                      <a:r>
                        <a:rPr lang="en-US" dirty="0" smtClean="0"/>
                        <a:t>1,612</a:t>
                      </a:r>
                      <a:endParaRPr lang="en-US" dirty="0"/>
                    </a:p>
                  </a:txBody>
                  <a:tcPr/>
                </a:tc>
              </a:tr>
            </a:tbl>
          </a:graphicData>
        </a:graphic>
      </p:graphicFrame>
    </p:spTree>
    <p:extLst>
      <p:ext uri="{BB962C8B-B14F-4D97-AF65-F5344CB8AC3E}">
        <p14:creationId xmlns:p14="http://schemas.microsoft.com/office/powerpoint/2010/main" val="2446501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Resources</a:t>
            </a:r>
            <a:endParaRPr lang="en-US" dirty="0"/>
          </a:p>
        </p:txBody>
      </p:sp>
      <p:sp>
        <p:nvSpPr>
          <p:cNvPr id="2" name="Content Placeholder 1"/>
          <p:cNvSpPr>
            <a:spLocks noGrp="1"/>
          </p:cNvSpPr>
          <p:nvPr>
            <p:ph idx="1"/>
          </p:nvPr>
        </p:nvSpPr>
        <p:spPr/>
        <p:txBody>
          <a:bodyPr/>
          <a:lstStyle/>
          <a:p>
            <a:pPr marL="0" indent="0">
              <a:buNone/>
            </a:pPr>
            <a:r>
              <a:rPr lang="en-US" dirty="0" smtClean="0">
                <a:solidFill>
                  <a:srgbClr val="000000"/>
                </a:solidFill>
                <a:latin typeface="+mn-lt"/>
              </a:rPr>
              <a:t>Assessment Accommodations Information</a:t>
            </a:r>
          </a:p>
          <a:p>
            <a:pPr marL="0" indent="0">
              <a:buNone/>
            </a:pPr>
            <a:r>
              <a:rPr lang="en-US" sz="2000" dirty="0">
                <a:hlinkClick r:id="rId2"/>
              </a:rPr>
              <a:t>https://</a:t>
            </a:r>
            <a:r>
              <a:rPr lang="en-US" sz="2000" dirty="0" smtClean="0">
                <a:hlinkClick r:id="rId2"/>
              </a:rPr>
              <a:t>www.cde.state.co.us/assessment/training-accommodations</a:t>
            </a:r>
            <a:endParaRPr lang="en-US" dirty="0" smtClean="0">
              <a:solidFill>
                <a:srgbClr val="000000"/>
              </a:solidFill>
              <a:latin typeface="+mn-lt"/>
            </a:endParaRPr>
          </a:p>
          <a:p>
            <a:r>
              <a:rPr lang="en-US" dirty="0" smtClean="0">
                <a:solidFill>
                  <a:srgbClr val="000000"/>
                </a:solidFill>
                <a:latin typeface="+mn-lt"/>
              </a:rPr>
              <a:t>Accommodations Webinar</a:t>
            </a:r>
          </a:p>
          <a:p>
            <a:r>
              <a:rPr lang="en-US" dirty="0" smtClean="0">
                <a:solidFill>
                  <a:srgbClr val="000000"/>
                </a:solidFill>
                <a:latin typeface="+mn-lt"/>
              </a:rPr>
              <a:t>UAR webinar</a:t>
            </a:r>
          </a:p>
          <a:p>
            <a:r>
              <a:rPr lang="en-US" dirty="0" smtClean="0">
                <a:solidFill>
                  <a:srgbClr val="000000"/>
                </a:solidFill>
                <a:latin typeface="+mn-lt"/>
              </a:rPr>
              <a:t>Directions/guidance for UARs</a:t>
            </a:r>
            <a:endParaRPr lang="en-US" sz="800" dirty="0" smtClean="0">
              <a:solidFill>
                <a:srgbClr val="000000"/>
              </a:solidFill>
              <a:latin typeface="+mn-lt"/>
            </a:endParaRPr>
          </a:p>
          <a:p>
            <a:r>
              <a:rPr lang="en-US" dirty="0" smtClean="0">
                <a:solidFill>
                  <a:srgbClr val="000000"/>
                </a:solidFill>
                <a:latin typeface="+mn-lt"/>
              </a:rPr>
              <a:t>Instructional information regarding accommodations</a:t>
            </a:r>
          </a:p>
          <a:p>
            <a:endParaRPr lang="en-US" dirty="0">
              <a:solidFill>
                <a:srgbClr val="000000"/>
              </a:solidFill>
            </a:endParaRPr>
          </a:p>
          <a:p>
            <a:endParaRPr lang="en-US" dirty="0" smtClean="0">
              <a:solidFill>
                <a:srgbClr val="000000"/>
              </a:solidFill>
              <a:latin typeface="+mn-lt"/>
            </a:endParaRPr>
          </a:p>
          <a:p>
            <a:r>
              <a:rPr lang="en-US" dirty="0" smtClean="0">
                <a:solidFill>
                  <a:srgbClr val="000000"/>
                </a:solidFill>
              </a:rPr>
              <a:t>ESSU contacts by program</a:t>
            </a:r>
            <a:endParaRPr lang="en-US" dirty="0" smtClean="0">
              <a:solidFill>
                <a:srgbClr val="000000"/>
              </a:solidFill>
              <a:latin typeface="+mn-lt"/>
            </a:endParaRPr>
          </a:p>
          <a:p>
            <a:pPr marL="365760" lvl="1" indent="0">
              <a:buNone/>
            </a:pPr>
            <a:endParaRPr lang="en-US" dirty="0">
              <a:solidFill>
                <a:schemeClr val="tx1"/>
              </a:solidFill>
            </a:endParaRPr>
          </a:p>
        </p:txBody>
      </p:sp>
      <p:sp>
        <p:nvSpPr>
          <p:cNvPr id="4" name="TextBox 3"/>
          <p:cNvSpPr txBox="1"/>
          <p:nvPr/>
        </p:nvSpPr>
        <p:spPr>
          <a:xfrm>
            <a:off x="580254" y="5469502"/>
            <a:ext cx="7935096" cy="400110"/>
          </a:xfrm>
          <a:prstGeom prst="rect">
            <a:avLst/>
          </a:prstGeom>
          <a:solidFill>
            <a:schemeClr val="accent4">
              <a:lumMod val="20000"/>
              <a:lumOff val="80000"/>
            </a:schemeClr>
          </a:solidFill>
          <a:ln>
            <a:solidFill>
              <a:schemeClr val="tx1"/>
            </a:solidFill>
          </a:ln>
        </p:spPr>
        <p:txBody>
          <a:bodyPr wrap="square" rtlCol="0">
            <a:spAutoFit/>
          </a:bodyPr>
          <a:lstStyle/>
          <a:p>
            <a:r>
              <a:rPr lang="en-US" sz="2000" dirty="0"/>
              <a:t>https://www.cde.state.co.us/cdesped/consultantresponsibilitylist_12-2018</a:t>
            </a:r>
          </a:p>
        </p:txBody>
      </p:sp>
    </p:spTree>
    <p:extLst>
      <p:ext uri="{BB962C8B-B14F-4D97-AF65-F5344CB8AC3E}">
        <p14:creationId xmlns:p14="http://schemas.microsoft.com/office/powerpoint/2010/main" val="12529627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sp>
        <p:nvSpPr>
          <p:cNvPr id="2" name="Content Placeholder 1"/>
          <p:cNvSpPr>
            <a:spLocks noGrp="1"/>
          </p:cNvSpPr>
          <p:nvPr>
            <p:ph idx="1"/>
          </p:nvPr>
        </p:nvSpPr>
        <p:spPr/>
        <p:txBody>
          <a:bodyPr/>
          <a:lstStyle/>
          <a:p>
            <a:pPr marL="45720" indent="0" algn="ctr">
              <a:buNone/>
            </a:pPr>
            <a:r>
              <a:rPr lang="en-US" dirty="0" smtClean="0">
                <a:solidFill>
                  <a:srgbClr val="000000"/>
                </a:solidFill>
              </a:rPr>
              <a:t>Assessment Accommodations Questions</a:t>
            </a:r>
          </a:p>
          <a:p>
            <a:pPr marL="45720" indent="0" algn="ctr">
              <a:buNone/>
            </a:pPr>
            <a:r>
              <a:rPr lang="en-US" dirty="0" smtClean="0">
                <a:solidFill>
                  <a:srgbClr val="000000"/>
                </a:solidFill>
              </a:rPr>
              <a:t>Assessment Unit</a:t>
            </a:r>
          </a:p>
          <a:p>
            <a:pPr marL="45720" indent="0" algn="ctr">
              <a:buNone/>
            </a:pPr>
            <a:r>
              <a:rPr lang="en-US" dirty="0" smtClean="0">
                <a:solidFill>
                  <a:srgbClr val="000000"/>
                </a:solidFill>
              </a:rPr>
              <a:t>303.866.6709</a:t>
            </a:r>
          </a:p>
          <a:p>
            <a:pPr marL="45720" indent="0" algn="ctr">
              <a:buNone/>
            </a:pPr>
            <a:endParaRPr lang="en-US" sz="2000" dirty="0" smtClean="0">
              <a:solidFill>
                <a:srgbClr val="000000"/>
              </a:solidFill>
            </a:endParaRPr>
          </a:p>
          <a:p>
            <a:pPr marL="45720" indent="0" algn="ctr">
              <a:buNone/>
            </a:pPr>
            <a:r>
              <a:rPr lang="en-US" dirty="0" smtClean="0">
                <a:solidFill>
                  <a:srgbClr val="000000"/>
                </a:solidFill>
              </a:rPr>
              <a:t>Instructional Accommodations Questions</a:t>
            </a:r>
          </a:p>
          <a:p>
            <a:pPr marL="45720" indent="0" algn="ctr">
              <a:buNone/>
            </a:pPr>
            <a:r>
              <a:rPr lang="en-US" dirty="0" smtClean="0">
                <a:solidFill>
                  <a:srgbClr val="000000"/>
                </a:solidFill>
              </a:rPr>
              <a:t>Gina Herrera</a:t>
            </a:r>
          </a:p>
          <a:p>
            <a:pPr marL="45720" indent="0" algn="ctr">
              <a:buNone/>
            </a:pPr>
            <a:r>
              <a:rPr lang="en-US" dirty="0" smtClean="0">
                <a:solidFill>
                  <a:srgbClr val="000000"/>
                </a:solidFill>
              </a:rPr>
              <a:t>Exceptional Student Services Unit (ESSU)</a:t>
            </a:r>
          </a:p>
          <a:p>
            <a:pPr marL="45720" indent="0" algn="ctr">
              <a:buNone/>
            </a:pPr>
            <a:r>
              <a:rPr lang="en-US" dirty="0" smtClean="0">
                <a:solidFill>
                  <a:srgbClr val="000000"/>
                </a:solidFill>
                <a:hlinkClick r:id="rId2"/>
              </a:rPr>
              <a:t>herrera_g@cde.state.co.us</a:t>
            </a:r>
            <a:endParaRPr lang="en-US" dirty="0" smtClean="0">
              <a:solidFill>
                <a:srgbClr val="000000"/>
              </a:solidFill>
            </a:endParaRPr>
          </a:p>
          <a:p>
            <a:pPr marL="45720" indent="0" algn="ctr">
              <a:buNone/>
            </a:pPr>
            <a:r>
              <a:rPr lang="en-US" dirty="0" smtClean="0">
                <a:solidFill>
                  <a:srgbClr val="000000"/>
                </a:solidFill>
              </a:rPr>
              <a:t>303.866.6605</a:t>
            </a:r>
            <a:endParaRPr lang="en-US" dirty="0">
              <a:solidFill>
                <a:srgbClr val="000000"/>
              </a:solidFill>
            </a:endParaRPr>
          </a:p>
        </p:txBody>
      </p:sp>
    </p:spTree>
    <p:extLst>
      <p:ext uri="{BB962C8B-B14F-4D97-AF65-F5344CB8AC3E}">
        <p14:creationId xmlns:p14="http://schemas.microsoft.com/office/powerpoint/2010/main" val="18419957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br>
              <a:rPr lang="en-US" dirty="0"/>
            </a:br>
            <a:endParaRPr lang="en-US" dirty="0"/>
          </a:p>
        </p:txBody>
      </p:sp>
    </p:spTree>
    <p:extLst>
      <p:ext uri="{BB962C8B-B14F-4D97-AF65-F5344CB8AC3E}">
        <p14:creationId xmlns:p14="http://schemas.microsoft.com/office/powerpoint/2010/main" val="1022647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Laws</a:t>
            </a:r>
            <a:endParaRPr lang="en-US" dirty="0"/>
          </a:p>
        </p:txBody>
      </p:sp>
      <p:sp>
        <p:nvSpPr>
          <p:cNvPr id="2" name="Content Placeholder 1"/>
          <p:cNvSpPr>
            <a:spLocks noGrp="1"/>
          </p:cNvSpPr>
          <p:nvPr>
            <p:ph idx="1"/>
          </p:nvPr>
        </p:nvSpPr>
        <p:spPr/>
        <p:txBody>
          <a:bodyPr/>
          <a:lstStyle/>
          <a:p>
            <a:r>
              <a:rPr lang="en-US" sz="2800" dirty="0" smtClean="0"/>
              <a:t>Children’s Online Privacy Protection Act (COPPA, 1998)</a:t>
            </a:r>
          </a:p>
          <a:p>
            <a:r>
              <a:rPr lang="en-US" sz="2800" dirty="0" smtClean="0"/>
              <a:t>Colorado Student Data Transparency and Security Act (2016)</a:t>
            </a:r>
          </a:p>
          <a:p>
            <a:endParaRPr lang="en-US" dirty="0" smtClean="0"/>
          </a:p>
          <a:p>
            <a:endParaRPr lang="en-US" dirty="0"/>
          </a:p>
        </p:txBody>
      </p:sp>
    </p:spTree>
    <p:extLst>
      <p:ext uri="{BB962C8B-B14F-4D97-AF65-F5344CB8AC3E}">
        <p14:creationId xmlns:p14="http://schemas.microsoft.com/office/powerpoint/2010/main" val="91322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COPPA</a:t>
            </a:r>
            <a:endParaRPr lang="en-US" dirty="0"/>
          </a:p>
        </p:txBody>
      </p:sp>
      <p:sp>
        <p:nvSpPr>
          <p:cNvPr id="2" name="Content Placeholder 1"/>
          <p:cNvSpPr>
            <a:spLocks noGrp="1"/>
          </p:cNvSpPr>
          <p:nvPr>
            <p:ph idx="1"/>
          </p:nvPr>
        </p:nvSpPr>
        <p:spPr/>
        <p:txBody>
          <a:bodyPr>
            <a:normAutofit lnSpcReduction="10000"/>
          </a:bodyPr>
          <a:lstStyle/>
          <a:p>
            <a:pPr marL="0" indent="0">
              <a:buNone/>
            </a:pPr>
            <a:r>
              <a:rPr lang="en-US" sz="2800" dirty="0" smtClean="0"/>
              <a:t>Personal Information means… </a:t>
            </a:r>
            <a:r>
              <a:rPr lang="en-US" sz="2800" dirty="0"/>
              <a:t>a</a:t>
            </a:r>
            <a:r>
              <a:rPr lang="en-US" sz="2800" dirty="0" smtClean="0"/>
              <a:t> </a:t>
            </a:r>
            <a:r>
              <a:rPr lang="en-US" sz="2800" dirty="0"/>
              <a:t>photograph, video, or audio file where such file contains a child’s image or </a:t>
            </a:r>
            <a:r>
              <a:rPr lang="en-US" sz="2800" dirty="0" smtClean="0"/>
              <a:t>voice…</a:t>
            </a:r>
          </a:p>
          <a:p>
            <a:pPr marL="0" indent="0">
              <a:buNone/>
            </a:pPr>
            <a:r>
              <a:rPr lang="en-US" sz="2000" dirty="0" smtClean="0"/>
              <a:t>(Federal Register Vol. 78 (No. 12), January 17, 2013; p. 4009)</a:t>
            </a: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smtClean="0"/>
              <a:t>Children's </a:t>
            </a:r>
            <a:r>
              <a:rPr lang="en-US" sz="2000" dirty="0"/>
              <a:t>Online Privacy Protection Act of 1998, 15 U.S.C. </a:t>
            </a:r>
            <a:r>
              <a:rPr lang="en-US" sz="2000" dirty="0" smtClean="0"/>
              <a:t>6501–6505</a:t>
            </a:r>
          </a:p>
          <a:p>
            <a:pPr marL="0" indent="0">
              <a:buNone/>
            </a:pPr>
            <a:endParaRPr lang="en-US" sz="1000" dirty="0"/>
          </a:p>
          <a:p>
            <a:pPr marL="0" indent="0">
              <a:buNone/>
            </a:pPr>
            <a:r>
              <a:rPr lang="en-US" sz="2000" dirty="0"/>
              <a:t>Children's Online Privacy Protection Rule: Final Rule Amendments To Clarify the Scope of the Rule and Strengthen Its Protections For Children's Personal Information; 16 C.F.R. Part 312</a:t>
            </a:r>
          </a:p>
          <a:p>
            <a:pPr marL="0" indent="0">
              <a:buNone/>
            </a:pPr>
            <a:endParaRPr lang="en-US" sz="2000" dirty="0"/>
          </a:p>
        </p:txBody>
      </p:sp>
    </p:spTree>
    <p:extLst>
      <p:ext uri="{BB962C8B-B14F-4D97-AF65-F5344CB8AC3E}">
        <p14:creationId xmlns:p14="http://schemas.microsoft.com/office/powerpoint/2010/main" val="457941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CO Student Data Transparency and Security Act</a:t>
            </a:r>
            <a:endParaRPr lang="en-US" dirty="0"/>
          </a:p>
        </p:txBody>
      </p:sp>
      <p:sp>
        <p:nvSpPr>
          <p:cNvPr id="2" name="Content Placeholder 1"/>
          <p:cNvSpPr>
            <a:spLocks noGrp="1"/>
          </p:cNvSpPr>
          <p:nvPr>
            <p:ph idx="1"/>
          </p:nvPr>
        </p:nvSpPr>
        <p:spPr/>
        <p:txBody>
          <a:bodyPr>
            <a:normAutofit/>
          </a:bodyPr>
          <a:lstStyle/>
          <a:p>
            <a:pPr marL="0" indent="0" algn="ctr">
              <a:lnSpc>
                <a:spcPct val="150000"/>
              </a:lnSpc>
              <a:buNone/>
            </a:pPr>
            <a:r>
              <a:rPr lang="en-US" sz="2200" dirty="0" smtClean="0"/>
              <a:t>“Student personally identifiable information” means information that, alone or in combination, personally identifies an individual student or the student’s parent or family, and that is collected, maintained, generated, or inferred by a public education entity, either directly or through a school service, or by a school service contract provider or school service on-demand provider.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535706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CDE Assessment Policy</a:t>
            </a:r>
            <a:endParaRPr lang="en-US" dirty="0"/>
          </a:p>
        </p:txBody>
      </p:sp>
      <p:sp>
        <p:nvSpPr>
          <p:cNvPr id="2" name="Content Placeholder 1"/>
          <p:cNvSpPr>
            <a:spLocks noGrp="1"/>
          </p:cNvSpPr>
          <p:nvPr>
            <p:ph idx="1"/>
          </p:nvPr>
        </p:nvSpPr>
        <p:spPr/>
        <p:txBody>
          <a:bodyPr>
            <a:normAutofit/>
          </a:bodyPr>
          <a:lstStyle/>
          <a:p>
            <a:r>
              <a:rPr lang="en-US" dirty="0" smtClean="0"/>
              <a:t>Internet access has been restricted since CSAP/TCAP</a:t>
            </a:r>
          </a:p>
          <a:p>
            <a:pPr lvl="1"/>
            <a:r>
              <a:rPr lang="en-US" dirty="0" smtClean="0"/>
              <a:t>“Additional </a:t>
            </a:r>
            <a:r>
              <a:rPr lang="en-US" dirty="0"/>
              <a:t>considerations for test security apply when students are using assistive technology. </a:t>
            </a:r>
            <a:r>
              <a:rPr lang="en-US" dirty="0" smtClean="0"/>
              <a:t>Students </a:t>
            </a:r>
            <a:r>
              <a:rPr lang="en-US" dirty="0"/>
              <a:t>must not be able to access any additional programs or the Internet while taking the assessment</a:t>
            </a:r>
            <a:r>
              <a:rPr lang="en-US" dirty="0" smtClean="0"/>
              <a:t>.” (Colorado </a:t>
            </a:r>
            <a:r>
              <a:rPr lang="en-US" dirty="0"/>
              <a:t>Accommodations Manual </a:t>
            </a:r>
            <a:r>
              <a:rPr lang="en-US" dirty="0" smtClean="0"/>
              <a:t>2011-2012, p. 75)</a:t>
            </a:r>
          </a:p>
          <a:p>
            <a:pPr lvl="1"/>
            <a:endParaRPr lang="en-US" sz="800" dirty="0"/>
          </a:p>
          <a:p>
            <a:pPr marL="457200" lvl="1" indent="0">
              <a:buNone/>
            </a:pPr>
            <a:endParaRPr lang="en-US" dirty="0"/>
          </a:p>
          <a:p>
            <a:r>
              <a:rPr lang="en-US" dirty="0" smtClean="0"/>
              <a:t>Current language</a:t>
            </a:r>
          </a:p>
          <a:p>
            <a:pPr lvl="1"/>
            <a:r>
              <a:rPr lang="en-US" dirty="0" smtClean="0"/>
              <a:t>“Some </a:t>
            </a:r>
            <a:r>
              <a:rPr lang="en-US" dirty="0"/>
              <a:t>students may require software that is not compatible with </a:t>
            </a:r>
            <a:r>
              <a:rPr lang="en-US" dirty="0" smtClean="0"/>
              <a:t>TestNav. </a:t>
            </a:r>
            <a:r>
              <a:rPr lang="en-US" dirty="0"/>
              <a:t>These students may have a second device in the testing environment to provide access to that software. The second device may not have Internet access.” </a:t>
            </a:r>
            <a:r>
              <a:rPr lang="en-US" dirty="0" smtClean="0"/>
              <a:t>(CMAS </a:t>
            </a:r>
            <a:r>
              <a:rPr lang="en-US" dirty="0"/>
              <a:t>and CoAlt Procedures Manual Spring </a:t>
            </a:r>
            <a:r>
              <a:rPr lang="en-US" dirty="0" smtClean="0"/>
              <a:t>2020, Section 6)</a:t>
            </a:r>
            <a:endParaRPr lang="en-US" dirty="0"/>
          </a:p>
        </p:txBody>
      </p:sp>
    </p:spTree>
    <p:extLst>
      <p:ext uri="{BB962C8B-B14F-4D97-AF65-F5344CB8AC3E}">
        <p14:creationId xmlns:p14="http://schemas.microsoft.com/office/powerpoint/2010/main" val="3025929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Accommodations</a:t>
            </a:r>
            <a:br>
              <a:rPr lang="en-US" dirty="0"/>
            </a:br>
            <a:endParaRPr lang="en-US" dirty="0"/>
          </a:p>
        </p:txBody>
      </p:sp>
    </p:spTree>
    <p:extLst>
      <p:ext uri="{BB962C8B-B14F-4D97-AF65-F5344CB8AC3E}">
        <p14:creationId xmlns:p14="http://schemas.microsoft.com/office/powerpoint/2010/main" val="1579563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Accommodations are…</a:t>
            </a:r>
            <a:endParaRPr lang="en-US" dirty="0"/>
          </a:p>
        </p:txBody>
      </p:sp>
      <p:sp>
        <p:nvSpPr>
          <p:cNvPr id="2" name="Content Placeholder 1"/>
          <p:cNvSpPr>
            <a:spLocks noGrp="1"/>
          </p:cNvSpPr>
          <p:nvPr>
            <p:ph idx="1"/>
          </p:nvPr>
        </p:nvSpPr>
        <p:spPr/>
        <p:txBody>
          <a:bodyPr>
            <a:normAutofit lnSpcReduction="10000"/>
          </a:bodyPr>
          <a:lstStyle/>
          <a:p>
            <a:pPr marL="45720" indent="0" algn="ctr">
              <a:buNone/>
            </a:pPr>
            <a:r>
              <a:rPr lang="en-US" dirty="0">
                <a:solidFill>
                  <a:srgbClr val="000000"/>
                </a:solidFill>
              </a:rPr>
              <a:t>Accommodations are practices and procedures that provide equitable access during instruction and assessment for students who have a documented need, including students with a disability</a:t>
            </a:r>
            <a:r>
              <a:rPr lang="en-US" dirty="0" smtClean="0">
                <a:solidFill>
                  <a:srgbClr val="000000"/>
                </a:solidFill>
              </a:rPr>
              <a:t>.</a:t>
            </a:r>
          </a:p>
          <a:p>
            <a:pPr marL="45720" indent="0" algn="ctr">
              <a:buNone/>
            </a:pPr>
            <a:endParaRPr lang="en-US" dirty="0" smtClean="0">
              <a:solidFill>
                <a:srgbClr val="000000"/>
              </a:solidFill>
            </a:endParaRPr>
          </a:p>
          <a:p>
            <a:r>
              <a:rPr lang="en-US" dirty="0">
                <a:solidFill>
                  <a:srgbClr val="000000"/>
                </a:solidFill>
              </a:rPr>
              <a:t>The stipulations for providing an accommodation are: </a:t>
            </a:r>
          </a:p>
          <a:p>
            <a:pPr lvl="1"/>
            <a:r>
              <a:rPr lang="en-US" sz="2400" dirty="0" smtClean="0">
                <a:solidFill>
                  <a:srgbClr val="000000"/>
                </a:solidFill>
              </a:rPr>
              <a:t>the </a:t>
            </a:r>
            <a:r>
              <a:rPr lang="en-US" sz="2400" dirty="0">
                <a:solidFill>
                  <a:srgbClr val="000000"/>
                </a:solidFill>
              </a:rPr>
              <a:t>determination of need for a student must be made on an individual basis </a:t>
            </a:r>
          </a:p>
          <a:p>
            <a:pPr lvl="1"/>
            <a:r>
              <a:rPr lang="en-US" sz="2400" dirty="0" smtClean="0">
                <a:solidFill>
                  <a:srgbClr val="000000"/>
                </a:solidFill>
              </a:rPr>
              <a:t>accommodations </a:t>
            </a:r>
            <a:r>
              <a:rPr lang="en-US" sz="2400" dirty="0">
                <a:solidFill>
                  <a:srgbClr val="000000"/>
                </a:solidFill>
              </a:rPr>
              <a:t>are documented in a formal </a:t>
            </a:r>
            <a:r>
              <a:rPr lang="en-US" sz="2400" dirty="0" smtClean="0">
                <a:solidFill>
                  <a:srgbClr val="000000"/>
                </a:solidFill>
              </a:rPr>
              <a:t>plan</a:t>
            </a:r>
          </a:p>
          <a:p>
            <a:pPr lvl="1"/>
            <a:r>
              <a:rPr lang="en-US" sz="2400" dirty="0" smtClean="0">
                <a:solidFill>
                  <a:srgbClr val="000000"/>
                </a:solidFill>
              </a:rPr>
              <a:t>accommodations </a:t>
            </a:r>
            <a:r>
              <a:rPr lang="en-US" sz="2400" dirty="0">
                <a:solidFill>
                  <a:srgbClr val="000000"/>
                </a:solidFill>
              </a:rPr>
              <a:t>are evaluated regularly for </a:t>
            </a:r>
            <a:r>
              <a:rPr lang="en-US" sz="2400" dirty="0" smtClean="0">
                <a:solidFill>
                  <a:srgbClr val="000000"/>
                </a:solidFill>
              </a:rPr>
              <a:t>effectiveness</a:t>
            </a:r>
          </a:p>
          <a:p>
            <a:pPr lvl="1"/>
            <a:r>
              <a:rPr lang="en-US" sz="2400" dirty="0" smtClean="0">
                <a:solidFill>
                  <a:srgbClr val="000000"/>
                </a:solidFill>
              </a:rPr>
              <a:t>the </a:t>
            </a:r>
            <a:r>
              <a:rPr lang="en-US" sz="2400" dirty="0">
                <a:solidFill>
                  <a:srgbClr val="000000"/>
                </a:solidFill>
              </a:rPr>
              <a:t>accommodation is routinely used for both instruction and assessment according to the guidelines set forth </a:t>
            </a:r>
            <a:r>
              <a:rPr lang="en-US" sz="2400" dirty="0" smtClean="0">
                <a:solidFill>
                  <a:srgbClr val="000000"/>
                </a:solidFill>
              </a:rPr>
              <a:t>by ESSU</a:t>
            </a:r>
            <a:endParaRPr lang="en-US" sz="2400" dirty="0">
              <a:solidFill>
                <a:srgbClr val="000000"/>
              </a:solidFill>
            </a:endParaRPr>
          </a:p>
        </p:txBody>
      </p:sp>
    </p:spTree>
    <p:extLst>
      <p:ext uri="{BB962C8B-B14F-4D97-AF65-F5344CB8AC3E}">
        <p14:creationId xmlns:p14="http://schemas.microsoft.com/office/powerpoint/2010/main" val="3443641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1194</Words>
  <Application>Microsoft Office PowerPoint</Application>
  <PresentationFormat>On-screen Show (4:3)</PresentationFormat>
  <Paragraphs>228</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Museo Slab 500</vt:lpstr>
      <vt:lpstr>Trebuchet MS</vt:lpstr>
      <vt:lpstr>Office Theme</vt:lpstr>
      <vt:lpstr>Unique Accommodation Requests  </vt:lpstr>
      <vt:lpstr>Agenda</vt:lpstr>
      <vt:lpstr>Laws and CDE Policy </vt:lpstr>
      <vt:lpstr>Laws</vt:lpstr>
      <vt:lpstr>COPPA</vt:lpstr>
      <vt:lpstr>CO Student Data Transparency and Security Act</vt:lpstr>
      <vt:lpstr>CDE Assessment Policy</vt:lpstr>
      <vt:lpstr>Accommodations </vt:lpstr>
      <vt:lpstr>Accommodations are…</vt:lpstr>
      <vt:lpstr>PowerPoint Presentation</vt:lpstr>
      <vt:lpstr>PowerPoint Presentation</vt:lpstr>
      <vt:lpstr>UARs for ACCESS</vt:lpstr>
      <vt:lpstr>Unique Accommodations </vt:lpstr>
      <vt:lpstr>Unique Accommodations</vt:lpstr>
      <vt:lpstr>Unique Accommodation Requests (UARs)</vt:lpstr>
      <vt:lpstr>Use of Unapproved Accommodations</vt:lpstr>
      <vt:lpstr>Unique Accommodation Request Process</vt:lpstr>
      <vt:lpstr>Unique Accommodation Request Process</vt:lpstr>
      <vt:lpstr>Unique Accommodations Requests</vt:lpstr>
      <vt:lpstr>PowerPoint Presentation</vt:lpstr>
      <vt:lpstr>PowerPoint Presentation</vt:lpstr>
      <vt:lpstr>PowerPoint Presentation</vt:lpstr>
      <vt:lpstr>District Approval – Math Charts and Counters</vt:lpstr>
      <vt:lpstr>Speech-to-Text and Word Prediction</vt:lpstr>
      <vt:lpstr>Reminders</vt:lpstr>
      <vt:lpstr>Unique Accommodations in Enrich (ELA)</vt:lpstr>
      <vt:lpstr>Unique Accommodations in Enrich (Math)</vt:lpstr>
      <vt:lpstr>Wrap-Up and Final Points </vt:lpstr>
      <vt:lpstr>Unique Accommodations</vt:lpstr>
      <vt:lpstr>Deadlines</vt:lpstr>
      <vt:lpstr>UARs by the numbers…</vt:lpstr>
      <vt:lpstr>Resources</vt:lpstr>
      <vt:lpstr>Questions?</vt:lpstr>
      <vt:lpstr>Thank You! </vt:lpstr>
    </vt:vector>
  </TitlesOfParts>
  <Company>Colorado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Roden, Melinda</cp:lastModifiedBy>
  <cp:revision>38</cp:revision>
  <dcterms:created xsi:type="dcterms:W3CDTF">2019-06-25T17:30:52Z</dcterms:created>
  <dcterms:modified xsi:type="dcterms:W3CDTF">2019-09-27T17:55:33Z</dcterms:modified>
</cp:coreProperties>
</file>