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5"/>
  </p:notesMasterIdLst>
  <p:sldIdLst>
    <p:sldId id="264" r:id="rId2"/>
    <p:sldId id="265" r:id="rId3"/>
    <p:sldId id="266" r:id="rId4"/>
    <p:sldId id="270" r:id="rId5"/>
    <p:sldId id="271" r:id="rId6"/>
    <p:sldId id="272" r:id="rId7"/>
    <p:sldId id="273" r:id="rId8"/>
    <p:sldId id="274" r:id="rId9"/>
    <p:sldId id="275" r:id="rId10"/>
    <p:sldId id="276" r:id="rId11"/>
    <p:sldId id="330" r:id="rId12"/>
    <p:sldId id="277" r:id="rId13"/>
    <p:sldId id="279" r:id="rId14"/>
    <p:sldId id="280" r:id="rId15"/>
    <p:sldId id="281" r:id="rId16"/>
    <p:sldId id="282" r:id="rId17"/>
    <p:sldId id="325" r:id="rId18"/>
    <p:sldId id="326" r:id="rId19"/>
    <p:sldId id="327" r:id="rId20"/>
    <p:sldId id="328" r:id="rId21"/>
    <p:sldId id="283" r:id="rId22"/>
    <p:sldId id="284" r:id="rId23"/>
    <p:sldId id="285" r:id="rId24"/>
    <p:sldId id="286" r:id="rId25"/>
    <p:sldId id="287" r:id="rId26"/>
    <p:sldId id="288" r:id="rId27"/>
    <p:sldId id="289" r:id="rId28"/>
    <p:sldId id="290" r:id="rId29"/>
    <p:sldId id="291" r:id="rId30"/>
    <p:sldId id="292" r:id="rId31"/>
    <p:sldId id="293" r:id="rId32"/>
    <p:sldId id="329"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31" r:id="rId56"/>
    <p:sldId id="316" r:id="rId57"/>
    <p:sldId id="317" r:id="rId58"/>
    <p:sldId id="318" r:id="rId59"/>
    <p:sldId id="319" r:id="rId60"/>
    <p:sldId id="321" r:id="rId61"/>
    <p:sldId id="322" r:id="rId62"/>
    <p:sldId id="323" r:id="rId63"/>
    <p:sldId id="324" r:id="rId6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autoAdjust="0"/>
  </p:normalViewPr>
  <p:slideViewPr>
    <p:cSldViewPr snapToGrid="0">
      <p:cViewPr varScale="1">
        <p:scale>
          <a:sx n="132" d="100"/>
          <a:sy n="132" d="100"/>
        </p:scale>
        <p:origin x="876" y="13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3872E894-E0CE-40CF-8CA0-23F05C6E40C6}" type="datetimeFigureOut">
              <a:rPr lang="en-US" smtClean="0"/>
              <a:t>9/27/2019</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16</a:t>
            </a:fld>
            <a:endParaRPr lang="en-US" dirty="0"/>
          </a:p>
        </p:txBody>
      </p:sp>
    </p:spTree>
    <p:extLst>
      <p:ext uri="{BB962C8B-B14F-4D97-AF65-F5344CB8AC3E}">
        <p14:creationId xmlns:p14="http://schemas.microsoft.com/office/powerpoint/2010/main" val="312082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84978">
              <a:defRPr/>
            </a:pPr>
            <a:r>
              <a:rPr lang="en-US" dirty="0" smtClean="0"/>
              <a:t>May not enlarge the paper booklet on a copy</a:t>
            </a:r>
            <a:r>
              <a:rPr lang="en-US" baseline="0" dirty="0" smtClean="0"/>
              <a:t> machine. </a:t>
            </a:r>
            <a:endParaRPr lang="en-US" dirty="0" smtClean="0"/>
          </a:p>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31</a:t>
            </a:fld>
            <a:endParaRPr lang="en-US"/>
          </a:p>
        </p:txBody>
      </p:sp>
    </p:spTree>
    <p:extLst>
      <p:ext uri="{BB962C8B-B14F-4D97-AF65-F5344CB8AC3E}">
        <p14:creationId xmlns:p14="http://schemas.microsoft.com/office/powerpoint/2010/main" val="1965612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9/27/2019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37</a:t>
            </a:fld>
            <a:endParaRPr lang="en-US"/>
          </a:p>
        </p:txBody>
      </p:sp>
    </p:spTree>
    <p:extLst>
      <p:ext uri="{BB962C8B-B14F-4D97-AF65-F5344CB8AC3E}">
        <p14:creationId xmlns:p14="http://schemas.microsoft.com/office/powerpoint/2010/main" val="3429012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38</a:t>
            </a:fld>
            <a:endParaRPr lang="en-US"/>
          </a:p>
        </p:txBody>
      </p:sp>
    </p:spTree>
    <p:extLst>
      <p:ext uri="{BB962C8B-B14F-4D97-AF65-F5344CB8AC3E}">
        <p14:creationId xmlns:p14="http://schemas.microsoft.com/office/powerpoint/2010/main" val="2065207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Emergency Accommodation</a:t>
            </a:r>
            <a:r>
              <a:rPr lang="en-US" baseline="0" dirty="0" smtClean="0"/>
              <a:t>s are entered into </a:t>
            </a:r>
            <a:r>
              <a:rPr lang="en-US" baseline="0" dirty="0" err="1" smtClean="0"/>
              <a:t>PAnext</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9/27/2019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39</a:t>
            </a:fld>
            <a:endParaRPr lang="en-US"/>
          </a:p>
        </p:txBody>
      </p:sp>
    </p:spTree>
    <p:extLst>
      <p:ext uri="{BB962C8B-B14F-4D97-AF65-F5344CB8AC3E}">
        <p14:creationId xmlns:p14="http://schemas.microsoft.com/office/powerpoint/2010/main" val="1594594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40</a:t>
            </a:fld>
            <a:endParaRPr lang="en-US"/>
          </a:p>
        </p:txBody>
      </p:sp>
    </p:spTree>
    <p:extLst>
      <p:ext uri="{BB962C8B-B14F-4D97-AF65-F5344CB8AC3E}">
        <p14:creationId xmlns:p14="http://schemas.microsoft.com/office/powerpoint/2010/main" val="2776517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47</a:t>
            </a:fld>
            <a:endParaRPr lang="en-US"/>
          </a:p>
        </p:txBody>
      </p:sp>
    </p:spTree>
    <p:extLst>
      <p:ext uri="{BB962C8B-B14F-4D97-AF65-F5344CB8AC3E}">
        <p14:creationId xmlns:p14="http://schemas.microsoft.com/office/powerpoint/2010/main" val="2882645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9/27/2019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60</a:t>
            </a:fld>
            <a:endParaRPr lang="en-US"/>
          </a:p>
        </p:txBody>
      </p:sp>
    </p:spTree>
    <p:extLst>
      <p:ext uri="{BB962C8B-B14F-4D97-AF65-F5344CB8AC3E}">
        <p14:creationId xmlns:p14="http://schemas.microsoft.com/office/powerpoint/2010/main" val="8009419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488BC9"/>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4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128222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 Placeholder 2"/>
          <p:cNvSpPr>
            <a:spLocks noGrp="1"/>
          </p:cNvSpPr>
          <p:nvPr>
            <p:ph idx="1" hasCustomPrompt="1"/>
          </p:nvPr>
        </p:nvSpPr>
        <p:spPr>
          <a:xfrm>
            <a:off x="628650" y="4305600"/>
            <a:ext cx="7886700" cy="2080800"/>
          </a:xfrm>
          <a:prstGeom prst="rect">
            <a:avLst/>
          </a:prstGeom>
        </p:spPr>
        <p:txBody>
          <a:bodyPr vert="horz" lIns="91440" tIns="45720" rIns="91440" bIns="45720" rtlCol="0">
            <a:normAutofit/>
          </a:bodyPr>
          <a:lstStyle>
            <a:lvl1pPr marL="0" indent="0" algn="ctr">
              <a:buNone/>
              <a:defRPr sz="3600">
                <a:latin typeface="Museo Slab 500" panose="02000000000000000000" pitchFamily="50" charset="0"/>
              </a:defRPr>
            </a:lvl1pPr>
          </a:lstStyle>
          <a:p>
            <a:pPr lvl="0"/>
            <a:r>
              <a:rPr lang="en-US" dirty="0" smtClean="0"/>
              <a:t>TITLE</a:t>
            </a:r>
            <a:endParaRPr lang="en-US" dirty="0"/>
          </a:p>
        </p:txBody>
      </p:sp>
    </p:spTree>
    <p:extLst>
      <p:ext uri="{BB962C8B-B14F-4D97-AF65-F5344CB8AC3E}">
        <p14:creationId xmlns:p14="http://schemas.microsoft.com/office/powerpoint/2010/main" val="4355064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10" name="Rectangle 9"/>
          <p:cNvSpPr/>
          <p:nvPr userDrawn="1"/>
        </p:nvSpPr>
        <p:spPr>
          <a:xfrm>
            <a:off x="0" y="6127200"/>
            <a:ext cx="9144000" cy="730800"/>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6094"/>
            <a:ext cx="9144000" cy="6177506"/>
          </a:xfrm>
          <a:prstGeom prst="rect">
            <a:avLst/>
          </a:prstGeom>
          <a:gradFill>
            <a:gsLst>
              <a:gs pos="0">
                <a:srgbClr val="6EC4E8"/>
              </a:gs>
              <a:gs pos="50000">
                <a:schemeClr val="bg1"/>
              </a:gs>
              <a:gs pos="100000">
                <a:srgbClr val="5C667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userDrawn="1"/>
        </p:nvSpPr>
        <p:spPr>
          <a:xfrm>
            <a:off x="0" y="0"/>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6785905"/>
            <a:ext cx="9144000" cy="72189"/>
          </a:xfrm>
          <a:prstGeom prst="rect">
            <a:avLst/>
          </a:prstGeom>
          <a:solidFill>
            <a:srgbClr val="6EC4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00220" y="6369865"/>
            <a:ext cx="742988" cy="415946"/>
          </a:xfrm>
          <a:prstGeom prst="rect">
            <a:avLst/>
          </a:prstGeom>
        </p:spPr>
      </p:pic>
      <p:sp>
        <p:nvSpPr>
          <p:cNvPr id="13" name="Date Placeholder 2"/>
          <p:cNvSpPr>
            <a:spLocks noGrp="1"/>
          </p:cNvSpPr>
          <p:nvPr>
            <p:ph type="dt" sz="half" idx="10"/>
          </p:nvPr>
        </p:nvSpPr>
        <p:spPr>
          <a:xfrm>
            <a:off x="628650" y="6537600"/>
            <a:ext cx="2057400" cy="183876"/>
          </a:xfrm>
          <a:prstGeom prst="rect">
            <a:avLst/>
          </a:prstGeom>
        </p:spPr>
        <p:txBody>
          <a:bodyPr/>
          <a:lstStyle>
            <a:lvl1pPr>
              <a:defRPr>
                <a:solidFill>
                  <a:schemeClr val="bg1">
                    <a:lumMod val="85000"/>
                  </a:schemeClr>
                </a:solidFill>
              </a:defRPr>
            </a:lvl1pPr>
          </a:lstStyle>
          <a:p>
            <a:fld id="{49B24EC9-D412-49F8-B26B-B7E454A540B6}" type="datetimeFigureOut">
              <a:rPr lang="en-US" smtClean="0"/>
              <a:pPr/>
              <a:t>9/27/2019</a:t>
            </a:fld>
            <a:endParaRPr lang="en-US" dirty="0"/>
          </a:p>
        </p:txBody>
      </p:sp>
      <p:sp>
        <p:nvSpPr>
          <p:cNvPr id="14" name="Footer Placeholder 3"/>
          <p:cNvSpPr>
            <a:spLocks noGrp="1"/>
          </p:cNvSpPr>
          <p:nvPr>
            <p:ph type="ftr" sz="quarter" idx="11"/>
          </p:nvPr>
        </p:nvSpPr>
        <p:spPr>
          <a:xfrm>
            <a:off x="3028950" y="6537600"/>
            <a:ext cx="3086100" cy="183876"/>
          </a:xfrm>
          <a:prstGeom prst="rect">
            <a:avLst/>
          </a:prstGeom>
        </p:spPr>
        <p:txBody>
          <a:bodyPr/>
          <a:lstStyle>
            <a:lvl1pPr>
              <a:defRPr>
                <a:solidFill>
                  <a:schemeClr val="bg1">
                    <a:lumMod val="85000"/>
                  </a:schemeClr>
                </a:solidFill>
              </a:defRPr>
            </a:lvl1pPr>
          </a:lstStyle>
          <a:p>
            <a:endParaRPr lang="en-US" dirty="0"/>
          </a:p>
        </p:txBody>
      </p:sp>
      <p:sp>
        <p:nvSpPr>
          <p:cNvPr id="15" name="Slide Number Placeholder 4"/>
          <p:cNvSpPr>
            <a:spLocks noGrp="1"/>
          </p:cNvSpPr>
          <p:nvPr>
            <p:ph type="sldNum" sz="quarter" idx="12"/>
          </p:nvPr>
        </p:nvSpPr>
        <p:spPr>
          <a:xfrm>
            <a:off x="6457950" y="6537600"/>
            <a:ext cx="1620774" cy="183876"/>
          </a:xfrm>
        </p:spPr>
        <p:txBody>
          <a:bodyPr/>
          <a:lstStyle>
            <a:lvl1pPr>
              <a:defRPr>
                <a:solidFill>
                  <a:schemeClr val="bg1">
                    <a:lumMod val="85000"/>
                  </a:schemeClr>
                </a:solidFill>
              </a:defRPr>
            </a:lvl1pPr>
          </a:lstStyle>
          <a:p>
            <a:fld id="{34A3F748-31DA-4297-96EF-69DC737B5DDE}" type="slidenum">
              <a:rPr lang="en-US" smtClean="0"/>
              <a:pPr/>
              <a:t>‹#›</a:t>
            </a:fld>
            <a:endParaRPr lang="en-US" dirty="0"/>
          </a:p>
        </p:txBody>
      </p:sp>
      <p:sp>
        <p:nvSpPr>
          <p:cNvPr id="11" name="Text Placeholder 2"/>
          <p:cNvSpPr>
            <a:spLocks noGrp="1"/>
          </p:cNvSpPr>
          <p:nvPr>
            <p:ph idx="1" hasCustomPrompt="1"/>
          </p:nvPr>
        </p:nvSpPr>
        <p:spPr>
          <a:xfrm>
            <a:off x="628650" y="2282400"/>
            <a:ext cx="7886700" cy="2080800"/>
          </a:xfrm>
          <a:prstGeom prst="rect">
            <a:avLst/>
          </a:prstGeom>
        </p:spPr>
        <p:txBody>
          <a:bodyPr vert="horz" lIns="91440" tIns="45720" rIns="91440" bIns="45720" rtlCol="0">
            <a:normAutofit/>
          </a:bodyPr>
          <a:lstStyle>
            <a:lvl1pPr marL="0" indent="0" algn="ctr">
              <a:buNone/>
              <a:defRPr sz="2400" baseline="0">
                <a:latin typeface="Museo Slab 500" panose="02000000000000000000" pitchFamily="50" charset="0"/>
              </a:defRPr>
            </a:lvl1pPr>
          </a:lstStyle>
          <a:p>
            <a:pPr lvl="0"/>
            <a:r>
              <a:rPr lang="en-US" dirty="0" smtClean="0"/>
              <a:t>Transition slide. Insert image or graphic here.</a:t>
            </a:r>
            <a:endParaRPr lang="en-US" dirty="0"/>
          </a:p>
        </p:txBody>
      </p:sp>
    </p:spTree>
    <p:extLst>
      <p:ext uri="{BB962C8B-B14F-4D97-AF65-F5344CB8AC3E}">
        <p14:creationId xmlns:p14="http://schemas.microsoft.com/office/powerpoint/2010/main" val="6343399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14" name="Content Placeholder 2"/>
          <p:cNvSpPr>
            <a:spLocks noGrp="1"/>
          </p:cNvSpPr>
          <p:nvPr>
            <p:ph idx="10"/>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910843"/>
            <a:ext cx="6108204" cy="3965456"/>
          </a:xfrm>
          <a:prstGeom prst="rect">
            <a:avLst/>
          </a:prstGeom>
        </p:spPr>
      </p:pic>
      <p:sp>
        <p:nvSpPr>
          <p:cNvPr id="15" name="Footer Placeholder 4"/>
          <p:cNvSpPr>
            <a:spLocks noGrp="1"/>
          </p:cNvSpPr>
          <p:nvPr>
            <p:ph type="ftr" sz="quarter" idx="11"/>
          </p:nvPr>
        </p:nvSpPr>
        <p:spPr>
          <a:xfrm>
            <a:off x="3028950" y="6508800"/>
            <a:ext cx="3086100" cy="212676"/>
          </a:xfrm>
          <a:prstGeom prst="rect">
            <a:avLst/>
          </a:prstGeom>
        </p:spPr>
        <p:txBody>
          <a:bodyPr/>
          <a:lstStyle/>
          <a:p>
            <a:endParaRPr lang="en-US" dirty="0"/>
          </a:p>
        </p:txBody>
      </p:sp>
      <p:sp>
        <p:nvSpPr>
          <p:cNvPr id="16"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9/27/2019</a:t>
            </a:fld>
            <a:endParaRPr lang="en-US"/>
          </a:p>
        </p:txBody>
      </p:sp>
      <p:sp>
        <p:nvSpPr>
          <p:cNvPr id="17" name="Rectangle 16"/>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2"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2"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42066951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28650" y="6537600"/>
            <a:ext cx="2057400" cy="183876"/>
          </a:xfrm>
          <a:prstGeom prst="rect">
            <a:avLst/>
          </a:prstGeom>
        </p:spPr>
        <p:txBody>
          <a:bodyPr/>
          <a:lstStyle/>
          <a:p>
            <a:fld id="{49B24EC9-D412-49F8-B26B-B7E454A540B6}" type="datetimeFigureOut">
              <a:rPr lang="en-US" smtClean="0"/>
              <a:pPr/>
              <a:t>9/27/2019</a:t>
            </a:fld>
            <a:endParaRPr lang="en-US" dirty="0"/>
          </a:p>
        </p:txBody>
      </p:sp>
      <p:sp>
        <p:nvSpPr>
          <p:cNvPr id="4" name="Footer Placeholder 3"/>
          <p:cNvSpPr>
            <a:spLocks noGrp="1"/>
          </p:cNvSpPr>
          <p:nvPr>
            <p:ph type="ftr" sz="quarter" idx="11"/>
          </p:nvPr>
        </p:nvSpPr>
        <p:spPr>
          <a:xfrm>
            <a:off x="3028950" y="6537600"/>
            <a:ext cx="3086100" cy="183876"/>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34A3F748-31DA-4297-96EF-69DC737B5DDE}" type="slidenum">
              <a:rPr lang="en-US" smtClean="0"/>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Tree>
    <p:extLst>
      <p:ext uri="{BB962C8B-B14F-4D97-AF65-F5344CB8AC3E}">
        <p14:creationId xmlns:p14="http://schemas.microsoft.com/office/powerpoint/2010/main" val="8639289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16" y="2669749"/>
            <a:ext cx="2700533" cy="3681991"/>
          </a:xfrm>
          <a:prstGeom prst="rect">
            <a:avLst/>
          </a:prstGeom>
        </p:spPr>
      </p:pic>
      <p:sp>
        <p:nvSpPr>
          <p:cNvPr id="9" name="Content Placeholder 2"/>
          <p:cNvSpPr>
            <a:spLocks noGrp="1"/>
          </p:cNvSpPr>
          <p:nvPr>
            <p:ph idx="1"/>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p:cNvSpPr>
            <a:spLocks noGrp="1"/>
          </p:cNvSpPr>
          <p:nvPr>
            <p:ph type="ftr" sz="quarter" idx="11"/>
          </p:nvPr>
        </p:nvSpPr>
        <p:spPr>
          <a:xfrm>
            <a:off x="3028950" y="6508800"/>
            <a:ext cx="3086100" cy="212676"/>
          </a:xfrm>
          <a:prstGeom prst="rect">
            <a:avLst/>
          </a:prstGeom>
        </p:spPr>
        <p:txBody>
          <a:bodyPr/>
          <a:lstStyle/>
          <a:p>
            <a:endParaRPr lang="en-US" dirty="0"/>
          </a:p>
        </p:txBody>
      </p:sp>
      <p:sp>
        <p:nvSpPr>
          <p:cNvPr id="11"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9/27/2019</a:t>
            </a:fld>
            <a:endParaRPr lang="en-US"/>
          </a:p>
        </p:txBody>
      </p:sp>
      <p:sp>
        <p:nvSpPr>
          <p:cNvPr id="12" name="Rectangle 11"/>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1"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3"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4195761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23071" y="314298"/>
            <a:ext cx="8692329" cy="590603"/>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306178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t="44079"/>
          <a:stretch/>
        </p:blipFill>
        <p:spPr>
          <a:xfrm>
            <a:off x="0" y="0"/>
            <a:ext cx="9143997" cy="681789"/>
          </a:xfrm>
          <a:prstGeom prst="rect">
            <a:avLst/>
          </a:prstGeom>
        </p:spPr>
      </p:pic>
      <p:sp>
        <p:nvSpPr>
          <p:cNvPr id="2" name="Title 1"/>
          <p:cNvSpPr>
            <a:spLocks noGrp="1"/>
          </p:cNvSpPr>
          <p:nvPr>
            <p:ph type="title"/>
          </p:nvPr>
        </p:nvSpPr>
        <p:spPr>
          <a:xfrm>
            <a:off x="223071" y="166761"/>
            <a:ext cx="8692329" cy="36262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848550"/>
            <a:ext cx="7886700" cy="5255164"/>
          </a:xfrm>
        </p:spPr>
        <p:txBody>
          <a:bodyPr lIns="0" tIns="0" rIns="0"/>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smtClean="0"/>
              <a:t>Click to edit Master title style</a:t>
            </a:r>
            <a:endParaRPr lang="en-US" dirty="0"/>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848550"/>
            <a:ext cx="3886200" cy="5198289"/>
          </a:xfrm>
        </p:spPr>
        <p:txBody>
          <a:bodyPr/>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629150" y="848550"/>
            <a:ext cx="3886200" cy="5198289"/>
          </a:xfrm>
        </p:spPr>
        <p:txBody>
          <a:bodyPr/>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0" name="Picture 9"/>
          <p:cNvPicPr>
            <a:picLocks noChangeAspect="1"/>
          </p:cNvPicPr>
          <p:nvPr userDrawn="1"/>
        </p:nvPicPr>
        <p:blipFill rotWithShape="1">
          <a:blip r:embed="rId3">
            <a:extLst>
              <a:ext uri="{28A0092B-C50C-407E-A947-70E740481C1C}">
                <a14:useLocalDpi xmlns:a14="http://schemas.microsoft.com/office/drawing/2010/main" val="0"/>
              </a:ext>
            </a:extLst>
          </a:blip>
          <a:srcRect t="44079"/>
          <a:stretch/>
        </p:blipFill>
        <p:spPr>
          <a:xfrm>
            <a:off x="0" y="0"/>
            <a:ext cx="9143997" cy="681789"/>
          </a:xfrm>
          <a:prstGeom prst="rect">
            <a:avLst/>
          </a:prstGeom>
        </p:spPr>
      </p:pic>
      <p:sp>
        <p:nvSpPr>
          <p:cNvPr id="13" name="Title 1"/>
          <p:cNvSpPr>
            <a:spLocks noGrp="1"/>
          </p:cNvSpPr>
          <p:nvPr>
            <p:ph type="title"/>
          </p:nvPr>
        </p:nvSpPr>
        <p:spPr>
          <a:xfrm>
            <a:off x="223071" y="166761"/>
            <a:ext cx="8692329" cy="36262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600457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23071" y="314298"/>
            <a:ext cx="8692329" cy="590603"/>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smtClean="0"/>
              <a:t>Click to edit Master title style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332603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t="44079"/>
          <a:stretch/>
        </p:blipFill>
        <p:spPr>
          <a:xfrm>
            <a:off x="0" y="0"/>
            <a:ext cx="9143997" cy="681789"/>
          </a:xfrm>
          <a:prstGeom prst="rect">
            <a:avLst/>
          </a:prstGeom>
        </p:spPr>
      </p:pic>
      <p:sp>
        <p:nvSpPr>
          <p:cNvPr id="2" name="Title 1"/>
          <p:cNvSpPr>
            <a:spLocks noGrp="1"/>
          </p:cNvSpPr>
          <p:nvPr>
            <p:ph type="title"/>
          </p:nvPr>
        </p:nvSpPr>
        <p:spPr>
          <a:xfrm>
            <a:off x="223071" y="166761"/>
            <a:ext cx="8692329" cy="36262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smtClean="0"/>
              <a:t>Click to edit Master title style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520763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684718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4180389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70" r:id="rId2"/>
    <p:sldLayoutId id="2147483662" r:id="rId3"/>
    <p:sldLayoutId id="2147483664" r:id="rId4"/>
    <p:sldLayoutId id="2147483678" r:id="rId5"/>
    <p:sldLayoutId id="2147483677" r:id="rId6"/>
    <p:sldLayoutId id="2147483676" r:id="rId7"/>
    <p:sldLayoutId id="2147483666" r:id="rId8"/>
    <p:sldLayoutId id="2147483667" r:id="rId9"/>
    <p:sldLayoutId id="2147483668" r:id="rId10"/>
    <p:sldLayoutId id="2147483669" r:id="rId11"/>
    <p:sldLayoutId id="2147483680" r:id="rId12"/>
    <p:sldLayoutId id="2147483681" r:id="rId13"/>
    <p:sldLayoutId id="2147483682" r:id="rId14"/>
    <p:sldLayoutId id="2147483683" r:id="rId15"/>
    <p:sldLayoutId id="2147483684" r:id="rId16"/>
    <p:sldLayoutId id="2147483685" r:id="rId1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hyperlink" Target="mailto:Assessment_UAR@cde.state.co.u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hyperlink" Target="http://www.cde.state.co.us/assessment/csl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hyperlink" Target="mailto:Assessment_UAR@cde.state.co.us" TargetMode="Externa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www.cde.state.co.us/assessment/training-accommodations"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mailto:Hererra_g@cde.state.co.us"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n-US" dirty="0"/>
              <a:t>State Assessment Accommodations</a:t>
            </a:r>
            <a:br>
              <a:rPr lang="en-US" dirty="0"/>
            </a:br>
            <a:r>
              <a:rPr lang="en-US" dirty="0" smtClean="0"/>
              <a:t>2019-20</a:t>
            </a:r>
            <a:r>
              <a:rPr lang="en-US" dirty="0"/>
              <a:t/>
            </a:r>
            <a:br>
              <a:rPr lang="en-US" dirty="0"/>
            </a:br>
            <a:endParaRPr lang="en-US" dirty="0"/>
          </a:p>
        </p:txBody>
      </p:sp>
    </p:spTree>
    <p:extLst>
      <p:ext uri="{BB962C8B-B14F-4D97-AF65-F5344CB8AC3E}">
        <p14:creationId xmlns:p14="http://schemas.microsoft.com/office/powerpoint/2010/main" val="3829821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Accommodations are </a:t>
            </a:r>
            <a:r>
              <a:rPr lang="en-US" i="1" u="sng" dirty="0" smtClean="0"/>
              <a:t>not</a:t>
            </a:r>
            <a:r>
              <a:rPr lang="en-US" dirty="0" smtClean="0"/>
              <a:t>…</a:t>
            </a:r>
            <a:endParaRPr lang="en-US" dirty="0"/>
          </a:p>
        </p:txBody>
      </p:sp>
      <p:sp>
        <p:nvSpPr>
          <p:cNvPr id="2" name="Content Placeholder 1"/>
          <p:cNvSpPr>
            <a:spLocks noGrp="1"/>
          </p:cNvSpPr>
          <p:nvPr>
            <p:ph idx="1"/>
          </p:nvPr>
        </p:nvSpPr>
        <p:spPr/>
        <p:txBody>
          <a:bodyPr/>
          <a:lstStyle/>
          <a:p>
            <a:r>
              <a:rPr lang="en-US" dirty="0" smtClean="0">
                <a:solidFill>
                  <a:srgbClr val="000000"/>
                </a:solidFill>
              </a:rPr>
              <a:t>Intended to give advantage</a:t>
            </a:r>
          </a:p>
          <a:p>
            <a:r>
              <a:rPr lang="en-US" dirty="0" smtClean="0">
                <a:solidFill>
                  <a:srgbClr val="000000"/>
                </a:solidFill>
              </a:rPr>
              <a:t>Used to reduce learning expectations</a:t>
            </a:r>
          </a:p>
          <a:p>
            <a:r>
              <a:rPr lang="en-US" dirty="0" smtClean="0">
                <a:solidFill>
                  <a:srgbClr val="000000"/>
                </a:solidFill>
              </a:rPr>
              <a:t>Used to replace instruction/intervention</a:t>
            </a:r>
          </a:p>
          <a:p>
            <a:r>
              <a:rPr lang="en-US" dirty="0" smtClean="0">
                <a:solidFill>
                  <a:srgbClr val="000000"/>
                </a:solidFill>
              </a:rPr>
              <a:t>Intended to help all students “do better”</a:t>
            </a:r>
          </a:p>
          <a:p>
            <a:r>
              <a:rPr lang="en-US" dirty="0" smtClean="0">
                <a:solidFill>
                  <a:srgbClr val="000000"/>
                </a:solidFill>
              </a:rPr>
              <a:t>Used without evidence of effectiveness</a:t>
            </a:r>
          </a:p>
          <a:p>
            <a:r>
              <a:rPr lang="en-US" dirty="0" smtClean="0">
                <a:solidFill>
                  <a:srgbClr val="000000"/>
                </a:solidFill>
              </a:rPr>
              <a:t>Used for the convenience of the adult</a:t>
            </a:r>
          </a:p>
          <a:p>
            <a:r>
              <a:rPr lang="en-US" dirty="0"/>
              <a:t>Assigned by disability label</a:t>
            </a:r>
          </a:p>
          <a:p>
            <a:r>
              <a:rPr lang="en-US" dirty="0"/>
              <a:t>Assigned by class placement</a:t>
            </a:r>
          </a:p>
          <a:p>
            <a:endParaRPr lang="en-US" dirty="0">
              <a:solidFill>
                <a:srgbClr val="000000"/>
              </a:solidFill>
            </a:endParaRPr>
          </a:p>
        </p:txBody>
      </p:sp>
    </p:spTree>
    <p:extLst>
      <p:ext uri="{BB962C8B-B14F-4D97-AF65-F5344CB8AC3E}">
        <p14:creationId xmlns:p14="http://schemas.microsoft.com/office/powerpoint/2010/main" val="1985620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Accommodations </a:t>
            </a:r>
            <a:r>
              <a:rPr lang="en-US" i="1" dirty="0" smtClean="0"/>
              <a:t>are…</a:t>
            </a:r>
            <a:endParaRPr lang="en-US" i="1" dirty="0"/>
          </a:p>
        </p:txBody>
      </p:sp>
      <p:sp>
        <p:nvSpPr>
          <p:cNvPr id="3" name="Content Placeholder 2"/>
          <p:cNvSpPr>
            <a:spLocks noGrp="1"/>
          </p:cNvSpPr>
          <p:nvPr>
            <p:ph idx="1"/>
          </p:nvPr>
        </p:nvSpPr>
        <p:spPr/>
        <p:txBody>
          <a:bodyPr/>
          <a:lstStyle/>
          <a:p>
            <a:r>
              <a:rPr lang="en-US" dirty="0" smtClean="0"/>
              <a:t>Individually determined with input from student and family</a:t>
            </a:r>
          </a:p>
          <a:p>
            <a:r>
              <a:rPr lang="en-US" dirty="0" smtClean="0"/>
              <a:t>Reviewed annually (or more frequently) for effectiveness</a:t>
            </a:r>
          </a:p>
          <a:p>
            <a:pPr lvl="1"/>
            <a:r>
              <a:rPr lang="en-US" dirty="0" smtClean="0"/>
              <a:t>Use data</a:t>
            </a:r>
          </a:p>
          <a:p>
            <a:r>
              <a:rPr lang="en-US" dirty="0" smtClean="0"/>
              <a:t>Used in conjunction with supplemental instruction</a:t>
            </a:r>
          </a:p>
          <a:p>
            <a:pPr lvl="1"/>
            <a:r>
              <a:rPr lang="en-US" dirty="0" smtClean="0"/>
              <a:t>For use on CMAS, there should be an accompanying goal/objective</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758193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sosceles Triangle 4"/>
          <p:cNvSpPr/>
          <p:nvPr/>
        </p:nvSpPr>
        <p:spPr>
          <a:xfrm>
            <a:off x="931491" y="367467"/>
            <a:ext cx="6802453" cy="6271747"/>
          </a:xfrm>
          <a:prstGeom prst="triangl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Connector 6"/>
          <p:cNvCxnSpPr/>
          <p:nvPr/>
        </p:nvCxnSpPr>
        <p:spPr>
          <a:xfrm>
            <a:off x="3670419" y="1713011"/>
            <a:ext cx="1363054" cy="0"/>
          </a:xfrm>
          <a:prstGeom prst="line">
            <a:avLst/>
          </a:prstGeom>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3031621" y="2702126"/>
            <a:ext cx="2585102" cy="17092"/>
          </a:xfrm>
          <a:prstGeom prst="line">
            <a:avLst/>
          </a:prstGeom>
          <a:ln/>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2508191" y="3828747"/>
            <a:ext cx="3696056" cy="17092"/>
          </a:xfrm>
          <a:prstGeom prst="line">
            <a:avLst/>
          </a:prstGeom>
          <a:ln/>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1828800" y="4973652"/>
            <a:ext cx="4990745" cy="42729"/>
          </a:xfrm>
          <a:prstGeom prst="line">
            <a:avLst/>
          </a:prstGeom>
          <a:ln/>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3332860" y="5279132"/>
            <a:ext cx="1982624" cy="523220"/>
          </a:xfrm>
          <a:prstGeom prst="rect">
            <a:avLst/>
          </a:prstGeom>
          <a:noFill/>
        </p:spPr>
        <p:txBody>
          <a:bodyPr wrap="square" rtlCol="0">
            <a:spAutoFit/>
          </a:bodyPr>
          <a:lstStyle/>
          <a:p>
            <a:pPr algn="ctr"/>
            <a:r>
              <a:rPr lang="en-US" sz="2800" b="1" dirty="0" smtClean="0">
                <a:solidFill>
                  <a:srgbClr val="FFFF00"/>
                </a:solidFill>
              </a:rPr>
              <a:t>All Students</a:t>
            </a:r>
            <a:endParaRPr lang="en-US" sz="2800" b="1" dirty="0">
              <a:solidFill>
                <a:srgbClr val="FFFF00"/>
              </a:solidFill>
            </a:endParaRPr>
          </a:p>
        </p:txBody>
      </p:sp>
      <p:sp>
        <p:nvSpPr>
          <p:cNvPr id="20" name="TextBox 19"/>
          <p:cNvSpPr txBox="1"/>
          <p:nvPr/>
        </p:nvSpPr>
        <p:spPr>
          <a:xfrm>
            <a:off x="3332860" y="1112879"/>
            <a:ext cx="1982624" cy="523220"/>
          </a:xfrm>
          <a:prstGeom prst="rect">
            <a:avLst/>
          </a:prstGeom>
          <a:noFill/>
          <a:ln>
            <a:noFill/>
          </a:ln>
        </p:spPr>
        <p:txBody>
          <a:bodyPr wrap="square" rtlCol="0">
            <a:spAutoFit/>
          </a:bodyPr>
          <a:lstStyle/>
          <a:p>
            <a:pPr algn="ctr"/>
            <a:r>
              <a:rPr lang="en-US" sz="2800" b="1" dirty="0" smtClean="0">
                <a:solidFill>
                  <a:srgbClr val="FFFF00"/>
                </a:solidFill>
              </a:rPr>
              <a:t>UARs</a:t>
            </a:r>
            <a:endParaRPr lang="en-US" sz="2800" b="1" dirty="0">
              <a:solidFill>
                <a:srgbClr val="FFFF00"/>
              </a:solidFill>
            </a:endParaRPr>
          </a:p>
        </p:txBody>
      </p:sp>
      <p:sp>
        <p:nvSpPr>
          <p:cNvPr id="21" name="TextBox 20"/>
          <p:cNvSpPr txBox="1"/>
          <p:nvPr/>
        </p:nvSpPr>
        <p:spPr>
          <a:xfrm>
            <a:off x="3332860" y="2085174"/>
            <a:ext cx="2042446" cy="400110"/>
          </a:xfrm>
          <a:prstGeom prst="rect">
            <a:avLst/>
          </a:prstGeom>
          <a:noFill/>
        </p:spPr>
        <p:txBody>
          <a:bodyPr wrap="square" rtlCol="0">
            <a:spAutoFit/>
          </a:bodyPr>
          <a:lstStyle/>
          <a:p>
            <a:pPr algn="ctr"/>
            <a:r>
              <a:rPr lang="en-US" sz="2000" b="1" dirty="0" smtClean="0">
                <a:solidFill>
                  <a:srgbClr val="FFFF00"/>
                </a:solidFill>
              </a:rPr>
              <a:t>Accommodations</a:t>
            </a:r>
            <a:endParaRPr lang="en-US" sz="2000" b="1" dirty="0">
              <a:solidFill>
                <a:srgbClr val="FFFF00"/>
              </a:solidFill>
            </a:endParaRPr>
          </a:p>
        </p:txBody>
      </p:sp>
      <p:sp>
        <p:nvSpPr>
          <p:cNvPr id="22" name="TextBox 21"/>
          <p:cNvSpPr txBox="1"/>
          <p:nvPr/>
        </p:nvSpPr>
        <p:spPr>
          <a:xfrm>
            <a:off x="3230088" y="2823423"/>
            <a:ext cx="2328951" cy="954107"/>
          </a:xfrm>
          <a:prstGeom prst="rect">
            <a:avLst/>
          </a:prstGeom>
          <a:noFill/>
        </p:spPr>
        <p:txBody>
          <a:bodyPr wrap="square" rtlCol="0">
            <a:spAutoFit/>
          </a:bodyPr>
          <a:lstStyle/>
          <a:p>
            <a:pPr algn="ctr"/>
            <a:r>
              <a:rPr lang="en-US" sz="2800" b="1" dirty="0" smtClean="0">
                <a:solidFill>
                  <a:srgbClr val="FFFF00"/>
                </a:solidFill>
              </a:rPr>
              <a:t>Accessibility Features</a:t>
            </a:r>
            <a:endParaRPr lang="en-US" sz="2800" b="1" dirty="0">
              <a:solidFill>
                <a:srgbClr val="FFFF00"/>
              </a:solidFill>
            </a:endParaRPr>
          </a:p>
        </p:txBody>
      </p:sp>
      <p:sp>
        <p:nvSpPr>
          <p:cNvPr id="23" name="TextBox 22"/>
          <p:cNvSpPr txBox="1"/>
          <p:nvPr/>
        </p:nvSpPr>
        <p:spPr>
          <a:xfrm>
            <a:off x="3031621" y="3994139"/>
            <a:ext cx="2585102" cy="954107"/>
          </a:xfrm>
          <a:prstGeom prst="rect">
            <a:avLst/>
          </a:prstGeom>
          <a:noFill/>
        </p:spPr>
        <p:txBody>
          <a:bodyPr wrap="square" rtlCol="0">
            <a:spAutoFit/>
          </a:bodyPr>
          <a:lstStyle/>
          <a:p>
            <a:pPr algn="ctr"/>
            <a:r>
              <a:rPr lang="en-US" sz="2800" b="1" dirty="0" smtClean="0">
                <a:solidFill>
                  <a:srgbClr val="FFFF00"/>
                </a:solidFill>
              </a:rPr>
              <a:t>Administration Considerations</a:t>
            </a:r>
            <a:endParaRPr lang="en-US" sz="2800" b="1" dirty="0">
              <a:solidFill>
                <a:srgbClr val="FFFF00"/>
              </a:solidFill>
            </a:endParaRPr>
          </a:p>
        </p:txBody>
      </p:sp>
      <p:cxnSp>
        <p:nvCxnSpPr>
          <p:cNvPr id="37" name="Straight Arrow Connector 36"/>
          <p:cNvCxnSpPr/>
          <p:nvPr/>
        </p:nvCxnSpPr>
        <p:spPr>
          <a:xfrm flipV="1">
            <a:off x="2333002" y="1581138"/>
            <a:ext cx="1337417" cy="54961"/>
          </a:xfrm>
          <a:prstGeom prst="straightConnector1">
            <a:avLst/>
          </a:prstGeom>
          <a:ln w="19050">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endCxn id="21" idx="1"/>
          </p:cNvCxnSpPr>
          <p:nvPr/>
        </p:nvCxnSpPr>
        <p:spPr>
          <a:xfrm>
            <a:off x="2333002" y="1636099"/>
            <a:ext cx="999858" cy="649130"/>
          </a:xfrm>
          <a:prstGeom prst="straightConnector1">
            <a:avLst/>
          </a:prstGeom>
          <a:ln w="19050">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16194" y="1374489"/>
            <a:ext cx="2016808" cy="1200329"/>
          </a:xfrm>
          <a:prstGeom prst="rect">
            <a:avLst/>
          </a:prstGeom>
          <a:noFill/>
        </p:spPr>
        <p:txBody>
          <a:bodyPr wrap="square" rtlCol="0">
            <a:spAutoFit/>
          </a:bodyPr>
          <a:lstStyle/>
          <a:p>
            <a:pPr algn="ctr"/>
            <a:r>
              <a:rPr lang="en-US" sz="2400" dirty="0" smtClean="0">
                <a:solidFill>
                  <a:srgbClr val="000000"/>
                </a:solidFill>
              </a:rPr>
              <a:t>Students </a:t>
            </a:r>
            <a:r>
              <a:rPr lang="en-US" sz="2400" b="1" i="1" u="sng" dirty="0" smtClean="0">
                <a:solidFill>
                  <a:srgbClr val="000000"/>
                </a:solidFill>
              </a:rPr>
              <a:t>must </a:t>
            </a:r>
            <a:r>
              <a:rPr lang="en-US" sz="2400" dirty="0" smtClean="0">
                <a:solidFill>
                  <a:srgbClr val="000000"/>
                </a:solidFill>
              </a:rPr>
              <a:t>have an active IEP/504</a:t>
            </a:r>
            <a:endParaRPr lang="en-US" sz="2400" dirty="0">
              <a:solidFill>
                <a:srgbClr val="000000"/>
              </a:solidFill>
            </a:endParaRPr>
          </a:p>
        </p:txBody>
      </p:sp>
      <p:sp>
        <p:nvSpPr>
          <p:cNvPr id="49" name="TextBox 48"/>
          <p:cNvSpPr txBox="1"/>
          <p:nvPr/>
        </p:nvSpPr>
        <p:spPr>
          <a:xfrm>
            <a:off x="6819544" y="2503918"/>
            <a:ext cx="2016808" cy="2308324"/>
          </a:xfrm>
          <a:prstGeom prst="rect">
            <a:avLst/>
          </a:prstGeom>
          <a:noFill/>
        </p:spPr>
        <p:txBody>
          <a:bodyPr wrap="square" rtlCol="0">
            <a:spAutoFit/>
          </a:bodyPr>
          <a:lstStyle/>
          <a:p>
            <a:pPr algn="ctr"/>
            <a:r>
              <a:rPr lang="en-US" sz="2400" b="1" i="1" u="sng" dirty="0">
                <a:solidFill>
                  <a:srgbClr val="000000"/>
                </a:solidFill>
              </a:rPr>
              <a:t>M</a:t>
            </a:r>
            <a:r>
              <a:rPr lang="en-US" sz="2400" b="1" i="1" u="sng" dirty="0" smtClean="0">
                <a:solidFill>
                  <a:srgbClr val="000000"/>
                </a:solidFill>
              </a:rPr>
              <a:t>ay </a:t>
            </a:r>
            <a:r>
              <a:rPr lang="en-US" sz="2400" dirty="0" smtClean="0">
                <a:solidFill>
                  <a:srgbClr val="000000"/>
                </a:solidFill>
              </a:rPr>
              <a:t>include students with active IEP/504/ELP (but not required)</a:t>
            </a:r>
            <a:endParaRPr lang="en-US" sz="2400" dirty="0">
              <a:solidFill>
                <a:srgbClr val="000000"/>
              </a:solidFill>
            </a:endParaRPr>
          </a:p>
        </p:txBody>
      </p:sp>
      <p:cxnSp>
        <p:nvCxnSpPr>
          <p:cNvPr id="50" name="Straight Arrow Connector 49"/>
          <p:cNvCxnSpPr/>
          <p:nvPr/>
        </p:nvCxnSpPr>
        <p:spPr>
          <a:xfrm flipH="1">
            <a:off x="5990603" y="3503341"/>
            <a:ext cx="828941" cy="0"/>
          </a:xfrm>
          <a:prstGeom prst="straightConnector1">
            <a:avLst/>
          </a:prstGeom>
          <a:ln w="19050">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H="1">
            <a:off x="6315342" y="3503341"/>
            <a:ext cx="504203" cy="582538"/>
          </a:xfrm>
          <a:prstGeom prst="straightConnector1">
            <a:avLst/>
          </a:prstGeom>
          <a:ln w="19050">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559039" y="1142226"/>
            <a:ext cx="2016808" cy="1200329"/>
          </a:xfrm>
          <a:prstGeom prst="rect">
            <a:avLst/>
          </a:prstGeom>
          <a:noFill/>
        </p:spPr>
        <p:txBody>
          <a:bodyPr wrap="square" rtlCol="0">
            <a:spAutoFit/>
          </a:bodyPr>
          <a:lstStyle/>
          <a:p>
            <a:pPr algn="ctr"/>
            <a:r>
              <a:rPr lang="en-US" sz="2400" dirty="0" smtClean="0">
                <a:solidFill>
                  <a:srgbClr val="000000"/>
                </a:solidFill>
              </a:rPr>
              <a:t>Students </a:t>
            </a:r>
            <a:r>
              <a:rPr lang="en-US" sz="2400" b="1" i="1" u="sng" dirty="0" smtClean="0">
                <a:solidFill>
                  <a:srgbClr val="000000"/>
                </a:solidFill>
              </a:rPr>
              <a:t>must </a:t>
            </a:r>
            <a:r>
              <a:rPr lang="en-US" sz="2400" dirty="0" smtClean="0">
                <a:solidFill>
                  <a:srgbClr val="000000"/>
                </a:solidFill>
              </a:rPr>
              <a:t>have an active ELP </a:t>
            </a:r>
            <a:endParaRPr lang="en-US" sz="2400" dirty="0">
              <a:solidFill>
                <a:srgbClr val="000000"/>
              </a:solidFill>
            </a:endParaRPr>
          </a:p>
        </p:txBody>
      </p:sp>
      <p:cxnSp>
        <p:nvCxnSpPr>
          <p:cNvPr id="25" name="Straight Arrow Connector 24"/>
          <p:cNvCxnSpPr/>
          <p:nvPr/>
        </p:nvCxnSpPr>
        <p:spPr>
          <a:xfrm flipH="1">
            <a:off x="5375306" y="2095190"/>
            <a:ext cx="828941" cy="0"/>
          </a:xfrm>
          <a:prstGeom prst="straightConnector1">
            <a:avLst/>
          </a:prstGeom>
          <a:ln w="19050">
            <a:solidFill>
              <a:srgbClr val="0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38873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800" dirty="0" smtClean="0"/>
              <a:t>The Assessments</a:t>
            </a:r>
            <a:endParaRPr lang="en-US" sz="2800" dirty="0"/>
          </a:p>
        </p:txBody>
      </p:sp>
      <p:sp>
        <p:nvSpPr>
          <p:cNvPr id="2" name="Content Placeholder 1"/>
          <p:cNvSpPr>
            <a:spLocks noGrp="1"/>
          </p:cNvSpPr>
          <p:nvPr>
            <p:ph idx="1"/>
          </p:nvPr>
        </p:nvSpPr>
        <p:spPr/>
        <p:txBody>
          <a:bodyPr>
            <a:normAutofit lnSpcReduction="10000"/>
          </a:bodyPr>
          <a:lstStyle/>
          <a:p>
            <a:r>
              <a:rPr lang="en-US" dirty="0" smtClean="0">
                <a:solidFill>
                  <a:srgbClr val="000000"/>
                </a:solidFill>
              </a:rPr>
              <a:t>Access for ELLs </a:t>
            </a:r>
          </a:p>
          <a:p>
            <a:pPr lvl="1"/>
            <a:r>
              <a:rPr lang="en-US" dirty="0" smtClean="0">
                <a:solidFill>
                  <a:srgbClr val="000000"/>
                </a:solidFill>
              </a:rPr>
              <a:t>Alternate Access</a:t>
            </a:r>
            <a:endParaRPr lang="en-US" dirty="0">
              <a:solidFill>
                <a:srgbClr val="000000"/>
              </a:solidFill>
            </a:endParaRPr>
          </a:p>
          <a:p>
            <a:r>
              <a:rPr lang="en-US" dirty="0" smtClean="0">
                <a:solidFill>
                  <a:srgbClr val="000000"/>
                </a:solidFill>
              </a:rPr>
              <a:t>CMAS </a:t>
            </a:r>
          </a:p>
          <a:p>
            <a:pPr lvl="1"/>
            <a:r>
              <a:rPr lang="en-US" dirty="0" smtClean="0">
                <a:solidFill>
                  <a:srgbClr val="000000"/>
                </a:solidFill>
              </a:rPr>
              <a:t>Math </a:t>
            </a:r>
          </a:p>
          <a:p>
            <a:pPr lvl="1"/>
            <a:r>
              <a:rPr lang="en-US" dirty="0" smtClean="0">
                <a:solidFill>
                  <a:srgbClr val="000000"/>
                </a:solidFill>
              </a:rPr>
              <a:t>ELA/Literacy (CSLA)</a:t>
            </a:r>
          </a:p>
          <a:p>
            <a:pPr lvl="1"/>
            <a:r>
              <a:rPr lang="en-US" dirty="0" smtClean="0">
                <a:solidFill>
                  <a:srgbClr val="000000"/>
                </a:solidFill>
              </a:rPr>
              <a:t>Science</a:t>
            </a:r>
          </a:p>
          <a:p>
            <a:pPr lvl="1"/>
            <a:r>
              <a:rPr lang="en-US" dirty="0" smtClean="0">
                <a:solidFill>
                  <a:srgbClr val="000000"/>
                </a:solidFill>
              </a:rPr>
              <a:t>Social Studies</a:t>
            </a:r>
          </a:p>
          <a:p>
            <a:r>
              <a:rPr lang="en-US" dirty="0" smtClean="0">
                <a:solidFill>
                  <a:srgbClr val="000000"/>
                </a:solidFill>
              </a:rPr>
              <a:t>CoAlt</a:t>
            </a:r>
          </a:p>
          <a:p>
            <a:pPr lvl="1"/>
            <a:r>
              <a:rPr lang="en-US" dirty="0" smtClean="0">
                <a:solidFill>
                  <a:srgbClr val="000000"/>
                </a:solidFill>
              </a:rPr>
              <a:t>ELA &amp; Math (DLM)</a:t>
            </a:r>
          </a:p>
          <a:p>
            <a:pPr lvl="1"/>
            <a:r>
              <a:rPr lang="en-US" dirty="0" smtClean="0">
                <a:solidFill>
                  <a:srgbClr val="000000"/>
                </a:solidFill>
              </a:rPr>
              <a:t>Science and Social Studies</a:t>
            </a:r>
          </a:p>
          <a:p>
            <a:r>
              <a:rPr lang="en-US" dirty="0" smtClean="0">
                <a:solidFill>
                  <a:srgbClr val="000000"/>
                </a:solidFill>
              </a:rPr>
              <a:t>CO PSAT 9,10, &amp; SAT</a:t>
            </a:r>
          </a:p>
          <a:p>
            <a:pPr lvl="1"/>
            <a:r>
              <a:rPr lang="en-US" dirty="0" smtClean="0">
                <a:solidFill>
                  <a:srgbClr val="000000"/>
                </a:solidFill>
              </a:rPr>
              <a:t>Alternate ELA &amp; Math (DLM)</a:t>
            </a:r>
          </a:p>
          <a:p>
            <a:r>
              <a:rPr lang="en-US" dirty="0" smtClean="0">
                <a:solidFill>
                  <a:srgbClr val="000000"/>
                </a:solidFill>
              </a:rPr>
              <a:t>International Assessments</a:t>
            </a:r>
          </a:p>
          <a:p>
            <a:pPr marL="365760" lvl="1" indent="0">
              <a:buNone/>
            </a:pPr>
            <a:endParaRPr lang="en-US" dirty="0" smtClean="0"/>
          </a:p>
          <a:p>
            <a:pPr lvl="1"/>
            <a:endParaRPr lang="en-US" dirty="0" smtClean="0"/>
          </a:p>
        </p:txBody>
      </p:sp>
    </p:spTree>
    <p:extLst>
      <p:ext uri="{BB962C8B-B14F-4D97-AF65-F5344CB8AC3E}">
        <p14:creationId xmlns:p14="http://schemas.microsoft.com/office/powerpoint/2010/main" val="23326015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ACCESS </a:t>
            </a:r>
            <a:endParaRPr lang="en-US" dirty="0"/>
          </a:p>
        </p:txBody>
      </p:sp>
      <p:sp>
        <p:nvSpPr>
          <p:cNvPr id="4" name="Footer Placeholder 3"/>
          <p:cNvSpPr>
            <a:spLocks noGrp="1"/>
          </p:cNvSpPr>
          <p:nvPr>
            <p:ph type="ftr" sz="quarter" idx="4294967295"/>
          </p:nvPr>
        </p:nvSpPr>
        <p:spPr>
          <a:xfrm>
            <a:off x="0" y="6537325"/>
            <a:ext cx="3086100" cy="184150"/>
          </a:xfrm>
          <a:prstGeom prst="rect">
            <a:avLst/>
          </a:prstGeom>
        </p:spPr>
        <p:txBody>
          <a:bodyPr/>
          <a:lstStyle/>
          <a:p>
            <a:fld id="{757A2F4E-5D54-B04B-91BD-7E78EE1FE9FD}" type="slidenum">
              <a:rPr lang="en-US" smtClean="0"/>
              <a:pPr/>
              <a:t>14</a:t>
            </a:fld>
            <a:endParaRPr lang="en-US" dirty="0" smtClean="0"/>
          </a:p>
        </p:txBody>
      </p:sp>
    </p:spTree>
    <p:extLst>
      <p:ext uri="{BB962C8B-B14F-4D97-AF65-F5344CB8AC3E}">
        <p14:creationId xmlns:p14="http://schemas.microsoft.com/office/powerpoint/2010/main" val="27193629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smtClean="0"/>
              <a:t>ACCESS for ELLs Accommodations </a:t>
            </a:r>
            <a:endParaRPr lang="en-US" sz="2800" dirty="0"/>
          </a:p>
        </p:txBody>
      </p:sp>
      <p:sp>
        <p:nvSpPr>
          <p:cNvPr id="2" name="Content Placeholder 1"/>
          <p:cNvSpPr>
            <a:spLocks noGrp="1"/>
          </p:cNvSpPr>
          <p:nvPr>
            <p:ph idx="1"/>
          </p:nvPr>
        </p:nvSpPr>
        <p:spPr/>
        <p:txBody>
          <a:bodyPr/>
          <a:lstStyle/>
          <a:p>
            <a:r>
              <a:rPr lang="en-US" dirty="0" smtClean="0">
                <a:solidFill>
                  <a:srgbClr val="000000"/>
                </a:solidFill>
              </a:rPr>
              <a:t>Online</a:t>
            </a:r>
          </a:p>
          <a:p>
            <a:r>
              <a:rPr lang="en-US" dirty="0" smtClean="0">
                <a:solidFill>
                  <a:srgbClr val="000000"/>
                </a:solidFill>
              </a:rPr>
              <a:t>Paper</a:t>
            </a:r>
          </a:p>
          <a:p>
            <a:r>
              <a:rPr lang="en-US" dirty="0" smtClean="0">
                <a:solidFill>
                  <a:srgbClr val="000000"/>
                </a:solidFill>
              </a:rPr>
              <a:t>Kindergarten</a:t>
            </a:r>
          </a:p>
          <a:p>
            <a:r>
              <a:rPr lang="en-US" dirty="0" smtClean="0">
                <a:solidFill>
                  <a:srgbClr val="000000"/>
                </a:solidFill>
              </a:rPr>
              <a:t>Alternate Access</a:t>
            </a:r>
          </a:p>
          <a:p>
            <a:endParaRPr lang="en-US" dirty="0">
              <a:solidFill>
                <a:srgbClr val="000000"/>
              </a:solidFill>
            </a:endParaRPr>
          </a:p>
          <a:p>
            <a:endParaRPr lang="en-US" dirty="0" smtClean="0">
              <a:solidFill>
                <a:srgbClr val="000000"/>
              </a:solidFill>
            </a:endParaRPr>
          </a:p>
          <a:p>
            <a:pPr marL="0" indent="0">
              <a:buNone/>
            </a:pPr>
            <a:r>
              <a:rPr lang="en-US" dirty="0">
                <a:solidFill>
                  <a:srgbClr val="000000"/>
                </a:solidFill>
              </a:rPr>
              <a:t>https</a:t>
            </a:r>
            <a:r>
              <a:rPr lang="en-US" dirty="0" smtClean="0">
                <a:solidFill>
                  <a:srgbClr val="000000"/>
                </a:solidFill>
              </a:rPr>
              <a:t>://wida.wisc.edu/sites/default/files/resource/ACCESS-Accessibility-Accommodations-Supplement.pdf</a:t>
            </a:r>
            <a:endParaRPr lang="en-US" dirty="0"/>
          </a:p>
        </p:txBody>
      </p:sp>
    </p:spTree>
    <p:extLst>
      <p:ext uri="{BB962C8B-B14F-4D97-AF65-F5344CB8AC3E}">
        <p14:creationId xmlns:p14="http://schemas.microsoft.com/office/powerpoint/2010/main" val="15968984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800" dirty="0" smtClean="0"/>
              <a:t>Access for ELLs  </a:t>
            </a:r>
            <a:endParaRPr lang="en-US" sz="2800" dirty="0"/>
          </a:p>
        </p:txBody>
      </p:sp>
      <p:graphicFrame>
        <p:nvGraphicFramePr>
          <p:cNvPr id="6" name="Content Placeholder 5"/>
          <p:cNvGraphicFramePr>
            <a:graphicFrameLocks noGrp="1"/>
          </p:cNvGraphicFramePr>
          <p:nvPr>
            <p:ph idx="1"/>
            <p:extLst/>
          </p:nvPr>
        </p:nvGraphicFramePr>
        <p:xfrm>
          <a:off x="403762" y="1104405"/>
          <a:ext cx="8502732" cy="4724400"/>
        </p:xfrm>
        <a:graphic>
          <a:graphicData uri="http://schemas.openxmlformats.org/drawingml/2006/table">
            <a:tbl>
              <a:tblPr firstRow="1" bandRow="1">
                <a:tableStyleId>{5C22544A-7EE6-4342-B048-85BDC9FD1C3A}</a:tableStyleId>
              </a:tblPr>
              <a:tblGrid>
                <a:gridCol w="5237018"/>
                <a:gridCol w="1128155"/>
                <a:gridCol w="878774"/>
                <a:gridCol w="1258785"/>
              </a:tblGrid>
              <a:tr h="266292">
                <a:tc>
                  <a:txBody>
                    <a:bodyPr/>
                    <a:lstStyle/>
                    <a:p>
                      <a:r>
                        <a:rPr lang="en-US" dirty="0" smtClean="0"/>
                        <a:t>Accommodation</a:t>
                      </a: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dirty="0" smtClean="0"/>
                        <a:t>Online</a:t>
                      </a:r>
                      <a:endParaRPr lang="en-US" dirty="0"/>
                    </a:p>
                  </a:txBody>
                  <a:tcPr>
                    <a:lnT w="12700" cap="flat" cmpd="sng" algn="ctr">
                      <a:solidFill>
                        <a:schemeClr val="tx1"/>
                      </a:solidFill>
                      <a:prstDash val="solid"/>
                      <a:round/>
                      <a:headEnd type="none" w="med" len="med"/>
                      <a:tailEnd type="none" w="med" len="med"/>
                    </a:lnT>
                  </a:tcPr>
                </a:tc>
                <a:tc>
                  <a:txBody>
                    <a:bodyPr/>
                    <a:lstStyle/>
                    <a:p>
                      <a:r>
                        <a:rPr lang="en-US" dirty="0" smtClean="0"/>
                        <a:t>Paper</a:t>
                      </a:r>
                      <a:endParaRPr lang="en-US" dirty="0"/>
                    </a:p>
                  </a:txBody>
                  <a:tcPr>
                    <a:lnT w="12700" cap="flat" cmpd="sng" algn="ctr">
                      <a:solidFill>
                        <a:schemeClr val="tx1"/>
                      </a:solidFill>
                      <a:prstDash val="solid"/>
                      <a:round/>
                      <a:headEnd type="none" w="med" len="med"/>
                      <a:tailEnd type="none" w="med" len="med"/>
                    </a:lnT>
                  </a:tcPr>
                </a:tc>
                <a:tc>
                  <a:txBody>
                    <a:bodyPr/>
                    <a:lstStyle/>
                    <a:p>
                      <a:r>
                        <a:rPr lang="en-US" dirty="0" smtClean="0"/>
                        <a:t>Domain</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274320">
                <a:tc>
                  <a:txBody>
                    <a:bodyPr/>
                    <a:lstStyle/>
                    <a:p>
                      <a:r>
                        <a:rPr lang="en-US" sz="1600" dirty="0" smtClean="0"/>
                        <a:t>Braille </a:t>
                      </a:r>
                      <a:endParaRPr lang="en-US" sz="1600" dirty="0"/>
                    </a:p>
                  </a:txBody>
                  <a:tcPr>
                    <a:lnL w="12700" cap="flat" cmpd="sng" algn="ctr">
                      <a:solidFill>
                        <a:schemeClr val="tx1"/>
                      </a:solidFill>
                      <a:prstDash val="solid"/>
                      <a:round/>
                      <a:headEnd type="none" w="med" len="med"/>
                      <a:tailEnd type="none" w="med" len="med"/>
                    </a:lnL>
                  </a:tcPr>
                </a:tc>
                <a:tc>
                  <a:txBody>
                    <a:bodyPr/>
                    <a:lstStyle/>
                    <a:p>
                      <a:r>
                        <a:rPr lang="en-US" sz="1600" dirty="0" smtClean="0"/>
                        <a:t>Na</a:t>
                      </a:r>
                      <a:endParaRPr lang="en-US" sz="1600" dirty="0"/>
                    </a:p>
                  </a:txBody>
                  <a:tcPr/>
                </a:tc>
                <a:tc>
                  <a:txBody>
                    <a:bodyPr/>
                    <a:lstStyle/>
                    <a:p>
                      <a:r>
                        <a:rPr lang="en-US" sz="1600" dirty="0" smtClean="0"/>
                        <a:t>X</a:t>
                      </a:r>
                      <a:endParaRPr lang="en-US" sz="1600" dirty="0"/>
                    </a:p>
                  </a:txBody>
                  <a:tcPr/>
                </a:tc>
                <a:tc>
                  <a:txBody>
                    <a:bodyPr/>
                    <a:lstStyle/>
                    <a:p>
                      <a:r>
                        <a:rPr lang="en-US" sz="1600" dirty="0" smtClean="0"/>
                        <a:t>L,</a:t>
                      </a:r>
                      <a:r>
                        <a:rPr lang="en-US" sz="1600" baseline="0" dirty="0" smtClean="0"/>
                        <a:t>R,W</a:t>
                      </a:r>
                      <a:endParaRPr lang="en-US" sz="1600" dirty="0"/>
                    </a:p>
                  </a:txBody>
                  <a:tcPr>
                    <a:lnR w="12700" cap="flat" cmpd="sng" algn="ctr">
                      <a:solidFill>
                        <a:schemeClr val="tx1"/>
                      </a:solidFill>
                      <a:prstDash val="solid"/>
                      <a:round/>
                      <a:headEnd type="none" w="med" len="med"/>
                      <a:tailEnd type="none" w="med" len="med"/>
                    </a:lnR>
                  </a:tcPr>
                </a:tc>
              </a:tr>
              <a:tr h="274320">
                <a:tc>
                  <a:txBody>
                    <a:bodyPr/>
                    <a:lstStyle/>
                    <a:p>
                      <a:r>
                        <a:rPr lang="en-US" sz="1600" dirty="0" smtClean="0">
                          <a:solidFill>
                            <a:schemeClr val="accent2"/>
                          </a:solidFill>
                        </a:rPr>
                        <a:t>Extended time</a:t>
                      </a:r>
                      <a:r>
                        <a:rPr lang="en-US" sz="1600" baseline="0" dirty="0" smtClean="0">
                          <a:solidFill>
                            <a:schemeClr val="accent2"/>
                          </a:solidFill>
                        </a:rPr>
                        <a:t> of a domain over multiple days</a:t>
                      </a:r>
                      <a:endParaRPr lang="en-US" sz="1600" dirty="0">
                        <a:solidFill>
                          <a:schemeClr val="accent2"/>
                        </a:solidFill>
                      </a:endParaRPr>
                    </a:p>
                  </a:txBody>
                  <a:tcPr>
                    <a:lnL w="12700" cap="flat" cmpd="sng" algn="ctr">
                      <a:solidFill>
                        <a:schemeClr val="tx1"/>
                      </a:solidFill>
                      <a:prstDash val="solid"/>
                      <a:round/>
                      <a:headEnd type="none" w="med" len="med"/>
                      <a:tailEnd type="none" w="med" len="med"/>
                    </a:lnL>
                  </a:tcPr>
                </a:tc>
                <a:tc>
                  <a:txBody>
                    <a:bodyPr/>
                    <a:lstStyle/>
                    <a:p>
                      <a:r>
                        <a:rPr lang="en-US" sz="1600" dirty="0" smtClean="0">
                          <a:solidFill>
                            <a:schemeClr val="accent2"/>
                          </a:solidFill>
                        </a:rPr>
                        <a:t>X</a:t>
                      </a:r>
                      <a:endParaRPr lang="en-US" sz="1600" dirty="0">
                        <a:solidFill>
                          <a:schemeClr val="accent2"/>
                        </a:solidFill>
                      </a:endParaRPr>
                    </a:p>
                  </a:txBody>
                  <a:tcPr/>
                </a:tc>
                <a:tc>
                  <a:txBody>
                    <a:bodyPr/>
                    <a:lstStyle/>
                    <a:p>
                      <a:r>
                        <a:rPr lang="en-US" sz="1600" dirty="0" smtClean="0">
                          <a:solidFill>
                            <a:schemeClr val="accent2"/>
                          </a:solidFill>
                        </a:rPr>
                        <a:t>X</a:t>
                      </a:r>
                      <a:endParaRPr lang="en-US" sz="1600" dirty="0">
                        <a:solidFill>
                          <a:schemeClr val="accent2"/>
                        </a:solidFill>
                      </a:endParaRPr>
                    </a:p>
                  </a:txBody>
                  <a:tcPr/>
                </a:tc>
                <a:tc>
                  <a:txBody>
                    <a:bodyPr/>
                    <a:lstStyle/>
                    <a:p>
                      <a:r>
                        <a:rPr lang="en-US" sz="1600" dirty="0" smtClean="0">
                          <a:solidFill>
                            <a:schemeClr val="accent2"/>
                          </a:solidFill>
                        </a:rPr>
                        <a:t>L,R,S,W</a:t>
                      </a:r>
                      <a:endParaRPr lang="en-US" sz="1600" dirty="0">
                        <a:solidFill>
                          <a:schemeClr val="accent2"/>
                        </a:solidFill>
                      </a:endParaRPr>
                    </a:p>
                  </a:txBody>
                  <a:tcPr>
                    <a:lnR w="12700" cap="flat" cmpd="sng" algn="ctr">
                      <a:solidFill>
                        <a:schemeClr val="tx1"/>
                      </a:solidFill>
                      <a:prstDash val="solid"/>
                      <a:round/>
                      <a:headEnd type="none" w="med" len="med"/>
                      <a:tailEnd type="none" w="med" len="med"/>
                    </a:lnR>
                  </a:tcPr>
                </a:tc>
              </a:tr>
              <a:tr h="274320">
                <a:tc>
                  <a:txBody>
                    <a:bodyPr/>
                    <a:lstStyle/>
                    <a:p>
                      <a:r>
                        <a:rPr lang="en-US" sz="1600" dirty="0" smtClean="0"/>
                        <a:t>Extended speaking test</a:t>
                      </a:r>
                      <a:r>
                        <a:rPr lang="en-US" sz="1600" baseline="0" dirty="0" smtClean="0"/>
                        <a:t> response time</a:t>
                      </a:r>
                      <a:endParaRPr lang="en-US" sz="1600" dirty="0"/>
                    </a:p>
                  </a:txBody>
                  <a:tcPr>
                    <a:lnL w="12700" cap="flat" cmpd="sng" algn="ctr">
                      <a:solidFill>
                        <a:schemeClr val="tx1"/>
                      </a:solidFill>
                      <a:prstDash val="solid"/>
                      <a:round/>
                      <a:headEnd type="none" w="med" len="med"/>
                      <a:tailEnd type="none" w="med" len="med"/>
                    </a:lnL>
                  </a:tcPr>
                </a:tc>
                <a:tc>
                  <a:txBody>
                    <a:bodyPr/>
                    <a:lstStyle/>
                    <a:p>
                      <a:r>
                        <a:rPr lang="en-US" sz="1600" dirty="0" smtClean="0"/>
                        <a:t>X</a:t>
                      </a:r>
                      <a:endParaRPr lang="en-US" sz="1600" dirty="0"/>
                    </a:p>
                  </a:txBody>
                  <a:tcPr/>
                </a:tc>
                <a:tc>
                  <a:txBody>
                    <a:bodyPr/>
                    <a:lstStyle/>
                    <a:p>
                      <a:r>
                        <a:rPr lang="en-US" sz="1600" dirty="0" smtClean="0"/>
                        <a:t>X</a:t>
                      </a:r>
                      <a:endParaRPr lang="en-US" sz="1600" dirty="0"/>
                    </a:p>
                  </a:txBody>
                  <a:tcPr/>
                </a:tc>
                <a:tc>
                  <a:txBody>
                    <a:bodyPr/>
                    <a:lstStyle/>
                    <a:p>
                      <a:r>
                        <a:rPr lang="en-US" sz="1600" dirty="0" smtClean="0"/>
                        <a:t>L,R,S,W</a:t>
                      </a:r>
                      <a:endParaRPr lang="en-US" sz="1600" dirty="0"/>
                    </a:p>
                  </a:txBody>
                  <a:tcPr>
                    <a:lnR w="12700" cap="flat" cmpd="sng" algn="ctr">
                      <a:solidFill>
                        <a:schemeClr val="tx1"/>
                      </a:solidFill>
                      <a:prstDash val="solid"/>
                      <a:round/>
                      <a:headEnd type="none" w="med" len="med"/>
                      <a:tailEnd type="none" w="med" len="med"/>
                    </a:lnR>
                  </a:tcPr>
                </a:tc>
              </a:tr>
              <a:tr h="274320">
                <a:tc>
                  <a:txBody>
                    <a:bodyPr/>
                    <a:lstStyle/>
                    <a:p>
                      <a:r>
                        <a:rPr lang="en-US" sz="1600" dirty="0" smtClean="0">
                          <a:solidFill>
                            <a:schemeClr val="accent2"/>
                          </a:solidFill>
                        </a:rPr>
                        <a:t>Extended testing time within the school day</a:t>
                      </a:r>
                      <a:endParaRPr lang="en-US" sz="1600" dirty="0">
                        <a:solidFill>
                          <a:schemeClr val="accent2"/>
                        </a:solidFill>
                      </a:endParaRPr>
                    </a:p>
                  </a:txBody>
                  <a:tcPr>
                    <a:lnL w="12700" cap="flat" cmpd="sng" algn="ctr">
                      <a:solidFill>
                        <a:schemeClr val="tx1"/>
                      </a:solidFill>
                      <a:prstDash val="solid"/>
                      <a:round/>
                      <a:headEnd type="none" w="med" len="med"/>
                      <a:tailEnd type="none" w="med" len="med"/>
                    </a:lnL>
                  </a:tcPr>
                </a:tc>
                <a:tc>
                  <a:txBody>
                    <a:bodyPr/>
                    <a:lstStyle/>
                    <a:p>
                      <a:r>
                        <a:rPr lang="en-US" sz="1600" dirty="0" smtClean="0">
                          <a:solidFill>
                            <a:schemeClr val="accent2"/>
                          </a:solidFill>
                        </a:rPr>
                        <a:t>X</a:t>
                      </a:r>
                      <a:endParaRPr lang="en-US" sz="1600" dirty="0">
                        <a:solidFill>
                          <a:schemeClr val="accent2"/>
                        </a:solidFill>
                      </a:endParaRPr>
                    </a:p>
                  </a:txBody>
                  <a:tcPr/>
                </a:tc>
                <a:tc>
                  <a:txBody>
                    <a:bodyPr/>
                    <a:lstStyle/>
                    <a:p>
                      <a:r>
                        <a:rPr lang="en-US" sz="1600" dirty="0" smtClean="0">
                          <a:solidFill>
                            <a:schemeClr val="accent2"/>
                          </a:solidFill>
                        </a:rPr>
                        <a:t>X</a:t>
                      </a:r>
                      <a:endParaRPr lang="en-US" sz="1600" dirty="0">
                        <a:solidFill>
                          <a:schemeClr val="accent2"/>
                        </a:solidFill>
                      </a:endParaRPr>
                    </a:p>
                  </a:txBody>
                  <a:tcPr/>
                </a:tc>
                <a:tc>
                  <a:txBody>
                    <a:bodyPr/>
                    <a:lstStyle/>
                    <a:p>
                      <a:r>
                        <a:rPr lang="en-US" sz="1600" dirty="0" smtClean="0">
                          <a:solidFill>
                            <a:schemeClr val="accent2"/>
                          </a:solidFill>
                        </a:rPr>
                        <a:t>L,R,W</a:t>
                      </a:r>
                      <a:endParaRPr lang="en-US" sz="1600" dirty="0">
                        <a:solidFill>
                          <a:schemeClr val="accent2"/>
                        </a:solidFill>
                      </a:endParaRPr>
                    </a:p>
                  </a:txBody>
                  <a:tcPr>
                    <a:lnR w="12700" cap="flat" cmpd="sng" algn="ctr">
                      <a:solidFill>
                        <a:schemeClr val="tx1"/>
                      </a:solidFill>
                      <a:prstDash val="solid"/>
                      <a:round/>
                      <a:headEnd type="none" w="med" len="med"/>
                      <a:tailEnd type="none" w="med" len="med"/>
                    </a:lnR>
                  </a:tcPr>
                </a:tc>
              </a:tr>
              <a:tr h="274320">
                <a:tc>
                  <a:txBody>
                    <a:bodyPr/>
                    <a:lstStyle/>
                    <a:p>
                      <a:r>
                        <a:rPr lang="en-US" sz="1600" dirty="0" smtClean="0"/>
                        <a:t>Human Reader</a:t>
                      </a:r>
                      <a:endParaRPr lang="en-US" sz="1600" dirty="0"/>
                    </a:p>
                  </a:txBody>
                  <a:tcPr>
                    <a:lnL w="12700" cap="flat" cmpd="sng" algn="ctr">
                      <a:solidFill>
                        <a:schemeClr val="tx1"/>
                      </a:solidFill>
                      <a:prstDash val="solid"/>
                      <a:round/>
                      <a:headEnd type="none" w="med" len="med"/>
                      <a:tailEnd type="none" w="med" len="med"/>
                    </a:lnL>
                  </a:tcPr>
                </a:tc>
                <a:tc>
                  <a:txBody>
                    <a:bodyPr/>
                    <a:lstStyle/>
                    <a:p>
                      <a:r>
                        <a:rPr lang="en-US" sz="1600" dirty="0" smtClean="0"/>
                        <a:t>Na</a:t>
                      </a:r>
                      <a:endParaRPr lang="en-US" sz="1600" dirty="0"/>
                    </a:p>
                  </a:txBody>
                  <a:tcPr/>
                </a:tc>
                <a:tc>
                  <a:txBody>
                    <a:bodyPr/>
                    <a:lstStyle/>
                    <a:p>
                      <a:r>
                        <a:rPr lang="en-US" sz="1600" dirty="0" smtClean="0"/>
                        <a:t>X</a:t>
                      </a:r>
                      <a:endParaRPr lang="en-US" sz="1600" dirty="0"/>
                    </a:p>
                  </a:txBody>
                  <a:tcPr/>
                </a:tc>
                <a:tc>
                  <a:txBody>
                    <a:bodyPr/>
                    <a:lstStyle/>
                    <a:p>
                      <a:r>
                        <a:rPr lang="en-US" sz="1600" dirty="0" smtClean="0"/>
                        <a:t>L,S,W</a:t>
                      </a:r>
                      <a:endParaRPr lang="en-US" sz="1600" dirty="0"/>
                    </a:p>
                  </a:txBody>
                  <a:tcPr>
                    <a:lnR w="12700" cap="flat" cmpd="sng" algn="ctr">
                      <a:solidFill>
                        <a:schemeClr val="tx1"/>
                      </a:solidFill>
                      <a:prstDash val="solid"/>
                      <a:round/>
                      <a:headEnd type="none" w="med" len="med"/>
                      <a:tailEnd type="none" w="med" len="med"/>
                    </a:lnR>
                  </a:tcPr>
                </a:tc>
              </a:tr>
              <a:tr h="274320">
                <a:tc>
                  <a:txBody>
                    <a:bodyPr/>
                    <a:lstStyle/>
                    <a:p>
                      <a:r>
                        <a:rPr lang="en-US" sz="1600" dirty="0" smtClean="0"/>
                        <a:t>Interpreter signs test directions</a:t>
                      </a:r>
                      <a:endParaRPr lang="en-US" sz="1600" dirty="0"/>
                    </a:p>
                  </a:txBody>
                  <a:tcPr>
                    <a:lnL w="12700" cap="flat" cmpd="sng" algn="ctr">
                      <a:solidFill>
                        <a:schemeClr val="tx1"/>
                      </a:solidFill>
                      <a:prstDash val="solid"/>
                      <a:round/>
                      <a:headEnd type="none" w="med" len="med"/>
                      <a:tailEnd type="none" w="med" len="med"/>
                    </a:lnL>
                  </a:tcPr>
                </a:tc>
                <a:tc>
                  <a:txBody>
                    <a:bodyPr/>
                    <a:lstStyle/>
                    <a:p>
                      <a:r>
                        <a:rPr lang="en-US" sz="1600" dirty="0" smtClean="0"/>
                        <a:t>X</a:t>
                      </a:r>
                      <a:endParaRPr lang="en-US" sz="1600" dirty="0"/>
                    </a:p>
                  </a:txBody>
                  <a:tcPr/>
                </a:tc>
                <a:tc>
                  <a:txBody>
                    <a:bodyPr/>
                    <a:lstStyle/>
                    <a:p>
                      <a:r>
                        <a:rPr lang="en-US" sz="1600" dirty="0" smtClean="0"/>
                        <a:t>X</a:t>
                      </a:r>
                      <a:endParaRPr lang="en-US" sz="1600" dirty="0"/>
                    </a:p>
                  </a:txBody>
                  <a:tcPr/>
                </a:tc>
                <a:tc>
                  <a:txBody>
                    <a:bodyPr/>
                    <a:lstStyle/>
                    <a:p>
                      <a:r>
                        <a:rPr lang="en-US" sz="1600" dirty="0" smtClean="0"/>
                        <a:t>L,R,S,W</a:t>
                      </a:r>
                      <a:endParaRPr lang="en-US" sz="1600" dirty="0"/>
                    </a:p>
                  </a:txBody>
                  <a:tcPr>
                    <a:lnR w="12700" cap="flat" cmpd="sng" algn="ctr">
                      <a:solidFill>
                        <a:schemeClr val="tx1"/>
                      </a:solidFill>
                      <a:prstDash val="solid"/>
                      <a:round/>
                      <a:headEnd type="none" w="med" len="med"/>
                      <a:tailEnd type="none" w="med" len="med"/>
                    </a:lnR>
                  </a:tcPr>
                </a:tc>
              </a:tr>
              <a:tr h="274320">
                <a:tc>
                  <a:txBody>
                    <a:bodyPr/>
                    <a:lstStyle/>
                    <a:p>
                      <a:r>
                        <a:rPr lang="en-US" sz="1600" dirty="0" smtClean="0"/>
                        <a:t>Large Print</a:t>
                      </a:r>
                      <a:endParaRPr lang="en-US" sz="1600" dirty="0"/>
                    </a:p>
                  </a:txBody>
                  <a:tcPr>
                    <a:lnL w="12700" cap="flat" cmpd="sng" algn="ctr">
                      <a:solidFill>
                        <a:schemeClr val="tx1"/>
                      </a:solidFill>
                      <a:prstDash val="solid"/>
                      <a:round/>
                      <a:headEnd type="none" w="med" len="med"/>
                      <a:tailEnd type="none" w="med" len="med"/>
                    </a:lnL>
                  </a:tcPr>
                </a:tc>
                <a:tc>
                  <a:txBody>
                    <a:bodyPr/>
                    <a:lstStyle/>
                    <a:p>
                      <a:r>
                        <a:rPr lang="en-US" sz="1600" dirty="0" smtClean="0"/>
                        <a:t>X</a:t>
                      </a:r>
                      <a:endParaRPr lang="en-US" sz="1600" dirty="0"/>
                    </a:p>
                  </a:txBody>
                  <a:tcPr/>
                </a:tc>
                <a:tc>
                  <a:txBody>
                    <a:bodyPr/>
                    <a:lstStyle/>
                    <a:p>
                      <a:r>
                        <a:rPr lang="en-US" sz="1600" dirty="0" smtClean="0"/>
                        <a:t>X</a:t>
                      </a:r>
                      <a:endParaRPr lang="en-US" sz="1600" dirty="0"/>
                    </a:p>
                  </a:txBody>
                  <a:tcPr/>
                </a:tc>
                <a:tc>
                  <a:txBody>
                    <a:bodyPr/>
                    <a:lstStyle/>
                    <a:p>
                      <a:endParaRPr lang="en-US" sz="1600" dirty="0"/>
                    </a:p>
                  </a:txBody>
                  <a:tcPr>
                    <a:lnR w="12700" cap="flat" cmpd="sng" algn="ctr">
                      <a:solidFill>
                        <a:schemeClr val="tx1"/>
                      </a:solidFill>
                      <a:prstDash val="solid"/>
                      <a:round/>
                      <a:headEnd type="none" w="med" len="med"/>
                      <a:tailEnd type="none" w="med" len="med"/>
                    </a:lnR>
                  </a:tcPr>
                </a:tc>
              </a:tr>
              <a:tr h="274320">
                <a:tc>
                  <a:txBody>
                    <a:bodyPr/>
                    <a:lstStyle/>
                    <a:p>
                      <a:r>
                        <a:rPr lang="en-US" sz="1600" dirty="0" smtClean="0"/>
                        <a:t>Manual control of item audio</a:t>
                      </a:r>
                      <a:endParaRPr lang="en-US" sz="1600" dirty="0"/>
                    </a:p>
                  </a:txBody>
                  <a:tcPr>
                    <a:lnL w="12700" cap="flat" cmpd="sng" algn="ctr">
                      <a:solidFill>
                        <a:schemeClr val="tx1"/>
                      </a:solidFill>
                      <a:prstDash val="solid"/>
                      <a:round/>
                      <a:headEnd type="none" w="med" len="med"/>
                      <a:tailEnd type="none" w="med" len="med"/>
                    </a:lnL>
                  </a:tcPr>
                </a:tc>
                <a:tc>
                  <a:txBody>
                    <a:bodyPr/>
                    <a:lstStyle/>
                    <a:p>
                      <a:r>
                        <a:rPr lang="en-US" sz="1600" dirty="0" smtClean="0"/>
                        <a:t>X</a:t>
                      </a:r>
                      <a:endParaRPr lang="en-US" sz="1600" dirty="0"/>
                    </a:p>
                  </a:txBody>
                  <a:tcPr/>
                </a:tc>
                <a:tc>
                  <a:txBody>
                    <a:bodyPr/>
                    <a:lstStyle/>
                    <a:p>
                      <a:r>
                        <a:rPr lang="en-US" sz="1600" dirty="0" smtClean="0"/>
                        <a:t>X</a:t>
                      </a:r>
                      <a:endParaRPr lang="en-US" sz="1600" dirty="0"/>
                    </a:p>
                  </a:txBody>
                  <a:tcPr/>
                </a:tc>
                <a:tc>
                  <a:txBody>
                    <a:bodyPr/>
                    <a:lstStyle/>
                    <a:p>
                      <a:r>
                        <a:rPr lang="en-US" sz="1600" dirty="0" smtClean="0"/>
                        <a:t>L,S,W</a:t>
                      </a:r>
                      <a:endParaRPr lang="en-US" sz="1600" dirty="0"/>
                    </a:p>
                  </a:txBody>
                  <a:tcPr>
                    <a:lnR w="12700" cap="flat" cmpd="sng" algn="ctr">
                      <a:solidFill>
                        <a:schemeClr val="tx1"/>
                      </a:solidFill>
                      <a:prstDash val="solid"/>
                      <a:round/>
                      <a:headEnd type="none" w="med" len="med"/>
                      <a:tailEnd type="none" w="med" len="med"/>
                    </a:lnR>
                  </a:tcPr>
                </a:tc>
              </a:tr>
              <a:tr h="274320">
                <a:tc>
                  <a:txBody>
                    <a:bodyPr/>
                    <a:lstStyle/>
                    <a:p>
                      <a:r>
                        <a:rPr lang="en-US" sz="1600" dirty="0" smtClean="0"/>
                        <a:t>Non-school setting for administration</a:t>
                      </a:r>
                      <a:endParaRPr lang="en-US" sz="1600" dirty="0"/>
                    </a:p>
                  </a:txBody>
                  <a:tcPr>
                    <a:lnL w="12700" cap="flat" cmpd="sng" algn="ctr">
                      <a:solidFill>
                        <a:schemeClr val="tx1"/>
                      </a:solidFill>
                      <a:prstDash val="solid"/>
                      <a:round/>
                      <a:headEnd type="none" w="med" len="med"/>
                      <a:tailEnd type="none" w="med" len="med"/>
                    </a:lnL>
                  </a:tcPr>
                </a:tc>
                <a:tc>
                  <a:txBody>
                    <a:bodyPr/>
                    <a:lstStyle/>
                    <a:p>
                      <a:r>
                        <a:rPr lang="en-US" sz="1600" dirty="0" smtClean="0"/>
                        <a:t>X</a:t>
                      </a:r>
                      <a:endParaRPr lang="en-US" sz="1600" dirty="0"/>
                    </a:p>
                  </a:txBody>
                  <a:tcPr/>
                </a:tc>
                <a:tc>
                  <a:txBody>
                    <a:bodyPr/>
                    <a:lstStyle/>
                    <a:p>
                      <a:r>
                        <a:rPr lang="en-US" sz="1600" dirty="0" smtClean="0"/>
                        <a:t>X</a:t>
                      </a:r>
                      <a:endParaRPr lang="en-US" sz="1600" dirty="0"/>
                    </a:p>
                  </a:txBody>
                  <a:tcPr/>
                </a:tc>
                <a:tc>
                  <a:txBody>
                    <a:bodyPr/>
                    <a:lstStyle/>
                    <a:p>
                      <a:r>
                        <a:rPr lang="en-US" sz="1600" dirty="0" smtClean="0"/>
                        <a:t>L,R,S,W</a:t>
                      </a:r>
                      <a:endParaRPr lang="en-US" sz="1600" dirty="0"/>
                    </a:p>
                  </a:txBody>
                  <a:tcPr>
                    <a:lnR w="12700" cap="flat" cmpd="sng" algn="ctr">
                      <a:solidFill>
                        <a:schemeClr val="tx1"/>
                      </a:solidFill>
                      <a:prstDash val="solid"/>
                      <a:round/>
                      <a:headEnd type="none" w="med" len="med"/>
                      <a:tailEnd type="none" w="med" len="med"/>
                    </a:lnR>
                  </a:tcPr>
                </a:tc>
              </a:tr>
              <a:tr h="274320">
                <a:tc>
                  <a:txBody>
                    <a:bodyPr/>
                    <a:lstStyle/>
                    <a:p>
                      <a:r>
                        <a:rPr lang="en-US" sz="1600" dirty="0" smtClean="0"/>
                        <a:t>Repeat item</a:t>
                      </a:r>
                      <a:r>
                        <a:rPr lang="en-US" sz="1600" baseline="0" dirty="0" smtClean="0"/>
                        <a:t> audio</a:t>
                      </a:r>
                      <a:endParaRPr lang="en-US" sz="1600" dirty="0"/>
                    </a:p>
                  </a:txBody>
                  <a:tcPr>
                    <a:lnL w="12700" cap="flat" cmpd="sng" algn="ctr">
                      <a:solidFill>
                        <a:schemeClr val="tx1"/>
                      </a:solidFill>
                      <a:prstDash val="solid"/>
                      <a:round/>
                      <a:headEnd type="none" w="med" len="med"/>
                      <a:tailEnd type="none" w="med" len="med"/>
                    </a:lnL>
                  </a:tcPr>
                </a:tc>
                <a:tc>
                  <a:txBody>
                    <a:bodyPr/>
                    <a:lstStyle/>
                    <a:p>
                      <a:r>
                        <a:rPr lang="en-US" sz="1600" dirty="0" smtClean="0"/>
                        <a:t>X</a:t>
                      </a:r>
                      <a:endParaRPr lang="en-US" sz="1600" dirty="0"/>
                    </a:p>
                  </a:txBody>
                  <a:tcPr/>
                </a:tc>
                <a:tc>
                  <a:txBody>
                    <a:bodyPr/>
                    <a:lstStyle/>
                    <a:p>
                      <a:r>
                        <a:rPr lang="en-US" sz="1600" dirty="0" smtClean="0"/>
                        <a:t>X</a:t>
                      </a:r>
                      <a:endParaRPr lang="en-US" sz="1600" dirty="0"/>
                    </a:p>
                  </a:txBody>
                  <a:tcPr/>
                </a:tc>
                <a:tc>
                  <a:txBody>
                    <a:bodyPr/>
                    <a:lstStyle/>
                    <a:p>
                      <a:r>
                        <a:rPr lang="en-US" sz="1600" dirty="0" smtClean="0"/>
                        <a:t>L,S,W</a:t>
                      </a:r>
                      <a:endParaRPr lang="en-US" sz="1600" dirty="0"/>
                    </a:p>
                  </a:txBody>
                  <a:tcPr>
                    <a:lnR w="12700" cap="flat" cmpd="sng" algn="ctr">
                      <a:solidFill>
                        <a:schemeClr val="tx1"/>
                      </a:solidFill>
                      <a:prstDash val="solid"/>
                      <a:round/>
                      <a:headEnd type="none" w="med" len="med"/>
                      <a:tailEnd type="none" w="med" len="med"/>
                    </a:lnR>
                  </a:tcPr>
                </a:tc>
              </a:tr>
              <a:tr h="274320">
                <a:tc>
                  <a:txBody>
                    <a:bodyPr/>
                    <a:lstStyle/>
                    <a:p>
                      <a:r>
                        <a:rPr lang="en-US" sz="1600" dirty="0" smtClean="0"/>
                        <a:t>Scribe</a:t>
                      </a:r>
                      <a:endParaRPr lang="en-US" sz="1600" dirty="0"/>
                    </a:p>
                  </a:txBody>
                  <a:tcPr>
                    <a:lnL w="12700" cap="flat" cmpd="sng" algn="ctr">
                      <a:solidFill>
                        <a:schemeClr val="tx1"/>
                      </a:solidFill>
                      <a:prstDash val="solid"/>
                      <a:round/>
                      <a:headEnd type="none" w="med" len="med"/>
                      <a:tailEnd type="none" w="med" len="med"/>
                    </a:lnL>
                  </a:tcPr>
                </a:tc>
                <a:tc>
                  <a:txBody>
                    <a:bodyPr/>
                    <a:lstStyle/>
                    <a:p>
                      <a:r>
                        <a:rPr lang="en-US" sz="1600" dirty="0" smtClean="0"/>
                        <a:t>X</a:t>
                      </a:r>
                      <a:endParaRPr lang="en-US" sz="1600" dirty="0"/>
                    </a:p>
                  </a:txBody>
                  <a:tcPr/>
                </a:tc>
                <a:tc>
                  <a:txBody>
                    <a:bodyPr/>
                    <a:lstStyle/>
                    <a:p>
                      <a:r>
                        <a:rPr lang="en-US" sz="1600" dirty="0" smtClean="0"/>
                        <a:t>X</a:t>
                      </a:r>
                      <a:endParaRPr lang="en-US" sz="1600" dirty="0"/>
                    </a:p>
                  </a:txBody>
                  <a:tcPr/>
                </a:tc>
                <a:tc>
                  <a:txBody>
                    <a:bodyPr/>
                    <a:lstStyle/>
                    <a:p>
                      <a:r>
                        <a:rPr lang="en-US" sz="1600" dirty="0" smtClean="0"/>
                        <a:t>L,R,W</a:t>
                      </a:r>
                      <a:endParaRPr lang="en-US" sz="1600" dirty="0"/>
                    </a:p>
                  </a:txBody>
                  <a:tcPr>
                    <a:lnR w="12700" cap="flat" cmpd="sng" algn="ctr">
                      <a:solidFill>
                        <a:schemeClr val="tx1"/>
                      </a:solidFill>
                      <a:prstDash val="solid"/>
                      <a:round/>
                      <a:headEnd type="none" w="med" len="med"/>
                      <a:tailEnd type="none" w="med" len="med"/>
                    </a:lnR>
                  </a:tcPr>
                </a:tc>
              </a:tr>
              <a:tr h="274320">
                <a:tc>
                  <a:txBody>
                    <a:bodyPr/>
                    <a:lstStyle/>
                    <a:p>
                      <a:r>
                        <a:rPr lang="en-US" sz="1600" dirty="0" smtClean="0"/>
                        <a:t>Student responds with recording</a:t>
                      </a:r>
                      <a:r>
                        <a:rPr lang="en-US" sz="1600" baseline="0" dirty="0" smtClean="0"/>
                        <a:t>  device</a:t>
                      </a:r>
                    </a:p>
                  </a:txBody>
                  <a:tcPr>
                    <a:lnL w="12700" cap="flat" cmpd="sng" algn="ctr">
                      <a:solidFill>
                        <a:schemeClr val="tx1"/>
                      </a:solidFill>
                      <a:prstDash val="solid"/>
                      <a:round/>
                      <a:headEnd type="none" w="med" len="med"/>
                      <a:tailEnd type="none" w="med" len="med"/>
                    </a:lnL>
                  </a:tcPr>
                </a:tc>
                <a:tc>
                  <a:txBody>
                    <a:bodyPr/>
                    <a:lstStyle/>
                    <a:p>
                      <a:r>
                        <a:rPr lang="en-US" sz="1600" dirty="0" smtClean="0"/>
                        <a:t>X</a:t>
                      </a:r>
                      <a:endParaRPr lang="en-US" sz="1600" dirty="0"/>
                    </a:p>
                  </a:txBody>
                  <a:tcPr/>
                </a:tc>
                <a:tc>
                  <a:txBody>
                    <a:bodyPr/>
                    <a:lstStyle/>
                    <a:p>
                      <a:r>
                        <a:rPr lang="en-US" sz="1600" dirty="0" smtClean="0"/>
                        <a:t>X</a:t>
                      </a:r>
                      <a:endParaRPr lang="en-US" sz="1600" dirty="0"/>
                    </a:p>
                  </a:txBody>
                  <a:tcPr/>
                </a:tc>
                <a:tc>
                  <a:txBody>
                    <a:bodyPr/>
                    <a:lstStyle/>
                    <a:p>
                      <a:r>
                        <a:rPr lang="en-US" sz="1600" dirty="0" smtClean="0"/>
                        <a:t>W</a:t>
                      </a:r>
                      <a:endParaRPr lang="en-US" sz="1600" dirty="0"/>
                    </a:p>
                  </a:txBody>
                  <a:tcPr>
                    <a:lnR w="12700" cap="flat" cmpd="sng" algn="ctr">
                      <a:solidFill>
                        <a:schemeClr val="tx1"/>
                      </a:solidFill>
                      <a:prstDash val="solid"/>
                      <a:round/>
                      <a:headEnd type="none" w="med" len="med"/>
                      <a:tailEnd type="none" w="med" len="med"/>
                    </a:lnR>
                  </a:tcPr>
                </a:tc>
              </a:tr>
              <a:tr h="274320">
                <a:tc>
                  <a:txBody>
                    <a:bodyPr/>
                    <a:lstStyle/>
                    <a:p>
                      <a:r>
                        <a:rPr lang="en-US" sz="1600" baseline="0" dirty="0" smtClean="0"/>
                        <a:t>Word processor or external device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sz="1600" dirty="0" smtClean="0"/>
                        <a:t>X</a:t>
                      </a:r>
                      <a:endParaRPr lang="en-US" sz="1600" dirty="0"/>
                    </a:p>
                  </a:txBody>
                  <a:tcPr>
                    <a:lnB w="12700" cap="flat" cmpd="sng" algn="ctr">
                      <a:solidFill>
                        <a:schemeClr val="tx1"/>
                      </a:solidFill>
                      <a:prstDash val="solid"/>
                      <a:round/>
                      <a:headEnd type="none" w="med" len="med"/>
                      <a:tailEnd type="none" w="med" len="med"/>
                    </a:lnB>
                  </a:tcPr>
                </a:tc>
                <a:tc>
                  <a:txBody>
                    <a:bodyPr/>
                    <a:lstStyle/>
                    <a:p>
                      <a:r>
                        <a:rPr lang="en-US" sz="1600" dirty="0" smtClean="0"/>
                        <a:t>X</a:t>
                      </a:r>
                      <a:endParaRPr lang="en-US" sz="1600" dirty="0"/>
                    </a:p>
                  </a:txBody>
                  <a:tcPr>
                    <a:lnB w="12700" cap="flat" cmpd="sng" algn="ctr">
                      <a:solidFill>
                        <a:schemeClr val="tx1"/>
                      </a:solidFill>
                      <a:prstDash val="solid"/>
                      <a:round/>
                      <a:headEnd type="none" w="med" len="med"/>
                      <a:tailEnd type="none" w="med" len="med"/>
                    </a:lnB>
                  </a:tcPr>
                </a:tc>
                <a:tc>
                  <a:txBody>
                    <a:bodyPr/>
                    <a:lstStyle/>
                    <a:p>
                      <a:r>
                        <a:rPr lang="en-US" sz="1600" dirty="0" smtClean="0"/>
                        <a:t>L,R,W</a:t>
                      </a:r>
                      <a:endParaRPr lang="en-US" sz="16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687868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6427788"/>
            <a:ext cx="2057400" cy="365125"/>
          </a:xfrm>
        </p:spPr>
        <p:txBody>
          <a:bodyPr/>
          <a:lstStyle/>
          <a:p>
            <a:fld id="{C479D5F6-EDCB-402A-AC08-4943A1820E8F}" type="slidenum">
              <a:rPr lang="en-US" smtClean="0"/>
              <a:pPr/>
              <a:t>17</a:t>
            </a:fld>
            <a:endParaRPr lang="en-US" dirty="0"/>
          </a:p>
        </p:txBody>
      </p:sp>
      <p:sp>
        <p:nvSpPr>
          <p:cNvPr id="6" name="Rectangle 5"/>
          <p:cNvSpPr/>
          <p:nvPr/>
        </p:nvSpPr>
        <p:spPr>
          <a:xfrm>
            <a:off x="1739846" y="2967335"/>
            <a:ext cx="5664308"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New for 2019-2020</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9" name="Explosion 1 8"/>
          <p:cNvSpPr/>
          <p:nvPr/>
        </p:nvSpPr>
        <p:spPr>
          <a:xfrm>
            <a:off x="531114" y="5513388"/>
            <a:ext cx="914400" cy="914400"/>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Explosion 1 9"/>
          <p:cNvSpPr/>
          <p:nvPr/>
        </p:nvSpPr>
        <p:spPr>
          <a:xfrm>
            <a:off x="4314444" y="5695950"/>
            <a:ext cx="914400" cy="914400"/>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Explosion 1 10"/>
          <p:cNvSpPr/>
          <p:nvPr/>
        </p:nvSpPr>
        <p:spPr>
          <a:xfrm>
            <a:off x="6528816" y="4364736"/>
            <a:ext cx="1789738" cy="1484376"/>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Explosion 1 11"/>
          <p:cNvSpPr/>
          <p:nvPr/>
        </p:nvSpPr>
        <p:spPr>
          <a:xfrm>
            <a:off x="3628644" y="534216"/>
            <a:ext cx="914400" cy="914400"/>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Explosion 1 12"/>
          <p:cNvSpPr/>
          <p:nvPr/>
        </p:nvSpPr>
        <p:spPr>
          <a:xfrm>
            <a:off x="640080" y="1377696"/>
            <a:ext cx="1719072" cy="1447800"/>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Explosion 1 13"/>
          <p:cNvSpPr/>
          <p:nvPr/>
        </p:nvSpPr>
        <p:spPr>
          <a:xfrm>
            <a:off x="7531608" y="1377696"/>
            <a:ext cx="914400" cy="914400"/>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Explosion 1 14"/>
          <p:cNvSpPr/>
          <p:nvPr/>
        </p:nvSpPr>
        <p:spPr>
          <a:xfrm>
            <a:off x="5163312" y="1448616"/>
            <a:ext cx="1719072" cy="1447800"/>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Explosion 1 15"/>
          <p:cNvSpPr/>
          <p:nvPr/>
        </p:nvSpPr>
        <p:spPr>
          <a:xfrm>
            <a:off x="2020443" y="4234434"/>
            <a:ext cx="1719072" cy="1447800"/>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91030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80">
                                          <p:stCondLst>
                                            <p:cond delay="0"/>
                                          </p:stCondLst>
                                        </p:cTn>
                                        <p:tgtEl>
                                          <p:spTgt spid="11"/>
                                        </p:tgtEl>
                                      </p:cBhvr>
                                    </p:animEffect>
                                    <p:anim calcmode="lin" valueType="num">
                                      <p:cBhvr>
                                        <p:cTn id="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3" dur="26">
                                          <p:stCondLst>
                                            <p:cond delay="650"/>
                                          </p:stCondLst>
                                        </p:cTn>
                                        <p:tgtEl>
                                          <p:spTgt spid="11"/>
                                        </p:tgtEl>
                                      </p:cBhvr>
                                      <p:to x="100000" y="60000"/>
                                    </p:animScale>
                                    <p:animScale>
                                      <p:cBhvr>
                                        <p:cTn id="14" dur="166" decel="50000">
                                          <p:stCondLst>
                                            <p:cond delay="676"/>
                                          </p:stCondLst>
                                        </p:cTn>
                                        <p:tgtEl>
                                          <p:spTgt spid="11"/>
                                        </p:tgtEl>
                                      </p:cBhvr>
                                      <p:to x="100000" y="100000"/>
                                    </p:animScale>
                                    <p:animScale>
                                      <p:cBhvr>
                                        <p:cTn id="15" dur="26">
                                          <p:stCondLst>
                                            <p:cond delay="1312"/>
                                          </p:stCondLst>
                                        </p:cTn>
                                        <p:tgtEl>
                                          <p:spTgt spid="11"/>
                                        </p:tgtEl>
                                      </p:cBhvr>
                                      <p:to x="100000" y="80000"/>
                                    </p:animScale>
                                    <p:animScale>
                                      <p:cBhvr>
                                        <p:cTn id="16" dur="166" decel="50000">
                                          <p:stCondLst>
                                            <p:cond delay="1338"/>
                                          </p:stCondLst>
                                        </p:cTn>
                                        <p:tgtEl>
                                          <p:spTgt spid="11"/>
                                        </p:tgtEl>
                                      </p:cBhvr>
                                      <p:to x="100000" y="100000"/>
                                    </p:animScale>
                                    <p:animScale>
                                      <p:cBhvr>
                                        <p:cTn id="17" dur="26">
                                          <p:stCondLst>
                                            <p:cond delay="1642"/>
                                          </p:stCondLst>
                                        </p:cTn>
                                        <p:tgtEl>
                                          <p:spTgt spid="11"/>
                                        </p:tgtEl>
                                      </p:cBhvr>
                                      <p:to x="100000" y="90000"/>
                                    </p:animScale>
                                    <p:animScale>
                                      <p:cBhvr>
                                        <p:cTn id="18" dur="166" decel="50000">
                                          <p:stCondLst>
                                            <p:cond delay="1668"/>
                                          </p:stCondLst>
                                        </p:cTn>
                                        <p:tgtEl>
                                          <p:spTgt spid="11"/>
                                        </p:tgtEl>
                                      </p:cBhvr>
                                      <p:to x="100000" y="100000"/>
                                    </p:animScale>
                                    <p:animScale>
                                      <p:cBhvr>
                                        <p:cTn id="19" dur="26">
                                          <p:stCondLst>
                                            <p:cond delay="1808"/>
                                          </p:stCondLst>
                                        </p:cTn>
                                        <p:tgtEl>
                                          <p:spTgt spid="11"/>
                                        </p:tgtEl>
                                      </p:cBhvr>
                                      <p:to x="100000" y="95000"/>
                                    </p:animScale>
                                    <p:animScale>
                                      <p:cBhvr>
                                        <p:cTn id="20" dur="166" decel="50000">
                                          <p:stCondLst>
                                            <p:cond delay="1834"/>
                                          </p:stCondLst>
                                        </p:cTn>
                                        <p:tgtEl>
                                          <p:spTgt spid="11"/>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down)">
                                      <p:cBhvr>
                                        <p:cTn id="25" dur="580">
                                          <p:stCondLst>
                                            <p:cond delay="0"/>
                                          </p:stCondLst>
                                        </p:cTn>
                                        <p:tgtEl>
                                          <p:spTgt spid="13"/>
                                        </p:tgtEl>
                                      </p:cBhvr>
                                    </p:animEffect>
                                    <p:anim calcmode="lin" valueType="num">
                                      <p:cBhvr>
                                        <p:cTn id="26"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31" dur="26">
                                          <p:stCondLst>
                                            <p:cond delay="650"/>
                                          </p:stCondLst>
                                        </p:cTn>
                                        <p:tgtEl>
                                          <p:spTgt spid="13"/>
                                        </p:tgtEl>
                                      </p:cBhvr>
                                      <p:to x="100000" y="60000"/>
                                    </p:animScale>
                                    <p:animScale>
                                      <p:cBhvr>
                                        <p:cTn id="32" dur="166" decel="50000">
                                          <p:stCondLst>
                                            <p:cond delay="676"/>
                                          </p:stCondLst>
                                        </p:cTn>
                                        <p:tgtEl>
                                          <p:spTgt spid="13"/>
                                        </p:tgtEl>
                                      </p:cBhvr>
                                      <p:to x="100000" y="100000"/>
                                    </p:animScale>
                                    <p:animScale>
                                      <p:cBhvr>
                                        <p:cTn id="33" dur="26">
                                          <p:stCondLst>
                                            <p:cond delay="1312"/>
                                          </p:stCondLst>
                                        </p:cTn>
                                        <p:tgtEl>
                                          <p:spTgt spid="13"/>
                                        </p:tgtEl>
                                      </p:cBhvr>
                                      <p:to x="100000" y="80000"/>
                                    </p:animScale>
                                    <p:animScale>
                                      <p:cBhvr>
                                        <p:cTn id="34" dur="166" decel="50000">
                                          <p:stCondLst>
                                            <p:cond delay="1338"/>
                                          </p:stCondLst>
                                        </p:cTn>
                                        <p:tgtEl>
                                          <p:spTgt spid="13"/>
                                        </p:tgtEl>
                                      </p:cBhvr>
                                      <p:to x="100000" y="100000"/>
                                    </p:animScale>
                                    <p:animScale>
                                      <p:cBhvr>
                                        <p:cTn id="35" dur="26">
                                          <p:stCondLst>
                                            <p:cond delay="1642"/>
                                          </p:stCondLst>
                                        </p:cTn>
                                        <p:tgtEl>
                                          <p:spTgt spid="13"/>
                                        </p:tgtEl>
                                      </p:cBhvr>
                                      <p:to x="100000" y="90000"/>
                                    </p:animScale>
                                    <p:animScale>
                                      <p:cBhvr>
                                        <p:cTn id="36" dur="166" decel="50000">
                                          <p:stCondLst>
                                            <p:cond delay="1668"/>
                                          </p:stCondLst>
                                        </p:cTn>
                                        <p:tgtEl>
                                          <p:spTgt spid="13"/>
                                        </p:tgtEl>
                                      </p:cBhvr>
                                      <p:to x="100000" y="100000"/>
                                    </p:animScale>
                                    <p:animScale>
                                      <p:cBhvr>
                                        <p:cTn id="37" dur="26">
                                          <p:stCondLst>
                                            <p:cond delay="1808"/>
                                          </p:stCondLst>
                                        </p:cTn>
                                        <p:tgtEl>
                                          <p:spTgt spid="13"/>
                                        </p:tgtEl>
                                      </p:cBhvr>
                                      <p:to x="100000" y="95000"/>
                                    </p:animScale>
                                    <p:animScale>
                                      <p:cBhvr>
                                        <p:cTn id="38" dur="166" decel="50000">
                                          <p:stCondLst>
                                            <p:cond delay="1834"/>
                                          </p:stCondLst>
                                        </p:cTn>
                                        <p:tgtEl>
                                          <p:spTgt spid="13"/>
                                        </p:tgtEl>
                                      </p:cBhvr>
                                      <p:to x="100000" y="100000"/>
                                    </p:animScale>
                                  </p:childTnLst>
                                </p:cTn>
                              </p:par>
                              <p:par>
                                <p:cTn id="39" presetID="31"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p:cTn id="41" dur="2000" fill="hold"/>
                                        <p:tgtEl>
                                          <p:spTgt spid="14"/>
                                        </p:tgtEl>
                                        <p:attrNameLst>
                                          <p:attrName>ppt_w</p:attrName>
                                        </p:attrNameLst>
                                      </p:cBhvr>
                                      <p:tavLst>
                                        <p:tav tm="0">
                                          <p:val>
                                            <p:fltVal val="0"/>
                                          </p:val>
                                        </p:tav>
                                        <p:tav tm="100000">
                                          <p:val>
                                            <p:strVal val="#ppt_w"/>
                                          </p:val>
                                        </p:tav>
                                      </p:tavLst>
                                    </p:anim>
                                    <p:anim calcmode="lin" valueType="num">
                                      <p:cBhvr>
                                        <p:cTn id="42" dur="2000" fill="hold"/>
                                        <p:tgtEl>
                                          <p:spTgt spid="14"/>
                                        </p:tgtEl>
                                        <p:attrNameLst>
                                          <p:attrName>ppt_h</p:attrName>
                                        </p:attrNameLst>
                                      </p:cBhvr>
                                      <p:tavLst>
                                        <p:tav tm="0">
                                          <p:val>
                                            <p:fltVal val="0"/>
                                          </p:val>
                                        </p:tav>
                                        <p:tav tm="100000">
                                          <p:val>
                                            <p:strVal val="#ppt_h"/>
                                          </p:val>
                                        </p:tav>
                                      </p:tavLst>
                                    </p:anim>
                                    <p:anim calcmode="lin" valueType="num">
                                      <p:cBhvr>
                                        <p:cTn id="43" dur="2000" fill="hold"/>
                                        <p:tgtEl>
                                          <p:spTgt spid="14"/>
                                        </p:tgtEl>
                                        <p:attrNameLst>
                                          <p:attrName>style.rotation</p:attrName>
                                        </p:attrNameLst>
                                      </p:cBhvr>
                                      <p:tavLst>
                                        <p:tav tm="0">
                                          <p:val>
                                            <p:fltVal val="90"/>
                                          </p:val>
                                        </p:tav>
                                        <p:tav tm="100000">
                                          <p:val>
                                            <p:fltVal val="0"/>
                                          </p:val>
                                        </p:tav>
                                      </p:tavLst>
                                    </p:anim>
                                    <p:animEffect transition="in" filter="fade">
                                      <p:cBhvr>
                                        <p:cTn id="44" dur="2000"/>
                                        <p:tgtEl>
                                          <p:spTgt spid="14"/>
                                        </p:tgtEl>
                                      </p:cBhvr>
                                    </p:animEffect>
                                  </p:childTnLst>
                                </p:cTn>
                              </p:par>
                              <p:par>
                                <p:cTn id="45" presetID="31" presetClass="entr" presetSubtype="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2000" fill="hold"/>
                                        <p:tgtEl>
                                          <p:spTgt spid="9"/>
                                        </p:tgtEl>
                                        <p:attrNameLst>
                                          <p:attrName>ppt_w</p:attrName>
                                        </p:attrNameLst>
                                      </p:cBhvr>
                                      <p:tavLst>
                                        <p:tav tm="0">
                                          <p:val>
                                            <p:fltVal val="0"/>
                                          </p:val>
                                        </p:tav>
                                        <p:tav tm="100000">
                                          <p:val>
                                            <p:strVal val="#ppt_w"/>
                                          </p:val>
                                        </p:tav>
                                      </p:tavLst>
                                    </p:anim>
                                    <p:anim calcmode="lin" valueType="num">
                                      <p:cBhvr>
                                        <p:cTn id="48" dur="2000" fill="hold"/>
                                        <p:tgtEl>
                                          <p:spTgt spid="9"/>
                                        </p:tgtEl>
                                        <p:attrNameLst>
                                          <p:attrName>ppt_h</p:attrName>
                                        </p:attrNameLst>
                                      </p:cBhvr>
                                      <p:tavLst>
                                        <p:tav tm="0">
                                          <p:val>
                                            <p:fltVal val="0"/>
                                          </p:val>
                                        </p:tav>
                                        <p:tav tm="100000">
                                          <p:val>
                                            <p:strVal val="#ppt_h"/>
                                          </p:val>
                                        </p:tav>
                                      </p:tavLst>
                                    </p:anim>
                                    <p:anim calcmode="lin" valueType="num">
                                      <p:cBhvr>
                                        <p:cTn id="49" dur="2000" fill="hold"/>
                                        <p:tgtEl>
                                          <p:spTgt spid="9"/>
                                        </p:tgtEl>
                                        <p:attrNameLst>
                                          <p:attrName>style.rotation</p:attrName>
                                        </p:attrNameLst>
                                      </p:cBhvr>
                                      <p:tavLst>
                                        <p:tav tm="0">
                                          <p:val>
                                            <p:fltVal val="90"/>
                                          </p:val>
                                        </p:tav>
                                        <p:tav tm="100000">
                                          <p:val>
                                            <p:fltVal val="0"/>
                                          </p:val>
                                        </p:tav>
                                      </p:tavLst>
                                    </p:anim>
                                    <p:animEffect transition="in" filter="fade">
                                      <p:cBhvr>
                                        <p:cTn id="50" dur="2000"/>
                                        <p:tgtEl>
                                          <p:spTgt spid="9"/>
                                        </p:tgtEl>
                                      </p:cBhvr>
                                    </p:animEffect>
                                  </p:childTnLst>
                                </p:cTn>
                              </p:par>
                              <p:par>
                                <p:cTn id="51" presetID="31" presetClass="entr" presetSubtype="0" fill="hold" grpId="0" nodeType="with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p:cTn id="53" dur="2000" fill="hold"/>
                                        <p:tgtEl>
                                          <p:spTgt spid="12"/>
                                        </p:tgtEl>
                                        <p:attrNameLst>
                                          <p:attrName>ppt_w</p:attrName>
                                        </p:attrNameLst>
                                      </p:cBhvr>
                                      <p:tavLst>
                                        <p:tav tm="0">
                                          <p:val>
                                            <p:fltVal val="0"/>
                                          </p:val>
                                        </p:tav>
                                        <p:tav tm="100000">
                                          <p:val>
                                            <p:strVal val="#ppt_w"/>
                                          </p:val>
                                        </p:tav>
                                      </p:tavLst>
                                    </p:anim>
                                    <p:anim calcmode="lin" valueType="num">
                                      <p:cBhvr>
                                        <p:cTn id="54" dur="2000" fill="hold"/>
                                        <p:tgtEl>
                                          <p:spTgt spid="12"/>
                                        </p:tgtEl>
                                        <p:attrNameLst>
                                          <p:attrName>ppt_h</p:attrName>
                                        </p:attrNameLst>
                                      </p:cBhvr>
                                      <p:tavLst>
                                        <p:tav tm="0">
                                          <p:val>
                                            <p:fltVal val="0"/>
                                          </p:val>
                                        </p:tav>
                                        <p:tav tm="100000">
                                          <p:val>
                                            <p:strVal val="#ppt_h"/>
                                          </p:val>
                                        </p:tav>
                                      </p:tavLst>
                                    </p:anim>
                                    <p:anim calcmode="lin" valueType="num">
                                      <p:cBhvr>
                                        <p:cTn id="55" dur="2000" fill="hold"/>
                                        <p:tgtEl>
                                          <p:spTgt spid="12"/>
                                        </p:tgtEl>
                                        <p:attrNameLst>
                                          <p:attrName>style.rotation</p:attrName>
                                        </p:attrNameLst>
                                      </p:cBhvr>
                                      <p:tavLst>
                                        <p:tav tm="0">
                                          <p:val>
                                            <p:fltVal val="90"/>
                                          </p:val>
                                        </p:tav>
                                        <p:tav tm="100000">
                                          <p:val>
                                            <p:fltVal val="0"/>
                                          </p:val>
                                        </p:tav>
                                      </p:tavLst>
                                    </p:anim>
                                    <p:animEffect transition="in" filter="fade">
                                      <p:cBhvr>
                                        <p:cTn id="56" dur="2000"/>
                                        <p:tgtEl>
                                          <p:spTgt spid="12"/>
                                        </p:tgtEl>
                                      </p:cBhvr>
                                    </p:animEffect>
                                  </p:childTnLst>
                                </p:cTn>
                              </p:par>
                              <p:par>
                                <p:cTn id="57" presetID="31" presetClass="entr" presetSubtype="0" fill="hold" grpId="0" nodeType="withEffect">
                                  <p:stCondLst>
                                    <p:cond delay="0"/>
                                  </p:stCondLst>
                                  <p:childTnLst>
                                    <p:set>
                                      <p:cBhvr>
                                        <p:cTn id="58" dur="1" fill="hold">
                                          <p:stCondLst>
                                            <p:cond delay="0"/>
                                          </p:stCondLst>
                                        </p:cTn>
                                        <p:tgtEl>
                                          <p:spTgt spid="10"/>
                                        </p:tgtEl>
                                        <p:attrNameLst>
                                          <p:attrName>style.visibility</p:attrName>
                                        </p:attrNameLst>
                                      </p:cBhvr>
                                      <p:to>
                                        <p:strVal val="visible"/>
                                      </p:to>
                                    </p:set>
                                    <p:anim calcmode="lin" valueType="num">
                                      <p:cBhvr>
                                        <p:cTn id="59" dur="2000" fill="hold"/>
                                        <p:tgtEl>
                                          <p:spTgt spid="10"/>
                                        </p:tgtEl>
                                        <p:attrNameLst>
                                          <p:attrName>ppt_w</p:attrName>
                                        </p:attrNameLst>
                                      </p:cBhvr>
                                      <p:tavLst>
                                        <p:tav tm="0">
                                          <p:val>
                                            <p:fltVal val="0"/>
                                          </p:val>
                                        </p:tav>
                                        <p:tav tm="100000">
                                          <p:val>
                                            <p:strVal val="#ppt_w"/>
                                          </p:val>
                                        </p:tav>
                                      </p:tavLst>
                                    </p:anim>
                                    <p:anim calcmode="lin" valueType="num">
                                      <p:cBhvr>
                                        <p:cTn id="60" dur="2000" fill="hold"/>
                                        <p:tgtEl>
                                          <p:spTgt spid="10"/>
                                        </p:tgtEl>
                                        <p:attrNameLst>
                                          <p:attrName>ppt_h</p:attrName>
                                        </p:attrNameLst>
                                      </p:cBhvr>
                                      <p:tavLst>
                                        <p:tav tm="0">
                                          <p:val>
                                            <p:fltVal val="0"/>
                                          </p:val>
                                        </p:tav>
                                        <p:tav tm="100000">
                                          <p:val>
                                            <p:strVal val="#ppt_h"/>
                                          </p:val>
                                        </p:tav>
                                      </p:tavLst>
                                    </p:anim>
                                    <p:anim calcmode="lin" valueType="num">
                                      <p:cBhvr>
                                        <p:cTn id="61" dur="2000" fill="hold"/>
                                        <p:tgtEl>
                                          <p:spTgt spid="10"/>
                                        </p:tgtEl>
                                        <p:attrNameLst>
                                          <p:attrName>style.rotation</p:attrName>
                                        </p:attrNameLst>
                                      </p:cBhvr>
                                      <p:tavLst>
                                        <p:tav tm="0">
                                          <p:val>
                                            <p:fltVal val="90"/>
                                          </p:val>
                                        </p:tav>
                                        <p:tav tm="100000">
                                          <p:val>
                                            <p:fltVal val="0"/>
                                          </p:val>
                                        </p:tav>
                                      </p:tavLst>
                                    </p:anim>
                                    <p:animEffect transition="in" filter="fade">
                                      <p:cBhvr>
                                        <p:cTn id="62" dur="2000"/>
                                        <p:tgtEl>
                                          <p:spTgt spid="10"/>
                                        </p:tgtEl>
                                      </p:cBhvr>
                                    </p:animEffect>
                                  </p:childTnLst>
                                </p:cTn>
                              </p:par>
                              <p:par>
                                <p:cTn id="63" presetID="31" presetClass="entr" presetSubtype="0" fill="hold" grpId="0" nodeType="withEffect">
                                  <p:stCondLst>
                                    <p:cond delay="0"/>
                                  </p:stCondLst>
                                  <p:childTnLst>
                                    <p:set>
                                      <p:cBhvr>
                                        <p:cTn id="64" dur="1" fill="hold">
                                          <p:stCondLst>
                                            <p:cond delay="0"/>
                                          </p:stCondLst>
                                        </p:cTn>
                                        <p:tgtEl>
                                          <p:spTgt spid="15"/>
                                        </p:tgtEl>
                                        <p:attrNameLst>
                                          <p:attrName>style.visibility</p:attrName>
                                        </p:attrNameLst>
                                      </p:cBhvr>
                                      <p:to>
                                        <p:strVal val="visible"/>
                                      </p:to>
                                    </p:set>
                                    <p:anim calcmode="lin" valueType="num">
                                      <p:cBhvr>
                                        <p:cTn id="65" dur="2000" fill="hold"/>
                                        <p:tgtEl>
                                          <p:spTgt spid="15"/>
                                        </p:tgtEl>
                                        <p:attrNameLst>
                                          <p:attrName>ppt_w</p:attrName>
                                        </p:attrNameLst>
                                      </p:cBhvr>
                                      <p:tavLst>
                                        <p:tav tm="0">
                                          <p:val>
                                            <p:fltVal val="0"/>
                                          </p:val>
                                        </p:tav>
                                        <p:tav tm="100000">
                                          <p:val>
                                            <p:strVal val="#ppt_w"/>
                                          </p:val>
                                        </p:tav>
                                      </p:tavLst>
                                    </p:anim>
                                    <p:anim calcmode="lin" valueType="num">
                                      <p:cBhvr>
                                        <p:cTn id="66" dur="2000" fill="hold"/>
                                        <p:tgtEl>
                                          <p:spTgt spid="15"/>
                                        </p:tgtEl>
                                        <p:attrNameLst>
                                          <p:attrName>ppt_h</p:attrName>
                                        </p:attrNameLst>
                                      </p:cBhvr>
                                      <p:tavLst>
                                        <p:tav tm="0">
                                          <p:val>
                                            <p:fltVal val="0"/>
                                          </p:val>
                                        </p:tav>
                                        <p:tav tm="100000">
                                          <p:val>
                                            <p:strVal val="#ppt_h"/>
                                          </p:val>
                                        </p:tav>
                                      </p:tavLst>
                                    </p:anim>
                                    <p:anim calcmode="lin" valueType="num">
                                      <p:cBhvr>
                                        <p:cTn id="67" dur="2000" fill="hold"/>
                                        <p:tgtEl>
                                          <p:spTgt spid="15"/>
                                        </p:tgtEl>
                                        <p:attrNameLst>
                                          <p:attrName>style.rotation</p:attrName>
                                        </p:attrNameLst>
                                      </p:cBhvr>
                                      <p:tavLst>
                                        <p:tav tm="0">
                                          <p:val>
                                            <p:fltVal val="90"/>
                                          </p:val>
                                        </p:tav>
                                        <p:tav tm="100000">
                                          <p:val>
                                            <p:fltVal val="0"/>
                                          </p:val>
                                        </p:tav>
                                      </p:tavLst>
                                    </p:anim>
                                    <p:animEffect transition="in" filter="fade">
                                      <p:cBhvr>
                                        <p:cTn id="68" dur="2000"/>
                                        <p:tgtEl>
                                          <p:spTgt spid="15"/>
                                        </p:tgtEl>
                                      </p:cBhvr>
                                    </p:animEffect>
                                  </p:childTnLst>
                                </p:cTn>
                              </p:par>
                              <p:par>
                                <p:cTn id="69" presetID="31" presetClass="entr" presetSubtype="0" fill="hold" grpId="0" nodeType="withEffect">
                                  <p:stCondLst>
                                    <p:cond delay="0"/>
                                  </p:stCondLst>
                                  <p:childTnLst>
                                    <p:set>
                                      <p:cBhvr>
                                        <p:cTn id="70" dur="1" fill="hold">
                                          <p:stCondLst>
                                            <p:cond delay="0"/>
                                          </p:stCondLst>
                                        </p:cTn>
                                        <p:tgtEl>
                                          <p:spTgt spid="16"/>
                                        </p:tgtEl>
                                        <p:attrNameLst>
                                          <p:attrName>style.visibility</p:attrName>
                                        </p:attrNameLst>
                                      </p:cBhvr>
                                      <p:to>
                                        <p:strVal val="visible"/>
                                      </p:to>
                                    </p:set>
                                    <p:anim calcmode="lin" valueType="num">
                                      <p:cBhvr>
                                        <p:cTn id="71" dur="2000" fill="hold"/>
                                        <p:tgtEl>
                                          <p:spTgt spid="16"/>
                                        </p:tgtEl>
                                        <p:attrNameLst>
                                          <p:attrName>ppt_w</p:attrName>
                                        </p:attrNameLst>
                                      </p:cBhvr>
                                      <p:tavLst>
                                        <p:tav tm="0">
                                          <p:val>
                                            <p:fltVal val="0"/>
                                          </p:val>
                                        </p:tav>
                                        <p:tav tm="100000">
                                          <p:val>
                                            <p:strVal val="#ppt_w"/>
                                          </p:val>
                                        </p:tav>
                                      </p:tavLst>
                                    </p:anim>
                                    <p:anim calcmode="lin" valueType="num">
                                      <p:cBhvr>
                                        <p:cTn id="72" dur="2000" fill="hold"/>
                                        <p:tgtEl>
                                          <p:spTgt spid="16"/>
                                        </p:tgtEl>
                                        <p:attrNameLst>
                                          <p:attrName>ppt_h</p:attrName>
                                        </p:attrNameLst>
                                      </p:cBhvr>
                                      <p:tavLst>
                                        <p:tav tm="0">
                                          <p:val>
                                            <p:fltVal val="0"/>
                                          </p:val>
                                        </p:tav>
                                        <p:tav tm="100000">
                                          <p:val>
                                            <p:strVal val="#ppt_h"/>
                                          </p:val>
                                        </p:tav>
                                      </p:tavLst>
                                    </p:anim>
                                    <p:anim calcmode="lin" valueType="num">
                                      <p:cBhvr>
                                        <p:cTn id="73" dur="2000" fill="hold"/>
                                        <p:tgtEl>
                                          <p:spTgt spid="16"/>
                                        </p:tgtEl>
                                        <p:attrNameLst>
                                          <p:attrName>style.rotation</p:attrName>
                                        </p:attrNameLst>
                                      </p:cBhvr>
                                      <p:tavLst>
                                        <p:tav tm="0">
                                          <p:val>
                                            <p:fltVal val="90"/>
                                          </p:val>
                                        </p:tav>
                                        <p:tav tm="100000">
                                          <p:val>
                                            <p:fltVal val="0"/>
                                          </p:val>
                                        </p:tav>
                                      </p:tavLst>
                                    </p:anim>
                                    <p:animEffect transition="in" filter="fade">
                                      <p:cBhvr>
                                        <p:cTn id="74"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UARs for ACCESS</a:t>
            </a:r>
            <a:endParaRPr lang="en-US" dirty="0"/>
          </a:p>
        </p:txBody>
      </p:sp>
      <p:sp>
        <p:nvSpPr>
          <p:cNvPr id="3" name="Content Placeholder 2"/>
          <p:cNvSpPr>
            <a:spLocks noGrp="1"/>
          </p:cNvSpPr>
          <p:nvPr>
            <p:ph idx="1"/>
          </p:nvPr>
        </p:nvSpPr>
        <p:spPr>
          <a:xfrm>
            <a:off x="625885" y="1339472"/>
            <a:ext cx="7886700" cy="5086042"/>
          </a:xfrm>
        </p:spPr>
        <p:txBody>
          <a:bodyPr>
            <a:normAutofit/>
          </a:bodyPr>
          <a:lstStyle/>
          <a:p>
            <a:r>
              <a:rPr lang="en-US" dirty="0" smtClean="0"/>
              <a:t>Students requiring Human Reader or Scribe must have a UAR for ACCESS</a:t>
            </a:r>
          </a:p>
          <a:p>
            <a:pPr lvl="1"/>
            <a:r>
              <a:rPr lang="en-US" dirty="0" smtClean="0"/>
              <a:t>Federal requirement</a:t>
            </a:r>
          </a:p>
          <a:p>
            <a:pPr lvl="1"/>
            <a:r>
              <a:rPr lang="en-US" dirty="0" smtClean="0"/>
              <a:t>Use the same form as CMAS</a:t>
            </a:r>
          </a:p>
          <a:p>
            <a:pPr lvl="1"/>
            <a:r>
              <a:rPr lang="en-US" dirty="0" smtClean="0"/>
              <a:t>Use same process as CMAS UARs</a:t>
            </a:r>
          </a:p>
          <a:p>
            <a:pPr lvl="2"/>
            <a:r>
              <a:rPr lang="en-US" sz="2000" dirty="0" smtClean="0"/>
              <a:t>Complete form</a:t>
            </a:r>
          </a:p>
          <a:p>
            <a:pPr lvl="2"/>
            <a:r>
              <a:rPr lang="en-US" sz="2000" dirty="0" smtClean="0"/>
              <a:t>Complete spreadsheet</a:t>
            </a:r>
          </a:p>
          <a:p>
            <a:pPr lvl="3"/>
            <a:r>
              <a:rPr lang="en-US" sz="2000" dirty="0"/>
              <a:t>Different tabs for different </a:t>
            </a:r>
            <a:r>
              <a:rPr lang="en-US" sz="2000" dirty="0" smtClean="0"/>
              <a:t>grades</a:t>
            </a:r>
          </a:p>
          <a:p>
            <a:pPr lvl="2"/>
            <a:r>
              <a:rPr lang="en-US" sz="2000" dirty="0" smtClean="0"/>
              <a:t>Load into </a:t>
            </a:r>
            <a:r>
              <a:rPr lang="en-US" sz="2000" dirty="0" err="1" smtClean="0"/>
              <a:t>Syncplicity</a:t>
            </a:r>
            <a:endParaRPr lang="en-US" sz="2000" dirty="0" smtClean="0"/>
          </a:p>
          <a:p>
            <a:pPr lvl="2"/>
            <a:r>
              <a:rPr lang="en-US" sz="2000" dirty="0" smtClean="0"/>
              <a:t>Email </a:t>
            </a:r>
            <a:r>
              <a:rPr lang="en-US" sz="2000" dirty="0" smtClean="0">
                <a:hlinkClick r:id="rId2"/>
              </a:rPr>
              <a:t>Assessment_UAR@cde.state.co.us</a:t>
            </a:r>
            <a:endParaRPr lang="en-US" sz="2000" dirty="0" smtClean="0"/>
          </a:p>
          <a:p>
            <a:pPr marL="914400" lvl="2" indent="0">
              <a:buNone/>
            </a:pPr>
            <a:endParaRPr lang="en-US" sz="2000" dirty="0" smtClean="0"/>
          </a:p>
          <a:p>
            <a:pPr marL="914400" lvl="2" indent="0">
              <a:buNone/>
            </a:pPr>
            <a:endParaRPr lang="en-US" dirty="0" smtClean="0"/>
          </a:p>
          <a:p>
            <a:pPr marL="0" indent="0" algn="ctr">
              <a:buNone/>
            </a:pPr>
            <a:r>
              <a:rPr lang="en-US" dirty="0" smtClean="0"/>
              <a:t>Due </a:t>
            </a:r>
            <a:r>
              <a:rPr lang="en-US" b="1" u="sng" dirty="0" smtClean="0"/>
              <a:t>December 1, 2019</a:t>
            </a:r>
            <a:r>
              <a:rPr lang="en-US" dirty="0" smtClean="0"/>
              <a:t> in order to have ready for January test window!</a:t>
            </a:r>
          </a:p>
        </p:txBody>
      </p:sp>
    </p:spTree>
    <p:extLst>
      <p:ext uri="{BB962C8B-B14F-4D97-AF65-F5344CB8AC3E}">
        <p14:creationId xmlns:p14="http://schemas.microsoft.com/office/powerpoint/2010/main" val="10858395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70536" y="700859"/>
            <a:ext cx="8953500" cy="2886075"/>
          </a:xfrm>
          <a:prstGeom prst="rect">
            <a:avLst/>
          </a:prstGeom>
          <a:ln>
            <a:solidFill>
              <a:schemeClr val="tx1"/>
            </a:solidFill>
          </a:ln>
        </p:spPr>
      </p:pic>
      <p:pic>
        <p:nvPicPr>
          <p:cNvPr id="6" name="Picture 5"/>
          <p:cNvPicPr>
            <a:picLocks noChangeAspect="1"/>
          </p:cNvPicPr>
          <p:nvPr/>
        </p:nvPicPr>
        <p:blipFill>
          <a:blip r:embed="rId3"/>
          <a:stretch>
            <a:fillRect/>
          </a:stretch>
        </p:blipFill>
        <p:spPr>
          <a:xfrm>
            <a:off x="70536" y="3989388"/>
            <a:ext cx="9001125" cy="2438400"/>
          </a:xfrm>
          <a:prstGeom prst="rect">
            <a:avLst/>
          </a:prstGeom>
        </p:spPr>
      </p:pic>
      <p:sp>
        <p:nvSpPr>
          <p:cNvPr id="7" name="TextBox 6"/>
          <p:cNvSpPr txBox="1"/>
          <p:nvPr/>
        </p:nvSpPr>
        <p:spPr>
          <a:xfrm>
            <a:off x="5016843" y="345989"/>
            <a:ext cx="3385752" cy="646331"/>
          </a:xfrm>
          <a:prstGeom prst="rect">
            <a:avLst/>
          </a:prstGeom>
          <a:solidFill>
            <a:schemeClr val="accent4">
              <a:lumMod val="20000"/>
              <a:lumOff val="80000"/>
            </a:schemeClr>
          </a:solidFill>
          <a:ln>
            <a:solidFill>
              <a:schemeClr val="tx1"/>
            </a:solidFill>
          </a:ln>
        </p:spPr>
        <p:txBody>
          <a:bodyPr wrap="square" rtlCol="0">
            <a:spAutoFit/>
          </a:bodyPr>
          <a:lstStyle/>
          <a:p>
            <a:pPr algn="ctr"/>
            <a:r>
              <a:rPr lang="en-US" dirty="0" smtClean="0"/>
              <a:t>Follow directions on cover sheet for ACCESS and CMAS</a:t>
            </a:r>
            <a:endParaRPr lang="en-US" dirty="0"/>
          </a:p>
        </p:txBody>
      </p:sp>
      <p:sp>
        <p:nvSpPr>
          <p:cNvPr id="8" name="TextBox 7"/>
          <p:cNvSpPr txBox="1"/>
          <p:nvPr/>
        </p:nvSpPr>
        <p:spPr>
          <a:xfrm>
            <a:off x="5016843" y="3464996"/>
            <a:ext cx="3385752" cy="646331"/>
          </a:xfrm>
          <a:prstGeom prst="rect">
            <a:avLst/>
          </a:prstGeom>
          <a:solidFill>
            <a:schemeClr val="accent4">
              <a:lumMod val="20000"/>
              <a:lumOff val="80000"/>
            </a:schemeClr>
          </a:solidFill>
          <a:ln>
            <a:solidFill>
              <a:schemeClr val="tx1"/>
            </a:solidFill>
          </a:ln>
        </p:spPr>
        <p:txBody>
          <a:bodyPr wrap="square" rtlCol="0">
            <a:spAutoFit/>
          </a:bodyPr>
          <a:lstStyle/>
          <a:p>
            <a:pPr algn="ctr"/>
            <a:r>
              <a:rPr lang="en-US" dirty="0" smtClean="0"/>
              <a:t>Indicate whether it’s for ACCESS only or ACCESS and CMAS</a:t>
            </a:r>
            <a:endParaRPr lang="en-US" dirty="0"/>
          </a:p>
        </p:txBody>
      </p:sp>
    </p:spTree>
    <p:extLst>
      <p:ext uri="{BB962C8B-B14F-4D97-AF65-F5344CB8AC3E}">
        <p14:creationId xmlns:p14="http://schemas.microsoft.com/office/powerpoint/2010/main" val="2990188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National </a:t>
            </a:r>
            <a:r>
              <a:rPr lang="en-US" dirty="0" smtClean="0"/>
              <a:t>Recommendations</a:t>
            </a:r>
            <a:br>
              <a:rPr lang="en-US" dirty="0" smtClean="0"/>
            </a:br>
            <a:r>
              <a:rPr lang="en-US" dirty="0" smtClean="0"/>
              <a:t>and </a:t>
            </a:r>
            <a:br>
              <a:rPr lang="en-US" dirty="0" smtClean="0"/>
            </a:br>
            <a:r>
              <a:rPr lang="en-US" dirty="0" smtClean="0"/>
              <a:t>Laws</a:t>
            </a:r>
            <a:r>
              <a:rPr lang="en-US" dirty="0"/>
              <a:t/>
            </a:r>
            <a:br>
              <a:rPr lang="en-US" dirty="0"/>
            </a:br>
            <a:endParaRPr lang="en-US" dirty="0"/>
          </a:p>
        </p:txBody>
      </p:sp>
    </p:spTree>
    <p:extLst>
      <p:ext uri="{BB962C8B-B14F-4D97-AF65-F5344CB8AC3E}">
        <p14:creationId xmlns:p14="http://schemas.microsoft.com/office/powerpoint/2010/main" val="16792108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3350" y="651868"/>
            <a:ext cx="8907420" cy="2740745"/>
          </a:xfrm>
          <a:prstGeom prst="rect">
            <a:avLst/>
          </a:prstGeom>
          <a:ln>
            <a:solidFill>
              <a:schemeClr val="tx2"/>
            </a:solidFill>
          </a:ln>
        </p:spPr>
      </p:pic>
      <p:pic>
        <p:nvPicPr>
          <p:cNvPr id="3" name="Picture 2"/>
          <p:cNvPicPr>
            <a:picLocks noChangeAspect="1"/>
          </p:cNvPicPr>
          <p:nvPr/>
        </p:nvPicPr>
        <p:blipFill>
          <a:blip r:embed="rId3"/>
          <a:stretch>
            <a:fillRect/>
          </a:stretch>
        </p:blipFill>
        <p:spPr>
          <a:xfrm>
            <a:off x="133350" y="3998268"/>
            <a:ext cx="9010650" cy="2219325"/>
          </a:xfrm>
          <a:prstGeom prst="rect">
            <a:avLst/>
          </a:prstGeom>
        </p:spPr>
      </p:pic>
      <p:sp>
        <p:nvSpPr>
          <p:cNvPr id="5" name="TextBox 4"/>
          <p:cNvSpPr txBox="1"/>
          <p:nvPr/>
        </p:nvSpPr>
        <p:spPr>
          <a:xfrm>
            <a:off x="5074509" y="328702"/>
            <a:ext cx="3385752" cy="646331"/>
          </a:xfrm>
          <a:prstGeom prst="rect">
            <a:avLst/>
          </a:prstGeom>
          <a:solidFill>
            <a:schemeClr val="accent4">
              <a:lumMod val="20000"/>
              <a:lumOff val="80000"/>
            </a:schemeClr>
          </a:solidFill>
          <a:ln>
            <a:solidFill>
              <a:schemeClr val="tx1"/>
            </a:solidFill>
          </a:ln>
        </p:spPr>
        <p:txBody>
          <a:bodyPr wrap="square" rtlCol="0">
            <a:spAutoFit/>
          </a:bodyPr>
          <a:lstStyle/>
          <a:p>
            <a:pPr algn="ctr"/>
            <a:r>
              <a:rPr lang="en-US" dirty="0" smtClean="0"/>
              <a:t>Follow directions on cover sheet for ACCESS and CMAS</a:t>
            </a:r>
            <a:endParaRPr lang="en-US" dirty="0"/>
          </a:p>
        </p:txBody>
      </p:sp>
      <p:sp>
        <p:nvSpPr>
          <p:cNvPr id="6" name="TextBox 5"/>
          <p:cNvSpPr txBox="1"/>
          <p:nvPr/>
        </p:nvSpPr>
        <p:spPr>
          <a:xfrm>
            <a:off x="5074509" y="3540894"/>
            <a:ext cx="3385752" cy="646331"/>
          </a:xfrm>
          <a:prstGeom prst="rect">
            <a:avLst/>
          </a:prstGeom>
          <a:solidFill>
            <a:schemeClr val="accent4">
              <a:lumMod val="20000"/>
              <a:lumOff val="80000"/>
            </a:schemeClr>
          </a:solidFill>
          <a:ln>
            <a:solidFill>
              <a:schemeClr val="tx1"/>
            </a:solidFill>
          </a:ln>
        </p:spPr>
        <p:txBody>
          <a:bodyPr wrap="square" rtlCol="0">
            <a:spAutoFit/>
          </a:bodyPr>
          <a:lstStyle/>
          <a:p>
            <a:pPr algn="ctr"/>
            <a:r>
              <a:rPr lang="en-US" dirty="0" smtClean="0"/>
              <a:t>Indicate whether it’s for ACCESS only or ACCESS and CMAS</a:t>
            </a:r>
            <a:endParaRPr lang="en-US" dirty="0"/>
          </a:p>
        </p:txBody>
      </p:sp>
    </p:spTree>
    <p:extLst>
      <p:ext uri="{BB962C8B-B14F-4D97-AF65-F5344CB8AC3E}">
        <p14:creationId xmlns:p14="http://schemas.microsoft.com/office/powerpoint/2010/main" val="17750910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smtClean="0"/>
              <a:t>Kindergarten Access for ELLs</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98559451"/>
              </p:ext>
            </p:extLst>
          </p:nvPr>
        </p:nvGraphicFramePr>
        <p:xfrm>
          <a:off x="528066" y="2215156"/>
          <a:ext cx="7885150" cy="3151235"/>
        </p:xfrm>
        <a:graphic>
          <a:graphicData uri="http://schemas.openxmlformats.org/drawingml/2006/table">
            <a:tbl>
              <a:tblPr firstRow="1" firstCol="1" bandRow="1">
                <a:tableStyleId>{69CF1AB2-1976-4502-BF36-3FF5EA218861}</a:tableStyleId>
              </a:tblPr>
              <a:tblGrid>
                <a:gridCol w="7885150"/>
              </a:tblGrid>
              <a:tr h="397050">
                <a:tc>
                  <a:txBody>
                    <a:bodyPr/>
                    <a:lstStyle/>
                    <a:p>
                      <a:pPr marL="0" marR="0" algn="ctr">
                        <a:lnSpc>
                          <a:spcPct val="115000"/>
                        </a:lnSpc>
                        <a:spcBef>
                          <a:spcPts val="0"/>
                        </a:spcBef>
                        <a:spcAft>
                          <a:spcPts val="0"/>
                        </a:spcAft>
                      </a:pPr>
                      <a:r>
                        <a:rPr lang="en-US" sz="2400" dirty="0" smtClean="0">
                          <a:effectLst/>
                        </a:rPr>
                        <a:t>Accommodation</a:t>
                      </a:r>
                    </a:p>
                  </a:txBody>
                  <a:tcPr marL="78108" marR="7810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44611">
                <a:tc>
                  <a:txBody>
                    <a:bodyPr/>
                    <a:lstStyle/>
                    <a:p>
                      <a:pPr marL="0" marR="0">
                        <a:lnSpc>
                          <a:spcPct val="115000"/>
                        </a:lnSpc>
                        <a:spcBef>
                          <a:spcPts val="0"/>
                        </a:spcBef>
                        <a:spcAft>
                          <a:spcPts val="0"/>
                        </a:spcAft>
                      </a:pPr>
                      <a:r>
                        <a:rPr lang="en-US" sz="2400" b="0" dirty="0">
                          <a:effectLst/>
                        </a:rPr>
                        <a:t>Extended testing of one </a:t>
                      </a:r>
                      <a:r>
                        <a:rPr lang="en-US" sz="2400" b="0" dirty="0" smtClean="0">
                          <a:effectLst/>
                        </a:rPr>
                        <a:t>domain </a:t>
                      </a:r>
                      <a:r>
                        <a:rPr lang="en-US" sz="2400" b="0" dirty="0">
                          <a:effectLst/>
                        </a:rPr>
                        <a:t>over multiple days </a:t>
                      </a:r>
                      <a:endParaRPr lang="en-US" sz="2400" b="0" dirty="0">
                        <a:solidFill>
                          <a:srgbClr val="000000"/>
                        </a:solidFill>
                        <a:effectLst/>
                        <a:latin typeface="Calibri"/>
                        <a:ea typeface="Calibri"/>
                        <a:cs typeface="Times New Roman"/>
                      </a:endParaRPr>
                    </a:p>
                  </a:txBody>
                  <a:tcPr marL="78108" marR="7810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57200">
                <a:tc>
                  <a:txBody>
                    <a:bodyPr/>
                    <a:lstStyle/>
                    <a:p>
                      <a:pPr marL="0" marR="0">
                        <a:lnSpc>
                          <a:spcPct val="115000"/>
                        </a:lnSpc>
                        <a:spcBef>
                          <a:spcPts val="0"/>
                        </a:spcBef>
                        <a:spcAft>
                          <a:spcPts val="0"/>
                        </a:spcAft>
                      </a:pPr>
                      <a:r>
                        <a:rPr lang="en-US" sz="2400" b="0" dirty="0" smtClean="0">
                          <a:effectLst/>
                        </a:rPr>
                        <a:t>Extended speaking test response</a:t>
                      </a:r>
                      <a:r>
                        <a:rPr lang="en-US" sz="2400" b="0" baseline="0" dirty="0" smtClean="0">
                          <a:effectLst/>
                        </a:rPr>
                        <a:t> time</a:t>
                      </a:r>
                      <a:endParaRPr lang="en-US" sz="2400" b="0" dirty="0">
                        <a:solidFill>
                          <a:srgbClr val="000000"/>
                        </a:solidFill>
                        <a:effectLst/>
                        <a:latin typeface="Calibri"/>
                        <a:ea typeface="Calibri"/>
                        <a:cs typeface="Times New Roman"/>
                      </a:endParaRPr>
                    </a:p>
                  </a:txBody>
                  <a:tcPr marL="78108" marR="7810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57200">
                <a:tc>
                  <a:txBody>
                    <a:bodyPr/>
                    <a:lstStyle/>
                    <a:p>
                      <a:pPr marL="0" marR="0">
                        <a:lnSpc>
                          <a:spcPct val="115000"/>
                        </a:lnSpc>
                        <a:spcBef>
                          <a:spcPts val="0"/>
                        </a:spcBef>
                        <a:spcAft>
                          <a:spcPts val="0"/>
                        </a:spcAft>
                      </a:pPr>
                      <a:r>
                        <a:rPr lang="en-US" sz="2400" b="0" dirty="0" smtClean="0">
                          <a:effectLst/>
                        </a:rPr>
                        <a:t>Extended</a:t>
                      </a:r>
                      <a:r>
                        <a:rPr lang="en-US" sz="2400" b="0" baseline="0" dirty="0" smtClean="0">
                          <a:effectLst/>
                        </a:rPr>
                        <a:t> test time within one school day</a:t>
                      </a:r>
                      <a:endParaRPr lang="en-US" sz="2400" b="0" dirty="0">
                        <a:solidFill>
                          <a:srgbClr val="000000"/>
                        </a:solidFill>
                        <a:effectLst/>
                        <a:latin typeface="Calibri"/>
                        <a:ea typeface="Calibri"/>
                        <a:cs typeface="Times New Roman"/>
                      </a:endParaRPr>
                    </a:p>
                  </a:txBody>
                  <a:tcPr marL="78108" marR="7810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57200">
                <a:tc>
                  <a:txBody>
                    <a:bodyPr/>
                    <a:lstStyle/>
                    <a:p>
                      <a:pPr marL="0" marR="0">
                        <a:lnSpc>
                          <a:spcPct val="115000"/>
                        </a:lnSpc>
                        <a:spcBef>
                          <a:spcPts val="0"/>
                        </a:spcBef>
                        <a:spcAft>
                          <a:spcPts val="0"/>
                        </a:spcAft>
                      </a:pPr>
                      <a:r>
                        <a:rPr lang="en-US" sz="2400" b="0" dirty="0" smtClean="0">
                          <a:effectLst/>
                        </a:rPr>
                        <a:t>Human</a:t>
                      </a:r>
                      <a:r>
                        <a:rPr lang="en-US" sz="2400" b="0" baseline="0" dirty="0" smtClean="0">
                          <a:effectLst/>
                        </a:rPr>
                        <a:t> reader</a:t>
                      </a:r>
                      <a:endParaRPr lang="en-US" sz="2400" b="0" dirty="0">
                        <a:solidFill>
                          <a:srgbClr val="000000"/>
                        </a:solidFill>
                        <a:effectLst/>
                        <a:latin typeface="Calibri"/>
                        <a:ea typeface="Calibri"/>
                        <a:cs typeface="Times New Roman"/>
                      </a:endParaRPr>
                    </a:p>
                  </a:txBody>
                  <a:tcPr marL="78108" marR="7810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57200">
                <a:tc>
                  <a:txBody>
                    <a:bodyPr/>
                    <a:lstStyle/>
                    <a:p>
                      <a:pPr marL="0" marR="0">
                        <a:lnSpc>
                          <a:spcPct val="115000"/>
                        </a:lnSpc>
                        <a:spcBef>
                          <a:spcPts val="0"/>
                        </a:spcBef>
                        <a:spcAft>
                          <a:spcPts val="0"/>
                        </a:spcAft>
                      </a:pPr>
                      <a:r>
                        <a:rPr lang="en-US" sz="2400" b="0" dirty="0" smtClean="0">
                          <a:effectLst/>
                        </a:rPr>
                        <a:t>Manual</a:t>
                      </a:r>
                      <a:r>
                        <a:rPr lang="en-US" sz="2400" b="0" baseline="0" dirty="0" smtClean="0">
                          <a:effectLst/>
                        </a:rPr>
                        <a:t> control of item audio</a:t>
                      </a:r>
                      <a:endParaRPr lang="en-US" sz="2400" b="0" dirty="0">
                        <a:solidFill>
                          <a:srgbClr val="000000"/>
                        </a:solidFill>
                        <a:effectLst/>
                        <a:latin typeface="Calibri"/>
                        <a:ea typeface="Calibri"/>
                        <a:cs typeface="Times New Roman"/>
                      </a:endParaRPr>
                    </a:p>
                  </a:txBody>
                  <a:tcPr marL="78108" marR="7810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57200">
                <a:tc>
                  <a:txBody>
                    <a:bodyPr/>
                    <a:lstStyle/>
                    <a:p>
                      <a:pPr marL="0" marR="0">
                        <a:lnSpc>
                          <a:spcPct val="115000"/>
                        </a:lnSpc>
                        <a:spcBef>
                          <a:spcPts val="0"/>
                        </a:spcBef>
                        <a:spcAft>
                          <a:spcPts val="0"/>
                        </a:spcAft>
                      </a:pPr>
                      <a:r>
                        <a:rPr lang="en-US" sz="2400" b="0" dirty="0" smtClean="0">
                          <a:effectLst/>
                        </a:rPr>
                        <a:t>Repeat item audio</a:t>
                      </a:r>
                      <a:endParaRPr lang="en-US" sz="2400" b="0" dirty="0">
                        <a:solidFill>
                          <a:srgbClr val="000000"/>
                        </a:solidFill>
                        <a:effectLst/>
                        <a:latin typeface="Calibri"/>
                        <a:ea typeface="Calibri"/>
                        <a:cs typeface="Times New Roman"/>
                      </a:endParaRPr>
                    </a:p>
                  </a:txBody>
                  <a:tcPr marL="78108" marR="7810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2" name="TextBox 1"/>
          <p:cNvSpPr txBox="1"/>
          <p:nvPr/>
        </p:nvSpPr>
        <p:spPr>
          <a:xfrm>
            <a:off x="223071" y="1329196"/>
            <a:ext cx="2991973" cy="461665"/>
          </a:xfrm>
          <a:prstGeom prst="rect">
            <a:avLst/>
          </a:prstGeom>
          <a:solidFill>
            <a:srgbClr val="0070C0"/>
          </a:solidFill>
          <a:ln>
            <a:solidFill>
              <a:schemeClr val="tx1"/>
            </a:solidFill>
          </a:ln>
        </p:spPr>
        <p:txBody>
          <a:bodyPr wrap="none" rtlCol="0">
            <a:spAutoFit/>
          </a:bodyPr>
          <a:lstStyle/>
          <a:p>
            <a:r>
              <a:rPr lang="en-US" sz="2400" b="1" dirty="0" smtClean="0">
                <a:solidFill>
                  <a:srgbClr val="FFFF00"/>
                </a:solidFill>
              </a:rPr>
              <a:t>Incorporated into Test</a:t>
            </a:r>
            <a:endParaRPr lang="en-US" sz="2400" b="1" dirty="0">
              <a:solidFill>
                <a:srgbClr val="FFFF00"/>
              </a:solidFill>
            </a:endParaRPr>
          </a:p>
        </p:txBody>
      </p:sp>
    </p:spTree>
    <p:extLst>
      <p:ext uri="{BB962C8B-B14F-4D97-AF65-F5344CB8AC3E}">
        <p14:creationId xmlns:p14="http://schemas.microsoft.com/office/powerpoint/2010/main" val="5661438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3070" y="381977"/>
            <a:ext cx="8692329" cy="590603"/>
          </a:xfrm>
        </p:spPr>
        <p:txBody>
          <a:bodyPr>
            <a:noAutofit/>
          </a:bodyPr>
          <a:lstStyle/>
          <a:p>
            <a:r>
              <a:rPr lang="en-US" sz="2800" dirty="0" smtClean="0"/>
              <a:t>Alternate Access for ELLs</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10635720"/>
              </p:ext>
            </p:extLst>
          </p:nvPr>
        </p:nvGraphicFramePr>
        <p:xfrm>
          <a:off x="625492" y="2542667"/>
          <a:ext cx="7887486" cy="3396287"/>
        </p:xfrm>
        <a:graphic>
          <a:graphicData uri="http://schemas.openxmlformats.org/drawingml/2006/table">
            <a:tbl>
              <a:tblPr firstRow="1" firstCol="1" bandRow="1">
                <a:tableStyleId>{69CF1AB2-1976-4502-BF36-3FF5EA218861}</a:tableStyleId>
              </a:tblPr>
              <a:tblGrid>
                <a:gridCol w="7887486"/>
              </a:tblGrid>
              <a:tr h="659025">
                <a:tc>
                  <a:txBody>
                    <a:bodyPr/>
                    <a:lstStyle/>
                    <a:p>
                      <a:pPr marL="0" marR="0" algn="ctr">
                        <a:lnSpc>
                          <a:spcPct val="115000"/>
                        </a:lnSpc>
                        <a:spcBef>
                          <a:spcPts val="0"/>
                        </a:spcBef>
                        <a:spcAft>
                          <a:spcPts val="0"/>
                        </a:spcAft>
                      </a:pPr>
                      <a:r>
                        <a:rPr lang="en-US" sz="2400" dirty="0">
                          <a:effectLst/>
                        </a:rPr>
                        <a:t>Accommodation</a:t>
                      </a:r>
                      <a:endParaRPr lang="en-US" sz="2400" dirty="0">
                        <a:solidFill>
                          <a:srgbClr val="000000"/>
                        </a:solidFill>
                        <a:effectLst/>
                        <a:latin typeface="Calibri"/>
                        <a:ea typeface="Calibri"/>
                        <a:cs typeface="Times New Roman"/>
                      </a:endParaRPr>
                    </a:p>
                  </a:txBody>
                  <a:tcPr marL="77380" marR="773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51262">
                <a:tc>
                  <a:txBody>
                    <a:bodyPr/>
                    <a:lstStyle/>
                    <a:p>
                      <a:pPr marL="0" marR="0">
                        <a:lnSpc>
                          <a:spcPct val="115000"/>
                        </a:lnSpc>
                        <a:spcBef>
                          <a:spcPts val="0"/>
                        </a:spcBef>
                        <a:spcAft>
                          <a:spcPts val="0"/>
                        </a:spcAft>
                      </a:pPr>
                      <a:r>
                        <a:rPr lang="en-US" sz="2400" b="0" u="none" strike="noStrike" kern="1200" baseline="0" dirty="0" smtClean="0"/>
                        <a:t>Extended testing of a test domain over multiple days</a:t>
                      </a:r>
                      <a:endParaRPr lang="en-US" sz="2400" b="0" dirty="0">
                        <a:solidFill>
                          <a:schemeClr val="tx1"/>
                        </a:solidFill>
                        <a:effectLst/>
                        <a:latin typeface="Calibri"/>
                        <a:ea typeface="Calibri"/>
                        <a:cs typeface="Times New Roman"/>
                      </a:endParaRPr>
                    </a:p>
                  </a:txBody>
                  <a:tcPr marL="77380" marR="773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57200">
                <a:tc>
                  <a:txBody>
                    <a:bodyPr/>
                    <a:lstStyle/>
                    <a:p>
                      <a:pPr marL="0" marR="0">
                        <a:lnSpc>
                          <a:spcPct val="115000"/>
                        </a:lnSpc>
                        <a:spcBef>
                          <a:spcPts val="0"/>
                        </a:spcBef>
                        <a:spcAft>
                          <a:spcPts val="0"/>
                        </a:spcAft>
                      </a:pPr>
                      <a:r>
                        <a:rPr lang="en-US" sz="2400" b="0" u="none" strike="noStrike" kern="1200" baseline="0" dirty="0" smtClean="0"/>
                        <a:t>Extended Speaking test response time</a:t>
                      </a:r>
                      <a:endParaRPr lang="en-US" sz="2400" b="0" dirty="0">
                        <a:solidFill>
                          <a:schemeClr val="tx1"/>
                        </a:solidFill>
                        <a:effectLst/>
                        <a:latin typeface="Calibri"/>
                        <a:ea typeface="Calibri"/>
                        <a:cs typeface="Times New Roman"/>
                      </a:endParaRPr>
                    </a:p>
                  </a:txBody>
                  <a:tcPr marL="77380" marR="773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57200">
                <a:tc>
                  <a:txBody>
                    <a:bodyPr/>
                    <a:lstStyle/>
                    <a:p>
                      <a:pPr marL="0" marR="0">
                        <a:lnSpc>
                          <a:spcPct val="115000"/>
                        </a:lnSpc>
                        <a:spcBef>
                          <a:spcPts val="0"/>
                        </a:spcBef>
                        <a:spcAft>
                          <a:spcPts val="0"/>
                        </a:spcAft>
                      </a:pPr>
                      <a:r>
                        <a:rPr lang="en-US" sz="2400" b="0" u="none" strike="noStrike" kern="1200" baseline="0" dirty="0" smtClean="0"/>
                        <a:t>Extended testing time within the school day (untimed)</a:t>
                      </a:r>
                      <a:endParaRPr lang="en-US" sz="2400" b="0" dirty="0">
                        <a:solidFill>
                          <a:schemeClr val="tx1"/>
                        </a:solidFill>
                        <a:effectLst/>
                        <a:latin typeface="Calibri"/>
                        <a:ea typeface="Calibri"/>
                        <a:cs typeface="Times New Roman"/>
                      </a:endParaRPr>
                    </a:p>
                  </a:txBody>
                  <a:tcPr marL="77380" marR="773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57200">
                <a:tc>
                  <a:txBody>
                    <a:bodyPr/>
                    <a:lstStyle/>
                    <a:p>
                      <a:pPr marL="0" marR="0">
                        <a:lnSpc>
                          <a:spcPct val="115000"/>
                        </a:lnSpc>
                        <a:spcBef>
                          <a:spcPts val="0"/>
                        </a:spcBef>
                        <a:spcAft>
                          <a:spcPts val="0"/>
                        </a:spcAft>
                      </a:pPr>
                      <a:r>
                        <a:rPr lang="en-US" sz="2400" b="0" u="none" strike="noStrike" kern="1200" baseline="0" dirty="0" smtClean="0"/>
                        <a:t>Human Reader (test is read to all students)</a:t>
                      </a:r>
                      <a:endParaRPr lang="en-US" sz="2400" b="0" dirty="0">
                        <a:solidFill>
                          <a:schemeClr val="tx1"/>
                        </a:solidFill>
                        <a:effectLst/>
                        <a:latin typeface="Calibri"/>
                        <a:ea typeface="Calibri"/>
                        <a:cs typeface="Times New Roman"/>
                      </a:endParaRPr>
                    </a:p>
                  </a:txBody>
                  <a:tcPr marL="77380" marR="773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57200">
                <a:tc>
                  <a:txBody>
                    <a:bodyPr/>
                    <a:lstStyle/>
                    <a:p>
                      <a:pPr marL="0" marR="0">
                        <a:lnSpc>
                          <a:spcPct val="115000"/>
                        </a:lnSpc>
                        <a:spcBef>
                          <a:spcPts val="0"/>
                        </a:spcBef>
                        <a:spcAft>
                          <a:spcPts val="0"/>
                        </a:spcAft>
                      </a:pPr>
                      <a:r>
                        <a:rPr lang="en-US" sz="2400" b="0" u="none" strike="noStrike" kern="1200" baseline="0" dirty="0" smtClean="0"/>
                        <a:t>Manual control of item audio</a:t>
                      </a:r>
                      <a:endParaRPr lang="en-US" sz="2400" b="0" dirty="0">
                        <a:solidFill>
                          <a:schemeClr val="tx1"/>
                        </a:solidFill>
                        <a:effectLst/>
                        <a:latin typeface="Calibri"/>
                        <a:ea typeface="Calibri"/>
                        <a:cs typeface="Times New Roman"/>
                      </a:endParaRPr>
                    </a:p>
                  </a:txBody>
                  <a:tcPr marL="77380" marR="773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57200">
                <a:tc>
                  <a:txBody>
                    <a:bodyPr/>
                    <a:lstStyle/>
                    <a:p>
                      <a:pPr marL="0" marR="0">
                        <a:lnSpc>
                          <a:spcPct val="115000"/>
                        </a:lnSpc>
                        <a:spcBef>
                          <a:spcPts val="0"/>
                        </a:spcBef>
                        <a:spcAft>
                          <a:spcPts val="0"/>
                        </a:spcAft>
                      </a:pPr>
                      <a:r>
                        <a:rPr lang="en-US" sz="2400" b="0" u="none" strike="noStrike" kern="1200" baseline="0" dirty="0" smtClean="0"/>
                        <a:t>Repeat item audio</a:t>
                      </a:r>
                      <a:endParaRPr lang="en-US" sz="2400" b="0" dirty="0">
                        <a:solidFill>
                          <a:schemeClr val="tx1"/>
                        </a:solidFill>
                        <a:effectLst/>
                        <a:latin typeface="Calibri"/>
                        <a:ea typeface="Calibri"/>
                        <a:cs typeface="Times New Roman"/>
                      </a:endParaRPr>
                    </a:p>
                  </a:txBody>
                  <a:tcPr marL="77380" marR="773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6" name="TextBox 5"/>
          <p:cNvSpPr txBox="1"/>
          <p:nvPr/>
        </p:nvSpPr>
        <p:spPr>
          <a:xfrm>
            <a:off x="223070" y="1502675"/>
            <a:ext cx="2991973" cy="461665"/>
          </a:xfrm>
          <a:prstGeom prst="rect">
            <a:avLst/>
          </a:prstGeom>
          <a:solidFill>
            <a:srgbClr val="0070C0"/>
          </a:solidFill>
          <a:ln>
            <a:solidFill>
              <a:schemeClr val="tx1"/>
            </a:solidFill>
          </a:ln>
        </p:spPr>
        <p:txBody>
          <a:bodyPr wrap="none" rtlCol="0">
            <a:spAutoFit/>
          </a:bodyPr>
          <a:lstStyle/>
          <a:p>
            <a:r>
              <a:rPr lang="en-US" sz="2400" b="1" dirty="0" smtClean="0">
                <a:solidFill>
                  <a:srgbClr val="FFFF00"/>
                </a:solidFill>
              </a:rPr>
              <a:t>Incorporated into Test</a:t>
            </a:r>
            <a:endParaRPr lang="en-US" sz="2400" b="1" dirty="0">
              <a:solidFill>
                <a:srgbClr val="FFFF00"/>
              </a:solidFill>
            </a:endParaRPr>
          </a:p>
        </p:txBody>
      </p:sp>
    </p:spTree>
    <p:extLst>
      <p:ext uri="{BB962C8B-B14F-4D97-AF65-F5344CB8AC3E}">
        <p14:creationId xmlns:p14="http://schemas.microsoft.com/office/powerpoint/2010/main" val="34569354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smtClean="0"/>
              <a:t>Prohibited Activities</a:t>
            </a:r>
            <a:endParaRPr lang="en-US" sz="2800" dirty="0"/>
          </a:p>
        </p:txBody>
      </p:sp>
      <p:sp>
        <p:nvSpPr>
          <p:cNvPr id="2" name="Content Placeholder 1"/>
          <p:cNvSpPr>
            <a:spLocks noGrp="1"/>
          </p:cNvSpPr>
          <p:nvPr>
            <p:ph idx="1"/>
          </p:nvPr>
        </p:nvSpPr>
        <p:spPr/>
        <p:txBody>
          <a:bodyPr/>
          <a:lstStyle/>
          <a:p>
            <a:pPr marL="0" indent="0">
              <a:buNone/>
            </a:pPr>
            <a:r>
              <a:rPr lang="en-US" dirty="0" smtClean="0"/>
              <a:t>WIDA explicitly states that the following are </a:t>
            </a:r>
            <a:r>
              <a:rPr lang="en-US" u="sng" dirty="0" smtClean="0"/>
              <a:t>prohibited</a:t>
            </a:r>
            <a:r>
              <a:rPr lang="en-US" dirty="0" smtClean="0"/>
              <a:t> on any of the WIDA assessments: </a:t>
            </a:r>
            <a:endParaRPr lang="en-US" dirty="0"/>
          </a:p>
          <a:p>
            <a:r>
              <a:rPr lang="en-US" dirty="0"/>
              <a:t>Translating test items into a language other than English</a:t>
            </a:r>
          </a:p>
          <a:p>
            <a:r>
              <a:rPr lang="en-US" dirty="0"/>
              <a:t>Reading test items in a language other than English</a:t>
            </a:r>
          </a:p>
          <a:p>
            <a:r>
              <a:rPr lang="en-US" dirty="0"/>
              <a:t>Using a bilingual word-to-word dictionary</a:t>
            </a:r>
          </a:p>
          <a:p>
            <a:r>
              <a:rPr lang="en-US" dirty="0"/>
              <a:t>Responding to test questions in a language other than English</a:t>
            </a:r>
          </a:p>
          <a:p>
            <a:endParaRPr lang="en-US" dirty="0"/>
          </a:p>
        </p:txBody>
      </p:sp>
    </p:spTree>
    <p:extLst>
      <p:ext uri="{BB962C8B-B14F-4D97-AF65-F5344CB8AC3E}">
        <p14:creationId xmlns:p14="http://schemas.microsoft.com/office/powerpoint/2010/main" val="3039484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smtClean="0"/>
              <a:t>Access for ELLs </a:t>
            </a:r>
            <a:endParaRPr lang="en-US" sz="2800" dirty="0"/>
          </a:p>
        </p:txBody>
      </p:sp>
      <p:sp>
        <p:nvSpPr>
          <p:cNvPr id="2" name="Content Placeholder 1"/>
          <p:cNvSpPr>
            <a:spLocks noGrp="1"/>
          </p:cNvSpPr>
          <p:nvPr>
            <p:ph idx="1"/>
          </p:nvPr>
        </p:nvSpPr>
        <p:spPr/>
        <p:txBody>
          <a:bodyPr>
            <a:normAutofit/>
          </a:bodyPr>
          <a:lstStyle/>
          <a:p>
            <a:r>
              <a:rPr lang="en-US" dirty="0" smtClean="0">
                <a:solidFill>
                  <a:srgbClr val="000000"/>
                </a:solidFill>
              </a:rPr>
              <a:t>Prior to testing, indicate in test management system:</a:t>
            </a:r>
          </a:p>
          <a:p>
            <a:pPr lvl="1"/>
            <a:r>
              <a:rPr lang="en-US" sz="2400" dirty="0">
                <a:solidFill>
                  <a:srgbClr val="000000"/>
                </a:solidFill>
              </a:rPr>
              <a:t>M</a:t>
            </a:r>
            <a:r>
              <a:rPr lang="en-US" sz="2400" dirty="0" smtClean="0">
                <a:solidFill>
                  <a:srgbClr val="000000"/>
                </a:solidFill>
              </a:rPr>
              <a:t>anual </a:t>
            </a:r>
            <a:r>
              <a:rPr lang="en-US" sz="2400" dirty="0">
                <a:solidFill>
                  <a:srgbClr val="000000"/>
                </a:solidFill>
              </a:rPr>
              <a:t>control of item audio (MC</a:t>
            </a:r>
            <a:r>
              <a:rPr lang="en-US" sz="2400" dirty="0" smtClean="0">
                <a:solidFill>
                  <a:srgbClr val="000000"/>
                </a:solidFill>
              </a:rPr>
              <a:t>)</a:t>
            </a:r>
          </a:p>
          <a:p>
            <a:pPr lvl="1"/>
            <a:r>
              <a:rPr lang="en-US" sz="2400" dirty="0">
                <a:solidFill>
                  <a:srgbClr val="000000"/>
                </a:solidFill>
              </a:rPr>
              <a:t>R</a:t>
            </a:r>
            <a:r>
              <a:rPr lang="en-US" sz="2400" dirty="0" smtClean="0">
                <a:solidFill>
                  <a:srgbClr val="000000"/>
                </a:solidFill>
              </a:rPr>
              <a:t>epeat </a:t>
            </a:r>
            <a:r>
              <a:rPr lang="en-US" sz="2400" dirty="0">
                <a:solidFill>
                  <a:srgbClr val="000000"/>
                </a:solidFill>
              </a:rPr>
              <a:t>item audio (RA</a:t>
            </a:r>
            <a:r>
              <a:rPr lang="en-US" sz="2400" dirty="0" smtClean="0">
                <a:solidFill>
                  <a:srgbClr val="000000"/>
                </a:solidFill>
              </a:rPr>
              <a:t>)</a:t>
            </a:r>
          </a:p>
          <a:p>
            <a:pPr lvl="1"/>
            <a:r>
              <a:rPr lang="en-US" sz="2400" dirty="0">
                <a:solidFill>
                  <a:srgbClr val="000000"/>
                </a:solidFill>
              </a:rPr>
              <a:t>E</a:t>
            </a:r>
            <a:r>
              <a:rPr lang="en-US" sz="2400" dirty="0" smtClean="0">
                <a:solidFill>
                  <a:srgbClr val="000000"/>
                </a:solidFill>
              </a:rPr>
              <a:t>xtended </a:t>
            </a:r>
            <a:r>
              <a:rPr lang="en-US" sz="2400" dirty="0">
                <a:solidFill>
                  <a:srgbClr val="000000"/>
                </a:solidFill>
              </a:rPr>
              <a:t>Speaking test response time (</a:t>
            </a:r>
            <a:r>
              <a:rPr lang="en-US" sz="2400" dirty="0" smtClean="0">
                <a:solidFill>
                  <a:srgbClr val="000000"/>
                </a:solidFill>
              </a:rPr>
              <a:t>ES)</a:t>
            </a:r>
          </a:p>
          <a:p>
            <a:r>
              <a:rPr lang="en-US" dirty="0" smtClean="0">
                <a:solidFill>
                  <a:srgbClr val="000000"/>
                </a:solidFill>
              </a:rPr>
              <a:t>Must be pre-ordered</a:t>
            </a:r>
          </a:p>
          <a:p>
            <a:pPr lvl="1"/>
            <a:r>
              <a:rPr lang="en-US" sz="2400" dirty="0" smtClean="0">
                <a:solidFill>
                  <a:srgbClr val="000000"/>
                </a:solidFill>
              </a:rPr>
              <a:t>Braille forms</a:t>
            </a:r>
          </a:p>
          <a:p>
            <a:pPr lvl="1"/>
            <a:r>
              <a:rPr lang="en-US" sz="2400" dirty="0" smtClean="0">
                <a:solidFill>
                  <a:srgbClr val="000000"/>
                </a:solidFill>
              </a:rPr>
              <a:t>Large Print</a:t>
            </a:r>
          </a:p>
          <a:p>
            <a:pPr lvl="1"/>
            <a:r>
              <a:rPr lang="en-US" sz="2400" dirty="0" smtClean="0">
                <a:solidFill>
                  <a:srgbClr val="000000"/>
                </a:solidFill>
              </a:rPr>
              <a:t>Paper forms</a:t>
            </a:r>
          </a:p>
        </p:txBody>
      </p:sp>
    </p:spTree>
    <p:extLst>
      <p:ext uri="{BB962C8B-B14F-4D97-AF65-F5344CB8AC3E}">
        <p14:creationId xmlns:p14="http://schemas.microsoft.com/office/powerpoint/2010/main" val="13186149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CMAS</a:t>
            </a:r>
            <a:endParaRPr lang="en-US" dirty="0"/>
          </a:p>
        </p:txBody>
      </p:sp>
      <p:sp>
        <p:nvSpPr>
          <p:cNvPr id="4" name="Footer Placeholder 3"/>
          <p:cNvSpPr>
            <a:spLocks noGrp="1"/>
          </p:cNvSpPr>
          <p:nvPr>
            <p:ph type="ftr" sz="quarter" idx="4294967295"/>
          </p:nvPr>
        </p:nvSpPr>
        <p:spPr>
          <a:xfrm>
            <a:off x="0" y="6537325"/>
            <a:ext cx="3086100" cy="184150"/>
          </a:xfrm>
          <a:prstGeom prst="rect">
            <a:avLst/>
          </a:prstGeom>
        </p:spPr>
        <p:txBody>
          <a:bodyPr/>
          <a:lstStyle/>
          <a:p>
            <a:fld id="{757A2F4E-5D54-B04B-91BD-7E78EE1FE9FD}" type="slidenum">
              <a:rPr lang="en-US" smtClean="0"/>
              <a:pPr/>
              <a:t>25</a:t>
            </a:fld>
            <a:endParaRPr lang="en-US" dirty="0" smtClean="0"/>
          </a:p>
        </p:txBody>
      </p:sp>
    </p:spTree>
    <p:extLst>
      <p:ext uri="{BB962C8B-B14F-4D97-AF65-F5344CB8AC3E}">
        <p14:creationId xmlns:p14="http://schemas.microsoft.com/office/powerpoint/2010/main" val="26283727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dirty="0" smtClean="0">
                <a:solidFill>
                  <a:srgbClr val="000000"/>
                </a:solidFill>
              </a:rPr>
              <a:t>Administrative Considerations</a:t>
            </a:r>
          </a:p>
          <a:p>
            <a:r>
              <a:rPr lang="en-US" dirty="0" smtClean="0">
                <a:solidFill>
                  <a:srgbClr val="000000"/>
                </a:solidFill>
              </a:rPr>
              <a:t>Accessibility Features</a:t>
            </a:r>
          </a:p>
          <a:p>
            <a:r>
              <a:rPr lang="en-US" dirty="0" smtClean="0">
                <a:solidFill>
                  <a:srgbClr val="000000"/>
                </a:solidFill>
              </a:rPr>
              <a:t>Presentation Accommodations</a:t>
            </a:r>
          </a:p>
          <a:p>
            <a:r>
              <a:rPr lang="en-US" dirty="0" smtClean="0">
                <a:solidFill>
                  <a:srgbClr val="000000"/>
                </a:solidFill>
              </a:rPr>
              <a:t>Response Accommodations</a:t>
            </a:r>
          </a:p>
          <a:p>
            <a:r>
              <a:rPr lang="en-US" dirty="0" smtClean="0">
                <a:solidFill>
                  <a:srgbClr val="000000"/>
                </a:solidFill>
              </a:rPr>
              <a:t>Timing &amp; Scheduling Accommodations</a:t>
            </a:r>
          </a:p>
          <a:p>
            <a:r>
              <a:rPr lang="en-US" dirty="0" smtClean="0">
                <a:solidFill>
                  <a:srgbClr val="000000"/>
                </a:solidFill>
              </a:rPr>
              <a:t>Accommodations for ELs</a:t>
            </a:r>
          </a:p>
          <a:p>
            <a:pPr marL="45720" indent="0">
              <a:buNone/>
            </a:pPr>
            <a:endParaRPr lang="en-US" dirty="0">
              <a:solidFill>
                <a:srgbClr val="000000"/>
              </a:solidFill>
            </a:endParaRPr>
          </a:p>
        </p:txBody>
      </p:sp>
      <p:sp>
        <p:nvSpPr>
          <p:cNvPr id="3" name="Title 2"/>
          <p:cNvSpPr>
            <a:spLocks noGrp="1"/>
          </p:cNvSpPr>
          <p:nvPr>
            <p:ph type="title"/>
          </p:nvPr>
        </p:nvSpPr>
        <p:spPr/>
        <p:txBody>
          <a:bodyPr/>
          <a:lstStyle/>
          <a:p>
            <a:r>
              <a:rPr lang="en-US" dirty="0" smtClean="0"/>
              <a:t>CMAS Accommodations </a:t>
            </a:r>
            <a:endParaRPr lang="en-US" dirty="0"/>
          </a:p>
        </p:txBody>
      </p:sp>
    </p:spTree>
    <p:extLst>
      <p:ext uri="{BB962C8B-B14F-4D97-AF65-F5344CB8AC3E}">
        <p14:creationId xmlns:p14="http://schemas.microsoft.com/office/powerpoint/2010/main" val="41252437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rgbClr val="000000"/>
                </a:solidFill>
              </a:rPr>
              <a:t>Small g</a:t>
            </a:r>
            <a:r>
              <a:rPr lang="en-US" dirty="0" smtClean="0">
                <a:solidFill>
                  <a:srgbClr val="000000"/>
                </a:solidFill>
              </a:rPr>
              <a:t>roup </a:t>
            </a:r>
            <a:r>
              <a:rPr lang="en-US" dirty="0">
                <a:solidFill>
                  <a:srgbClr val="000000"/>
                </a:solidFill>
              </a:rPr>
              <a:t>testing</a:t>
            </a:r>
          </a:p>
          <a:p>
            <a:r>
              <a:rPr lang="en-US" dirty="0">
                <a:solidFill>
                  <a:srgbClr val="000000"/>
                </a:solidFill>
              </a:rPr>
              <a:t>Time of day</a:t>
            </a:r>
          </a:p>
          <a:p>
            <a:r>
              <a:rPr lang="en-US" dirty="0">
                <a:solidFill>
                  <a:srgbClr val="000000"/>
                </a:solidFill>
              </a:rPr>
              <a:t>Separate or alternate location</a:t>
            </a:r>
          </a:p>
          <a:p>
            <a:r>
              <a:rPr lang="en-US" dirty="0">
                <a:solidFill>
                  <a:srgbClr val="000000"/>
                </a:solidFill>
              </a:rPr>
              <a:t>Specified area or setting</a:t>
            </a:r>
          </a:p>
          <a:p>
            <a:r>
              <a:rPr lang="en-US" dirty="0">
                <a:solidFill>
                  <a:srgbClr val="000000"/>
                </a:solidFill>
              </a:rPr>
              <a:t>Adaptive and specialized equipment or furniture</a:t>
            </a:r>
          </a:p>
          <a:p>
            <a:r>
              <a:rPr lang="en-US" dirty="0">
                <a:solidFill>
                  <a:srgbClr val="000000"/>
                </a:solidFill>
              </a:rPr>
              <a:t>Frequent breaks</a:t>
            </a:r>
          </a:p>
          <a:p>
            <a:pPr marL="45720" indent="0">
              <a:buNone/>
            </a:pPr>
            <a:endParaRPr lang="en-US" dirty="0">
              <a:solidFill>
                <a:srgbClr val="000000"/>
              </a:solidFill>
            </a:endParaRPr>
          </a:p>
        </p:txBody>
      </p:sp>
      <p:sp>
        <p:nvSpPr>
          <p:cNvPr id="3" name="Title 2"/>
          <p:cNvSpPr>
            <a:spLocks noGrp="1"/>
          </p:cNvSpPr>
          <p:nvPr>
            <p:ph type="title"/>
          </p:nvPr>
        </p:nvSpPr>
        <p:spPr/>
        <p:txBody>
          <a:bodyPr/>
          <a:lstStyle/>
          <a:p>
            <a:r>
              <a:rPr lang="en-US" dirty="0" smtClean="0"/>
              <a:t>Administrative Considerations</a:t>
            </a:r>
            <a:endParaRPr lang="en-US" dirty="0"/>
          </a:p>
        </p:txBody>
      </p:sp>
    </p:spTree>
    <p:extLst>
      <p:ext uri="{BB962C8B-B14F-4D97-AF65-F5344CB8AC3E}">
        <p14:creationId xmlns:p14="http://schemas.microsoft.com/office/powerpoint/2010/main" val="33372530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730" y="1247686"/>
            <a:ext cx="8407893" cy="4630965"/>
          </a:xfrm>
        </p:spPr>
        <p:txBody>
          <a:bodyPr numCol="2">
            <a:normAutofit/>
          </a:bodyPr>
          <a:lstStyle/>
          <a:p>
            <a:r>
              <a:rPr lang="en-US" dirty="0" smtClean="0"/>
              <a:t>Audio </a:t>
            </a:r>
            <a:r>
              <a:rPr lang="en-US" dirty="0"/>
              <a:t>amplification</a:t>
            </a:r>
          </a:p>
          <a:p>
            <a:r>
              <a:rPr lang="en-US" dirty="0" smtClean="0"/>
              <a:t>Color </a:t>
            </a:r>
            <a:r>
              <a:rPr lang="en-US" dirty="0"/>
              <a:t>contrast</a:t>
            </a:r>
          </a:p>
          <a:p>
            <a:r>
              <a:rPr lang="en-US" dirty="0" smtClean="0"/>
              <a:t>Answer Eliminator</a:t>
            </a:r>
          </a:p>
          <a:p>
            <a:r>
              <a:rPr lang="en-US" dirty="0" smtClean="0"/>
              <a:t>Frequent Breaks (Does not stop the clock)</a:t>
            </a:r>
            <a:endParaRPr lang="en-US" dirty="0"/>
          </a:p>
          <a:p>
            <a:r>
              <a:rPr lang="en-US" dirty="0" smtClean="0"/>
              <a:t>General </a:t>
            </a:r>
            <a:r>
              <a:rPr lang="en-US" dirty="0"/>
              <a:t>admin directions read </a:t>
            </a:r>
            <a:r>
              <a:rPr lang="en-US" dirty="0" smtClean="0"/>
              <a:t>aloud/repeated/clarified</a:t>
            </a:r>
            <a:endParaRPr lang="en-US" dirty="0"/>
          </a:p>
          <a:p>
            <a:r>
              <a:rPr lang="en-US" dirty="0"/>
              <a:t>Highlight tool</a:t>
            </a:r>
          </a:p>
          <a:p>
            <a:r>
              <a:rPr lang="en-US" dirty="0"/>
              <a:t>Headphones/noise buffers</a:t>
            </a:r>
          </a:p>
          <a:p>
            <a:r>
              <a:rPr lang="en-US" dirty="0"/>
              <a:t>Line </a:t>
            </a:r>
            <a:r>
              <a:rPr lang="en-US" dirty="0" smtClean="0"/>
              <a:t>Reader </a:t>
            </a:r>
            <a:endParaRPr lang="en-US" dirty="0"/>
          </a:p>
          <a:p>
            <a:r>
              <a:rPr lang="en-US" dirty="0"/>
              <a:t>Magnification/enlargement </a:t>
            </a:r>
            <a:r>
              <a:rPr lang="en-US" dirty="0" smtClean="0"/>
              <a:t>Notepad</a:t>
            </a:r>
            <a:endParaRPr lang="en-US" dirty="0"/>
          </a:p>
          <a:p>
            <a:r>
              <a:rPr lang="en-US" dirty="0"/>
              <a:t>Pop up glossary</a:t>
            </a:r>
          </a:p>
          <a:p>
            <a:r>
              <a:rPr lang="en-US" dirty="0" smtClean="0"/>
              <a:t>External </a:t>
            </a:r>
            <a:r>
              <a:rPr lang="en-US" dirty="0"/>
              <a:t>Spell Check Device</a:t>
            </a:r>
          </a:p>
          <a:p>
            <a:r>
              <a:rPr lang="en-US" dirty="0" smtClean="0"/>
              <a:t>Text-to-Speech </a:t>
            </a:r>
            <a:r>
              <a:rPr lang="en-US" dirty="0"/>
              <a:t>for </a:t>
            </a:r>
            <a:r>
              <a:rPr lang="en-US" dirty="0" smtClean="0"/>
              <a:t>Math, SC, SS</a:t>
            </a:r>
          </a:p>
          <a:p>
            <a:r>
              <a:rPr lang="en-US" dirty="0" smtClean="0"/>
              <a:t>Time and a Half for SC, SS</a:t>
            </a:r>
            <a:endParaRPr lang="en-US" dirty="0"/>
          </a:p>
          <a:p>
            <a:r>
              <a:rPr lang="en-US" dirty="0" smtClean="0"/>
              <a:t>Oral Script (Reader/Signer) </a:t>
            </a:r>
            <a:r>
              <a:rPr lang="en-US" dirty="0"/>
              <a:t>for </a:t>
            </a:r>
            <a:r>
              <a:rPr lang="en-US" dirty="0" smtClean="0"/>
              <a:t>Math, SC, SS</a:t>
            </a:r>
            <a:endParaRPr lang="en-US" dirty="0"/>
          </a:p>
          <a:p>
            <a:r>
              <a:rPr lang="en-US" dirty="0"/>
              <a:t>Writing Tools</a:t>
            </a:r>
          </a:p>
          <a:p>
            <a:endParaRPr lang="en-US" dirty="0">
              <a:solidFill>
                <a:srgbClr val="FF0000"/>
              </a:solidFill>
            </a:endParaRPr>
          </a:p>
        </p:txBody>
      </p:sp>
      <p:sp>
        <p:nvSpPr>
          <p:cNvPr id="3" name="Title 2"/>
          <p:cNvSpPr>
            <a:spLocks noGrp="1"/>
          </p:cNvSpPr>
          <p:nvPr>
            <p:ph type="title"/>
          </p:nvPr>
        </p:nvSpPr>
        <p:spPr/>
        <p:txBody>
          <a:bodyPr/>
          <a:lstStyle/>
          <a:p>
            <a:r>
              <a:rPr lang="en-US" dirty="0" smtClean="0">
                <a:solidFill>
                  <a:schemeClr val="tx1"/>
                </a:solidFill>
              </a:rPr>
              <a:t>Accessibility Features</a:t>
            </a:r>
            <a:endParaRPr lang="en-US" dirty="0">
              <a:solidFill>
                <a:schemeClr val="tx1"/>
              </a:solidFill>
            </a:endParaRPr>
          </a:p>
        </p:txBody>
      </p:sp>
    </p:spTree>
    <p:extLst>
      <p:ext uri="{BB962C8B-B14F-4D97-AF65-F5344CB8AC3E}">
        <p14:creationId xmlns:p14="http://schemas.microsoft.com/office/powerpoint/2010/main" val="15300661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6194" y="1154899"/>
            <a:ext cx="8199156" cy="5403499"/>
          </a:xfrm>
        </p:spPr>
        <p:txBody>
          <a:bodyPr/>
          <a:lstStyle/>
          <a:p>
            <a:r>
              <a:rPr lang="en-US" dirty="0" smtClean="0"/>
              <a:t>TTS: Math/SC/SS</a:t>
            </a:r>
          </a:p>
          <a:p>
            <a:pPr lvl="1"/>
            <a:r>
              <a:rPr lang="en-US" sz="2400" dirty="0" smtClean="0"/>
              <a:t>Accessibility feature available to all students</a:t>
            </a:r>
          </a:p>
          <a:p>
            <a:r>
              <a:rPr lang="en-US" dirty="0" smtClean="0"/>
              <a:t>DO NOT assign to students “just in case”</a:t>
            </a:r>
          </a:p>
          <a:p>
            <a:pPr lvl="1"/>
            <a:r>
              <a:rPr lang="en-US" sz="2400" dirty="0" smtClean="0"/>
              <a:t>Requires too much bandwidth</a:t>
            </a:r>
          </a:p>
          <a:p>
            <a:pPr lvl="1"/>
            <a:r>
              <a:rPr lang="en-US" sz="2400" dirty="0" smtClean="0"/>
              <a:t>Security issues</a:t>
            </a:r>
          </a:p>
          <a:p>
            <a:pPr lvl="1"/>
            <a:r>
              <a:rPr lang="en-US" sz="2400" dirty="0" smtClean="0"/>
              <a:t>Students will not benefit if they do not use TTS regularly during instruction and on class/district assessments</a:t>
            </a:r>
          </a:p>
          <a:p>
            <a:pPr lvl="1"/>
            <a:r>
              <a:rPr lang="en-US" sz="2400" dirty="0" smtClean="0"/>
              <a:t>Students don’t use it…</a:t>
            </a:r>
          </a:p>
          <a:p>
            <a:pPr lvl="1"/>
            <a:endParaRPr lang="en-US" dirty="0" smtClean="0"/>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Text-to-Speech: Math/SC/SS</a:t>
            </a:r>
            <a:endParaRPr lang="en-US" dirty="0"/>
          </a:p>
        </p:txBody>
      </p:sp>
    </p:spTree>
    <p:extLst>
      <p:ext uri="{BB962C8B-B14F-4D97-AF65-F5344CB8AC3E}">
        <p14:creationId xmlns:p14="http://schemas.microsoft.com/office/powerpoint/2010/main" val="2206157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smtClean="0"/>
              <a:t>Accessibility and accommodations</a:t>
            </a:r>
            <a:endParaRPr lang="en-US" sz="2800" dirty="0"/>
          </a:p>
        </p:txBody>
      </p:sp>
      <p:sp>
        <p:nvSpPr>
          <p:cNvPr id="4" name="Content Placeholder 3"/>
          <p:cNvSpPr>
            <a:spLocks noGrp="1"/>
          </p:cNvSpPr>
          <p:nvPr>
            <p:ph idx="1"/>
          </p:nvPr>
        </p:nvSpPr>
        <p:spPr/>
        <p:txBody>
          <a:bodyPr/>
          <a:lstStyle/>
          <a:p>
            <a:r>
              <a:rPr lang="en-US" dirty="0" smtClean="0"/>
              <a:t>3-Level Framework</a:t>
            </a:r>
          </a:p>
          <a:p>
            <a:pPr lvl="1"/>
            <a:r>
              <a:rPr lang="en-US" sz="2400" dirty="0" smtClean="0"/>
              <a:t>Accessibility tools available to anyone</a:t>
            </a:r>
          </a:p>
          <a:p>
            <a:pPr lvl="1"/>
            <a:r>
              <a:rPr lang="en-US" sz="2400" dirty="0" smtClean="0"/>
              <a:t>Accessibility tools designated for individuals</a:t>
            </a:r>
          </a:p>
          <a:p>
            <a:pPr lvl="1"/>
            <a:r>
              <a:rPr lang="en-US" sz="2400" dirty="0" smtClean="0"/>
              <a:t>Accommodations limited to certain students</a:t>
            </a:r>
          </a:p>
          <a:p>
            <a:pPr lvl="1"/>
            <a:endParaRPr lang="en-US" dirty="0" smtClean="0"/>
          </a:p>
          <a:p>
            <a:pPr lvl="1"/>
            <a:endParaRPr lang="en-US" dirty="0"/>
          </a:p>
        </p:txBody>
      </p:sp>
    </p:spTree>
    <p:extLst>
      <p:ext uri="{BB962C8B-B14F-4D97-AF65-F5344CB8AC3E}">
        <p14:creationId xmlns:p14="http://schemas.microsoft.com/office/powerpoint/2010/main" val="28051137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3013" y="1057122"/>
            <a:ext cx="7886700" cy="5037025"/>
          </a:xfrm>
        </p:spPr>
        <p:txBody>
          <a:bodyPr>
            <a:normAutofit/>
          </a:bodyPr>
          <a:lstStyle/>
          <a:p>
            <a:r>
              <a:rPr lang="en-US" dirty="0"/>
              <a:t>Assistive </a:t>
            </a:r>
            <a:r>
              <a:rPr lang="en-US" dirty="0" smtClean="0"/>
              <a:t>technology (AT)</a:t>
            </a:r>
          </a:p>
          <a:p>
            <a:r>
              <a:rPr lang="en-US" dirty="0">
                <a:solidFill>
                  <a:srgbClr val="000000"/>
                </a:solidFill>
              </a:rPr>
              <a:t>Auditory Presentation: Text-to-Speech (TTS), Oral Script for reader/signer</a:t>
            </a:r>
            <a:r>
              <a:rPr lang="en-US" dirty="0" smtClean="0">
                <a:solidFill>
                  <a:srgbClr val="000000"/>
                </a:solidFill>
              </a:rPr>
              <a:t>*</a:t>
            </a:r>
          </a:p>
          <a:p>
            <a:r>
              <a:rPr lang="en-US" dirty="0" smtClean="0">
                <a:solidFill>
                  <a:srgbClr val="000000"/>
                </a:solidFill>
              </a:rPr>
              <a:t>Braille</a:t>
            </a:r>
            <a:endParaRPr lang="en-US" dirty="0" smtClean="0">
              <a:solidFill>
                <a:srgbClr val="FF0000"/>
              </a:solidFill>
            </a:endParaRPr>
          </a:p>
          <a:p>
            <a:r>
              <a:rPr lang="en-US" dirty="0" smtClean="0">
                <a:solidFill>
                  <a:srgbClr val="000000"/>
                </a:solidFill>
              </a:rPr>
              <a:t>Human </a:t>
            </a:r>
            <a:r>
              <a:rPr lang="en-US" dirty="0">
                <a:solidFill>
                  <a:srgbClr val="000000"/>
                </a:solidFill>
              </a:rPr>
              <a:t>signer for test </a:t>
            </a:r>
            <a:r>
              <a:rPr lang="en-US" dirty="0" smtClean="0">
                <a:solidFill>
                  <a:srgbClr val="000000"/>
                </a:solidFill>
              </a:rPr>
              <a:t>directions</a:t>
            </a:r>
          </a:p>
          <a:p>
            <a:r>
              <a:rPr lang="en-US" dirty="0">
                <a:solidFill>
                  <a:srgbClr val="000000"/>
                </a:solidFill>
              </a:rPr>
              <a:t>Large </a:t>
            </a:r>
            <a:r>
              <a:rPr lang="en-US" dirty="0" smtClean="0">
                <a:solidFill>
                  <a:srgbClr val="000000"/>
                </a:solidFill>
              </a:rPr>
              <a:t>print</a:t>
            </a:r>
          </a:p>
          <a:p>
            <a:pPr marL="0" indent="0">
              <a:buNone/>
            </a:pPr>
            <a:endParaRPr lang="en-US" sz="2000" dirty="0" smtClean="0">
              <a:solidFill>
                <a:srgbClr val="000000"/>
              </a:solidFill>
            </a:endParaRPr>
          </a:p>
          <a:p>
            <a:pPr marL="0" indent="0">
              <a:buNone/>
            </a:pPr>
            <a:endParaRPr lang="en-US" sz="2000" dirty="0">
              <a:solidFill>
                <a:srgbClr val="000000"/>
              </a:solidFill>
            </a:endParaRPr>
          </a:p>
          <a:p>
            <a:pPr marL="0" indent="0">
              <a:buNone/>
            </a:pPr>
            <a:endParaRPr lang="en-US" sz="2000" dirty="0" smtClean="0">
              <a:solidFill>
                <a:srgbClr val="000000"/>
              </a:solidFill>
            </a:endParaRPr>
          </a:p>
          <a:p>
            <a:pPr marL="45720" indent="0">
              <a:buNone/>
            </a:pPr>
            <a:r>
              <a:rPr lang="en-US" sz="2000" dirty="0" smtClean="0">
                <a:solidFill>
                  <a:srgbClr val="000000"/>
                </a:solidFill>
              </a:rPr>
              <a:t>*For ELA these require an approved UAR</a:t>
            </a:r>
            <a:endParaRPr lang="en-US" sz="2000" dirty="0">
              <a:solidFill>
                <a:srgbClr val="000000"/>
              </a:solidFill>
            </a:endParaRPr>
          </a:p>
          <a:p>
            <a:endParaRPr lang="en-US" dirty="0"/>
          </a:p>
        </p:txBody>
      </p:sp>
      <p:sp>
        <p:nvSpPr>
          <p:cNvPr id="3" name="Title 2"/>
          <p:cNvSpPr>
            <a:spLocks noGrp="1"/>
          </p:cNvSpPr>
          <p:nvPr>
            <p:ph type="title"/>
          </p:nvPr>
        </p:nvSpPr>
        <p:spPr/>
        <p:txBody>
          <a:bodyPr/>
          <a:lstStyle/>
          <a:p>
            <a:r>
              <a:rPr lang="en-US" dirty="0" smtClean="0"/>
              <a:t>Presentation Accommodations</a:t>
            </a:r>
            <a:endParaRPr lang="en-US" dirty="0"/>
          </a:p>
        </p:txBody>
      </p:sp>
      <p:sp>
        <p:nvSpPr>
          <p:cNvPr id="4" name="Footer Placeholder 3"/>
          <p:cNvSpPr>
            <a:spLocks noGrp="1"/>
          </p:cNvSpPr>
          <p:nvPr>
            <p:ph type="ftr" sz="quarter" idx="4294967295"/>
          </p:nvPr>
        </p:nvSpPr>
        <p:spPr>
          <a:xfrm>
            <a:off x="380999" y="6265545"/>
            <a:ext cx="2895600" cy="365125"/>
          </a:xfrm>
          <a:prstGeom prst="rect">
            <a:avLst/>
          </a:prstGeom>
        </p:spPr>
        <p:txBody>
          <a:bodyPr/>
          <a:lstStyle/>
          <a:p>
            <a:fld id="{757A2F4E-5D54-B04B-91BD-7E78EE1FE9FD}" type="slidenum">
              <a:rPr lang="en-US" smtClean="0"/>
              <a:pPr/>
              <a:t>30</a:t>
            </a:fld>
            <a:endParaRPr lang="en-US" dirty="0" smtClean="0"/>
          </a:p>
        </p:txBody>
      </p:sp>
    </p:spTree>
    <p:extLst>
      <p:ext uri="{BB962C8B-B14F-4D97-AF65-F5344CB8AC3E}">
        <p14:creationId xmlns:p14="http://schemas.microsoft.com/office/powerpoint/2010/main" val="4767067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50" y="1104406"/>
            <a:ext cx="7886700" cy="5135020"/>
          </a:xfrm>
        </p:spPr>
        <p:txBody>
          <a:bodyPr>
            <a:normAutofit lnSpcReduction="10000"/>
          </a:bodyPr>
          <a:lstStyle/>
          <a:p>
            <a:r>
              <a:rPr lang="en-US" dirty="0" smtClean="0">
                <a:solidFill>
                  <a:srgbClr val="000000"/>
                </a:solidFill>
              </a:rPr>
              <a:t>Large print </a:t>
            </a:r>
            <a:endParaRPr lang="en-US" dirty="0">
              <a:solidFill>
                <a:srgbClr val="000000"/>
              </a:solidFill>
            </a:endParaRPr>
          </a:p>
          <a:p>
            <a:pPr lvl="1"/>
            <a:r>
              <a:rPr lang="en-US" sz="2400" dirty="0" smtClean="0">
                <a:solidFill>
                  <a:srgbClr val="000000"/>
                </a:solidFill>
              </a:rPr>
              <a:t>18 point font</a:t>
            </a:r>
          </a:p>
          <a:p>
            <a:pPr lvl="1"/>
            <a:r>
              <a:rPr lang="en-US" sz="2400" dirty="0" smtClean="0">
                <a:solidFill>
                  <a:srgbClr val="000000"/>
                </a:solidFill>
              </a:rPr>
              <a:t>14x18</a:t>
            </a:r>
          </a:p>
          <a:p>
            <a:r>
              <a:rPr lang="en-US" dirty="0" smtClean="0">
                <a:solidFill>
                  <a:srgbClr val="000000"/>
                </a:solidFill>
              </a:rPr>
              <a:t>Braille</a:t>
            </a:r>
          </a:p>
          <a:p>
            <a:pPr lvl="1"/>
            <a:r>
              <a:rPr lang="en-US" sz="2400" dirty="0" smtClean="0">
                <a:solidFill>
                  <a:srgbClr val="000000"/>
                </a:solidFill>
              </a:rPr>
              <a:t>UEB – ELA, Science, Social Studies</a:t>
            </a:r>
          </a:p>
          <a:p>
            <a:pPr lvl="1"/>
            <a:r>
              <a:rPr lang="en-US" sz="2400" dirty="0" smtClean="0">
                <a:solidFill>
                  <a:srgbClr val="000000"/>
                </a:solidFill>
              </a:rPr>
              <a:t>UEB with Nemeth – Math</a:t>
            </a:r>
          </a:p>
          <a:p>
            <a:pPr lvl="1"/>
            <a:r>
              <a:rPr lang="en-US" sz="2400" dirty="0" smtClean="0"/>
              <a:t>UEB Technical  - Math (3-6), Science – (5)</a:t>
            </a:r>
          </a:p>
          <a:p>
            <a:r>
              <a:rPr lang="en-US" dirty="0" smtClean="0"/>
              <a:t>Zoom (CBT)</a:t>
            </a:r>
          </a:p>
          <a:p>
            <a:pPr lvl="1"/>
            <a:r>
              <a:rPr lang="en-US" sz="2400" dirty="0" smtClean="0"/>
              <a:t>300 times larger</a:t>
            </a:r>
          </a:p>
          <a:p>
            <a:r>
              <a:rPr lang="en-US" dirty="0" smtClean="0"/>
              <a:t>Other Enlargement Options</a:t>
            </a:r>
          </a:p>
          <a:p>
            <a:pPr lvl="1"/>
            <a:r>
              <a:rPr lang="en-US" sz="2400" dirty="0" smtClean="0"/>
              <a:t>Project onto white board</a:t>
            </a:r>
          </a:p>
          <a:p>
            <a:pPr lvl="1"/>
            <a:r>
              <a:rPr lang="en-US" sz="2400" dirty="0" smtClean="0"/>
              <a:t>Project onto wall</a:t>
            </a:r>
          </a:p>
          <a:p>
            <a:pPr lvl="1"/>
            <a:r>
              <a:rPr lang="en-US" sz="2400" dirty="0" smtClean="0"/>
              <a:t>Enlargement/Magnification</a:t>
            </a:r>
          </a:p>
          <a:p>
            <a:pPr marL="365760" lvl="1" indent="0">
              <a:buNone/>
            </a:pPr>
            <a:endParaRPr lang="en-US" b="1" dirty="0" smtClean="0"/>
          </a:p>
        </p:txBody>
      </p:sp>
      <p:sp>
        <p:nvSpPr>
          <p:cNvPr id="3" name="Title 2"/>
          <p:cNvSpPr>
            <a:spLocks noGrp="1"/>
          </p:cNvSpPr>
          <p:nvPr>
            <p:ph type="title"/>
          </p:nvPr>
        </p:nvSpPr>
        <p:spPr/>
        <p:txBody>
          <a:bodyPr/>
          <a:lstStyle/>
          <a:p>
            <a:r>
              <a:rPr lang="en-US" dirty="0" smtClean="0"/>
              <a:t>Large Print and Braille</a:t>
            </a:r>
            <a:endParaRPr lang="en-US" dirty="0"/>
          </a:p>
        </p:txBody>
      </p:sp>
      <p:sp>
        <p:nvSpPr>
          <p:cNvPr id="4" name="Footer Placeholder 3"/>
          <p:cNvSpPr>
            <a:spLocks noGrp="1"/>
          </p:cNvSpPr>
          <p:nvPr>
            <p:ph type="ftr" sz="quarter" idx="4294967295"/>
          </p:nvPr>
        </p:nvSpPr>
        <p:spPr>
          <a:xfrm>
            <a:off x="380999" y="6265545"/>
            <a:ext cx="2895600" cy="365125"/>
          </a:xfrm>
          <a:prstGeom prst="rect">
            <a:avLst/>
          </a:prstGeom>
        </p:spPr>
        <p:txBody>
          <a:bodyPr/>
          <a:lstStyle/>
          <a:p>
            <a:fld id="{757A2F4E-5D54-B04B-91BD-7E78EE1FE9FD}" type="slidenum">
              <a:rPr lang="en-US" smtClean="0"/>
              <a:pPr/>
              <a:t>31</a:t>
            </a:fld>
            <a:endParaRPr lang="en-US" dirty="0" smtClean="0"/>
          </a:p>
        </p:txBody>
      </p:sp>
    </p:spTree>
    <p:extLst>
      <p:ext uri="{BB962C8B-B14F-4D97-AF65-F5344CB8AC3E}">
        <p14:creationId xmlns:p14="http://schemas.microsoft.com/office/powerpoint/2010/main" val="14937572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Descriptor Documents</a:t>
            </a:r>
            <a:endParaRPr lang="en-US" dirty="0"/>
          </a:p>
        </p:txBody>
      </p:sp>
      <p:sp>
        <p:nvSpPr>
          <p:cNvPr id="3" name="Content Placeholder 2"/>
          <p:cNvSpPr>
            <a:spLocks noGrp="1"/>
          </p:cNvSpPr>
          <p:nvPr>
            <p:ph idx="1"/>
          </p:nvPr>
        </p:nvSpPr>
        <p:spPr/>
        <p:txBody>
          <a:bodyPr/>
          <a:lstStyle/>
          <a:p>
            <a:r>
              <a:rPr lang="en-US" dirty="0" smtClean="0"/>
              <a:t>Available for all content areas</a:t>
            </a:r>
          </a:p>
          <a:p>
            <a:pPr lvl="1"/>
            <a:r>
              <a:rPr lang="en-US" dirty="0" smtClean="0"/>
              <a:t>Intended for students with limited vision (must have VI field indicated in </a:t>
            </a:r>
            <a:r>
              <a:rPr lang="en-US" dirty="0" err="1" smtClean="0"/>
              <a:t>PAnext</a:t>
            </a:r>
            <a:r>
              <a:rPr lang="en-US" dirty="0" smtClean="0"/>
              <a:t>)</a:t>
            </a:r>
          </a:p>
          <a:p>
            <a:pPr lvl="1"/>
            <a:r>
              <a:rPr lang="en-US" dirty="0" smtClean="0"/>
              <a:t>Not intended for students who read braille</a:t>
            </a:r>
          </a:p>
          <a:p>
            <a:pPr lvl="1"/>
            <a:r>
              <a:rPr lang="en-US" dirty="0" smtClean="0"/>
              <a:t>Similar to document included in large print kits </a:t>
            </a:r>
          </a:p>
          <a:p>
            <a:r>
              <a:rPr lang="en-US" dirty="0" smtClean="0"/>
              <a:t>ELA and Math AT forms</a:t>
            </a:r>
          </a:p>
          <a:p>
            <a:pPr lvl="1"/>
            <a:r>
              <a:rPr lang="en-US" dirty="0" smtClean="0"/>
              <a:t>Embedded code for screen readers (JAWS)</a:t>
            </a:r>
          </a:p>
          <a:p>
            <a:pPr lvl="2"/>
            <a:r>
              <a:rPr lang="en-US" sz="2000" dirty="0" smtClean="0"/>
              <a:t>Language lies underneath image</a:t>
            </a:r>
          </a:p>
          <a:p>
            <a:pPr lvl="1"/>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32</a:t>
            </a:fld>
            <a:endParaRPr lang="en-US" dirty="0"/>
          </a:p>
        </p:txBody>
      </p:sp>
    </p:spTree>
    <p:extLst>
      <p:ext uri="{BB962C8B-B14F-4D97-AF65-F5344CB8AC3E}">
        <p14:creationId xmlns:p14="http://schemas.microsoft.com/office/powerpoint/2010/main" val="36721960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rgbClr val="000000"/>
                </a:solidFill>
              </a:rPr>
              <a:t>Assistive technology</a:t>
            </a:r>
          </a:p>
          <a:p>
            <a:r>
              <a:rPr lang="en-US" dirty="0" err="1" smtClean="0">
                <a:solidFill>
                  <a:srgbClr val="000000"/>
                </a:solidFill>
              </a:rPr>
              <a:t>Brailler</a:t>
            </a:r>
            <a:r>
              <a:rPr lang="en-US" dirty="0" smtClean="0">
                <a:solidFill>
                  <a:srgbClr val="000000"/>
                </a:solidFill>
              </a:rPr>
              <a:t>/braille note </a:t>
            </a:r>
            <a:r>
              <a:rPr lang="en-US" dirty="0">
                <a:solidFill>
                  <a:srgbClr val="000000"/>
                </a:solidFill>
              </a:rPr>
              <a:t>taker</a:t>
            </a:r>
          </a:p>
          <a:p>
            <a:r>
              <a:rPr lang="en-US" dirty="0" smtClean="0">
                <a:solidFill>
                  <a:srgbClr val="000000"/>
                </a:solidFill>
              </a:rPr>
              <a:t>Talking calculator/Abacus/Tactile math manipulatives</a:t>
            </a:r>
            <a:endParaRPr lang="en-US" dirty="0">
              <a:solidFill>
                <a:srgbClr val="000000"/>
              </a:solidFill>
            </a:endParaRPr>
          </a:p>
          <a:p>
            <a:r>
              <a:rPr lang="en-US" dirty="0">
                <a:solidFill>
                  <a:srgbClr val="000000"/>
                </a:solidFill>
              </a:rPr>
              <a:t>Calculation device and math </a:t>
            </a:r>
            <a:r>
              <a:rPr lang="en-US" dirty="0" smtClean="0">
                <a:solidFill>
                  <a:srgbClr val="000000"/>
                </a:solidFill>
              </a:rPr>
              <a:t>charts and counters*</a:t>
            </a:r>
            <a:endParaRPr lang="en-US" dirty="0">
              <a:solidFill>
                <a:srgbClr val="000000"/>
              </a:solidFill>
            </a:endParaRPr>
          </a:p>
          <a:p>
            <a:r>
              <a:rPr lang="en-US" dirty="0">
                <a:solidFill>
                  <a:srgbClr val="000000"/>
                </a:solidFill>
              </a:rPr>
              <a:t>S</a:t>
            </a:r>
            <a:r>
              <a:rPr lang="en-US" dirty="0" smtClean="0">
                <a:solidFill>
                  <a:srgbClr val="000000"/>
                </a:solidFill>
              </a:rPr>
              <a:t>peech </a:t>
            </a:r>
            <a:r>
              <a:rPr lang="en-US" dirty="0">
                <a:solidFill>
                  <a:srgbClr val="000000"/>
                </a:solidFill>
              </a:rPr>
              <a:t>to </a:t>
            </a:r>
            <a:r>
              <a:rPr lang="en-US" dirty="0" smtClean="0">
                <a:solidFill>
                  <a:srgbClr val="000000"/>
                </a:solidFill>
              </a:rPr>
              <a:t>text (cannot connect to the internet)</a:t>
            </a:r>
            <a:endParaRPr lang="en-US" dirty="0">
              <a:solidFill>
                <a:srgbClr val="000000"/>
              </a:solidFill>
            </a:endParaRPr>
          </a:p>
          <a:p>
            <a:r>
              <a:rPr lang="en-US" dirty="0" smtClean="0">
                <a:solidFill>
                  <a:srgbClr val="000000"/>
                </a:solidFill>
              </a:rPr>
              <a:t>Scribe/signer**</a:t>
            </a:r>
            <a:endParaRPr lang="en-US" dirty="0">
              <a:solidFill>
                <a:srgbClr val="000000"/>
              </a:solidFill>
            </a:endParaRPr>
          </a:p>
          <a:p>
            <a:r>
              <a:rPr lang="en-US" dirty="0" smtClean="0">
                <a:solidFill>
                  <a:srgbClr val="000000"/>
                </a:solidFill>
              </a:rPr>
              <a:t>Word </a:t>
            </a:r>
            <a:r>
              <a:rPr lang="en-US" dirty="0">
                <a:solidFill>
                  <a:srgbClr val="000000"/>
                </a:solidFill>
              </a:rPr>
              <a:t>prediction </a:t>
            </a:r>
            <a:endParaRPr lang="en-US" dirty="0" smtClean="0">
              <a:solidFill>
                <a:srgbClr val="000000"/>
              </a:solidFill>
            </a:endParaRPr>
          </a:p>
          <a:p>
            <a:endParaRPr lang="en-US" sz="2000" dirty="0">
              <a:solidFill>
                <a:srgbClr val="000000"/>
              </a:solidFill>
            </a:endParaRPr>
          </a:p>
          <a:p>
            <a:pPr marL="45720" indent="0">
              <a:buNone/>
            </a:pPr>
            <a:r>
              <a:rPr lang="en-US" dirty="0" smtClean="0">
                <a:solidFill>
                  <a:srgbClr val="000000"/>
                </a:solidFill>
              </a:rPr>
              <a:t>* For Math a UAR is required for the non-calculator sections </a:t>
            </a:r>
          </a:p>
          <a:p>
            <a:pPr marL="45720" indent="0">
              <a:buNone/>
            </a:pPr>
            <a:r>
              <a:rPr lang="en-US" dirty="0" smtClean="0">
                <a:solidFill>
                  <a:srgbClr val="000000"/>
                </a:solidFill>
              </a:rPr>
              <a:t>**</a:t>
            </a:r>
            <a:r>
              <a:rPr lang="en-US" dirty="0">
                <a:solidFill>
                  <a:srgbClr val="000000"/>
                </a:solidFill>
              </a:rPr>
              <a:t>For ELA these require an approved UAR</a:t>
            </a:r>
          </a:p>
          <a:p>
            <a:endParaRPr lang="en-US" sz="2000" dirty="0"/>
          </a:p>
        </p:txBody>
      </p:sp>
      <p:sp>
        <p:nvSpPr>
          <p:cNvPr id="3" name="Title 2"/>
          <p:cNvSpPr>
            <a:spLocks noGrp="1"/>
          </p:cNvSpPr>
          <p:nvPr>
            <p:ph type="title"/>
          </p:nvPr>
        </p:nvSpPr>
        <p:spPr/>
        <p:txBody>
          <a:bodyPr/>
          <a:lstStyle/>
          <a:p>
            <a:r>
              <a:rPr lang="en-US" dirty="0" smtClean="0"/>
              <a:t>Response Accommodations</a:t>
            </a:r>
            <a:endParaRPr lang="en-US" dirty="0"/>
          </a:p>
        </p:txBody>
      </p:sp>
      <p:sp>
        <p:nvSpPr>
          <p:cNvPr id="4" name="Footer Placeholder 3"/>
          <p:cNvSpPr>
            <a:spLocks noGrp="1"/>
          </p:cNvSpPr>
          <p:nvPr>
            <p:ph type="ftr" sz="quarter" idx="4294967295"/>
          </p:nvPr>
        </p:nvSpPr>
        <p:spPr>
          <a:xfrm>
            <a:off x="380999" y="6265545"/>
            <a:ext cx="2895600" cy="365125"/>
          </a:xfrm>
          <a:prstGeom prst="rect">
            <a:avLst/>
          </a:prstGeom>
        </p:spPr>
        <p:txBody>
          <a:bodyPr/>
          <a:lstStyle/>
          <a:p>
            <a:fld id="{757A2F4E-5D54-B04B-91BD-7E78EE1FE9FD}" type="slidenum">
              <a:rPr lang="en-US" smtClean="0"/>
              <a:pPr/>
              <a:t>33</a:t>
            </a:fld>
            <a:endParaRPr lang="en-US" dirty="0" smtClean="0"/>
          </a:p>
        </p:txBody>
      </p:sp>
    </p:spTree>
    <p:extLst>
      <p:ext uri="{BB962C8B-B14F-4D97-AF65-F5344CB8AC3E}">
        <p14:creationId xmlns:p14="http://schemas.microsoft.com/office/powerpoint/2010/main" val="37673873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solidFill>
                  <a:srgbClr val="000000"/>
                </a:solidFill>
              </a:rPr>
              <a:t>S</a:t>
            </a:r>
            <a:r>
              <a:rPr lang="en-US" dirty="0" smtClean="0">
                <a:solidFill>
                  <a:srgbClr val="000000"/>
                </a:solidFill>
                <a:latin typeface="+mn-lt"/>
              </a:rPr>
              <a:t>top-the-clock/multiple breaks</a:t>
            </a:r>
          </a:p>
          <a:p>
            <a:r>
              <a:rPr lang="en-US" dirty="0" smtClean="0">
                <a:solidFill>
                  <a:srgbClr val="000000"/>
                </a:solidFill>
                <a:latin typeface="+mn-lt"/>
              </a:rPr>
              <a:t>Extended time (complete unit in one day)</a:t>
            </a:r>
          </a:p>
          <a:p>
            <a:pPr lvl="1"/>
            <a:r>
              <a:rPr lang="en-US" sz="2400" dirty="0" smtClean="0">
                <a:solidFill>
                  <a:srgbClr val="000000"/>
                </a:solidFill>
                <a:latin typeface="+mn-lt"/>
              </a:rPr>
              <a:t>Must balance testing time with loss of instructional time</a:t>
            </a:r>
          </a:p>
          <a:p>
            <a:pPr lvl="1"/>
            <a:r>
              <a:rPr lang="en-US" sz="2400" dirty="0" smtClean="0">
                <a:solidFill>
                  <a:srgbClr val="000000"/>
                </a:solidFill>
                <a:latin typeface="+mn-lt"/>
              </a:rPr>
              <a:t>Test fatigue </a:t>
            </a:r>
          </a:p>
          <a:p>
            <a:r>
              <a:rPr lang="en-US" dirty="0" smtClean="0">
                <a:solidFill>
                  <a:srgbClr val="000000"/>
                </a:solidFill>
                <a:latin typeface="+mn-lt"/>
              </a:rPr>
              <a:t>Double Time </a:t>
            </a:r>
          </a:p>
          <a:p>
            <a:r>
              <a:rPr lang="en-US" dirty="0" smtClean="0">
                <a:solidFill>
                  <a:srgbClr val="000000"/>
                </a:solidFill>
                <a:latin typeface="+mn-lt"/>
              </a:rPr>
              <a:t>Time and a half – ELA and Math</a:t>
            </a:r>
          </a:p>
          <a:p>
            <a:pPr lvl="1"/>
            <a:r>
              <a:rPr lang="en-US" sz="2400" dirty="0" smtClean="0">
                <a:solidFill>
                  <a:srgbClr val="000000"/>
                </a:solidFill>
                <a:latin typeface="+mn-lt"/>
              </a:rPr>
              <a:t>Time and a half is built into the total time for Science &amp; Social Studies</a:t>
            </a:r>
          </a:p>
          <a:p>
            <a:pPr marL="45720" indent="0">
              <a:buNone/>
            </a:pPr>
            <a:endParaRPr lang="en-US" dirty="0">
              <a:solidFill>
                <a:srgbClr val="000000"/>
              </a:solidFill>
              <a:latin typeface="+mn-lt"/>
            </a:endParaRPr>
          </a:p>
          <a:p>
            <a:pPr marL="45720" indent="0">
              <a:buNone/>
            </a:pPr>
            <a:endParaRPr lang="en-US" dirty="0">
              <a:solidFill>
                <a:srgbClr val="000000"/>
              </a:solidFill>
              <a:latin typeface="+mn-lt"/>
            </a:endParaRPr>
          </a:p>
          <a:p>
            <a:endParaRPr lang="en-US" dirty="0">
              <a:solidFill>
                <a:srgbClr val="000000"/>
              </a:solidFill>
              <a:latin typeface="+mn-lt"/>
            </a:endParaRPr>
          </a:p>
        </p:txBody>
      </p:sp>
      <p:sp>
        <p:nvSpPr>
          <p:cNvPr id="3" name="Title 2"/>
          <p:cNvSpPr>
            <a:spLocks noGrp="1"/>
          </p:cNvSpPr>
          <p:nvPr>
            <p:ph type="title"/>
          </p:nvPr>
        </p:nvSpPr>
        <p:spPr/>
        <p:txBody>
          <a:bodyPr/>
          <a:lstStyle/>
          <a:p>
            <a:r>
              <a:rPr lang="en-US" dirty="0" smtClean="0"/>
              <a:t>Timing/Scheduling Accommodations</a:t>
            </a:r>
            <a:endParaRPr lang="en-US" dirty="0"/>
          </a:p>
        </p:txBody>
      </p:sp>
    </p:spTree>
    <p:extLst>
      <p:ext uri="{BB962C8B-B14F-4D97-AF65-F5344CB8AC3E}">
        <p14:creationId xmlns:p14="http://schemas.microsoft.com/office/powerpoint/2010/main" val="33955451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Unit Times</a:t>
            </a:r>
            <a:endParaRPr lang="en-US" dirty="0"/>
          </a:p>
        </p:txBody>
      </p:sp>
      <p:graphicFrame>
        <p:nvGraphicFramePr>
          <p:cNvPr id="4" name="Table 3"/>
          <p:cNvGraphicFramePr>
            <a:graphicFrameLocks noGrp="1"/>
          </p:cNvGraphicFramePr>
          <p:nvPr>
            <p:extLst/>
          </p:nvPr>
        </p:nvGraphicFramePr>
        <p:xfrm>
          <a:off x="380010" y="1341911"/>
          <a:ext cx="8194196" cy="3888477"/>
        </p:xfrm>
        <a:graphic>
          <a:graphicData uri="http://schemas.openxmlformats.org/drawingml/2006/table">
            <a:tbl>
              <a:tblPr firstRow="1" bandRow="1">
                <a:tableStyleId>{D27102A9-8310-4765-A935-A1911B00CA55}</a:tableStyleId>
              </a:tblPr>
              <a:tblGrid>
                <a:gridCol w="3688737"/>
                <a:gridCol w="1118695"/>
                <a:gridCol w="1186002"/>
                <a:gridCol w="1198686"/>
                <a:gridCol w="1002076"/>
              </a:tblGrid>
              <a:tr h="1191388">
                <a:tc>
                  <a:txBody>
                    <a:bodyPr/>
                    <a:lstStyle/>
                    <a:p>
                      <a:pPr algn="ctr"/>
                      <a:r>
                        <a:rPr lang="en-US" dirty="0" smtClean="0"/>
                        <a:t>Content</a:t>
                      </a:r>
                      <a:endParaRPr lang="en-US" dirty="0"/>
                    </a:p>
                  </a:txBody>
                  <a:tcPr/>
                </a:tc>
                <a:tc>
                  <a:txBody>
                    <a:bodyPr/>
                    <a:lstStyle/>
                    <a:p>
                      <a:pPr algn="ctr"/>
                      <a:r>
                        <a:rPr lang="en-US" dirty="0" smtClean="0"/>
                        <a:t>Units</a:t>
                      </a:r>
                      <a:endParaRPr lang="en-US" dirty="0"/>
                    </a:p>
                  </a:txBody>
                  <a:tcPr/>
                </a:tc>
                <a:tc>
                  <a:txBody>
                    <a:bodyPr/>
                    <a:lstStyle/>
                    <a:p>
                      <a:pPr algn="ctr"/>
                      <a:r>
                        <a:rPr lang="en-US" dirty="0" smtClean="0"/>
                        <a:t>Unit Testing Time</a:t>
                      </a:r>
                      <a:endParaRPr lang="en-US" dirty="0"/>
                    </a:p>
                  </a:txBody>
                  <a:tcPr/>
                </a:tc>
                <a:tc>
                  <a:txBody>
                    <a:bodyPr/>
                    <a:lstStyle/>
                    <a:p>
                      <a:pPr algn="ctr"/>
                      <a:r>
                        <a:rPr lang="en-US" dirty="0" smtClean="0"/>
                        <a:t>Time</a:t>
                      </a:r>
                      <a:r>
                        <a:rPr lang="en-US" baseline="0" dirty="0" smtClean="0"/>
                        <a:t>-and-a-half</a:t>
                      </a:r>
                      <a:endParaRPr lang="en-US" dirty="0"/>
                    </a:p>
                  </a:txBody>
                  <a:tcPr/>
                </a:tc>
                <a:tc>
                  <a:txBody>
                    <a:bodyPr/>
                    <a:lstStyle/>
                    <a:p>
                      <a:pPr algn="ctr"/>
                      <a:r>
                        <a:rPr lang="en-US" dirty="0" smtClean="0"/>
                        <a:t>Double-time</a:t>
                      </a:r>
                      <a:endParaRPr lang="en-US" dirty="0"/>
                    </a:p>
                  </a:txBody>
                  <a:tcPr/>
                </a:tc>
              </a:tr>
              <a:tr h="452963">
                <a:tc>
                  <a:txBody>
                    <a:bodyPr/>
                    <a:lstStyle/>
                    <a:p>
                      <a:r>
                        <a:rPr lang="en-US" sz="2400" dirty="0" smtClean="0"/>
                        <a:t>ELA 3-5</a:t>
                      </a:r>
                      <a:endParaRPr lang="en-US" sz="2400" dirty="0"/>
                    </a:p>
                  </a:txBody>
                  <a:tcPr/>
                </a:tc>
                <a:tc>
                  <a:txBody>
                    <a:bodyPr/>
                    <a:lstStyle/>
                    <a:p>
                      <a:pPr algn="ctr"/>
                      <a:r>
                        <a:rPr lang="en-US" sz="2400" dirty="0" smtClean="0"/>
                        <a:t>3</a:t>
                      </a:r>
                      <a:endParaRPr lang="en-US" sz="2400" dirty="0"/>
                    </a:p>
                  </a:txBody>
                  <a:tcPr/>
                </a:tc>
                <a:tc>
                  <a:txBody>
                    <a:bodyPr/>
                    <a:lstStyle/>
                    <a:p>
                      <a:pPr algn="ctr"/>
                      <a:r>
                        <a:rPr lang="en-US" sz="2400" dirty="0" smtClean="0"/>
                        <a:t>90</a:t>
                      </a:r>
                      <a:endParaRPr lang="en-US" sz="2400" dirty="0"/>
                    </a:p>
                  </a:txBody>
                  <a:tcPr/>
                </a:tc>
                <a:tc>
                  <a:txBody>
                    <a:bodyPr/>
                    <a:lstStyle/>
                    <a:p>
                      <a:pPr algn="ctr"/>
                      <a:r>
                        <a:rPr lang="en-US" sz="2400" dirty="0" smtClean="0"/>
                        <a:t>135</a:t>
                      </a:r>
                      <a:endParaRPr lang="en-US" sz="2400" dirty="0"/>
                    </a:p>
                  </a:txBody>
                  <a:tcPr/>
                </a:tc>
                <a:tc>
                  <a:txBody>
                    <a:bodyPr/>
                    <a:lstStyle/>
                    <a:p>
                      <a:pPr algn="ctr"/>
                      <a:r>
                        <a:rPr lang="en-US" sz="2400" dirty="0" smtClean="0"/>
                        <a:t>180</a:t>
                      </a:r>
                      <a:endParaRPr lang="en-US" sz="2400" dirty="0"/>
                    </a:p>
                  </a:txBody>
                  <a:tcPr/>
                </a:tc>
              </a:tr>
              <a:tr h="411434">
                <a:tc>
                  <a:txBody>
                    <a:bodyPr/>
                    <a:lstStyle/>
                    <a:p>
                      <a:r>
                        <a:rPr lang="en-US" sz="2400" dirty="0" smtClean="0"/>
                        <a:t>ELA 6-8</a:t>
                      </a:r>
                      <a:endParaRPr lang="en-US" sz="2400" dirty="0"/>
                    </a:p>
                  </a:txBody>
                  <a:tcPr/>
                </a:tc>
                <a:tc>
                  <a:txBody>
                    <a:bodyPr/>
                    <a:lstStyle/>
                    <a:p>
                      <a:pPr algn="ctr"/>
                      <a:r>
                        <a:rPr lang="en-US" sz="2400" dirty="0" smtClean="0"/>
                        <a:t>3</a:t>
                      </a:r>
                      <a:endParaRPr lang="en-US" sz="2400" dirty="0"/>
                    </a:p>
                  </a:txBody>
                  <a:tcPr/>
                </a:tc>
                <a:tc>
                  <a:txBody>
                    <a:bodyPr/>
                    <a:lstStyle/>
                    <a:p>
                      <a:pPr algn="ctr"/>
                      <a:r>
                        <a:rPr lang="en-US" sz="2400" dirty="0" smtClean="0"/>
                        <a:t>110</a:t>
                      </a:r>
                      <a:endParaRPr lang="en-US" sz="2400" dirty="0"/>
                    </a:p>
                  </a:txBody>
                  <a:tcPr/>
                </a:tc>
                <a:tc>
                  <a:txBody>
                    <a:bodyPr/>
                    <a:lstStyle/>
                    <a:p>
                      <a:pPr algn="ctr"/>
                      <a:r>
                        <a:rPr lang="en-US" sz="2400" dirty="0" smtClean="0"/>
                        <a:t>165</a:t>
                      </a:r>
                      <a:endParaRPr lang="en-US" sz="2400" dirty="0"/>
                    </a:p>
                  </a:txBody>
                  <a:tcPr/>
                </a:tc>
                <a:tc>
                  <a:txBody>
                    <a:bodyPr/>
                    <a:lstStyle/>
                    <a:p>
                      <a:pPr algn="ctr"/>
                      <a:r>
                        <a:rPr lang="en-US" sz="2400" dirty="0" smtClean="0"/>
                        <a:t>220</a:t>
                      </a:r>
                      <a:endParaRPr lang="en-US" sz="2400" dirty="0"/>
                    </a:p>
                  </a:txBody>
                  <a:tcPr/>
                </a:tc>
              </a:tr>
              <a:tr h="476555">
                <a:tc>
                  <a:txBody>
                    <a:bodyPr/>
                    <a:lstStyle/>
                    <a:p>
                      <a:r>
                        <a:rPr lang="en-US" sz="2400" dirty="0" smtClean="0"/>
                        <a:t>Math 3-8</a:t>
                      </a:r>
                    </a:p>
                  </a:txBody>
                  <a:tcPr/>
                </a:tc>
                <a:tc>
                  <a:txBody>
                    <a:bodyPr/>
                    <a:lstStyle/>
                    <a:p>
                      <a:pPr algn="ctr"/>
                      <a:r>
                        <a:rPr lang="en-US" sz="2400" dirty="0" smtClean="0"/>
                        <a:t>3</a:t>
                      </a:r>
                      <a:endParaRPr lang="en-US" sz="2400" dirty="0"/>
                    </a:p>
                  </a:txBody>
                  <a:tcPr/>
                </a:tc>
                <a:tc>
                  <a:txBody>
                    <a:bodyPr/>
                    <a:lstStyle/>
                    <a:p>
                      <a:pPr algn="ctr"/>
                      <a:r>
                        <a:rPr lang="en-US" sz="2400" dirty="0" smtClean="0"/>
                        <a:t>65</a:t>
                      </a:r>
                      <a:endParaRPr lang="en-US" sz="2400" dirty="0"/>
                    </a:p>
                  </a:txBody>
                  <a:tcPr/>
                </a:tc>
                <a:tc>
                  <a:txBody>
                    <a:bodyPr/>
                    <a:lstStyle/>
                    <a:p>
                      <a:pPr algn="ctr"/>
                      <a:r>
                        <a:rPr lang="en-US" sz="2400" dirty="0" smtClean="0"/>
                        <a:t>100</a:t>
                      </a:r>
                      <a:endParaRPr lang="en-US" sz="2400" dirty="0"/>
                    </a:p>
                  </a:txBody>
                  <a:tcPr/>
                </a:tc>
                <a:tc>
                  <a:txBody>
                    <a:bodyPr/>
                    <a:lstStyle/>
                    <a:p>
                      <a:pPr algn="ctr"/>
                      <a:r>
                        <a:rPr lang="en-US" sz="2400" dirty="0" smtClean="0"/>
                        <a:t>130</a:t>
                      </a:r>
                      <a:endParaRPr lang="en-US" sz="2400" dirty="0"/>
                    </a:p>
                  </a:txBody>
                  <a:tcPr/>
                </a:tc>
              </a:tr>
              <a:tr h="514413">
                <a:tc>
                  <a:txBody>
                    <a:bodyPr/>
                    <a:lstStyle/>
                    <a:p>
                      <a:r>
                        <a:rPr lang="en-US" sz="2400" dirty="0" smtClean="0"/>
                        <a:t>Elm/MS</a:t>
                      </a:r>
                      <a:r>
                        <a:rPr lang="en-US" sz="2400" baseline="0" dirty="0" smtClean="0"/>
                        <a:t> </a:t>
                      </a:r>
                      <a:r>
                        <a:rPr lang="en-US" sz="2400" dirty="0" smtClean="0"/>
                        <a:t>Science/Social</a:t>
                      </a:r>
                      <a:r>
                        <a:rPr lang="en-US" sz="2400" baseline="0" dirty="0" smtClean="0"/>
                        <a:t> Studies*</a:t>
                      </a:r>
                      <a:r>
                        <a:rPr lang="en-US" sz="2400" dirty="0" smtClean="0"/>
                        <a:t> </a:t>
                      </a:r>
                      <a:endParaRPr lang="en-US" sz="2400" dirty="0"/>
                    </a:p>
                  </a:txBody>
                  <a:tcPr/>
                </a:tc>
                <a:tc>
                  <a:txBody>
                    <a:bodyPr/>
                    <a:lstStyle/>
                    <a:p>
                      <a:pPr algn="ctr"/>
                      <a:r>
                        <a:rPr lang="en-US" sz="2400" dirty="0" smtClean="0"/>
                        <a:t>3</a:t>
                      </a:r>
                      <a:endParaRPr lang="en-US" sz="2400" dirty="0"/>
                    </a:p>
                  </a:txBody>
                  <a:tcPr/>
                </a:tc>
                <a:tc>
                  <a:txBody>
                    <a:bodyPr/>
                    <a:lstStyle/>
                    <a:p>
                      <a:pPr algn="ctr"/>
                      <a:r>
                        <a:rPr lang="en-US" sz="2400" dirty="0" smtClean="0"/>
                        <a:t>80 </a:t>
                      </a:r>
                      <a:endParaRPr lang="en-US" sz="2400" dirty="0"/>
                    </a:p>
                  </a:txBody>
                  <a:tcPr/>
                </a:tc>
                <a:tc>
                  <a:txBody>
                    <a:bodyPr/>
                    <a:lstStyle/>
                    <a:p>
                      <a:pPr algn="ctr"/>
                      <a:r>
                        <a:rPr lang="en-US" sz="2400" dirty="0" smtClean="0"/>
                        <a:t>80*</a:t>
                      </a:r>
                      <a:endParaRPr lang="en-US" sz="2400" dirty="0"/>
                    </a:p>
                  </a:txBody>
                  <a:tcPr/>
                </a:tc>
                <a:tc>
                  <a:txBody>
                    <a:bodyPr/>
                    <a:lstStyle/>
                    <a:p>
                      <a:pPr algn="ctr"/>
                      <a:r>
                        <a:rPr lang="en-US" sz="2400" dirty="0" smtClean="0"/>
                        <a:t>110</a:t>
                      </a:r>
                      <a:endParaRPr lang="en-US" sz="2400" dirty="0"/>
                    </a:p>
                  </a:txBody>
                  <a:tcPr/>
                </a:tc>
              </a:tr>
              <a:tr h="483174">
                <a:tc>
                  <a:txBody>
                    <a:bodyPr/>
                    <a:lstStyle/>
                    <a:p>
                      <a:r>
                        <a:rPr lang="en-US" sz="2400" dirty="0" smtClean="0"/>
                        <a:t>HS Science/Social Studies*</a:t>
                      </a:r>
                      <a:endParaRPr lang="en-US" sz="2400" dirty="0"/>
                    </a:p>
                  </a:txBody>
                  <a:tcPr/>
                </a:tc>
                <a:tc>
                  <a:txBody>
                    <a:bodyPr/>
                    <a:lstStyle/>
                    <a:p>
                      <a:pPr algn="ctr"/>
                      <a:r>
                        <a:rPr lang="en-US" sz="2400" dirty="0" smtClean="0"/>
                        <a:t>3</a:t>
                      </a:r>
                      <a:endParaRPr lang="en-US" sz="2400" dirty="0"/>
                    </a:p>
                  </a:txBody>
                  <a:tcPr/>
                </a:tc>
                <a:tc>
                  <a:txBody>
                    <a:bodyPr/>
                    <a:lstStyle/>
                    <a:p>
                      <a:pPr algn="ctr"/>
                      <a:r>
                        <a:rPr lang="en-US" sz="2400" dirty="0" smtClean="0"/>
                        <a:t>50</a:t>
                      </a:r>
                      <a:endParaRPr lang="en-US" sz="2400" dirty="0"/>
                    </a:p>
                  </a:txBody>
                  <a:tcPr/>
                </a:tc>
                <a:tc>
                  <a:txBody>
                    <a:bodyPr/>
                    <a:lstStyle/>
                    <a:p>
                      <a:pPr algn="ctr"/>
                      <a:r>
                        <a:rPr lang="en-US" sz="2400" dirty="0" smtClean="0"/>
                        <a:t>50*</a:t>
                      </a:r>
                      <a:endParaRPr lang="en-US" sz="2400" dirty="0"/>
                    </a:p>
                  </a:txBody>
                  <a:tcPr/>
                </a:tc>
                <a:tc>
                  <a:txBody>
                    <a:bodyPr/>
                    <a:lstStyle/>
                    <a:p>
                      <a:pPr algn="ctr"/>
                      <a:r>
                        <a:rPr lang="en-US" sz="2400" dirty="0" smtClean="0"/>
                        <a:t>70</a:t>
                      </a:r>
                      <a:endParaRPr lang="en-US" sz="2400" dirty="0">
                        <a:solidFill>
                          <a:schemeClr val="tx1"/>
                        </a:solidFill>
                      </a:endParaRPr>
                    </a:p>
                  </a:txBody>
                  <a:tcPr/>
                </a:tc>
              </a:tr>
            </a:tbl>
          </a:graphicData>
        </a:graphic>
      </p:graphicFrame>
      <p:sp>
        <p:nvSpPr>
          <p:cNvPr id="6" name="TextBox 5"/>
          <p:cNvSpPr txBox="1"/>
          <p:nvPr/>
        </p:nvSpPr>
        <p:spPr>
          <a:xfrm>
            <a:off x="617515" y="5702546"/>
            <a:ext cx="4739311" cy="369332"/>
          </a:xfrm>
          <a:prstGeom prst="rect">
            <a:avLst/>
          </a:prstGeom>
          <a:noFill/>
        </p:spPr>
        <p:txBody>
          <a:bodyPr wrap="none" rtlCol="0">
            <a:spAutoFit/>
          </a:bodyPr>
          <a:lstStyle/>
          <a:p>
            <a:r>
              <a:rPr lang="en-US" sz="1600" dirty="0" smtClean="0"/>
              <a:t>*Time and a half is included in the unit time for SC/SS</a:t>
            </a:r>
            <a:r>
              <a:rPr lang="en-US" dirty="0" smtClean="0"/>
              <a:t>. </a:t>
            </a:r>
            <a:endParaRPr lang="en-US" dirty="0"/>
          </a:p>
        </p:txBody>
      </p:sp>
    </p:spTree>
    <p:extLst>
      <p:ext uri="{BB962C8B-B14F-4D97-AF65-F5344CB8AC3E}">
        <p14:creationId xmlns:p14="http://schemas.microsoft.com/office/powerpoint/2010/main" val="24674921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7505" y="961901"/>
            <a:ext cx="8811491" cy="5593277"/>
          </a:xfrm>
        </p:spPr>
        <p:txBody>
          <a:bodyPr>
            <a:normAutofit/>
          </a:bodyPr>
          <a:lstStyle/>
          <a:p>
            <a:r>
              <a:rPr lang="en-US" sz="2000" dirty="0" smtClean="0"/>
              <a:t>Time and a half for ELA/Math </a:t>
            </a:r>
          </a:p>
          <a:p>
            <a:r>
              <a:rPr lang="en-US" sz="2000" dirty="0" smtClean="0"/>
              <a:t>Double time </a:t>
            </a:r>
          </a:p>
          <a:p>
            <a:r>
              <a:rPr lang="en-US" sz="2000" dirty="0" smtClean="0"/>
              <a:t>Word-to-Word dictionary</a:t>
            </a:r>
          </a:p>
          <a:p>
            <a:r>
              <a:rPr lang="en-US" sz="2000" dirty="0" smtClean="0"/>
              <a:t>Word Predication (math, SC, and SS)**</a:t>
            </a:r>
            <a:endParaRPr lang="en-US" sz="2000" dirty="0"/>
          </a:p>
          <a:p>
            <a:r>
              <a:rPr lang="en-US" sz="2000" dirty="0" smtClean="0"/>
              <a:t>General </a:t>
            </a:r>
            <a:r>
              <a:rPr lang="en-US" sz="2000" dirty="0"/>
              <a:t>admin directions read </a:t>
            </a:r>
            <a:r>
              <a:rPr lang="en-US" sz="2000" dirty="0" smtClean="0"/>
              <a:t>aloud/repeated/clarified </a:t>
            </a:r>
            <a:r>
              <a:rPr lang="en-US" sz="2000" dirty="0"/>
              <a:t>in native </a:t>
            </a:r>
            <a:r>
              <a:rPr lang="en-US" sz="2000" dirty="0" smtClean="0"/>
              <a:t>language (Translated “Say” directions)</a:t>
            </a:r>
            <a:endParaRPr lang="en-US" sz="2000" dirty="0"/>
          </a:p>
          <a:p>
            <a:r>
              <a:rPr lang="en-US" sz="2000" dirty="0" err="1"/>
              <a:t>T</a:t>
            </a:r>
            <a:r>
              <a:rPr lang="en-US" sz="2000" dirty="0" err="1" smtClean="0"/>
              <a:t>ransadaptation</a:t>
            </a:r>
            <a:r>
              <a:rPr lang="en-US" sz="2000" dirty="0" smtClean="0"/>
              <a:t> of math, SC, and SS </a:t>
            </a:r>
            <a:r>
              <a:rPr lang="en-US" sz="2000" dirty="0"/>
              <a:t>into </a:t>
            </a:r>
            <a:r>
              <a:rPr lang="en-US" sz="2000" dirty="0" smtClean="0"/>
              <a:t>Spanish</a:t>
            </a:r>
            <a:endParaRPr lang="en-US" sz="2000" dirty="0"/>
          </a:p>
          <a:p>
            <a:r>
              <a:rPr lang="en-US" sz="2000" dirty="0" smtClean="0"/>
              <a:t>Text </a:t>
            </a:r>
            <a:r>
              <a:rPr lang="en-US" sz="2000" dirty="0"/>
              <a:t>to </a:t>
            </a:r>
            <a:r>
              <a:rPr lang="en-US" sz="2000" dirty="0" smtClean="0"/>
              <a:t>speech for math, SC, and SS </a:t>
            </a:r>
            <a:r>
              <a:rPr lang="en-US" sz="2000" dirty="0"/>
              <a:t>in Spanish</a:t>
            </a:r>
          </a:p>
          <a:p>
            <a:r>
              <a:rPr lang="en-US" sz="2000" dirty="0" smtClean="0"/>
              <a:t>Auditory Presentation: reader </a:t>
            </a:r>
            <a:r>
              <a:rPr lang="en-US" sz="2000" dirty="0"/>
              <a:t>for </a:t>
            </a:r>
            <a:r>
              <a:rPr lang="en-US" sz="2000" dirty="0" smtClean="0"/>
              <a:t>math, SC, and SS in Spanish</a:t>
            </a:r>
          </a:p>
          <a:p>
            <a:r>
              <a:rPr lang="en-US" sz="2000" dirty="0" smtClean="0"/>
              <a:t>Auditory Presentation: reader for math, SC, and SS in native language</a:t>
            </a:r>
          </a:p>
          <a:p>
            <a:pPr marL="0" indent="0">
              <a:buNone/>
            </a:pPr>
            <a:r>
              <a:rPr lang="en-US" sz="2000" dirty="0" smtClean="0"/>
              <a:t> </a:t>
            </a:r>
            <a:endParaRPr lang="en-US" sz="2000" dirty="0"/>
          </a:p>
          <a:p>
            <a:pPr marL="45720" indent="0">
              <a:buNone/>
            </a:pPr>
            <a:r>
              <a:rPr lang="en-US" b="1" dirty="0" smtClean="0">
                <a:solidFill>
                  <a:srgbClr val="000000"/>
                </a:solidFill>
              </a:rPr>
              <a:t>*</a:t>
            </a:r>
            <a:r>
              <a:rPr lang="en-US" sz="2000" b="1" dirty="0" smtClean="0">
                <a:solidFill>
                  <a:srgbClr val="000000"/>
                </a:solidFill>
              </a:rPr>
              <a:t>Please see Section 6 of the Procedures Manual for eligibility guidelines</a:t>
            </a:r>
          </a:p>
          <a:p>
            <a:pPr marL="45720" indent="0">
              <a:buNone/>
            </a:pPr>
            <a:r>
              <a:rPr lang="en-US" sz="2000" b="1" dirty="0" smtClean="0">
                <a:solidFill>
                  <a:srgbClr val="000000"/>
                </a:solidFill>
              </a:rPr>
              <a:t>** New for 2020 school year</a:t>
            </a:r>
            <a:endParaRPr lang="en-US" sz="2000" b="1" dirty="0">
              <a:solidFill>
                <a:srgbClr val="000000"/>
              </a:solidFill>
            </a:endParaRPr>
          </a:p>
        </p:txBody>
      </p:sp>
      <p:sp>
        <p:nvSpPr>
          <p:cNvPr id="3" name="Title 2"/>
          <p:cNvSpPr>
            <a:spLocks noGrp="1"/>
          </p:cNvSpPr>
          <p:nvPr>
            <p:ph type="title"/>
          </p:nvPr>
        </p:nvSpPr>
        <p:spPr/>
        <p:txBody>
          <a:bodyPr>
            <a:normAutofit/>
          </a:bodyPr>
          <a:lstStyle/>
          <a:p>
            <a:r>
              <a:rPr lang="en-US" dirty="0" smtClean="0"/>
              <a:t>Accommodations for EL Students (NEP/LEP)*</a:t>
            </a:r>
            <a:endParaRPr lang="en-US" dirty="0"/>
          </a:p>
        </p:txBody>
      </p:sp>
    </p:spTree>
    <p:extLst>
      <p:ext uri="{BB962C8B-B14F-4D97-AF65-F5344CB8AC3E}">
        <p14:creationId xmlns:p14="http://schemas.microsoft.com/office/powerpoint/2010/main" val="34807854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The Assessments </a:t>
            </a:r>
            <a:br>
              <a:rPr lang="en-US" dirty="0" smtClean="0"/>
            </a:br>
            <a:r>
              <a:rPr lang="en-US" dirty="0" smtClean="0"/>
              <a:t>(Special Notes)</a:t>
            </a:r>
            <a:endParaRPr lang="en-US" dirty="0"/>
          </a:p>
        </p:txBody>
      </p:sp>
      <p:sp>
        <p:nvSpPr>
          <p:cNvPr id="2" name="Content Placeholder 1"/>
          <p:cNvSpPr>
            <a:spLocks noGrp="1"/>
          </p:cNvSpPr>
          <p:nvPr>
            <p:ph idx="1"/>
          </p:nvPr>
        </p:nvSpPr>
        <p:spPr/>
        <p:txBody>
          <a:bodyPr/>
          <a:lstStyle/>
          <a:p>
            <a:r>
              <a:rPr lang="en-US" dirty="0" smtClean="0">
                <a:solidFill>
                  <a:srgbClr val="000000"/>
                </a:solidFill>
                <a:latin typeface="+mn-lt"/>
              </a:rPr>
              <a:t>CSLA is treated as an accommodated form for ELA/Literacy</a:t>
            </a:r>
          </a:p>
          <a:p>
            <a:pPr lvl="1"/>
            <a:r>
              <a:rPr lang="en-US" sz="2400" dirty="0" smtClean="0">
                <a:solidFill>
                  <a:srgbClr val="000000"/>
                </a:solidFill>
                <a:latin typeface="+mn-lt"/>
              </a:rPr>
              <a:t>Students in 3</a:t>
            </a:r>
            <a:r>
              <a:rPr lang="en-US" sz="2400" baseline="30000" dirty="0" smtClean="0">
                <a:solidFill>
                  <a:srgbClr val="000000"/>
                </a:solidFill>
                <a:latin typeface="+mn-lt"/>
              </a:rPr>
              <a:t>rd</a:t>
            </a:r>
            <a:r>
              <a:rPr lang="en-US" sz="2400" dirty="0" smtClean="0">
                <a:solidFill>
                  <a:srgbClr val="000000"/>
                </a:solidFill>
                <a:latin typeface="+mn-lt"/>
              </a:rPr>
              <a:t> &amp; 4</a:t>
            </a:r>
            <a:r>
              <a:rPr lang="en-US" sz="2400" baseline="30000" dirty="0" smtClean="0">
                <a:solidFill>
                  <a:srgbClr val="000000"/>
                </a:solidFill>
                <a:latin typeface="+mn-lt"/>
              </a:rPr>
              <a:t>th</a:t>
            </a:r>
            <a:r>
              <a:rPr lang="en-US" sz="2400" dirty="0" smtClean="0">
                <a:solidFill>
                  <a:srgbClr val="000000"/>
                </a:solidFill>
                <a:latin typeface="+mn-lt"/>
              </a:rPr>
              <a:t> grades who qualify</a:t>
            </a:r>
          </a:p>
          <a:p>
            <a:pPr lvl="2"/>
            <a:r>
              <a:rPr lang="en-US" sz="2400" dirty="0" smtClean="0">
                <a:solidFill>
                  <a:srgbClr val="000000"/>
                </a:solidFill>
                <a:latin typeface="+mn-lt"/>
              </a:rPr>
              <a:t>Eligibility guidelines will </a:t>
            </a:r>
            <a:r>
              <a:rPr lang="en-US" sz="2400" dirty="0">
                <a:solidFill>
                  <a:srgbClr val="000000"/>
                </a:solidFill>
                <a:latin typeface="+mn-lt"/>
              </a:rPr>
              <a:t>be posted here </a:t>
            </a:r>
            <a:r>
              <a:rPr lang="en-US" sz="2400" dirty="0">
                <a:solidFill>
                  <a:srgbClr val="000000"/>
                </a:solidFill>
                <a:latin typeface="+mn-lt"/>
                <a:hlinkClick r:id="rId3"/>
              </a:rPr>
              <a:t>http://</a:t>
            </a:r>
            <a:r>
              <a:rPr lang="en-US" sz="2400" dirty="0" smtClean="0">
                <a:solidFill>
                  <a:srgbClr val="000000"/>
                </a:solidFill>
                <a:latin typeface="+mn-lt"/>
                <a:hlinkClick r:id="rId3"/>
              </a:rPr>
              <a:t>www.cde.state.co.us/assessment/csla</a:t>
            </a:r>
            <a:r>
              <a:rPr lang="en-US" sz="2400" dirty="0" smtClean="0">
                <a:solidFill>
                  <a:srgbClr val="000000"/>
                </a:solidFill>
                <a:latin typeface="+mn-lt"/>
              </a:rPr>
              <a:t> </a:t>
            </a:r>
          </a:p>
          <a:p>
            <a:pPr lvl="1"/>
            <a:r>
              <a:rPr lang="en-US" sz="2400" dirty="0" smtClean="0">
                <a:latin typeface="+mn-lt"/>
              </a:rPr>
              <a:t>Paper based</a:t>
            </a:r>
          </a:p>
          <a:p>
            <a:r>
              <a:rPr lang="en-US" dirty="0" smtClean="0"/>
              <a:t>Accommodations available for students who are EL and have an IEP/504</a:t>
            </a:r>
          </a:p>
          <a:p>
            <a:pPr lvl="1"/>
            <a:r>
              <a:rPr lang="en-US" sz="2400" dirty="0" smtClean="0">
                <a:latin typeface="+mn-lt"/>
              </a:rPr>
              <a:t>Oral Scripts &amp; Large Print </a:t>
            </a:r>
          </a:p>
          <a:p>
            <a:pPr lvl="2"/>
            <a:r>
              <a:rPr lang="en-US" sz="2200" dirty="0" smtClean="0"/>
              <a:t>Oral script requires an approved UAR</a:t>
            </a:r>
          </a:p>
          <a:p>
            <a:pPr lvl="2"/>
            <a:r>
              <a:rPr lang="en-US" sz="2200" dirty="0" smtClean="0"/>
              <a:t>Data MUST be from a Spanish test</a:t>
            </a:r>
            <a:endParaRPr lang="en-US" sz="2200" dirty="0" smtClean="0">
              <a:latin typeface="+mn-lt"/>
            </a:endParaRPr>
          </a:p>
          <a:p>
            <a:pPr lvl="1"/>
            <a:r>
              <a:rPr lang="en-US" sz="2400" dirty="0" smtClean="0">
                <a:latin typeface="+mn-lt"/>
              </a:rPr>
              <a:t>Extended time</a:t>
            </a:r>
          </a:p>
          <a:p>
            <a:pPr lvl="1"/>
            <a:endParaRPr lang="en-US" dirty="0"/>
          </a:p>
        </p:txBody>
      </p:sp>
    </p:spTree>
    <p:extLst>
      <p:ext uri="{BB962C8B-B14F-4D97-AF65-F5344CB8AC3E}">
        <p14:creationId xmlns:p14="http://schemas.microsoft.com/office/powerpoint/2010/main" val="26030442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80362" y="979979"/>
            <a:ext cx="7969085" cy="5364655"/>
          </a:xfrm>
        </p:spPr>
        <p:txBody>
          <a:bodyPr>
            <a:normAutofit/>
          </a:bodyPr>
          <a:lstStyle/>
          <a:p>
            <a:r>
              <a:rPr lang="en-US" dirty="0" smtClean="0">
                <a:solidFill>
                  <a:srgbClr val="000000"/>
                </a:solidFill>
                <a:latin typeface="+mn-lt"/>
              </a:rPr>
              <a:t>Administrative Considerations</a:t>
            </a:r>
          </a:p>
          <a:p>
            <a:pPr lvl="1"/>
            <a:r>
              <a:rPr lang="en-US" sz="2400" dirty="0" smtClean="0">
                <a:solidFill>
                  <a:srgbClr val="000000"/>
                </a:solidFill>
                <a:latin typeface="+mn-lt"/>
              </a:rPr>
              <a:t>Can be individual or group</a:t>
            </a:r>
          </a:p>
          <a:p>
            <a:pPr lvl="2"/>
            <a:r>
              <a:rPr lang="en-US" sz="2400" dirty="0" smtClean="0">
                <a:solidFill>
                  <a:srgbClr val="000000"/>
                </a:solidFill>
                <a:latin typeface="+mn-lt"/>
              </a:rPr>
              <a:t>Small group testing</a:t>
            </a:r>
          </a:p>
          <a:p>
            <a:pPr lvl="2"/>
            <a:r>
              <a:rPr lang="en-US" sz="2400" dirty="0" smtClean="0">
                <a:solidFill>
                  <a:srgbClr val="000000"/>
                </a:solidFill>
                <a:latin typeface="+mn-lt"/>
              </a:rPr>
              <a:t>A group of students typically have math instruction directly after lunch so they take their math unit directly after lunch</a:t>
            </a:r>
          </a:p>
          <a:p>
            <a:r>
              <a:rPr lang="en-US" dirty="0" smtClean="0">
                <a:solidFill>
                  <a:srgbClr val="000000"/>
                </a:solidFill>
                <a:latin typeface="+mn-lt"/>
              </a:rPr>
              <a:t>Accessibility Features</a:t>
            </a:r>
          </a:p>
          <a:p>
            <a:pPr lvl="1"/>
            <a:r>
              <a:rPr lang="en-US" sz="2400" dirty="0" smtClean="0">
                <a:solidFill>
                  <a:srgbClr val="000000"/>
                </a:solidFill>
                <a:latin typeface="+mn-lt"/>
              </a:rPr>
              <a:t>Available to everyone, including students with an IEP/504</a:t>
            </a:r>
          </a:p>
          <a:p>
            <a:pPr lvl="1"/>
            <a:r>
              <a:rPr lang="en-US" sz="2400" dirty="0" smtClean="0">
                <a:solidFill>
                  <a:srgbClr val="000000"/>
                </a:solidFill>
                <a:latin typeface="+mn-lt"/>
              </a:rPr>
              <a:t>Should only be assigned individually</a:t>
            </a:r>
          </a:p>
          <a:p>
            <a:pPr lvl="2"/>
            <a:r>
              <a:rPr lang="en-US" sz="2400" dirty="0">
                <a:solidFill>
                  <a:srgbClr val="000000"/>
                </a:solidFill>
                <a:latin typeface="+mn-lt"/>
              </a:rPr>
              <a:t>A</a:t>
            </a:r>
            <a:r>
              <a:rPr lang="en-US" sz="2400" dirty="0" smtClean="0">
                <a:solidFill>
                  <a:srgbClr val="000000"/>
                </a:solidFill>
                <a:latin typeface="+mn-lt"/>
              </a:rPr>
              <a:t>ssign TTS in math to a student who needs it and uses similar strategies during instruction</a:t>
            </a:r>
          </a:p>
          <a:p>
            <a:pPr lvl="2"/>
            <a:r>
              <a:rPr lang="en-US" sz="2400" dirty="0" smtClean="0">
                <a:solidFill>
                  <a:srgbClr val="000000"/>
                </a:solidFill>
                <a:latin typeface="+mn-lt"/>
              </a:rPr>
              <a:t>Do not assign TTS in math to the entire class “just in case”</a:t>
            </a:r>
          </a:p>
        </p:txBody>
      </p:sp>
      <p:sp>
        <p:nvSpPr>
          <p:cNvPr id="4" name="Title 3"/>
          <p:cNvSpPr>
            <a:spLocks noGrp="1"/>
          </p:cNvSpPr>
          <p:nvPr>
            <p:ph type="title"/>
          </p:nvPr>
        </p:nvSpPr>
        <p:spPr/>
        <p:txBody>
          <a:bodyPr/>
          <a:lstStyle/>
          <a:p>
            <a:r>
              <a:rPr lang="en-US" dirty="0" smtClean="0"/>
              <a:t>Nuts and Bolts</a:t>
            </a:r>
            <a:endParaRPr lang="en-US" dirty="0"/>
          </a:p>
        </p:txBody>
      </p:sp>
    </p:spTree>
    <p:extLst>
      <p:ext uri="{BB962C8B-B14F-4D97-AF65-F5344CB8AC3E}">
        <p14:creationId xmlns:p14="http://schemas.microsoft.com/office/powerpoint/2010/main" val="90406493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Accommodations and Emergency Accommodations </a:t>
            </a:r>
            <a:endParaRPr lang="en-US" dirty="0"/>
          </a:p>
        </p:txBody>
      </p:sp>
      <p:sp>
        <p:nvSpPr>
          <p:cNvPr id="2" name="Content Placeholder 1"/>
          <p:cNvSpPr>
            <a:spLocks noGrp="1"/>
          </p:cNvSpPr>
          <p:nvPr>
            <p:ph idx="1"/>
          </p:nvPr>
        </p:nvSpPr>
        <p:spPr>
          <a:xfrm>
            <a:off x="411747" y="1347537"/>
            <a:ext cx="8103603" cy="4756177"/>
          </a:xfrm>
        </p:spPr>
        <p:txBody>
          <a:bodyPr>
            <a:normAutofit fontScale="92500" lnSpcReduction="20000"/>
          </a:bodyPr>
          <a:lstStyle/>
          <a:p>
            <a:r>
              <a:rPr lang="en-US" dirty="0" smtClean="0">
                <a:solidFill>
                  <a:srgbClr val="000000"/>
                </a:solidFill>
                <a:latin typeface="+mn-lt"/>
              </a:rPr>
              <a:t>Accommodations</a:t>
            </a:r>
          </a:p>
          <a:p>
            <a:pPr lvl="1"/>
            <a:r>
              <a:rPr lang="en-US" sz="2400" dirty="0" smtClean="0">
                <a:solidFill>
                  <a:srgbClr val="000000"/>
                </a:solidFill>
                <a:latin typeface="+mn-lt"/>
              </a:rPr>
              <a:t>Students must have an IEP/504/ELP</a:t>
            </a:r>
          </a:p>
          <a:p>
            <a:pPr lvl="1"/>
            <a:r>
              <a:rPr lang="en-US" sz="2400" dirty="0" smtClean="0">
                <a:solidFill>
                  <a:srgbClr val="000000"/>
                </a:solidFill>
                <a:latin typeface="+mn-lt"/>
              </a:rPr>
              <a:t>Students must use the accommodation during instruction on a regular basis</a:t>
            </a:r>
          </a:p>
          <a:p>
            <a:pPr lvl="2"/>
            <a:r>
              <a:rPr lang="en-US" sz="2200" dirty="0" smtClean="0">
                <a:solidFill>
                  <a:srgbClr val="000000"/>
                </a:solidFill>
                <a:latin typeface="+mn-lt"/>
              </a:rPr>
              <a:t>Students should be receiving instruction to mitigate the issue</a:t>
            </a:r>
          </a:p>
          <a:p>
            <a:pPr lvl="2"/>
            <a:r>
              <a:rPr lang="en-US" sz="2200" dirty="0" smtClean="0">
                <a:solidFill>
                  <a:srgbClr val="000000"/>
                </a:solidFill>
                <a:latin typeface="+mn-lt"/>
              </a:rPr>
              <a:t>Student’s IEP should address the deficit</a:t>
            </a:r>
          </a:p>
          <a:p>
            <a:pPr lvl="1"/>
            <a:r>
              <a:rPr lang="en-US" sz="2400" dirty="0" smtClean="0">
                <a:solidFill>
                  <a:srgbClr val="000000"/>
                </a:solidFill>
                <a:latin typeface="+mn-lt"/>
              </a:rPr>
              <a:t>Students should not use the accommodation for the first time on the day of the test</a:t>
            </a:r>
          </a:p>
          <a:p>
            <a:pPr lvl="1"/>
            <a:r>
              <a:rPr lang="en-US" sz="2400" b="1" i="1" u="sng" dirty="0" smtClean="0">
                <a:solidFill>
                  <a:srgbClr val="000000"/>
                </a:solidFill>
                <a:latin typeface="+mn-lt"/>
              </a:rPr>
              <a:t>NOT</a:t>
            </a:r>
            <a:r>
              <a:rPr lang="en-US" sz="2400" dirty="0" smtClean="0">
                <a:solidFill>
                  <a:srgbClr val="000000"/>
                </a:solidFill>
                <a:latin typeface="+mn-lt"/>
              </a:rPr>
              <a:t> used for the convenience of staff</a:t>
            </a:r>
          </a:p>
          <a:p>
            <a:r>
              <a:rPr lang="en-US" dirty="0" smtClean="0">
                <a:solidFill>
                  <a:srgbClr val="000000"/>
                </a:solidFill>
                <a:latin typeface="+mn-lt"/>
              </a:rPr>
              <a:t>Emergency Accommodations </a:t>
            </a:r>
          </a:p>
          <a:p>
            <a:pPr lvl="1"/>
            <a:r>
              <a:rPr lang="en-US" sz="2400" dirty="0" smtClean="0">
                <a:solidFill>
                  <a:srgbClr val="000000"/>
                </a:solidFill>
                <a:latin typeface="+mn-lt"/>
              </a:rPr>
              <a:t>Are not documented in an IEP/504</a:t>
            </a:r>
          </a:p>
          <a:p>
            <a:pPr lvl="1"/>
            <a:r>
              <a:rPr lang="en-US" sz="2400" dirty="0" smtClean="0">
                <a:solidFill>
                  <a:srgbClr val="000000"/>
                </a:solidFill>
                <a:latin typeface="+mn-lt"/>
              </a:rPr>
              <a:t>Documentation is maintained at the district level</a:t>
            </a:r>
          </a:p>
          <a:p>
            <a:pPr lvl="1"/>
            <a:r>
              <a:rPr lang="en-US" sz="2400" dirty="0" smtClean="0">
                <a:solidFill>
                  <a:srgbClr val="000000"/>
                </a:solidFill>
                <a:latin typeface="+mn-lt"/>
              </a:rPr>
              <a:t>Generally Human Scribe</a:t>
            </a:r>
          </a:p>
          <a:p>
            <a:pPr lvl="1"/>
            <a:r>
              <a:rPr lang="en-US" sz="2400" dirty="0" smtClean="0">
                <a:solidFill>
                  <a:srgbClr val="000000"/>
                </a:solidFill>
              </a:rPr>
              <a:t>If a student receives a concussion during testing, please contact </a:t>
            </a:r>
            <a:r>
              <a:rPr lang="en-US" sz="2400" dirty="0" smtClean="0">
                <a:solidFill>
                  <a:srgbClr val="000000"/>
                </a:solidFill>
              </a:rPr>
              <a:t>CDE</a:t>
            </a:r>
            <a:endParaRPr lang="en-US" sz="2400" dirty="0" smtClean="0">
              <a:solidFill>
                <a:srgbClr val="000000"/>
              </a:solidFill>
              <a:latin typeface="+mn-lt"/>
            </a:endParaRPr>
          </a:p>
          <a:p>
            <a:pPr lvl="1"/>
            <a:endParaRPr lang="en-US" dirty="0"/>
          </a:p>
        </p:txBody>
      </p:sp>
    </p:spTree>
    <p:extLst>
      <p:ext uri="{BB962C8B-B14F-4D97-AF65-F5344CB8AC3E}">
        <p14:creationId xmlns:p14="http://schemas.microsoft.com/office/powerpoint/2010/main" val="3952485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smtClean="0"/>
              <a:t>Laws</a:t>
            </a:r>
            <a:endParaRPr lang="en-US" sz="2800" dirty="0"/>
          </a:p>
        </p:txBody>
      </p:sp>
      <p:sp>
        <p:nvSpPr>
          <p:cNvPr id="2" name="Content Placeholder 1"/>
          <p:cNvSpPr>
            <a:spLocks noGrp="1"/>
          </p:cNvSpPr>
          <p:nvPr>
            <p:ph idx="4294967295"/>
          </p:nvPr>
        </p:nvSpPr>
        <p:spPr>
          <a:xfrm>
            <a:off x="393192" y="1466914"/>
            <a:ext cx="7886700" cy="5037137"/>
          </a:xfrm>
        </p:spPr>
        <p:txBody>
          <a:bodyPr/>
          <a:lstStyle/>
          <a:p>
            <a:r>
              <a:rPr lang="en-US" dirty="0" smtClean="0"/>
              <a:t>Children’s Online Privacy Protection Act (COPPA, 1998)</a:t>
            </a:r>
          </a:p>
          <a:p>
            <a:r>
              <a:rPr lang="en-US" dirty="0" smtClean="0"/>
              <a:t>Colorado Student Data Transparency and Security Act (2016)</a:t>
            </a:r>
          </a:p>
          <a:p>
            <a:endParaRPr lang="en-US" dirty="0" smtClean="0"/>
          </a:p>
          <a:p>
            <a:endParaRPr lang="en-US" dirty="0"/>
          </a:p>
        </p:txBody>
      </p:sp>
    </p:spTree>
    <p:extLst>
      <p:ext uri="{BB962C8B-B14F-4D97-AF65-F5344CB8AC3E}">
        <p14:creationId xmlns:p14="http://schemas.microsoft.com/office/powerpoint/2010/main" val="29664381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886968"/>
            <a:ext cx="8407893" cy="5233745"/>
          </a:xfrm>
        </p:spPr>
        <p:txBody>
          <a:bodyPr numCol="2">
            <a:normAutofit/>
          </a:bodyPr>
          <a:lstStyle/>
          <a:p>
            <a:r>
              <a:rPr lang="en-US" sz="2000" dirty="0" smtClean="0">
                <a:solidFill>
                  <a:srgbClr val="000000"/>
                </a:solidFill>
              </a:rPr>
              <a:t>Braille</a:t>
            </a:r>
          </a:p>
          <a:p>
            <a:r>
              <a:rPr lang="en-US" sz="2000" dirty="0" smtClean="0">
                <a:solidFill>
                  <a:srgbClr val="000000"/>
                </a:solidFill>
              </a:rPr>
              <a:t>Color Contrast</a:t>
            </a:r>
          </a:p>
          <a:p>
            <a:r>
              <a:rPr lang="en-US" sz="2000" dirty="0" smtClean="0">
                <a:solidFill>
                  <a:srgbClr val="000000"/>
                </a:solidFill>
              </a:rPr>
              <a:t>Extended Time</a:t>
            </a:r>
          </a:p>
          <a:p>
            <a:r>
              <a:rPr lang="en-US" sz="2000" dirty="0" smtClean="0">
                <a:solidFill>
                  <a:srgbClr val="000000"/>
                </a:solidFill>
              </a:rPr>
              <a:t>Large Print</a:t>
            </a:r>
          </a:p>
          <a:p>
            <a:r>
              <a:rPr lang="en-US" sz="2000" dirty="0" smtClean="0">
                <a:solidFill>
                  <a:srgbClr val="000000"/>
                </a:solidFill>
              </a:rPr>
              <a:t>Auditory Presentation*</a:t>
            </a:r>
          </a:p>
          <a:p>
            <a:pPr lvl="1"/>
            <a:r>
              <a:rPr lang="en-US" sz="2000" dirty="0" smtClean="0">
                <a:solidFill>
                  <a:srgbClr val="000000"/>
                </a:solidFill>
              </a:rPr>
              <a:t>TTS</a:t>
            </a:r>
          </a:p>
          <a:p>
            <a:pPr lvl="1"/>
            <a:r>
              <a:rPr lang="en-US" dirty="0" smtClean="0">
                <a:solidFill>
                  <a:srgbClr val="000000"/>
                </a:solidFill>
              </a:rPr>
              <a:t>Oral Script: </a:t>
            </a:r>
            <a:r>
              <a:rPr lang="en-US" sz="2000" dirty="0" smtClean="0">
                <a:solidFill>
                  <a:srgbClr val="000000"/>
                </a:solidFill>
              </a:rPr>
              <a:t>Reader/Signer</a:t>
            </a:r>
          </a:p>
          <a:p>
            <a:r>
              <a:rPr lang="en-US" sz="2000" dirty="0" smtClean="0">
                <a:solidFill>
                  <a:srgbClr val="000000"/>
                </a:solidFill>
              </a:rPr>
              <a:t>Scribe </a:t>
            </a:r>
          </a:p>
          <a:p>
            <a:r>
              <a:rPr lang="en-US" sz="2000" dirty="0" smtClean="0">
                <a:solidFill>
                  <a:srgbClr val="000000"/>
                </a:solidFill>
              </a:rPr>
              <a:t>Translation </a:t>
            </a:r>
            <a:r>
              <a:rPr lang="en-US" sz="2000" dirty="0">
                <a:solidFill>
                  <a:srgbClr val="000000"/>
                </a:solidFill>
              </a:rPr>
              <a:t>of the assessment </a:t>
            </a:r>
            <a:r>
              <a:rPr lang="en-US" sz="2000" dirty="0" smtClean="0">
                <a:solidFill>
                  <a:srgbClr val="000000"/>
                </a:solidFill>
              </a:rPr>
              <a:t>(</a:t>
            </a:r>
            <a:r>
              <a:rPr lang="en-US" sz="2000" dirty="0">
                <a:solidFill>
                  <a:srgbClr val="000000"/>
                </a:solidFill>
              </a:rPr>
              <a:t>Spanish</a:t>
            </a:r>
            <a:r>
              <a:rPr lang="en-US" sz="2000" dirty="0" smtClean="0">
                <a:solidFill>
                  <a:srgbClr val="000000"/>
                </a:solidFill>
              </a:rPr>
              <a:t>) Math, SC, SS </a:t>
            </a:r>
            <a:endParaRPr lang="en-US" sz="2000" dirty="0">
              <a:solidFill>
                <a:srgbClr val="000000"/>
              </a:solidFill>
            </a:endParaRPr>
          </a:p>
          <a:p>
            <a:pPr lvl="1"/>
            <a:r>
              <a:rPr lang="en-US" sz="2000" dirty="0">
                <a:solidFill>
                  <a:srgbClr val="000000"/>
                </a:solidFill>
              </a:rPr>
              <a:t>Spanish TTS</a:t>
            </a:r>
          </a:p>
          <a:p>
            <a:pPr lvl="1"/>
            <a:r>
              <a:rPr lang="en-US" sz="2000" dirty="0">
                <a:solidFill>
                  <a:srgbClr val="000000"/>
                </a:solidFill>
              </a:rPr>
              <a:t>Paper</a:t>
            </a:r>
          </a:p>
          <a:p>
            <a:pPr lvl="1"/>
            <a:r>
              <a:rPr lang="en-US" sz="2000" dirty="0">
                <a:solidFill>
                  <a:srgbClr val="000000"/>
                </a:solidFill>
              </a:rPr>
              <a:t>Large </a:t>
            </a:r>
            <a:r>
              <a:rPr lang="en-US" sz="2000" dirty="0" smtClean="0">
                <a:solidFill>
                  <a:srgbClr val="000000"/>
                </a:solidFill>
              </a:rPr>
              <a:t>Print</a:t>
            </a:r>
          </a:p>
          <a:p>
            <a:r>
              <a:rPr lang="en-US" sz="2000" dirty="0" smtClean="0">
                <a:solidFill>
                  <a:srgbClr val="000000"/>
                </a:solidFill>
              </a:rPr>
              <a:t>Speech-to-Text (only non-internet)</a:t>
            </a:r>
          </a:p>
          <a:p>
            <a:r>
              <a:rPr lang="en-US" sz="2000" dirty="0" smtClean="0">
                <a:solidFill>
                  <a:srgbClr val="000000"/>
                </a:solidFill>
              </a:rPr>
              <a:t>Calculator/Math Charts and Counters (non-calculator sections)*</a:t>
            </a:r>
          </a:p>
          <a:p>
            <a:r>
              <a:rPr lang="en-US" sz="2000" dirty="0" smtClean="0">
                <a:solidFill>
                  <a:srgbClr val="000000"/>
                </a:solidFill>
              </a:rPr>
              <a:t>Word Prediction</a:t>
            </a:r>
          </a:p>
          <a:p>
            <a:r>
              <a:rPr lang="en-US" sz="2000" dirty="0" smtClean="0">
                <a:solidFill>
                  <a:srgbClr val="000000"/>
                </a:solidFill>
              </a:rPr>
              <a:t>Word-to-Word Dictionary</a:t>
            </a:r>
          </a:p>
          <a:p>
            <a:endParaRPr lang="en-US" sz="2000" dirty="0">
              <a:solidFill>
                <a:srgbClr val="000000"/>
              </a:solidFill>
            </a:endParaRPr>
          </a:p>
          <a:p>
            <a:pPr marL="0" indent="0">
              <a:buNone/>
            </a:pPr>
            <a:r>
              <a:rPr lang="en-US" sz="2000" b="1" dirty="0" smtClean="0">
                <a:solidFill>
                  <a:srgbClr val="000000"/>
                </a:solidFill>
              </a:rPr>
              <a:t>Note: Students cannot be assigned the AT form for technology and have TTS.</a:t>
            </a:r>
          </a:p>
        </p:txBody>
      </p:sp>
      <p:sp>
        <p:nvSpPr>
          <p:cNvPr id="3" name="Title 2"/>
          <p:cNvSpPr>
            <a:spLocks noGrp="1"/>
          </p:cNvSpPr>
          <p:nvPr>
            <p:ph type="title"/>
          </p:nvPr>
        </p:nvSpPr>
        <p:spPr/>
        <p:txBody>
          <a:bodyPr>
            <a:normAutofit/>
          </a:bodyPr>
          <a:lstStyle/>
          <a:p>
            <a:r>
              <a:rPr lang="en-US" dirty="0"/>
              <a:t>Features/Accommodations Indicated in </a:t>
            </a:r>
            <a:r>
              <a:rPr lang="en-US" dirty="0" err="1"/>
              <a:t>PA</a:t>
            </a:r>
            <a:r>
              <a:rPr lang="en-US" baseline="30000" dirty="0" err="1"/>
              <a:t>next</a:t>
            </a:r>
            <a:r>
              <a:rPr lang="en-US" baseline="30000" dirty="0"/>
              <a:t>  </a:t>
            </a:r>
            <a:endParaRPr lang="en-US" dirty="0"/>
          </a:p>
        </p:txBody>
      </p:sp>
    </p:spTree>
    <p:extLst>
      <p:ext uri="{BB962C8B-B14F-4D97-AF65-F5344CB8AC3E}">
        <p14:creationId xmlns:p14="http://schemas.microsoft.com/office/powerpoint/2010/main" val="22128080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848550"/>
            <a:ext cx="8134351" cy="5255164"/>
          </a:xfrm>
        </p:spPr>
        <p:txBody>
          <a:bodyPr>
            <a:normAutofit/>
          </a:bodyPr>
          <a:lstStyle/>
          <a:p>
            <a:r>
              <a:rPr lang="en-US" dirty="0" smtClean="0">
                <a:solidFill>
                  <a:srgbClr val="000000"/>
                </a:solidFill>
              </a:rPr>
              <a:t>Unique Accommodations Request (UAR)</a:t>
            </a:r>
          </a:p>
          <a:p>
            <a:pPr lvl="1"/>
            <a:r>
              <a:rPr lang="en-US" dirty="0" smtClean="0">
                <a:solidFill>
                  <a:srgbClr val="000000"/>
                </a:solidFill>
              </a:rPr>
              <a:t>Students must have an active IEP/504</a:t>
            </a:r>
          </a:p>
          <a:p>
            <a:pPr lvl="1"/>
            <a:r>
              <a:rPr lang="en-US" dirty="0" smtClean="0">
                <a:solidFill>
                  <a:srgbClr val="000000"/>
                </a:solidFill>
              </a:rPr>
              <a:t>Recent data documenting need/use</a:t>
            </a:r>
          </a:p>
          <a:p>
            <a:pPr lvl="1"/>
            <a:r>
              <a:rPr lang="en-US" dirty="0" smtClean="0">
                <a:solidFill>
                  <a:srgbClr val="000000"/>
                </a:solidFill>
              </a:rPr>
              <a:t>Form completed, signed by DAC, submitted to CDE by </a:t>
            </a:r>
            <a:r>
              <a:rPr lang="en-US" b="1" dirty="0" smtClean="0">
                <a:solidFill>
                  <a:srgbClr val="000000"/>
                </a:solidFill>
              </a:rPr>
              <a:t>12/15</a:t>
            </a:r>
          </a:p>
          <a:p>
            <a:pPr lvl="1"/>
            <a:endParaRPr lang="en-US" sz="2400" b="1" dirty="0">
              <a:solidFill>
                <a:srgbClr val="000000"/>
              </a:solidFill>
            </a:endParaRPr>
          </a:p>
          <a:p>
            <a:r>
              <a:rPr lang="en-US" b="1" dirty="0" smtClean="0">
                <a:solidFill>
                  <a:srgbClr val="000000"/>
                </a:solidFill>
              </a:rPr>
              <a:t>Reminder: New this year!!</a:t>
            </a:r>
          </a:p>
          <a:p>
            <a:pPr lvl="1"/>
            <a:r>
              <a:rPr lang="en-US" sz="2400" dirty="0" smtClean="0">
                <a:solidFill>
                  <a:srgbClr val="000000"/>
                </a:solidFill>
              </a:rPr>
              <a:t>Students requiring the Human Reader accommodation on ACCESS must have a </a:t>
            </a:r>
            <a:r>
              <a:rPr lang="en-US" sz="2200" dirty="0" smtClean="0">
                <a:solidFill>
                  <a:srgbClr val="000000"/>
                </a:solidFill>
              </a:rPr>
              <a:t>UAR submitted by </a:t>
            </a:r>
            <a:r>
              <a:rPr lang="en-US" sz="2200" b="1" dirty="0" smtClean="0">
                <a:solidFill>
                  <a:srgbClr val="000000"/>
                </a:solidFill>
              </a:rPr>
              <a:t>12/1</a:t>
            </a:r>
          </a:p>
          <a:p>
            <a:pPr lvl="2"/>
            <a:r>
              <a:rPr lang="en-US" sz="2000" dirty="0" smtClean="0">
                <a:solidFill>
                  <a:srgbClr val="000000"/>
                </a:solidFill>
              </a:rPr>
              <a:t>Same form used by both CMAS and ACCESS</a:t>
            </a:r>
          </a:p>
          <a:p>
            <a:pPr lvl="2"/>
            <a:r>
              <a:rPr lang="en-US" sz="2000" dirty="0" smtClean="0">
                <a:solidFill>
                  <a:srgbClr val="000000"/>
                </a:solidFill>
              </a:rPr>
              <a:t>One submission for both CMAS and ACCESS</a:t>
            </a:r>
          </a:p>
          <a:p>
            <a:pPr lvl="2"/>
            <a:r>
              <a:rPr lang="en-US" sz="2000" dirty="0" smtClean="0">
                <a:solidFill>
                  <a:srgbClr val="000000"/>
                </a:solidFill>
              </a:rPr>
              <a:t>Students in 1-2 grades and 9-12 will need the form submitted for ACCESS only (separate tab on spreadsheet)</a:t>
            </a:r>
          </a:p>
        </p:txBody>
      </p:sp>
      <p:sp>
        <p:nvSpPr>
          <p:cNvPr id="3" name="Title 2"/>
          <p:cNvSpPr>
            <a:spLocks noGrp="1"/>
          </p:cNvSpPr>
          <p:nvPr>
            <p:ph type="title"/>
          </p:nvPr>
        </p:nvSpPr>
        <p:spPr/>
        <p:txBody>
          <a:bodyPr/>
          <a:lstStyle/>
          <a:p>
            <a:r>
              <a:rPr lang="en-US" dirty="0" smtClean="0"/>
              <a:t>Unique Accommodations</a:t>
            </a:r>
            <a:endParaRPr lang="en-US" dirty="0"/>
          </a:p>
        </p:txBody>
      </p:sp>
    </p:spTree>
    <p:extLst>
      <p:ext uri="{BB962C8B-B14F-4D97-AF65-F5344CB8AC3E}">
        <p14:creationId xmlns:p14="http://schemas.microsoft.com/office/powerpoint/2010/main" val="11240866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3621" y="941150"/>
            <a:ext cx="8151729" cy="5198393"/>
          </a:xfrm>
        </p:spPr>
        <p:txBody>
          <a:bodyPr>
            <a:normAutofit/>
          </a:bodyPr>
          <a:lstStyle/>
          <a:p>
            <a:r>
              <a:rPr lang="en-US" dirty="0" smtClean="0">
                <a:solidFill>
                  <a:srgbClr val="000000"/>
                </a:solidFill>
              </a:rPr>
              <a:t>Accommodations requiring a UAR</a:t>
            </a:r>
          </a:p>
          <a:p>
            <a:pPr lvl="1"/>
            <a:r>
              <a:rPr lang="en-US" sz="2400" dirty="0" smtClean="0">
                <a:solidFill>
                  <a:srgbClr val="000000"/>
                </a:solidFill>
              </a:rPr>
              <a:t>ELA/Literacy </a:t>
            </a:r>
          </a:p>
          <a:p>
            <a:pPr lvl="2"/>
            <a:r>
              <a:rPr lang="en-US" sz="2400" dirty="0" smtClean="0">
                <a:solidFill>
                  <a:srgbClr val="000000"/>
                </a:solidFill>
              </a:rPr>
              <a:t>Human Scribe (Constructed Response)</a:t>
            </a:r>
          </a:p>
          <a:p>
            <a:pPr lvl="2"/>
            <a:r>
              <a:rPr lang="en-US" sz="2400" dirty="0" smtClean="0">
                <a:solidFill>
                  <a:srgbClr val="000000"/>
                </a:solidFill>
              </a:rPr>
              <a:t>Auditory Presentation: Oral Script Reader/Signer, TTS</a:t>
            </a:r>
          </a:p>
          <a:p>
            <a:pPr lvl="1"/>
            <a:r>
              <a:rPr lang="en-US" sz="2400" dirty="0" smtClean="0">
                <a:solidFill>
                  <a:srgbClr val="000000"/>
                </a:solidFill>
              </a:rPr>
              <a:t>Math</a:t>
            </a:r>
          </a:p>
          <a:p>
            <a:pPr lvl="2"/>
            <a:r>
              <a:rPr lang="en-US" sz="2400" dirty="0" smtClean="0">
                <a:solidFill>
                  <a:srgbClr val="000000"/>
                </a:solidFill>
              </a:rPr>
              <a:t>Calculator on non-calculator sections</a:t>
            </a:r>
          </a:p>
          <a:p>
            <a:pPr marL="914400" lvl="2" indent="0">
              <a:buNone/>
            </a:pPr>
            <a:endParaRPr lang="en-US" sz="2400" dirty="0" smtClean="0">
              <a:solidFill>
                <a:srgbClr val="000000"/>
              </a:solidFill>
            </a:endParaRPr>
          </a:p>
        </p:txBody>
      </p:sp>
      <p:sp>
        <p:nvSpPr>
          <p:cNvPr id="3" name="Title 2"/>
          <p:cNvSpPr>
            <a:spLocks noGrp="1"/>
          </p:cNvSpPr>
          <p:nvPr>
            <p:ph type="title"/>
          </p:nvPr>
        </p:nvSpPr>
        <p:spPr/>
        <p:txBody>
          <a:bodyPr/>
          <a:lstStyle/>
          <a:p>
            <a:r>
              <a:rPr lang="en-US" dirty="0" smtClean="0"/>
              <a:t>Unique Accommodations</a:t>
            </a:r>
            <a:endParaRPr lang="en-US" dirty="0"/>
          </a:p>
        </p:txBody>
      </p:sp>
    </p:spTree>
    <p:extLst>
      <p:ext uri="{BB962C8B-B14F-4D97-AF65-F5344CB8AC3E}">
        <p14:creationId xmlns:p14="http://schemas.microsoft.com/office/powerpoint/2010/main" val="36229024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2191" y="802105"/>
            <a:ext cx="8639798" cy="5667061"/>
          </a:xfrm>
        </p:spPr>
        <p:txBody>
          <a:bodyPr>
            <a:normAutofit/>
          </a:bodyPr>
          <a:lstStyle/>
          <a:p>
            <a:r>
              <a:rPr lang="en-US" dirty="0" smtClean="0"/>
              <a:t>UAR Submission Process</a:t>
            </a:r>
          </a:p>
          <a:p>
            <a:pPr lvl="1"/>
            <a:r>
              <a:rPr lang="en-US" dirty="0" smtClean="0"/>
              <a:t>Teacher completes UAR with data from current school year</a:t>
            </a:r>
          </a:p>
          <a:p>
            <a:pPr lvl="2"/>
            <a:r>
              <a:rPr lang="en-US" dirty="0" smtClean="0"/>
              <a:t>Data may need to include scores that document performance </a:t>
            </a:r>
          </a:p>
          <a:p>
            <a:pPr lvl="2"/>
            <a:r>
              <a:rPr lang="en-US" dirty="0" smtClean="0"/>
              <a:t>DAC reviews UAR and approves the request</a:t>
            </a:r>
          </a:p>
          <a:p>
            <a:pPr lvl="1"/>
            <a:r>
              <a:rPr lang="en-US" dirty="0" smtClean="0"/>
              <a:t>DAC places UAR in UAR folder in </a:t>
            </a:r>
            <a:r>
              <a:rPr lang="en-US" dirty="0" err="1" smtClean="0"/>
              <a:t>Syncplicity</a:t>
            </a:r>
            <a:endParaRPr lang="en-US" dirty="0" smtClean="0"/>
          </a:p>
          <a:p>
            <a:pPr lvl="2"/>
            <a:r>
              <a:rPr lang="en-US" dirty="0" smtClean="0"/>
              <a:t>Complete excel spread sheet with the necessary information</a:t>
            </a:r>
          </a:p>
          <a:p>
            <a:pPr lvl="2"/>
            <a:r>
              <a:rPr lang="en-US" dirty="0" smtClean="0"/>
              <a:t>Organize by school</a:t>
            </a:r>
          </a:p>
          <a:p>
            <a:pPr lvl="2"/>
            <a:r>
              <a:rPr lang="en-US" dirty="0" smtClean="0"/>
              <a:t>Email </a:t>
            </a:r>
            <a:r>
              <a:rPr lang="en-US" dirty="0" smtClean="0">
                <a:hlinkClick r:id="rId2"/>
              </a:rPr>
              <a:t>Assessment_UAR@cde.state.co.us</a:t>
            </a:r>
            <a:r>
              <a:rPr lang="en-US" dirty="0" smtClean="0"/>
              <a:t> </a:t>
            </a:r>
            <a:r>
              <a:rPr lang="en-US" dirty="0" smtClean="0"/>
              <a:t>to </a:t>
            </a:r>
            <a:r>
              <a:rPr lang="en-US" dirty="0" smtClean="0"/>
              <a:t>inform CDE that the requests are there</a:t>
            </a:r>
          </a:p>
          <a:p>
            <a:pPr lvl="1"/>
            <a:r>
              <a:rPr lang="en-US" dirty="0" smtClean="0"/>
              <a:t>CDE will respond to each request in writing through the use of the </a:t>
            </a:r>
            <a:r>
              <a:rPr lang="en-US" dirty="0" smtClean="0"/>
              <a:t>spreadsheet</a:t>
            </a:r>
          </a:p>
          <a:p>
            <a:pPr lvl="2"/>
            <a:r>
              <a:rPr lang="en-US" dirty="0" smtClean="0"/>
              <a:t>CDE</a:t>
            </a:r>
            <a:r>
              <a:rPr lang="en-US" dirty="0" smtClean="0"/>
              <a:t> </a:t>
            </a:r>
            <a:r>
              <a:rPr lang="en-US" dirty="0" smtClean="0"/>
              <a:t>will email the DAC when the UARs have been reviewed</a:t>
            </a:r>
          </a:p>
          <a:p>
            <a:pPr lvl="2"/>
            <a:r>
              <a:rPr lang="en-US" dirty="0" smtClean="0"/>
              <a:t>Information regarding the reason a UAR was denied will be included for each request on the spreadsheet</a:t>
            </a:r>
          </a:p>
          <a:p>
            <a:pPr lvl="2"/>
            <a:r>
              <a:rPr lang="en-US" dirty="0" smtClean="0"/>
              <a:t>UARs may be resubmitted within the given window</a:t>
            </a:r>
          </a:p>
          <a:p>
            <a:r>
              <a:rPr lang="en-US" dirty="0" smtClean="0"/>
              <a:t>After 12/15 – only students new to the district or with a new IEP are eligible for a UAR</a:t>
            </a:r>
            <a:endParaRPr lang="en-US" dirty="0"/>
          </a:p>
        </p:txBody>
      </p:sp>
      <p:sp>
        <p:nvSpPr>
          <p:cNvPr id="3" name="Title 2"/>
          <p:cNvSpPr>
            <a:spLocks noGrp="1"/>
          </p:cNvSpPr>
          <p:nvPr>
            <p:ph type="title"/>
          </p:nvPr>
        </p:nvSpPr>
        <p:spPr/>
        <p:txBody>
          <a:bodyPr/>
          <a:lstStyle/>
          <a:p>
            <a:r>
              <a:rPr lang="en-US" dirty="0" smtClean="0"/>
              <a:t>Unique Accommodations</a:t>
            </a:r>
            <a:endParaRPr lang="en-US" dirty="0"/>
          </a:p>
        </p:txBody>
      </p:sp>
    </p:spTree>
    <p:extLst>
      <p:ext uri="{BB962C8B-B14F-4D97-AF65-F5344CB8AC3E}">
        <p14:creationId xmlns:p14="http://schemas.microsoft.com/office/powerpoint/2010/main" val="271980110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UARs by the numbers…</a:t>
            </a:r>
            <a:endParaRPr lang="en-US" dirty="0"/>
          </a:p>
        </p:txBody>
      </p:sp>
      <p:sp>
        <p:nvSpPr>
          <p:cNvPr id="2" name="Content Placeholder 1"/>
          <p:cNvSpPr>
            <a:spLocks noGrp="1"/>
          </p:cNvSpPr>
          <p:nvPr>
            <p:ph idx="4294967295"/>
          </p:nvPr>
        </p:nvSpPr>
        <p:spPr>
          <a:xfrm>
            <a:off x="0" y="1463675"/>
            <a:ext cx="7886700" cy="4640263"/>
          </a:xfrm>
        </p:spPr>
        <p:txBody>
          <a:bodyPr/>
          <a:lstStyle/>
          <a:p>
            <a:pPr marL="0" indent="0">
              <a:buNone/>
            </a:pPr>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86005624"/>
              </p:ext>
            </p:extLst>
          </p:nvPr>
        </p:nvGraphicFramePr>
        <p:xfrm>
          <a:off x="628650" y="1029723"/>
          <a:ext cx="6390635" cy="2123440"/>
        </p:xfrm>
        <a:graphic>
          <a:graphicData uri="http://schemas.openxmlformats.org/drawingml/2006/table">
            <a:tbl>
              <a:tblPr firstRow="1" bandRow="1">
                <a:tableStyleId>{D27102A9-8310-4765-A935-A1911B00CA55}</a:tableStyleId>
              </a:tblPr>
              <a:tblGrid>
                <a:gridCol w="2092204"/>
                <a:gridCol w="860350"/>
                <a:gridCol w="860350"/>
                <a:gridCol w="860350"/>
                <a:gridCol w="949599"/>
                <a:gridCol w="767782"/>
              </a:tblGrid>
              <a:tr h="370840">
                <a:tc>
                  <a:txBody>
                    <a:bodyPr/>
                    <a:lstStyle/>
                    <a:p>
                      <a:endParaRPr lang="en-US" dirty="0"/>
                    </a:p>
                  </a:txBody>
                  <a:tcPr/>
                </a:tc>
                <a:tc>
                  <a:txBody>
                    <a:bodyPr/>
                    <a:lstStyle/>
                    <a:p>
                      <a:pPr algn="r"/>
                      <a:r>
                        <a:rPr lang="en-US" dirty="0" smtClean="0"/>
                        <a:t>2015</a:t>
                      </a:r>
                      <a:endParaRPr lang="en-US" dirty="0"/>
                    </a:p>
                  </a:txBody>
                  <a:tcPr/>
                </a:tc>
                <a:tc>
                  <a:txBody>
                    <a:bodyPr/>
                    <a:lstStyle/>
                    <a:p>
                      <a:pPr algn="r"/>
                      <a:r>
                        <a:rPr lang="en-US" dirty="0" smtClean="0"/>
                        <a:t>2016</a:t>
                      </a:r>
                      <a:endParaRPr lang="en-US" dirty="0"/>
                    </a:p>
                  </a:txBody>
                  <a:tcPr/>
                </a:tc>
                <a:tc>
                  <a:txBody>
                    <a:bodyPr/>
                    <a:lstStyle/>
                    <a:p>
                      <a:pPr algn="r"/>
                      <a:r>
                        <a:rPr lang="en-US" dirty="0" smtClean="0"/>
                        <a:t>2017</a:t>
                      </a:r>
                      <a:endParaRPr lang="en-US" dirty="0"/>
                    </a:p>
                  </a:txBody>
                  <a:tcPr/>
                </a:tc>
                <a:tc>
                  <a:txBody>
                    <a:bodyPr/>
                    <a:lstStyle/>
                    <a:p>
                      <a:pPr algn="r"/>
                      <a:r>
                        <a:rPr lang="en-US" dirty="0" smtClean="0"/>
                        <a:t>2018</a:t>
                      </a:r>
                      <a:endParaRPr lang="en-US" dirty="0"/>
                    </a:p>
                  </a:txBody>
                  <a:tcPr/>
                </a:tc>
                <a:tc>
                  <a:txBody>
                    <a:bodyPr/>
                    <a:lstStyle/>
                    <a:p>
                      <a:pPr algn="r"/>
                      <a:r>
                        <a:rPr lang="en-US" dirty="0" smtClean="0"/>
                        <a:t>2019</a:t>
                      </a:r>
                      <a:endParaRPr lang="en-US" dirty="0"/>
                    </a:p>
                  </a:txBody>
                  <a:tcPr/>
                </a:tc>
              </a:tr>
              <a:tr h="377385">
                <a:tc>
                  <a:txBody>
                    <a:bodyPr/>
                    <a:lstStyle/>
                    <a:p>
                      <a:r>
                        <a:rPr lang="en-US" dirty="0" smtClean="0"/>
                        <a:t>Auditory</a:t>
                      </a:r>
                      <a:r>
                        <a:rPr lang="en-US" baseline="0" dirty="0" smtClean="0"/>
                        <a:t> Presentation</a:t>
                      </a:r>
                      <a:endParaRPr lang="en-US" dirty="0"/>
                    </a:p>
                  </a:txBody>
                  <a:tcPr/>
                </a:tc>
                <a:tc>
                  <a:txBody>
                    <a:bodyPr/>
                    <a:lstStyle/>
                    <a:p>
                      <a:pPr algn="r"/>
                      <a:r>
                        <a:rPr lang="en-US" dirty="0" smtClean="0"/>
                        <a:t>419</a:t>
                      </a:r>
                      <a:endParaRPr lang="en-US" dirty="0"/>
                    </a:p>
                  </a:txBody>
                  <a:tcPr/>
                </a:tc>
                <a:tc>
                  <a:txBody>
                    <a:bodyPr/>
                    <a:lstStyle/>
                    <a:p>
                      <a:pPr algn="r"/>
                      <a:r>
                        <a:rPr lang="en-US" dirty="0" smtClean="0"/>
                        <a:t>326</a:t>
                      </a:r>
                      <a:endParaRPr lang="en-US" dirty="0"/>
                    </a:p>
                  </a:txBody>
                  <a:tcPr/>
                </a:tc>
                <a:tc>
                  <a:txBody>
                    <a:bodyPr/>
                    <a:lstStyle/>
                    <a:p>
                      <a:pPr algn="r"/>
                      <a:r>
                        <a:rPr lang="en-US" dirty="0" smtClean="0"/>
                        <a:t>729</a:t>
                      </a:r>
                      <a:endParaRPr lang="en-US" dirty="0"/>
                    </a:p>
                  </a:txBody>
                  <a:tcPr/>
                </a:tc>
                <a:tc>
                  <a:txBody>
                    <a:bodyPr/>
                    <a:lstStyle/>
                    <a:p>
                      <a:pPr algn="r"/>
                      <a:r>
                        <a:rPr lang="en-US" dirty="0" smtClean="0"/>
                        <a:t>1249</a:t>
                      </a:r>
                      <a:endParaRPr lang="en-US" dirty="0"/>
                    </a:p>
                  </a:txBody>
                  <a:tcPr/>
                </a:tc>
                <a:tc>
                  <a:txBody>
                    <a:bodyPr/>
                    <a:lstStyle/>
                    <a:p>
                      <a:pPr algn="r"/>
                      <a:r>
                        <a:rPr lang="en-US" dirty="0" smtClean="0"/>
                        <a:t>2155</a:t>
                      </a:r>
                      <a:endParaRPr lang="en-US" dirty="0"/>
                    </a:p>
                  </a:txBody>
                  <a:tcPr/>
                </a:tc>
              </a:tr>
              <a:tr h="370840">
                <a:tc>
                  <a:txBody>
                    <a:bodyPr/>
                    <a:lstStyle/>
                    <a:p>
                      <a:r>
                        <a:rPr lang="en-US" dirty="0" smtClean="0"/>
                        <a:t>Calculator</a:t>
                      </a:r>
                      <a:endParaRPr lang="en-US" dirty="0"/>
                    </a:p>
                  </a:txBody>
                  <a:tcPr/>
                </a:tc>
                <a:tc>
                  <a:txBody>
                    <a:bodyPr/>
                    <a:lstStyle/>
                    <a:p>
                      <a:pPr algn="r"/>
                      <a:r>
                        <a:rPr lang="en-US" dirty="0" smtClean="0"/>
                        <a:t>92</a:t>
                      </a:r>
                      <a:endParaRPr lang="en-US" dirty="0"/>
                    </a:p>
                  </a:txBody>
                  <a:tcPr/>
                </a:tc>
                <a:tc>
                  <a:txBody>
                    <a:bodyPr/>
                    <a:lstStyle/>
                    <a:p>
                      <a:pPr algn="r"/>
                      <a:r>
                        <a:rPr lang="en-US" dirty="0" smtClean="0"/>
                        <a:t>267</a:t>
                      </a:r>
                      <a:endParaRPr lang="en-US" dirty="0"/>
                    </a:p>
                  </a:txBody>
                  <a:tcPr/>
                </a:tc>
                <a:tc>
                  <a:txBody>
                    <a:bodyPr/>
                    <a:lstStyle/>
                    <a:p>
                      <a:pPr algn="r"/>
                      <a:r>
                        <a:rPr lang="en-US" dirty="0" smtClean="0"/>
                        <a:t>330</a:t>
                      </a:r>
                      <a:endParaRPr lang="en-US" dirty="0"/>
                    </a:p>
                  </a:txBody>
                  <a:tcPr/>
                </a:tc>
                <a:tc>
                  <a:txBody>
                    <a:bodyPr/>
                    <a:lstStyle/>
                    <a:p>
                      <a:pPr algn="r"/>
                      <a:r>
                        <a:rPr lang="en-US" dirty="0" smtClean="0"/>
                        <a:t>352</a:t>
                      </a:r>
                      <a:endParaRPr lang="en-US" dirty="0"/>
                    </a:p>
                  </a:txBody>
                  <a:tcPr/>
                </a:tc>
                <a:tc>
                  <a:txBody>
                    <a:bodyPr/>
                    <a:lstStyle/>
                    <a:p>
                      <a:pPr algn="r"/>
                      <a:r>
                        <a:rPr lang="en-US" dirty="0" smtClean="0"/>
                        <a:t>539</a:t>
                      </a:r>
                      <a:endParaRPr lang="en-US" dirty="0"/>
                    </a:p>
                  </a:txBody>
                  <a:tcPr/>
                </a:tc>
              </a:tr>
              <a:tr h="370840">
                <a:tc>
                  <a:txBody>
                    <a:bodyPr/>
                    <a:lstStyle/>
                    <a:p>
                      <a:r>
                        <a:rPr lang="en-US" dirty="0" smtClean="0"/>
                        <a:t>Scribe</a:t>
                      </a:r>
                      <a:endParaRPr lang="en-US" dirty="0"/>
                    </a:p>
                  </a:txBody>
                  <a:tcPr/>
                </a:tc>
                <a:tc>
                  <a:txBody>
                    <a:bodyPr/>
                    <a:lstStyle/>
                    <a:p>
                      <a:pPr algn="r"/>
                      <a:r>
                        <a:rPr lang="en-US" dirty="0" smtClean="0"/>
                        <a:t>71</a:t>
                      </a:r>
                      <a:endParaRPr lang="en-US" dirty="0"/>
                    </a:p>
                  </a:txBody>
                  <a:tcPr/>
                </a:tc>
                <a:tc>
                  <a:txBody>
                    <a:bodyPr/>
                    <a:lstStyle/>
                    <a:p>
                      <a:pPr algn="r"/>
                      <a:r>
                        <a:rPr lang="en-US" dirty="0" smtClean="0"/>
                        <a:t>78</a:t>
                      </a:r>
                      <a:endParaRPr lang="en-US" dirty="0"/>
                    </a:p>
                  </a:txBody>
                  <a:tcPr/>
                </a:tc>
                <a:tc>
                  <a:txBody>
                    <a:bodyPr/>
                    <a:lstStyle/>
                    <a:p>
                      <a:pPr algn="r"/>
                      <a:r>
                        <a:rPr lang="en-US" dirty="0" smtClean="0"/>
                        <a:t>99</a:t>
                      </a:r>
                      <a:endParaRPr lang="en-US" dirty="0"/>
                    </a:p>
                  </a:txBody>
                  <a:tcPr/>
                </a:tc>
                <a:tc>
                  <a:txBody>
                    <a:bodyPr/>
                    <a:lstStyle/>
                    <a:p>
                      <a:pPr algn="r"/>
                      <a:r>
                        <a:rPr lang="en-US" dirty="0" smtClean="0"/>
                        <a:t>151</a:t>
                      </a:r>
                      <a:endParaRPr lang="en-US" dirty="0"/>
                    </a:p>
                  </a:txBody>
                  <a:tcPr/>
                </a:tc>
                <a:tc>
                  <a:txBody>
                    <a:bodyPr/>
                    <a:lstStyle/>
                    <a:p>
                      <a:pPr algn="r"/>
                      <a:r>
                        <a:rPr lang="en-US" dirty="0" smtClean="0"/>
                        <a:t>107</a:t>
                      </a:r>
                      <a:endParaRPr lang="en-US" dirty="0"/>
                    </a:p>
                  </a:txBody>
                  <a:tcPr/>
                </a:tc>
              </a:tr>
              <a:tr h="370840">
                <a:tc>
                  <a:txBody>
                    <a:bodyPr/>
                    <a:lstStyle/>
                    <a:p>
                      <a:r>
                        <a:rPr lang="en-US" dirty="0" smtClean="0"/>
                        <a:t>Other</a:t>
                      </a:r>
                      <a:endParaRPr lang="en-US" dirty="0"/>
                    </a:p>
                  </a:txBody>
                  <a:tcPr/>
                </a:tc>
                <a:tc>
                  <a:txBody>
                    <a:bodyPr/>
                    <a:lstStyle/>
                    <a:p>
                      <a:pPr algn="r"/>
                      <a:r>
                        <a:rPr lang="en-US" dirty="0" smtClean="0"/>
                        <a:t>NA</a:t>
                      </a:r>
                      <a:endParaRPr lang="en-US" dirty="0"/>
                    </a:p>
                  </a:txBody>
                  <a:tcPr/>
                </a:tc>
                <a:tc>
                  <a:txBody>
                    <a:bodyPr/>
                    <a:lstStyle/>
                    <a:p>
                      <a:pPr algn="r"/>
                      <a:r>
                        <a:rPr lang="en-US" dirty="0" smtClean="0"/>
                        <a:t>NA</a:t>
                      </a:r>
                      <a:endParaRPr lang="en-US" dirty="0"/>
                    </a:p>
                  </a:txBody>
                  <a:tcPr/>
                </a:tc>
                <a:tc>
                  <a:txBody>
                    <a:bodyPr/>
                    <a:lstStyle/>
                    <a:p>
                      <a:pPr algn="r"/>
                      <a:r>
                        <a:rPr lang="en-US" dirty="0" smtClean="0"/>
                        <a:t>3</a:t>
                      </a:r>
                      <a:endParaRPr lang="en-US" dirty="0"/>
                    </a:p>
                  </a:txBody>
                  <a:tcPr/>
                </a:tc>
                <a:tc>
                  <a:txBody>
                    <a:bodyPr/>
                    <a:lstStyle/>
                    <a:p>
                      <a:pPr algn="r"/>
                      <a:r>
                        <a:rPr lang="en-US" dirty="0" smtClean="0"/>
                        <a:t>10</a:t>
                      </a:r>
                      <a:endParaRPr lang="en-US" dirty="0"/>
                    </a:p>
                  </a:txBody>
                  <a:tcPr/>
                </a:tc>
                <a:tc>
                  <a:txBody>
                    <a:bodyPr/>
                    <a:lstStyle/>
                    <a:p>
                      <a:pPr algn="r"/>
                      <a:r>
                        <a:rPr lang="en-US" dirty="0" smtClean="0"/>
                        <a:t>3</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042843519"/>
              </p:ext>
            </p:extLst>
          </p:nvPr>
        </p:nvGraphicFramePr>
        <p:xfrm>
          <a:off x="1540475" y="3642331"/>
          <a:ext cx="7289981" cy="1804451"/>
        </p:xfrm>
        <a:graphic>
          <a:graphicData uri="http://schemas.openxmlformats.org/drawingml/2006/table">
            <a:tbl>
              <a:tblPr firstRow="1" bandRow="1">
                <a:tableStyleId>{D27102A9-8310-4765-A935-A1911B00CA55}</a:tableStyleId>
              </a:tblPr>
              <a:tblGrid>
                <a:gridCol w="1188905"/>
                <a:gridCol w="1016846"/>
                <a:gridCol w="1016846"/>
                <a:gridCol w="1016846"/>
                <a:gridCol w="1016846"/>
                <a:gridCol w="1016846"/>
                <a:gridCol w="1016846"/>
              </a:tblGrid>
              <a:tr h="427771">
                <a:tc>
                  <a:txBody>
                    <a:bodyPr/>
                    <a:lstStyle/>
                    <a:p>
                      <a:endParaRPr lang="en-US" dirty="0"/>
                    </a:p>
                  </a:txBody>
                  <a:tcPr/>
                </a:tc>
                <a:tc gridSpan="2">
                  <a:txBody>
                    <a:bodyPr/>
                    <a:lstStyle/>
                    <a:p>
                      <a:pPr algn="ctr"/>
                      <a:r>
                        <a:rPr lang="en-US" dirty="0" smtClean="0"/>
                        <a:t>2017</a:t>
                      </a:r>
                    </a:p>
                  </a:txBody>
                  <a:tcPr/>
                </a:tc>
                <a:tc hMerge="1">
                  <a:txBody>
                    <a:bodyPr/>
                    <a:lstStyle/>
                    <a:p>
                      <a:pPr algn="ctr"/>
                      <a:endParaRPr lang="en-US" dirty="0"/>
                    </a:p>
                  </a:txBody>
                  <a:tcPr/>
                </a:tc>
                <a:tc gridSpan="2">
                  <a:txBody>
                    <a:bodyPr/>
                    <a:lstStyle/>
                    <a:p>
                      <a:pPr algn="ctr"/>
                      <a:r>
                        <a:rPr lang="en-US" dirty="0" smtClean="0"/>
                        <a:t>2018</a:t>
                      </a:r>
                      <a:endParaRPr lang="en-US" dirty="0"/>
                    </a:p>
                  </a:txBody>
                  <a:tcPr/>
                </a:tc>
                <a:tc hMerge="1">
                  <a:txBody>
                    <a:bodyPr/>
                    <a:lstStyle/>
                    <a:p>
                      <a:pPr algn="ctr"/>
                      <a:endParaRPr lang="en-US" dirty="0"/>
                    </a:p>
                  </a:txBody>
                  <a:tcPr/>
                </a:tc>
                <a:tc gridSpan="2">
                  <a:txBody>
                    <a:bodyPr/>
                    <a:lstStyle/>
                    <a:p>
                      <a:pPr algn="ctr"/>
                      <a:r>
                        <a:rPr lang="en-US" dirty="0" smtClean="0"/>
                        <a:t>2019*</a:t>
                      </a:r>
                      <a:endParaRPr lang="en-US" dirty="0"/>
                    </a:p>
                  </a:txBody>
                  <a:tcPr/>
                </a:tc>
                <a:tc hMerge="1">
                  <a:txBody>
                    <a:bodyPr/>
                    <a:lstStyle/>
                    <a:p>
                      <a:endParaRPr lang="en-US"/>
                    </a:p>
                  </a:txBody>
                  <a:tcPr/>
                </a:tc>
              </a:tr>
              <a:tr h="416132">
                <a:tc>
                  <a:txBody>
                    <a:bodyPr/>
                    <a:lstStyle/>
                    <a:p>
                      <a:pPr algn="ctr"/>
                      <a:endParaRPr lang="en-US" dirty="0"/>
                    </a:p>
                  </a:txBody>
                  <a:tcPr/>
                </a:tc>
                <a:tc>
                  <a:txBody>
                    <a:bodyPr/>
                    <a:lstStyle/>
                    <a:p>
                      <a:pPr algn="ctr"/>
                      <a:r>
                        <a:rPr lang="en-US" dirty="0" smtClean="0"/>
                        <a:t>TTS</a:t>
                      </a:r>
                    </a:p>
                  </a:txBody>
                  <a:tcPr/>
                </a:tc>
                <a:tc>
                  <a:txBody>
                    <a:bodyPr/>
                    <a:lstStyle/>
                    <a:p>
                      <a:pPr algn="ctr"/>
                      <a:r>
                        <a:rPr lang="en-US" dirty="0" smtClean="0"/>
                        <a:t>Oral</a:t>
                      </a:r>
                      <a:r>
                        <a:rPr lang="en-US" baseline="0" dirty="0" smtClean="0"/>
                        <a:t> Script</a:t>
                      </a:r>
                      <a:endParaRPr lang="en-US" dirty="0"/>
                    </a:p>
                  </a:txBody>
                  <a:tcPr/>
                </a:tc>
                <a:tc>
                  <a:txBody>
                    <a:bodyPr/>
                    <a:lstStyle/>
                    <a:p>
                      <a:pPr algn="ctr"/>
                      <a:r>
                        <a:rPr lang="en-US" dirty="0" smtClean="0"/>
                        <a:t>TTS</a:t>
                      </a:r>
                      <a:endParaRPr lang="en-US" dirty="0"/>
                    </a:p>
                  </a:txBody>
                  <a:tcPr/>
                </a:tc>
                <a:tc>
                  <a:txBody>
                    <a:bodyPr/>
                    <a:lstStyle/>
                    <a:p>
                      <a:pPr algn="ctr"/>
                      <a:r>
                        <a:rPr lang="en-US" dirty="0" smtClean="0"/>
                        <a:t>Oral Script</a:t>
                      </a:r>
                      <a:endParaRPr lang="en-US" dirty="0"/>
                    </a:p>
                  </a:txBody>
                  <a:tcPr/>
                </a:tc>
                <a:tc>
                  <a:txBody>
                    <a:bodyPr/>
                    <a:lstStyle/>
                    <a:p>
                      <a:pPr algn="ctr"/>
                      <a:r>
                        <a:rPr lang="en-US" dirty="0" smtClean="0"/>
                        <a:t>TTS</a:t>
                      </a:r>
                      <a:endParaRPr lang="en-US" dirty="0"/>
                    </a:p>
                  </a:txBody>
                  <a:tcPr/>
                </a:tc>
                <a:tc>
                  <a:txBody>
                    <a:bodyPr/>
                    <a:lstStyle/>
                    <a:p>
                      <a:pPr algn="ctr"/>
                      <a:r>
                        <a:rPr lang="en-US" dirty="0" smtClean="0"/>
                        <a:t>Oral</a:t>
                      </a:r>
                      <a:r>
                        <a:rPr lang="en-US" baseline="0" dirty="0" smtClean="0"/>
                        <a:t> </a:t>
                      </a:r>
                    </a:p>
                    <a:p>
                      <a:pPr algn="ctr"/>
                      <a:r>
                        <a:rPr lang="en-US" baseline="0" dirty="0" smtClean="0"/>
                        <a:t>Script</a:t>
                      </a:r>
                      <a:endParaRPr lang="en-US" dirty="0"/>
                    </a:p>
                  </a:txBody>
                  <a:tcPr/>
                </a:tc>
              </a:tr>
              <a:tr h="370840">
                <a:tc>
                  <a:txBody>
                    <a:bodyPr/>
                    <a:lstStyle/>
                    <a:p>
                      <a:pPr algn="l"/>
                      <a:r>
                        <a:rPr lang="en-US" baseline="0" dirty="0" smtClean="0"/>
                        <a:t>ELA </a:t>
                      </a:r>
                      <a:endParaRPr lang="en-US" dirty="0"/>
                    </a:p>
                  </a:txBody>
                  <a:tcPr/>
                </a:tc>
                <a:tc>
                  <a:txBody>
                    <a:bodyPr/>
                    <a:lstStyle/>
                    <a:p>
                      <a:pPr algn="ctr"/>
                      <a:r>
                        <a:rPr lang="en-US" dirty="0" smtClean="0"/>
                        <a:t>478</a:t>
                      </a:r>
                      <a:endParaRPr lang="en-US" dirty="0"/>
                    </a:p>
                  </a:txBody>
                  <a:tcPr/>
                </a:tc>
                <a:tc>
                  <a:txBody>
                    <a:bodyPr/>
                    <a:lstStyle/>
                    <a:p>
                      <a:pPr algn="ctr"/>
                      <a:r>
                        <a:rPr lang="en-US" dirty="0" smtClean="0"/>
                        <a:t>113</a:t>
                      </a:r>
                      <a:endParaRPr lang="en-US" dirty="0"/>
                    </a:p>
                  </a:txBody>
                  <a:tcPr/>
                </a:tc>
                <a:tc>
                  <a:txBody>
                    <a:bodyPr/>
                    <a:lstStyle/>
                    <a:p>
                      <a:pPr algn="ctr"/>
                      <a:r>
                        <a:rPr lang="en-US" dirty="0" smtClean="0"/>
                        <a:t>1034</a:t>
                      </a:r>
                      <a:endParaRPr lang="en-US" dirty="0"/>
                    </a:p>
                  </a:txBody>
                  <a:tcPr/>
                </a:tc>
                <a:tc>
                  <a:txBody>
                    <a:bodyPr/>
                    <a:lstStyle/>
                    <a:p>
                      <a:pPr algn="ctr"/>
                      <a:r>
                        <a:rPr lang="en-US" dirty="0" smtClean="0"/>
                        <a:t>167</a:t>
                      </a:r>
                      <a:endParaRPr lang="en-US" dirty="0"/>
                    </a:p>
                  </a:txBody>
                  <a:tcPr/>
                </a:tc>
                <a:tc>
                  <a:txBody>
                    <a:bodyPr/>
                    <a:lstStyle/>
                    <a:p>
                      <a:pPr algn="ctr"/>
                      <a:r>
                        <a:rPr lang="en-US" dirty="0" smtClean="0"/>
                        <a:t>1875</a:t>
                      </a:r>
                      <a:endParaRPr lang="en-US" dirty="0"/>
                    </a:p>
                  </a:txBody>
                  <a:tcPr/>
                </a:tc>
                <a:tc>
                  <a:txBody>
                    <a:bodyPr/>
                    <a:lstStyle/>
                    <a:p>
                      <a:pPr algn="ctr"/>
                      <a:r>
                        <a:rPr lang="en-US" dirty="0" smtClean="0"/>
                        <a:t>224</a:t>
                      </a:r>
                      <a:endParaRPr lang="en-US" dirty="0"/>
                    </a:p>
                  </a:txBody>
                  <a:tcPr/>
                </a:tc>
              </a:tr>
              <a:tr h="199972">
                <a:tc>
                  <a:txBody>
                    <a:bodyPr/>
                    <a:lstStyle/>
                    <a:p>
                      <a:pPr algn="l"/>
                      <a:r>
                        <a:rPr lang="en-US" baseline="0" dirty="0" smtClean="0"/>
                        <a:t>Math </a:t>
                      </a:r>
                      <a:endParaRPr lang="en-US" dirty="0"/>
                    </a:p>
                  </a:txBody>
                  <a:tcPr/>
                </a:tc>
                <a:tc>
                  <a:txBody>
                    <a:bodyPr/>
                    <a:lstStyle/>
                    <a:p>
                      <a:pPr algn="ctr"/>
                      <a:r>
                        <a:rPr lang="en-US" dirty="0" smtClean="0"/>
                        <a:t>46,725</a:t>
                      </a:r>
                      <a:endParaRPr lang="en-US" dirty="0"/>
                    </a:p>
                  </a:txBody>
                  <a:tcPr/>
                </a:tc>
                <a:tc>
                  <a:txBody>
                    <a:bodyPr/>
                    <a:lstStyle/>
                    <a:p>
                      <a:pPr algn="ctr"/>
                      <a:r>
                        <a:rPr lang="en-US" dirty="0" smtClean="0"/>
                        <a:t>1,219</a:t>
                      </a:r>
                      <a:endParaRPr lang="en-US" dirty="0"/>
                    </a:p>
                  </a:txBody>
                  <a:tcPr/>
                </a:tc>
                <a:tc>
                  <a:txBody>
                    <a:bodyPr/>
                    <a:lstStyle/>
                    <a:p>
                      <a:pPr algn="ctr"/>
                      <a:r>
                        <a:rPr lang="en-US" dirty="0" smtClean="0"/>
                        <a:t>49,776</a:t>
                      </a:r>
                      <a:endParaRPr lang="en-US" dirty="0"/>
                    </a:p>
                  </a:txBody>
                  <a:tcPr/>
                </a:tc>
                <a:tc>
                  <a:txBody>
                    <a:bodyPr/>
                    <a:lstStyle/>
                    <a:p>
                      <a:pPr algn="ctr"/>
                      <a:r>
                        <a:rPr lang="en-US" dirty="0" smtClean="0"/>
                        <a:t>1,737</a:t>
                      </a:r>
                      <a:endParaRPr lang="en-US" dirty="0"/>
                    </a:p>
                  </a:txBody>
                  <a:tcPr/>
                </a:tc>
                <a:tc>
                  <a:txBody>
                    <a:bodyPr/>
                    <a:lstStyle/>
                    <a:p>
                      <a:pPr algn="ctr"/>
                      <a:r>
                        <a:rPr lang="en-US" dirty="0" smtClean="0"/>
                        <a:t>54,069</a:t>
                      </a:r>
                      <a:endParaRPr lang="en-US" dirty="0"/>
                    </a:p>
                  </a:txBody>
                  <a:tcPr/>
                </a:tc>
                <a:tc>
                  <a:txBody>
                    <a:bodyPr/>
                    <a:lstStyle/>
                    <a:p>
                      <a:pPr algn="ctr"/>
                      <a:r>
                        <a:rPr lang="en-US" dirty="0" smtClean="0"/>
                        <a:t>1,612</a:t>
                      </a:r>
                      <a:endParaRPr lang="en-US" dirty="0"/>
                    </a:p>
                  </a:txBody>
                  <a:tcPr/>
                </a:tc>
              </a:tr>
            </a:tbl>
          </a:graphicData>
        </a:graphic>
      </p:graphicFrame>
    </p:spTree>
    <p:extLst>
      <p:ext uri="{BB962C8B-B14F-4D97-AF65-F5344CB8AC3E}">
        <p14:creationId xmlns:p14="http://schemas.microsoft.com/office/powerpoint/2010/main" val="16611837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Reminders</a:t>
            </a:r>
            <a:endParaRPr lang="en-US" dirty="0"/>
          </a:p>
        </p:txBody>
      </p:sp>
      <p:sp>
        <p:nvSpPr>
          <p:cNvPr id="4" name="Content Placeholder 3"/>
          <p:cNvSpPr>
            <a:spLocks noGrp="1"/>
          </p:cNvSpPr>
          <p:nvPr>
            <p:ph idx="4294967295"/>
          </p:nvPr>
        </p:nvSpPr>
        <p:spPr>
          <a:xfrm>
            <a:off x="426653" y="1427861"/>
            <a:ext cx="8285163" cy="5213350"/>
          </a:xfrm>
        </p:spPr>
        <p:txBody>
          <a:bodyPr/>
          <a:lstStyle/>
          <a:p>
            <a:r>
              <a:rPr lang="en-US" sz="2400" dirty="0" smtClean="0"/>
              <a:t>Speech to text devices </a:t>
            </a:r>
            <a:r>
              <a:rPr lang="en-US" sz="2400" b="1" i="1" u="sng" dirty="0" smtClean="0"/>
              <a:t>CANNOT</a:t>
            </a:r>
            <a:r>
              <a:rPr lang="en-US" sz="2400" dirty="0" smtClean="0"/>
              <a:t> connect to the internet</a:t>
            </a:r>
          </a:p>
          <a:p>
            <a:pPr lvl="1"/>
            <a:r>
              <a:rPr lang="en-US" sz="2000" dirty="0" smtClean="0"/>
              <a:t>Train the device early and often</a:t>
            </a:r>
          </a:p>
          <a:p>
            <a:pPr lvl="1"/>
            <a:r>
              <a:rPr lang="en-US" sz="2000" dirty="0" smtClean="0"/>
              <a:t>Repeated practice is necessary</a:t>
            </a:r>
          </a:p>
          <a:p>
            <a:r>
              <a:rPr lang="en-US" sz="2400" dirty="0" smtClean="0"/>
              <a:t>Use extreme caution when assigning students to the AT form </a:t>
            </a:r>
          </a:p>
          <a:p>
            <a:pPr lvl="1"/>
            <a:r>
              <a:rPr lang="en-US" sz="2000" dirty="0" smtClean="0"/>
              <a:t>AT form does not have the same tool bar</a:t>
            </a:r>
          </a:p>
          <a:p>
            <a:pPr lvl="1"/>
            <a:r>
              <a:rPr lang="en-US" sz="2000" dirty="0"/>
              <a:t>DO NOT assign students using STT to </a:t>
            </a:r>
            <a:r>
              <a:rPr lang="en-US" sz="2000" dirty="0" smtClean="0"/>
              <a:t>AT </a:t>
            </a:r>
            <a:r>
              <a:rPr lang="en-US" sz="2000" dirty="0"/>
              <a:t>form</a:t>
            </a:r>
          </a:p>
          <a:p>
            <a:pPr lvl="1"/>
            <a:r>
              <a:rPr lang="en-US" sz="2000" dirty="0" smtClean="0"/>
              <a:t>DO NOT assign students with hearing aids or FM systems to AT form</a:t>
            </a:r>
          </a:p>
          <a:p>
            <a:pPr lvl="1"/>
            <a:r>
              <a:rPr lang="en-US" sz="2000" dirty="0" smtClean="0"/>
              <a:t>AT form is for students who utilize software/technology to access content (screen readers {JAWS}, adaptive mouse)</a:t>
            </a:r>
          </a:p>
          <a:p>
            <a:r>
              <a:rPr lang="en-US" sz="2400" dirty="0" smtClean="0"/>
              <a:t>Math Charts and Counters are approved at the district level and do not come to CDE</a:t>
            </a:r>
          </a:p>
          <a:p>
            <a:pPr lvl="1"/>
            <a:r>
              <a:rPr lang="en-US" sz="2000" dirty="0" smtClean="0"/>
              <a:t>Number lines are not an approved tool and cannot be used on the math assessment</a:t>
            </a:r>
          </a:p>
          <a:p>
            <a:pPr lvl="1"/>
            <a:endParaRPr lang="en-US" dirty="0"/>
          </a:p>
        </p:txBody>
      </p:sp>
    </p:spTree>
    <p:extLst>
      <p:ext uri="{BB962C8B-B14F-4D97-AF65-F5344CB8AC3E}">
        <p14:creationId xmlns:p14="http://schemas.microsoft.com/office/powerpoint/2010/main" val="371752590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u="sng" dirty="0" smtClean="0">
                <a:solidFill>
                  <a:srgbClr val="000000"/>
                </a:solidFill>
              </a:rPr>
              <a:t>Do not</a:t>
            </a:r>
            <a:r>
              <a:rPr lang="en-US" dirty="0" smtClean="0">
                <a:solidFill>
                  <a:srgbClr val="000000"/>
                </a:solidFill>
              </a:rPr>
              <a:t> place an additional order (AO) for accommodated materials unless you have an “actual” student registered for that accommodation</a:t>
            </a:r>
          </a:p>
          <a:p>
            <a:pPr lvl="1"/>
            <a:r>
              <a:rPr lang="en-US" sz="2400" dirty="0" smtClean="0">
                <a:solidFill>
                  <a:srgbClr val="000000"/>
                </a:solidFill>
              </a:rPr>
              <a:t>AO will not be approved</a:t>
            </a:r>
          </a:p>
          <a:p>
            <a:pPr lvl="1"/>
            <a:r>
              <a:rPr lang="en-US" sz="2400" dirty="0" smtClean="0">
                <a:solidFill>
                  <a:srgbClr val="000000"/>
                </a:solidFill>
              </a:rPr>
              <a:t>Potential for test security issues</a:t>
            </a:r>
          </a:p>
          <a:p>
            <a:r>
              <a:rPr lang="en-US" dirty="0" smtClean="0">
                <a:solidFill>
                  <a:srgbClr val="000000"/>
                </a:solidFill>
              </a:rPr>
              <a:t>Braille and Large Print forms must be printed in advance</a:t>
            </a:r>
          </a:p>
          <a:p>
            <a:endParaRPr lang="en-US" dirty="0">
              <a:solidFill>
                <a:srgbClr val="000000"/>
              </a:solidFill>
            </a:endParaRPr>
          </a:p>
          <a:p>
            <a:pPr marL="0" indent="0">
              <a:buNone/>
            </a:pPr>
            <a:r>
              <a:rPr lang="en-US" b="1" u="sng" dirty="0" smtClean="0">
                <a:solidFill>
                  <a:srgbClr val="000000"/>
                </a:solidFill>
              </a:rPr>
              <a:t>Reminder</a:t>
            </a:r>
            <a:r>
              <a:rPr lang="en-US" dirty="0" smtClean="0">
                <a:solidFill>
                  <a:srgbClr val="000000"/>
                </a:solidFill>
              </a:rPr>
              <a:t>: Orders for all accommodated materials are due during the initial order window. Specifically, </a:t>
            </a:r>
            <a:r>
              <a:rPr lang="en-US" dirty="0" smtClean="0"/>
              <a:t>oral </a:t>
            </a:r>
            <a:r>
              <a:rPr lang="en-US" dirty="0"/>
              <a:t>scripts, CSLA, </a:t>
            </a:r>
            <a:r>
              <a:rPr lang="en-US" dirty="0" smtClean="0"/>
              <a:t>braille, and </a:t>
            </a:r>
            <a:r>
              <a:rPr lang="en-US" dirty="0"/>
              <a:t>standard print paper tests (English and Spanish</a:t>
            </a:r>
            <a:r>
              <a:rPr lang="en-US" dirty="0" smtClean="0"/>
              <a:t>) should be ordered during the initial window. </a:t>
            </a:r>
            <a:endParaRPr lang="en-US" dirty="0">
              <a:solidFill>
                <a:srgbClr val="000000"/>
              </a:solidFill>
            </a:endParaRPr>
          </a:p>
        </p:txBody>
      </p:sp>
      <p:sp>
        <p:nvSpPr>
          <p:cNvPr id="3" name="Title 2"/>
          <p:cNvSpPr>
            <a:spLocks noGrp="1"/>
          </p:cNvSpPr>
          <p:nvPr>
            <p:ph type="title"/>
          </p:nvPr>
        </p:nvSpPr>
        <p:spPr/>
        <p:txBody>
          <a:bodyPr/>
          <a:lstStyle/>
          <a:p>
            <a:r>
              <a:rPr lang="en-US" dirty="0" smtClean="0"/>
              <a:t>CMAS Additional Orders</a:t>
            </a:r>
            <a:endParaRPr lang="en-US" dirty="0"/>
          </a:p>
        </p:txBody>
      </p:sp>
    </p:spTree>
    <p:extLst>
      <p:ext uri="{BB962C8B-B14F-4D97-AF65-F5344CB8AC3E}">
        <p14:creationId xmlns:p14="http://schemas.microsoft.com/office/powerpoint/2010/main" val="350861073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CoAlt</a:t>
            </a:r>
            <a:r>
              <a:rPr lang="en-US" dirty="0"/>
              <a:t> </a:t>
            </a:r>
            <a:br>
              <a:rPr lang="en-US" dirty="0"/>
            </a:br>
            <a:r>
              <a:rPr lang="en-US" dirty="0"/>
              <a:t>ELA and Math</a:t>
            </a:r>
            <a:br>
              <a:rPr lang="en-US" dirty="0"/>
            </a:br>
            <a:r>
              <a:rPr lang="en-US" dirty="0"/>
              <a:t>Science and Social Studies</a:t>
            </a:r>
            <a:br>
              <a:rPr lang="en-US" dirty="0"/>
            </a:br>
            <a:endParaRPr lang="en-US" dirty="0"/>
          </a:p>
        </p:txBody>
      </p:sp>
      <p:sp>
        <p:nvSpPr>
          <p:cNvPr id="4" name="Footer Placeholder 3"/>
          <p:cNvSpPr>
            <a:spLocks noGrp="1"/>
          </p:cNvSpPr>
          <p:nvPr>
            <p:ph type="ftr" sz="quarter" idx="4294967295"/>
          </p:nvPr>
        </p:nvSpPr>
        <p:spPr>
          <a:xfrm>
            <a:off x="0" y="6537325"/>
            <a:ext cx="3086100" cy="184150"/>
          </a:xfrm>
          <a:prstGeom prst="rect">
            <a:avLst/>
          </a:prstGeom>
        </p:spPr>
        <p:txBody>
          <a:bodyPr/>
          <a:lstStyle/>
          <a:p>
            <a:fld id="{757A2F4E-5D54-B04B-91BD-7E78EE1FE9FD}" type="slidenum">
              <a:rPr lang="en-US" smtClean="0"/>
              <a:pPr/>
              <a:t>47</a:t>
            </a:fld>
            <a:endParaRPr lang="en-US" dirty="0" smtClean="0"/>
          </a:p>
        </p:txBody>
      </p:sp>
    </p:spTree>
    <p:extLst>
      <p:ext uri="{BB962C8B-B14F-4D97-AF65-F5344CB8AC3E}">
        <p14:creationId xmlns:p14="http://schemas.microsoft.com/office/powerpoint/2010/main" val="273975878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Accommodations for Co-Alt </a:t>
            </a:r>
            <a:br>
              <a:rPr lang="en-US" dirty="0" smtClean="0"/>
            </a:br>
            <a:r>
              <a:rPr lang="en-US" dirty="0" smtClean="0"/>
              <a:t>(all content areas)</a:t>
            </a:r>
            <a:endParaRPr lang="en-US" dirty="0"/>
          </a:p>
        </p:txBody>
      </p:sp>
      <p:sp>
        <p:nvSpPr>
          <p:cNvPr id="2" name="Content Placeholder 1"/>
          <p:cNvSpPr>
            <a:spLocks noGrp="1"/>
          </p:cNvSpPr>
          <p:nvPr>
            <p:ph idx="1"/>
          </p:nvPr>
        </p:nvSpPr>
        <p:spPr/>
        <p:txBody>
          <a:bodyPr/>
          <a:lstStyle/>
          <a:p>
            <a:r>
              <a:rPr lang="en-US" dirty="0" smtClean="0">
                <a:solidFill>
                  <a:srgbClr val="000000"/>
                </a:solidFill>
              </a:rPr>
              <a:t>Read any/all part of the test</a:t>
            </a:r>
          </a:p>
          <a:p>
            <a:endParaRPr lang="en-US" sz="800" dirty="0" smtClean="0">
              <a:solidFill>
                <a:srgbClr val="000000"/>
              </a:solidFill>
            </a:endParaRPr>
          </a:p>
          <a:p>
            <a:r>
              <a:rPr lang="en-US" dirty="0" smtClean="0">
                <a:solidFill>
                  <a:srgbClr val="000000"/>
                </a:solidFill>
              </a:rPr>
              <a:t>Use representative objects/photos/alternate pictures instead of provided pictures or in addition to test items</a:t>
            </a:r>
          </a:p>
          <a:p>
            <a:endParaRPr lang="en-US" sz="800" dirty="0" smtClean="0">
              <a:solidFill>
                <a:srgbClr val="000000"/>
              </a:solidFill>
            </a:endParaRPr>
          </a:p>
          <a:p>
            <a:r>
              <a:rPr lang="en-US" dirty="0" smtClean="0">
                <a:solidFill>
                  <a:srgbClr val="000000"/>
                </a:solidFill>
              </a:rPr>
              <a:t>Substitute items as needed (as long as construct being measured is not altered)</a:t>
            </a:r>
          </a:p>
          <a:p>
            <a:pPr marL="45720" indent="0">
              <a:buNone/>
            </a:pPr>
            <a:endParaRPr lang="en-US" dirty="0" smtClean="0">
              <a:solidFill>
                <a:srgbClr val="000000"/>
              </a:solidFill>
            </a:endParaRPr>
          </a:p>
          <a:p>
            <a:endParaRPr lang="en-US" dirty="0"/>
          </a:p>
        </p:txBody>
      </p:sp>
    </p:spTree>
    <p:extLst>
      <p:ext uri="{BB962C8B-B14F-4D97-AF65-F5344CB8AC3E}">
        <p14:creationId xmlns:p14="http://schemas.microsoft.com/office/powerpoint/2010/main" val="391035722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Co-Alt (ELA &amp; Math) </a:t>
            </a:r>
            <a:endParaRPr lang="en-US" dirty="0"/>
          </a:p>
        </p:txBody>
      </p:sp>
      <p:sp>
        <p:nvSpPr>
          <p:cNvPr id="5" name="Content Placeholder 4"/>
          <p:cNvSpPr>
            <a:spLocks noGrp="1"/>
          </p:cNvSpPr>
          <p:nvPr>
            <p:ph idx="1"/>
          </p:nvPr>
        </p:nvSpPr>
        <p:spPr/>
        <p:txBody>
          <a:bodyPr/>
          <a:lstStyle/>
          <a:p>
            <a:r>
              <a:rPr lang="en-US" dirty="0" smtClean="0"/>
              <a:t>Accommodations provided by the system</a:t>
            </a:r>
          </a:p>
          <a:p>
            <a:pPr marL="457200" lvl="1" indent="0">
              <a:buNone/>
            </a:pPr>
            <a:r>
              <a:rPr lang="en-US" dirty="0" smtClean="0"/>
              <a:t>Magnification		Spoken Audio (TTS)</a:t>
            </a:r>
          </a:p>
          <a:p>
            <a:pPr marL="457200" lvl="1" indent="0">
              <a:buNone/>
            </a:pPr>
            <a:r>
              <a:rPr lang="en-US" dirty="0" smtClean="0"/>
              <a:t>Overlay color			Masking</a:t>
            </a:r>
          </a:p>
          <a:p>
            <a:pPr marL="457200" lvl="1" indent="0">
              <a:buNone/>
            </a:pPr>
            <a:r>
              <a:rPr lang="en-US" dirty="0"/>
              <a:t>I</a:t>
            </a:r>
            <a:r>
              <a:rPr lang="en-US" dirty="0" smtClean="0"/>
              <a:t>nvert Color Choice</a:t>
            </a:r>
          </a:p>
          <a:p>
            <a:r>
              <a:rPr lang="en-US" dirty="0" smtClean="0"/>
              <a:t>Accommodations provided in conjunction with the system</a:t>
            </a:r>
          </a:p>
          <a:p>
            <a:pPr marL="457200" lvl="1" indent="0">
              <a:buNone/>
            </a:pPr>
            <a:r>
              <a:rPr lang="en-US" dirty="0" smtClean="0"/>
              <a:t>Single and double switch 	Calculator</a:t>
            </a:r>
          </a:p>
          <a:p>
            <a:pPr marL="457200" lvl="1" indent="0">
              <a:buNone/>
            </a:pPr>
            <a:r>
              <a:rPr lang="en-US" dirty="0" smtClean="0"/>
              <a:t>Braille			Individual manipulatives</a:t>
            </a:r>
          </a:p>
          <a:p>
            <a:r>
              <a:rPr lang="en-US" dirty="0" smtClean="0"/>
              <a:t>Accommodations provided outside of the system</a:t>
            </a:r>
          </a:p>
          <a:p>
            <a:pPr marL="457200" lvl="1" indent="0">
              <a:buNone/>
            </a:pPr>
            <a:r>
              <a:rPr lang="en-US" dirty="0" smtClean="0"/>
              <a:t>Human read aloud</a:t>
            </a:r>
          </a:p>
          <a:p>
            <a:pPr marL="457200" lvl="1" indent="0">
              <a:buNone/>
            </a:pPr>
            <a:r>
              <a:rPr lang="en-US" dirty="0" smtClean="0"/>
              <a:t>Sign interpretation of text</a:t>
            </a:r>
          </a:p>
          <a:p>
            <a:pPr marL="457200" lvl="1" indent="0">
              <a:buNone/>
            </a:pPr>
            <a:r>
              <a:rPr lang="en-US" dirty="0" smtClean="0"/>
              <a:t>Partner Assisted Scanning (PAS)</a:t>
            </a:r>
          </a:p>
          <a:p>
            <a:pPr marL="457200" lvl="1" indent="0">
              <a:buNone/>
            </a:pPr>
            <a:r>
              <a:rPr lang="en-US" dirty="0" smtClean="0"/>
              <a:t>Test Administrator enters responses </a:t>
            </a:r>
          </a:p>
        </p:txBody>
      </p:sp>
    </p:spTree>
    <p:extLst>
      <p:ext uri="{BB962C8B-B14F-4D97-AF65-F5344CB8AC3E}">
        <p14:creationId xmlns:p14="http://schemas.microsoft.com/office/powerpoint/2010/main" val="3374324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smtClean="0"/>
              <a:t>COPPA</a:t>
            </a:r>
            <a:endParaRPr lang="en-US" sz="2800" dirty="0"/>
          </a:p>
        </p:txBody>
      </p:sp>
      <p:sp>
        <p:nvSpPr>
          <p:cNvPr id="2" name="Content Placeholder 1"/>
          <p:cNvSpPr>
            <a:spLocks noGrp="1"/>
          </p:cNvSpPr>
          <p:nvPr>
            <p:ph idx="4294967295"/>
          </p:nvPr>
        </p:nvSpPr>
        <p:spPr>
          <a:xfrm>
            <a:off x="576072" y="1348042"/>
            <a:ext cx="7936513" cy="5037137"/>
          </a:xfrm>
        </p:spPr>
        <p:txBody>
          <a:bodyPr>
            <a:normAutofit/>
          </a:bodyPr>
          <a:lstStyle/>
          <a:p>
            <a:pPr marL="0" indent="0">
              <a:buNone/>
            </a:pPr>
            <a:r>
              <a:rPr lang="en-US" sz="2800" dirty="0" smtClean="0"/>
              <a:t>Personal Information means… </a:t>
            </a:r>
            <a:r>
              <a:rPr lang="en-US" sz="2800" dirty="0"/>
              <a:t>a</a:t>
            </a:r>
            <a:r>
              <a:rPr lang="en-US" sz="2800" dirty="0" smtClean="0"/>
              <a:t> </a:t>
            </a:r>
            <a:r>
              <a:rPr lang="en-US" sz="2800" dirty="0"/>
              <a:t>photograph, video, or audio file where such file contains a child’s image or </a:t>
            </a:r>
            <a:r>
              <a:rPr lang="en-US" sz="2800" dirty="0" smtClean="0"/>
              <a:t>voice…</a:t>
            </a:r>
          </a:p>
          <a:p>
            <a:pPr marL="0" indent="0">
              <a:buNone/>
            </a:pPr>
            <a:r>
              <a:rPr lang="en-US" sz="2000" dirty="0" smtClean="0"/>
              <a:t>(Federal Register Vol. 78 (No. 12), January 17, 2013; p. 4009)</a:t>
            </a: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r>
              <a:rPr lang="en-US" sz="2000" dirty="0" smtClean="0"/>
              <a:t>Children's </a:t>
            </a:r>
            <a:r>
              <a:rPr lang="en-US" sz="2000" dirty="0"/>
              <a:t>Online Privacy Protection Act of 1998, 15 U.S.C. </a:t>
            </a:r>
            <a:r>
              <a:rPr lang="en-US" sz="2000" dirty="0" smtClean="0"/>
              <a:t>6501–6505</a:t>
            </a:r>
          </a:p>
          <a:p>
            <a:pPr marL="0" indent="0">
              <a:buNone/>
            </a:pPr>
            <a:endParaRPr lang="en-US" sz="1000" dirty="0"/>
          </a:p>
          <a:p>
            <a:pPr marL="0" indent="0">
              <a:buNone/>
            </a:pPr>
            <a:r>
              <a:rPr lang="en-US" sz="2000" dirty="0"/>
              <a:t>Children's Online Privacy Protection Rule: Final Rule Amendments To Clarify the Scope of the Rule and Strengthen Its Protections For Children's Personal Information; 16 C.F.R. Part 312</a:t>
            </a:r>
          </a:p>
          <a:p>
            <a:pPr marL="0" indent="0">
              <a:buNone/>
            </a:pPr>
            <a:endParaRPr lang="en-US" sz="2000" dirty="0"/>
          </a:p>
        </p:txBody>
      </p:sp>
    </p:spTree>
    <p:extLst>
      <p:ext uri="{BB962C8B-B14F-4D97-AF65-F5344CB8AC3E}">
        <p14:creationId xmlns:p14="http://schemas.microsoft.com/office/powerpoint/2010/main" val="206474413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CoAlt (ELA &amp; Math)</a:t>
            </a:r>
            <a:endParaRPr lang="en-US" dirty="0"/>
          </a:p>
        </p:txBody>
      </p:sp>
      <p:sp>
        <p:nvSpPr>
          <p:cNvPr id="2" name="Content Placeholder 1"/>
          <p:cNvSpPr>
            <a:spLocks noGrp="1"/>
          </p:cNvSpPr>
          <p:nvPr>
            <p:ph idx="1"/>
          </p:nvPr>
        </p:nvSpPr>
        <p:spPr/>
        <p:txBody>
          <a:bodyPr/>
          <a:lstStyle/>
          <a:p>
            <a:r>
              <a:rPr lang="en-US" dirty="0" smtClean="0"/>
              <a:t>Practices that are explicitly prohibited:</a:t>
            </a:r>
          </a:p>
          <a:p>
            <a:pPr lvl="1"/>
            <a:r>
              <a:rPr lang="en-US" sz="2400" dirty="0" smtClean="0"/>
              <a:t>Whole word or sentence dictation</a:t>
            </a:r>
          </a:p>
          <a:p>
            <a:pPr lvl="1"/>
            <a:r>
              <a:rPr lang="en-US" sz="2400" dirty="0" smtClean="0"/>
              <a:t>Speech to text</a:t>
            </a:r>
          </a:p>
          <a:p>
            <a:pPr lvl="1"/>
            <a:r>
              <a:rPr lang="en-US" sz="2400" dirty="0" smtClean="0"/>
              <a:t>Picture/word bank</a:t>
            </a:r>
          </a:p>
          <a:p>
            <a:pPr lvl="1"/>
            <a:r>
              <a:rPr lang="en-US" sz="2400" dirty="0" smtClean="0"/>
              <a:t>Physical prompts or hand over hand guidance</a:t>
            </a:r>
          </a:p>
          <a:p>
            <a:pPr marL="0" indent="0">
              <a:buNone/>
            </a:pPr>
            <a:endParaRPr lang="en-US" sz="2800" dirty="0" smtClean="0"/>
          </a:p>
          <a:p>
            <a:pPr marL="0" indent="0">
              <a:buNone/>
            </a:pPr>
            <a:endParaRPr lang="en-US" sz="2800" dirty="0"/>
          </a:p>
          <a:p>
            <a:pPr marL="0" indent="0">
              <a:buNone/>
            </a:pPr>
            <a:r>
              <a:rPr lang="en-US" dirty="0" smtClean="0"/>
              <a:t>DLM Accessibility Manual</a:t>
            </a:r>
          </a:p>
          <a:p>
            <a:pPr marL="457200" lvl="1" indent="0">
              <a:buNone/>
            </a:pPr>
            <a:r>
              <a:rPr lang="en-US" sz="2400" dirty="0" smtClean="0"/>
              <a:t>https</a:t>
            </a:r>
            <a:r>
              <a:rPr lang="en-US" sz="2400" dirty="0"/>
              <a:t>://dynamiclearningmaps.org/sites/default/files/documents/Manuals_Blueprints/Accessibility_Manual.pdf</a:t>
            </a:r>
          </a:p>
        </p:txBody>
      </p:sp>
    </p:spTree>
    <p:extLst>
      <p:ext uri="{BB962C8B-B14F-4D97-AF65-F5344CB8AC3E}">
        <p14:creationId xmlns:p14="http://schemas.microsoft.com/office/powerpoint/2010/main" val="269462398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Co-Alt Accommodations </a:t>
            </a:r>
            <a:r>
              <a:rPr lang="en-US" dirty="0"/>
              <a:t>Indicated in </a:t>
            </a:r>
            <a:r>
              <a:rPr lang="en-US" dirty="0" err="1"/>
              <a:t>PA</a:t>
            </a:r>
            <a:r>
              <a:rPr lang="en-US" baseline="30000" dirty="0" err="1"/>
              <a:t>next</a:t>
            </a:r>
            <a:r>
              <a:rPr lang="en-US" baseline="30000" dirty="0"/>
              <a:t>  </a:t>
            </a:r>
            <a:r>
              <a:rPr lang="en-US" dirty="0"/>
              <a:t>(SC &amp; SS)</a:t>
            </a:r>
          </a:p>
        </p:txBody>
      </p:sp>
      <p:sp>
        <p:nvSpPr>
          <p:cNvPr id="2" name="Content Placeholder 1"/>
          <p:cNvSpPr>
            <a:spLocks noGrp="1"/>
          </p:cNvSpPr>
          <p:nvPr>
            <p:ph idx="1"/>
          </p:nvPr>
        </p:nvSpPr>
        <p:spPr/>
        <p:txBody>
          <a:bodyPr/>
          <a:lstStyle/>
          <a:p>
            <a:pPr eaLnBrk="0" hangingPunct="0"/>
            <a:r>
              <a:rPr lang="en-US" dirty="0">
                <a:solidFill>
                  <a:srgbClr val="000000"/>
                </a:solidFill>
              </a:rPr>
              <a:t>Assistive technology (including high technology and low technology </a:t>
            </a:r>
            <a:r>
              <a:rPr lang="en-US" dirty="0" smtClean="0">
                <a:solidFill>
                  <a:srgbClr val="000000"/>
                </a:solidFill>
              </a:rPr>
              <a:t>devices)</a:t>
            </a:r>
          </a:p>
          <a:p>
            <a:pPr eaLnBrk="0" hangingPunct="0"/>
            <a:r>
              <a:rPr lang="en-US" dirty="0" smtClean="0">
                <a:solidFill>
                  <a:srgbClr val="000000"/>
                </a:solidFill>
              </a:rPr>
              <a:t>Braille</a:t>
            </a:r>
            <a:endParaRPr lang="en-US" dirty="0">
              <a:solidFill>
                <a:srgbClr val="000000"/>
              </a:solidFill>
            </a:endParaRPr>
          </a:p>
          <a:p>
            <a:pPr eaLnBrk="0" hangingPunct="0"/>
            <a:r>
              <a:rPr lang="en-US" dirty="0">
                <a:solidFill>
                  <a:srgbClr val="000000"/>
                </a:solidFill>
              </a:rPr>
              <a:t>Eye gaze</a:t>
            </a:r>
          </a:p>
          <a:p>
            <a:pPr eaLnBrk="0" hangingPunct="0"/>
            <a:r>
              <a:rPr lang="en-US" dirty="0">
                <a:solidFill>
                  <a:srgbClr val="000000"/>
                </a:solidFill>
              </a:rPr>
              <a:t>Modified picture symbols </a:t>
            </a:r>
          </a:p>
          <a:p>
            <a:pPr eaLnBrk="0" hangingPunct="0"/>
            <a:r>
              <a:rPr lang="en-US" dirty="0" smtClean="0">
                <a:solidFill>
                  <a:srgbClr val="000000"/>
                </a:solidFill>
              </a:rPr>
              <a:t>Objects </a:t>
            </a:r>
          </a:p>
          <a:p>
            <a:pPr eaLnBrk="0" hangingPunct="0"/>
            <a:r>
              <a:rPr lang="en-US" sz="2600" dirty="0" smtClean="0">
                <a:solidFill>
                  <a:srgbClr val="000000"/>
                </a:solidFill>
              </a:rPr>
              <a:t>Other</a:t>
            </a:r>
            <a:endParaRPr lang="en-US" sz="2600" dirty="0">
              <a:solidFill>
                <a:srgbClr val="000000"/>
              </a:solidFill>
            </a:endParaRPr>
          </a:p>
          <a:p>
            <a:endParaRPr lang="en-US" dirty="0"/>
          </a:p>
        </p:txBody>
      </p:sp>
    </p:spTree>
    <p:extLst>
      <p:ext uri="{BB962C8B-B14F-4D97-AF65-F5344CB8AC3E}">
        <p14:creationId xmlns:p14="http://schemas.microsoft.com/office/powerpoint/2010/main" val="102859659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 PSAT 9/10</a:t>
            </a:r>
            <a:br>
              <a:rPr lang="en-US" dirty="0" smtClean="0"/>
            </a:br>
            <a:r>
              <a:rPr lang="en-US" dirty="0" smtClean="0"/>
              <a:t>SAT</a:t>
            </a:r>
            <a:endParaRPr lang="en-US" dirty="0"/>
          </a:p>
        </p:txBody>
      </p:sp>
      <p:sp>
        <p:nvSpPr>
          <p:cNvPr id="4" name="Footer Placeholder 3"/>
          <p:cNvSpPr>
            <a:spLocks noGrp="1"/>
          </p:cNvSpPr>
          <p:nvPr>
            <p:ph type="ftr" sz="quarter" idx="4294967295"/>
          </p:nvPr>
        </p:nvSpPr>
        <p:spPr>
          <a:xfrm>
            <a:off x="0" y="6537325"/>
            <a:ext cx="3086100" cy="184150"/>
          </a:xfrm>
          <a:prstGeom prst="rect">
            <a:avLst/>
          </a:prstGeom>
        </p:spPr>
        <p:txBody>
          <a:bodyPr/>
          <a:lstStyle/>
          <a:p>
            <a:fld id="{757A2F4E-5D54-B04B-91BD-7E78EE1FE9FD}" type="slidenum">
              <a:rPr lang="en-US" smtClean="0"/>
              <a:pPr/>
              <a:t>52</a:t>
            </a:fld>
            <a:endParaRPr lang="en-US" dirty="0" smtClean="0"/>
          </a:p>
        </p:txBody>
      </p:sp>
    </p:spTree>
    <p:extLst>
      <p:ext uri="{BB962C8B-B14F-4D97-AF65-F5344CB8AC3E}">
        <p14:creationId xmlns:p14="http://schemas.microsoft.com/office/powerpoint/2010/main" val="133501206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 PSAT and SAT</a:t>
            </a:r>
            <a:endParaRPr lang="en-US" dirty="0"/>
          </a:p>
        </p:txBody>
      </p:sp>
      <p:sp>
        <p:nvSpPr>
          <p:cNvPr id="2" name="Content Placeholder 1"/>
          <p:cNvSpPr>
            <a:spLocks noGrp="1"/>
          </p:cNvSpPr>
          <p:nvPr>
            <p:ph idx="1"/>
          </p:nvPr>
        </p:nvSpPr>
        <p:spPr>
          <a:xfrm>
            <a:off x="513347" y="1310105"/>
            <a:ext cx="8002003" cy="4793609"/>
          </a:xfrm>
        </p:spPr>
        <p:txBody>
          <a:bodyPr>
            <a:normAutofit fontScale="92500" lnSpcReduction="10000"/>
          </a:bodyPr>
          <a:lstStyle/>
          <a:p>
            <a:r>
              <a:rPr lang="en-US" i="1" u="sng" dirty="0">
                <a:solidFill>
                  <a:srgbClr val="000000"/>
                </a:solidFill>
              </a:rPr>
              <a:t>ALL</a:t>
            </a:r>
            <a:r>
              <a:rPr lang="en-US" dirty="0">
                <a:solidFill>
                  <a:srgbClr val="000000"/>
                </a:solidFill>
              </a:rPr>
              <a:t> students in </a:t>
            </a:r>
            <a:r>
              <a:rPr lang="en-US" dirty="0" smtClean="0">
                <a:solidFill>
                  <a:srgbClr val="000000"/>
                </a:solidFill>
              </a:rPr>
              <a:t>9</a:t>
            </a:r>
            <a:r>
              <a:rPr lang="en-US" baseline="30000" dirty="0" smtClean="0">
                <a:solidFill>
                  <a:srgbClr val="000000"/>
                </a:solidFill>
              </a:rPr>
              <a:t>th</a:t>
            </a:r>
            <a:r>
              <a:rPr lang="en-US" dirty="0" smtClean="0">
                <a:solidFill>
                  <a:srgbClr val="000000"/>
                </a:solidFill>
              </a:rPr>
              <a:t>, 10</a:t>
            </a:r>
            <a:r>
              <a:rPr lang="en-US" baseline="30000" dirty="0" smtClean="0">
                <a:solidFill>
                  <a:srgbClr val="000000"/>
                </a:solidFill>
              </a:rPr>
              <a:t>th</a:t>
            </a:r>
            <a:r>
              <a:rPr lang="en-US" dirty="0" smtClean="0">
                <a:solidFill>
                  <a:srgbClr val="000000"/>
                </a:solidFill>
              </a:rPr>
              <a:t>, and </a:t>
            </a:r>
            <a:r>
              <a:rPr lang="en-US" dirty="0">
                <a:solidFill>
                  <a:srgbClr val="000000"/>
                </a:solidFill>
              </a:rPr>
              <a:t>11</a:t>
            </a:r>
            <a:r>
              <a:rPr lang="en-US" baseline="30000" dirty="0">
                <a:solidFill>
                  <a:srgbClr val="000000"/>
                </a:solidFill>
              </a:rPr>
              <a:t>th</a:t>
            </a:r>
            <a:r>
              <a:rPr lang="en-US" dirty="0">
                <a:solidFill>
                  <a:srgbClr val="000000"/>
                </a:solidFill>
              </a:rPr>
              <a:t> grade participate in college readiness exams</a:t>
            </a:r>
          </a:p>
          <a:p>
            <a:pPr lvl="1"/>
            <a:r>
              <a:rPr lang="en-US" sz="2400" dirty="0">
                <a:solidFill>
                  <a:srgbClr val="000000"/>
                </a:solidFill>
              </a:rPr>
              <a:t>PSAT/SAT accommodation requests are handled directly by the College </a:t>
            </a:r>
            <a:r>
              <a:rPr lang="en-US" sz="2400" dirty="0" smtClean="0">
                <a:solidFill>
                  <a:srgbClr val="000000"/>
                </a:solidFill>
              </a:rPr>
              <a:t>Board</a:t>
            </a:r>
          </a:p>
          <a:p>
            <a:pPr lvl="2"/>
            <a:r>
              <a:rPr lang="en-US" sz="2400" dirty="0" smtClean="0">
                <a:solidFill>
                  <a:srgbClr val="000000"/>
                </a:solidFill>
              </a:rPr>
              <a:t>Remember to “connect the dots”</a:t>
            </a:r>
            <a:endParaRPr lang="en-US" sz="2400" dirty="0">
              <a:solidFill>
                <a:srgbClr val="000000"/>
              </a:solidFill>
            </a:endParaRPr>
          </a:p>
          <a:p>
            <a:pPr lvl="1"/>
            <a:r>
              <a:rPr lang="en-US" sz="2400" dirty="0" smtClean="0">
                <a:solidFill>
                  <a:srgbClr val="000000"/>
                </a:solidFill>
              </a:rPr>
              <a:t>Accommodations approved by College Board last year are still approved</a:t>
            </a:r>
          </a:p>
          <a:p>
            <a:pPr lvl="1"/>
            <a:r>
              <a:rPr lang="en-US" sz="2400" dirty="0" smtClean="0">
                <a:solidFill>
                  <a:srgbClr val="000000"/>
                </a:solidFill>
              </a:rPr>
              <a:t>State accommodations must be approved each year</a:t>
            </a:r>
          </a:p>
          <a:p>
            <a:pPr lvl="1"/>
            <a:r>
              <a:rPr lang="en-US" sz="2400" dirty="0" smtClean="0">
                <a:solidFill>
                  <a:srgbClr val="000000"/>
                </a:solidFill>
              </a:rPr>
              <a:t>College Board only offers UEB for students requiring braille</a:t>
            </a:r>
            <a:endParaRPr lang="en-US" sz="2400" dirty="0"/>
          </a:p>
          <a:p>
            <a:pPr marL="0" indent="0">
              <a:buNone/>
            </a:pPr>
            <a:endParaRPr lang="en-US" dirty="0" smtClean="0">
              <a:solidFill>
                <a:srgbClr val="000000"/>
              </a:solidFill>
            </a:endParaRPr>
          </a:p>
          <a:p>
            <a:pPr marL="0" indent="0">
              <a:buNone/>
            </a:pPr>
            <a:endParaRPr lang="en-US" dirty="0">
              <a:solidFill>
                <a:srgbClr val="000000"/>
              </a:solidFill>
            </a:endParaRPr>
          </a:p>
          <a:p>
            <a:pPr marL="0" indent="0">
              <a:buNone/>
            </a:pPr>
            <a:r>
              <a:rPr lang="en-US" dirty="0" smtClean="0">
                <a:solidFill>
                  <a:srgbClr val="000000"/>
                </a:solidFill>
              </a:rPr>
              <a:t>The </a:t>
            </a:r>
            <a:r>
              <a:rPr lang="en-US" dirty="0">
                <a:solidFill>
                  <a:srgbClr val="000000"/>
                </a:solidFill>
              </a:rPr>
              <a:t>DLM ELA &amp; Math assessment is used for any student who participates in state alternate assessment and is enrolled in </a:t>
            </a:r>
            <a:r>
              <a:rPr lang="en-US" dirty="0" smtClean="0">
                <a:solidFill>
                  <a:srgbClr val="000000"/>
                </a:solidFill>
              </a:rPr>
              <a:t>9</a:t>
            </a:r>
            <a:r>
              <a:rPr lang="en-US" baseline="30000" dirty="0" smtClean="0">
                <a:solidFill>
                  <a:srgbClr val="000000"/>
                </a:solidFill>
              </a:rPr>
              <a:t>th</a:t>
            </a:r>
            <a:r>
              <a:rPr lang="en-US" dirty="0" smtClean="0">
                <a:solidFill>
                  <a:srgbClr val="000000"/>
                </a:solidFill>
              </a:rPr>
              <a:t>, 10</a:t>
            </a:r>
            <a:r>
              <a:rPr lang="en-US" baseline="30000" dirty="0" smtClean="0">
                <a:solidFill>
                  <a:srgbClr val="000000"/>
                </a:solidFill>
              </a:rPr>
              <a:t>th,</a:t>
            </a:r>
            <a:r>
              <a:rPr lang="en-US" dirty="0" smtClean="0">
                <a:solidFill>
                  <a:srgbClr val="000000"/>
                </a:solidFill>
              </a:rPr>
              <a:t> </a:t>
            </a:r>
            <a:r>
              <a:rPr lang="en-US" dirty="0">
                <a:solidFill>
                  <a:srgbClr val="000000"/>
                </a:solidFill>
              </a:rPr>
              <a:t>or 11</a:t>
            </a:r>
            <a:r>
              <a:rPr lang="en-US" baseline="30000" dirty="0">
                <a:solidFill>
                  <a:srgbClr val="000000"/>
                </a:solidFill>
              </a:rPr>
              <a:t>th</a:t>
            </a:r>
            <a:r>
              <a:rPr lang="en-US" dirty="0">
                <a:solidFill>
                  <a:srgbClr val="000000"/>
                </a:solidFill>
              </a:rPr>
              <a:t> grade</a:t>
            </a:r>
          </a:p>
          <a:p>
            <a:pPr marL="457200" lvl="1" indent="0">
              <a:buNone/>
            </a:pPr>
            <a:endParaRPr lang="en-US" dirty="0">
              <a:solidFill>
                <a:srgbClr val="000000"/>
              </a:solidFill>
            </a:endParaRPr>
          </a:p>
        </p:txBody>
      </p:sp>
    </p:spTree>
    <p:extLst>
      <p:ext uri="{BB962C8B-B14F-4D97-AF65-F5344CB8AC3E}">
        <p14:creationId xmlns:p14="http://schemas.microsoft.com/office/powerpoint/2010/main" val="364681719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 PSAT and SAT</a:t>
            </a:r>
            <a:endParaRPr lang="en-US" dirty="0"/>
          </a:p>
        </p:txBody>
      </p:sp>
      <p:sp>
        <p:nvSpPr>
          <p:cNvPr id="2" name="Content Placeholder 1"/>
          <p:cNvSpPr>
            <a:spLocks noGrp="1"/>
          </p:cNvSpPr>
          <p:nvPr>
            <p:ph idx="1"/>
          </p:nvPr>
        </p:nvSpPr>
        <p:spPr>
          <a:xfrm>
            <a:off x="401053" y="1326147"/>
            <a:ext cx="8114297" cy="4777567"/>
          </a:xfrm>
        </p:spPr>
        <p:txBody>
          <a:bodyPr/>
          <a:lstStyle/>
          <a:p>
            <a:r>
              <a:rPr lang="en-US" dirty="0" smtClean="0"/>
              <a:t>Not all specific CMAS accommodations are available on PSAT/SAT</a:t>
            </a:r>
          </a:p>
          <a:p>
            <a:r>
              <a:rPr lang="en-US" dirty="0" smtClean="0"/>
              <a:t>When in doubt, use the open ended box in Enrich</a:t>
            </a:r>
          </a:p>
          <a:p>
            <a:r>
              <a:rPr lang="en-US" dirty="0" smtClean="0"/>
              <a:t>Accommodations are handled at the school level</a:t>
            </a:r>
          </a:p>
          <a:p>
            <a:pPr lvl="1"/>
            <a:r>
              <a:rPr lang="en-US" sz="2400" dirty="0" smtClean="0"/>
              <a:t>Make sure you communicate with the SSD coordinator the difference between State </a:t>
            </a:r>
            <a:r>
              <a:rPr lang="en-US" sz="2400" dirty="0"/>
              <a:t>A</a:t>
            </a:r>
            <a:r>
              <a:rPr lang="en-US" sz="2400" dirty="0" smtClean="0"/>
              <a:t>llowed and College Reportable</a:t>
            </a:r>
          </a:p>
          <a:p>
            <a:pPr lvl="2"/>
            <a:r>
              <a:rPr lang="en-US" sz="2000" dirty="0" smtClean="0"/>
              <a:t>Some accommodations are the same</a:t>
            </a:r>
          </a:p>
          <a:p>
            <a:pPr lvl="2"/>
            <a:r>
              <a:rPr lang="en-US" sz="2000" dirty="0" smtClean="0"/>
              <a:t>Cannot change from SAA to CR after the fact </a:t>
            </a:r>
          </a:p>
          <a:p>
            <a:pPr lvl="1"/>
            <a:r>
              <a:rPr lang="en-US" sz="2400" dirty="0" smtClean="0"/>
              <a:t>Communicate that schools must request accommodations for 9</a:t>
            </a:r>
            <a:r>
              <a:rPr lang="en-US" sz="2400" baseline="30000" dirty="0" smtClean="0"/>
              <a:t>th</a:t>
            </a:r>
            <a:r>
              <a:rPr lang="en-US" sz="2400" dirty="0" smtClean="0"/>
              <a:t> grade students</a:t>
            </a:r>
          </a:p>
          <a:p>
            <a:endParaRPr lang="en-US" dirty="0"/>
          </a:p>
        </p:txBody>
      </p:sp>
    </p:spTree>
    <p:extLst>
      <p:ext uri="{BB962C8B-B14F-4D97-AF65-F5344CB8AC3E}">
        <p14:creationId xmlns:p14="http://schemas.microsoft.com/office/powerpoint/2010/main" val="312720159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Board updates: </a:t>
            </a:r>
            <a:endParaRPr lang="en-US" dirty="0"/>
          </a:p>
        </p:txBody>
      </p:sp>
      <p:sp>
        <p:nvSpPr>
          <p:cNvPr id="3" name="Content Placeholder 2"/>
          <p:cNvSpPr>
            <a:spLocks noGrp="1"/>
          </p:cNvSpPr>
          <p:nvPr>
            <p:ph idx="1"/>
          </p:nvPr>
        </p:nvSpPr>
        <p:spPr>
          <a:xfrm>
            <a:off x="370703" y="1342768"/>
            <a:ext cx="8144647" cy="4760946"/>
          </a:xfrm>
        </p:spPr>
        <p:txBody>
          <a:bodyPr/>
          <a:lstStyle/>
          <a:p>
            <a:r>
              <a:rPr lang="en-US" dirty="0" smtClean="0"/>
              <a:t>Certain accommodations trigger a more in-depth review</a:t>
            </a:r>
          </a:p>
          <a:p>
            <a:pPr lvl="1"/>
            <a:r>
              <a:rPr lang="en-US" dirty="0" smtClean="0"/>
              <a:t>Human reader versus audio file</a:t>
            </a:r>
          </a:p>
          <a:p>
            <a:r>
              <a:rPr lang="en-US" dirty="0" smtClean="0"/>
              <a:t>ATC form used for students who use assistive technology related to visual disabilities</a:t>
            </a:r>
          </a:p>
          <a:p>
            <a:pPr lvl="1"/>
            <a:r>
              <a:rPr lang="en-US" dirty="0" smtClean="0"/>
              <a:t>Works with JAWS, NVDA, and </a:t>
            </a:r>
            <a:r>
              <a:rPr lang="en-US" dirty="0" err="1" smtClean="0"/>
              <a:t>ZoomText</a:t>
            </a:r>
            <a:endParaRPr lang="en-US" dirty="0" smtClean="0"/>
          </a:p>
          <a:p>
            <a:r>
              <a:rPr lang="en-US" dirty="0" smtClean="0"/>
              <a:t>If a student needs an audio only version (reading access issues), they use the MP3</a:t>
            </a:r>
          </a:p>
          <a:p>
            <a:pPr lvl="1"/>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55</a:t>
            </a:fld>
            <a:endParaRPr lang="en-US" dirty="0"/>
          </a:p>
        </p:txBody>
      </p:sp>
    </p:spTree>
    <p:extLst>
      <p:ext uri="{BB962C8B-B14F-4D97-AF65-F5344CB8AC3E}">
        <p14:creationId xmlns:p14="http://schemas.microsoft.com/office/powerpoint/2010/main" val="67881338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International Assessments</a:t>
            </a:r>
            <a:endParaRPr lang="en-US" dirty="0"/>
          </a:p>
        </p:txBody>
      </p:sp>
    </p:spTree>
    <p:extLst>
      <p:ext uri="{BB962C8B-B14F-4D97-AF65-F5344CB8AC3E}">
        <p14:creationId xmlns:p14="http://schemas.microsoft.com/office/powerpoint/2010/main" val="269088746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NAEP</a:t>
            </a:r>
            <a:endParaRPr lang="en-US" dirty="0"/>
          </a:p>
        </p:txBody>
      </p:sp>
      <p:sp>
        <p:nvSpPr>
          <p:cNvPr id="2" name="Content Placeholder 1"/>
          <p:cNvSpPr>
            <a:spLocks noGrp="1"/>
          </p:cNvSpPr>
          <p:nvPr>
            <p:ph idx="1"/>
          </p:nvPr>
        </p:nvSpPr>
        <p:spPr>
          <a:xfrm>
            <a:off x="628650" y="1342189"/>
            <a:ext cx="7886700" cy="4761525"/>
          </a:xfrm>
        </p:spPr>
        <p:txBody>
          <a:bodyPr/>
          <a:lstStyle/>
          <a:p>
            <a:r>
              <a:rPr lang="en-US" dirty="0" smtClean="0"/>
              <a:t>Students with disabilities are expected to participate</a:t>
            </a:r>
          </a:p>
          <a:p>
            <a:pPr lvl="1"/>
            <a:r>
              <a:rPr lang="en-US" dirty="0" smtClean="0"/>
              <a:t>Only students eligible for CoAlt may be exempt</a:t>
            </a:r>
          </a:p>
          <a:p>
            <a:r>
              <a:rPr lang="en-US" dirty="0" smtClean="0"/>
              <a:t>Similar accommodations</a:t>
            </a:r>
          </a:p>
          <a:p>
            <a:pPr lvl="1"/>
            <a:r>
              <a:rPr lang="en-US" dirty="0" smtClean="0"/>
              <a:t>May not be called the same</a:t>
            </a:r>
          </a:p>
          <a:p>
            <a:r>
              <a:rPr lang="en-US" dirty="0" smtClean="0"/>
              <a:t>Collin will host a NAEP accommodations webinar for those schools selected closer to the window</a:t>
            </a:r>
          </a:p>
          <a:p>
            <a:pPr marL="457200" lvl="1" indent="0">
              <a:buNone/>
            </a:pPr>
            <a:endParaRPr lang="en-US" dirty="0"/>
          </a:p>
        </p:txBody>
      </p:sp>
    </p:spTree>
    <p:extLst>
      <p:ext uri="{BB962C8B-B14F-4D97-AF65-F5344CB8AC3E}">
        <p14:creationId xmlns:p14="http://schemas.microsoft.com/office/powerpoint/2010/main" val="197791324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Wrap-Up and Final Points</a:t>
            </a:r>
            <a:br>
              <a:rPr lang="en-US" dirty="0"/>
            </a:br>
            <a:endParaRPr lang="en-US" dirty="0"/>
          </a:p>
        </p:txBody>
      </p:sp>
    </p:spTree>
    <p:extLst>
      <p:ext uri="{BB962C8B-B14F-4D97-AF65-F5344CB8AC3E}">
        <p14:creationId xmlns:p14="http://schemas.microsoft.com/office/powerpoint/2010/main" val="232537026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Adding Accommodations in Enrich</a:t>
            </a:r>
            <a:endParaRPr lang="en-US" dirty="0"/>
          </a:p>
        </p:txBody>
      </p:sp>
      <p:sp>
        <p:nvSpPr>
          <p:cNvPr id="4" name="Content Placeholder 3"/>
          <p:cNvSpPr>
            <a:spLocks noGrp="1"/>
          </p:cNvSpPr>
          <p:nvPr>
            <p:ph idx="1"/>
          </p:nvPr>
        </p:nvSpPr>
        <p:spPr/>
        <p:txBody>
          <a:bodyPr>
            <a:normAutofit/>
          </a:bodyPr>
          <a:lstStyle/>
          <a:p>
            <a:r>
              <a:rPr lang="en-US" dirty="0" smtClean="0"/>
              <a:t>New IEPs</a:t>
            </a:r>
          </a:p>
          <a:p>
            <a:pPr lvl="1"/>
            <a:r>
              <a:rPr lang="en-US" dirty="0" smtClean="0"/>
              <a:t>Updated accommodations list</a:t>
            </a:r>
          </a:p>
          <a:p>
            <a:r>
              <a:rPr lang="en-US" dirty="0" smtClean="0"/>
              <a:t>IEP updates/annuals</a:t>
            </a:r>
          </a:p>
          <a:p>
            <a:pPr lvl="1"/>
            <a:r>
              <a:rPr lang="en-US" dirty="0" smtClean="0"/>
              <a:t>Existing accommodations show in list</a:t>
            </a:r>
          </a:p>
          <a:p>
            <a:pPr lvl="1"/>
            <a:r>
              <a:rPr lang="en-US" dirty="0" smtClean="0"/>
              <a:t>Can only choose current accommodations </a:t>
            </a:r>
          </a:p>
          <a:p>
            <a:r>
              <a:rPr lang="en-US" dirty="0" smtClean="0"/>
              <a:t>Working with ESSU to update Enrich regarding ACCESS UARs</a:t>
            </a:r>
          </a:p>
          <a:p>
            <a:endParaRPr lang="en-US" sz="2800" dirty="0"/>
          </a:p>
        </p:txBody>
      </p:sp>
    </p:spTree>
    <p:extLst>
      <p:ext uri="{BB962C8B-B14F-4D97-AF65-F5344CB8AC3E}">
        <p14:creationId xmlns:p14="http://schemas.microsoft.com/office/powerpoint/2010/main" val="2494548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smtClean="0"/>
              <a:t>CO Student Data Transparency and Security Act</a:t>
            </a:r>
            <a:endParaRPr lang="en-US" sz="2800" dirty="0"/>
          </a:p>
        </p:txBody>
      </p:sp>
      <p:sp>
        <p:nvSpPr>
          <p:cNvPr id="2" name="Content Placeholder 1"/>
          <p:cNvSpPr>
            <a:spLocks noGrp="1"/>
          </p:cNvSpPr>
          <p:nvPr>
            <p:ph idx="4294967295"/>
          </p:nvPr>
        </p:nvSpPr>
        <p:spPr>
          <a:xfrm>
            <a:off x="625885" y="1439482"/>
            <a:ext cx="7886700" cy="5037137"/>
          </a:xfrm>
        </p:spPr>
        <p:txBody>
          <a:bodyPr>
            <a:normAutofit/>
          </a:bodyPr>
          <a:lstStyle/>
          <a:p>
            <a:pPr marL="0" indent="0">
              <a:buNone/>
            </a:pPr>
            <a:r>
              <a:rPr lang="en-US" dirty="0" smtClean="0"/>
              <a:t>“</a:t>
            </a:r>
            <a:r>
              <a:rPr lang="en-US" sz="2800" dirty="0" smtClean="0"/>
              <a:t>Student personally identifiable information” means information that, alone or in combination, personally identifies and individual student or the student’s parent or family, and that is collected, maintained, generated, or inferred by a public education entity, either directly or through a school service, or by a school service contract provider or school service on-demand provider.  </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104605329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Final Points</a:t>
            </a:r>
            <a:endParaRPr lang="en-US" dirty="0"/>
          </a:p>
        </p:txBody>
      </p:sp>
      <p:sp>
        <p:nvSpPr>
          <p:cNvPr id="2" name="Content Placeholder 1"/>
          <p:cNvSpPr>
            <a:spLocks noGrp="1"/>
          </p:cNvSpPr>
          <p:nvPr>
            <p:ph idx="1"/>
          </p:nvPr>
        </p:nvSpPr>
        <p:spPr>
          <a:xfrm>
            <a:off x="449179" y="1336842"/>
            <a:ext cx="8066171" cy="4766872"/>
          </a:xfrm>
        </p:spPr>
        <p:txBody>
          <a:bodyPr/>
          <a:lstStyle/>
          <a:p>
            <a:r>
              <a:rPr lang="en-US" dirty="0" smtClean="0">
                <a:solidFill>
                  <a:srgbClr val="000000"/>
                </a:solidFill>
                <a:latin typeface="+mn-lt"/>
              </a:rPr>
              <a:t>More is not necessarily better</a:t>
            </a:r>
          </a:p>
          <a:p>
            <a:r>
              <a:rPr lang="en-US" dirty="0" smtClean="0">
                <a:solidFill>
                  <a:srgbClr val="000000"/>
                </a:solidFill>
                <a:latin typeface="+mn-lt"/>
              </a:rPr>
              <a:t>Not all accommodations benefit all students</a:t>
            </a:r>
          </a:p>
          <a:p>
            <a:r>
              <a:rPr lang="en-US" dirty="0" smtClean="0">
                <a:solidFill>
                  <a:srgbClr val="000000"/>
                </a:solidFill>
                <a:latin typeface="+mn-lt"/>
              </a:rPr>
              <a:t>Extended time is often over assigned</a:t>
            </a:r>
          </a:p>
          <a:p>
            <a:r>
              <a:rPr lang="en-US" dirty="0" smtClean="0">
                <a:solidFill>
                  <a:srgbClr val="000000"/>
                </a:solidFill>
                <a:latin typeface="+mn-lt"/>
              </a:rPr>
              <a:t>Accommodations </a:t>
            </a:r>
            <a:r>
              <a:rPr lang="en-US" i="1" u="sng" dirty="0" smtClean="0">
                <a:solidFill>
                  <a:srgbClr val="000000"/>
                </a:solidFill>
                <a:latin typeface="+mn-lt"/>
              </a:rPr>
              <a:t>will not</a:t>
            </a:r>
            <a:r>
              <a:rPr lang="en-US" dirty="0" smtClean="0">
                <a:solidFill>
                  <a:srgbClr val="000000"/>
                </a:solidFill>
                <a:latin typeface="+mn-lt"/>
              </a:rPr>
              <a:t> provide benefit if the student does not use them during instruction on a </a:t>
            </a:r>
            <a:r>
              <a:rPr lang="en-US" i="1" u="sng" dirty="0" smtClean="0">
                <a:solidFill>
                  <a:srgbClr val="000000"/>
                </a:solidFill>
                <a:latin typeface="+mn-lt"/>
              </a:rPr>
              <a:t>regular</a:t>
            </a:r>
            <a:r>
              <a:rPr lang="en-US" dirty="0" smtClean="0">
                <a:solidFill>
                  <a:srgbClr val="000000"/>
                </a:solidFill>
                <a:latin typeface="+mn-lt"/>
              </a:rPr>
              <a:t> basis</a:t>
            </a:r>
          </a:p>
          <a:p>
            <a:r>
              <a:rPr lang="en-US" dirty="0" smtClean="0">
                <a:solidFill>
                  <a:srgbClr val="000000"/>
                </a:solidFill>
                <a:latin typeface="+mn-lt"/>
              </a:rPr>
              <a:t>If it’s in the IEP, the student must be offered the accommodation</a:t>
            </a:r>
          </a:p>
          <a:p>
            <a:r>
              <a:rPr lang="en-US" dirty="0" smtClean="0">
                <a:solidFill>
                  <a:srgbClr val="000000"/>
                </a:solidFill>
              </a:rPr>
              <a:t>Is the student using STT consistently and regularly for instruction and classroom assessment? </a:t>
            </a:r>
            <a:endParaRPr lang="en-US" dirty="0">
              <a:solidFill>
                <a:srgbClr val="000000"/>
              </a:solidFill>
              <a:latin typeface="+mn-lt"/>
            </a:endParaRPr>
          </a:p>
        </p:txBody>
      </p:sp>
    </p:spTree>
    <p:extLst>
      <p:ext uri="{BB962C8B-B14F-4D97-AF65-F5344CB8AC3E}">
        <p14:creationId xmlns:p14="http://schemas.microsoft.com/office/powerpoint/2010/main" val="72852223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Resources</a:t>
            </a:r>
            <a:endParaRPr lang="en-US" dirty="0"/>
          </a:p>
        </p:txBody>
      </p:sp>
      <p:sp>
        <p:nvSpPr>
          <p:cNvPr id="2" name="Content Placeholder 1"/>
          <p:cNvSpPr>
            <a:spLocks noGrp="1"/>
          </p:cNvSpPr>
          <p:nvPr>
            <p:ph idx="1"/>
          </p:nvPr>
        </p:nvSpPr>
        <p:spPr/>
        <p:txBody>
          <a:bodyPr/>
          <a:lstStyle/>
          <a:p>
            <a:pPr marL="0" indent="0">
              <a:buNone/>
            </a:pPr>
            <a:r>
              <a:rPr lang="en-US" dirty="0" smtClean="0">
                <a:solidFill>
                  <a:srgbClr val="000000"/>
                </a:solidFill>
                <a:latin typeface="+mn-lt"/>
              </a:rPr>
              <a:t>Assessment Accommodations Information</a:t>
            </a:r>
          </a:p>
          <a:p>
            <a:pPr marL="0" indent="0">
              <a:buNone/>
            </a:pPr>
            <a:r>
              <a:rPr lang="en-US" sz="2000" dirty="0">
                <a:hlinkClick r:id="rId2"/>
              </a:rPr>
              <a:t>https://</a:t>
            </a:r>
            <a:r>
              <a:rPr lang="en-US" sz="2000" dirty="0" smtClean="0">
                <a:hlinkClick r:id="rId2"/>
              </a:rPr>
              <a:t>www.cde.state.co.us/assessment/training-accommodations</a:t>
            </a:r>
            <a:endParaRPr lang="en-US" dirty="0" smtClean="0">
              <a:solidFill>
                <a:srgbClr val="000000"/>
              </a:solidFill>
              <a:latin typeface="+mn-lt"/>
            </a:endParaRPr>
          </a:p>
          <a:p>
            <a:r>
              <a:rPr lang="en-US" dirty="0" smtClean="0">
                <a:solidFill>
                  <a:srgbClr val="000000"/>
                </a:solidFill>
                <a:latin typeface="+mn-lt"/>
              </a:rPr>
              <a:t>Accommodations Webinar</a:t>
            </a:r>
          </a:p>
          <a:p>
            <a:r>
              <a:rPr lang="en-US" dirty="0" smtClean="0">
                <a:solidFill>
                  <a:srgbClr val="000000"/>
                </a:solidFill>
                <a:latin typeface="+mn-lt"/>
              </a:rPr>
              <a:t>UAR webinar</a:t>
            </a:r>
          </a:p>
          <a:p>
            <a:r>
              <a:rPr lang="en-US" dirty="0" smtClean="0">
                <a:solidFill>
                  <a:srgbClr val="000000"/>
                </a:solidFill>
                <a:latin typeface="+mn-lt"/>
              </a:rPr>
              <a:t>Directions/guidance for UARs</a:t>
            </a:r>
            <a:endParaRPr lang="en-US" sz="800" dirty="0" smtClean="0">
              <a:solidFill>
                <a:srgbClr val="000000"/>
              </a:solidFill>
              <a:latin typeface="+mn-lt"/>
            </a:endParaRPr>
          </a:p>
          <a:p>
            <a:r>
              <a:rPr lang="en-US" dirty="0" smtClean="0">
                <a:solidFill>
                  <a:srgbClr val="000000"/>
                </a:solidFill>
                <a:latin typeface="+mn-lt"/>
              </a:rPr>
              <a:t>Instructional information regarding accommodations</a:t>
            </a:r>
          </a:p>
          <a:p>
            <a:pPr marL="365760" lvl="1" indent="0">
              <a:buNone/>
            </a:pPr>
            <a:endParaRPr lang="en-US" dirty="0">
              <a:solidFill>
                <a:schemeClr val="tx1"/>
              </a:solidFill>
            </a:endParaRPr>
          </a:p>
        </p:txBody>
      </p:sp>
    </p:spTree>
    <p:extLst>
      <p:ext uri="{BB962C8B-B14F-4D97-AF65-F5344CB8AC3E}">
        <p14:creationId xmlns:p14="http://schemas.microsoft.com/office/powerpoint/2010/main" val="318382623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Questions?</a:t>
            </a:r>
            <a:endParaRPr lang="en-US" dirty="0"/>
          </a:p>
        </p:txBody>
      </p:sp>
      <p:sp>
        <p:nvSpPr>
          <p:cNvPr id="2" name="Content Placeholder 1"/>
          <p:cNvSpPr>
            <a:spLocks noGrp="1"/>
          </p:cNvSpPr>
          <p:nvPr>
            <p:ph idx="1"/>
          </p:nvPr>
        </p:nvSpPr>
        <p:spPr>
          <a:xfrm>
            <a:off x="339892" y="1452345"/>
            <a:ext cx="7886700" cy="4640674"/>
          </a:xfrm>
        </p:spPr>
        <p:txBody>
          <a:bodyPr/>
          <a:lstStyle/>
          <a:p>
            <a:pPr marL="45720" indent="0" algn="ctr">
              <a:buNone/>
            </a:pPr>
            <a:r>
              <a:rPr lang="en-US" dirty="0" smtClean="0">
                <a:solidFill>
                  <a:srgbClr val="000000"/>
                </a:solidFill>
                <a:latin typeface="+mn-lt"/>
              </a:rPr>
              <a:t>Assessment Accommodations Questions</a:t>
            </a:r>
          </a:p>
          <a:p>
            <a:pPr marL="45720" indent="0" algn="ctr">
              <a:buNone/>
            </a:pPr>
            <a:r>
              <a:rPr lang="en-US" sz="2000" dirty="0" smtClean="0">
                <a:solidFill>
                  <a:srgbClr val="000000"/>
                </a:solidFill>
                <a:latin typeface="+mn-lt"/>
              </a:rPr>
              <a:t>Assessment </a:t>
            </a:r>
            <a:r>
              <a:rPr lang="en-US" sz="2000" dirty="0" smtClean="0">
                <a:solidFill>
                  <a:srgbClr val="000000"/>
                </a:solidFill>
                <a:latin typeface="+mn-lt"/>
              </a:rPr>
              <a:t>Unit</a:t>
            </a:r>
          </a:p>
          <a:p>
            <a:pPr marL="45720" indent="0" algn="ctr">
              <a:buNone/>
            </a:pPr>
            <a:r>
              <a:rPr lang="en-US" sz="2000" dirty="0" smtClean="0">
                <a:solidFill>
                  <a:srgbClr val="000000"/>
                </a:solidFill>
                <a:latin typeface="+mn-lt"/>
              </a:rPr>
              <a:t>303.866.6709</a:t>
            </a:r>
            <a:endParaRPr lang="en-US" sz="2000" dirty="0" smtClean="0">
              <a:solidFill>
                <a:srgbClr val="000000"/>
              </a:solidFill>
              <a:latin typeface="+mn-lt"/>
            </a:endParaRPr>
          </a:p>
          <a:p>
            <a:pPr marL="45720" indent="0" algn="ctr">
              <a:buNone/>
            </a:pPr>
            <a:endParaRPr lang="en-US" sz="2000" dirty="0" smtClean="0">
              <a:solidFill>
                <a:srgbClr val="000000"/>
              </a:solidFill>
              <a:latin typeface="+mn-lt"/>
            </a:endParaRPr>
          </a:p>
          <a:p>
            <a:pPr marL="45720" indent="0" algn="ctr">
              <a:buNone/>
            </a:pPr>
            <a:r>
              <a:rPr lang="en-US" dirty="0" smtClean="0">
                <a:solidFill>
                  <a:srgbClr val="000000"/>
                </a:solidFill>
                <a:latin typeface="+mn-lt"/>
              </a:rPr>
              <a:t>Instructional Accommodations Questions</a:t>
            </a:r>
          </a:p>
          <a:p>
            <a:pPr marL="45720" indent="0" algn="ctr">
              <a:buNone/>
            </a:pPr>
            <a:r>
              <a:rPr lang="en-US" sz="2000" dirty="0" smtClean="0">
                <a:solidFill>
                  <a:srgbClr val="000000"/>
                </a:solidFill>
                <a:latin typeface="+mn-lt"/>
              </a:rPr>
              <a:t>Gina Herrera</a:t>
            </a:r>
          </a:p>
          <a:p>
            <a:pPr marL="45720" indent="0" algn="ctr">
              <a:buNone/>
            </a:pPr>
            <a:r>
              <a:rPr lang="en-US" sz="2000" dirty="0" smtClean="0">
                <a:solidFill>
                  <a:srgbClr val="000000"/>
                </a:solidFill>
                <a:latin typeface="+mn-lt"/>
              </a:rPr>
              <a:t>ESSU</a:t>
            </a:r>
          </a:p>
          <a:p>
            <a:pPr marL="45720" indent="0" algn="ctr">
              <a:buNone/>
            </a:pPr>
            <a:r>
              <a:rPr lang="en-US" sz="2000" dirty="0" smtClean="0">
                <a:solidFill>
                  <a:srgbClr val="000000"/>
                </a:solidFill>
                <a:latin typeface="+mn-lt"/>
                <a:hlinkClick r:id="rId2"/>
              </a:rPr>
              <a:t>Hererra_g@cde.state.co.us</a:t>
            </a:r>
            <a:endParaRPr lang="en-US" sz="2000" dirty="0" smtClean="0">
              <a:solidFill>
                <a:srgbClr val="000000"/>
              </a:solidFill>
              <a:latin typeface="+mn-lt"/>
            </a:endParaRPr>
          </a:p>
          <a:p>
            <a:pPr marL="45720" indent="0" algn="ctr">
              <a:buNone/>
            </a:pPr>
            <a:r>
              <a:rPr lang="en-US" sz="2000" dirty="0" smtClean="0">
                <a:solidFill>
                  <a:srgbClr val="000000"/>
                </a:solidFill>
                <a:latin typeface="+mn-lt"/>
              </a:rPr>
              <a:t>303.866.66045</a:t>
            </a:r>
            <a:endParaRPr lang="en-US" sz="2000" dirty="0">
              <a:solidFill>
                <a:srgbClr val="000000"/>
              </a:solidFill>
              <a:latin typeface="+mn-lt"/>
            </a:endParaRPr>
          </a:p>
        </p:txBody>
      </p:sp>
    </p:spTree>
    <p:extLst>
      <p:ext uri="{BB962C8B-B14F-4D97-AF65-F5344CB8AC3E}">
        <p14:creationId xmlns:p14="http://schemas.microsoft.com/office/powerpoint/2010/main" val="206612497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Tree>
    <p:extLst>
      <p:ext uri="{BB962C8B-B14F-4D97-AF65-F5344CB8AC3E}">
        <p14:creationId xmlns:p14="http://schemas.microsoft.com/office/powerpoint/2010/main" val="944865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smtClean="0"/>
              <a:t>CDE Assessment Policy</a:t>
            </a:r>
            <a:endParaRPr lang="en-US" sz="2800" dirty="0"/>
          </a:p>
        </p:txBody>
      </p:sp>
      <p:sp>
        <p:nvSpPr>
          <p:cNvPr id="2" name="Content Placeholder 1"/>
          <p:cNvSpPr>
            <a:spLocks noGrp="1"/>
          </p:cNvSpPr>
          <p:nvPr>
            <p:ph idx="1"/>
          </p:nvPr>
        </p:nvSpPr>
        <p:spPr/>
        <p:txBody>
          <a:bodyPr>
            <a:normAutofit/>
          </a:bodyPr>
          <a:lstStyle/>
          <a:p>
            <a:r>
              <a:rPr lang="en-US" dirty="0" smtClean="0"/>
              <a:t>Internet access has been restricted since CSAP/TCAP</a:t>
            </a:r>
          </a:p>
          <a:p>
            <a:pPr lvl="1"/>
            <a:r>
              <a:rPr lang="en-US" dirty="0" smtClean="0"/>
              <a:t>“Additional </a:t>
            </a:r>
            <a:r>
              <a:rPr lang="en-US" dirty="0"/>
              <a:t>considerations for test security apply when students are using assistive technology.  Students must not be able to access any additional programs or the Internet while taking the assessment</a:t>
            </a:r>
            <a:r>
              <a:rPr lang="en-US" dirty="0" smtClean="0"/>
              <a:t>.” (Colorado </a:t>
            </a:r>
            <a:r>
              <a:rPr lang="en-US" dirty="0"/>
              <a:t>Accommodations Manual </a:t>
            </a:r>
            <a:r>
              <a:rPr lang="en-US" dirty="0" smtClean="0"/>
              <a:t>2011-2012, p. 75)</a:t>
            </a:r>
          </a:p>
          <a:p>
            <a:pPr lvl="1"/>
            <a:endParaRPr lang="en-US" sz="800" dirty="0"/>
          </a:p>
          <a:p>
            <a:pPr marL="457200" lvl="1" indent="0">
              <a:buNone/>
            </a:pPr>
            <a:endParaRPr lang="en-US" dirty="0"/>
          </a:p>
          <a:p>
            <a:r>
              <a:rPr lang="en-US" dirty="0" smtClean="0"/>
              <a:t>Current language</a:t>
            </a:r>
          </a:p>
          <a:p>
            <a:pPr lvl="1"/>
            <a:r>
              <a:rPr lang="en-US" dirty="0" smtClean="0"/>
              <a:t>“Some </a:t>
            </a:r>
            <a:r>
              <a:rPr lang="en-US" dirty="0"/>
              <a:t>students may require software that is not compatible with TestNav 8. These students may have a second device in the testing environment to provide access to that software. The second device may not have Internet access.” </a:t>
            </a:r>
            <a:r>
              <a:rPr lang="en-US" dirty="0" smtClean="0"/>
              <a:t>(CMAS </a:t>
            </a:r>
            <a:r>
              <a:rPr lang="en-US" dirty="0"/>
              <a:t>and CoAlt Procedures Manual Spring </a:t>
            </a:r>
            <a:r>
              <a:rPr lang="en-US" dirty="0" smtClean="0"/>
              <a:t>2020, Section 6)</a:t>
            </a:r>
            <a:endParaRPr lang="en-US" dirty="0"/>
          </a:p>
        </p:txBody>
      </p:sp>
    </p:spTree>
    <p:extLst>
      <p:ext uri="{BB962C8B-B14F-4D97-AF65-F5344CB8AC3E}">
        <p14:creationId xmlns:p14="http://schemas.microsoft.com/office/powerpoint/2010/main" val="21836539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Accommodations</a:t>
            </a:r>
            <a:r>
              <a:rPr lang="en-US" dirty="0"/>
              <a:t/>
            </a:r>
            <a:br>
              <a:rPr lang="en-US" dirty="0"/>
            </a:br>
            <a:endParaRPr lang="en-US" dirty="0"/>
          </a:p>
        </p:txBody>
      </p:sp>
    </p:spTree>
    <p:extLst>
      <p:ext uri="{BB962C8B-B14F-4D97-AF65-F5344CB8AC3E}">
        <p14:creationId xmlns:p14="http://schemas.microsoft.com/office/powerpoint/2010/main" val="1681618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a:solidFill>
                  <a:srgbClr val="000000"/>
                </a:solidFill>
              </a:rPr>
              <a:t>Accommodations are practices and procedures that provide equitable access during instruction and assessment for students who have a documented need, including students with a disability</a:t>
            </a:r>
            <a:r>
              <a:rPr lang="en-US" dirty="0" smtClean="0">
                <a:solidFill>
                  <a:srgbClr val="000000"/>
                </a:solidFill>
              </a:rPr>
              <a:t>.</a:t>
            </a:r>
          </a:p>
          <a:p>
            <a:pPr marL="45720" indent="0" algn="ctr">
              <a:buNone/>
            </a:pPr>
            <a:endParaRPr lang="en-US" dirty="0" smtClean="0">
              <a:solidFill>
                <a:srgbClr val="000000"/>
              </a:solidFill>
            </a:endParaRPr>
          </a:p>
          <a:p>
            <a:r>
              <a:rPr lang="en-US" dirty="0">
                <a:solidFill>
                  <a:srgbClr val="000000"/>
                </a:solidFill>
              </a:rPr>
              <a:t>The stipulations for providing an accommodation are: </a:t>
            </a:r>
          </a:p>
          <a:p>
            <a:pPr lvl="1"/>
            <a:r>
              <a:rPr lang="en-US" sz="2400" dirty="0" smtClean="0">
                <a:solidFill>
                  <a:srgbClr val="000000"/>
                </a:solidFill>
              </a:rPr>
              <a:t>the </a:t>
            </a:r>
            <a:r>
              <a:rPr lang="en-US" sz="2400" dirty="0">
                <a:solidFill>
                  <a:srgbClr val="000000"/>
                </a:solidFill>
              </a:rPr>
              <a:t>determination of need for a student must be made on an individual basis </a:t>
            </a:r>
          </a:p>
          <a:p>
            <a:pPr lvl="1"/>
            <a:r>
              <a:rPr lang="en-US" sz="2400" dirty="0" smtClean="0">
                <a:solidFill>
                  <a:srgbClr val="000000"/>
                </a:solidFill>
              </a:rPr>
              <a:t>accommodations </a:t>
            </a:r>
            <a:r>
              <a:rPr lang="en-US" sz="2400" dirty="0">
                <a:solidFill>
                  <a:srgbClr val="000000"/>
                </a:solidFill>
              </a:rPr>
              <a:t>are documented in a formal </a:t>
            </a:r>
            <a:r>
              <a:rPr lang="en-US" sz="2400" dirty="0" smtClean="0">
                <a:solidFill>
                  <a:srgbClr val="000000"/>
                </a:solidFill>
              </a:rPr>
              <a:t>plan</a:t>
            </a:r>
          </a:p>
          <a:p>
            <a:pPr lvl="1"/>
            <a:r>
              <a:rPr lang="en-US" sz="2400" dirty="0" smtClean="0">
                <a:solidFill>
                  <a:srgbClr val="000000"/>
                </a:solidFill>
              </a:rPr>
              <a:t>accommodations </a:t>
            </a:r>
            <a:r>
              <a:rPr lang="en-US" sz="2400" dirty="0">
                <a:solidFill>
                  <a:srgbClr val="000000"/>
                </a:solidFill>
              </a:rPr>
              <a:t>are evaluated regularly for </a:t>
            </a:r>
            <a:r>
              <a:rPr lang="en-US" sz="2400" dirty="0" smtClean="0">
                <a:solidFill>
                  <a:srgbClr val="000000"/>
                </a:solidFill>
              </a:rPr>
              <a:t>effectiveness</a:t>
            </a:r>
          </a:p>
          <a:p>
            <a:pPr lvl="1"/>
            <a:r>
              <a:rPr lang="en-US" sz="2400" dirty="0" smtClean="0">
                <a:solidFill>
                  <a:srgbClr val="000000"/>
                </a:solidFill>
              </a:rPr>
              <a:t>the </a:t>
            </a:r>
            <a:r>
              <a:rPr lang="en-US" sz="2400" dirty="0">
                <a:solidFill>
                  <a:srgbClr val="000000"/>
                </a:solidFill>
              </a:rPr>
              <a:t>accommodation is routinely used for both instruction and assessment according to the guidelines set forth </a:t>
            </a:r>
            <a:r>
              <a:rPr lang="en-US" sz="2400" dirty="0" smtClean="0">
                <a:solidFill>
                  <a:srgbClr val="000000"/>
                </a:solidFill>
              </a:rPr>
              <a:t>by ESSU</a:t>
            </a:r>
            <a:endParaRPr lang="en-US" sz="2400" dirty="0">
              <a:solidFill>
                <a:srgbClr val="000000"/>
              </a:solidFill>
            </a:endParaRPr>
          </a:p>
        </p:txBody>
      </p:sp>
      <p:sp>
        <p:nvSpPr>
          <p:cNvPr id="3" name="Title 2"/>
          <p:cNvSpPr>
            <a:spLocks noGrp="1"/>
          </p:cNvSpPr>
          <p:nvPr>
            <p:ph type="title"/>
          </p:nvPr>
        </p:nvSpPr>
        <p:spPr/>
        <p:txBody>
          <a:bodyPr/>
          <a:lstStyle/>
          <a:p>
            <a:r>
              <a:rPr lang="en-US" dirty="0" smtClean="0"/>
              <a:t>Accommodations are…</a:t>
            </a:r>
            <a:endParaRPr lang="en-US" dirty="0"/>
          </a:p>
        </p:txBody>
      </p:sp>
    </p:spTree>
    <p:extLst>
      <p:ext uri="{BB962C8B-B14F-4D97-AF65-F5344CB8AC3E}">
        <p14:creationId xmlns:p14="http://schemas.microsoft.com/office/powerpoint/2010/main" val="35387943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1317</TotalTime>
  <Words>2781</Words>
  <Application>Microsoft Office PowerPoint</Application>
  <PresentationFormat>On-screen Show (4:3)</PresentationFormat>
  <Paragraphs>612</Paragraphs>
  <Slides>63</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63</vt:i4>
      </vt:variant>
    </vt:vector>
  </HeadingPairs>
  <TitlesOfParts>
    <vt:vector size="70" baseType="lpstr">
      <vt:lpstr>Arial</vt:lpstr>
      <vt:lpstr>Calibri</vt:lpstr>
      <vt:lpstr>Calibri Light</vt:lpstr>
      <vt:lpstr>Museo Slab 500</vt:lpstr>
      <vt:lpstr>Times New Roman</vt:lpstr>
      <vt:lpstr>Trebuchet MS</vt:lpstr>
      <vt:lpstr>Office Theme</vt:lpstr>
      <vt:lpstr>State Assessment Accommodations 2019-20 </vt:lpstr>
      <vt:lpstr>National Recommendations and  Laws </vt:lpstr>
      <vt:lpstr>Accessibility and accommodations</vt:lpstr>
      <vt:lpstr>Laws</vt:lpstr>
      <vt:lpstr>COPPA</vt:lpstr>
      <vt:lpstr>CO Student Data Transparency and Security Act</vt:lpstr>
      <vt:lpstr>CDE Assessment Policy</vt:lpstr>
      <vt:lpstr>Accommodations </vt:lpstr>
      <vt:lpstr>Accommodations are…</vt:lpstr>
      <vt:lpstr>Accommodations are not…</vt:lpstr>
      <vt:lpstr>Accommodations are…</vt:lpstr>
      <vt:lpstr>PowerPoint Presentation</vt:lpstr>
      <vt:lpstr>The Assessments</vt:lpstr>
      <vt:lpstr>ACCESS </vt:lpstr>
      <vt:lpstr>ACCESS for ELLs Accommodations </vt:lpstr>
      <vt:lpstr>Access for ELLs  </vt:lpstr>
      <vt:lpstr>PowerPoint Presentation</vt:lpstr>
      <vt:lpstr>UARs for ACCESS</vt:lpstr>
      <vt:lpstr>PowerPoint Presentation</vt:lpstr>
      <vt:lpstr>PowerPoint Presentation</vt:lpstr>
      <vt:lpstr>Kindergarten Access for ELLs</vt:lpstr>
      <vt:lpstr>Alternate Access for ELLs</vt:lpstr>
      <vt:lpstr>Prohibited Activities</vt:lpstr>
      <vt:lpstr>Access for ELLs </vt:lpstr>
      <vt:lpstr>CMAS</vt:lpstr>
      <vt:lpstr>CMAS Accommodations </vt:lpstr>
      <vt:lpstr>Administrative Considerations</vt:lpstr>
      <vt:lpstr>Accessibility Features</vt:lpstr>
      <vt:lpstr>Text-to-Speech: Math/SC/SS</vt:lpstr>
      <vt:lpstr>Presentation Accommodations</vt:lpstr>
      <vt:lpstr>Large Print and Braille</vt:lpstr>
      <vt:lpstr>Visual Descriptor Documents</vt:lpstr>
      <vt:lpstr>Response Accommodations</vt:lpstr>
      <vt:lpstr>Timing/Scheduling Accommodations</vt:lpstr>
      <vt:lpstr>Unit Times</vt:lpstr>
      <vt:lpstr>Accommodations for EL Students (NEP/LEP)*</vt:lpstr>
      <vt:lpstr>The Assessments  (Special Notes)</vt:lpstr>
      <vt:lpstr>Nuts and Bolts</vt:lpstr>
      <vt:lpstr>Accommodations and Emergency Accommodations </vt:lpstr>
      <vt:lpstr>Features/Accommodations Indicated in PAnext  </vt:lpstr>
      <vt:lpstr>Unique Accommodations</vt:lpstr>
      <vt:lpstr>Unique Accommodations</vt:lpstr>
      <vt:lpstr>Unique Accommodations</vt:lpstr>
      <vt:lpstr>UARs by the numbers…</vt:lpstr>
      <vt:lpstr>Reminders</vt:lpstr>
      <vt:lpstr>CMAS Additional Orders</vt:lpstr>
      <vt:lpstr>CoAlt  ELA and Math Science and Social Studies </vt:lpstr>
      <vt:lpstr>Accommodations for Co-Alt  (all content areas)</vt:lpstr>
      <vt:lpstr>Co-Alt (ELA &amp; Math) </vt:lpstr>
      <vt:lpstr>CoAlt (ELA &amp; Math)</vt:lpstr>
      <vt:lpstr>Co-Alt Accommodations Indicated in PAnext  (SC &amp; SS)</vt:lpstr>
      <vt:lpstr>CO PSAT 9/10 SAT</vt:lpstr>
      <vt:lpstr>CO PSAT and SAT</vt:lpstr>
      <vt:lpstr>CO PSAT and SAT</vt:lpstr>
      <vt:lpstr>College Board updates: </vt:lpstr>
      <vt:lpstr>International Assessments</vt:lpstr>
      <vt:lpstr>NAEP</vt:lpstr>
      <vt:lpstr>Wrap-Up and Final Points </vt:lpstr>
      <vt:lpstr>Adding Accommodations in Enrich</vt:lpstr>
      <vt:lpstr>Final Points</vt:lpstr>
      <vt:lpstr>Resources</vt:lpstr>
      <vt:lpstr>Questions?</vt:lpstr>
      <vt:lpstr>Thank You!</vt:lpstr>
    </vt:vector>
  </TitlesOfParts>
  <Company>Colorado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Roden, Melinda</cp:lastModifiedBy>
  <cp:revision>54</cp:revision>
  <cp:lastPrinted>2019-09-19T15:57:30Z</cp:lastPrinted>
  <dcterms:created xsi:type="dcterms:W3CDTF">2019-06-25T17:30:52Z</dcterms:created>
  <dcterms:modified xsi:type="dcterms:W3CDTF">2019-09-27T18:02:17Z</dcterms:modified>
</cp:coreProperties>
</file>