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342" r:id="rId2"/>
    <p:sldId id="256" r:id="rId3"/>
    <p:sldId id="257" r:id="rId4"/>
    <p:sldId id="262" r:id="rId5"/>
    <p:sldId id="269" r:id="rId6"/>
    <p:sldId id="279" r:id="rId7"/>
    <p:sldId id="280" r:id="rId8"/>
    <p:sldId id="272" r:id="rId9"/>
    <p:sldId id="282" r:id="rId10"/>
    <p:sldId id="334" r:id="rId11"/>
    <p:sldId id="289" r:id="rId12"/>
    <p:sldId id="335" r:id="rId13"/>
    <p:sldId id="290" r:id="rId14"/>
    <p:sldId id="288" r:id="rId15"/>
    <p:sldId id="348" r:id="rId16"/>
    <p:sldId id="292" r:id="rId17"/>
    <p:sldId id="273" r:id="rId18"/>
    <p:sldId id="283" r:id="rId19"/>
    <p:sldId id="343" r:id="rId20"/>
    <p:sldId id="294" r:id="rId21"/>
    <p:sldId id="337" r:id="rId22"/>
    <p:sldId id="293" r:id="rId23"/>
    <p:sldId id="295" r:id="rId24"/>
    <p:sldId id="296" r:id="rId25"/>
    <p:sldId id="297" r:id="rId26"/>
    <p:sldId id="298" r:id="rId27"/>
    <p:sldId id="299" r:id="rId28"/>
    <p:sldId id="274" r:id="rId29"/>
    <p:sldId id="284" r:id="rId30"/>
    <p:sldId id="300" r:id="rId31"/>
    <p:sldId id="301" r:id="rId32"/>
    <p:sldId id="302" r:id="rId33"/>
    <p:sldId id="303" r:id="rId34"/>
    <p:sldId id="304" r:id="rId35"/>
    <p:sldId id="305" r:id="rId36"/>
    <p:sldId id="306" r:id="rId37"/>
    <p:sldId id="307" r:id="rId38"/>
    <p:sldId id="308" r:id="rId39"/>
    <p:sldId id="309" r:id="rId40"/>
    <p:sldId id="281" r:id="rId41"/>
    <p:sldId id="310" r:id="rId42"/>
    <p:sldId id="311" r:id="rId43"/>
    <p:sldId id="349" r:id="rId44"/>
    <p:sldId id="350" r:id="rId45"/>
    <p:sldId id="313" r:id="rId46"/>
    <p:sldId id="314" r:id="rId47"/>
    <p:sldId id="347" r:id="rId48"/>
    <p:sldId id="339" r:id="rId49"/>
    <p:sldId id="315" r:id="rId50"/>
    <p:sldId id="316" r:id="rId51"/>
    <p:sldId id="317" r:id="rId52"/>
    <p:sldId id="318" r:id="rId53"/>
    <p:sldId id="275" r:id="rId54"/>
    <p:sldId id="285" r:id="rId55"/>
    <p:sldId id="319" r:id="rId56"/>
    <p:sldId id="320" r:id="rId57"/>
    <p:sldId id="321" r:id="rId58"/>
    <p:sldId id="322" r:id="rId59"/>
    <p:sldId id="323" r:id="rId60"/>
    <p:sldId id="324" r:id="rId61"/>
    <p:sldId id="325" r:id="rId62"/>
    <p:sldId id="326" r:id="rId63"/>
    <p:sldId id="327" r:id="rId64"/>
    <p:sldId id="271" r:id="rId65"/>
    <p:sldId id="286" r:id="rId66"/>
    <p:sldId id="344" r:id="rId67"/>
    <p:sldId id="345" r:id="rId68"/>
    <p:sldId id="338" r:id="rId69"/>
    <p:sldId id="340" r:id="rId70"/>
    <p:sldId id="346" r:id="rId71"/>
    <p:sldId id="341" r:id="rId72"/>
    <p:sldId id="329" r:id="rId73"/>
    <p:sldId id="276" r:id="rId74"/>
    <p:sldId id="287" r:id="rId75"/>
    <p:sldId id="330" r:id="rId76"/>
    <p:sldId id="331" r:id="rId77"/>
    <p:sldId id="332" r:id="rId78"/>
    <p:sldId id="333" r:id="rId79"/>
    <p:sldId id="277" r:id="rId80"/>
    <p:sldId id="263"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740B00-A570-82D5-E1E4-5E5440099D1D}" name="Wirth-Hawkins, Christina" initials="WHC" userId="S::Wirth-Hawkins_C@cde.state.co.us::8d4d8cee-ae6c-43f5-9a98-c68e2b1cb366" providerId="AD"/>
  <p188:author id="{5BF6FC1A-D92C-FB50-70E5-1481DF4CC753}" name="Sachdeva, Arti" initials="SA" userId="S::Sachdeva_a@cde.state.co.us::e9d21b97-d6bc-4abe-94e7-cb1eb06695ef" providerId="AD"/>
  <p188:author id="{4A7AA86D-F8C6-6A95-B98B-91B5B5E9D154}" name="Villalobos Pavia, Heather" initials="HV" userId="S::VillalobosPavia_H@cde.state.co.us::29832d76-5367-411d-91b4-60ca61439ef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5B6065"/>
    <a:srgbClr val="00953A"/>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autoAdjust="0"/>
  </p:normalViewPr>
  <p:slideViewPr>
    <p:cSldViewPr snapToGrid="0">
      <p:cViewPr varScale="1">
        <p:scale>
          <a:sx n="119" d="100"/>
          <a:sy n="119" d="100"/>
        </p:scale>
        <p:origin x="1158"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8/10/relationships/authors" Target="authors.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2229640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282327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80395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s://wida.wisc.edu/sites/default/files/resource/ACCESS-Accessibility-Accommodations-Supplemen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cde.state.co.us/assessment/csla"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coassessments.com/practice-resource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Sachdeva_a@cde.state.co.us" TargetMode="External"/><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mailto:Sachdeva_A@cde.state.co.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satsuite.collegeboard.org/media/pdf/sat-suite-college-board-approved-dictionaries.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mailto:achdeva_a@cde.state.co.us" TargetMode="External"/><Relationship Id="rId2" Type="http://schemas.openxmlformats.org/officeDocument/2006/relationships/hyperlink" Target="mailto:roden_m@cde.state.co.us" TargetMode="External"/><Relationship Id="rId1" Type="http://schemas.openxmlformats.org/officeDocument/2006/relationships/slideLayout" Target="../slideLayouts/slideLayout2.xml"/><Relationship Id="rId5" Type="http://schemas.openxmlformats.org/officeDocument/2006/relationships/hyperlink" Target="mailto:Hererra_g@cde.state.co.us" TargetMode="External"/><Relationship Id="rId4" Type="http://schemas.openxmlformats.org/officeDocument/2006/relationships/hyperlink" Target="mailto:villalobospavia_h@cde.state.co.us"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9F1FFA9-D672-408C-9220-ADEEC6ABD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94BAB51-4E3A-B248-C594-8686812FA791}"/>
              </a:ext>
            </a:extLst>
          </p:cNvPr>
          <p:cNvSpPr>
            <a:spLocks noGrp="1"/>
          </p:cNvSpPr>
          <p:nvPr>
            <p:ph type="title"/>
          </p:nvPr>
        </p:nvSpPr>
        <p:spPr>
          <a:xfrm>
            <a:off x="408083" y="452284"/>
            <a:ext cx="2862072" cy="1101213"/>
          </a:xfrm>
        </p:spPr>
        <p:txBody>
          <a:bodyPr vert="horz" lIns="91440" tIns="45720" rIns="91440" bIns="45720" rtlCol="0" anchor="ctr">
            <a:normAutofit/>
          </a:bodyPr>
          <a:lstStyle/>
          <a:p>
            <a:r>
              <a:rPr lang="en-US" sz="4400" dirty="0">
                <a:solidFill>
                  <a:schemeClr val="tx1"/>
                </a:solidFill>
                <a:latin typeface="+mj-lt"/>
              </a:rPr>
              <a:t>Welcome</a:t>
            </a:r>
            <a:r>
              <a:rPr lang="en-US" sz="4900" dirty="0">
                <a:solidFill>
                  <a:schemeClr val="tx1"/>
                </a:solidFill>
                <a:latin typeface="+mj-lt"/>
              </a:rPr>
              <a:t>!</a:t>
            </a:r>
            <a:br>
              <a:rPr lang="en-US" sz="4900" dirty="0">
                <a:solidFill>
                  <a:schemeClr val="tx1"/>
                </a:solidFill>
                <a:latin typeface="+mj-lt"/>
              </a:rPr>
            </a:br>
            <a:endParaRPr lang="en-US" sz="1800" kern="1200" dirty="0">
              <a:solidFill>
                <a:schemeClr val="tx1"/>
              </a:solidFill>
              <a:latin typeface="+mj-lt"/>
              <a:ea typeface="+mj-ea"/>
              <a:cs typeface="+mj-cs"/>
            </a:endParaRPr>
          </a:p>
        </p:txBody>
      </p:sp>
      <p:pic>
        <p:nvPicPr>
          <p:cNvPr id="9" name="Content Placeholder 8">
            <a:extLst>
              <a:ext uri="{FF2B5EF4-FFF2-40B4-BE49-F238E27FC236}">
                <a16:creationId xmlns:a16="http://schemas.microsoft.com/office/drawing/2014/main" id="{BCF4042A-4656-D30E-CD9E-FF710E522465}"/>
              </a:ext>
            </a:extLst>
          </p:cNvPr>
          <p:cNvPicPr>
            <a:picLocks noGrp="1" noChangeAspect="1"/>
          </p:cNvPicPr>
          <p:nvPr>
            <p:ph sz="half" idx="2"/>
          </p:nvPr>
        </p:nvPicPr>
        <p:blipFill rotWithShape="1">
          <a:blip r:embed="rId2"/>
          <a:srcRect r="-3" b="2039"/>
          <a:stretch/>
        </p:blipFill>
        <p:spPr>
          <a:xfrm>
            <a:off x="3678237" y="-4"/>
            <a:ext cx="5465763"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p:spPr>
      </p:pic>
      <p:pic>
        <p:nvPicPr>
          <p:cNvPr id="7" name="Content Placeholder 6">
            <a:extLst>
              <a:ext uri="{FF2B5EF4-FFF2-40B4-BE49-F238E27FC236}">
                <a16:creationId xmlns:a16="http://schemas.microsoft.com/office/drawing/2014/main" id="{668CD3F7-2163-1F7D-383E-02AB4FF9B368}"/>
              </a:ext>
            </a:extLst>
          </p:cNvPr>
          <p:cNvPicPr>
            <a:picLocks noGrp="1" noChangeAspect="1"/>
          </p:cNvPicPr>
          <p:nvPr>
            <p:ph sz="half" idx="1"/>
          </p:nvPr>
        </p:nvPicPr>
        <p:blipFill rotWithShape="1">
          <a:blip r:embed="rId3"/>
          <a:srcRect l="24330" r="-2" b="-2"/>
          <a:stretch/>
        </p:blipFill>
        <p:spPr>
          <a:xfrm>
            <a:off x="3545046" y="3802961"/>
            <a:ext cx="5604285"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pic>
      <p:sp>
        <p:nvSpPr>
          <p:cNvPr id="5" name="Slide Number Placeholder 4">
            <a:extLst>
              <a:ext uri="{FF2B5EF4-FFF2-40B4-BE49-F238E27FC236}">
                <a16:creationId xmlns:a16="http://schemas.microsoft.com/office/drawing/2014/main" id="{A6BA8B8D-5781-E0E8-21E7-E7E6D74A2BFE}"/>
              </a:ext>
            </a:extLst>
          </p:cNvPr>
          <p:cNvSpPr>
            <a:spLocks noGrp="1"/>
          </p:cNvSpPr>
          <p:nvPr>
            <p:ph type="sldNum" sz="quarter" idx="12"/>
          </p:nvPr>
        </p:nvSpPr>
        <p:spPr>
          <a:xfrm>
            <a:off x="7886700" y="6356350"/>
            <a:ext cx="628650" cy="365125"/>
          </a:xfrm>
        </p:spPr>
        <p:txBody>
          <a:bodyPr vert="horz" lIns="91440" tIns="45720" rIns="91440" bIns="45720" rtlCol="0" anchor="ctr">
            <a:normAutofit/>
          </a:bodyPr>
          <a:lstStyle/>
          <a:p>
            <a:pPr algn="r">
              <a:spcAft>
                <a:spcPts val="600"/>
              </a:spcAft>
            </a:pPr>
            <a:fld id="{C479D5F6-EDCB-402A-AC08-4943A1820E8F}" type="slidenum">
              <a:rPr lang="en-US" sz="1200">
                <a:solidFill>
                  <a:srgbClr val="FFFFFF"/>
                </a:solidFill>
              </a:rPr>
              <a:pPr algn="r">
                <a:spcAft>
                  <a:spcPts val="600"/>
                </a:spcAft>
              </a:pPr>
              <a:t>1</a:t>
            </a:fld>
            <a:endParaRPr lang="en-US" sz="1200">
              <a:solidFill>
                <a:srgbClr val="FFFFFF"/>
              </a:solidFill>
            </a:endParaRPr>
          </a:p>
        </p:txBody>
      </p:sp>
      <p:sp>
        <p:nvSpPr>
          <p:cNvPr id="2" name="Speech Bubble: Rectangle with Corners Rounded 1">
            <a:extLst>
              <a:ext uri="{FF2B5EF4-FFF2-40B4-BE49-F238E27FC236}">
                <a16:creationId xmlns:a16="http://schemas.microsoft.com/office/drawing/2014/main" id="{DF74059B-955E-3AD3-1A92-54091F54601A}"/>
              </a:ext>
            </a:extLst>
          </p:cNvPr>
          <p:cNvSpPr/>
          <p:nvPr/>
        </p:nvSpPr>
        <p:spPr>
          <a:xfrm>
            <a:off x="4218039" y="4945767"/>
            <a:ext cx="2046082" cy="967167"/>
          </a:xfrm>
          <a:prstGeom prst="wedgeRoundRectCallout">
            <a:avLst>
              <a:gd name="adj1" fmla="val -33749"/>
              <a:gd name="adj2" fmla="val -1495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92500" lnSpcReduction="20000"/>
          </a:bodyPr>
          <a:lstStyle/>
          <a:p>
            <a:pPr>
              <a:lnSpc>
                <a:spcPct val="120000"/>
              </a:lnSpc>
              <a:spcAft>
                <a:spcPts val="600"/>
              </a:spcAft>
            </a:pPr>
            <a:r>
              <a:rPr lang="en-US" sz="1700" dirty="0">
                <a:solidFill>
                  <a:schemeClr val="bg1"/>
                </a:solidFill>
              </a:rPr>
              <a:t>Select the </a:t>
            </a:r>
            <a:r>
              <a:rPr lang="en-US" sz="1700" b="1" dirty="0">
                <a:solidFill>
                  <a:schemeClr val="bg1"/>
                </a:solidFill>
              </a:rPr>
              <a:t>Q &amp; A </a:t>
            </a:r>
            <a:r>
              <a:rPr lang="en-US" sz="1700" dirty="0">
                <a:solidFill>
                  <a:schemeClr val="bg1"/>
                </a:solidFill>
              </a:rPr>
              <a:t>icon to ask a question or make a comment.</a:t>
            </a:r>
          </a:p>
        </p:txBody>
      </p:sp>
      <p:sp>
        <p:nvSpPr>
          <p:cNvPr id="6" name="Speech Bubble: Rectangle with Corners Rounded 5">
            <a:extLst>
              <a:ext uri="{FF2B5EF4-FFF2-40B4-BE49-F238E27FC236}">
                <a16:creationId xmlns:a16="http://schemas.microsoft.com/office/drawing/2014/main" id="{D18B7E4D-CDFD-B316-AC86-204C81AF9B6F}"/>
              </a:ext>
            </a:extLst>
          </p:cNvPr>
          <p:cNvSpPr/>
          <p:nvPr/>
        </p:nvSpPr>
        <p:spPr>
          <a:xfrm>
            <a:off x="7681113" y="5087733"/>
            <a:ext cx="1301749" cy="750761"/>
          </a:xfrm>
          <a:prstGeom prst="wedgeRoundRectCallout">
            <a:avLst>
              <a:gd name="adj1" fmla="val 28073"/>
              <a:gd name="adj2" fmla="val 995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your message</a:t>
            </a:r>
          </a:p>
        </p:txBody>
      </p:sp>
      <p:sp>
        <p:nvSpPr>
          <p:cNvPr id="8" name="Speech Bubble: Rectangle with Corners Rounded 7">
            <a:extLst>
              <a:ext uri="{FF2B5EF4-FFF2-40B4-BE49-F238E27FC236}">
                <a16:creationId xmlns:a16="http://schemas.microsoft.com/office/drawing/2014/main" id="{085C4033-BE83-ECBF-2B51-E14CB7060A6A}"/>
              </a:ext>
            </a:extLst>
          </p:cNvPr>
          <p:cNvSpPr/>
          <p:nvPr/>
        </p:nvSpPr>
        <p:spPr>
          <a:xfrm>
            <a:off x="3607197" y="945066"/>
            <a:ext cx="2282325" cy="1317523"/>
          </a:xfrm>
          <a:prstGeom prst="wedgeRoundRectCallout">
            <a:avLst>
              <a:gd name="adj1" fmla="val 60917"/>
              <a:gd name="adj2" fmla="val -821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85000" lnSpcReduction="20000"/>
          </a:bodyPr>
          <a:lstStyle/>
          <a:p>
            <a:pPr>
              <a:lnSpc>
                <a:spcPct val="120000"/>
              </a:lnSpc>
              <a:spcAft>
                <a:spcPts val="600"/>
              </a:spcAft>
            </a:pPr>
            <a:r>
              <a:rPr lang="en-US" sz="1700" dirty="0">
                <a:solidFill>
                  <a:schemeClr val="bg1"/>
                </a:solidFill>
              </a:rPr>
              <a:t>To enable captioning, select the </a:t>
            </a:r>
            <a:r>
              <a:rPr lang="en-US" sz="1700" b="1" dirty="0">
                <a:solidFill>
                  <a:schemeClr val="bg1"/>
                </a:solidFill>
              </a:rPr>
              <a:t>More </a:t>
            </a:r>
            <a:r>
              <a:rPr lang="en-US" sz="1700" dirty="0">
                <a:solidFill>
                  <a:schemeClr val="bg1"/>
                </a:solidFill>
              </a:rPr>
              <a:t>icon, select </a:t>
            </a:r>
            <a:r>
              <a:rPr lang="en-US" sz="1700" b="1" dirty="0">
                <a:solidFill>
                  <a:schemeClr val="bg1"/>
                </a:solidFill>
              </a:rPr>
              <a:t>Settings</a:t>
            </a:r>
            <a:r>
              <a:rPr lang="en-US" sz="1700" dirty="0">
                <a:solidFill>
                  <a:schemeClr val="bg1"/>
                </a:solidFill>
              </a:rPr>
              <a:t>, then select </a:t>
            </a:r>
            <a:r>
              <a:rPr lang="en-US" sz="1700" b="1" dirty="0">
                <a:solidFill>
                  <a:schemeClr val="bg1"/>
                </a:solidFill>
              </a:rPr>
              <a:t>Accessibility</a:t>
            </a:r>
            <a:r>
              <a:rPr lang="en-US" sz="1700" dirty="0">
                <a:solidFill>
                  <a:schemeClr val="bg1"/>
                </a:solidFill>
              </a:rPr>
              <a:t>.  Turn on Captioning.</a:t>
            </a:r>
          </a:p>
        </p:txBody>
      </p:sp>
      <p:sp>
        <p:nvSpPr>
          <p:cNvPr id="10" name="TextBox 9">
            <a:extLst>
              <a:ext uri="{FF2B5EF4-FFF2-40B4-BE49-F238E27FC236}">
                <a16:creationId xmlns:a16="http://schemas.microsoft.com/office/drawing/2014/main" id="{B1DD00AA-F7DC-7224-65F9-EA68FE4FBE70}"/>
              </a:ext>
            </a:extLst>
          </p:cNvPr>
          <p:cNvSpPr txBox="1"/>
          <p:nvPr/>
        </p:nvSpPr>
        <p:spPr>
          <a:xfrm>
            <a:off x="446423" y="1225689"/>
            <a:ext cx="3297889" cy="2308324"/>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tx1"/>
                </a:solidFill>
              </a:rPr>
              <a:t>You can enable closed captioning by selecting the three dots (…) above More.  Select Settings and Accessibility in the drop-downs and then “Turn on live captions.”</a:t>
            </a:r>
            <a:br>
              <a:rPr lang="en-US" sz="1800" dirty="0">
                <a:solidFill>
                  <a:schemeClr val="tx1"/>
                </a:solidFill>
              </a:rPr>
            </a:br>
            <a:endParaRPr lang="en-US" dirty="0"/>
          </a:p>
        </p:txBody>
      </p:sp>
      <p:sp>
        <p:nvSpPr>
          <p:cNvPr id="11" name="TextBox 10">
            <a:extLst>
              <a:ext uri="{FF2B5EF4-FFF2-40B4-BE49-F238E27FC236}">
                <a16:creationId xmlns:a16="http://schemas.microsoft.com/office/drawing/2014/main" id="{025B743C-36BE-33DE-4402-0E3CD3BEC49D}"/>
              </a:ext>
            </a:extLst>
          </p:cNvPr>
          <p:cNvSpPr txBox="1"/>
          <p:nvPr/>
        </p:nvSpPr>
        <p:spPr>
          <a:xfrm>
            <a:off x="380347" y="3241073"/>
            <a:ext cx="3297890" cy="3693319"/>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tx1"/>
                </a:solidFill>
              </a:rPr>
              <a:t>Select the </a:t>
            </a:r>
            <a:r>
              <a:rPr lang="en-US" sz="1800" b="1" dirty="0">
                <a:solidFill>
                  <a:schemeClr val="tx1"/>
                </a:solidFill>
              </a:rPr>
              <a:t>Q&amp;A </a:t>
            </a:r>
            <a:r>
              <a:rPr lang="en-US" sz="1800" dirty="0">
                <a:solidFill>
                  <a:schemeClr val="tx1"/>
                </a:solidFill>
              </a:rPr>
              <a:t>icon.</a:t>
            </a:r>
            <a:br>
              <a:rPr lang="en-US" sz="1800" dirty="0">
                <a:solidFill>
                  <a:schemeClr val="tx1"/>
                </a:solidFill>
              </a:rPr>
            </a:br>
            <a:r>
              <a:rPr lang="en-US" sz="1800" dirty="0">
                <a:solidFill>
                  <a:schemeClr val="tx1"/>
                </a:solidFill>
              </a:rPr>
              <a:t>Type a new message in the </a:t>
            </a:r>
            <a:r>
              <a:rPr lang="en-US" sz="1800" b="1" dirty="0">
                <a:solidFill>
                  <a:schemeClr val="tx1"/>
                </a:solidFill>
              </a:rPr>
              <a:t>Q&amp;A </a:t>
            </a:r>
            <a:r>
              <a:rPr lang="en-US" sz="1800" dirty="0">
                <a:solidFill>
                  <a:schemeClr val="tx1"/>
                </a:solidFill>
              </a:rPr>
              <a:t>discussion box to ask a question or make a comment.</a:t>
            </a:r>
            <a:br>
              <a:rPr lang="en-US" sz="1800" dirty="0">
                <a:solidFill>
                  <a:schemeClr val="tx1"/>
                </a:solidFill>
              </a:rPr>
            </a:br>
            <a:r>
              <a:rPr lang="en-US" sz="1800" dirty="0">
                <a:solidFill>
                  <a:schemeClr val="tx1"/>
                </a:solidFill>
              </a:rPr>
              <a:t>Select the </a:t>
            </a:r>
            <a:r>
              <a:rPr lang="en-US" sz="1800" b="1" dirty="0">
                <a:solidFill>
                  <a:schemeClr val="tx1"/>
                </a:solidFill>
              </a:rPr>
              <a:t>Post</a:t>
            </a:r>
            <a:r>
              <a:rPr lang="en-US" sz="1800" dirty="0">
                <a:solidFill>
                  <a:schemeClr val="tx1"/>
                </a:solidFill>
              </a:rPr>
              <a:t> in the bottom right corner of the window to send.</a:t>
            </a:r>
          </a:p>
          <a:p>
            <a:pPr marL="285750" indent="-285750">
              <a:buFont typeface="Arial" panose="020B0604020202020204" pitchFamily="34" charset="0"/>
              <a:buChar char="•"/>
            </a:pPr>
            <a:r>
              <a:rPr lang="en-US" dirty="0"/>
              <a:t>I will try to respond to your post during this session.  If I do not respond to your post, I will send you an email after the meeting.</a:t>
            </a:r>
            <a:br>
              <a:rPr lang="en-US" sz="1800" dirty="0">
                <a:solidFill>
                  <a:schemeClr val="tx1"/>
                </a:solidFill>
              </a:rPr>
            </a:br>
            <a:endParaRPr lang="en-US" dirty="0"/>
          </a:p>
        </p:txBody>
      </p:sp>
      <p:sp>
        <p:nvSpPr>
          <p:cNvPr id="12" name="Rectangle 11">
            <a:extLst>
              <a:ext uri="{FF2B5EF4-FFF2-40B4-BE49-F238E27FC236}">
                <a16:creationId xmlns:a16="http://schemas.microsoft.com/office/drawing/2014/main" id="{7F848DA9-41E8-ED48-7BA7-DC6A206D0813}"/>
              </a:ext>
            </a:extLst>
          </p:cNvPr>
          <p:cNvSpPr/>
          <p:nvPr/>
        </p:nvSpPr>
        <p:spPr>
          <a:xfrm>
            <a:off x="5889522" y="1681316"/>
            <a:ext cx="1907459" cy="35396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83A383C-61C7-602F-4189-C3C1AD536749}"/>
              </a:ext>
            </a:extLst>
          </p:cNvPr>
          <p:cNvSpPr/>
          <p:nvPr/>
        </p:nvSpPr>
        <p:spPr>
          <a:xfrm>
            <a:off x="4007662" y="2605437"/>
            <a:ext cx="1881860" cy="32446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1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93778-36E8-20F5-D939-39EC1D48B4AF}"/>
              </a:ext>
            </a:extLst>
          </p:cNvPr>
          <p:cNvSpPr>
            <a:spLocks noGrp="1"/>
          </p:cNvSpPr>
          <p:nvPr>
            <p:ph type="title"/>
          </p:nvPr>
        </p:nvSpPr>
        <p:spPr>
          <a:xfrm>
            <a:off x="223071" y="166761"/>
            <a:ext cx="6834033" cy="756418"/>
          </a:xfrm>
        </p:spPr>
        <p:txBody>
          <a:bodyPr>
            <a:noAutofit/>
          </a:bodyPr>
          <a:lstStyle/>
          <a:p>
            <a:r>
              <a:rPr lang="en-US" sz="3200" dirty="0"/>
              <a:t>Administrative Considerations and Accessibility Features</a:t>
            </a:r>
          </a:p>
        </p:txBody>
      </p:sp>
      <p:sp>
        <p:nvSpPr>
          <p:cNvPr id="3" name="Content Placeholder 2">
            <a:extLst>
              <a:ext uri="{FF2B5EF4-FFF2-40B4-BE49-F238E27FC236}">
                <a16:creationId xmlns:a16="http://schemas.microsoft.com/office/drawing/2014/main" id="{55D04699-5D0C-02CB-CCF7-B26602CB43B0}"/>
              </a:ext>
            </a:extLst>
          </p:cNvPr>
          <p:cNvSpPr>
            <a:spLocks noGrp="1"/>
          </p:cNvSpPr>
          <p:nvPr>
            <p:ph idx="1"/>
          </p:nvPr>
        </p:nvSpPr>
        <p:spPr/>
        <p:txBody>
          <a:bodyPr/>
          <a:lstStyle/>
          <a:p>
            <a:r>
              <a:rPr lang="en-US" b="1" dirty="0"/>
              <a:t>Administrative Considerations: </a:t>
            </a:r>
            <a:r>
              <a:rPr lang="en-US" dirty="0"/>
              <a:t>adjustments made to the students’ testing environment. For example, students may require 1:1 or small group testing.  Administrative considerations are available to all students.</a:t>
            </a:r>
          </a:p>
          <a:p>
            <a:r>
              <a:rPr lang="en-US" b="1" dirty="0"/>
              <a:t>Accessibility Features:  </a:t>
            </a:r>
            <a:r>
              <a:rPr lang="en-US" dirty="0"/>
              <a:t>adjustments made to increase the students’ access to the assessment by providing tools and supports that the students use in daily instruction.  These tools and support do not interfere with the construct that is being measured.  For example, the magnification feature or the text highlighting tool.  Accessibility features are available to all students.</a:t>
            </a:r>
          </a:p>
          <a:p>
            <a:pPr lvl="1"/>
            <a:r>
              <a:rPr lang="en-US" dirty="0"/>
              <a:t>Some accessibility features must be identified before testing, such as text-to-speech for math and science. </a:t>
            </a:r>
          </a:p>
        </p:txBody>
      </p:sp>
      <p:sp>
        <p:nvSpPr>
          <p:cNvPr id="4" name="Slide Number Placeholder 3">
            <a:extLst>
              <a:ext uri="{FF2B5EF4-FFF2-40B4-BE49-F238E27FC236}">
                <a16:creationId xmlns:a16="http://schemas.microsoft.com/office/drawing/2014/main" id="{A1FCAB6A-5D4F-4BF9-7C92-0C4361CF29F2}"/>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661118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3D98-AC28-3D94-C649-648D9670CBD9}"/>
              </a:ext>
            </a:extLst>
          </p:cNvPr>
          <p:cNvSpPr>
            <a:spLocks noGrp="1"/>
          </p:cNvSpPr>
          <p:nvPr>
            <p:ph type="title"/>
          </p:nvPr>
        </p:nvSpPr>
        <p:spPr/>
        <p:txBody>
          <a:bodyPr>
            <a:normAutofit/>
          </a:bodyPr>
          <a:lstStyle/>
          <a:p>
            <a:r>
              <a:rPr lang="en-US" sz="3200" dirty="0"/>
              <a:t>Accommodations are…</a:t>
            </a:r>
          </a:p>
        </p:txBody>
      </p:sp>
      <p:sp>
        <p:nvSpPr>
          <p:cNvPr id="4" name="Slide Number Placeholder 3">
            <a:extLst>
              <a:ext uri="{FF2B5EF4-FFF2-40B4-BE49-F238E27FC236}">
                <a16:creationId xmlns:a16="http://schemas.microsoft.com/office/drawing/2014/main" id="{F265738F-61B9-C9AA-1E77-EBAA402755BA}"/>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
        <p:nvSpPr>
          <p:cNvPr id="5" name="Content Placeholder 1">
            <a:extLst>
              <a:ext uri="{FF2B5EF4-FFF2-40B4-BE49-F238E27FC236}">
                <a16:creationId xmlns:a16="http://schemas.microsoft.com/office/drawing/2014/main" id="{89E18BD2-C553-DAA9-9EA2-8339A0D7A0F1}"/>
              </a:ext>
            </a:extLst>
          </p:cNvPr>
          <p:cNvSpPr txBox="1">
            <a:spLocks noGrp="1"/>
          </p:cNvSpPr>
          <p:nvPr>
            <p:ph idx="1"/>
          </p:nvPr>
        </p:nvSpPr>
        <p:spPr>
          <a:xfrm>
            <a:off x="628650" y="1463675"/>
            <a:ext cx="7886700" cy="4640263"/>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nSpc>
                <a:spcPct val="120000"/>
              </a:lnSpc>
              <a:spcAft>
                <a:spcPts val="1200"/>
              </a:spcAft>
              <a:buFont typeface="Arial" panose="020B0604020202020204" pitchFamily="34" charset="0"/>
              <a:buNone/>
            </a:pPr>
            <a:r>
              <a:rPr lang="en-US" dirty="0">
                <a:solidFill>
                  <a:srgbClr val="000000"/>
                </a:solidFill>
              </a:rPr>
              <a:t>Accommodations are practices and procedures that provide equitable access to the education environment and curriculum during instruction and assessment for students who have a documented need, including students with a disability and students who are eligible for a Language Instruction Educational Program (LIEP).  Accommodations are directly related to a student’s identified disability and/or area of need as a student eligible through LIEP* instructional practices and the ability to access the test.</a:t>
            </a:r>
          </a:p>
          <a:p>
            <a:pPr marL="45720" indent="0">
              <a:lnSpc>
                <a:spcPct val="120000"/>
              </a:lnSpc>
              <a:spcAft>
                <a:spcPts val="1200"/>
              </a:spcAft>
              <a:buFont typeface="Arial" panose="020B0604020202020204" pitchFamily="34" charset="0"/>
              <a:buNone/>
            </a:pPr>
            <a:r>
              <a:rPr lang="en-US" sz="2100" dirty="0">
                <a:solidFill>
                  <a:srgbClr val="000000"/>
                </a:solidFill>
              </a:rPr>
              <a:t>*Students in the LIEP are identified as Non English Proficient (NEP) or Limited English Proficient (LEP)</a:t>
            </a:r>
          </a:p>
          <a:p>
            <a:pPr>
              <a:spcAft>
                <a:spcPts val="600"/>
              </a:spcAft>
            </a:pPr>
            <a:endParaRPr lang="en-US" sz="2600" dirty="0">
              <a:solidFill>
                <a:srgbClr val="000000"/>
              </a:solidFill>
            </a:endParaRPr>
          </a:p>
        </p:txBody>
      </p:sp>
    </p:spTree>
    <p:extLst>
      <p:ext uri="{BB962C8B-B14F-4D97-AF65-F5344CB8AC3E}">
        <p14:creationId xmlns:p14="http://schemas.microsoft.com/office/powerpoint/2010/main" val="159281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2FFC-6BC5-B74A-40E3-ED0CEC9C2AA1}"/>
              </a:ext>
            </a:extLst>
          </p:cNvPr>
          <p:cNvSpPr>
            <a:spLocks noGrp="1"/>
          </p:cNvSpPr>
          <p:nvPr>
            <p:ph type="title"/>
          </p:nvPr>
        </p:nvSpPr>
        <p:spPr>
          <a:xfrm>
            <a:off x="223071" y="383318"/>
            <a:ext cx="6081865" cy="756418"/>
          </a:xfrm>
        </p:spPr>
        <p:txBody>
          <a:bodyPr>
            <a:normAutofit/>
          </a:bodyPr>
          <a:lstStyle/>
          <a:p>
            <a:r>
              <a:rPr lang="en-US" sz="3200" dirty="0"/>
              <a:t>Accommodations are…</a:t>
            </a:r>
          </a:p>
        </p:txBody>
      </p:sp>
      <p:sp>
        <p:nvSpPr>
          <p:cNvPr id="3" name="Content Placeholder 2">
            <a:extLst>
              <a:ext uri="{FF2B5EF4-FFF2-40B4-BE49-F238E27FC236}">
                <a16:creationId xmlns:a16="http://schemas.microsoft.com/office/drawing/2014/main" id="{9B39BCB3-BC1C-AD78-40B5-D07644A92D5D}"/>
              </a:ext>
            </a:extLst>
          </p:cNvPr>
          <p:cNvSpPr>
            <a:spLocks noGrp="1"/>
          </p:cNvSpPr>
          <p:nvPr>
            <p:ph idx="1"/>
          </p:nvPr>
        </p:nvSpPr>
        <p:spPr/>
        <p:txBody>
          <a:bodyPr>
            <a:normAutofit lnSpcReduction="10000"/>
          </a:bodyPr>
          <a:lstStyle/>
          <a:p>
            <a:pPr>
              <a:spcAft>
                <a:spcPts val="600"/>
              </a:spcAft>
            </a:pPr>
            <a:r>
              <a:rPr lang="en-US" sz="2600" b="1" dirty="0">
                <a:solidFill>
                  <a:srgbClr val="000000"/>
                </a:solidFill>
              </a:rPr>
              <a:t>The stipulations for providing an accommodation are: </a:t>
            </a:r>
          </a:p>
          <a:p>
            <a:pPr lvl="1"/>
            <a:r>
              <a:rPr lang="en-US" sz="2400" dirty="0">
                <a:solidFill>
                  <a:srgbClr val="000000"/>
                </a:solidFill>
              </a:rPr>
              <a:t>the determination of need for a student must be made on an individual basis </a:t>
            </a:r>
          </a:p>
          <a:p>
            <a:pPr lvl="1"/>
            <a:r>
              <a:rPr lang="en-US" sz="2400" dirty="0">
                <a:solidFill>
                  <a:srgbClr val="000000"/>
                </a:solidFill>
              </a:rPr>
              <a:t>accommodations are documented in a formal plan </a:t>
            </a:r>
            <a:r>
              <a:rPr lang="en-US" sz="2400" b="0" i="0" u="none" strike="noStrike" dirty="0">
                <a:solidFill>
                  <a:srgbClr val="000000"/>
                </a:solidFill>
                <a:effectLst/>
                <a:latin typeface="Calibri" panose="020F0502020204030204" pitchFamily="34" charset="0"/>
              </a:rPr>
              <a:t>or identified through LIEP instructional practices.</a:t>
            </a:r>
            <a:r>
              <a:rPr lang="en-US" sz="2400" b="0" i="0" dirty="0">
                <a:solidFill>
                  <a:srgbClr val="000000"/>
                </a:solidFill>
                <a:effectLst/>
                <a:latin typeface="Calibri" panose="020F0502020204030204" pitchFamily="34" charset="0"/>
              </a:rPr>
              <a:t>​</a:t>
            </a:r>
            <a:endParaRPr lang="en-US" sz="2400" dirty="0">
              <a:solidFill>
                <a:srgbClr val="000000"/>
              </a:solidFill>
            </a:endParaRPr>
          </a:p>
          <a:p>
            <a:pPr lvl="1"/>
            <a:r>
              <a:rPr lang="en-US" sz="2400" dirty="0">
                <a:solidFill>
                  <a:srgbClr val="000000"/>
                </a:solidFill>
              </a:rPr>
              <a:t>accommodations are evaluated regularly for need and effectiveness</a:t>
            </a:r>
          </a:p>
          <a:p>
            <a:pPr lvl="1"/>
            <a:r>
              <a:rPr lang="en-US" sz="2400" dirty="0">
                <a:solidFill>
                  <a:srgbClr val="000000"/>
                </a:solidFill>
              </a:rPr>
              <a:t>the accommodation is routinely used for both classroom instruction and assessment</a:t>
            </a:r>
          </a:p>
          <a:p>
            <a:pPr lvl="1"/>
            <a:r>
              <a:rPr lang="en-US" sz="2400" dirty="0">
                <a:solidFill>
                  <a:srgbClr val="000000"/>
                </a:solidFill>
              </a:rPr>
              <a:t>the accommodation does not change what the assessment measures</a:t>
            </a:r>
          </a:p>
          <a:p>
            <a:pPr lvl="1"/>
            <a:r>
              <a:rPr lang="en-US" sz="2400" dirty="0">
                <a:solidFill>
                  <a:srgbClr val="000000"/>
                </a:solidFill>
              </a:rPr>
              <a:t>testing accommodations should be consistent with what is used throughout the year for instruction</a:t>
            </a:r>
            <a:endParaRPr lang="en-US" sz="2400" dirty="0"/>
          </a:p>
        </p:txBody>
      </p:sp>
      <p:sp>
        <p:nvSpPr>
          <p:cNvPr id="4" name="Slide Number Placeholder 3">
            <a:extLst>
              <a:ext uri="{FF2B5EF4-FFF2-40B4-BE49-F238E27FC236}">
                <a16:creationId xmlns:a16="http://schemas.microsoft.com/office/drawing/2014/main" id="{EBB25F10-7243-8B58-7164-69BC17155E04}"/>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17659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6A3C-F266-5EBF-05C5-12D804023B4A}"/>
              </a:ext>
            </a:extLst>
          </p:cNvPr>
          <p:cNvSpPr>
            <a:spLocks noGrp="1"/>
          </p:cNvSpPr>
          <p:nvPr>
            <p:ph type="title"/>
          </p:nvPr>
        </p:nvSpPr>
        <p:spPr/>
        <p:txBody>
          <a:bodyPr>
            <a:normAutofit/>
          </a:bodyPr>
          <a:lstStyle/>
          <a:p>
            <a:r>
              <a:rPr lang="en-US" sz="3200" dirty="0"/>
              <a:t>Accommodations </a:t>
            </a:r>
            <a:r>
              <a:rPr lang="en-US" sz="3200" b="1" i="1" u="sng" dirty="0"/>
              <a:t>do</a:t>
            </a:r>
            <a:r>
              <a:rPr lang="en-US" sz="3200" dirty="0"/>
              <a:t> </a:t>
            </a:r>
            <a:r>
              <a:rPr lang="en-US" sz="3200" b="1" i="1" u="sng" dirty="0"/>
              <a:t>not</a:t>
            </a:r>
            <a:r>
              <a:rPr lang="en-US" sz="3200" dirty="0"/>
              <a:t>…</a:t>
            </a:r>
          </a:p>
        </p:txBody>
      </p:sp>
      <p:sp>
        <p:nvSpPr>
          <p:cNvPr id="4" name="Slide Number Placeholder 3">
            <a:extLst>
              <a:ext uri="{FF2B5EF4-FFF2-40B4-BE49-F238E27FC236}">
                <a16:creationId xmlns:a16="http://schemas.microsoft.com/office/drawing/2014/main" id="{13DA7C5E-5638-76FD-1172-15623A897A63}"/>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5" name="Content Placeholder 1">
            <a:extLst>
              <a:ext uri="{FF2B5EF4-FFF2-40B4-BE49-F238E27FC236}">
                <a16:creationId xmlns:a16="http://schemas.microsoft.com/office/drawing/2014/main" id="{2DF907CA-C01B-C422-8648-87D535B2F7A6}"/>
              </a:ext>
            </a:extLst>
          </p:cNvPr>
          <p:cNvSpPr txBox="1">
            <a:spLocks noGrp="1"/>
          </p:cNvSpPr>
          <p:nvPr>
            <p:ph idx="1"/>
          </p:nvPr>
        </p:nvSpPr>
        <p:spPr>
          <a:xfrm>
            <a:off x="628650" y="1463675"/>
            <a:ext cx="7886700" cy="4640263"/>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Interfere with the construct of the assessment or the standard being assessed</a:t>
            </a:r>
          </a:p>
          <a:p>
            <a:pPr lvl="1"/>
            <a:r>
              <a:rPr lang="en-US" dirty="0">
                <a:solidFill>
                  <a:srgbClr val="000000"/>
                </a:solidFill>
              </a:rPr>
              <a:t>Modify or change the standard</a:t>
            </a:r>
          </a:p>
          <a:p>
            <a:r>
              <a:rPr lang="en-US" dirty="0">
                <a:solidFill>
                  <a:srgbClr val="000000"/>
                </a:solidFill>
              </a:rPr>
              <a:t>Reduce learning expectations</a:t>
            </a:r>
          </a:p>
          <a:p>
            <a:r>
              <a:rPr lang="en-US" dirty="0">
                <a:solidFill>
                  <a:srgbClr val="000000"/>
                </a:solidFill>
              </a:rPr>
              <a:t>Reduce rigor or relevant cognitive load</a:t>
            </a:r>
          </a:p>
          <a:p>
            <a:r>
              <a:rPr lang="en-US" dirty="0">
                <a:solidFill>
                  <a:srgbClr val="000000"/>
                </a:solidFill>
              </a:rPr>
              <a:t>Give an unfair advantage</a:t>
            </a:r>
          </a:p>
          <a:p>
            <a:r>
              <a:rPr lang="en-US" dirty="0">
                <a:solidFill>
                  <a:srgbClr val="000000"/>
                </a:solidFill>
              </a:rPr>
              <a:t>Help all students “do better”</a:t>
            </a:r>
          </a:p>
          <a:p>
            <a:r>
              <a:rPr lang="en-US" dirty="0">
                <a:solidFill>
                  <a:srgbClr val="000000"/>
                </a:solidFill>
              </a:rPr>
              <a:t>Occur without regular evaluation and evidence of effectiveness</a:t>
            </a:r>
          </a:p>
          <a:p>
            <a:r>
              <a:rPr lang="en-US" dirty="0">
                <a:solidFill>
                  <a:srgbClr val="000000"/>
                </a:solidFill>
              </a:rPr>
              <a:t>Just convenience the adult</a:t>
            </a:r>
          </a:p>
          <a:p>
            <a:r>
              <a:rPr lang="en-US" dirty="0"/>
              <a:t>Default by disability label or identification through LIEP instructional practices </a:t>
            </a:r>
          </a:p>
          <a:p>
            <a:r>
              <a:rPr lang="en-US" dirty="0"/>
              <a:t>Default by class placement or groups within a class</a:t>
            </a:r>
          </a:p>
          <a:p>
            <a:endParaRPr lang="en-US" dirty="0">
              <a:solidFill>
                <a:srgbClr val="000000"/>
              </a:solidFill>
            </a:endParaRPr>
          </a:p>
        </p:txBody>
      </p:sp>
    </p:spTree>
    <p:extLst>
      <p:ext uri="{BB962C8B-B14F-4D97-AF65-F5344CB8AC3E}">
        <p14:creationId xmlns:p14="http://schemas.microsoft.com/office/powerpoint/2010/main" val="2640526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1864-3A98-4C78-DBF0-5A3B216D0520}"/>
              </a:ext>
            </a:extLst>
          </p:cNvPr>
          <p:cNvSpPr>
            <a:spLocks noGrp="1"/>
          </p:cNvSpPr>
          <p:nvPr>
            <p:ph type="title"/>
          </p:nvPr>
        </p:nvSpPr>
        <p:spPr>
          <a:xfrm>
            <a:off x="223071" y="263861"/>
            <a:ext cx="6234265" cy="756418"/>
          </a:xfrm>
        </p:spPr>
        <p:txBody>
          <a:bodyPr>
            <a:noAutofit/>
          </a:bodyPr>
          <a:lstStyle/>
          <a:p>
            <a:r>
              <a:rPr lang="en-US" sz="3200" dirty="0"/>
              <a:t>Accommodations vs. Modifications on Assessment</a:t>
            </a:r>
          </a:p>
        </p:txBody>
      </p:sp>
      <p:sp>
        <p:nvSpPr>
          <p:cNvPr id="4" name="Slide Number Placeholder 3">
            <a:extLst>
              <a:ext uri="{FF2B5EF4-FFF2-40B4-BE49-F238E27FC236}">
                <a16:creationId xmlns:a16="http://schemas.microsoft.com/office/drawing/2014/main" id="{6BAFDA54-C4BA-D1CA-93FD-1178CAB7BA3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5" name="Content Placeholder 1">
            <a:extLst>
              <a:ext uri="{FF2B5EF4-FFF2-40B4-BE49-F238E27FC236}">
                <a16:creationId xmlns:a16="http://schemas.microsoft.com/office/drawing/2014/main" id="{1848CDDA-195B-7E15-A9EB-F7221176F4DF}"/>
              </a:ext>
            </a:extLst>
          </p:cNvPr>
          <p:cNvSpPr txBox="1">
            <a:spLocks noGrp="1"/>
          </p:cNvSpPr>
          <p:nvPr>
            <p:ph idx="1"/>
          </p:nvPr>
        </p:nvSpPr>
        <p:spPr>
          <a:xfrm>
            <a:off x="628650" y="1463675"/>
            <a:ext cx="7886700" cy="46402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pPr>
            <a:r>
              <a:rPr lang="en-US" sz="2000" b="1" dirty="0"/>
              <a:t>Accommodations</a:t>
            </a:r>
            <a:r>
              <a:rPr lang="en-US" sz="2000" dirty="0"/>
              <a:t>: Adjustments to standardized testing materials or procedures that allow students to demonstrate their knowledge without changing the construct being assessed. Accommodations on assessment maintain the expectations and rigor of the assessment. They do not change what is being measured by the assessment.</a:t>
            </a:r>
          </a:p>
          <a:p>
            <a:pPr>
              <a:lnSpc>
                <a:spcPct val="120000"/>
              </a:lnSpc>
            </a:pPr>
            <a:r>
              <a:rPr lang="en-US" sz="2000" b="1" dirty="0"/>
              <a:t>Modifications</a:t>
            </a:r>
            <a:r>
              <a:rPr lang="en-US" sz="2000" dirty="0"/>
              <a:t>: Adjustments to the administration of an assessment that change what the assessment measures.  Modifications change the construct being assessed.  Modifications in the administration of an assessment would fundamentally change the assessment’s intended measure and, therefore, would not result in valid scores. </a:t>
            </a:r>
            <a:br>
              <a:rPr lang="en-US" sz="2000" dirty="0"/>
            </a:br>
            <a:endParaRPr lang="en-US" sz="2000" dirty="0">
              <a:solidFill>
                <a:srgbClr val="000000"/>
              </a:solidFill>
            </a:endParaRPr>
          </a:p>
        </p:txBody>
      </p:sp>
    </p:spTree>
    <p:extLst>
      <p:ext uri="{BB962C8B-B14F-4D97-AF65-F5344CB8AC3E}">
        <p14:creationId xmlns:p14="http://schemas.microsoft.com/office/powerpoint/2010/main" val="959042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5D8EE-EB4D-EEB8-3F85-DA1B755E62A9}"/>
              </a:ext>
            </a:extLst>
          </p:cNvPr>
          <p:cNvSpPr>
            <a:spLocks noGrp="1"/>
          </p:cNvSpPr>
          <p:nvPr>
            <p:ph type="title"/>
          </p:nvPr>
        </p:nvSpPr>
        <p:spPr>
          <a:xfrm>
            <a:off x="298459" y="490580"/>
            <a:ext cx="6081865" cy="756418"/>
          </a:xfrm>
        </p:spPr>
        <p:txBody>
          <a:bodyPr/>
          <a:lstStyle/>
          <a:p>
            <a:r>
              <a:rPr lang="en-US" dirty="0"/>
              <a:t>Tentative 2023-2024 State Assessment Calendar</a:t>
            </a:r>
          </a:p>
        </p:txBody>
      </p:sp>
      <p:sp>
        <p:nvSpPr>
          <p:cNvPr id="4" name="Slide Number Placeholder 3">
            <a:extLst>
              <a:ext uri="{FF2B5EF4-FFF2-40B4-BE49-F238E27FC236}">
                <a16:creationId xmlns:a16="http://schemas.microsoft.com/office/drawing/2014/main" id="{34A1873F-2B9A-3D28-B99E-C591C5307080}"/>
              </a:ext>
            </a:extLst>
          </p:cNvPr>
          <p:cNvSpPr>
            <a:spLocks noGrp="1"/>
          </p:cNvSpPr>
          <p:nvPr>
            <p:ph type="sldNum" sz="quarter" idx="12"/>
          </p:nvPr>
        </p:nvSpPr>
        <p:spPr/>
        <p:txBody>
          <a:bodyPr/>
          <a:lstStyle/>
          <a:p>
            <a:fld id="{C479D5F6-EDCB-402A-AC08-4943A1820E8F}" type="slidenum">
              <a:rPr lang="en-US" smtClean="0"/>
              <a:pPr/>
              <a:t>15</a:t>
            </a:fld>
            <a:endParaRPr lang="en-US" dirty="0"/>
          </a:p>
        </p:txBody>
      </p:sp>
      <p:graphicFrame>
        <p:nvGraphicFramePr>
          <p:cNvPr id="5" name="Content Placeholder 4">
            <a:extLst>
              <a:ext uri="{FF2B5EF4-FFF2-40B4-BE49-F238E27FC236}">
                <a16:creationId xmlns:a16="http://schemas.microsoft.com/office/drawing/2014/main" id="{C8B09036-38DC-12E6-0349-ED7A5E0537DE}"/>
              </a:ext>
            </a:extLst>
          </p:cNvPr>
          <p:cNvGraphicFramePr>
            <a:graphicFrameLocks noGrp="1"/>
          </p:cNvGraphicFramePr>
          <p:nvPr>
            <p:ph idx="1"/>
            <p:extLst>
              <p:ext uri="{D42A27DB-BD31-4B8C-83A1-F6EECF244321}">
                <p14:modId xmlns:p14="http://schemas.microsoft.com/office/powerpoint/2010/main" val="384227821"/>
              </p:ext>
            </p:extLst>
          </p:nvPr>
        </p:nvGraphicFramePr>
        <p:xfrm>
          <a:off x="0" y="1340578"/>
          <a:ext cx="9144002" cy="4572213"/>
        </p:xfrm>
        <a:graphic>
          <a:graphicData uri="http://schemas.openxmlformats.org/drawingml/2006/table">
            <a:tbl>
              <a:tblPr firstRow="1" bandRow="1">
                <a:tableStyleId>{93296810-A885-4BE3-A3E7-6D5BEEA58F35}</a:tableStyleId>
              </a:tblPr>
              <a:tblGrid>
                <a:gridCol w="3347524">
                  <a:extLst>
                    <a:ext uri="{9D8B030D-6E8A-4147-A177-3AD203B41FA5}">
                      <a16:colId xmlns:a16="http://schemas.microsoft.com/office/drawing/2014/main" val="20000"/>
                    </a:ext>
                  </a:extLst>
                </a:gridCol>
                <a:gridCol w="1031673">
                  <a:extLst>
                    <a:ext uri="{9D8B030D-6E8A-4147-A177-3AD203B41FA5}">
                      <a16:colId xmlns:a16="http://schemas.microsoft.com/office/drawing/2014/main" val="20001"/>
                    </a:ext>
                  </a:extLst>
                </a:gridCol>
                <a:gridCol w="4764805">
                  <a:extLst>
                    <a:ext uri="{9D8B030D-6E8A-4147-A177-3AD203B41FA5}">
                      <a16:colId xmlns:a16="http://schemas.microsoft.com/office/drawing/2014/main" val="20002"/>
                    </a:ext>
                  </a:extLst>
                </a:gridCol>
              </a:tblGrid>
              <a:tr h="384261">
                <a:tc>
                  <a:txBody>
                    <a:bodyPr/>
                    <a:lstStyle/>
                    <a:p>
                      <a:pPr marL="0" marR="0" algn="ctr">
                        <a:spcBef>
                          <a:spcPts val="0"/>
                        </a:spcBef>
                        <a:spcAft>
                          <a:spcPts val="0"/>
                        </a:spcAft>
                      </a:pPr>
                      <a:r>
                        <a:rPr lang="en-US" sz="1800" dirty="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extLst>
                  <a:ext uri="{0D108BD9-81ED-4DB2-BD59-A6C34878D82A}">
                    <a16:rowId xmlns:a16="http://schemas.microsoft.com/office/drawing/2014/main" val="10000"/>
                  </a:ext>
                </a:extLst>
              </a:tr>
              <a:tr h="427591">
                <a:tc>
                  <a:txBody>
                    <a:bodyPr/>
                    <a:lstStyle/>
                    <a:p>
                      <a:pPr marL="0" marR="0" algn="ctr">
                        <a:spcBef>
                          <a:spcPts val="0"/>
                        </a:spcBef>
                        <a:spcAft>
                          <a:spcPts val="0"/>
                        </a:spcAft>
                      </a:pPr>
                      <a:r>
                        <a:rPr lang="en-US" sz="1800" dirty="0">
                          <a:effectLst/>
                        </a:rPr>
                        <a:t>ACCESS for ELLs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Kindergarten ACCESS</a:t>
                      </a:r>
                    </a:p>
                    <a:p>
                      <a:pPr marL="0" marR="0" algn="ctr">
                        <a:spcBef>
                          <a:spcPts val="0"/>
                        </a:spcBef>
                        <a:spcAft>
                          <a:spcPts val="0"/>
                        </a:spcAft>
                      </a:pPr>
                      <a:r>
                        <a:rPr lang="en-US" sz="1800" b="0" dirty="0">
                          <a:solidFill>
                            <a:schemeClr val="tx1">
                              <a:lumMod val="50000"/>
                            </a:schemeClr>
                          </a:solidFill>
                          <a:effectLst/>
                          <a:latin typeface="+mn-lt"/>
                          <a:ea typeface="Calibri"/>
                        </a:rPr>
                        <a:t>Alternate ACCESS</a:t>
                      </a:r>
                    </a:p>
                  </a:txBody>
                  <a:tcPr marL="0" marR="0" marT="0" marB="0" anchor="ctr"/>
                </a:tc>
                <a:tc>
                  <a:txBody>
                    <a:bodyPr/>
                    <a:lstStyle/>
                    <a:p>
                      <a:pPr marL="0" marR="0" algn="ctr">
                        <a:spcBef>
                          <a:spcPts val="0"/>
                        </a:spcBef>
                        <a:spcAft>
                          <a:spcPts val="0"/>
                        </a:spcAft>
                      </a:pPr>
                      <a:r>
                        <a:rPr lang="en-US" sz="1800" dirty="0">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January 8 - February 9, 2024</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1"/>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 and CoAlt: Science</a:t>
                      </a:r>
                      <a:endParaRPr lang="en-US" sz="1800" b="0" baseline="3000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5, 8, 11</a:t>
                      </a:r>
                      <a:endParaRPr lang="en-US" sz="1800" baseline="30000" dirty="0">
                        <a:solidFill>
                          <a:srgbClr val="000000"/>
                        </a:solidFill>
                        <a:effectLst/>
                        <a:latin typeface="+mn-lt"/>
                        <a:ea typeface="Calibri"/>
                      </a:endParaRPr>
                    </a:p>
                  </a:txBody>
                  <a:tcPr marL="0" marR="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April 8 - 26, 2024</a:t>
                      </a: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3"/>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a:t>
                      </a:r>
                      <a:r>
                        <a:rPr lang="en-US" sz="1800" baseline="0" dirty="0">
                          <a:effectLst/>
                        </a:rPr>
                        <a:t> </a:t>
                      </a:r>
                      <a:r>
                        <a:rPr lang="en-US" sz="1800" dirty="0">
                          <a:effectLst/>
                        </a:rPr>
                        <a:t>Math</a:t>
                      </a:r>
                      <a:r>
                        <a:rPr lang="en-US" sz="1800" baseline="0" dirty="0">
                          <a:effectLst/>
                        </a:rPr>
                        <a:t> and ELA (CSLA</a:t>
                      </a:r>
                      <a:r>
                        <a:rPr lang="en-US" sz="1800" baseline="30000" dirty="0">
                          <a:effectLst/>
                        </a:rPr>
                        <a:t>1</a:t>
                      </a:r>
                      <a:r>
                        <a:rPr lang="en-US" sz="1800" baseline="0" dirty="0">
                          <a:effectLst/>
                        </a:rPr>
                        <a:t>)</a:t>
                      </a:r>
                      <a:r>
                        <a:rPr lang="en-US" sz="1800" dirty="0">
                          <a:effectLst/>
                        </a:rPr>
                        <a:t> </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4"/>
                  </a:ext>
                </a:extLst>
              </a:tr>
              <a:tr h="429768">
                <a:tc>
                  <a:txBody>
                    <a:bodyPr/>
                    <a:lstStyle/>
                    <a:p>
                      <a:pPr marL="0" marR="0" algn="ctr">
                        <a:spcBef>
                          <a:spcPts val="0"/>
                        </a:spcBef>
                        <a:spcAft>
                          <a:spcPts val="0"/>
                        </a:spcAft>
                      </a:pPr>
                      <a:r>
                        <a:rPr lang="en-US" sz="1800" dirty="0">
                          <a:effectLst/>
                        </a:rPr>
                        <a:t>CoAlt: DLM ELA and</a:t>
                      </a:r>
                      <a:r>
                        <a:rPr lang="en-US" sz="1800" baseline="0" dirty="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Aligned to CMAS: Math </a:t>
                      </a:r>
                      <a:r>
                        <a:rPr lang="en-US" sz="1800" baseline="0" dirty="0">
                          <a:effectLst/>
                        </a:rPr>
                        <a:t>and ELA schedule</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5"/>
                  </a:ext>
                </a:extLst>
              </a:tr>
              <a:tr h="91440">
                <a:tc>
                  <a:txBody>
                    <a:bodyPr/>
                    <a:lstStyle/>
                    <a:p>
                      <a:pPr marL="0" marR="0" algn="ctr">
                        <a:spcBef>
                          <a:spcPts val="0"/>
                        </a:spcBef>
                        <a:spcAft>
                          <a:spcPts val="0"/>
                        </a:spcAft>
                      </a:pPr>
                      <a:r>
                        <a:rPr lang="en-US" sz="1800" dirty="0">
                          <a:effectLst/>
                        </a:rPr>
                        <a:t>CO PSAT</a:t>
                      </a:r>
                      <a:endParaRPr lang="en-US" sz="1800" b="0" baseline="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9,</a:t>
                      </a:r>
                      <a:r>
                        <a:rPr lang="en-US" sz="1800" baseline="0" dirty="0">
                          <a:effectLst/>
                        </a:rPr>
                        <a:t> </a:t>
                      </a:r>
                      <a:r>
                        <a:rPr lang="en-US" sz="1800" dirty="0">
                          <a:effectLst/>
                        </a:rPr>
                        <a:t>10</a:t>
                      </a:r>
                      <a:endParaRPr lang="en-US" sz="1800" dirty="0">
                        <a:solidFill>
                          <a:srgbClr val="000000"/>
                        </a:solidFill>
                        <a:effectLst/>
                        <a:latin typeface="+mn-lt"/>
                        <a:ea typeface="Calibri"/>
                      </a:endParaRPr>
                    </a:p>
                  </a:txBody>
                  <a:tcPr marL="0" marR="0" marT="0" marB="0" anchor="ctr"/>
                </a:tc>
                <a:tc>
                  <a:txBody>
                    <a:bodyPr/>
                    <a:lstStyle/>
                    <a:p>
                      <a:pPr algn="ctr"/>
                      <a:r>
                        <a:rPr lang="en-US" dirty="0"/>
                        <a:t>April 15 - April 26, 2024</a:t>
                      </a:r>
                    </a:p>
                    <a:p>
                      <a:pPr algn="ctr"/>
                      <a:r>
                        <a:rPr lang="en-US" sz="1800" b="0" kern="1200" dirty="0">
                          <a:solidFill>
                            <a:schemeClr val="tx1"/>
                          </a:solidFill>
                          <a:effectLst/>
                        </a:rPr>
                        <a:t>Dates may be selected based on district/school preference within this window</a:t>
                      </a:r>
                      <a:endParaRPr lang="en-US" sz="1800" b="0" i="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91440">
                <a:tc>
                  <a:txBody>
                    <a:bodyPr/>
                    <a:lstStyle/>
                    <a:p>
                      <a:pPr marL="0" marR="0" algn="ctr">
                        <a:spcBef>
                          <a:spcPts val="0"/>
                        </a:spcBef>
                        <a:spcAft>
                          <a:spcPts val="0"/>
                        </a:spcAft>
                      </a:pPr>
                      <a:r>
                        <a:rPr lang="en-US" sz="1800" dirty="0">
                          <a:effectLst/>
                        </a:rPr>
                        <a:t>CO SAT</a:t>
                      </a:r>
                      <a:endParaRPr lang="en-US" sz="1800" b="0" baseline="0" dirty="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dirty="0"/>
                        <a:t>April 15 - April 26,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rPr>
                        <a:t>Dates may be selected based on district/school preference within this window</a:t>
                      </a:r>
                      <a:endParaRPr lang="en-US" sz="1800" b="0" i="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29768">
                <a:tc>
                  <a:txBody>
                    <a:bodyPr/>
                    <a:lstStyle/>
                    <a:p>
                      <a:pPr marL="0" marR="0" algn="ctr">
                        <a:spcBef>
                          <a:spcPts val="0"/>
                        </a:spcBef>
                        <a:spcAft>
                          <a:spcPts val="0"/>
                        </a:spcAft>
                      </a:pPr>
                      <a:r>
                        <a:rPr lang="en-US" sz="1800" b="0" baseline="0" dirty="0">
                          <a:solidFill>
                            <a:schemeClr val="tx1">
                              <a:lumMod val="50000"/>
                            </a:schemeClr>
                          </a:solidFill>
                          <a:effectLst/>
                        </a:rPr>
                        <a:t>CoAlt: DLM ELA and Math</a:t>
                      </a:r>
                      <a:endParaRPr lang="en-US" sz="1800" b="0" baseline="0" dirty="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a:solidFill>
                            <a:srgbClr val="000000"/>
                          </a:solidFill>
                          <a:effectLst/>
                        </a:rPr>
                        <a:t>9-11</a:t>
                      </a:r>
                      <a:endParaRPr lang="en-US" sz="1800" dirty="0">
                        <a:solidFill>
                          <a:srgbClr val="000000"/>
                        </a:solidFill>
                        <a:effectLst/>
                        <a:latin typeface="+mn-lt"/>
                        <a:ea typeface="Calibri"/>
                      </a:endParaRPr>
                    </a:p>
                  </a:txBody>
                  <a:tcPr marL="0" marR="0" marT="0" marB="0" anchor="ctr"/>
                </a:tc>
                <a:tc>
                  <a:txBody>
                    <a:bodyPr/>
                    <a:lstStyle/>
                    <a:p>
                      <a:pPr algn="ctr" fontAlgn="t"/>
                      <a:r>
                        <a:rPr lang="en-US" sz="1800" dirty="0">
                          <a:solidFill>
                            <a:srgbClr val="000000"/>
                          </a:solidFill>
                          <a:effectLst/>
                        </a:rPr>
                        <a:t>Aligned to PSAT and SAT schedules</a:t>
                      </a:r>
                    </a:p>
                  </a:txBody>
                  <a:tcPr marL="0" marR="0" marT="0" marB="0" anchor="ctr"/>
                </a:tc>
                <a:extLst>
                  <a:ext uri="{0D108BD9-81ED-4DB2-BD59-A6C34878D82A}">
                    <a16:rowId xmlns:a16="http://schemas.microsoft.com/office/drawing/2014/main" val="3356140669"/>
                  </a:ext>
                </a:extLst>
              </a:tr>
            </a:tbl>
          </a:graphicData>
        </a:graphic>
      </p:graphicFrame>
      <p:sp>
        <p:nvSpPr>
          <p:cNvPr id="7" name="TextBox 6">
            <a:extLst>
              <a:ext uri="{FF2B5EF4-FFF2-40B4-BE49-F238E27FC236}">
                <a16:creationId xmlns:a16="http://schemas.microsoft.com/office/drawing/2014/main" id="{C0486435-6066-8E67-53D6-4E4A4008D10C}"/>
              </a:ext>
            </a:extLst>
          </p:cNvPr>
          <p:cNvSpPr txBox="1"/>
          <p:nvPr/>
        </p:nvSpPr>
        <p:spPr>
          <a:xfrm>
            <a:off x="1023687" y="6099951"/>
            <a:ext cx="6230352" cy="369332"/>
          </a:xfrm>
          <a:prstGeom prst="rect">
            <a:avLst/>
          </a:prstGeom>
          <a:noFill/>
        </p:spPr>
        <p:txBody>
          <a:bodyPr wrap="square">
            <a:spAutoFit/>
          </a:bodyPr>
          <a:lstStyle/>
          <a:p>
            <a:r>
              <a:rPr lang="en-US" baseline="30000" dirty="0">
                <a:solidFill>
                  <a:srgbClr val="000000"/>
                </a:solidFill>
              </a:rPr>
              <a:t>1</a:t>
            </a:r>
            <a:r>
              <a:rPr lang="en-US" dirty="0">
                <a:solidFill>
                  <a:srgbClr val="000000"/>
                </a:solidFill>
              </a:rPr>
              <a:t>CSLA is for eligible multilingual learners in grades 3 and 4 only</a:t>
            </a:r>
          </a:p>
        </p:txBody>
      </p:sp>
    </p:spTree>
    <p:extLst>
      <p:ext uri="{BB962C8B-B14F-4D97-AF65-F5344CB8AC3E}">
        <p14:creationId xmlns:p14="http://schemas.microsoft.com/office/powerpoint/2010/main" val="2516676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A871-E7B8-06F0-1473-8DE4AA7C953D}"/>
              </a:ext>
            </a:extLst>
          </p:cNvPr>
          <p:cNvSpPr>
            <a:spLocks noGrp="1"/>
          </p:cNvSpPr>
          <p:nvPr>
            <p:ph type="title"/>
          </p:nvPr>
        </p:nvSpPr>
        <p:spPr>
          <a:xfrm>
            <a:off x="245194" y="254514"/>
            <a:ext cx="5654162" cy="756418"/>
          </a:xfrm>
        </p:spPr>
        <p:txBody>
          <a:bodyPr>
            <a:noAutofit/>
          </a:bodyPr>
          <a:lstStyle/>
          <a:p>
            <a:r>
              <a:rPr lang="en-US" sz="3200" dirty="0"/>
              <a:t>Accessibility and Accommodations Flowchart</a:t>
            </a:r>
          </a:p>
        </p:txBody>
      </p:sp>
      <p:sp>
        <p:nvSpPr>
          <p:cNvPr id="4" name="Slide Number Placeholder 3">
            <a:extLst>
              <a:ext uri="{FF2B5EF4-FFF2-40B4-BE49-F238E27FC236}">
                <a16:creationId xmlns:a16="http://schemas.microsoft.com/office/drawing/2014/main" id="{4F140A1A-141B-199D-4A04-E1AFB3610398}"/>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
        <p:nvSpPr>
          <p:cNvPr id="5" name="Content Placeholder 4">
            <a:extLst>
              <a:ext uri="{FF2B5EF4-FFF2-40B4-BE49-F238E27FC236}">
                <a16:creationId xmlns:a16="http://schemas.microsoft.com/office/drawing/2014/main" id="{267D1A30-0A8D-6983-789B-F0AB3194B656}"/>
              </a:ext>
            </a:extLst>
          </p:cNvPr>
          <p:cNvSpPr txBox="1">
            <a:spLocks noGrp="1"/>
          </p:cNvSpPr>
          <p:nvPr>
            <p:ph idx="1"/>
          </p:nvPr>
        </p:nvSpPr>
        <p:spPr>
          <a:xfrm>
            <a:off x="628649" y="1463675"/>
            <a:ext cx="7698921" cy="5328468"/>
          </a:xfrm>
          <a:prstGeom prst="triangle">
            <a:avLst>
              <a:gd name="adj" fmla="val 47742"/>
            </a:avLst>
          </a:prstGeom>
          <a:solidFill>
            <a:srgbClr val="5B6065"/>
          </a:solidFill>
          <a:ln w="190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dirty="0"/>
              <a:t> </a:t>
            </a:r>
          </a:p>
        </p:txBody>
      </p:sp>
      <p:sp>
        <p:nvSpPr>
          <p:cNvPr id="6" name="TextBox 5">
            <a:extLst>
              <a:ext uri="{FF2B5EF4-FFF2-40B4-BE49-F238E27FC236}">
                <a16:creationId xmlns:a16="http://schemas.microsoft.com/office/drawing/2014/main" id="{B9068503-F18A-D498-6040-FE54AA8F9F3B}"/>
              </a:ext>
            </a:extLst>
          </p:cNvPr>
          <p:cNvSpPr txBox="1"/>
          <p:nvPr/>
        </p:nvSpPr>
        <p:spPr>
          <a:xfrm>
            <a:off x="3366356" y="2108382"/>
            <a:ext cx="1982624" cy="830997"/>
          </a:xfrm>
          <a:prstGeom prst="rect">
            <a:avLst/>
          </a:prstGeom>
          <a:noFill/>
          <a:ln>
            <a:noFill/>
          </a:ln>
        </p:spPr>
        <p:txBody>
          <a:bodyPr wrap="square" rtlCol="0">
            <a:spAutoFit/>
          </a:bodyPr>
          <a:lstStyle/>
          <a:p>
            <a:pPr algn="ctr"/>
            <a:r>
              <a:rPr lang="en-US" sz="2400" b="1" dirty="0">
                <a:solidFill>
                  <a:schemeClr val="accent6">
                    <a:lumMod val="20000"/>
                    <a:lumOff val="80000"/>
                  </a:schemeClr>
                </a:solidFill>
              </a:rPr>
              <a:t>Unique </a:t>
            </a:r>
          </a:p>
          <a:p>
            <a:pPr algn="ctr"/>
            <a:r>
              <a:rPr lang="en-US" sz="2400" b="1" dirty="0" err="1">
                <a:solidFill>
                  <a:schemeClr val="accent6">
                    <a:lumMod val="20000"/>
                    <a:lumOff val="80000"/>
                  </a:schemeClr>
                </a:solidFill>
              </a:rPr>
              <a:t>Accoms</a:t>
            </a:r>
            <a:endParaRPr lang="en-US" sz="2400" b="1" dirty="0">
              <a:solidFill>
                <a:schemeClr val="accent6">
                  <a:lumMod val="20000"/>
                  <a:lumOff val="80000"/>
                </a:schemeClr>
              </a:solidFill>
            </a:endParaRPr>
          </a:p>
        </p:txBody>
      </p:sp>
      <p:sp>
        <p:nvSpPr>
          <p:cNvPr id="7" name="TextBox 6">
            <a:extLst>
              <a:ext uri="{FF2B5EF4-FFF2-40B4-BE49-F238E27FC236}">
                <a16:creationId xmlns:a16="http://schemas.microsoft.com/office/drawing/2014/main" id="{925C9246-004D-3CD2-3C8A-7A52A7B85489}"/>
              </a:ext>
            </a:extLst>
          </p:cNvPr>
          <p:cNvSpPr txBox="1"/>
          <p:nvPr/>
        </p:nvSpPr>
        <p:spPr>
          <a:xfrm>
            <a:off x="2969485" y="3167390"/>
            <a:ext cx="2843310" cy="523220"/>
          </a:xfrm>
          <a:prstGeom prst="rect">
            <a:avLst/>
          </a:prstGeom>
          <a:noFill/>
        </p:spPr>
        <p:txBody>
          <a:bodyPr wrap="square" rtlCol="0">
            <a:spAutoFit/>
          </a:bodyPr>
          <a:lstStyle/>
          <a:p>
            <a:pPr algn="ctr"/>
            <a:r>
              <a:rPr lang="en-US" sz="2800" b="1" dirty="0">
                <a:solidFill>
                  <a:schemeClr val="accent6">
                    <a:lumMod val="20000"/>
                    <a:lumOff val="80000"/>
                  </a:schemeClr>
                </a:solidFill>
              </a:rPr>
              <a:t>Accommodations</a:t>
            </a:r>
          </a:p>
        </p:txBody>
      </p:sp>
      <p:sp>
        <p:nvSpPr>
          <p:cNvPr id="8" name="TextBox 7">
            <a:extLst>
              <a:ext uri="{FF2B5EF4-FFF2-40B4-BE49-F238E27FC236}">
                <a16:creationId xmlns:a16="http://schemas.microsoft.com/office/drawing/2014/main" id="{613A589F-10D5-594B-5FCA-29C557373099}"/>
              </a:ext>
            </a:extLst>
          </p:cNvPr>
          <p:cNvSpPr txBox="1"/>
          <p:nvPr/>
        </p:nvSpPr>
        <p:spPr>
          <a:xfrm>
            <a:off x="3416265" y="3885165"/>
            <a:ext cx="2328951" cy="954107"/>
          </a:xfrm>
          <a:prstGeom prst="rect">
            <a:avLst/>
          </a:prstGeom>
          <a:noFill/>
        </p:spPr>
        <p:txBody>
          <a:bodyPr wrap="square" rtlCol="0">
            <a:spAutoFit/>
          </a:bodyPr>
          <a:lstStyle/>
          <a:p>
            <a:pPr algn="ctr"/>
            <a:r>
              <a:rPr lang="en-US" sz="2800" b="1" dirty="0">
                <a:solidFill>
                  <a:schemeClr val="accent6">
                    <a:lumMod val="20000"/>
                    <a:lumOff val="80000"/>
                  </a:schemeClr>
                </a:solidFill>
              </a:rPr>
              <a:t>Accessibility Features</a:t>
            </a:r>
          </a:p>
        </p:txBody>
      </p:sp>
      <p:sp>
        <p:nvSpPr>
          <p:cNvPr id="9" name="TextBox 8">
            <a:extLst>
              <a:ext uri="{FF2B5EF4-FFF2-40B4-BE49-F238E27FC236}">
                <a16:creationId xmlns:a16="http://schemas.microsoft.com/office/drawing/2014/main" id="{8A59B25B-B3BE-0500-AF9C-365E48C7B558}"/>
              </a:ext>
            </a:extLst>
          </p:cNvPr>
          <p:cNvSpPr txBox="1"/>
          <p:nvPr/>
        </p:nvSpPr>
        <p:spPr>
          <a:xfrm>
            <a:off x="3407524" y="4898907"/>
            <a:ext cx="2585102" cy="954107"/>
          </a:xfrm>
          <a:prstGeom prst="rect">
            <a:avLst/>
          </a:prstGeom>
          <a:noFill/>
        </p:spPr>
        <p:txBody>
          <a:bodyPr wrap="square" rtlCol="0">
            <a:spAutoFit/>
          </a:bodyPr>
          <a:lstStyle/>
          <a:p>
            <a:pPr algn="ctr"/>
            <a:r>
              <a:rPr lang="en-US" sz="2800" b="1" dirty="0">
                <a:solidFill>
                  <a:schemeClr val="accent6">
                    <a:lumMod val="20000"/>
                    <a:lumOff val="80000"/>
                  </a:schemeClr>
                </a:solidFill>
              </a:rPr>
              <a:t>Administration Considerations</a:t>
            </a:r>
          </a:p>
        </p:txBody>
      </p:sp>
      <p:sp>
        <p:nvSpPr>
          <p:cNvPr id="10" name="TextBox 9">
            <a:extLst>
              <a:ext uri="{FF2B5EF4-FFF2-40B4-BE49-F238E27FC236}">
                <a16:creationId xmlns:a16="http://schemas.microsoft.com/office/drawing/2014/main" id="{0993CC00-7CF5-EF24-3684-91BB8228C31A}"/>
              </a:ext>
            </a:extLst>
          </p:cNvPr>
          <p:cNvSpPr txBox="1"/>
          <p:nvPr/>
        </p:nvSpPr>
        <p:spPr>
          <a:xfrm>
            <a:off x="3606870" y="6080266"/>
            <a:ext cx="1982624" cy="523220"/>
          </a:xfrm>
          <a:prstGeom prst="rect">
            <a:avLst/>
          </a:prstGeom>
          <a:noFill/>
        </p:spPr>
        <p:txBody>
          <a:bodyPr wrap="square" rtlCol="0">
            <a:spAutoFit/>
          </a:bodyPr>
          <a:lstStyle/>
          <a:p>
            <a:pPr algn="ctr"/>
            <a:r>
              <a:rPr lang="en-US" sz="2800" b="1" dirty="0">
                <a:solidFill>
                  <a:schemeClr val="accent6">
                    <a:lumMod val="20000"/>
                    <a:lumOff val="80000"/>
                  </a:schemeClr>
                </a:solidFill>
              </a:rPr>
              <a:t>All Students</a:t>
            </a:r>
          </a:p>
        </p:txBody>
      </p:sp>
      <p:cxnSp>
        <p:nvCxnSpPr>
          <p:cNvPr id="12" name="Straight Connector 11">
            <a:extLst>
              <a:ext uri="{FF2B5EF4-FFF2-40B4-BE49-F238E27FC236}">
                <a16:creationId xmlns:a16="http://schemas.microsoft.com/office/drawing/2014/main" id="{D2D64BD5-B345-A481-990F-27EAD4F6730B}"/>
              </a:ext>
            </a:extLst>
          </p:cNvPr>
          <p:cNvCxnSpPr>
            <a:cxnSpLocks/>
          </p:cNvCxnSpPr>
          <p:nvPr/>
        </p:nvCxnSpPr>
        <p:spPr>
          <a:xfrm>
            <a:off x="3273765" y="3013225"/>
            <a:ext cx="22501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8A0C2E8-434D-1445-C60A-971B04D57DCF}"/>
              </a:ext>
            </a:extLst>
          </p:cNvPr>
          <p:cNvCxnSpPr>
            <a:cxnSpLocks/>
          </p:cNvCxnSpPr>
          <p:nvPr/>
        </p:nvCxnSpPr>
        <p:spPr>
          <a:xfrm>
            <a:off x="2590800" y="3885165"/>
            <a:ext cx="3552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5B7A9EA-69E4-9164-18DF-65661E8568BF}"/>
              </a:ext>
            </a:extLst>
          </p:cNvPr>
          <p:cNvCxnSpPr>
            <a:cxnSpLocks/>
          </p:cNvCxnSpPr>
          <p:nvPr/>
        </p:nvCxnSpPr>
        <p:spPr>
          <a:xfrm>
            <a:off x="1992086" y="4876413"/>
            <a:ext cx="49103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1826735-8187-9AE2-F4A6-4FB56C0C44AF}"/>
              </a:ext>
            </a:extLst>
          </p:cNvPr>
          <p:cNvCxnSpPr>
            <a:cxnSpLocks/>
          </p:cNvCxnSpPr>
          <p:nvPr/>
        </p:nvCxnSpPr>
        <p:spPr>
          <a:xfrm flipV="1">
            <a:off x="1139193" y="5926877"/>
            <a:ext cx="6503894" cy="18556"/>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9742D00-1824-88C9-FA15-4757D913CC87}"/>
              </a:ext>
            </a:extLst>
          </p:cNvPr>
          <p:cNvSpPr txBox="1"/>
          <p:nvPr/>
        </p:nvSpPr>
        <p:spPr>
          <a:xfrm>
            <a:off x="490604" y="1512702"/>
            <a:ext cx="2016808" cy="1200329"/>
          </a:xfrm>
          <a:prstGeom prst="rect">
            <a:avLst/>
          </a:prstGeom>
          <a:noFill/>
        </p:spPr>
        <p:txBody>
          <a:bodyPr wrap="square" rtlCol="0">
            <a:spAutoFit/>
          </a:bodyPr>
          <a:lstStyle/>
          <a:p>
            <a:pPr algn="ctr"/>
            <a:r>
              <a:rPr lang="en-US" sz="2400" dirty="0">
                <a:solidFill>
                  <a:srgbClr val="000000"/>
                </a:solidFill>
              </a:rPr>
              <a:t>Students </a:t>
            </a:r>
            <a:r>
              <a:rPr lang="en-US" sz="2400" b="1" i="1" u="sng" dirty="0">
                <a:solidFill>
                  <a:srgbClr val="000000"/>
                </a:solidFill>
              </a:rPr>
              <a:t>must </a:t>
            </a:r>
            <a:r>
              <a:rPr lang="en-US" sz="2400" dirty="0">
                <a:solidFill>
                  <a:srgbClr val="000000"/>
                </a:solidFill>
              </a:rPr>
              <a:t>have an active IEP/504</a:t>
            </a:r>
          </a:p>
        </p:txBody>
      </p:sp>
      <p:sp>
        <p:nvSpPr>
          <p:cNvPr id="42" name="TextBox 41">
            <a:extLst>
              <a:ext uri="{FF2B5EF4-FFF2-40B4-BE49-F238E27FC236}">
                <a16:creationId xmlns:a16="http://schemas.microsoft.com/office/drawing/2014/main" id="{A1E5A397-6B2F-2BBD-5D43-B0A97B224EBD}"/>
              </a:ext>
            </a:extLst>
          </p:cNvPr>
          <p:cNvSpPr txBox="1"/>
          <p:nvPr/>
        </p:nvSpPr>
        <p:spPr>
          <a:xfrm>
            <a:off x="134676" y="3056310"/>
            <a:ext cx="2016808" cy="830997"/>
          </a:xfrm>
          <a:prstGeom prst="rect">
            <a:avLst/>
          </a:prstGeom>
          <a:noFill/>
        </p:spPr>
        <p:txBody>
          <a:bodyPr wrap="square" rtlCol="0">
            <a:spAutoFit/>
          </a:bodyPr>
          <a:lstStyle/>
          <a:p>
            <a:pPr algn="ctr"/>
            <a:r>
              <a:rPr lang="en-US" sz="2400" dirty="0">
                <a:solidFill>
                  <a:srgbClr val="000000"/>
                </a:solidFill>
              </a:rPr>
              <a:t>Student </a:t>
            </a:r>
            <a:r>
              <a:rPr lang="en-US" sz="2400" b="1" i="1" u="sng" dirty="0">
                <a:solidFill>
                  <a:srgbClr val="000000"/>
                </a:solidFill>
              </a:rPr>
              <a:t>must </a:t>
            </a:r>
            <a:r>
              <a:rPr lang="en-US" sz="2400" dirty="0">
                <a:solidFill>
                  <a:srgbClr val="000000"/>
                </a:solidFill>
              </a:rPr>
              <a:t> be NEP/LEP </a:t>
            </a:r>
          </a:p>
        </p:txBody>
      </p:sp>
      <p:sp>
        <p:nvSpPr>
          <p:cNvPr id="43" name="TextBox 42">
            <a:extLst>
              <a:ext uri="{FF2B5EF4-FFF2-40B4-BE49-F238E27FC236}">
                <a16:creationId xmlns:a16="http://schemas.microsoft.com/office/drawing/2014/main" id="{3643A51A-6D1A-B93F-E701-1E5816F0A162}"/>
              </a:ext>
            </a:extLst>
          </p:cNvPr>
          <p:cNvSpPr txBox="1"/>
          <p:nvPr/>
        </p:nvSpPr>
        <p:spPr>
          <a:xfrm>
            <a:off x="7219841" y="2341718"/>
            <a:ext cx="2016808" cy="2308324"/>
          </a:xfrm>
          <a:prstGeom prst="rect">
            <a:avLst/>
          </a:prstGeom>
          <a:noFill/>
        </p:spPr>
        <p:txBody>
          <a:bodyPr wrap="square" rtlCol="0">
            <a:spAutoFit/>
          </a:bodyPr>
          <a:lstStyle/>
          <a:p>
            <a:pPr algn="ctr"/>
            <a:r>
              <a:rPr lang="en-US" sz="2400" b="1" i="1" u="sng" dirty="0">
                <a:solidFill>
                  <a:srgbClr val="000000"/>
                </a:solidFill>
              </a:rPr>
              <a:t>May </a:t>
            </a:r>
            <a:r>
              <a:rPr lang="en-US" sz="2400" dirty="0">
                <a:solidFill>
                  <a:srgbClr val="000000"/>
                </a:solidFill>
              </a:rPr>
              <a:t>include students with active IEP/504/LIEP (but not required)</a:t>
            </a:r>
          </a:p>
        </p:txBody>
      </p:sp>
      <p:cxnSp>
        <p:nvCxnSpPr>
          <p:cNvPr id="48" name="Straight Arrow Connector 47">
            <a:extLst>
              <a:ext uri="{FF2B5EF4-FFF2-40B4-BE49-F238E27FC236}">
                <a16:creationId xmlns:a16="http://schemas.microsoft.com/office/drawing/2014/main" id="{E7AFF564-99C7-CB74-B20D-CC371BA4E50D}"/>
              </a:ext>
            </a:extLst>
          </p:cNvPr>
          <p:cNvCxnSpPr>
            <a:cxnSpLocks/>
          </p:cNvCxnSpPr>
          <p:nvPr/>
        </p:nvCxnSpPr>
        <p:spPr>
          <a:xfrm>
            <a:off x="2507412" y="1913827"/>
            <a:ext cx="928052" cy="4068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24FAC2D-DBBA-47AF-F04D-F06141195668}"/>
              </a:ext>
            </a:extLst>
          </p:cNvPr>
          <p:cNvCxnSpPr>
            <a:cxnSpLocks/>
          </p:cNvCxnSpPr>
          <p:nvPr/>
        </p:nvCxnSpPr>
        <p:spPr>
          <a:xfrm>
            <a:off x="2507412" y="1913827"/>
            <a:ext cx="564034" cy="11674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17D22FF-CF4C-43EA-61D5-2C4900481E29}"/>
              </a:ext>
            </a:extLst>
          </p:cNvPr>
          <p:cNvCxnSpPr/>
          <p:nvPr/>
        </p:nvCxnSpPr>
        <p:spPr>
          <a:xfrm>
            <a:off x="2110154" y="3346938"/>
            <a:ext cx="77958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16984BA-6284-1817-B4B2-2932D064B159}"/>
              </a:ext>
            </a:extLst>
          </p:cNvPr>
          <p:cNvCxnSpPr>
            <a:cxnSpLocks/>
          </p:cNvCxnSpPr>
          <p:nvPr/>
        </p:nvCxnSpPr>
        <p:spPr>
          <a:xfrm flipH="1">
            <a:off x="6398868" y="3902960"/>
            <a:ext cx="937303" cy="20172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2AFD62C-C2DA-D67F-36A5-4B53C0C482FC}"/>
              </a:ext>
            </a:extLst>
          </p:cNvPr>
          <p:cNvCxnSpPr>
            <a:cxnSpLocks/>
          </p:cNvCxnSpPr>
          <p:nvPr/>
        </p:nvCxnSpPr>
        <p:spPr>
          <a:xfrm flipH="1">
            <a:off x="7076563" y="3885165"/>
            <a:ext cx="259608" cy="11207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82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4077"/>
            <a:ext cx="7772400" cy="2337620"/>
          </a:xfrm>
        </p:spPr>
        <p:txBody>
          <a:bodyPr>
            <a:normAutofit fontScale="90000"/>
          </a:bodyPr>
          <a:lstStyle/>
          <a:p>
            <a:r>
              <a:rPr lang="en-US" sz="5400" dirty="0"/>
              <a:t>ACCESS for ELLs</a:t>
            </a:r>
            <a:br>
              <a:rPr lang="en-US" sz="5400" dirty="0"/>
            </a:br>
            <a:br>
              <a:rPr lang="en-US" sz="5400" dirty="0"/>
            </a:br>
            <a:r>
              <a:rPr lang="en-US" dirty="0"/>
              <a:t>English Proficiency Assessment for </a:t>
            </a:r>
            <a:br>
              <a:rPr lang="en-US" dirty="0"/>
            </a:br>
            <a:r>
              <a:rPr lang="en-US" dirty="0"/>
              <a:t>Non English Proficient (NEP) and </a:t>
            </a:r>
            <a:br>
              <a:rPr lang="en-US" dirty="0"/>
            </a:br>
            <a:r>
              <a:rPr lang="en-US" dirty="0"/>
              <a:t>Limited English Proficient (LEP) Students</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10720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6ED6-781F-133D-7272-6C5AC6213759}"/>
              </a:ext>
            </a:extLst>
          </p:cNvPr>
          <p:cNvSpPr>
            <a:spLocks noGrp="1"/>
          </p:cNvSpPr>
          <p:nvPr>
            <p:ph type="title"/>
          </p:nvPr>
        </p:nvSpPr>
        <p:spPr>
          <a:xfrm>
            <a:off x="223071" y="375853"/>
            <a:ext cx="6081865" cy="756418"/>
          </a:xfrm>
        </p:spPr>
        <p:txBody>
          <a:bodyPr>
            <a:normAutofit/>
          </a:bodyPr>
          <a:lstStyle/>
          <a:p>
            <a:r>
              <a:rPr lang="en-US" sz="3200" dirty="0"/>
              <a:t>ACCESS for ELLs</a:t>
            </a:r>
          </a:p>
        </p:txBody>
      </p:sp>
      <p:sp>
        <p:nvSpPr>
          <p:cNvPr id="4" name="Slide Number Placeholder 3">
            <a:extLst>
              <a:ext uri="{FF2B5EF4-FFF2-40B4-BE49-F238E27FC236}">
                <a16:creationId xmlns:a16="http://schemas.microsoft.com/office/drawing/2014/main" id="{86E9738E-DC52-D88C-2E91-45CBFA34CE3D}"/>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
        <p:nvSpPr>
          <p:cNvPr id="5" name="Content Placeholder 1">
            <a:extLst>
              <a:ext uri="{FF2B5EF4-FFF2-40B4-BE49-F238E27FC236}">
                <a16:creationId xmlns:a16="http://schemas.microsoft.com/office/drawing/2014/main" id="{3F213C90-F7DF-EF5B-A5EA-7FF341C0DB98}"/>
              </a:ext>
            </a:extLst>
          </p:cNvPr>
          <p:cNvSpPr txBox="1">
            <a:spLocks noGrp="1"/>
          </p:cNvSpPr>
          <p:nvPr>
            <p:ph idx="1"/>
          </p:nvPr>
        </p:nvSpPr>
        <p:spPr>
          <a:xfrm>
            <a:off x="628650" y="1459513"/>
            <a:ext cx="7886700" cy="4640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Online</a:t>
            </a:r>
          </a:p>
          <a:p>
            <a:r>
              <a:rPr lang="en-US" dirty="0">
                <a:solidFill>
                  <a:srgbClr val="000000"/>
                </a:solidFill>
              </a:rPr>
              <a:t>Paper</a:t>
            </a:r>
          </a:p>
          <a:p>
            <a:r>
              <a:rPr lang="en-US" dirty="0">
                <a:solidFill>
                  <a:srgbClr val="000000"/>
                </a:solidFill>
              </a:rPr>
              <a:t>Kindergarten</a:t>
            </a:r>
          </a:p>
          <a:p>
            <a:r>
              <a:rPr lang="en-US" dirty="0">
                <a:solidFill>
                  <a:srgbClr val="000000"/>
                </a:solidFill>
              </a:rPr>
              <a:t>Alternate ACCESS</a:t>
            </a:r>
          </a:p>
          <a:p>
            <a:pPr marL="0" indent="0">
              <a:buNone/>
            </a:pPr>
            <a:endParaRPr lang="en-US" dirty="0">
              <a:solidFill>
                <a:srgbClr val="000000"/>
              </a:solidFill>
            </a:endParaRPr>
          </a:p>
          <a:p>
            <a:pPr marL="0" indent="0">
              <a:buNone/>
            </a:pPr>
            <a:endParaRPr lang="en-US" dirty="0">
              <a:solidFill>
                <a:srgbClr val="000000"/>
              </a:solidFill>
            </a:endParaRPr>
          </a:p>
          <a:p>
            <a:pPr marL="0" indent="0">
              <a:buFont typeface="Arial" panose="020B0604020202020204" pitchFamily="34" charset="0"/>
              <a:buNone/>
            </a:pPr>
            <a:r>
              <a:rPr lang="en-US" dirty="0">
                <a:solidFill>
                  <a:srgbClr val="000000"/>
                </a:solidFill>
                <a:hlinkClick r:id="rId2"/>
              </a:rPr>
              <a:t>https://wida.wisc.edu/sites/default/files/resource/ACCESS-Accessibility-Accommodations-Supplement.pdf</a:t>
            </a:r>
            <a:r>
              <a:rPr lang="en-US" dirty="0">
                <a:solidFill>
                  <a:srgbClr val="000000"/>
                </a:solidFill>
              </a:rPr>
              <a:t> </a:t>
            </a:r>
          </a:p>
        </p:txBody>
      </p:sp>
    </p:spTree>
    <p:extLst>
      <p:ext uri="{BB962C8B-B14F-4D97-AF65-F5344CB8AC3E}">
        <p14:creationId xmlns:p14="http://schemas.microsoft.com/office/powerpoint/2010/main" val="2397838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39F1-79D5-27F5-69D3-28D3AE30CA36}"/>
              </a:ext>
            </a:extLst>
          </p:cNvPr>
          <p:cNvSpPr>
            <a:spLocks noGrp="1"/>
          </p:cNvSpPr>
          <p:nvPr>
            <p:ph type="title"/>
          </p:nvPr>
        </p:nvSpPr>
        <p:spPr/>
        <p:txBody>
          <a:bodyPr/>
          <a:lstStyle/>
          <a:p>
            <a:r>
              <a:rPr lang="en-US" dirty="0"/>
              <a:t>Who Receives Accommodations </a:t>
            </a:r>
            <a:br>
              <a:rPr lang="en-US" dirty="0"/>
            </a:br>
            <a:r>
              <a:rPr lang="en-US" dirty="0"/>
              <a:t>on ACCESS for ELLs </a:t>
            </a:r>
          </a:p>
        </p:txBody>
      </p:sp>
      <p:sp>
        <p:nvSpPr>
          <p:cNvPr id="3" name="Content Placeholder 2">
            <a:extLst>
              <a:ext uri="{FF2B5EF4-FFF2-40B4-BE49-F238E27FC236}">
                <a16:creationId xmlns:a16="http://schemas.microsoft.com/office/drawing/2014/main" id="{7C93C0FB-9AD2-EF63-C3B6-42F0C1A55CE3}"/>
              </a:ext>
            </a:extLst>
          </p:cNvPr>
          <p:cNvSpPr>
            <a:spLocks noGrp="1"/>
          </p:cNvSpPr>
          <p:nvPr>
            <p:ph idx="1"/>
          </p:nvPr>
        </p:nvSpPr>
        <p:spPr>
          <a:xfrm>
            <a:off x="628649" y="1463039"/>
            <a:ext cx="8062589" cy="5329103"/>
          </a:xfrm>
        </p:spPr>
        <p:txBody>
          <a:bodyPr>
            <a:normAutofit fontScale="92500" lnSpcReduction="10000"/>
          </a:bodyPr>
          <a:lstStyle/>
          <a:p>
            <a:r>
              <a:rPr lang="en-US" b="1" dirty="0"/>
              <a:t>Administrative Considerations: </a:t>
            </a:r>
            <a:r>
              <a:rPr lang="en-US" dirty="0"/>
              <a:t>adjustments made to the students’ testing environment. For example, students may require 1:1 or small group testing.  Administrative considerations are available to all students.</a:t>
            </a:r>
          </a:p>
          <a:p>
            <a:r>
              <a:rPr lang="en-US" b="1" dirty="0"/>
              <a:t>Accessibility Features:  </a:t>
            </a:r>
            <a:r>
              <a:rPr lang="en-US" dirty="0"/>
              <a:t>adjustments made to increase the students’ access to the assessment by providing tools and supports that the students use in daily instruction.  These tools and support do not interfere with the construct that is being measured.  Examples are screen color preference or scratch paper. Accessibility features are available to all students.</a:t>
            </a:r>
          </a:p>
          <a:p>
            <a:r>
              <a:rPr lang="en-US" b="1" dirty="0"/>
              <a:t>Accommodations:</a:t>
            </a:r>
            <a:r>
              <a:rPr lang="en-US" b="1" dirty="0">
                <a:solidFill>
                  <a:srgbClr val="000000"/>
                </a:solidFill>
              </a:rPr>
              <a:t> </a:t>
            </a:r>
            <a:r>
              <a:rPr lang="en-US" dirty="0">
                <a:solidFill>
                  <a:srgbClr val="000000"/>
                </a:solidFill>
              </a:rPr>
              <a:t>practices and procedures that provide equitable access to an assessment for students who have a documented need in their IEP or 504 plan. Accommodations are directly related to a student’s identified disability area and the ability to access the test.  Qualifying students who receive an accommodation on the ACCESS for ELLs must have a documented need on their active IEP/504 plan.</a:t>
            </a:r>
          </a:p>
          <a:p>
            <a:endParaRPr lang="en-US" dirty="0"/>
          </a:p>
        </p:txBody>
      </p:sp>
      <p:sp>
        <p:nvSpPr>
          <p:cNvPr id="4" name="Slide Number Placeholder 3">
            <a:extLst>
              <a:ext uri="{FF2B5EF4-FFF2-40B4-BE49-F238E27FC236}">
                <a16:creationId xmlns:a16="http://schemas.microsoft.com/office/drawing/2014/main" id="{92793DD4-D61E-5C97-7BFB-3524682ED777}"/>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41607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
        <p:nvSpPr>
          <p:cNvPr id="5" name="Title 2">
            <a:extLst>
              <a:ext uri="{FF2B5EF4-FFF2-40B4-BE49-F238E27FC236}">
                <a16:creationId xmlns:a16="http://schemas.microsoft.com/office/drawing/2014/main" id="{20784B1B-07DF-B63C-FCE1-80F586F5C758}"/>
              </a:ext>
            </a:extLst>
          </p:cNvPr>
          <p:cNvSpPr>
            <a:spLocks noGrp="1"/>
          </p:cNvSpPr>
          <p:nvPr>
            <p:ph type="ctrTitle"/>
          </p:nvPr>
        </p:nvSpPr>
        <p:spPr>
          <a:xfrm>
            <a:off x="685800" y="3236913"/>
            <a:ext cx="7772400" cy="1216025"/>
          </a:xfrm>
        </p:spPr>
        <p:txBody>
          <a:bodyPr>
            <a:normAutofit fontScale="90000"/>
          </a:bodyPr>
          <a:lstStyle/>
          <a:p>
            <a:r>
              <a:rPr lang="en-US" dirty="0"/>
              <a:t>CDE Assessment Accessibility Features and Accommodations for </a:t>
            </a:r>
            <a:br>
              <a:rPr lang="en-US" dirty="0"/>
            </a:br>
            <a:r>
              <a:rPr lang="en-US" dirty="0"/>
              <a:t>Students with Disabilities and </a:t>
            </a:r>
            <a:br>
              <a:rPr lang="en-US" dirty="0"/>
            </a:br>
            <a:r>
              <a:rPr lang="en-US" dirty="0"/>
              <a:t>Multilingual Learners (NEP/LEP)</a:t>
            </a:r>
            <a:br>
              <a:rPr lang="en-US" dirty="0"/>
            </a:br>
            <a:br>
              <a:rPr lang="en-US" dirty="0"/>
            </a:br>
            <a:r>
              <a:rPr lang="en-US" dirty="0"/>
              <a:t>2023-2024</a:t>
            </a:r>
            <a:br>
              <a:rPr lang="en-US" dirty="0"/>
            </a:br>
            <a:endParaRPr lang="en-US" dirty="0"/>
          </a:p>
        </p:txBody>
      </p:sp>
    </p:spTree>
    <p:extLst>
      <p:ext uri="{BB962C8B-B14F-4D97-AF65-F5344CB8AC3E}">
        <p14:creationId xmlns:p14="http://schemas.microsoft.com/office/powerpoint/2010/main" val="304491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B8A1-A798-78CE-8B4D-75F8D2C0C4E9}"/>
              </a:ext>
            </a:extLst>
          </p:cNvPr>
          <p:cNvSpPr>
            <a:spLocks noGrp="1"/>
          </p:cNvSpPr>
          <p:nvPr>
            <p:ph type="title"/>
          </p:nvPr>
        </p:nvSpPr>
        <p:spPr>
          <a:xfrm>
            <a:off x="245193" y="254514"/>
            <a:ext cx="5634497" cy="756418"/>
          </a:xfrm>
        </p:spPr>
        <p:txBody>
          <a:bodyPr>
            <a:noAutofit/>
          </a:bodyPr>
          <a:lstStyle/>
          <a:p>
            <a:r>
              <a:rPr lang="en-US" sz="3200" dirty="0"/>
              <a:t>Administrative Considerations and Accessibility Features </a:t>
            </a:r>
          </a:p>
        </p:txBody>
      </p:sp>
      <p:sp>
        <p:nvSpPr>
          <p:cNvPr id="3" name="Content Placeholder 2">
            <a:extLst>
              <a:ext uri="{FF2B5EF4-FFF2-40B4-BE49-F238E27FC236}">
                <a16:creationId xmlns:a16="http://schemas.microsoft.com/office/drawing/2014/main" id="{3DD83F89-5CD1-E276-516E-9C3C62168C7F}"/>
              </a:ext>
            </a:extLst>
          </p:cNvPr>
          <p:cNvSpPr>
            <a:spLocks noGrp="1"/>
          </p:cNvSpPr>
          <p:nvPr>
            <p:ph idx="1"/>
          </p:nvPr>
        </p:nvSpPr>
        <p:spPr>
          <a:xfrm>
            <a:off x="460208" y="1463040"/>
            <a:ext cx="4315883" cy="4640674"/>
          </a:xfrm>
        </p:spPr>
        <p:txBody>
          <a:bodyPr>
            <a:normAutofit/>
          </a:bodyPr>
          <a:lstStyle/>
          <a:p>
            <a:pPr marL="0" indent="0">
              <a:buNone/>
            </a:pPr>
            <a:r>
              <a:rPr lang="en-US" dirty="0"/>
              <a:t>Setting</a:t>
            </a:r>
          </a:p>
          <a:p>
            <a:pPr lvl="1"/>
            <a:r>
              <a:rPr lang="en-US" dirty="0"/>
              <a:t>Adaptive and specialized equipment or furniture</a:t>
            </a:r>
          </a:p>
          <a:p>
            <a:pPr lvl="1"/>
            <a:r>
              <a:rPr lang="en-US" dirty="0"/>
              <a:t>Individual or small group setting</a:t>
            </a:r>
          </a:p>
          <a:p>
            <a:pPr marL="0" indent="0">
              <a:buNone/>
            </a:pPr>
            <a:r>
              <a:rPr lang="en-US" dirty="0"/>
              <a:t>Presentation</a:t>
            </a:r>
          </a:p>
          <a:p>
            <a:pPr lvl="1"/>
            <a:r>
              <a:rPr lang="en-US" dirty="0"/>
              <a:t>Redirection</a:t>
            </a:r>
          </a:p>
          <a:p>
            <a:pPr lvl="1"/>
            <a:r>
              <a:rPr lang="en-US" dirty="0"/>
              <a:t>Read aloud to self</a:t>
            </a:r>
          </a:p>
          <a:p>
            <a:pPr lvl="1"/>
            <a:endParaRPr lang="en-US" dirty="0"/>
          </a:p>
        </p:txBody>
      </p:sp>
      <p:sp>
        <p:nvSpPr>
          <p:cNvPr id="4" name="Slide Number Placeholder 3">
            <a:extLst>
              <a:ext uri="{FF2B5EF4-FFF2-40B4-BE49-F238E27FC236}">
                <a16:creationId xmlns:a16="http://schemas.microsoft.com/office/drawing/2014/main" id="{4A763F4E-7B6B-30FD-40C9-9AB0F15DA7CE}"/>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5" name="Content Placeholder 2">
            <a:extLst>
              <a:ext uri="{FF2B5EF4-FFF2-40B4-BE49-F238E27FC236}">
                <a16:creationId xmlns:a16="http://schemas.microsoft.com/office/drawing/2014/main" id="{C6946075-4C81-F486-3A15-BD4F651FD996}"/>
              </a:ext>
            </a:extLst>
          </p:cNvPr>
          <p:cNvSpPr txBox="1">
            <a:spLocks/>
          </p:cNvSpPr>
          <p:nvPr/>
        </p:nvSpPr>
        <p:spPr>
          <a:xfrm>
            <a:off x="5093368" y="1463040"/>
            <a:ext cx="4050632" cy="4640674"/>
          </a:xfrm>
          <a:prstGeom prst="rect">
            <a:avLst/>
          </a:prstGeom>
        </p:spPr>
        <p:txBody>
          <a:bodyPr vert="horz" lIns="0" tIns="0" rIns="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Tools</a:t>
            </a:r>
          </a:p>
          <a:p>
            <a:pPr lvl="1"/>
            <a:r>
              <a:rPr lang="en-US" dirty="0"/>
              <a:t>Color preferences</a:t>
            </a:r>
          </a:p>
          <a:p>
            <a:pPr lvl="1"/>
            <a:r>
              <a:rPr lang="en-US" dirty="0"/>
              <a:t>Line guide or tracking tool</a:t>
            </a:r>
          </a:p>
          <a:p>
            <a:pPr lvl="1"/>
            <a:r>
              <a:rPr lang="en-US" dirty="0"/>
              <a:t>Scratch paper and notepad</a:t>
            </a:r>
          </a:p>
          <a:p>
            <a:pPr lvl="1"/>
            <a:endParaRPr lang="en-US" dirty="0"/>
          </a:p>
        </p:txBody>
      </p:sp>
    </p:spTree>
    <p:extLst>
      <p:ext uri="{BB962C8B-B14F-4D97-AF65-F5344CB8AC3E}">
        <p14:creationId xmlns:p14="http://schemas.microsoft.com/office/powerpoint/2010/main" val="635086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5FA8-E0CF-D638-0A1A-513135C7FAE4}"/>
              </a:ext>
            </a:extLst>
          </p:cNvPr>
          <p:cNvSpPr>
            <a:spLocks noGrp="1"/>
          </p:cNvSpPr>
          <p:nvPr>
            <p:ph type="title"/>
          </p:nvPr>
        </p:nvSpPr>
        <p:spPr>
          <a:xfrm>
            <a:off x="343516" y="376077"/>
            <a:ext cx="6081865" cy="756418"/>
          </a:xfrm>
        </p:spPr>
        <p:txBody>
          <a:bodyPr>
            <a:normAutofit/>
          </a:bodyPr>
          <a:lstStyle/>
          <a:p>
            <a:r>
              <a:rPr lang="en-US" sz="3200" dirty="0"/>
              <a:t>Accommodations Update</a:t>
            </a:r>
          </a:p>
        </p:txBody>
      </p:sp>
      <p:sp>
        <p:nvSpPr>
          <p:cNvPr id="3" name="Content Placeholder 2">
            <a:extLst>
              <a:ext uri="{FF2B5EF4-FFF2-40B4-BE49-F238E27FC236}">
                <a16:creationId xmlns:a16="http://schemas.microsoft.com/office/drawing/2014/main" id="{3493A984-0AD6-0613-FCF5-319DB4C0B8BB}"/>
              </a:ext>
            </a:extLst>
          </p:cNvPr>
          <p:cNvSpPr>
            <a:spLocks noGrp="1"/>
          </p:cNvSpPr>
          <p:nvPr>
            <p:ph idx="1"/>
          </p:nvPr>
        </p:nvSpPr>
        <p:spPr/>
        <p:txBody>
          <a:bodyPr/>
          <a:lstStyle/>
          <a:p>
            <a:pPr marL="0" indent="0">
              <a:buNone/>
            </a:pPr>
            <a:r>
              <a:rPr lang="en-US" dirty="0"/>
              <a:t>ACCESS for ELLs is delivered online</a:t>
            </a:r>
          </a:p>
          <a:p>
            <a:endParaRPr lang="en-US" sz="1100" dirty="0"/>
          </a:p>
          <a:p>
            <a:pPr lvl="1"/>
            <a:r>
              <a:rPr lang="en-US" dirty="0"/>
              <a:t>Paper-based assessment is an accommodation </a:t>
            </a:r>
          </a:p>
          <a:p>
            <a:pPr marL="457200" lvl="1" indent="0">
              <a:buNone/>
            </a:pPr>
            <a:r>
              <a:rPr lang="en-US" dirty="0"/>
              <a:t>    only available to students with a documented </a:t>
            </a:r>
          </a:p>
          <a:p>
            <a:pPr marL="457200" lvl="1" indent="0">
              <a:buNone/>
            </a:pPr>
            <a:r>
              <a:rPr lang="en-US" dirty="0"/>
              <a:t>    disability on their IEP/504 Plan </a:t>
            </a:r>
          </a:p>
          <a:p>
            <a:pPr marL="457200" lvl="1" indent="0">
              <a:buNone/>
            </a:pPr>
            <a:endParaRPr lang="en-US" sz="1200" dirty="0"/>
          </a:p>
          <a:p>
            <a:pPr lvl="2"/>
            <a:r>
              <a:rPr lang="en-US" sz="2000" dirty="0"/>
              <a:t>Students must have a direct connection between</a:t>
            </a:r>
          </a:p>
          <a:p>
            <a:pPr marL="457200" lvl="1" indent="0">
              <a:buNone/>
            </a:pPr>
            <a:r>
              <a:rPr lang="en-US" dirty="0"/>
              <a:t>            the disability and the ability to access the test.</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sz="1600" dirty="0"/>
          </a:p>
          <a:p>
            <a:pPr marL="457200" lvl="1" indent="0">
              <a:buNone/>
            </a:pPr>
            <a:r>
              <a:rPr lang="en-US" sz="1600" dirty="0"/>
              <a:t>Reminder, Kindergarten ACCESS and Alternate remain on paper.</a:t>
            </a:r>
          </a:p>
          <a:p>
            <a:pPr marL="0" indent="0">
              <a:buNone/>
            </a:pPr>
            <a:endParaRPr lang="en-US" dirty="0"/>
          </a:p>
        </p:txBody>
      </p:sp>
      <p:sp>
        <p:nvSpPr>
          <p:cNvPr id="4" name="Slide Number Placeholder 3">
            <a:extLst>
              <a:ext uri="{FF2B5EF4-FFF2-40B4-BE49-F238E27FC236}">
                <a16:creationId xmlns:a16="http://schemas.microsoft.com/office/drawing/2014/main" id="{AB0763AB-F926-D96E-36F2-48907AE3FDA0}"/>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5" name="Scroll: Horizontal 4">
            <a:extLst>
              <a:ext uri="{FF2B5EF4-FFF2-40B4-BE49-F238E27FC236}">
                <a16:creationId xmlns:a16="http://schemas.microsoft.com/office/drawing/2014/main" id="{2C4CC073-AA93-6B32-1CCA-27D0D8D8A73C}"/>
              </a:ext>
            </a:extLst>
          </p:cNvPr>
          <p:cNvSpPr/>
          <p:nvPr/>
        </p:nvSpPr>
        <p:spPr>
          <a:xfrm rot="1156566">
            <a:off x="6434682" y="2028328"/>
            <a:ext cx="1900084" cy="141673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New this Year</a:t>
            </a:r>
          </a:p>
        </p:txBody>
      </p:sp>
    </p:spTree>
    <p:extLst>
      <p:ext uri="{BB962C8B-B14F-4D97-AF65-F5344CB8AC3E}">
        <p14:creationId xmlns:p14="http://schemas.microsoft.com/office/powerpoint/2010/main" val="1254758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957E-2EF6-60FE-2FE1-2FE41DABA3A7}"/>
              </a:ext>
            </a:extLst>
          </p:cNvPr>
          <p:cNvSpPr>
            <a:spLocks noGrp="1"/>
          </p:cNvSpPr>
          <p:nvPr>
            <p:ph type="title"/>
          </p:nvPr>
        </p:nvSpPr>
        <p:spPr>
          <a:xfrm>
            <a:off x="245193" y="432652"/>
            <a:ext cx="7296149" cy="756418"/>
          </a:xfrm>
        </p:spPr>
        <p:txBody>
          <a:bodyPr>
            <a:noAutofit/>
          </a:bodyPr>
          <a:lstStyle/>
          <a:p>
            <a:r>
              <a:rPr lang="en-US" sz="3200" dirty="0"/>
              <a:t>ACCESS for ELLs - Accommodations</a:t>
            </a:r>
          </a:p>
        </p:txBody>
      </p:sp>
      <p:sp>
        <p:nvSpPr>
          <p:cNvPr id="4" name="Slide Number Placeholder 3">
            <a:extLst>
              <a:ext uri="{FF2B5EF4-FFF2-40B4-BE49-F238E27FC236}">
                <a16:creationId xmlns:a16="http://schemas.microsoft.com/office/drawing/2014/main" id="{8679298D-780D-0A25-86B1-912E03671EF2}"/>
              </a:ext>
            </a:extLst>
          </p:cNvPr>
          <p:cNvSpPr>
            <a:spLocks noGrp="1"/>
          </p:cNvSpPr>
          <p:nvPr>
            <p:ph type="sldNum" sz="quarter" idx="12"/>
          </p:nvPr>
        </p:nvSpPr>
        <p:spPr/>
        <p:txBody>
          <a:bodyPr/>
          <a:lstStyle/>
          <a:p>
            <a:fld id="{C479D5F6-EDCB-402A-AC08-4943A1820E8F}" type="slidenum">
              <a:rPr lang="en-US" smtClean="0"/>
              <a:pPr/>
              <a:t>22</a:t>
            </a:fld>
            <a:endParaRPr lang="en-US" dirty="0"/>
          </a:p>
        </p:txBody>
      </p:sp>
      <p:graphicFrame>
        <p:nvGraphicFramePr>
          <p:cNvPr id="5" name="Content Placeholder 5">
            <a:extLst>
              <a:ext uri="{FF2B5EF4-FFF2-40B4-BE49-F238E27FC236}">
                <a16:creationId xmlns:a16="http://schemas.microsoft.com/office/drawing/2014/main" id="{C6644F0D-7887-7818-3F09-81AC5B0F7AF2}"/>
              </a:ext>
            </a:extLst>
          </p:cNvPr>
          <p:cNvGraphicFramePr>
            <a:graphicFrameLocks noGrp="1"/>
          </p:cNvGraphicFramePr>
          <p:nvPr>
            <p:ph idx="1"/>
            <p:extLst>
              <p:ext uri="{D42A27DB-BD31-4B8C-83A1-F6EECF244321}">
                <p14:modId xmlns:p14="http://schemas.microsoft.com/office/powerpoint/2010/main" val="3593071949"/>
              </p:ext>
            </p:extLst>
          </p:nvPr>
        </p:nvGraphicFramePr>
        <p:xfrm>
          <a:off x="245193" y="1324387"/>
          <a:ext cx="8677827" cy="5024178"/>
        </p:xfrm>
        <a:graphic>
          <a:graphicData uri="http://schemas.openxmlformats.org/drawingml/2006/table">
            <a:tbl>
              <a:tblPr firstRow="1" bandRow="1">
                <a:tableStyleId>{10A1B5D5-9B99-4C35-A422-299274C87663}</a:tableStyleId>
              </a:tblPr>
              <a:tblGrid>
                <a:gridCol w="7679183">
                  <a:extLst>
                    <a:ext uri="{9D8B030D-6E8A-4147-A177-3AD203B41FA5}">
                      <a16:colId xmlns:a16="http://schemas.microsoft.com/office/drawing/2014/main" val="20000"/>
                    </a:ext>
                  </a:extLst>
                </a:gridCol>
                <a:gridCol w="998644">
                  <a:extLst>
                    <a:ext uri="{9D8B030D-6E8A-4147-A177-3AD203B41FA5}">
                      <a16:colId xmlns:a16="http://schemas.microsoft.com/office/drawing/2014/main" val="20003"/>
                    </a:ext>
                  </a:extLst>
                </a:gridCol>
              </a:tblGrid>
              <a:tr h="369913">
                <a:tc>
                  <a:txBody>
                    <a:bodyPr/>
                    <a:lstStyle/>
                    <a:p>
                      <a:r>
                        <a:rPr lang="en-US" dirty="0"/>
                        <a:t>Accommodation</a:t>
                      </a:r>
                    </a:p>
                  </a:txBody>
                  <a:tcPr/>
                </a:tc>
                <a:tc>
                  <a:txBody>
                    <a:bodyPr/>
                    <a:lstStyle/>
                    <a:p>
                      <a:r>
                        <a:rPr lang="en-US" dirty="0"/>
                        <a:t>Domain</a:t>
                      </a:r>
                    </a:p>
                  </a:txBody>
                  <a:tcPr/>
                </a:tc>
                <a:extLst>
                  <a:ext uri="{0D108BD9-81ED-4DB2-BD59-A6C34878D82A}">
                    <a16:rowId xmlns:a16="http://schemas.microsoft.com/office/drawing/2014/main" val="10000"/>
                  </a:ext>
                </a:extLst>
              </a:tr>
              <a:tr h="308261">
                <a:tc>
                  <a:txBody>
                    <a:bodyPr/>
                    <a:lstStyle/>
                    <a:p>
                      <a:r>
                        <a:rPr lang="en-US" sz="1400" dirty="0"/>
                        <a:t>Braille </a:t>
                      </a:r>
                    </a:p>
                  </a:txBody>
                  <a:tcPr/>
                </a:tc>
                <a:tc>
                  <a:txBody>
                    <a:bodyPr/>
                    <a:lstStyle/>
                    <a:p>
                      <a:r>
                        <a:rPr lang="en-US" sz="1400" dirty="0"/>
                        <a:t>L, </a:t>
                      </a:r>
                      <a:r>
                        <a:rPr lang="en-US" sz="1400" baseline="0" dirty="0"/>
                        <a:t>R, W</a:t>
                      </a:r>
                      <a:endParaRPr lang="en-US" sz="1400" dirty="0"/>
                    </a:p>
                  </a:txBody>
                  <a:tcPr/>
                </a:tc>
                <a:extLst>
                  <a:ext uri="{0D108BD9-81ED-4DB2-BD59-A6C34878D82A}">
                    <a16:rowId xmlns:a16="http://schemas.microsoft.com/office/drawing/2014/main" val="10001"/>
                  </a:ext>
                </a:extLst>
              </a:tr>
              <a:tr h="308261">
                <a:tc>
                  <a:txBody>
                    <a:bodyPr/>
                    <a:lstStyle/>
                    <a:p>
                      <a:r>
                        <a:rPr lang="en-US" sz="1400" dirty="0">
                          <a:solidFill>
                            <a:schemeClr val="tx1"/>
                          </a:solidFill>
                        </a:rPr>
                        <a:t>Extended time</a:t>
                      </a:r>
                      <a:r>
                        <a:rPr lang="en-US" sz="1400" baseline="0" dirty="0">
                          <a:solidFill>
                            <a:schemeClr val="tx1"/>
                          </a:solidFill>
                        </a:rPr>
                        <a:t> of a domain over multiple days</a:t>
                      </a:r>
                      <a:endParaRPr lang="en-US" sz="1400" dirty="0">
                        <a:solidFill>
                          <a:schemeClr val="tx1"/>
                        </a:solidFill>
                      </a:endParaRPr>
                    </a:p>
                  </a:txBody>
                  <a:tcPr/>
                </a:tc>
                <a:tc>
                  <a:txBody>
                    <a:bodyPr/>
                    <a:lstStyle/>
                    <a:p>
                      <a:r>
                        <a:rPr lang="en-US" sz="1400" dirty="0">
                          <a:solidFill>
                            <a:schemeClr val="tx1"/>
                          </a:solidFill>
                        </a:rPr>
                        <a:t>L, R, S, W</a:t>
                      </a:r>
                    </a:p>
                  </a:txBody>
                  <a:tcPr/>
                </a:tc>
                <a:extLst>
                  <a:ext uri="{0D108BD9-81ED-4DB2-BD59-A6C34878D82A}">
                    <a16:rowId xmlns:a16="http://schemas.microsoft.com/office/drawing/2014/main" val="10002"/>
                  </a:ext>
                </a:extLst>
              </a:tr>
              <a:tr h="308261">
                <a:tc>
                  <a:txBody>
                    <a:bodyPr/>
                    <a:lstStyle/>
                    <a:p>
                      <a:r>
                        <a:rPr lang="en-US" sz="1400" dirty="0"/>
                        <a:t>Extended speaking test</a:t>
                      </a:r>
                      <a:r>
                        <a:rPr lang="en-US" sz="1400" baseline="0" dirty="0"/>
                        <a:t> response time</a:t>
                      </a:r>
                      <a:endParaRPr lang="en-US" sz="1400" dirty="0"/>
                    </a:p>
                  </a:txBody>
                  <a:tcPr/>
                </a:tc>
                <a:tc>
                  <a:txBody>
                    <a:bodyPr/>
                    <a:lstStyle/>
                    <a:p>
                      <a:r>
                        <a:rPr lang="en-US" sz="1400" dirty="0"/>
                        <a:t>S</a:t>
                      </a:r>
                    </a:p>
                  </a:txBody>
                  <a:tcPr/>
                </a:tc>
                <a:extLst>
                  <a:ext uri="{0D108BD9-81ED-4DB2-BD59-A6C34878D82A}">
                    <a16:rowId xmlns:a16="http://schemas.microsoft.com/office/drawing/2014/main" val="10003"/>
                  </a:ext>
                </a:extLst>
              </a:tr>
              <a:tr h="308261">
                <a:tc>
                  <a:txBody>
                    <a:bodyPr/>
                    <a:lstStyle/>
                    <a:p>
                      <a:r>
                        <a:rPr lang="en-US" sz="1400" dirty="0">
                          <a:solidFill>
                            <a:schemeClr val="tx1"/>
                          </a:solidFill>
                        </a:rPr>
                        <a:t>Extended testing time within the school day</a:t>
                      </a:r>
                    </a:p>
                  </a:txBody>
                  <a:tcPr/>
                </a:tc>
                <a:tc>
                  <a:txBody>
                    <a:bodyPr/>
                    <a:lstStyle/>
                    <a:p>
                      <a:r>
                        <a:rPr lang="en-US" sz="1400" dirty="0">
                          <a:solidFill>
                            <a:schemeClr val="tx1"/>
                          </a:solidFill>
                        </a:rPr>
                        <a:t>L, R, W</a:t>
                      </a:r>
                    </a:p>
                  </a:txBody>
                  <a:tcPr/>
                </a:tc>
                <a:extLst>
                  <a:ext uri="{0D108BD9-81ED-4DB2-BD59-A6C34878D82A}">
                    <a16:rowId xmlns:a16="http://schemas.microsoft.com/office/drawing/2014/main" val="10004"/>
                  </a:ext>
                </a:extLst>
              </a:tr>
              <a:tr h="308261">
                <a:tc>
                  <a:txBody>
                    <a:bodyPr/>
                    <a:lstStyle/>
                    <a:p>
                      <a:r>
                        <a:rPr lang="en-US" sz="1400" dirty="0"/>
                        <a:t>In-person human reader</a:t>
                      </a:r>
                    </a:p>
                  </a:txBody>
                  <a:tcPr/>
                </a:tc>
                <a:tc>
                  <a:txBody>
                    <a:bodyPr/>
                    <a:lstStyle/>
                    <a:p>
                      <a:r>
                        <a:rPr lang="en-US" sz="1400" dirty="0"/>
                        <a:t>L, S, W</a:t>
                      </a:r>
                    </a:p>
                  </a:txBody>
                  <a:tcPr/>
                </a:tc>
                <a:extLst>
                  <a:ext uri="{0D108BD9-81ED-4DB2-BD59-A6C34878D82A}">
                    <a16:rowId xmlns:a16="http://schemas.microsoft.com/office/drawing/2014/main" val="10005"/>
                  </a:ext>
                </a:extLst>
              </a:tr>
              <a:tr h="308261">
                <a:tc>
                  <a:txBody>
                    <a:bodyPr/>
                    <a:lstStyle/>
                    <a:p>
                      <a:r>
                        <a:rPr lang="en-US" sz="1400" dirty="0"/>
                        <a:t>Interpreter signs test </a:t>
                      </a:r>
                      <a:r>
                        <a:rPr lang="en-US" sz="1400" u="sng" dirty="0"/>
                        <a:t>directions</a:t>
                      </a:r>
                    </a:p>
                  </a:txBody>
                  <a:tcPr/>
                </a:tc>
                <a:tc>
                  <a:txBody>
                    <a:bodyPr/>
                    <a:lstStyle/>
                    <a:p>
                      <a:r>
                        <a:rPr lang="en-US" sz="1400" dirty="0"/>
                        <a:t>L, R, S, W</a:t>
                      </a:r>
                    </a:p>
                  </a:txBody>
                  <a:tcPr/>
                </a:tc>
                <a:extLst>
                  <a:ext uri="{0D108BD9-81ED-4DB2-BD59-A6C34878D82A}">
                    <a16:rowId xmlns:a16="http://schemas.microsoft.com/office/drawing/2014/main" val="10006"/>
                  </a:ext>
                </a:extLst>
              </a:tr>
              <a:tr h="308261">
                <a:tc>
                  <a:txBody>
                    <a:bodyPr/>
                    <a:lstStyle/>
                    <a:p>
                      <a:r>
                        <a:rPr lang="en-US" sz="1400" dirty="0"/>
                        <a:t>Large Print – Paper</a:t>
                      </a:r>
                    </a:p>
                  </a:txBody>
                  <a:tcPr/>
                </a:tc>
                <a:tc>
                  <a:txBody>
                    <a:bodyPr/>
                    <a:lstStyle/>
                    <a:p>
                      <a:r>
                        <a:rPr lang="en-US" sz="1400" dirty="0"/>
                        <a:t>L, R, S, W</a:t>
                      </a:r>
                    </a:p>
                  </a:txBody>
                  <a:tcPr/>
                </a:tc>
                <a:extLst>
                  <a:ext uri="{0D108BD9-81ED-4DB2-BD59-A6C34878D82A}">
                    <a16:rowId xmlns:a16="http://schemas.microsoft.com/office/drawing/2014/main" val="10007"/>
                  </a:ext>
                </a:extLst>
              </a:tr>
              <a:tr h="308261">
                <a:tc>
                  <a:txBody>
                    <a:bodyPr/>
                    <a:lstStyle/>
                    <a:p>
                      <a:r>
                        <a:rPr lang="en-US" sz="1400" dirty="0"/>
                        <a:t>Manual control of item audio</a:t>
                      </a:r>
                    </a:p>
                  </a:txBody>
                  <a:tcPr/>
                </a:tc>
                <a:tc>
                  <a:txBody>
                    <a:bodyPr/>
                    <a:lstStyle/>
                    <a:p>
                      <a:r>
                        <a:rPr lang="en-US" sz="1400" dirty="0"/>
                        <a:t>L</a:t>
                      </a:r>
                    </a:p>
                  </a:txBody>
                  <a:tcPr/>
                </a:tc>
                <a:extLst>
                  <a:ext uri="{0D108BD9-81ED-4DB2-BD59-A6C34878D82A}">
                    <a16:rowId xmlns:a16="http://schemas.microsoft.com/office/drawing/2014/main" val="10008"/>
                  </a:ext>
                </a:extLst>
              </a:tr>
              <a:tr h="308261">
                <a:tc>
                  <a:txBody>
                    <a:bodyPr/>
                    <a:lstStyle/>
                    <a:p>
                      <a:r>
                        <a:rPr lang="en-US" sz="1400" dirty="0"/>
                        <a:t>Non-school setting for administration</a:t>
                      </a:r>
                    </a:p>
                  </a:txBody>
                  <a:tcPr/>
                </a:tc>
                <a:tc>
                  <a:txBody>
                    <a:bodyPr/>
                    <a:lstStyle/>
                    <a:p>
                      <a:r>
                        <a:rPr lang="en-US" sz="1400" dirty="0"/>
                        <a:t>L, R, S, W</a:t>
                      </a:r>
                    </a:p>
                  </a:txBody>
                  <a:tcPr/>
                </a:tc>
                <a:extLst>
                  <a:ext uri="{0D108BD9-81ED-4DB2-BD59-A6C34878D82A}">
                    <a16:rowId xmlns:a16="http://schemas.microsoft.com/office/drawing/2014/main" val="10009"/>
                  </a:ext>
                </a:extLst>
              </a:tr>
              <a:tr h="308261">
                <a:tc>
                  <a:txBody>
                    <a:bodyPr/>
                    <a:lstStyle/>
                    <a:p>
                      <a:r>
                        <a:rPr lang="en-US" sz="1400" dirty="0"/>
                        <a:t>Paper-based testing</a:t>
                      </a:r>
                    </a:p>
                  </a:txBody>
                  <a:tcPr/>
                </a:tc>
                <a:tc>
                  <a:txBody>
                    <a:bodyPr/>
                    <a:lstStyle/>
                    <a:p>
                      <a:r>
                        <a:rPr lang="en-US" sz="1400" dirty="0"/>
                        <a:t>L, R, S, W</a:t>
                      </a:r>
                    </a:p>
                  </a:txBody>
                  <a:tcPr/>
                </a:tc>
                <a:extLst>
                  <a:ext uri="{0D108BD9-81ED-4DB2-BD59-A6C34878D82A}">
                    <a16:rowId xmlns:a16="http://schemas.microsoft.com/office/drawing/2014/main" val="2255635227"/>
                  </a:ext>
                </a:extLst>
              </a:tr>
              <a:tr h="308261">
                <a:tc>
                  <a:txBody>
                    <a:bodyPr/>
                    <a:lstStyle/>
                    <a:p>
                      <a:r>
                        <a:rPr lang="en-US" sz="1400" dirty="0"/>
                        <a:t>Repeat in-person human reader</a:t>
                      </a:r>
                    </a:p>
                  </a:txBody>
                  <a:tcPr/>
                </a:tc>
                <a:tc>
                  <a:txBody>
                    <a:bodyPr/>
                    <a:lstStyle/>
                    <a:p>
                      <a:r>
                        <a:rPr lang="en-US" sz="1400" dirty="0"/>
                        <a:t>L, S, W</a:t>
                      </a:r>
                    </a:p>
                  </a:txBody>
                  <a:tcPr/>
                </a:tc>
                <a:extLst>
                  <a:ext uri="{0D108BD9-81ED-4DB2-BD59-A6C34878D82A}">
                    <a16:rowId xmlns:a16="http://schemas.microsoft.com/office/drawing/2014/main" val="1724559589"/>
                  </a:ext>
                </a:extLst>
              </a:tr>
              <a:tr h="308261">
                <a:tc>
                  <a:txBody>
                    <a:bodyPr/>
                    <a:lstStyle/>
                    <a:p>
                      <a:r>
                        <a:rPr lang="en-US" sz="1400" dirty="0"/>
                        <a:t>Repeat item</a:t>
                      </a:r>
                      <a:r>
                        <a:rPr lang="en-US" sz="1400" baseline="0" dirty="0"/>
                        <a:t> audio</a:t>
                      </a:r>
                      <a:endParaRPr lang="en-US" sz="1400" dirty="0"/>
                    </a:p>
                  </a:txBody>
                  <a:tcPr/>
                </a:tc>
                <a:tc>
                  <a:txBody>
                    <a:bodyPr/>
                    <a:lstStyle/>
                    <a:p>
                      <a:r>
                        <a:rPr lang="en-US" sz="1400" dirty="0"/>
                        <a:t>L</a:t>
                      </a:r>
                    </a:p>
                  </a:txBody>
                  <a:tcPr/>
                </a:tc>
                <a:extLst>
                  <a:ext uri="{0D108BD9-81ED-4DB2-BD59-A6C34878D82A}">
                    <a16:rowId xmlns:a16="http://schemas.microsoft.com/office/drawing/2014/main" val="10010"/>
                  </a:ext>
                </a:extLst>
              </a:tr>
              <a:tr h="308261">
                <a:tc>
                  <a:txBody>
                    <a:bodyPr/>
                    <a:lstStyle/>
                    <a:p>
                      <a:r>
                        <a:rPr lang="en-US" sz="1400" dirty="0"/>
                        <a:t>Scribed response (speech-to-text is considered scribe on ACCESS)</a:t>
                      </a:r>
                    </a:p>
                  </a:txBody>
                  <a:tcPr/>
                </a:tc>
                <a:tc>
                  <a:txBody>
                    <a:bodyPr/>
                    <a:lstStyle/>
                    <a:p>
                      <a:r>
                        <a:rPr lang="en-US" sz="1400" dirty="0"/>
                        <a:t>L, R, W*</a:t>
                      </a:r>
                    </a:p>
                  </a:txBody>
                  <a:tcPr/>
                </a:tc>
                <a:extLst>
                  <a:ext uri="{0D108BD9-81ED-4DB2-BD59-A6C34878D82A}">
                    <a16:rowId xmlns:a16="http://schemas.microsoft.com/office/drawing/2014/main" val="10011"/>
                  </a:ext>
                </a:extLst>
              </a:tr>
              <a:tr h="308261">
                <a:tc>
                  <a:txBody>
                    <a:bodyPr/>
                    <a:lstStyle/>
                    <a:p>
                      <a:r>
                        <a:rPr lang="en-US" sz="1400" dirty="0"/>
                        <a:t>Student responds with recording</a:t>
                      </a:r>
                      <a:r>
                        <a:rPr lang="en-US" sz="1400" baseline="0" dirty="0"/>
                        <a:t>  device</a:t>
                      </a:r>
                    </a:p>
                  </a:txBody>
                  <a:tcPr/>
                </a:tc>
                <a:tc>
                  <a:txBody>
                    <a:bodyPr/>
                    <a:lstStyle/>
                    <a:p>
                      <a:r>
                        <a:rPr lang="en-US" sz="1400" dirty="0"/>
                        <a:t>W</a:t>
                      </a:r>
                    </a:p>
                  </a:txBody>
                  <a:tcPr/>
                </a:tc>
                <a:extLst>
                  <a:ext uri="{0D108BD9-81ED-4DB2-BD59-A6C34878D82A}">
                    <a16:rowId xmlns:a16="http://schemas.microsoft.com/office/drawing/2014/main" val="10012"/>
                  </a:ext>
                </a:extLst>
              </a:tr>
              <a:tr h="338611">
                <a:tc>
                  <a:txBody>
                    <a:bodyPr/>
                    <a:lstStyle/>
                    <a:p>
                      <a:r>
                        <a:rPr lang="en-US" sz="1400" baseline="0" dirty="0">
                          <a:solidFill>
                            <a:schemeClr val="tx1"/>
                          </a:solidFill>
                        </a:rPr>
                        <a:t>Pidgin Signed English (PSE), Signing Exact English (SEE), or Conceptually Accurate Signed English (CASE)</a:t>
                      </a:r>
                    </a:p>
                  </a:txBody>
                  <a:tcPr/>
                </a:tc>
                <a:tc>
                  <a:txBody>
                    <a:bodyPr/>
                    <a:lstStyle/>
                    <a:p>
                      <a:r>
                        <a:rPr lang="en-US" sz="1400" dirty="0">
                          <a:solidFill>
                            <a:schemeClr val="tx1"/>
                          </a:solidFill>
                        </a:rPr>
                        <a:t>L, S</a:t>
                      </a:r>
                    </a:p>
                  </a:txBody>
                  <a:tcPr/>
                </a:tc>
                <a:extLst>
                  <a:ext uri="{0D108BD9-81ED-4DB2-BD59-A6C34878D82A}">
                    <a16:rowId xmlns:a16="http://schemas.microsoft.com/office/drawing/2014/main" val="1337833570"/>
                  </a:ext>
                </a:extLst>
              </a:tr>
            </a:tbl>
          </a:graphicData>
        </a:graphic>
      </p:graphicFrame>
      <p:sp>
        <p:nvSpPr>
          <p:cNvPr id="6" name="TextBox 5">
            <a:extLst>
              <a:ext uri="{FF2B5EF4-FFF2-40B4-BE49-F238E27FC236}">
                <a16:creationId xmlns:a16="http://schemas.microsoft.com/office/drawing/2014/main" id="{93846B38-8153-7A4F-B240-C15C2299A360}"/>
              </a:ext>
            </a:extLst>
          </p:cNvPr>
          <p:cNvSpPr txBox="1"/>
          <p:nvPr/>
        </p:nvSpPr>
        <p:spPr>
          <a:xfrm>
            <a:off x="915435" y="6484366"/>
            <a:ext cx="7107944" cy="307777"/>
          </a:xfrm>
          <a:prstGeom prst="rect">
            <a:avLst/>
          </a:prstGeom>
          <a:noFill/>
        </p:spPr>
        <p:txBody>
          <a:bodyPr wrap="square" rtlCol="0">
            <a:spAutoFit/>
          </a:bodyPr>
          <a:lstStyle/>
          <a:p>
            <a:r>
              <a:rPr lang="en-US" sz="1400" dirty="0"/>
              <a:t>*UAR Scribe submission is required for the Writing Domain</a:t>
            </a:r>
          </a:p>
        </p:txBody>
      </p:sp>
    </p:spTree>
    <p:extLst>
      <p:ext uri="{BB962C8B-B14F-4D97-AF65-F5344CB8AC3E}">
        <p14:creationId xmlns:p14="http://schemas.microsoft.com/office/powerpoint/2010/main" val="1593785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ACCD-6ED0-4F58-CBCF-38DC8DD909B3}"/>
              </a:ext>
            </a:extLst>
          </p:cNvPr>
          <p:cNvSpPr>
            <a:spLocks noGrp="1"/>
          </p:cNvSpPr>
          <p:nvPr>
            <p:ph type="title"/>
          </p:nvPr>
        </p:nvSpPr>
        <p:spPr/>
        <p:txBody>
          <a:bodyPr/>
          <a:lstStyle/>
          <a:p>
            <a:r>
              <a:rPr lang="en-US" dirty="0"/>
              <a:t>Alternate ACCESS for ELLs - Accommodations</a:t>
            </a:r>
          </a:p>
        </p:txBody>
      </p:sp>
      <p:sp>
        <p:nvSpPr>
          <p:cNvPr id="4" name="Slide Number Placeholder 3">
            <a:extLst>
              <a:ext uri="{FF2B5EF4-FFF2-40B4-BE49-F238E27FC236}">
                <a16:creationId xmlns:a16="http://schemas.microsoft.com/office/drawing/2014/main" id="{BA8D7004-FD03-7F98-0314-2E893E017526}"/>
              </a:ext>
            </a:extLst>
          </p:cNvPr>
          <p:cNvSpPr>
            <a:spLocks noGrp="1"/>
          </p:cNvSpPr>
          <p:nvPr>
            <p:ph type="sldNum" sz="quarter" idx="12"/>
          </p:nvPr>
        </p:nvSpPr>
        <p:spPr/>
        <p:txBody>
          <a:bodyPr/>
          <a:lstStyle/>
          <a:p>
            <a:fld id="{C479D5F6-EDCB-402A-AC08-4943A1820E8F}" type="slidenum">
              <a:rPr lang="en-US" smtClean="0"/>
              <a:pPr/>
              <a:t>23</a:t>
            </a:fld>
            <a:endParaRPr lang="en-US" dirty="0"/>
          </a:p>
        </p:txBody>
      </p:sp>
      <p:graphicFrame>
        <p:nvGraphicFramePr>
          <p:cNvPr id="5" name="Content Placeholder 5">
            <a:extLst>
              <a:ext uri="{FF2B5EF4-FFF2-40B4-BE49-F238E27FC236}">
                <a16:creationId xmlns:a16="http://schemas.microsoft.com/office/drawing/2014/main" id="{3F19C096-D1C8-1AD5-937D-B1C465CEB343}"/>
              </a:ext>
            </a:extLst>
          </p:cNvPr>
          <p:cNvGraphicFramePr>
            <a:graphicFrameLocks noGrp="1"/>
          </p:cNvGraphicFramePr>
          <p:nvPr>
            <p:ph idx="1"/>
            <p:extLst>
              <p:ext uri="{D42A27DB-BD31-4B8C-83A1-F6EECF244321}">
                <p14:modId xmlns:p14="http://schemas.microsoft.com/office/powerpoint/2010/main" val="1429305430"/>
              </p:ext>
            </p:extLst>
          </p:nvPr>
        </p:nvGraphicFramePr>
        <p:xfrm>
          <a:off x="223071" y="1473383"/>
          <a:ext cx="8692329" cy="4206240"/>
        </p:xfrm>
        <a:graphic>
          <a:graphicData uri="http://schemas.openxmlformats.org/drawingml/2006/table">
            <a:tbl>
              <a:tblPr firstRow="1" bandRow="1">
                <a:tableStyleId>{10A1B5D5-9B99-4C35-A422-299274C87663}</a:tableStyleId>
              </a:tblPr>
              <a:tblGrid>
                <a:gridCol w="5787052">
                  <a:extLst>
                    <a:ext uri="{9D8B030D-6E8A-4147-A177-3AD203B41FA5}">
                      <a16:colId xmlns:a16="http://schemas.microsoft.com/office/drawing/2014/main" val="20000"/>
                    </a:ext>
                  </a:extLst>
                </a:gridCol>
                <a:gridCol w="1588642">
                  <a:extLst>
                    <a:ext uri="{9D8B030D-6E8A-4147-A177-3AD203B41FA5}">
                      <a16:colId xmlns:a16="http://schemas.microsoft.com/office/drawing/2014/main" val="20002"/>
                    </a:ext>
                  </a:extLst>
                </a:gridCol>
                <a:gridCol w="1316635">
                  <a:extLst>
                    <a:ext uri="{9D8B030D-6E8A-4147-A177-3AD203B41FA5}">
                      <a16:colId xmlns:a16="http://schemas.microsoft.com/office/drawing/2014/main" val="20003"/>
                    </a:ext>
                  </a:extLst>
                </a:gridCol>
              </a:tblGrid>
              <a:tr h="348413">
                <a:tc>
                  <a:txBody>
                    <a:bodyPr/>
                    <a:lstStyle/>
                    <a:p>
                      <a:r>
                        <a:rPr lang="en-US" dirty="0"/>
                        <a:t>Accommodation</a:t>
                      </a:r>
                    </a:p>
                  </a:txBody>
                  <a:tcPr/>
                </a:tc>
                <a:tc>
                  <a:txBody>
                    <a:bodyPr/>
                    <a:lstStyle/>
                    <a:p>
                      <a:pPr algn="ctr"/>
                      <a:r>
                        <a:rPr lang="en-US" dirty="0"/>
                        <a:t>Paper</a:t>
                      </a:r>
                    </a:p>
                  </a:txBody>
                  <a:tcPr/>
                </a:tc>
                <a:tc>
                  <a:txBody>
                    <a:bodyPr/>
                    <a:lstStyle/>
                    <a:p>
                      <a:r>
                        <a:rPr lang="en-US" dirty="0"/>
                        <a:t>Domain</a:t>
                      </a:r>
                    </a:p>
                  </a:txBody>
                  <a:tcPr/>
                </a:tc>
                <a:extLst>
                  <a:ext uri="{0D108BD9-81ED-4DB2-BD59-A6C34878D82A}">
                    <a16:rowId xmlns:a16="http://schemas.microsoft.com/office/drawing/2014/main" val="10000"/>
                  </a:ext>
                </a:extLst>
              </a:tr>
              <a:tr h="319379">
                <a:tc>
                  <a:txBody>
                    <a:bodyPr/>
                    <a:lstStyle/>
                    <a:p>
                      <a:r>
                        <a:rPr lang="en-US" sz="1600" dirty="0">
                          <a:solidFill>
                            <a:schemeClr val="tx1"/>
                          </a:solidFill>
                        </a:rPr>
                        <a:t>Extended time</a:t>
                      </a:r>
                      <a:r>
                        <a:rPr lang="en-US" sz="1600" baseline="0" dirty="0">
                          <a:solidFill>
                            <a:schemeClr val="tx1"/>
                          </a:solidFill>
                        </a:rPr>
                        <a:t> of a domain over multiple days</a:t>
                      </a:r>
                      <a:endParaRPr lang="en-US" sz="1600" dirty="0">
                        <a:solidFill>
                          <a:schemeClr val="tx1"/>
                        </a:solidFill>
                      </a:endParaRPr>
                    </a:p>
                  </a:txBody>
                  <a:tcPr/>
                </a:tc>
                <a:tc>
                  <a:txBody>
                    <a:bodyPr/>
                    <a:lstStyle/>
                    <a:p>
                      <a:pPr algn="ctr"/>
                      <a:r>
                        <a:rPr lang="en-US" sz="1600" dirty="0">
                          <a:solidFill>
                            <a:schemeClr val="tx1"/>
                          </a:solidFill>
                        </a:rPr>
                        <a:t>X</a:t>
                      </a:r>
                    </a:p>
                  </a:txBody>
                  <a:tcPr/>
                </a:tc>
                <a:tc>
                  <a:txBody>
                    <a:bodyPr/>
                    <a:lstStyle/>
                    <a:p>
                      <a:r>
                        <a:rPr lang="en-US" sz="1600" dirty="0">
                          <a:solidFill>
                            <a:schemeClr val="tx1"/>
                          </a:solidFill>
                        </a:rPr>
                        <a:t>L, R, S, W</a:t>
                      </a:r>
                    </a:p>
                  </a:txBody>
                  <a:tcPr/>
                </a:tc>
                <a:extLst>
                  <a:ext uri="{0D108BD9-81ED-4DB2-BD59-A6C34878D82A}">
                    <a16:rowId xmlns:a16="http://schemas.microsoft.com/office/drawing/2014/main" val="10002"/>
                  </a:ext>
                </a:extLst>
              </a:tr>
              <a:tr h="319379">
                <a:tc>
                  <a:txBody>
                    <a:bodyPr/>
                    <a:lstStyle/>
                    <a:p>
                      <a:r>
                        <a:rPr lang="en-US" sz="1600" dirty="0">
                          <a:solidFill>
                            <a:schemeClr val="tx1"/>
                          </a:solidFill>
                        </a:rPr>
                        <a:t>Extended testing time within the school day</a:t>
                      </a:r>
                    </a:p>
                  </a:txBody>
                  <a:tcPr/>
                </a:tc>
                <a:tc>
                  <a:txBody>
                    <a:bodyPr/>
                    <a:lstStyle/>
                    <a:p>
                      <a:pPr algn="ctr"/>
                      <a:r>
                        <a:rPr lang="en-US" sz="1600" dirty="0">
                          <a:solidFill>
                            <a:schemeClr val="tx1"/>
                          </a:solidFill>
                        </a:rPr>
                        <a:t>X</a:t>
                      </a:r>
                    </a:p>
                  </a:txBody>
                  <a:tcPr/>
                </a:tc>
                <a:tc>
                  <a:txBody>
                    <a:bodyPr/>
                    <a:lstStyle/>
                    <a:p>
                      <a:r>
                        <a:rPr lang="en-US" sz="1600" dirty="0">
                          <a:solidFill>
                            <a:schemeClr val="tx1"/>
                          </a:solidFill>
                        </a:rPr>
                        <a:t>L, R, W</a:t>
                      </a:r>
                    </a:p>
                  </a:txBody>
                  <a:tcPr/>
                </a:tc>
                <a:extLst>
                  <a:ext uri="{0D108BD9-81ED-4DB2-BD59-A6C34878D82A}">
                    <a16:rowId xmlns:a16="http://schemas.microsoft.com/office/drawing/2014/main" val="10004"/>
                  </a:ext>
                </a:extLst>
              </a:tr>
              <a:tr h="319379">
                <a:tc>
                  <a:txBody>
                    <a:bodyPr/>
                    <a:lstStyle/>
                    <a:p>
                      <a:r>
                        <a:rPr lang="en-US" sz="1600" dirty="0"/>
                        <a:t>Interpreter signs test </a:t>
                      </a:r>
                      <a:r>
                        <a:rPr lang="en-US" sz="1600" u="sng" dirty="0"/>
                        <a:t>directions</a:t>
                      </a:r>
                    </a:p>
                  </a:txBody>
                  <a:tcPr/>
                </a:tc>
                <a:tc>
                  <a:txBody>
                    <a:bodyPr/>
                    <a:lstStyle/>
                    <a:p>
                      <a:pPr algn="ctr"/>
                      <a:r>
                        <a:rPr lang="en-US" sz="1600" dirty="0"/>
                        <a:t>X</a:t>
                      </a:r>
                    </a:p>
                  </a:txBody>
                  <a:tcPr/>
                </a:tc>
                <a:tc>
                  <a:txBody>
                    <a:bodyPr/>
                    <a:lstStyle/>
                    <a:p>
                      <a:r>
                        <a:rPr lang="en-US" sz="1600" dirty="0"/>
                        <a:t>L, R, S, W</a:t>
                      </a:r>
                    </a:p>
                  </a:txBody>
                  <a:tcPr/>
                </a:tc>
                <a:extLst>
                  <a:ext uri="{0D108BD9-81ED-4DB2-BD59-A6C34878D82A}">
                    <a16:rowId xmlns:a16="http://schemas.microsoft.com/office/drawing/2014/main" val="10006"/>
                  </a:ext>
                </a:extLst>
              </a:tr>
              <a:tr h="319379">
                <a:tc>
                  <a:txBody>
                    <a:bodyPr/>
                    <a:lstStyle/>
                    <a:p>
                      <a:r>
                        <a:rPr lang="en-US" sz="1600" dirty="0"/>
                        <a:t>Large Print (embedded in test design)</a:t>
                      </a:r>
                    </a:p>
                  </a:txBody>
                  <a:tcPr/>
                </a:tc>
                <a:tc>
                  <a:txBody>
                    <a:bodyPr/>
                    <a:lstStyle/>
                    <a:p>
                      <a:pPr algn="ctr"/>
                      <a:r>
                        <a:rPr lang="en-US" sz="1600" dirty="0"/>
                        <a:t>N/A</a:t>
                      </a:r>
                    </a:p>
                  </a:txBody>
                  <a:tcPr/>
                </a:tc>
                <a:tc>
                  <a:txBody>
                    <a:bodyPr/>
                    <a:lstStyle/>
                    <a:p>
                      <a:r>
                        <a:rPr lang="en-US" sz="1600" dirty="0"/>
                        <a:t>N/A</a:t>
                      </a:r>
                    </a:p>
                  </a:txBody>
                  <a:tcPr/>
                </a:tc>
                <a:extLst>
                  <a:ext uri="{0D108BD9-81ED-4DB2-BD59-A6C34878D82A}">
                    <a16:rowId xmlns:a16="http://schemas.microsoft.com/office/drawing/2014/main" val="10007"/>
                  </a:ext>
                </a:extLst>
              </a:tr>
              <a:tr h="319379">
                <a:tc>
                  <a:txBody>
                    <a:bodyPr/>
                    <a:lstStyle/>
                    <a:p>
                      <a:r>
                        <a:rPr lang="en-US" sz="1600" dirty="0"/>
                        <a:t>Non-school setting for administration</a:t>
                      </a:r>
                    </a:p>
                  </a:txBody>
                  <a:tcPr/>
                </a:tc>
                <a:tc>
                  <a:txBody>
                    <a:bodyPr/>
                    <a:lstStyle/>
                    <a:p>
                      <a:pPr algn="ctr"/>
                      <a:r>
                        <a:rPr lang="en-US" sz="1600" dirty="0"/>
                        <a:t>X</a:t>
                      </a:r>
                    </a:p>
                  </a:txBody>
                  <a:tcPr/>
                </a:tc>
                <a:tc>
                  <a:txBody>
                    <a:bodyPr/>
                    <a:lstStyle/>
                    <a:p>
                      <a:r>
                        <a:rPr lang="en-US" sz="1600" dirty="0"/>
                        <a:t>L, R, S, W</a:t>
                      </a:r>
                    </a:p>
                  </a:txBody>
                  <a:tcPr/>
                </a:tc>
                <a:extLst>
                  <a:ext uri="{0D108BD9-81ED-4DB2-BD59-A6C34878D82A}">
                    <a16:rowId xmlns:a16="http://schemas.microsoft.com/office/drawing/2014/main" val="10009"/>
                  </a:ext>
                </a:extLst>
              </a:tr>
              <a:tr h="319379">
                <a:tc>
                  <a:txBody>
                    <a:bodyPr/>
                    <a:lstStyle/>
                    <a:p>
                      <a:r>
                        <a:rPr lang="en-US" sz="1600" dirty="0"/>
                        <a:t>Recording device and transcription</a:t>
                      </a:r>
                    </a:p>
                  </a:txBody>
                  <a:tcPr/>
                </a:tc>
                <a:tc>
                  <a:txBody>
                    <a:bodyPr/>
                    <a:lstStyle/>
                    <a:p>
                      <a:pPr algn="ctr"/>
                      <a:r>
                        <a:rPr lang="en-US" sz="1600" dirty="0"/>
                        <a:t>X</a:t>
                      </a:r>
                    </a:p>
                  </a:txBody>
                  <a:tcPr/>
                </a:tc>
                <a:tc>
                  <a:txBody>
                    <a:bodyPr/>
                    <a:lstStyle/>
                    <a:p>
                      <a:r>
                        <a:rPr lang="en-US" sz="1600" dirty="0"/>
                        <a:t>W</a:t>
                      </a:r>
                    </a:p>
                  </a:txBody>
                  <a:tcPr/>
                </a:tc>
                <a:extLst>
                  <a:ext uri="{0D108BD9-81ED-4DB2-BD59-A6C34878D82A}">
                    <a16:rowId xmlns:a16="http://schemas.microsoft.com/office/drawing/2014/main" val="4245456188"/>
                  </a:ext>
                </a:extLst>
              </a:tr>
              <a:tr h="319379">
                <a:tc>
                  <a:txBody>
                    <a:bodyPr/>
                    <a:lstStyle/>
                    <a:p>
                      <a:r>
                        <a:rPr lang="en-US" sz="1600" dirty="0"/>
                        <a:t>Scribed response</a:t>
                      </a:r>
                    </a:p>
                  </a:txBody>
                  <a:tcPr/>
                </a:tc>
                <a:tc>
                  <a:txBody>
                    <a:bodyPr/>
                    <a:lstStyle/>
                    <a:p>
                      <a:pPr algn="ctr"/>
                      <a:r>
                        <a:rPr lang="en-US" sz="1600" dirty="0"/>
                        <a:t>X</a:t>
                      </a:r>
                    </a:p>
                  </a:txBody>
                  <a:tcPr/>
                </a:tc>
                <a:tc>
                  <a:txBody>
                    <a:bodyPr/>
                    <a:lstStyle/>
                    <a:p>
                      <a:r>
                        <a:rPr lang="en-US" sz="1600" dirty="0"/>
                        <a:t>L, R, W</a:t>
                      </a:r>
                    </a:p>
                  </a:txBody>
                  <a:tcPr/>
                </a:tc>
                <a:extLst>
                  <a:ext uri="{0D108BD9-81ED-4DB2-BD59-A6C34878D82A}">
                    <a16:rowId xmlns:a16="http://schemas.microsoft.com/office/drawing/2014/main" val="10011"/>
                  </a:ext>
                </a:extLst>
              </a:tr>
              <a:tr h="319379">
                <a:tc>
                  <a:txBody>
                    <a:bodyPr/>
                    <a:lstStyle/>
                    <a:p>
                      <a:r>
                        <a:rPr lang="en-US" sz="1600" dirty="0"/>
                        <a:t>Student responds with recording</a:t>
                      </a:r>
                      <a:r>
                        <a:rPr lang="en-US" sz="1600" baseline="0" dirty="0"/>
                        <a:t>  device</a:t>
                      </a:r>
                    </a:p>
                  </a:txBody>
                  <a:tcPr/>
                </a:tc>
                <a:tc>
                  <a:txBody>
                    <a:bodyPr/>
                    <a:lstStyle/>
                    <a:p>
                      <a:pPr algn="ctr"/>
                      <a:r>
                        <a:rPr lang="en-US" sz="1600" dirty="0"/>
                        <a:t>X</a:t>
                      </a:r>
                    </a:p>
                  </a:txBody>
                  <a:tcPr/>
                </a:tc>
                <a:tc>
                  <a:txBody>
                    <a:bodyPr/>
                    <a:lstStyle/>
                    <a:p>
                      <a:r>
                        <a:rPr lang="en-US" sz="1600" dirty="0"/>
                        <a:t>W</a:t>
                      </a:r>
                    </a:p>
                  </a:txBody>
                  <a:tcPr/>
                </a:tc>
                <a:extLst>
                  <a:ext uri="{0D108BD9-81ED-4DB2-BD59-A6C34878D82A}">
                    <a16:rowId xmlns:a16="http://schemas.microsoft.com/office/drawing/2014/main" val="10012"/>
                  </a:ext>
                </a:extLst>
              </a:tr>
              <a:tr h="551654">
                <a:tc>
                  <a:txBody>
                    <a:bodyPr/>
                    <a:lstStyle/>
                    <a:p>
                      <a:r>
                        <a:rPr lang="en-US" sz="1600" baseline="0" dirty="0">
                          <a:solidFill>
                            <a:schemeClr val="tx1"/>
                          </a:solidFill>
                        </a:rPr>
                        <a:t>Word processor or external device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Not allowed in Colorado</a:t>
                      </a:r>
                    </a:p>
                  </a:txBody>
                  <a:tcPr/>
                </a:tc>
                <a:tc>
                  <a:txBody>
                    <a:bodyPr/>
                    <a:lstStyle/>
                    <a:p>
                      <a:r>
                        <a:rPr lang="en-US" sz="1600" dirty="0">
                          <a:solidFill>
                            <a:srgbClr val="EF7521"/>
                          </a:solidFill>
                        </a:rPr>
                        <a:t>N/A</a:t>
                      </a:r>
                    </a:p>
                  </a:txBody>
                  <a:tcPr/>
                </a:tc>
                <a:extLst>
                  <a:ext uri="{0D108BD9-81ED-4DB2-BD59-A6C34878D82A}">
                    <a16:rowId xmlns:a16="http://schemas.microsoft.com/office/drawing/2014/main" val="10013"/>
                  </a:ext>
                </a:extLst>
              </a:tr>
              <a:tr h="551654">
                <a:tc>
                  <a:txBody>
                    <a:bodyPr/>
                    <a:lstStyle/>
                    <a:p>
                      <a:r>
                        <a:rPr lang="en-US" sz="1600" baseline="0" dirty="0">
                          <a:solidFill>
                            <a:schemeClr val="tx1"/>
                          </a:solidFill>
                        </a:rPr>
                        <a:t>Pidgin Signed English (PSE), Signing Exact English (SEE), or Conceptually Accurate Signed English (CASE)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Allowed in Colorado</a:t>
                      </a:r>
                    </a:p>
                  </a:txBody>
                  <a:tcPr/>
                </a:tc>
                <a:tc>
                  <a:txBody>
                    <a:bodyPr/>
                    <a:lstStyle/>
                    <a:p>
                      <a:r>
                        <a:rPr lang="en-US" sz="1600" dirty="0">
                          <a:solidFill>
                            <a:srgbClr val="EF7521"/>
                          </a:solidFill>
                        </a:rPr>
                        <a:t>L, S</a:t>
                      </a:r>
                    </a:p>
                  </a:txBody>
                  <a:tcPr/>
                </a:tc>
                <a:extLst>
                  <a:ext uri="{0D108BD9-81ED-4DB2-BD59-A6C34878D82A}">
                    <a16:rowId xmlns:a16="http://schemas.microsoft.com/office/drawing/2014/main" val="87640786"/>
                  </a:ext>
                </a:extLst>
              </a:tr>
            </a:tbl>
          </a:graphicData>
        </a:graphic>
      </p:graphicFrame>
    </p:spTree>
    <p:extLst>
      <p:ext uri="{BB962C8B-B14F-4D97-AF65-F5344CB8AC3E}">
        <p14:creationId xmlns:p14="http://schemas.microsoft.com/office/powerpoint/2010/main" val="4029602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8645-40DC-2DC3-F2E1-3DBC105110AD}"/>
              </a:ext>
            </a:extLst>
          </p:cNvPr>
          <p:cNvSpPr>
            <a:spLocks noGrp="1"/>
          </p:cNvSpPr>
          <p:nvPr>
            <p:ph type="title"/>
          </p:nvPr>
        </p:nvSpPr>
        <p:spPr/>
        <p:txBody>
          <a:bodyPr>
            <a:noAutofit/>
          </a:bodyPr>
          <a:lstStyle/>
          <a:p>
            <a:r>
              <a:rPr lang="en-US" sz="3200" dirty="0"/>
              <a:t>Accommodations for Kindergarten ACCESS &amp; Alternate ACCESS</a:t>
            </a:r>
          </a:p>
        </p:txBody>
      </p:sp>
      <p:sp>
        <p:nvSpPr>
          <p:cNvPr id="4" name="Slide Number Placeholder 3">
            <a:extLst>
              <a:ext uri="{FF2B5EF4-FFF2-40B4-BE49-F238E27FC236}">
                <a16:creationId xmlns:a16="http://schemas.microsoft.com/office/drawing/2014/main" id="{C4882173-FBB1-7DC3-86A7-4727CC51AAB9}"/>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
        <p:nvSpPr>
          <p:cNvPr id="5" name="Content Placeholder 4">
            <a:extLst>
              <a:ext uri="{FF2B5EF4-FFF2-40B4-BE49-F238E27FC236}">
                <a16:creationId xmlns:a16="http://schemas.microsoft.com/office/drawing/2014/main" id="{3AD05A4E-E94D-228D-C5E0-1A53332C56DD}"/>
              </a:ext>
            </a:extLst>
          </p:cNvPr>
          <p:cNvSpPr txBox="1">
            <a:spLocks noGrp="1"/>
          </p:cNvSpPr>
          <p:nvPr>
            <p:ph idx="1"/>
          </p:nvPr>
        </p:nvSpPr>
        <p:spPr>
          <a:xfrm>
            <a:off x="628650" y="1463675"/>
            <a:ext cx="7886700" cy="4122154"/>
          </a:xfrm>
          <a:prstGeom prst="rect">
            <a:avLst/>
          </a:prstGeom>
          <a:noFill/>
        </p:spPr>
        <p:txBody>
          <a:bodyPr wrap="square" rtlCol="0">
            <a:spAutoFit/>
          </a:bodyPr>
          <a:lstStyle/>
          <a:p>
            <a:pPr marL="0" indent="0" algn="ctr">
              <a:buNone/>
            </a:pPr>
            <a:r>
              <a:rPr lang="en-US" sz="2400" b="1" dirty="0"/>
              <a:t>Accommodations Incorporated into the Assessment</a:t>
            </a:r>
            <a:endParaRPr lang="en-US" b="1" dirty="0"/>
          </a:p>
          <a:p>
            <a:r>
              <a:rPr lang="en-US" dirty="0"/>
              <a:t>Based upon the design of the assessment, some accommodations are built into the assessment and do not need to be coded as used</a:t>
            </a:r>
          </a:p>
          <a:p>
            <a:endParaRPr lang="en-US" dirty="0"/>
          </a:p>
          <a:p>
            <a:r>
              <a:rPr lang="en-US" dirty="0"/>
              <a:t>The following list of accommodations are incorporated in the assessment:</a:t>
            </a:r>
          </a:p>
          <a:p>
            <a:pPr marL="742950" lvl="1" indent="-285750">
              <a:buFont typeface="Arial" panose="020B0604020202020204" pitchFamily="34" charset="0"/>
              <a:buChar char="•"/>
            </a:pPr>
            <a:r>
              <a:rPr lang="en-US" dirty="0"/>
              <a:t>Extended speaking test response time</a:t>
            </a:r>
          </a:p>
          <a:p>
            <a:pPr marL="742950" lvl="1" indent="-285750">
              <a:buFont typeface="Arial" panose="020B0604020202020204" pitchFamily="34" charset="0"/>
              <a:buChar char="•"/>
            </a:pPr>
            <a:r>
              <a:rPr lang="en-US" dirty="0"/>
              <a:t>In-person human reader</a:t>
            </a:r>
          </a:p>
          <a:p>
            <a:pPr marL="742950" lvl="1" indent="-285750">
              <a:buFont typeface="Arial" panose="020B0604020202020204" pitchFamily="34" charset="0"/>
              <a:buChar char="•"/>
            </a:pPr>
            <a:r>
              <a:rPr lang="en-US" dirty="0"/>
              <a:t>Repeat in-person human reader</a:t>
            </a:r>
          </a:p>
          <a:p>
            <a:pPr marL="742950" lvl="1" indent="-285750">
              <a:buFont typeface="Arial" panose="020B0604020202020204" pitchFamily="34" charset="0"/>
              <a:buChar char="•"/>
            </a:pPr>
            <a:r>
              <a:rPr lang="en-US" dirty="0"/>
              <a:t>Large print</a:t>
            </a:r>
          </a:p>
        </p:txBody>
      </p:sp>
    </p:spTree>
    <p:extLst>
      <p:ext uri="{BB962C8B-B14F-4D97-AF65-F5344CB8AC3E}">
        <p14:creationId xmlns:p14="http://schemas.microsoft.com/office/powerpoint/2010/main" val="2808579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8665-F84F-534C-40E6-C598BD3D0927}"/>
              </a:ext>
            </a:extLst>
          </p:cNvPr>
          <p:cNvSpPr>
            <a:spLocks noGrp="1"/>
          </p:cNvSpPr>
          <p:nvPr>
            <p:ph type="title"/>
          </p:nvPr>
        </p:nvSpPr>
        <p:spPr/>
        <p:txBody>
          <a:bodyPr>
            <a:normAutofit/>
          </a:bodyPr>
          <a:lstStyle/>
          <a:p>
            <a:r>
              <a:rPr lang="en-US" sz="3200" dirty="0"/>
              <a:t>Prohibited Activities</a:t>
            </a:r>
          </a:p>
        </p:txBody>
      </p:sp>
      <p:sp>
        <p:nvSpPr>
          <p:cNvPr id="4" name="Slide Number Placeholder 3">
            <a:extLst>
              <a:ext uri="{FF2B5EF4-FFF2-40B4-BE49-F238E27FC236}">
                <a16:creationId xmlns:a16="http://schemas.microsoft.com/office/drawing/2014/main" id="{622AAF51-DC46-5783-0CEB-7D61BF3DE531}"/>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
        <p:nvSpPr>
          <p:cNvPr id="5" name="Content Placeholder 1">
            <a:extLst>
              <a:ext uri="{FF2B5EF4-FFF2-40B4-BE49-F238E27FC236}">
                <a16:creationId xmlns:a16="http://schemas.microsoft.com/office/drawing/2014/main" id="{721998A8-D805-A1D4-BDD6-1AAD806E2B2F}"/>
              </a:ext>
            </a:extLst>
          </p:cNvPr>
          <p:cNvSpPr txBox="1">
            <a:spLocks noGrp="1"/>
          </p:cNvSpPr>
          <p:nvPr>
            <p:ph idx="1"/>
          </p:nvPr>
        </p:nvSpPr>
        <p:spPr>
          <a:xfrm>
            <a:off x="628650" y="1463675"/>
            <a:ext cx="7886700" cy="46402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The following are </a:t>
            </a:r>
            <a:r>
              <a:rPr lang="en-US" sz="2400" u="sng" dirty="0"/>
              <a:t>prohibited</a:t>
            </a:r>
            <a:r>
              <a:rPr lang="en-US" sz="2400" dirty="0"/>
              <a:t> on ACCESS for ELLs 1-12, ACCESS Kindergarten, and Alternate ACCESS: </a:t>
            </a:r>
          </a:p>
          <a:p>
            <a:pPr marL="0" indent="0">
              <a:buFont typeface="Arial" panose="020B0604020202020204" pitchFamily="34" charset="0"/>
              <a:buNone/>
            </a:pPr>
            <a:endParaRPr lang="en-US" sz="2400" dirty="0"/>
          </a:p>
          <a:p>
            <a:pPr lvl="1"/>
            <a:r>
              <a:rPr lang="en-US" dirty="0"/>
              <a:t>Translating test items into a language other than English</a:t>
            </a:r>
          </a:p>
          <a:p>
            <a:pPr lvl="1"/>
            <a:r>
              <a:rPr lang="en-US" dirty="0"/>
              <a:t>Reading test items in a language other than English</a:t>
            </a:r>
          </a:p>
          <a:p>
            <a:pPr lvl="1"/>
            <a:r>
              <a:rPr lang="en-US" dirty="0"/>
              <a:t>Using a bilingual word-to-word dictionary</a:t>
            </a:r>
          </a:p>
          <a:p>
            <a:endParaRPr lang="en-US" dirty="0"/>
          </a:p>
        </p:txBody>
      </p:sp>
    </p:spTree>
    <p:extLst>
      <p:ext uri="{BB962C8B-B14F-4D97-AF65-F5344CB8AC3E}">
        <p14:creationId xmlns:p14="http://schemas.microsoft.com/office/powerpoint/2010/main" val="3056865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1A34-87BE-8075-66AB-AF46E9D1489F}"/>
              </a:ext>
            </a:extLst>
          </p:cNvPr>
          <p:cNvSpPr>
            <a:spLocks noGrp="1"/>
          </p:cNvSpPr>
          <p:nvPr>
            <p:ph type="title"/>
          </p:nvPr>
        </p:nvSpPr>
        <p:spPr/>
        <p:txBody>
          <a:bodyPr>
            <a:normAutofit/>
          </a:bodyPr>
          <a:lstStyle/>
          <a:p>
            <a:r>
              <a:rPr lang="en-US" sz="3200" dirty="0"/>
              <a:t>Tasks to Complete Before Testing</a:t>
            </a:r>
          </a:p>
        </p:txBody>
      </p:sp>
      <p:sp>
        <p:nvSpPr>
          <p:cNvPr id="4" name="Slide Number Placeholder 3">
            <a:extLst>
              <a:ext uri="{FF2B5EF4-FFF2-40B4-BE49-F238E27FC236}">
                <a16:creationId xmlns:a16="http://schemas.microsoft.com/office/drawing/2014/main" id="{E8CE96B5-CCDD-8FAB-2815-3E97013F1C63}"/>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
        <p:nvSpPr>
          <p:cNvPr id="5" name="Content Placeholder 1">
            <a:extLst>
              <a:ext uri="{FF2B5EF4-FFF2-40B4-BE49-F238E27FC236}">
                <a16:creationId xmlns:a16="http://schemas.microsoft.com/office/drawing/2014/main" id="{1AF30E2C-6E70-864F-9D4C-BFFE6EDDA3D2}"/>
              </a:ext>
            </a:extLst>
          </p:cNvPr>
          <p:cNvSpPr txBox="1">
            <a:spLocks noGrp="1"/>
          </p:cNvSpPr>
          <p:nvPr>
            <p:ph idx="1"/>
          </p:nvPr>
        </p:nvSpPr>
        <p:spPr>
          <a:xfrm>
            <a:off x="628650" y="1463675"/>
            <a:ext cx="7886700" cy="46402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When needed, the following accommodations must be indicated in the test management system prior to administering online ACCESS:</a:t>
            </a:r>
          </a:p>
          <a:p>
            <a:pPr lvl="1"/>
            <a:r>
              <a:rPr lang="en-US" dirty="0">
                <a:solidFill>
                  <a:srgbClr val="000000"/>
                </a:solidFill>
              </a:rPr>
              <a:t>Manual control of item audio (MC)</a:t>
            </a:r>
          </a:p>
          <a:p>
            <a:pPr lvl="1"/>
            <a:r>
              <a:rPr lang="en-US" dirty="0">
                <a:solidFill>
                  <a:srgbClr val="000000"/>
                </a:solidFill>
              </a:rPr>
              <a:t>Repeat item audio (RA)</a:t>
            </a:r>
          </a:p>
          <a:p>
            <a:pPr lvl="1"/>
            <a:r>
              <a:rPr lang="en-US" dirty="0">
                <a:solidFill>
                  <a:srgbClr val="000000"/>
                </a:solidFill>
              </a:rPr>
              <a:t>Extended Speaking test response time (ES)</a:t>
            </a:r>
          </a:p>
          <a:p>
            <a:endParaRPr lang="en-US" dirty="0">
              <a:solidFill>
                <a:srgbClr val="000000"/>
              </a:solidFill>
            </a:endParaRPr>
          </a:p>
          <a:p>
            <a:r>
              <a:rPr lang="en-US" dirty="0">
                <a:solidFill>
                  <a:srgbClr val="000000"/>
                </a:solidFill>
              </a:rPr>
              <a:t>The following ACCESS accommodated forms must be pre-ordered by the assessment coordinator:</a:t>
            </a:r>
          </a:p>
          <a:p>
            <a:pPr lvl="1"/>
            <a:r>
              <a:rPr lang="en-US" dirty="0">
                <a:solidFill>
                  <a:srgbClr val="000000"/>
                </a:solidFill>
              </a:rPr>
              <a:t>Braille forms</a:t>
            </a:r>
          </a:p>
          <a:p>
            <a:pPr lvl="1"/>
            <a:r>
              <a:rPr lang="en-US" dirty="0">
                <a:solidFill>
                  <a:srgbClr val="000000"/>
                </a:solidFill>
              </a:rPr>
              <a:t>Large Print</a:t>
            </a:r>
          </a:p>
          <a:p>
            <a:pPr lvl="1"/>
            <a:r>
              <a:rPr lang="en-US" dirty="0">
                <a:solidFill>
                  <a:srgbClr val="000000"/>
                </a:solidFill>
              </a:rPr>
              <a:t>Paper forms</a:t>
            </a:r>
          </a:p>
        </p:txBody>
      </p:sp>
    </p:spTree>
    <p:extLst>
      <p:ext uri="{BB962C8B-B14F-4D97-AF65-F5344CB8AC3E}">
        <p14:creationId xmlns:p14="http://schemas.microsoft.com/office/powerpoint/2010/main" val="1308930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C029-9CBE-AEDC-EEF3-0FD6F82AF653}"/>
              </a:ext>
            </a:extLst>
          </p:cNvPr>
          <p:cNvSpPr>
            <a:spLocks noGrp="1"/>
          </p:cNvSpPr>
          <p:nvPr>
            <p:ph type="title"/>
          </p:nvPr>
        </p:nvSpPr>
        <p:spPr>
          <a:xfrm>
            <a:off x="245193" y="254514"/>
            <a:ext cx="8270157" cy="756418"/>
          </a:xfrm>
        </p:spPr>
        <p:txBody>
          <a:bodyPr>
            <a:noAutofit/>
          </a:bodyPr>
          <a:lstStyle/>
          <a:p>
            <a:r>
              <a:rPr lang="en-US" sz="3200" dirty="0"/>
              <a:t>Unique Accommodation Requests (UARs) for ACCESS for ELLs</a:t>
            </a:r>
          </a:p>
        </p:txBody>
      </p:sp>
      <p:sp>
        <p:nvSpPr>
          <p:cNvPr id="4" name="Slide Number Placeholder 3">
            <a:extLst>
              <a:ext uri="{FF2B5EF4-FFF2-40B4-BE49-F238E27FC236}">
                <a16:creationId xmlns:a16="http://schemas.microsoft.com/office/drawing/2014/main" id="{226CE5F6-A089-E33F-F5DB-B298F936A06B}"/>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
        <p:nvSpPr>
          <p:cNvPr id="5" name="Content Placeholder 2">
            <a:extLst>
              <a:ext uri="{FF2B5EF4-FFF2-40B4-BE49-F238E27FC236}">
                <a16:creationId xmlns:a16="http://schemas.microsoft.com/office/drawing/2014/main" id="{51A3F6BD-E707-4AAA-9017-42263A4AB212}"/>
              </a:ext>
            </a:extLst>
          </p:cNvPr>
          <p:cNvSpPr txBox="1">
            <a:spLocks noGrp="1"/>
          </p:cNvSpPr>
          <p:nvPr>
            <p:ph idx="1"/>
          </p:nvPr>
        </p:nvSpPr>
        <p:spPr>
          <a:xfrm>
            <a:off x="400050" y="1463674"/>
            <a:ext cx="7496176" cy="53943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342900" indent="-342900"/>
            <a:r>
              <a:rPr lang="en-US" sz="2000" dirty="0"/>
              <a:t>Accommodations for ACCESS for ELLs requiring CDE approval:</a:t>
            </a:r>
          </a:p>
          <a:p>
            <a:pPr marL="1028700" lvl="1" indent="-342900"/>
            <a:r>
              <a:rPr lang="en-US" sz="1800" dirty="0"/>
              <a:t>Scribe Accommodation for ACCESS for ELLs in the </a:t>
            </a:r>
            <a:r>
              <a:rPr lang="en-US" sz="1800" b="1" dirty="0"/>
              <a:t>Writing Domain</a:t>
            </a:r>
          </a:p>
          <a:p>
            <a:pPr marL="1485900" lvl="2" indent="-342900"/>
            <a:r>
              <a:rPr lang="en-US" sz="1800" dirty="0"/>
              <a:t>Speech-to-text requests are to be submitted as a “scribe” UAR</a:t>
            </a:r>
          </a:p>
          <a:p>
            <a:pPr marL="1485900" lvl="2" indent="-342900"/>
            <a:r>
              <a:rPr lang="en-US" sz="1800" dirty="0"/>
              <a:t>Scribe Accommodation for ACCESS for ELLs uses a separate test form</a:t>
            </a:r>
          </a:p>
          <a:p>
            <a:endParaRPr lang="en-US" sz="2000" dirty="0"/>
          </a:p>
          <a:p>
            <a:pPr>
              <a:spcAft>
                <a:spcPts val="600"/>
              </a:spcAft>
            </a:pPr>
            <a:endParaRPr lang="en-US" sz="2000" dirty="0"/>
          </a:p>
          <a:p>
            <a:r>
              <a:rPr lang="en-US" sz="2000" dirty="0"/>
              <a:t>Students who may qualify have an:</a:t>
            </a:r>
          </a:p>
          <a:p>
            <a:pPr lvl="1"/>
            <a:r>
              <a:rPr lang="en-US" sz="1800" dirty="0"/>
              <a:t>IEP/504 due to neurological disorder or physical disability; and</a:t>
            </a:r>
          </a:p>
          <a:p>
            <a:pPr lvl="1"/>
            <a:r>
              <a:rPr lang="en-US" sz="1800" dirty="0"/>
              <a:t>Identified disability connected to the inability to access this domain</a:t>
            </a:r>
          </a:p>
          <a:p>
            <a:r>
              <a:rPr lang="en-US" sz="2000" dirty="0"/>
              <a:t>All UARs for ACCESS for ELLs are due to CDE by </a:t>
            </a:r>
            <a:r>
              <a:rPr lang="en-US" sz="2000" b="1" dirty="0">
                <a:solidFill>
                  <a:srgbClr val="488BC9"/>
                </a:solidFill>
              </a:rPr>
              <a:t>December 1</a:t>
            </a:r>
            <a:r>
              <a:rPr lang="en-US" sz="2000" b="1" baseline="30000" dirty="0">
                <a:solidFill>
                  <a:srgbClr val="488BC9"/>
                </a:solidFill>
              </a:rPr>
              <a:t>st</a:t>
            </a:r>
            <a:r>
              <a:rPr lang="en-US" sz="2000" b="1" dirty="0">
                <a:solidFill>
                  <a:srgbClr val="FF0000"/>
                </a:solidFill>
              </a:rPr>
              <a:t> </a:t>
            </a:r>
            <a:r>
              <a:rPr lang="en-US" sz="2000" dirty="0"/>
              <a:t>for all students</a:t>
            </a:r>
          </a:p>
          <a:p>
            <a:endParaRPr lang="en-US" sz="2200" dirty="0"/>
          </a:p>
          <a:p>
            <a:endParaRPr lang="en-US" dirty="0"/>
          </a:p>
        </p:txBody>
      </p:sp>
      <p:sp>
        <p:nvSpPr>
          <p:cNvPr id="6" name="TextBox 5">
            <a:extLst>
              <a:ext uri="{FF2B5EF4-FFF2-40B4-BE49-F238E27FC236}">
                <a16:creationId xmlns:a16="http://schemas.microsoft.com/office/drawing/2014/main" id="{1656FE58-6213-1798-7884-BF788896A045}"/>
              </a:ext>
            </a:extLst>
          </p:cNvPr>
          <p:cNvSpPr txBox="1"/>
          <p:nvPr/>
        </p:nvSpPr>
        <p:spPr>
          <a:xfrm>
            <a:off x="4380270" y="3993198"/>
            <a:ext cx="4135079" cy="1477328"/>
          </a:xfrm>
          <a:prstGeom prst="rect">
            <a:avLst/>
          </a:prstGeom>
          <a:solidFill>
            <a:schemeClr val="accent4"/>
          </a:solidFill>
        </p:spPr>
        <p:txBody>
          <a:bodyPr wrap="square" rtlCol="0">
            <a:spAutoFit/>
          </a:bodyPr>
          <a:lstStyle/>
          <a:p>
            <a:pPr algn="ctr"/>
            <a:r>
              <a:rPr lang="en-US" dirty="0"/>
              <a:t>Use of unique accommodations without CDE approval may result in the writing domain score being invalidated and the student not receiving an Overall Composite Score or Literacy Score</a:t>
            </a:r>
          </a:p>
        </p:txBody>
      </p:sp>
    </p:spTree>
    <p:extLst>
      <p:ext uri="{BB962C8B-B14F-4D97-AF65-F5344CB8AC3E}">
        <p14:creationId xmlns:p14="http://schemas.microsoft.com/office/powerpoint/2010/main" val="3338897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CMAS</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3344639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AA2CA-2C15-002A-8249-D0CEB98A5202}"/>
              </a:ext>
            </a:extLst>
          </p:cNvPr>
          <p:cNvSpPr>
            <a:spLocks noGrp="1"/>
          </p:cNvSpPr>
          <p:nvPr>
            <p:ph type="title"/>
          </p:nvPr>
        </p:nvSpPr>
        <p:spPr/>
        <p:txBody>
          <a:bodyPr>
            <a:noAutofit/>
          </a:bodyPr>
          <a:lstStyle/>
          <a:p>
            <a:r>
              <a:rPr lang="en-US" sz="3200" dirty="0"/>
              <a:t>CMAS Accessibilities and Accommodations </a:t>
            </a:r>
          </a:p>
        </p:txBody>
      </p:sp>
      <p:sp>
        <p:nvSpPr>
          <p:cNvPr id="4" name="Slide Number Placeholder 3">
            <a:extLst>
              <a:ext uri="{FF2B5EF4-FFF2-40B4-BE49-F238E27FC236}">
                <a16:creationId xmlns:a16="http://schemas.microsoft.com/office/drawing/2014/main" id="{32B88278-D35D-E7C2-49BF-36336C5CC416}"/>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
        <p:nvSpPr>
          <p:cNvPr id="5" name="Content Placeholder 6">
            <a:extLst>
              <a:ext uri="{FF2B5EF4-FFF2-40B4-BE49-F238E27FC236}">
                <a16:creationId xmlns:a16="http://schemas.microsoft.com/office/drawing/2014/main" id="{ED6EC1FF-288B-AEF0-D2CB-2665E946A2B8}"/>
              </a:ext>
            </a:extLst>
          </p:cNvPr>
          <p:cNvSpPr txBox="1">
            <a:spLocks noGrp="1"/>
          </p:cNvSpPr>
          <p:nvPr>
            <p:ph idx="1"/>
          </p:nvPr>
        </p:nvSpPr>
        <p:spPr>
          <a:xfrm>
            <a:off x="628650" y="1463675"/>
            <a:ext cx="7886700" cy="506546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Administrative Considerations</a:t>
            </a:r>
          </a:p>
          <a:p>
            <a:r>
              <a:rPr lang="en-US" dirty="0">
                <a:solidFill>
                  <a:srgbClr val="000000"/>
                </a:solidFill>
              </a:rPr>
              <a:t>Accessibility Features</a:t>
            </a:r>
          </a:p>
          <a:p>
            <a:r>
              <a:rPr lang="en-US" dirty="0">
                <a:solidFill>
                  <a:srgbClr val="000000"/>
                </a:solidFill>
              </a:rPr>
              <a:t>Accommodations for Students with Disabilities and in an LIEP* (NEP/LEP)</a:t>
            </a:r>
          </a:p>
          <a:p>
            <a:pPr lvl="1"/>
            <a:r>
              <a:rPr lang="en-US" dirty="0">
                <a:solidFill>
                  <a:srgbClr val="000000"/>
                </a:solidFill>
              </a:rPr>
              <a:t>Presentation Accommodations</a:t>
            </a:r>
          </a:p>
          <a:p>
            <a:pPr lvl="1"/>
            <a:r>
              <a:rPr lang="en-US" dirty="0">
                <a:solidFill>
                  <a:srgbClr val="000000"/>
                </a:solidFill>
              </a:rPr>
              <a:t>Response Accommodations</a:t>
            </a:r>
          </a:p>
          <a:p>
            <a:pPr lvl="1"/>
            <a:r>
              <a:rPr lang="en-US" dirty="0">
                <a:solidFill>
                  <a:srgbClr val="000000"/>
                </a:solidFill>
              </a:rPr>
              <a:t>Timing Accommodations</a:t>
            </a:r>
          </a:p>
          <a:p>
            <a:r>
              <a:rPr lang="en-US" dirty="0">
                <a:solidFill>
                  <a:srgbClr val="000000"/>
                </a:solidFill>
              </a:rPr>
              <a:t>Accommodations Unique to Students identified through  LIEP* (NEP/LEP)</a:t>
            </a:r>
          </a:p>
          <a:p>
            <a:pPr lvl="1"/>
            <a:r>
              <a:rPr lang="en-US" dirty="0">
                <a:solidFill>
                  <a:srgbClr val="000000"/>
                </a:solidFill>
              </a:rPr>
              <a:t>Linguistic Accommodations</a:t>
            </a:r>
          </a:p>
          <a:p>
            <a:r>
              <a:rPr lang="en-US" dirty="0">
                <a:solidFill>
                  <a:srgbClr val="000000"/>
                </a:solidFill>
              </a:rPr>
              <a:t>Getting Familiar with Practice Resources</a:t>
            </a:r>
          </a:p>
          <a:p>
            <a:r>
              <a:rPr lang="en-US" dirty="0">
                <a:solidFill>
                  <a:srgbClr val="000000"/>
                </a:solidFill>
              </a:rPr>
              <a:t>Emergency Accommodations</a:t>
            </a:r>
          </a:p>
          <a:p>
            <a:endParaRPr lang="en-US" dirty="0">
              <a:solidFill>
                <a:srgbClr val="000000"/>
              </a:solidFill>
            </a:endParaRPr>
          </a:p>
          <a:p>
            <a:pPr marL="0" indent="0">
              <a:buNone/>
            </a:pPr>
            <a:r>
              <a:rPr lang="en-US" sz="1900" dirty="0">
                <a:solidFill>
                  <a:srgbClr val="000000"/>
                </a:solidFill>
              </a:rPr>
              <a:t>*Students in the Language Instruction Educational Program are identified as NEP/LEP</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05144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71" y="375853"/>
            <a:ext cx="6081865" cy="756418"/>
          </a:xfrm>
        </p:spPr>
        <p:txBody>
          <a:bodyPr>
            <a:noAutofit/>
          </a:bodyPr>
          <a:lstStyle/>
          <a:p>
            <a:r>
              <a:rPr lang="en-US" sz="3200" dirty="0"/>
              <a:t>Agenda</a:t>
            </a:r>
            <a:br>
              <a:rPr lang="en-US" sz="3200" dirty="0"/>
            </a:b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
        <p:nvSpPr>
          <p:cNvPr id="5" name="Content Placeholder 2">
            <a:extLst>
              <a:ext uri="{FF2B5EF4-FFF2-40B4-BE49-F238E27FC236}">
                <a16:creationId xmlns:a16="http://schemas.microsoft.com/office/drawing/2014/main" id="{A4F769F9-4457-4C18-B80B-1E7A060A4334}"/>
              </a:ext>
            </a:extLst>
          </p:cNvPr>
          <p:cNvSpPr>
            <a:spLocks noGrp="1"/>
          </p:cNvSpPr>
          <p:nvPr>
            <p:ph idx="1"/>
          </p:nvPr>
        </p:nvSpPr>
        <p:spPr>
          <a:xfrm>
            <a:off x="628650" y="1463675"/>
            <a:ext cx="7886700" cy="4640263"/>
          </a:xfrm>
        </p:spPr>
        <p:txBody>
          <a:bodyPr/>
          <a:lstStyle/>
          <a:p>
            <a:r>
              <a:rPr lang="en-US" dirty="0"/>
              <a:t>Privacy Laws</a:t>
            </a:r>
          </a:p>
          <a:p>
            <a:r>
              <a:rPr lang="en-US" dirty="0"/>
              <a:t>Accommodations</a:t>
            </a:r>
          </a:p>
          <a:p>
            <a:r>
              <a:rPr lang="en-US" dirty="0"/>
              <a:t>ACCESS for ELLs</a:t>
            </a:r>
          </a:p>
          <a:p>
            <a:r>
              <a:rPr lang="en-US" dirty="0"/>
              <a:t>CMAS</a:t>
            </a:r>
          </a:p>
          <a:p>
            <a:r>
              <a:rPr lang="en-US" dirty="0"/>
              <a:t>Unique Accommodations</a:t>
            </a:r>
          </a:p>
          <a:p>
            <a:r>
              <a:rPr lang="en-US" dirty="0"/>
              <a:t>CO PSAT/SAT</a:t>
            </a:r>
          </a:p>
          <a:p>
            <a:r>
              <a:rPr lang="en-US" dirty="0"/>
              <a:t>Wrap-Up and Final Points</a:t>
            </a:r>
          </a:p>
          <a:p>
            <a:r>
              <a:rPr lang="en-US" dirty="0"/>
              <a:t>Questions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38276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DCD4-2688-8461-384A-AF7AB5231D5E}"/>
              </a:ext>
            </a:extLst>
          </p:cNvPr>
          <p:cNvSpPr>
            <a:spLocks noGrp="1"/>
          </p:cNvSpPr>
          <p:nvPr>
            <p:ph type="title"/>
          </p:nvPr>
        </p:nvSpPr>
        <p:spPr>
          <a:xfrm>
            <a:off x="223071" y="375853"/>
            <a:ext cx="6081865" cy="756418"/>
          </a:xfrm>
        </p:spPr>
        <p:txBody>
          <a:bodyPr>
            <a:normAutofit/>
          </a:bodyPr>
          <a:lstStyle/>
          <a:p>
            <a:r>
              <a:rPr lang="en-US" sz="3200" dirty="0"/>
              <a:t>Administrative Considerations</a:t>
            </a:r>
          </a:p>
        </p:txBody>
      </p:sp>
      <p:sp>
        <p:nvSpPr>
          <p:cNvPr id="4" name="Slide Number Placeholder 3">
            <a:extLst>
              <a:ext uri="{FF2B5EF4-FFF2-40B4-BE49-F238E27FC236}">
                <a16:creationId xmlns:a16="http://schemas.microsoft.com/office/drawing/2014/main" id="{52CC9051-0564-3CE5-7F85-F86A94F138E9}"/>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
        <p:nvSpPr>
          <p:cNvPr id="5" name="Content Placeholder 3">
            <a:extLst>
              <a:ext uri="{FF2B5EF4-FFF2-40B4-BE49-F238E27FC236}">
                <a16:creationId xmlns:a16="http://schemas.microsoft.com/office/drawing/2014/main" id="{285A4816-31E0-5E9A-6839-28056E8749A4}"/>
              </a:ext>
            </a:extLst>
          </p:cNvPr>
          <p:cNvSpPr>
            <a:spLocks noGrp="1"/>
          </p:cNvSpPr>
          <p:nvPr>
            <p:ph idx="1"/>
          </p:nvPr>
        </p:nvSpPr>
        <p:spPr>
          <a:xfrm>
            <a:off x="628650" y="1463675"/>
            <a:ext cx="7886700" cy="4640263"/>
          </a:xfrm>
        </p:spPr>
        <p:txBody>
          <a:bodyPr/>
          <a:lstStyle/>
          <a:p>
            <a:r>
              <a:rPr lang="en-US" dirty="0"/>
              <a:t>Available to any student who may benefit from a change in the testing conditions</a:t>
            </a:r>
          </a:p>
          <a:p>
            <a:pPr lvl="1"/>
            <a:r>
              <a:rPr lang="en-US" dirty="0"/>
              <a:t>Some students may benefit from a change in testing conditions</a:t>
            </a:r>
          </a:p>
          <a:p>
            <a:r>
              <a:rPr lang="en-US" dirty="0"/>
              <a:t>Available for both computer-based and paper-based testing</a:t>
            </a:r>
          </a:p>
          <a:p>
            <a:r>
              <a:rPr lang="en-US" dirty="0"/>
              <a:t>Ensure test security is not compromised and testing requirements are met</a:t>
            </a:r>
          </a:p>
          <a:p>
            <a:r>
              <a:rPr lang="en-US" dirty="0"/>
              <a:t>Available to all students</a:t>
            </a:r>
          </a:p>
          <a:p>
            <a:endParaRPr lang="en-US" dirty="0"/>
          </a:p>
        </p:txBody>
      </p:sp>
    </p:spTree>
    <p:extLst>
      <p:ext uri="{BB962C8B-B14F-4D97-AF65-F5344CB8AC3E}">
        <p14:creationId xmlns:p14="http://schemas.microsoft.com/office/powerpoint/2010/main" val="1469594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486D-E20E-DA9B-28AD-6E9362A4FE12}"/>
              </a:ext>
            </a:extLst>
          </p:cNvPr>
          <p:cNvSpPr>
            <a:spLocks noGrp="1"/>
          </p:cNvSpPr>
          <p:nvPr>
            <p:ph type="title"/>
          </p:nvPr>
        </p:nvSpPr>
        <p:spPr/>
        <p:txBody>
          <a:bodyPr>
            <a:noAutofit/>
          </a:bodyPr>
          <a:lstStyle/>
          <a:p>
            <a:r>
              <a:rPr lang="en-US" sz="3200" dirty="0"/>
              <a:t>Administrative Considerations Available to ALL Students</a:t>
            </a:r>
          </a:p>
        </p:txBody>
      </p:sp>
      <p:sp>
        <p:nvSpPr>
          <p:cNvPr id="4" name="Slide Number Placeholder 3">
            <a:extLst>
              <a:ext uri="{FF2B5EF4-FFF2-40B4-BE49-F238E27FC236}">
                <a16:creationId xmlns:a16="http://schemas.microsoft.com/office/drawing/2014/main" id="{DF6D3D52-170F-50DD-593F-06DDD9F22BA0}"/>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
        <p:nvSpPr>
          <p:cNvPr id="5" name="Content Placeholder 1">
            <a:extLst>
              <a:ext uri="{FF2B5EF4-FFF2-40B4-BE49-F238E27FC236}">
                <a16:creationId xmlns:a16="http://schemas.microsoft.com/office/drawing/2014/main" id="{36D74EC6-FF90-0AE3-6113-47871917D475}"/>
              </a:ext>
            </a:extLst>
          </p:cNvPr>
          <p:cNvSpPr txBox="1">
            <a:spLocks noGrp="1"/>
          </p:cNvSpPr>
          <p:nvPr>
            <p:ph idx="1"/>
          </p:nvPr>
        </p:nvSpPr>
        <p:spPr>
          <a:xfrm>
            <a:off x="628650" y="1463675"/>
            <a:ext cx="7886700" cy="46402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Small group testing</a:t>
            </a:r>
          </a:p>
          <a:p>
            <a:r>
              <a:rPr lang="en-US" dirty="0">
                <a:solidFill>
                  <a:srgbClr val="000000"/>
                </a:solidFill>
              </a:rPr>
              <a:t>Time of day within a school day</a:t>
            </a:r>
          </a:p>
          <a:p>
            <a:r>
              <a:rPr lang="en-US" dirty="0">
                <a:solidFill>
                  <a:srgbClr val="000000"/>
                </a:solidFill>
              </a:rPr>
              <a:t>Separate or alternate location</a:t>
            </a:r>
          </a:p>
          <a:p>
            <a:r>
              <a:rPr lang="en-US" dirty="0">
                <a:solidFill>
                  <a:srgbClr val="000000"/>
                </a:solidFill>
              </a:rPr>
              <a:t>Specified area or setting</a:t>
            </a:r>
          </a:p>
          <a:p>
            <a:r>
              <a:rPr lang="en-US" dirty="0">
                <a:solidFill>
                  <a:srgbClr val="000000"/>
                </a:solidFill>
              </a:rPr>
              <a:t>Adaptive and specialized equipment or furniture</a:t>
            </a:r>
          </a:p>
          <a:p>
            <a:r>
              <a:rPr lang="en-US" dirty="0">
                <a:solidFill>
                  <a:srgbClr val="000000"/>
                </a:solidFill>
              </a:rPr>
              <a:t>Frequent breaks (does not stop the clock)</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318542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E245-EB08-AA9F-D4CB-9E081EE608C1}"/>
              </a:ext>
            </a:extLst>
          </p:cNvPr>
          <p:cNvSpPr>
            <a:spLocks noGrp="1"/>
          </p:cNvSpPr>
          <p:nvPr>
            <p:ph type="title"/>
          </p:nvPr>
        </p:nvSpPr>
        <p:spPr/>
        <p:txBody>
          <a:bodyPr>
            <a:noAutofit/>
          </a:bodyPr>
          <a:lstStyle/>
          <a:p>
            <a:r>
              <a:rPr lang="en-US" sz="3200" dirty="0"/>
              <a:t>Administrative Considerations (Examples)</a:t>
            </a:r>
          </a:p>
        </p:txBody>
      </p:sp>
      <p:sp>
        <p:nvSpPr>
          <p:cNvPr id="4" name="Slide Number Placeholder 3">
            <a:extLst>
              <a:ext uri="{FF2B5EF4-FFF2-40B4-BE49-F238E27FC236}">
                <a16:creationId xmlns:a16="http://schemas.microsoft.com/office/drawing/2014/main" id="{1BF134B2-B434-AAE1-C2C2-186B5082483C}"/>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
        <p:nvSpPr>
          <p:cNvPr id="5" name="Content Placeholder 4">
            <a:extLst>
              <a:ext uri="{FF2B5EF4-FFF2-40B4-BE49-F238E27FC236}">
                <a16:creationId xmlns:a16="http://schemas.microsoft.com/office/drawing/2014/main" id="{2C83DB5E-D40F-4843-B917-EBA7F773C469}"/>
              </a:ext>
            </a:extLst>
          </p:cNvPr>
          <p:cNvSpPr txBox="1">
            <a:spLocks noGrp="1"/>
          </p:cNvSpPr>
          <p:nvPr>
            <p:ph idx="1"/>
          </p:nvPr>
        </p:nvSpPr>
        <p:spPr>
          <a:xfrm>
            <a:off x="628650" y="1463675"/>
            <a:ext cx="7886700" cy="46402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Frequent breaks (does not stop the clock)</a:t>
            </a:r>
          </a:p>
          <a:p>
            <a:pPr lvl="1"/>
            <a:r>
              <a:rPr lang="en-US" sz="2800" dirty="0"/>
              <a:t>Students remain in the testing environment</a:t>
            </a:r>
          </a:p>
          <a:p>
            <a:pPr lvl="1"/>
            <a:r>
              <a:rPr lang="en-US" sz="2800" dirty="0"/>
              <a:t>Brain breaks, stretches, standing, walking around</a:t>
            </a:r>
          </a:p>
          <a:p>
            <a:pPr lvl="1"/>
            <a:r>
              <a:rPr lang="en-US" sz="2800" dirty="0"/>
              <a:t>Maintain standardized test environment</a:t>
            </a:r>
          </a:p>
          <a:p>
            <a:pPr lvl="1"/>
            <a:r>
              <a:rPr lang="en-US" sz="2800" dirty="0"/>
              <a:t>Many students benefit from this over extended time</a:t>
            </a:r>
          </a:p>
          <a:p>
            <a:r>
              <a:rPr lang="en-US" sz="3200" dirty="0"/>
              <a:t>Small group testing</a:t>
            </a:r>
          </a:p>
          <a:p>
            <a:pPr lvl="1"/>
            <a:r>
              <a:rPr lang="en-US" sz="2800" dirty="0"/>
              <a:t>Can be individual or group</a:t>
            </a:r>
          </a:p>
          <a:p>
            <a:r>
              <a:rPr lang="en-US" sz="3200" dirty="0"/>
              <a:t>Time of day within the school day</a:t>
            </a:r>
          </a:p>
          <a:p>
            <a:pPr lvl="1"/>
            <a:r>
              <a:rPr lang="en-US" sz="2800" dirty="0"/>
              <a:t>A group of students typically have math instruction directly after lunch so they take their math unit directly after lunch</a:t>
            </a:r>
          </a:p>
        </p:txBody>
      </p:sp>
    </p:spTree>
    <p:extLst>
      <p:ext uri="{BB962C8B-B14F-4D97-AF65-F5344CB8AC3E}">
        <p14:creationId xmlns:p14="http://schemas.microsoft.com/office/powerpoint/2010/main" val="415027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F6FCC-E256-5C4C-771E-3C247864CA34}"/>
              </a:ext>
            </a:extLst>
          </p:cNvPr>
          <p:cNvSpPr>
            <a:spLocks noGrp="1"/>
          </p:cNvSpPr>
          <p:nvPr>
            <p:ph type="title"/>
          </p:nvPr>
        </p:nvSpPr>
        <p:spPr/>
        <p:txBody>
          <a:bodyPr>
            <a:normAutofit/>
          </a:bodyPr>
          <a:lstStyle/>
          <a:p>
            <a:r>
              <a:rPr lang="en-US" sz="3200" dirty="0"/>
              <a:t>Accessibility Features</a:t>
            </a:r>
          </a:p>
        </p:txBody>
      </p:sp>
      <p:sp>
        <p:nvSpPr>
          <p:cNvPr id="4" name="Slide Number Placeholder 3">
            <a:extLst>
              <a:ext uri="{FF2B5EF4-FFF2-40B4-BE49-F238E27FC236}">
                <a16:creationId xmlns:a16="http://schemas.microsoft.com/office/drawing/2014/main" id="{34C3703E-CE48-4C09-A89D-E000A35C7F63}"/>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
        <p:nvSpPr>
          <p:cNvPr id="5" name="Content Placeholder 4">
            <a:extLst>
              <a:ext uri="{FF2B5EF4-FFF2-40B4-BE49-F238E27FC236}">
                <a16:creationId xmlns:a16="http://schemas.microsoft.com/office/drawing/2014/main" id="{358E3D2A-F30D-2194-6B9E-375A7419F835}"/>
              </a:ext>
            </a:extLst>
          </p:cNvPr>
          <p:cNvSpPr txBox="1">
            <a:spLocks noGrp="1"/>
          </p:cNvSpPr>
          <p:nvPr>
            <p:ph idx="1"/>
          </p:nvPr>
        </p:nvSpPr>
        <p:spPr>
          <a:xfrm>
            <a:off x="628650" y="1463675"/>
            <a:ext cx="7886700" cy="2932598"/>
          </a:xfrm>
          <a:prstGeom prst="rect">
            <a:avLst/>
          </a:prstGeom>
          <a:noFill/>
        </p:spPr>
        <p:txBody>
          <a:bodyPr wrap="square" rtlCol="0">
            <a:spAutoFit/>
          </a:bodyPr>
          <a:lstStyle/>
          <a:p>
            <a:pPr marL="285750" indent="-285750">
              <a:buFont typeface="Arial" panose="020B0604020202020204" pitchFamily="34" charset="0"/>
              <a:buChar char="•"/>
            </a:pPr>
            <a:r>
              <a:rPr lang="en-US" sz="2200" dirty="0"/>
              <a:t>Available to any student to increase the accessibility of the assessment</a:t>
            </a:r>
          </a:p>
          <a:p>
            <a:pPr marL="285750" indent="-285750">
              <a:buFont typeface="Arial" panose="020B0604020202020204" pitchFamily="34" charset="0"/>
              <a:buChar char="•"/>
            </a:pPr>
            <a:r>
              <a:rPr lang="en-US" sz="2200" dirty="0"/>
              <a:t>Available as embedded accessibility features through the computer-based assessment</a:t>
            </a:r>
          </a:p>
          <a:p>
            <a:pPr marL="742950" lvl="1" indent="-285750"/>
            <a:r>
              <a:rPr lang="en-US" sz="1800" dirty="0"/>
              <a:t>Some features must be enabled/provided by the Test Administrator </a:t>
            </a:r>
          </a:p>
          <a:p>
            <a:pPr marL="285750" indent="-285750"/>
            <a:r>
              <a:rPr lang="en-US" dirty="0"/>
              <a:t>Students should use similar access strategies during daily instruction and classroom assessments</a:t>
            </a:r>
          </a:p>
          <a:p>
            <a:pPr marL="285750" indent="-285750">
              <a:buFont typeface="Arial" panose="020B0604020202020204" pitchFamily="34" charset="0"/>
              <a:buChar char="•"/>
            </a:pPr>
            <a:r>
              <a:rPr lang="en-US" sz="2200" dirty="0"/>
              <a:t>Available to all students</a:t>
            </a:r>
          </a:p>
        </p:txBody>
      </p:sp>
    </p:spTree>
    <p:extLst>
      <p:ext uri="{BB962C8B-B14F-4D97-AF65-F5344CB8AC3E}">
        <p14:creationId xmlns:p14="http://schemas.microsoft.com/office/powerpoint/2010/main" val="1603150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0394-09C1-8621-BAD7-620F308473A4}"/>
              </a:ext>
            </a:extLst>
          </p:cNvPr>
          <p:cNvSpPr>
            <a:spLocks noGrp="1"/>
          </p:cNvSpPr>
          <p:nvPr>
            <p:ph type="title"/>
          </p:nvPr>
        </p:nvSpPr>
        <p:spPr>
          <a:xfrm>
            <a:off x="245194" y="254514"/>
            <a:ext cx="4759426" cy="756418"/>
          </a:xfrm>
        </p:spPr>
        <p:txBody>
          <a:bodyPr>
            <a:noAutofit/>
          </a:bodyPr>
          <a:lstStyle/>
          <a:p>
            <a:r>
              <a:rPr lang="en-US" sz="3200" dirty="0"/>
              <a:t>Accessibility Features Available to ALL Students</a:t>
            </a:r>
          </a:p>
        </p:txBody>
      </p:sp>
      <p:sp>
        <p:nvSpPr>
          <p:cNvPr id="4" name="Slide Number Placeholder 3">
            <a:extLst>
              <a:ext uri="{FF2B5EF4-FFF2-40B4-BE49-F238E27FC236}">
                <a16:creationId xmlns:a16="http://schemas.microsoft.com/office/drawing/2014/main" id="{CDE2AF47-8AAB-A0D6-0C18-5DCE43E77174}"/>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
        <p:nvSpPr>
          <p:cNvPr id="5" name="Content Placeholder 1">
            <a:extLst>
              <a:ext uri="{FF2B5EF4-FFF2-40B4-BE49-F238E27FC236}">
                <a16:creationId xmlns:a16="http://schemas.microsoft.com/office/drawing/2014/main" id="{E0D9EC6A-BDEF-1B4C-BCB7-D4C434894605}"/>
              </a:ext>
            </a:extLst>
          </p:cNvPr>
          <p:cNvSpPr txBox="1">
            <a:spLocks noGrp="1"/>
          </p:cNvSpPr>
          <p:nvPr>
            <p:ph idx="1"/>
          </p:nvPr>
        </p:nvSpPr>
        <p:spPr>
          <a:xfrm>
            <a:off x="628650" y="1463675"/>
            <a:ext cx="7886700" cy="4640263"/>
          </a:xfrm>
          <a:prstGeom prst="rect">
            <a:avLst/>
          </a:prstGeom>
        </p:spPr>
        <p:txBody>
          <a:bodyPr numCol="2">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Audio amplification</a:t>
            </a:r>
          </a:p>
          <a:p>
            <a:r>
              <a:rPr lang="en-US" sz="2600" dirty="0"/>
              <a:t>Color contrast</a:t>
            </a:r>
          </a:p>
          <a:p>
            <a:r>
              <a:rPr lang="en-US" sz="2600" dirty="0"/>
              <a:t>Answer eliminator</a:t>
            </a:r>
          </a:p>
          <a:p>
            <a:r>
              <a:rPr lang="en-US" sz="2600" dirty="0"/>
              <a:t>Frequent breaks (does not stop the clock)</a:t>
            </a:r>
          </a:p>
          <a:p>
            <a:r>
              <a:rPr lang="en-US" sz="2600" dirty="0"/>
              <a:t>General admin directions read aloud/repeated/ clarified</a:t>
            </a:r>
          </a:p>
          <a:p>
            <a:r>
              <a:rPr lang="en-US" sz="2600" dirty="0"/>
              <a:t>Highlight tool</a:t>
            </a:r>
          </a:p>
          <a:p>
            <a:r>
              <a:rPr lang="en-US" sz="2600" dirty="0"/>
              <a:t>Headphones/noise buffers</a:t>
            </a:r>
          </a:p>
          <a:p>
            <a:r>
              <a:rPr lang="en-US" sz="2600" dirty="0"/>
              <a:t>Line reader </a:t>
            </a:r>
          </a:p>
          <a:p>
            <a:r>
              <a:rPr lang="en-US" sz="2600" dirty="0"/>
              <a:t>Zoom</a:t>
            </a:r>
          </a:p>
          <a:p>
            <a:r>
              <a:rPr lang="en-US" sz="2600" dirty="0"/>
              <a:t>Notepad</a:t>
            </a:r>
          </a:p>
          <a:p>
            <a:r>
              <a:rPr lang="en-US" sz="2600" dirty="0"/>
              <a:t>Pop up glossary</a:t>
            </a:r>
          </a:p>
          <a:p>
            <a:r>
              <a:rPr lang="en-US" sz="2600" dirty="0"/>
              <a:t>External spell check device</a:t>
            </a:r>
          </a:p>
          <a:p>
            <a:r>
              <a:rPr lang="en-US" sz="2600" dirty="0"/>
              <a:t>Text-to-speech</a:t>
            </a:r>
          </a:p>
          <a:p>
            <a:r>
              <a:rPr lang="en-US" sz="2600" dirty="0"/>
              <a:t>Auditory/Signed presentation (reader/signer)</a:t>
            </a:r>
          </a:p>
          <a:p>
            <a:r>
              <a:rPr lang="en-US" sz="2600" dirty="0"/>
              <a:t>Writing tools</a:t>
            </a:r>
          </a:p>
          <a:p>
            <a:endParaRPr lang="en-US" dirty="0">
              <a:solidFill>
                <a:srgbClr val="FF0000"/>
              </a:solidFill>
            </a:endParaRPr>
          </a:p>
        </p:txBody>
      </p:sp>
    </p:spTree>
    <p:extLst>
      <p:ext uri="{BB962C8B-B14F-4D97-AF65-F5344CB8AC3E}">
        <p14:creationId xmlns:p14="http://schemas.microsoft.com/office/powerpoint/2010/main" val="1252405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B6FB-F750-0027-F986-C625276EC7C6}"/>
              </a:ext>
            </a:extLst>
          </p:cNvPr>
          <p:cNvSpPr>
            <a:spLocks noGrp="1"/>
          </p:cNvSpPr>
          <p:nvPr>
            <p:ph type="title"/>
          </p:nvPr>
        </p:nvSpPr>
        <p:spPr>
          <a:xfrm>
            <a:off x="245193" y="254514"/>
            <a:ext cx="4189155" cy="756418"/>
          </a:xfrm>
        </p:spPr>
        <p:txBody>
          <a:bodyPr>
            <a:noAutofit/>
          </a:bodyPr>
          <a:lstStyle/>
          <a:p>
            <a:r>
              <a:rPr lang="en-US" sz="3200" dirty="0"/>
              <a:t>Accessibility Features: Text-to-Speech</a:t>
            </a:r>
          </a:p>
        </p:txBody>
      </p:sp>
      <p:sp>
        <p:nvSpPr>
          <p:cNvPr id="4" name="Slide Number Placeholder 3">
            <a:extLst>
              <a:ext uri="{FF2B5EF4-FFF2-40B4-BE49-F238E27FC236}">
                <a16:creationId xmlns:a16="http://schemas.microsoft.com/office/drawing/2014/main" id="{238CB82C-52BC-F2AC-9FD9-6DBA0BA25004}"/>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
        <p:nvSpPr>
          <p:cNvPr id="5" name="Content Placeholder 1">
            <a:extLst>
              <a:ext uri="{FF2B5EF4-FFF2-40B4-BE49-F238E27FC236}">
                <a16:creationId xmlns:a16="http://schemas.microsoft.com/office/drawing/2014/main" id="{D45FFBEC-C8F2-A20C-7362-4A1706C5078C}"/>
              </a:ext>
            </a:extLst>
          </p:cNvPr>
          <p:cNvSpPr txBox="1">
            <a:spLocks noGrp="1"/>
          </p:cNvSpPr>
          <p:nvPr>
            <p:ph idx="1"/>
          </p:nvPr>
        </p:nvSpPr>
        <p:spPr>
          <a:xfrm>
            <a:off x="628650" y="1463675"/>
            <a:ext cx="7886700" cy="4963343"/>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in Math and Science</a:t>
            </a:r>
          </a:p>
          <a:p>
            <a:r>
              <a:rPr lang="en-US" dirty="0"/>
              <a:t>Assign TTS to a student who needs it and uses similar strategies during instruction</a:t>
            </a:r>
          </a:p>
          <a:p>
            <a:r>
              <a:rPr lang="en-US" dirty="0"/>
              <a:t>DO NOT assign to students “just in case”</a:t>
            </a:r>
          </a:p>
          <a:p>
            <a:pPr lvl="1"/>
            <a:r>
              <a:rPr lang="en-US" dirty="0"/>
              <a:t>Students will not benefit if they do not use TTS regularly during instruction and on class/district assessments</a:t>
            </a:r>
          </a:p>
          <a:p>
            <a:pPr lvl="1"/>
            <a:r>
              <a:rPr lang="en-US" dirty="0"/>
              <a:t>Students should be familiar with the accessibility features because they use it during daily instruction</a:t>
            </a:r>
          </a:p>
          <a:p>
            <a:pPr lvl="1"/>
            <a:r>
              <a:rPr lang="en-US" dirty="0"/>
              <a:t>Unfamiliar features can cause confusion and/or be a distraction</a:t>
            </a:r>
          </a:p>
          <a:p>
            <a:pPr lvl="1"/>
            <a:r>
              <a:rPr lang="en-US" dirty="0"/>
              <a:t>Unfamiliar features can interfere with student access to the assessment</a:t>
            </a:r>
          </a:p>
          <a:p>
            <a:pPr lvl="1"/>
            <a:r>
              <a:rPr lang="en-US" dirty="0"/>
              <a:t>Students don’t use it…</a:t>
            </a:r>
          </a:p>
          <a:p>
            <a:pPr lvl="1"/>
            <a:r>
              <a:rPr lang="en-US" dirty="0"/>
              <a:t>Creates unnecessary additional administrative burden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648680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099F-DFE6-82BF-E975-997B4C98C693}"/>
              </a:ext>
            </a:extLst>
          </p:cNvPr>
          <p:cNvSpPr>
            <a:spLocks noGrp="1"/>
          </p:cNvSpPr>
          <p:nvPr>
            <p:ph type="title"/>
          </p:nvPr>
        </p:nvSpPr>
        <p:spPr/>
        <p:txBody>
          <a:bodyPr>
            <a:normAutofit/>
          </a:bodyPr>
          <a:lstStyle/>
          <a:p>
            <a:r>
              <a:rPr lang="en-US" sz="3200" dirty="0"/>
              <a:t>Presentation Accommodations</a:t>
            </a:r>
          </a:p>
        </p:txBody>
      </p:sp>
      <p:sp>
        <p:nvSpPr>
          <p:cNvPr id="4" name="Slide Number Placeholder 3">
            <a:extLst>
              <a:ext uri="{FF2B5EF4-FFF2-40B4-BE49-F238E27FC236}">
                <a16:creationId xmlns:a16="http://schemas.microsoft.com/office/drawing/2014/main" id="{F86AAF4D-74BD-C320-D96C-709FF4E3248E}"/>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
        <p:nvSpPr>
          <p:cNvPr id="5" name="Content Placeholder 1">
            <a:extLst>
              <a:ext uri="{FF2B5EF4-FFF2-40B4-BE49-F238E27FC236}">
                <a16:creationId xmlns:a16="http://schemas.microsoft.com/office/drawing/2014/main" id="{08FD2E43-9258-4E5B-085C-6FC80F1789A7}"/>
              </a:ext>
            </a:extLst>
          </p:cNvPr>
          <p:cNvSpPr txBox="1">
            <a:spLocks noGrp="1"/>
          </p:cNvSpPr>
          <p:nvPr>
            <p:ph idx="1"/>
          </p:nvPr>
        </p:nvSpPr>
        <p:spPr>
          <a:xfrm>
            <a:off x="628650" y="1463675"/>
            <a:ext cx="7886700" cy="464026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a:t>
            </a:r>
          </a:p>
          <a:p>
            <a:r>
              <a:rPr lang="en-US" dirty="0">
                <a:solidFill>
                  <a:srgbClr val="000000"/>
                </a:solidFill>
              </a:rPr>
              <a:t>Braille</a:t>
            </a:r>
            <a:endParaRPr lang="en-US" dirty="0">
              <a:solidFill>
                <a:srgbClr val="FF0000"/>
              </a:solidFill>
            </a:endParaRPr>
          </a:p>
          <a:p>
            <a:r>
              <a:rPr lang="en-US" dirty="0"/>
              <a:t>Assistive technology (AT)</a:t>
            </a:r>
          </a:p>
          <a:p>
            <a:r>
              <a:rPr lang="en-US" dirty="0">
                <a:solidFill>
                  <a:srgbClr val="000000"/>
                </a:solidFill>
              </a:rPr>
              <a:t>Auditory Presentation: Text-to-Speech (TTS) or Auditory/Signed Presentation Script (ASP)</a:t>
            </a:r>
          </a:p>
          <a:p>
            <a:pPr lvl="1"/>
            <a:r>
              <a:rPr lang="en-US" dirty="0">
                <a:solidFill>
                  <a:srgbClr val="000000"/>
                </a:solidFill>
              </a:rPr>
              <a:t>Only for Math and Science </a:t>
            </a:r>
          </a:p>
          <a:p>
            <a:r>
              <a:rPr lang="en-US" dirty="0">
                <a:solidFill>
                  <a:srgbClr val="000000"/>
                </a:solidFill>
              </a:rPr>
              <a:t>Oral translation or human signer for test directions</a:t>
            </a:r>
          </a:p>
          <a:p>
            <a:r>
              <a:rPr lang="en-US" dirty="0">
                <a:solidFill>
                  <a:srgbClr val="000000"/>
                </a:solidFill>
              </a:rPr>
              <a:t>Oral translation or human signer for test items and responses</a:t>
            </a:r>
          </a:p>
          <a:p>
            <a:pPr lvl="1"/>
            <a:r>
              <a:rPr lang="en-US" dirty="0">
                <a:solidFill>
                  <a:srgbClr val="000000"/>
                </a:solidFill>
              </a:rPr>
              <a:t>Only for Math and Science</a:t>
            </a:r>
          </a:p>
          <a:p>
            <a:pPr marL="0" indent="0">
              <a:buFont typeface="Arial" panose="020B0604020202020204" pitchFamily="34" charset="0"/>
              <a:buNone/>
            </a:pPr>
            <a:r>
              <a:rPr lang="en-US" sz="1600" dirty="0">
                <a:solidFill>
                  <a:srgbClr val="000000"/>
                </a:solidFill>
              </a:rPr>
              <a:t>	</a:t>
            </a:r>
          </a:p>
          <a:p>
            <a:pPr marL="0" indent="0">
              <a:buFont typeface="Arial" panose="020B0604020202020204" pitchFamily="34" charset="0"/>
              <a:buNone/>
            </a:pPr>
            <a:r>
              <a:rPr lang="en-US" sz="1600" dirty="0">
                <a:solidFill>
                  <a:srgbClr val="000000"/>
                </a:solidFill>
              </a:rPr>
              <a:t>	</a:t>
            </a:r>
          </a:p>
          <a:p>
            <a:pPr marL="0" indent="0" algn="ctr">
              <a:buFont typeface="Arial" panose="020B0604020202020204" pitchFamily="34" charset="0"/>
              <a:buNone/>
            </a:pPr>
            <a:r>
              <a:rPr lang="en-US" sz="2000" dirty="0">
                <a:solidFill>
                  <a:srgbClr val="000000"/>
                </a:solidFill>
              </a:rPr>
              <a:t>	*</a:t>
            </a:r>
            <a:r>
              <a:rPr lang="en-US" sz="2200" dirty="0">
                <a:effectLst/>
                <a:latin typeface="Calibri" panose="020F0502020204030204" pitchFamily="34" charset="0"/>
                <a:ea typeface="MS PGothic" panose="020B0600070205080204" pitchFamily="34" charset="-128"/>
                <a:cs typeface="Times New Roman" panose="02020603050405020304" pitchFamily="18" charset="0"/>
              </a:rPr>
              <a:t>Any modification of the assessment is a misadministration and will result in an invalid score.</a:t>
            </a:r>
            <a:endParaRPr lang="en-US" sz="2200" dirty="0">
              <a:solidFill>
                <a:srgbClr val="000000"/>
              </a:solidFill>
            </a:endParaRPr>
          </a:p>
          <a:p>
            <a:pPr marL="0" indent="0">
              <a:buFont typeface="Arial" panose="020B0604020202020204" pitchFamily="34" charset="0"/>
              <a:buNone/>
            </a:pPr>
            <a:endParaRPr lang="en-US" sz="2000" dirty="0">
              <a:solidFill>
                <a:srgbClr val="000000"/>
              </a:solidFill>
            </a:endParaRPr>
          </a:p>
          <a:p>
            <a:endParaRPr lang="en-US" dirty="0"/>
          </a:p>
        </p:txBody>
      </p:sp>
    </p:spTree>
    <p:extLst>
      <p:ext uri="{BB962C8B-B14F-4D97-AF65-F5344CB8AC3E}">
        <p14:creationId xmlns:p14="http://schemas.microsoft.com/office/powerpoint/2010/main" val="3183782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CE5C-75B0-3592-3C94-F8C4769B4844}"/>
              </a:ext>
            </a:extLst>
          </p:cNvPr>
          <p:cNvSpPr>
            <a:spLocks noGrp="1"/>
          </p:cNvSpPr>
          <p:nvPr>
            <p:ph type="title"/>
          </p:nvPr>
        </p:nvSpPr>
        <p:spPr>
          <a:xfrm>
            <a:off x="223071" y="384177"/>
            <a:ext cx="6081865" cy="756418"/>
          </a:xfrm>
        </p:spPr>
        <p:txBody>
          <a:bodyPr>
            <a:normAutofit/>
          </a:bodyPr>
          <a:lstStyle/>
          <a:p>
            <a:r>
              <a:rPr lang="en-US" sz="3200" dirty="0"/>
              <a:t>Large Print and Braille</a:t>
            </a:r>
          </a:p>
        </p:txBody>
      </p:sp>
      <p:sp>
        <p:nvSpPr>
          <p:cNvPr id="4" name="Slide Number Placeholder 3">
            <a:extLst>
              <a:ext uri="{FF2B5EF4-FFF2-40B4-BE49-F238E27FC236}">
                <a16:creationId xmlns:a16="http://schemas.microsoft.com/office/drawing/2014/main" id="{3E8DADB7-EAE2-8812-E41A-E4D6D44DA0EE}"/>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
        <p:nvSpPr>
          <p:cNvPr id="5" name="Content Placeholder 1">
            <a:extLst>
              <a:ext uri="{FF2B5EF4-FFF2-40B4-BE49-F238E27FC236}">
                <a16:creationId xmlns:a16="http://schemas.microsoft.com/office/drawing/2014/main" id="{92102FC3-D995-3B80-572B-F21DAC60C7E2}"/>
              </a:ext>
            </a:extLst>
          </p:cNvPr>
          <p:cNvSpPr txBox="1">
            <a:spLocks noGrp="1"/>
          </p:cNvSpPr>
          <p:nvPr>
            <p:ph idx="1"/>
          </p:nvPr>
        </p:nvSpPr>
        <p:spPr>
          <a:xfrm>
            <a:off x="628650" y="1463675"/>
            <a:ext cx="7886700" cy="46402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Zoom (CBT – accessibility feature)</a:t>
            </a:r>
          </a:p>
          <a:p>
            <a:pPr lvl="1"/>
            <a:r>
              <a:rPr lang="en-US" dirty="0"/>
              <a:t>300 times larger</a:t>
            </a:r>
          </a:p>
          <a:p>
            <a:r>
              <a:rPr lang="en-US" dirty="0">
                <a:solidFill>
                  <a:srgbClr val="000000"/>
                </a:solidFill>
              </a:rPr>
              <a:t>Large print - paper</a:t>
            </a:r>
          </a:p>
          <a:p>
            <a:pPr lvl="1"/>
            <a:r>
              <a:rPr lang="en-US" dirty="0">
                <a:solidFill>
                  <a:srgbClr val="000000"/>
                </a:solidFill>
              </a:rPr>
              <a:t>18-point font</a:t>
            </a:r>
          </a:p>
          <a:p>
            <a:pPr lvl="1"/>
            <a:r>
              <a:rPr lang="en-US" dirty="0">
                <a:solidFill>
                  <a:srgbClr val="000000"/>
                </a:solidFill>
              </a:rPr>
              <a:t>14x18</a:t>
            </a:r>
          </a:p>
          <a:p>
            <a:r>
              <a:rPr lang="en-US" dirty="0">
                <a:solidFill>
                  <a:srgbClr val="000000"/>
                </a:solidFill>
              </a:rPr>
              <a:t>Braille</a:t>
            </a:r>
          </a:p>
          <a:p>
            <a:pPr lvl="1"/>
            <a:r>
              <a:rPr lang="en-US" dirty="0">
                <a:solidFill>
                  <a:srgbClr val="000000"/>
                </a:solidFill>
              </a:rPr>
              <a:t>UEB (with Nemeth – Math)</a:t>
            </a:r>
          </a:p>
          <a:p>
            <a:pPr lvl="1"/>
            <a:r>
              <a:rPr lang="en-US" dirty="0"/>
              <a:t>UEB Math/Science </a:t>
            </a:r>
          </a:p>
          <a:p>
            <a:r>
              <a:rPr lang="en-US" dirty="0"/>
              <a:t>Other Enlargement Options</a:t>
            </a:r>
          </a:p>
          <a:p>
            <a:pPr lvl="1"/>
            <a:r>
              <a:rPr lang="en-US" dirty="0"/>
              <a:t>Project onto white board</a:t>
            </a:r>
          </a:p>
          <a:p>
            <a:pPr lvl="1"/>
            <a:r>
              <a:rPr lang="en-US" dirty="0"/>
              <a:t>Project onto wall</a:t>
            </a:r>
          </a:p>
          <a:p>
            <a:pPr lvl="1"/>
            <a:r>
              <a:rPr lang="en-US" dirty="0"/>
              <a:t>Enlargement/Magnification</a:t>
            </a:r>
          </a:p>
          <a:p>
            <a:pPr marL="365760" lvl="1" indent="0">
              <a:buFont typeface="Arial" panose="020B0604020202020204" pitchFamily="34" charset="0"/>
              <a:buNone/>
            </a:pPr>
            <a:endParaRPr lang="en-US" b="1" dirty="0"/>
          </a:p>
        </p:txBody>
      </p:sp>
    </p:spTree>
    <p:extLst>
      <p:ext uri="{BB962C8B-B14F-4D97-AF65-F5344CB8AC3E}">
        <p14:creationId xmlns:p14="http://schemas.microsoft.com/office/powerpoint/2010/main" val="4179246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4328-BB5E-00DD-F169-7B953908094D}"/>
              </a:ext>
            </a:extLst>
          </p:cNvPr>
          <p:cNvSpPr>
            <a:spLocks noGrp="1"/>
          </p:cNvSpPr>
          <p:nvPr>
            <p:ph type="title"/>
          </p:nvPr>
        </p:nvSpPr>
        <p:spPr>
          <a:xfrm>
            <a:off x="223071" y="378801"/>
            <a:ext cx="6081865" cy="756418"/>
          </a:xfrm>
        </p:spPr>
        <p:txBody>
          <a:bodyPr>
            <a:normAutofit/>
          </a:bodyPr>
          <a:lstStyle/>
          <a:p>
            <a:r>
              <a:rPr lang="en-US" sz="3200" dirty="0"/>
              <a:t>Visual Descriptor Documents</a:t>
            </a:r>
          </a:p>
        </p:txBody>
      </p:sp>
      <p:sp>
        <p:nvSpPr>
          <p:cNvPr id="4" name="Slide Number Placeholder 3">
            <a:extLst>
              <a:ext uri="{FF2B5EF4-FFF2-40B4-BE49-F238E27FC236}">
                <a16:creationId xmlns:a16="http://schemas.microsoft.com/office/drawing/2014/main" id="{F318D992-FE31-0EA8-3809-AB8D067041D6}"/>
              </a:ext>
            </a:extLst>
          </p:cNvPr>
          <p:cNvSpPr>
            <a:spLocks noGrp="1"/>
          </p:cNvSpPr>
          <p:nvPr>
            <p:ph type="sldNum" sz="quarter" idx="12"/>
          </p:nvPr>
        </p:nvSpPr>
        <p:spPr/>
        <p:txBody>
          <a:bodyPr/>
          <a:lstStyle/>
          <a:p>
            <a:fld id="{C479D5F6-EDCB-402A-AC08-4943A1820E8F}" type="slidenum">
              <a:rPr lang="en-US" smtClean="0"/>
              <a:pPr/>
              <a:t>38</a:t>
            </a:fld>
            <a:endParaRPr lang="en-US" dirty="0"/>
          </a:p>
        </p:txBody>
      </p:sp>
      <p:sp>
        <p:nvSpPr>
          <p:cNvPr id="5" name="Content Placeholder 2">
            <a:extLst>
              <a:ext uri="{FF2B5EF4-FFF2-40B4-BE49-F238E27FC236}">
                <a16:creationId xmlns:a16="http://schemas.microsoft.com/office/drawing/2014/main" id="{AC351266-8606-1C9E-5363-D2E14A10183F}"/>
              </a:ext>
            </a:extLst>
          </p:cNvPr>
          <p:cNvSpPr txBox="1">
            <a:spLocks noGrp="1"/>
          </p:cNvSpPr>
          <p:nvPr>
            <p:ph idx="1"/>
          </p:nvPr>
        </p:nvSpPr>
        <p:spPr>
          <a:xfrm>
            <a:off x="628650" y="1463675"/>
            <a:ext cx="7886700" cy="513981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for all content areas</a:t>
            </a:r>
          </a:p>
          <a:p>
            <a:pPr lvl="1"/>
            <a:r>
              <a:rPr lang="en-US" dirty="0"/>
              <a:t>Intended for students with limited vision (must have VI field indicated in </a:t>
            </a:r>
            <a:r>
              <a:rPr lang="en-US" dirty="0" err="1"/>
              <a:t>PA</a:t>
            </a:r>
            <a:r>
              <a:rPr lang="en-US" baseline="30000" dirty="0" err="1"/>
              <a:t>next</a:t>
            </a:r>
            <a:r>
              <a:rPr lang="en-US" dirty="0"/>
              <a:t>)</a:t>
            </a:r>
          </a:p>
          <a:p>
            <a:pPr lvl="1"/>
            <a:r>
              <a:rPr lang="en-US" dirty="0"/>
              <a:t>Included in all braille kits</a:t>
            </a:r>
          </a:p>
          <a:p>
            <a:pPr lvl="1"/>
            <a:r>
              <a:rPr lang="en-US" dirty="0"/>
              <a:t>As needed, included in large print kits</a:t>
            </a:r>
          </a:p>
          <a:p>
            <a:pPr marL="457200" lvl="1" indent="0">
              <a:buFont typeface="Arial" panose="020B0604020202020204" pitchFamily="34" charset="0"/>
              <a:buNone/>
            </a:pPr>
            <a:r>
              <a:rPr lang="en-US" dirty="0"/>
              <a:t> </a:t>
            </a:r>
          </a:p>
          <a:p>
            <a:r>
              <a:rPr lang="en-US" dirty="0"/>
              <a:t>ELA and Math Assistive Technology forms</a:t>
            </a:r>
          </a:p>
          <a:p>
            <a:pPr lvl="1"/>
            <a:r>
              <a:rPr lang="en-US" dirty="0"/>
              <a:t>Embedded code for screen readers (i.e. JAWS, NVDA) and refreshable braille displays</a:t>
            </a:r>
          </a:p>
          <a:p>
            <a:pPr lvl="2"/>
            <a:r>
              <a:rPr lang="en-US" dirty="0"/>
              <a:t>Language lies underneath image</a:t>
            </a:r>
          </a:p>
          <a:p>
            <a:pPr lvl="2"/>
            <a:r>
              <a:rPr lang="en-US" dirty="0"/>
              <a:t>Visual descriptors are embedded within the form</a:t>
            </a:r>
          </a:p>
          <a:p>
            <a:pPr lvl="1"/>
            <a:r>
              <a:rPr lang="en-US" dirty="0"/>
              <a:t>Assistive Technology form for ELA must be used with screen reader muted for a valid score*</a:t>
            </a:r>
          </a:p>
          <a:p>
            <a:pPr lvl="1"/>
            <a:endParaRPr lang="en-US" dirty="0"/>
          </a:p>
          <a:p>
            <a:pPr marL="457200" lvl="1" indent="0" algn="ctr">
              <a:buNone/>
            </a:pPr>
            <a:r>
              <a:rPr lang="en-US" sz="1900" dirty="0">
                <a:solidFill>
                  <a:srgbClr val="000000"/>
                </a:solidFill>
              </a:rPr>
              <a:t>*</a:t>
            </a:r>
            <a:r>
              <a:rPr lang="en-US" sz="1900" dirty="0">
                <a:effectLst/>
                <a:latin typeface="Calibri" panose="020F0502020204030204" pitchFamily="34" charset="0"/>
                <a:ea typeface="MS PGothic" panose="020B0600070205080204" pitchFamily="34" charset="-128"/>
                <a:cs typeface="Times New Roman" panose="02020603050405020304" pitchFamily="18" charset="0"/>
              </a:rPr>
              <a:t>Any modification of the assessment is a misadministration and will result in an invalid score.</a:t>
            </a:r>
            <a:endParaRPr lang="en-US" sz="1900" dirty="0">
              <a:solidFill>
                <a:srgbClr val="000000"/>
              </a:solidFill>
            </a:endParaRPr>
          </a:p>
          <a:p>
            <a:pPr lvl="1"/>
            <a:endParaRPr lang="en-US" dirty="0"/>
          </a:p>
          <a:p>
            <a:pPr lvl="1"/>
            <a:endParaRPr lang="en-US" dirty="0"/>
          </a:p>
        </p:txBody>
      </p:sp>
    </p:spTree>
    <p:extLst>
      <p:ext uri="{BB962C8B-B14F-4D97-AF65-F5344CB8AC3E}">
        <p14:creationId xmlns:p14="http://schemas.microsoft.com/office/powerpoint/2010/main" val="3941222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7E5A-B1EC-80A4-9902-ECE470B95624}"/>
              </a:ext>
            </a:extLst>
          </p:cNvPr>
          <p:cNvSpPr>
            <a:spLocks noGrp="1"/>
          </p:cNvSpPr>
          <p:nvPr>
            <p:ph type="title"/>
          </p:nvPr>
        </p:nvSpPr>
        <p:spPr>
          <a:xfrm>
            <a:off x="223071" y="369924"/>
            <a:ext cx="6081865" cy="756418"/>
          </a:xfrm>
        </p:spPr>
        <p:txBody>
          <a:bodyPr>
            <a:normAutofit/>
          </a:bodyPr>
          <a:lstStyle/>
          <a:p>
            <a:r>
              <a:rPr lang="en-US" sz="3200" dirty="0"/>
              <a:t>Response Accommodations</a:t>
            </a:r>
          </a:p>
        </p:txBody>
      </p:sp>
      <p:sp>
        <p:nvSpPr>
          <p:cNvPr id="4" name="Slide Number Placeholder 3">
            <a:extLst>
              <a:ext uri="{FF2B5EF4-FFF2-40B4-BE49-F238E27FC236}">
                <a16:creationId xmlns:a16="http://schemas.microsoft.com/office/drawing/2014/main" id="{2863C8E5-AE5A-17C6-83AB-76C5B24B5C8F}"/>
              </a:ext>
            </a:extLst>
          </p:cNvPr>
          <p:cNvSpPr>
            <a:spLocks noGrp="1"/>
          </p:cNvSpPr>
          <p:nvPr>
            <p:ph type="sldNum" sz="quarter" idx="12"/>
          </p:nvPr>
        </p:nvSpPr>
        <p:spPr/>
        <p:txBody>
          <a:bodyPr/>
          <a:lstStyle/>
          <a:p>
            <a:fld id="{C479D5F6-EDCB-402A-AC08-4943A1820E8F}" type="slidenum">
              <a:rPr lang="en-US" smtClean="0"/>
              <a:pPr/>
              <a:t>39</a:t>
            </a:fld>
            <a:endParaRPr lang="en-US" dirty="0"/>
          </a:p>
        </p:txBody>
      </p:sp>
      <p:sp>
        <p:nvSpPr>
          <p:cNvPr id="5" name="Content Placeholder 1">
            <a:extLst>
              <a:ext uri="{FF2B5EF4-FFF2-40B4-BE49-F238E27FC236}">
                <a16:creationId xmlns:a16="http://schemas.microsoft.com/office/drawing/2014/main" id="{84D0F89B-D6CC-D6DE-8D44-377272942A98}"/>
              </a:ext>
            </a:extLst>
          </p:cNvPr>
          <p:cNvSpPr txBox="1">
            <a:spLocks noGrp="1"/>
          </p:cNvSpPr>
          <p:nvPr>
            <p:ph idx="1"/>
          </p:nvPr>
        </p:nvSpPr>
        <p:spPr>
          <a:xfrm>
            <a:off x="628649" y="1463675"/>
            <a:ext cx="8112227" cy="5139811"/>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solidFill>
                  <a:srgbClr val="000000"/>
                </a:solidFill>
              </a:rPr>
              <a:t>Brailler</a:t>
            </a:r>
            <a:r>
              <a:rPr lang="en-US" dirty="0">
                <a:solidFill>
                  <a:srgbClr val="000000"/>
                </a:solidFill>
              </a:rPr>
              <a:t>/braille note taker</a:t>
            </a:r>
          </a:p>
          <a:p>
            <a:r>
              <a:rPr lang="en-US" dirty="0">
                <a:solidFill>
                  <a:srgbClr val="000000"/>
                </a:solidFill>
              </a:rPr>
              <a:t>Word prediction (cannot connect to the internet)*</a:t>
            </a:r>
          </a:p>
          <a:p>
            <a:r>
              <a:rPr lang="en-US" dirty="0">
                <a:solidFill>
                  <a:srgbClr val="000000"/>
                </a:solidFill>
              </a:rPr>
              <a:t>Talking calculator/abacus/tactile math manipulatives</a:t>
            </a:r>
          </a:p>
          <a:p>
            <a:r>
              <a:rPr lang="en-US" dirty="0">
                <a:solidFill>
                  <a:srgbClr val="000000"/>
                </a:solidFill>
              </a:rPr>
              <a:t>Math charts and counters (district-level approval)</a:t>
            </a:r>
          </a:p>
          <a:p>
            <a:r>
              <a:rPr lang="en-US" dirty="0">
                <a:solidFill>
                  <a:srgbClr val="000000"/>
                </a:solidFill>
              </a:rPr>
              <a:t>Calculator on non-calculator sections**</a:t>
            </a:r>
          </a:p>
          <a:p>
            <a:r>
              <a:rPr lang="en-US" dirty="0">
                <a:solidFill>
                  <a:srgbClr val="000000"/>
                </a:solidFill>
              </a:rPr>
              <a:t>Scribe/signer***</a:t>
            </a:r>
          </a:p>
          <a:p>
            <a:r>
              <a:rPr lang="en-US" dirty="0">
                <a:solidFill>
                  <a:srgbClr val="000000"/>
                </a:solidFill>
              </a:rPr>
              <a:t>Speech-to-text (cannot connect to the internet)*</a:t>
            </a:r>
          </a:p>
          <a:p>
            <a:r>
              <a:rPr lang="en-US" dirty="0">
                <a:solidFill>
                  <a:srgbClr val="000000"/>
                </a:solidFill>
              </a:rPr>
              <a:t>Other assistive technology</a:t>
            </a:r>
          </a:p>
          <a:p>
            <a:endParaRPr lang="en-US" dirty="0">
              <a:solidFill>
                <a:srgbClr val="000000"/>
              </a:solidFill>
            </a:endParaRPr>
          </a:p>
          <a:p>
            <a:endParaRPr lang="en-US" dirty="0">
              <a:solidFill>
                <a:srgbClr val="000000"/>
              </a:solidFill>
            </a:endParaRPr>
          </a:p>
          <a:p>
            <a:pPr marL="114300" indent="-114300">
              <a:buNone/>
            </a:pPr>
            <a:r>
              <a:rPr lang="en-US" dirty="0">
                <a:solidFill>
                  <a:srgbClr val="000000"/>
                </a:solidFill>
              </a:rPr>
              <a:t>*</a:t>
            </a:r>
            <a:r>
              <a:rPr lang="en-US" sz="2300" dirty="0">
                <a:solidFill>
                  <a:srgbClr val="000000"/>
                </a:solidFill>
              </a:rPr>
              <a:t>For word prediction and speech-to-text, the district must submit the</a:t>
            </a:r>
            <a:r>
              <a:rPr lang="en-US" sz="2300" i="1" dirty="0">
                <a:solidFill>
                  <a:srgbClr val="000000"/>
                </a:solidFill>
              </a:rPr>
              <a:t> CMAS Speech-to-Text and Word Prediction Security Agreement Supplement </a:t>
            </a:r>
            <a:r>
              <a:rPr lang="en-US" sz="2300" dirty="0">
                <a:solidFill>
                  <a:srgbClr val="000000"/>
                </a:solidFill>
              </a:rPr>
              <a:t>and supporting documents to CDE</a:t>
            </a:r>
          </a:p>
          <a:p>
            <a:pPr marL="45720" indent="0">
              <a:buFont typeface="Arial" panose="020B0604020202020204" pitchFamily="34" charset="0"/>
              <a:buNone/>
            </a:pPr>
            <a:r>
              <a:rPr lang="en-US" sz="2300" dirty="0">
                <a:solidFill>
                  <a:srgbClr val="000000"/>
                </a:solidFill>
              </a:rPr>
              <a:t>** For Math, calculator use on the non-calculator sections requires an approved UAR </a:t>
            </a:r>
          </a:p>
          <a:p>
            <a:pPr marL="45720" indent="0">
              <a:buFont typeface="Arial" panose="020B0604020202020204" pitchFamily="34" charset="0"/>
              <a:buNone/>
            </a:pPr>
            <a:r>
              <a:rPr lang="en-US" sz="2300" dirty="0">
                <a:solidFill>
                  <a:srgbClr val="000000"/>
                </a:solidFill>
              </a:rPr>
              <a:t>***For ELA constructed response, a scribe requires an approved UAR</a:t>
            </a:r>
          </a:p>
          <a:p>
            <a:endParaRPr lang="en-US" sz="2000" dirty="0"/>
          </a:p>
        </p:txBody>
      </p:sp>
    </p:spTree>
    <p:extLst>
      <p:ext uri="{BB962C8B-B14F-4D97-AF65-F5344CB8AC3E}">
        <p14:creationId xmlns:p14="http://schemas.microsoft.com/office/powerpoint/2010/main" val="24304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Privacy Laws</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664782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D563C-E2E7-8498-F585-07A67C8B61BE}"/>
              </a:ext>
            </a:extLst>
          </p:cNvPr>
          <p:cNvSpPr>
            <a:spLocks noGrp="1"/>
          </p:cNvSpPr>
          <p:nvPr>
            <p:ph type="title"/>
          </p:nvPr>
        </p:nvSpPr>
        <p:spPr>
          <a:xfrm>
            <a:off x="223071" y="167508"/>
            <a:ext cx="5017523" cy="756418"/>
          </a:xfrm>
        </p:spPr>
        <p:txBody>
          <a:bodyPr>
            <a:noAutofit/>
          </a:bodyPr>
          <a:lstStyle/>
          <a:p>
            <a:r>
              <a:rPr lang="en-US" sz="3200" dirty="0"/>
              <a:t>CMAS Assessment Policy Related to Internet Access</a:t>
            </a:r>
          </a:p>
        </p:txBody>
      </p:sp>
      <p:sp>
        <p:nvSpPr>
          <p:cNvPr id="4" name="Slide Number Placeholder 3">
            <a:extLst>
              <a:ext uri="{FF2B5EF4-FFF2-40B4-BE49-F238E27FC236}">
                <a16:creationId xmlns:a16="http://schemas.microsoft.com/office/drawing/2014/main" id="{EBAFF072-3A6E-191B-5D90-3FA295AB7AD8}"/>
              </a:ext>
            </a:extLst>
          </p:cNvPr>
          <p:cNvSpPr>
            <a:spLocks noGrp="1"/>
          </p:cNvSpPr>
          <p:nvPr>
            <p:ph type="sldNum" sz="quarter" idx="12"/>
          </p:nvPr>
        </p:nvSpPr>
        <p:spPr/>
        <p:txBody>
          <a:bodyPr/>
          <a:lstStyle/>
          <a:p>
            <a:fld id="{C479D5F6-EDCB-402A-AC08-4943A1820E8F}" type="slidenum">
              <a:rPr lang="en-US" smtClean="0"/>
              <a:pPr/>
              <a:t>40</a:t>
            </a:fld>
            <a:endParaRPr lang="en-US" dirty="0"/>
          </a:p>
        </p:txBody>
      </p:sp>
      <p:sp>
        <p:nvSpPr>
          <p:cNvPr id="5" name="Content Placeholder 1">
            <a:extLst>
              <a:ext uri="{FF2B5EF4-FFF2-40B4-BE49-F238E27FC236}">
                <a16:creationId xmlns:a16="http://schemas.microsoft.com/office/drawing/2014/main" id="{F08A7CD3-B1A3-9206-04E2-78961D6D0436}"/>
              </a:ext>
            </a:extLst>
          </p:cNvPr>
          <p:cNvSpPr txBox="1">
            <a:spLocks noGrp="1"/>
          </p:cNvSpPr>
          <p:nvPr>
            <p:ph idx="1"/>
          </p:nvPr>
        </p:nvSpPr>
        <p:spPr>
          <a:xfrm>
            <a:off x="628650" y="1463675"/>
            <a:ext cx="7886700" cy="4640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457200" lvl="1" indent="0">
              <a:buNone/>
            </a:pPr>
            <a:r>
              <a:rPr lang="en-US" dirty="0"/>
              <a:t>Some students may require software that is not compatible with TestNav. These students may have a second device in the testing environment to provide access to that software. The second device may not have Internet access. (Spring 2024 CMAS and CoAlt Procedures Manual, Section 6)</a:t>
            </a:r>
          </a:p>
        </p:txBody>
      </p:sp>
    </p:spTree>
    <p:extLst>
      <p:ext uri="{BB962C8B-B14F-4D97-AF65-F5344CB8AC3E}">
        <p14:creationId xmlns:p14="http://schemas.microsoft.com/office/powerpoint/2010/main" val="3079284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7C7BF-D9D6-902E-505C-BFF019780664}"/>
              </a:ext>
            </a:extLst>
          </p:cNvPr>
          <p:cNvSpPr>
            <a:spLocks noGrp="1"/>
          </p:cNvSpPr>
          <p:nvPr>
            <p:ph type="title"/>
          </p:nvPr>
        </p:nvSpPr>
        <p:spPr/>
        <p:txBody>
          <a:bodyPr>
            <a:noAutofit/>
          </a:bodyPr>
          <a:lstStyle/>
          <a:p>
            <a:r>
              <a:rPr lang="en-US" sz="3200" dirty="0"/>
              <a:t>Speech-to-Text (STT) and Word Prediction</a:t>
            </a:r>
          </a:p>
        </p:txBody>
      </p:sp>
      <p:sp>
        <p:nvSpPr>
          <p:cNvPr id="4" name="Slide Number Placeholder 3">
            <a:extLst>
              <a:ext uri="{FF2B5EF4-FFF2-40B4-BE49-F238E27FC236}">
                <a16:creationId xmlns:a16="http://schemas.microsoft.com/office/drawing/2014/main" id="{00888DA0-51B1-8D71-4118-8CCED9407243}"/>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
        <p:nvSpPr>
          <p:cNvPr id="5" name="Content Placeholder 4">
            <a:extLst>
              <a:ext uri="{FF2B5EF4-FFF2-40B4-BE49-F238E27FC236}">
                <a16:creationId xmlns:a16="http://schemas.microsoft.com/office/drawing/2014/main" id="{8680C0E3-8FC5-9A4C-8DAD-45C6385AD5A6}"/>
              </a:ext>
            </a:extLst>
          </p:cNvPr>
          <p:cNvSpPr txBox="1">
            <a:spLocks noGrp="1"/>
          </p:cNvSpPr>
          <p:nvPr>
            <p:ph idx="1"/>
          </p:nvPr>
        </p:nvSpPr>
        <p:spPr>
          <a:xfrm>
            <a:off x="628650" y="1463675"/>
            <a:ext cx="7886700" cy="5504071"/>
          </a:xfrm>
          <a:prstGeom prst="rect">
            <a:avLst/>
          </a:prstGeom>
          <a:noFill/>
        </p:spPr>
        <p:txBody>
          <a:bodyPr wrap="square" rtlCol="0">
            <a:spAutoFit/>
          </a:bodyPr>
          <a:lstStyle/>
          <a:p>
            <a:pPr marL="285750" indent="-285750">
              <a:buFont typeface="Arial" panose="020B0604020202020204" pitchFamily="34" charset="0"/>
              <a:buChar char="•"/>
            </a:pPr>
            <a:r>
              <a:rPr lang="en-US" sz="2000" dirty="0"/>
              <a:t>Speech-to-text and word prediction must be used on a secondary device</a:t>
            </a:r>
          </a:p>
          <a:p>
            <a:pPr marL="742950" lvl="1" indent="-285750">
              <a:buFont typeface="Arial" panose="020B0604020202020204" pitchFamily="34" charset="0"/>
              <a:buChar char="•"/>
            </a:pPr>
            <a:r>
              <a:rPr lang="en-US" sz="1800" dirty="0"/>
              <a:t>Cannot connect to the internet</a:t>
            </a:r>
          </a:p>
          <a:p>
            <a:pPr marL="742950" lvl="1" indent="-285750">
              <a:buFont typeface="Arial" panose="020B0604020202020204" pitchFamily="34" charset="0"/>
              <a:buChar char="•"/>
            </a:pPr>
            <a:r>
              <a:rPr lang="en-US" sz="1800" dirty="0"/>
              <a:t>Students using STT need to be tested in a 1:1 environment</a:t>
            </a:r>
          </a:p>
          <a:p>
            <a:pPr marL="285750" indent="-285750">
              <a:buFont typeface="Arial" panose="020B0604020202020204" pitchFamily="34" charset="0"/>
              <a:buChar char="•"/>
            </a:pPr>
            <a:r>
              <a:rPr lang="en-US" sz="2000" dirty="0"/>
              <a:t>Districts must submit the </a:t>
            </a:r>
            <a:r>
              <a:rPr lang="en-US" sz="2000" i="1" dirty="0"/>
              <a:t>CMAS Speech-to-Text and Word Prediction Security Agreement Supplement</a:t>
            </a:r>
            <a:r>
              <a:rPr lang="en-US" sz="2000" dirty="0"/>
              <a:t> to CDE before </a:t>
            </a:r>
            <a:r>
              <a:rPr lang="en-US" sz="2000" b="1" dirty="0">
                <a:solidFill>
                  <a:srgbClr val="488BC9"/>
                </a:solidFill>
              </a:rPr>
              <a:t>February 15</a:t>
            </a:r>
            <a:r>
              <a:rPr lang="en-US" sz="2000" b="1" baseline="30000" dirty="0">
                <a:solidFill>
                  <a:srgbClr val="488BC9"/>
                </a:solidFill>
              </a:rPr>
              <a:t>th</a:t>
            </a:r>
            <a:r>
              <a:rPr lang="en-US" sz="2000" b="1" dirty="0">
                <a:solidFill>
                  <a:srgbClr val="488BC9"/>
                </a:solidFill>
              </a:rPr>
              <a:t> </a:t>
            </a:r>
          </a:p>
          <a:p>
            <a:pPr marL="742950" lvl="1" indent="-285750"/>
            <a:r>
              <a:rPr lang="en-US" sz="1800" dirty="0"/>
              <a:t>Available on the Accommodations Training page</a:t>
            </a:r>
          </a:p>
          <a:p>
            <a:pPr marL="285750" indent="-285750">
              <a:buFont typeface="Arial" panose="020B0604020202020204" pitchFamily="34" charset="0"/>
              <a:buChar char="•"/>
            </a:pPr>
            <a:r>
              <a:rPr lang="en-US" sz="2000" dirty="0"/>
              <a:t>Districts must submit supporting documentation</a:t>
            </a:r>
          </a:p>
          <a:p>
            <a:pPr marL="742950" lvl="1" indent="-285750">
              <a:buFont typeface="Arial" panose="020B0604020202020204" pitchFamily="34" charset="0"/>
              <a:buChar char="•"/>
            </a:pPr>
            <a:r>
              <a:rPr lang="en-US" sz="1800" dirty="0"/>
              <a:t>Evidence of data privacy</a:t>
            </a:r>
          </a:p>
          <a:p>
            <a:pPr marL="742950" lvl="1" indent="-285750">
              <a:buFont typeface="Arial" panose="020B0604020202020204" pitchFamily="34" charset="0"/>
              <a:buChar char="•"/>
            </a:pPr>
            <a:r>
              <a:rPr lang="en-US" sz="1800" dirty="0"/>
              <a:t>Evidence that the STT and/or word prediction will be the only tools used</a:t>
            </a:r>
          </a:p>
          <a:p>
            <a:pPr marL="742950" lvl="1" indent="-285750">
              <a:buFont typeface="Arial" panose="020B0604020202020204" pitchFamily="34" charset="0"/>
              <a:buChar char="•"/>
            </a:pPr>
            <a:r>
              <a:rPr lang="en-US" sz="1800" dirty="0"/>
              <a:t>Evidence of restricted internet access</a:t>
            </a:r>
          </a:p>
          <a:p>
            <a:pPr marL="742950" lvl="1" indent="-285750">
              <a:buFont typeface="Arial" panose="020B0604020202020204" pitchFamily="34" charset="0"/>
              <a:buChar char="•"/>
            </a:pPr>
            <a:r>
              <a:rPr lang="en-US" sz="1800" dirty="0"/>
              <a:t>Evidence of policies and procedures following the chain of custody requirements as documented in the </a:t>
            </a:r>
            <a:r>
              <a:rPr lang="en-US" sz="1800" i="1" dirty="0"/>
              <a:t>2024 Spring CMAS and CoAlt Procedures Manual</a:t>
            </a:r>
          </a:p>
          <a:p>
            <a:pPr marL="742950" lvl="1" indent="-285750">
              <a:buFont typeface="Arial" panose="020B0604020202020204" pitchFamily="34" charset="0"/>
              <a:buChar char="•"/>
            </a:pPr>
            <a:r>
              <a:rPr lang="en-US" sz="1800" dirty="0"/>
              <a:t>Evidence of training</a:t>
            </a:r>
          </a:p>
          <a:p>
            <a:pPr marL="742950" lvl="1" indent="-285750">
              <a:buFont typeface="Arial" panose="020B0604020202020204" pitchFamily="34" charset="0"/>
              <a:buChar char="•"/>
            </a:pPr>
            <a:r>
              <a:rPr lang="en-US" sz="1800" dirty="0"/>
              <a:t>Identifying the number of students using these tools</a:t>
            </a:r>
          </a:p>
          <a:p>
            <a:pPr marL="742950" lvl="1"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70605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D15DA-0878-1FDA-4B15-722E024B0D34}"/>
              </a:ext>
            </a:extLst>
          </p:cNvPr>
          <p:cNvSpPr>
            <a:spLocks noGrp="1"/>
          </p:cNvSpPr>
          <p:nvPr>
            <p:ph type="title"/>
          </p:nvPr>
        </p:nvSpPr>
        <p:spPr/>
        <p:txBody>
          <a:bodyPr>
            <a:normAutofit/>
          </a:bodyPr>
          <a:lstStyle/>
          <a:p>
            <a:r>
              <a:rPr lang="en-US" sz="3200" dirty="0"/>
              <a:t>Timing Accommodations</a:t>
            </a:r>
          </a:p>
        </p:txBody>
      </p:sp>
      <p:sp>
        <p:nvSpPr>
          <p:cNvPr id="4" name="Slide Number Placeholder 3">
            <a:extLst>
              <a:ext uri="{FF2B5EF4-FFF2-40B4-BE49-F238E27FC236}">
                <a16:creationId xmlns:a16="http://schemas.microsoft.com/office/drawing/2014/main" id="{307A183C-0FE7-6366-5EA9-6EA8A0742AF7}"/>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
        <p:nvSpPr>
          <p:cNvPr id="5" name="Content Placeholder 1">
            <a:extLst>
              <a:ext uri="{FF2B5EF4-FFF2-40B4-BE49-F238E27FC236}">
                <a16:creationId xmlns:a16="http://schemas.microsoft.com/office/drawing/2014/main" id="{85873112-5B24-34E6-806E-7B034A15C508}"/>
              </a:ext>
            </a:extLst>
          </p:cNvPr>
          <p:cNvSpPr txBox="1">
            <a:spLocks noGrp="1"/>
          </p:cNvSpPr>
          <p:nvPr>
            <p:ph idx="1"/>
          </p:nvPr>
        </p:nvSpPr>
        <p:spPr>
          <a:xfrm>
            <a:off x="628650" y="1463675"/>
            <a:ext cx="7886700" cy="4640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Stop-the-clock breaks/multiple breaks</a:t>
            </a:r>
          </a:p>
          <a:p>
            <a:r>
              <a:rPr lang="en-US" dirty="0">
                <a:solidFill>
                  <a:srgbClr val="000000"/>
                </a:solidFill>
              </a:rPr>
              <a:t>Time and a half </a:t>
            </a:r>
          </a:p>
          <a:p>
            <a:pPr lvl="1"/>
            <a:r>
              <a:rPr lang="en-US" dirty="0">
                <a:solidFill>
                  <a:srgbClr val="000000"/>
                </a:solidFill>
              </a:rPr>
              <a:t>ELA, Math, and Science</a:t>
            </a:r>
          </a:p>
          <a:p>
            <a:r>
              <a:rPr lang="en-US" dirty="0">
                <a:solidFill>
                  <a:srgbClr val="000000"/>
                </a:solidFill>
              </a:rPr>
              <a:t>Double Time </a:t>
            </a:r>
          </a:p>
          <a:p>
            <a:pPr lvl="1"/>
            <a:r>
              <a:rPr lang="en-US" dirty="0">
                <a:solidFill>
                  <a:srgbClr val="000000"/>
                </a:solidFill>
              </a:rPr>
              <a:t>ELA, Math, and Science</a:t>
            </a:r>
          </a:p>
          <a:p>
            <a:r>
              <a:rPr lang="en-US" dirty="0">
                <a:solidFill>
                  <a:srgbClr val="000000"/>
                </a:solidFill>
              </a:rPr>
              <a:t>Extended time (complete unit in one day)</a:t>
            </a:r>
          </a:p>
          <a:p>
            <a:pPr lvl="1"/>
            <a:r>
              <a:rPr lang="en-US" dirty="0">
                <a:solidFill>
                  <a:srgbClr val="000000"/>
                </a:solidFill>
              </a:rPr>
              <a:t>Must balance testing time with loss of instructional time</a:t>
            </a:r>
          </a:p>
          <a:p>
            <a:pPr lvl="1"/>
            <a:r>
              <a:rPr lang="en-US" dirty="0">
                <a:solidFill>
                  <a:srgbClr val="000000"/>
                </a:solidFill>
              </a:rPr>
              <a:t>Test fatigue </a:t>
            </a:r>
          </a:p>
          <a:p>
            <a:endParaRPr lang="en-US" dirty="0">
              <a:solidFill>
                <a:srgbClr val="000000"/>
              </a:solidFill>
            </a:endParaRPr>
          </a:p>
          <a:p>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924323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303B-BB22-B425-6B2E-E426D165354A}"/>
              </a:ext>
            </a:extLst>
          </p:cNvPr>
          <p:cNvSpPr>
            <a:spLocks noGrp="1"/>
          </p:cNvSpPr>
          <p:nvPr>
            <p:ph type="title"/>
          </p:nvPr>
        </p:nvSpPr>
        <p:spPr/>
        <p:txBody>
          <a:bodyPr>
            <a:noAutofit/>
          </a:bodyPr>
          <a:lstStyle/>
          <a:p>
            <a:r>
              <a:rPr lang="en-US" sz="3200" dirty="0"/>
              <a:t>Timing Accommodations and Extended Time</a:t>
            </a:r>
          </a:p>
        </p:txBody>
      </p:sp>
      <p:sp>
        <p:nvSpPr>
          <p:cNvPr id="3" name="Content Placeholder 2">
            <a:extLst>
              <a:ext uri="{FF2B5EF4-FFF2-40B4-BE49-F238E27FC236}">
                <a16:creationId xmlns:a16="http://schemas.microsoft.com/office/drawing/2014/main" id="{EFAF5B20-13F8-6973-7326-E9F2E7F1216D}"/>
              </a:ext>
            </a:extLst>
          </p:cNvPr>
          <p:cNvSpPr>
            <a:spLocks noGrp="1"/>
          </p:cNvSpPr>
          <p:nvPr>
            <p:ph idx="1"/>
          </p:nvPr>
        </p:nvSpPr>
        <p:spPr/>
        <p:txBody>
          <a:bodyPr>
            <a:normAutofit lnSpcReduction="10000"/>
          </a:bodyPr>
          <a:lstStyle/>
          <a:p>
            <a:r>
              <a:rPr lang="en-US" dirty="0"/>
              <a:t>Standard Time</a:t>
            </a:r>
          </a:p>
          <a:p>
            <a:pPr lvl="1"/>
            <a:r>
              <a:rPr lang="en-US" dirty="0"/>
              <a:t>The time needed for the vast majority of students to complete a unit</a:t>
            </a:r>
          </a:p>
          <a:p>
            <a:r>
              <a:rPr lang="en-US" dirty="0"/>
              <a:t>Extended Time</a:t>
            </a:r>
          </a:p>
          <a:p>
            <a:pPr lvl="1"/>
            <a:r>
              <a:rPr lang="en-US" dirty="0"/>
              <a:t>Time and a quarter</a:t>
            </a:r>
          </a:p>
          <a:p>
            <a:pPr lvl="2"/>
            <a:r>
              <a:rPr lang="en-US" dirty="0"/>
              <a:t>Students needing 1% - 25% extra time beyond the standard time</a:t>
            </a:r>
          </a:p>
          <a:p>
            <a:pPr lvl="1"/>
            <a:r>
              <a:rPr lang="en-US" dirty="0"/>
              <a:t>Time and a half</a:t>
            </a:r>
          </a:p>
          <a:p>
            <a:pPr lvl="2"/>
            <a:r>
              <a:rPr lang="en-US" dirty="0"/>
              <a:t>Students needing 26% - 50% extra time beyond the standard time</a:t>
            </a:r>
          </a:p>
          <a:p>
            <a:pPr lvl="2"/>
            <a:r>
              <a:rPr lang="en-US" dirty="0"/>
              <a:t>Must be documented on the student’s IEP/504 Plan or students identified through LIEP instructional practices </a:t>
            </a:r>
          </a:p>
          <a:p>
            <a:pPr lvl="1"/>
            <a:r>
              <a:rPr lang="en-US" dirty="0"/>
              <a:t>Double time</a:t>
            </a:r>
          </a:p>
          <a:p>
            <a:pPr lvl="2"/>
            <a:r>
              <a:rPr lang="en-US" dirty="0"/>
              <a:t>Students needing 51% - 100% extra time beyond the standard time</a:t>
            </a:r>
          </a:p>
          <a:p>
            <a:pPr lvl="2"/>
            <a:r>
              <a:rPr lang="en-US" dirty="0"/>
              <a:t>Must be documented on the student’s IEP/504 Plan</a:t>
            </a:r>
          </a:p>
          <a:p>
            <a:r>
              <a:rPr lang="en-US" dirty="0"/>
              <a:t>Allotted time</a:t>
            </a:r>
          </a:p>
          <a:p>
            <a:pPr lvl="1"/>
            <a:r>
              <a:rPr lang="en-US" dirty="0"/>
              <a:t>Based upon timing data, some content areas may include time and a quarter</a:t>
            </a:r>
          </a:p>
          <a:p>
            <a:endParaRPr lang="en-US" dirty="0"/>
          </a:p>
        </p:txBody>
      </p:sp>
      <p:sp>
        <p:nvSpPr>
          <p:cNvPr id="4" name="Slide Number Placeholder 3">
            <a:extLst>
              <a:ext uri="{FF2B5EF4-FFF2-40B4-BE49-F238E27FC236}">
                <a16:creationId xmlns:a16="http://schemas.microsoft.com/office/drawing/2014/main" id="{87006961-E8C7-16A8-D4B9-3F41697FB590}"/>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Tree>
    <p:extLst>
      <p:ext uri="{BB962C8B-B14F-4D97-AF65-F5344CB8AC3E}">
        <p14:creationId xmlns:p14="http://schemas.microsoft.com/office/powerpoint/2010/main" val="4059143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E875-B917-9306-2302-7684629C75BB}"/>
              </a:ext>
            </a:extLst>
          </p:cNvPr>
          <p:cNvSpPr>
            <a:spLocks noGrp="1"/>
          </p:cNvSpPr>
          <p:nvPr>
            <p:ph type="title"/>
          </p:nvPr>
        </p:nvSpPr>
        <p:spPr/>
        <p:txBody>
          <a:bodyPr>
            <a:noAutofit/>
          </a:bodyPr>
          <a:lstStyle/>
          <a:p>
            <a:r>
              <a:rPr lang="en-US" sz="3200" dirty="0"/>
              <a:t>Timing Accommodations and Extended Time</a:t>
            </a:r>
          </a:p>
        </p:txBody>
      </p:sp>
      <p:sp>
        <p:nvSpPr>
          <p:cNvPr id="3" name="Content Placeholder 2">
            <a:extLst>
              <a:ext uri="{FF2B5EF4-FFF2-40B4-BE49-F238E27FC236}">
                <a16:creationId xmlns:a16="http://schemas.microsoft.com/office/drawing/2014/main" id="{472CCC6F-4897-2314-CD47-82CB8B3132E2}"/>
              </a:ext>
            </a:extLst>
          </p:cNvPr>
          <p:cNvSpPr>
            <a:spLocks noGrp="1"/>
          </p:cNvSpPr>
          <p:nvPr>
            <p:ph idx="1"/>
          </p:nvPr>
        </p:nvSpPr>
        <p:spPr/>
        <p:txBody>
          <a:bodyPr>
            <a:normAutofit lnSpcReduction="10000"/>
          </a:bodyPr>
          <a:lstStyle/>
          <a:p>
            <a:r>
              <a:rPr lang="en-US" dirty="0"/>
              <a:t>Timing Data</a:t>
            </a:r>
          </a:p>
          <a:p>
            <a:pPr lvl="1"/>
            <a:r>
              <a:rPr lang="en-US" dirty="0"/>
              <a:t>The timing data we use to determine the standard time and allotted time includes 95% of students completing each unit within the timeframe</a:t>
            </a:r>
          </a:p>
          <a:p>
            <a:pPr lvl="2"/>
            <a:r>
              <a:rPr lang="en-US" dirty="0"/>
              <a:t>Includes students on an IEP/504 Plan and students in an LIEP</a:t>
            </a:r>
          </a:p>
          <a:p>
            <a:pPr lvl="1"/>
            <a:r>
              <a:rPr lang="en-US" dirty="0"/>
              <a:t>Based on our timing data very few students use time and a half or double time</a:t>
            </a:r>
          </a:p>
          <a:p>
            <a:pPr lvl="1"/>
            <a:r>
              <a:rPr lang="en-US" dirty="0"/>
              <a:t>Consider the students’ needs before assigning them to time and half or double time</a:t>
            </a:r>
          </a:p>
          <a:p>
            <a:pPr lvl="1"/>
            <a:endParaRPr lang="en-US" dirty="0"/>
          </a:p>
          <a:p>
            <a:r>
              <a:rPr lang="en-US" dirty="0"/>
              <a:t>Other accessibility features or accommodations might be more beneficial</a:t>
            </a:r>
          </a:p>
          <a:p>
            <a:pPr lvl="1"/>
            <a:r>
              <a:rPr lang="en-US" dirty="0"/>
              <a:t>Frequent Breaks (does not stop the clock)</a:t>
            </a:r>
          </a:p>
          <a:p>
            <a:pPr lvl="1"/>
            <a:r>
              <a:rPr lang="en-US" dirty="0"/>
              <a:t>Stop the clock breaks (depending on student need)</a:t>
            </a:r>
          </a:p>
          <a:p>
            <a:pPr lvl="1"/>
            <a:r>
              <a:rPr lang="en-US" dirty="0"/>
              <a:t>Small group testing</a:t>
            </a:r>
          </a:p>
        </p:txBody>
      </p:sp>
      <p:sp>
        <p:nvSpPr>
          <p:cNvPr id="4" name="Slide Number Placeholder 3">
            <a:extLst>
              <a:ext uri="{FF2B5EF4-FFF2-40B4-BE49-F238E27FC236}">
                <a16:creationId xmlns:a16="http://schemas.microsoft.com/office/drawing/2014/main" id="{255D3339-1583-199D-E374-537B0E058C5A}"/>
              </a:ext>
            </a:extLst>
          </p:cNvPr>
          <p:cNvSpPr>
            <a:spLocks noGrp="1"/>
          </p:cNvSpPr>
          <p:nvPr>
            <p:ph type="sldNum" sz="quarter" idx="12"/>
          </p:nvPr>
        </p:nvSpPr>
        <p:spPr/>
        <p:txBody>
          <a:bodyPr/>
          <a:lstStyle/>
          <a:p>
            <a:fld id="{C479D5F6-EDCB-402A-AC08-4943A1820E8F}" type="slidenum">
              <a:rPr lang="en-US" smtClean="0"/>
              <a:pPr/>
              <a:t>44</a:t>
            </a:fld>
            <a:endParaRPr lang="en-US" dirty="0"/>
          </a:p>
        </p:txBody>
      </p:sp>
    </p:spTree>
    <p:extLst>
      <p:ext uri="{BB962C8B-B14F-4D97-AF65-F5344CB8AC3E}">
        <p14:creationId xmlns:p14="http://schemas.microsoft.com/office/powerpoint/2010/main" val="3966812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38376-363E-FE22-AA51-166D30E3F7E1}"/>
              </a:ext>
            </a:extLst>
          </p:cNvPr>
          <p:cNvSpPr>
            <a:spLocks noGrp="1"/>
          </p:cNvSpPr>
          <p:nvPr>
            <p:ph type="title"/>
          </p:nvPr>
        </p:nvSpPr>
        <p:spPr>
          <a:xfrm>
            <a:off x="245194" y="254514"/>
            <a:ext cx="7070006" cy="756418"/>
          </a:xfrm>
        </p:spPr>
        <p:txBody>
          <a:bodyPr>
            <a:noAutofit/>
          </a:bodyPr>
          <a:lstStyle/>
          <a:p>
            <a:r>
              <a:rPr lang="en-US" sz="3200" dirty="0"/>
              <a:t>Accommodations </a:t>
            </a:r>
            <a:br>
              <a:rPr lang="en-US" sz="3200" dirty="0"/>
            </a:br>
            <a:r>
              <a:rPr lang="en-US" sz="3200" dirty="0"/>
              <a:t>Students Identified as NEP/LEP*</a:t>
            </a:r>
          </a:p>
        </p:txBody>
      </p:sp>
      <p:sp>
        <p:nvSpPr>
          <p:cNvPr id="4" name="Slide Number Placeholder 3">
            <a:extLst>
              <a:ext uri="{FF2B5EF4-FFF2-40B4-BE49-F238E27FC236}">
                <a16:creationId xmlns:a16="http://schemas.microsoft.com/office/drawing/2014/main" id="{1E59F783-3857-441F-6127-83C3E7AC0705}"/>
              </a:ext>
            </a:extLst>
          </p:cNvPr>
          <p:cNvSpPr>
            <a:spLocks noGrp="1"/>
          </p:cNvSpPr>
          <p:nvPr>
            <p:ph type="sldNum" sz="quarter" idx="12"/>
          </p:nvPr>
        </p:nvSpPr>
        <p:spPr/>
        <p:txBody>
          <a:bodyPr/>
          <a:lstStyle/>
          <a:p>
            <a:fld id="{C479D5F6-EDCB-402A-AC08-4943A1820E8F}" type="slidenum">
              <a:rPr lang="en-US" smtClean="0"/>
              <a:pPr/>
              <a:t>45</a:t>
            </a:fld>
            <a:endParaRPr lang="en-US" dirty="0"/>
          </a:p>
        </p:txBody>
      </p:sp>
      <p:sp>
        <p:nvSpPr>
          <p:cNvPr id="5" name="Content Placeholder 1">
            <a:extLst>
              <a:ext uri="{FF2B5EF4-FFF2-40B4-BE49-F238E27FC236}">
                <a16:creationId xmlns:a16="http://schemas.microsoft.com/office/drawing/2014/main" id="{1AFEA157-293C-BB7A-4E0A-C3CEA0786DEB}"/>
              </a:ext>
            </a:extLst>
          </p:cNvPr>
          <p:cNvSpPr txBox="1">
            <a:spLocks noGrp="1"/>
          </p:cNvSpPr>
          <p:nvPr>
            <p:ph idx="1"/>
          </p:nvPr>
        </p:nvSpPr>
        <p:spPr>
          <a:xfrm>
            <a:off x="628650" y="1463675"/>
            <a:ext cx="7886700" cy="4640263"/>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Time and a half </a:t>
            </a:r>
          </a:p>
          <a:p>
            <a:r>
              <a:rPr lang="en-US" dirty="0"/>
              <a:t>General admin directions read aloud/repeated/clarified in primary or home language (Translated “Say” directions)</a:t>
            </a:r>
          </a:p>
          <a:p>
            <a:r>
              <a:rPr lang="en-US" dirty="0"/>
              <a:t>Standardized written and auditory </a:t>
            </a:r>
            <a:r>
              <a:rPr lang="en-US" dirty="0" err="1"/>
              <a:t>transadaptation</a:t>
            </a:r>
            <a:r>
              <a:rPr lang="en-US" dirty="0"/>
              <a:t>** of Math and Science into Spanish </a:t>
            </a:r>
          </a:p>
          <a:p>
            <a:r>
              <a:rPr lang="en-US" dirty="0"/>
              <a:t>Word-to-Word glossary (Math and Science)</a:t>
            </a:r>
          </a:p>
          <a:p>
            <a:r>
              <a:rPr lang="en-US" dirty="0"/>
              <a:t>Word prediction (Math and Science)</a:t>
            </a:r>
          </a:p>
          <a:p>
            <a:r>
              <a:rPr lang="en-US" dirty="0"/>
              <a:t>Text-to-speech in Spanish (Math and Science)</a:t>
            </a:r>
          </a:p>
          <a:p>
            <a:r>
              <a:rPr lang="en-US" dirty="0"/>
              <a:t>Auditory Presentation: reader in Spanish</a:t>
            </a:r>
          </a:p>
          <a:p>
            <a:r>
              <a:rPr lang="en-US" dirty="0"/>
              <a:t>Auditory Presentation: reader in primary/home language other than Spanish</a:t>
            </a:r>
          </a:p>
          <a:p>
            <a:pPr marL="0" indent="0">
              <a:buFont typeface="Arial" panose="020B0604020202020204" pitchFamily="34" charset="0"/>
              <a:buNone/>
            </a:pPr>
            <a:r>
              <a:rPr lang="en-US" sz="2000" dirty="0"/>
              <a:t> </a:t>
            </a:r>
          </a:p>
          <a:p>
            <a:pPr marL="0" indent="0">
              <a:buFont typeface="Arial" panose="020B0604020202020204" pitchFamily="34" charset="0"/>
              <a:buNone/>
            </a:pPr>
            <a:endParaRPr lang="en-US" sz="2000" dirty="0"/>
          </a:p>
          <a:p>
            <a:pPr marL="45720" indent="0">
              <a:buFont typeface="Arial" panose="020B0604020202020204" pitchFamily="34" charset="0"/>
              <a:buNone/>
            </a:pPr>
            <a:r>
              <a:rPr lang="en-US" sz="2400" b="1" dirty="0">
                <a:solidFill>
                  <a:srgbClr val="000000"/>
                </a:solidFill>
              </a:rPr>
              <a:t>  *</a:t>
            </a:r>
            <a:r>
              <a:rPr lang="en-US" sz="2300" b="1" dirty="0">
                <a:solidFill>
                  <a:srgbClr val="000000"/>
                </a:solidFill>
              </a:rPr>
              <a:t>Non English proficient (NEP)/Limited English proficient (LEP)</a:t>
            </a:r>
          </a:p>
          <a:p>
            <a:pPr marL="45720" indent="0">
              <a:buFont typeface="Arial" panose="020B0604020202020204" pitchFamily="34" charset="0"/>
              <a:buNone/>
            </a:pPr>
            <a:r>
              <a:rPr lang="en-US" sz="2300" b="1" dirty="0">
                <a:solidFill>
                  <a:srgbClr val="000000"/>
                </a:solidFill>
              </a:rPr>
              <a:t>  *Please see Section 6 of the Procedures Manual for eligibility guidelines</a:t>
            </a:r>
          </a:p>
          <a:p>
            <a:pPr marL="45720" indent="0">
              <a:buFont typeface="Arial" panose="020B0604020202020204" pitchFamily="34" charset="0"/>
              <a:buNone/>
            </a:pPr>
            <a:r>
              <a:rPr lang="en-US" sz="2300" b="1" dirty="0">
                <a:solidFill>
                  <a:srgbClr val="000000"/>
                </a:solidFill>
              </a:rPr>
              <a:t>**</a:t>
            </a:r>
            <a:r>
              <a:rPr lang="en-US" sz="2300" b="1" dirty="0" err="1">
                <a:solidFill>
                  <a:srgbClr val="000000"/>
                </a:solidFill>
              </a:rPr>
              <a:t>Transadaption</a:t>
            </a:r>
            <a:r>
              <a:rPr lang="en-US" sz="2300" b="1" dirty="0">
                <a:solidFill>
                  <a:srgbClr val="000000"/>
                </a:solidFill>
              </a:rPr>
              <a:t> – translated in a culturally and linguistically responsive way</a:t>
            </a:r>
          </a:p>
        </p:txBody>
      </p:sp>
    </p:spTree>
    <p:extLst>
      <p:ext uri="{BB962C8B-B14F-4D97-AF65-F5344CB8AC3E}">
        <p14:creationId xmlns:p14="http://schemas.microsoft.com/office/powerpoint/2010/main" val="18467962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97C67-5360-4D98-47AA-2749619120E0}"/>
              </a:ext>
            </a:extLst>
          </p:cNvPr>
          <p:cNvSpPr>
            <a:spLocks noGrp="1"/>
          </p:cNvSpPr>
          <p:nvPr>
            <p:ph type="title"/>
          </p:nvPr>
        </p:nvSpPr>
        <p:spPr>
          <a:xfrm>
            <a:off x="261786" y="384177"/>
            <a:ext cx="6081865" cy="756418"/>
          </a:xfrm>
        </p:spPr>
        <p:txBody>
          <a:bodyPr>
            <a:noAutofit/>
          </a:bodyPr>
          <a:lstStyle/>
          <a:p>
            <a:r>
              <a:rPr lang="en-US" sz="3200" dirty="0"/>
              <a:t>Accommodations for CLSA</a:t>
            </a:r>
          </a:p>
        </p:txBody>
      </p:sp>
      <p:sp>
        <p:nvSpPr>
          <p:cNvPr id="4" name="Slide Number Placeholder 3">
            <a:extLst>
              <a:ext uri="{FF2B5EF4-FFF2-40B4-BE49-F238E27FC236}">
                <a16:creationId xmlns:a16="http://schemas.microsoft.com/office/drawing/2014/main" id="{7C75F9E0-7120-6C77-FAFD-9EE7D680996B}"/>
              </a:ext>
            </a:extLst>
          </p:cNvPr>
          <p:cNvSpPr>
            <a:spLocks noGrp="1"/>
          </p:cNvSpPr>
          <p:nvPr>
            <p:ph type="sldNum" sz="quarter" idx="12"/>
          </p:nvPr>
        </p:nvSpPr>
        <p:spPr/>
        <p:txBody>
          <a:bodyPr/>
          <a:lstStyle/>
          <a:p>
            <a:fld id="{C479D5F6-EDCB-402A-AC08-4943A1820E8F}" type="slidenum">
              <a:rPr lang="en-US" smtClean="0"/>
              <a:pPr/>
              <a:t>46</a:t>
            </a:fld>
            <a:endParaRPr lang="en-US" dirty="0"/>
          </a:p>
        </p:txBody>
      </p:sp>
      <p:sp>
        <p:nvSpPr>
          <p:cNvPr id="5" name="Content Placeholder 1">
            <a:extLst>
              <a:ext uri="{FF2B5EF4-FFF2-40B4-BE49-F238E27FC236}">
                <a16:creationId xmlns:a16="http://schemas.microsoft.com/office/drawing/2014/main" id="{2F624BBE-BB97-CB7B-6862-15586C602449}"/>
              </a:ext>
            </a:extLst>
          </p:cNvPr>
          <p:cNvSpPr txBox="1">
            <a:spLocks noGrp="1"/>
          </p:cNvSpPr>
          <p:nvPr>
            <p:ph idx="1"/>
          </p:nvPr>
        </p:nvSpPr>
        <p:spPr>
          <a:xfrm>
            <a:off x="628650" y="1463675"/>
            <a:ext cx="7886700" cy="46402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CSLA is an accommodated form for ELA/Literacy</a:t>
            </a:r>
          </a:p>
          <a:p>
            <a:pPr lvl="1"/>
            <a:r>
              <a:rPr lang="en-US" dirty="0">
                <a:solidFill>
                  <a:srgbClr val="000000"/>
                </a:solidFill>
              </a:rPr>
              <a:t>Qualifying students have a language proficiency status of NEP or LEP and are in grades 3 and 4</a:t>
            </a:r>
          </a:p>
          <a:p>
            <a:pPr lvl="1"/>
            <a:r>
              <a:rPr lang="en-US" dirty="0">
                <a:solidFill>
                  <a:srgbClr val="000000"/>
                </a:solidFill>
              </a:rPr>
              <a:t>Students have received instruction in Spanish within the past 9 months </a:t>
            </a:r>
          </a:p>
          <a:p>
            <a:pPr lvl="2"/>
            <a:r>
              <a:rPr lang="en-US" sz="2400" dirty="0">
                <a:solidFill>
                  <a:srgbClr val="000000"/>
                </a:solidFill>
              </a:rPr>
              <a:t>Eligibility guidelines will be posted here </a:t>
            </a:r>
            <a:r>
              <a:rPr lang="en-US" sz="2400" dirty="0">
                <a:solidFill>
                  <a:srgbClr val="000000"/>
                </a:solidFill>
                <a:hlinkClick r:id="rId2"/>
              </a:rPr>
              <a:t>http://www.cde.state.co.us/assessment/csla</a:t>
            </a:r>
            <a:r>
              <a:rPr lang="en-US" sz="2400" dirty="0">
                <a:solidFill>
                  <a:srgbClr val="000000"/>
                </a:solidFill>
              </a:rPr>
              <a:t> </a:t>
            </a:r>
          </a:p>
          <a:p>
            <a:pPr lvl="1"/>
            <a:r>
              <a:rPr lang="en-US" dirty="0"/>
              <a:t>Paper-based</a:t>
            </a:r>
          </a:p>
          <a:p>
            <a:r>
              <a:rPr lang="en-US" dirty="0"/>
              <a:t>Accommodations available for qualifying students (</a:t>
            </a:r>
            <a:r>
              <a:rPr lang="en-US" dirty="0">
                <a:solidFill>
                  <a:srgbClr val="000000"/>
                </a:solidFill>
              </a:rPr>
              <a:t>language proficiency status of NEP or LEP)</a:t>
            </a:r>
            <a:r>
              <a:rPr lang="en-US" dirty="0"/>
              <a:t> who have an IEP/504</a:t>
            </a:r>
          </a:p>
          <a:p>
            <a:pPr lvl="1"/>
            <a:r>
              <a:rPr lang="en-US" dirty="0"/>
              <a:t>Scribe and Large Print </a:t>
            </a:r>
          </a:p>
          <a:p>
            <a:pPr lvl="2"/>
            <a:r>
              <a:rPr lang="en-US" sz="2200" dirty="0"/>
              <a:t>Scribe for CSLA Constructed Response requires an approved UAR</a:t>
            </a:r>
          </a:p>
          <a:p>
            <a:pPr lvl="2"/>
            <a:r>
              <a:rPr lang="en-US" sz="2200" dirty="0"/>
              <a:t>Data MUST be from a literacy test in Spanish</a:t>
            </a:r>
          </a:p>
          <a:p>
            <a:pPr lvl="2"/>
            <a:endParaRPr lang="en-US" sz="2200" dirty="0">
              <a:solidFill>
                <a:srgbClr val="EF7521"/>
              </a:solidFill>
            </a:endParaRPr>
          </a:p>
          <a:p>
            <a:pPr lvl="2"/>
            <a:endParaRPr lang="en-US" sz="2200" dirty="0">
              <a:solidFill>
                <a:srgbClr val="EF7521"/>
              </a:solidFill>
            </a:endParaRPr>
          </a:p>
          <a:p>
            <a:pPr marL="457200" lvl="1" indent="0">
              <a:buNone/>
            </a:pPr>
            <a:endParaRPr lang="en-US" dirty="0"/>
          </a:p>
          <a:p>
            <a:pPr lvl="1"/>
            <a:endParaRPr lang="en-US" dirty="0"/>
          </a:p>
        </p:txBody>
      </p:sp>
    </p:spTree>
    <p:extLst>
      <p:ext uri="{BB962C8B-B14F-4D97-AF65-F5344CB8AC3E}">
        <p14:creationId xmlns:p14="http://schemas.microsoft.com/office/powerpoint/2010/main" val="667246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56C2-21B0-C2CC-9BE7-B0ED4C0A4E70}"/>
              </a:ext>
            </a:extLst>
          </p:cNvPr>
          <p:cNvSpPr>
            <a:spLocks noGrp="1"/>
          </p:cNvSpPr>
          <p:nvPr>
            <p:ph type="title"/>
          </p:nvPr>
        </p:nvSpPr>
        <p:spPr>
          <a:xfrm>
            <a:off x="245194" y="254514"/>
            <a:ext cx="4680768" cy="756418"/>
          </a:xfrm>
        </p:spPr>
        <p:txBody>
          <a:bodyPr>
            <a:noAutofit/>
          </a:bodyPr>
          <a:lstStyle/>
          <a:p>
            <a:r>
              <a:rPr lang="en-US" sz="3200" dirty="0"/>
              <a:t>Getting Familiar with Practice Resources</a:t>
            </a:r>
          </a:p>
        </p:txBody>
      </p:sp>
      <p:sp>
        <p:nvSpPr>
          <p:cNvPr id="3" name="Content Placeholder 2">
            <a:extLst>
              <a:ext uri="{FF2B5EF4-FFF2-40B4-BE49-F238E27FC236}">
                <a16:creationId xmlns:a16="http://schemas.microsoft.com/office/drawing/2014/main" id="{2E6FCE97-0439-1520-59EE-7B0F0A4BBD7C}"/>
              </a:ext>
            </a:extLst>
          </p:cNvPr>
          <p:cNvSpPr>
            <a:spLocks noGrp="1"/>
          </p:cNvSpPr>
          <p:nvPr>
            <p:ph idx="1"/>
          </p:nvPr>
        </p:nvSpPr>
        <p:spPr>
          <a:xfrm>
            <a:off x="628650" y="1463040"/>
            <a:ext cx="8220382" cy="5252392"/>
          </a:xfrm>
        </p:spPr>
        <p:txBody>
          <a:bodyPr>
            <a:normAutofit/>
          </a:bodyPr>
          <a:lstStyle/>
          <a:p>
            <a:pPr marL="0" marR="0" indent="0">
              <a:spcBef>
                <a:spcPts val="0"/>
              </a:spcBef>
              <a:spcAft>
                <a:spcPts val="0"/>
              </a:spcAft>
              <a:buNone/>
            </a:pPr>
            <a:r>
              <a:rPr lang="en-US" sz="2800" b="1" dirty="0">
                <a:latin typeface="Calibri" panose="020F0502020204030204" pitchFamily="34" charset="0"/>
              </a:rPr>
              <a:t>Colorado Practice Resources (CPRs)</a:t>
            </a:r>
          </a:p>
          <a:p>
            <a:pPr marR="0">
              <a:spcBef>
                <a:spcPts val="0"/>
              </a:spcBef>
              <a:spcAft>
                <a:spcPts val="0"/>
              </a:spcAft>
            </a:pPr>
            <a:r>
              <a:rPr lang="en-US" sz="2800" dirty="0">
                <a:latin typeface="Calibri" panose="020F0502020204030204" pitchFamily="34" charset="0"/>
              </a:rPr>
              <a:t>Familiarize students with assessment platform</a:t>
            </a:r>
          </a:p>
          <a:p>
            <a:pPr marL="457200" lvl="1">
              <a:spcBef>
                <a:spcPts val="0"/>
              </a:spcBef>
            </a:pPr>
            <a:r>
              <a:rPr lang="en-US" sz="2400" dirty="0">
                <a:latin typeface="Calibri" panose="020F0502020204030204" pitchFamily="34" charset="0"/>
              </a:rPr>
              <a:t>Item types</a:t>
            </a:r>
          </a:p>
          <a:p>
            <a:pPr marL="457200" lvl="1">
              <a:spcBef>
                <a:spcPts val="0"/>
              </a:spcBef>
            </a:pPr>
            <a:r>
              <a:rPr lang="en-US" sz="2400" dirty="0">
                <a:latin typeface="Calibri" panose="020F0502020204030204" pitchFamily="34" charset="0"/>
              </a:rPr>
              <a:t>Examples</a:t>
            </a:r>
          </a:p>
          <a:p>
            <a:pPr marL="457200" lvl="1">
              <a:spcBef>
                <a:spcPts val="0"/>
              </a:spcBef>
            </a:pPr>
            <a:r>
              <a:rPr lang="en-US" sz="2400" dirty="0">
                <a:latin typeface="Calibri" panose="020F0502020204030204" pitchFamily="34" charset="0"/>
              </a:rPr>
              <a:t>Scoring information</a:t>
            </a:r>
          </a:p>
          <a:p>
            <a:pPr marL="457200" lvl="1">
              <a:spcBef>
                <a:spcPts val="0"/>
              </a:spcBef>
            </a:pPr>
            <a:r>
              <a:rPr lang="en-US" sz="2400" dirty="0">
                <a:latin typeface="Calibri" panose="020F0502020204030204" pitchFamily="34" charset="0"/>
              </a:rPr>
              <a:t>Accommodation/accessibility feature compatibility</a:t>
            </a:r>
          </a:p>
          <a:p>
            <a:pPr marL="457200" lvl="1">
              <a:spcBef>
                <a:spcPts val="0"/>
              </a:spcBef>
            </a:pPr>
            <a:endParaRPr lang="en-US" sz="1200" dirty="0">
              <a:latin typeface="Calibri" panose="020F0502020204030204" pitchFamily="34" charset="0"/>
            </a:endParaRPr>
          </a:p>
          <a:p>
            <a:pPr>
              <a:spcBef>
                <a:spcPts val="0"/>
              </a:spcBef>
            </a:pPr>
            <a:r>
              <a:rPr lang="en-US" sz="2800" dirty="0">
                <a:latin typeface="Calibri" panose="020F0502020204030204" pitchFamily="34" charset="0"/>
              </a:rPr>
              <a:t>CPRs access through the Practice Resource Page </a:t>
            </a:r>
            <a:r>
              <a:rPr lang="en-US" sz="2800" u="sng" dirty="0">
                <a:latin typeface="Calibri" panose="020F0502020204030204" pitchFamily="34" charset="0"/>
                <a:hlinkClick r:id="rId2"/>
              </a:rPr>
              <a:t>https://coassessments.com/practice-resources/</a:t>
            </a:r>
            <a:r>
              <a:rPr lang="en-US" sz="2800" u="sng" dirty="0">
                <a:latin typeface="Calibri" panose="020F0502020204030204" pitchFamily="34" charset="0"/>
              </a:rPr>
              <a:t> </a:t>
            </a:r>
          </a:p>
          <a:p>
            <a:pPr>
              <a:spcBef>
                <a:spcPts val="0"/>
              </a:spcBef>
            </a:pPr>
            <a:endParaRPr lang="en-US" sz="1200" u="sng" dirty="0">
              <a:latin typeface="Calibri" panose="020F0502020204030204" pitchFamily="34" charset="0"/>
            </a:endParaRPr>
          </a:p>
          <a:p>
            <a:pPr marR="0">
              <a:spcBef>
                <a:spcPts val="0"/>
              </a:spcBef>
              <a:spcAft>
                <a:spcPts val="0"/>
              </a:spcAft>
            </a:pPr>
            <a:r>
              <a:rPr lang="en-US" sz="2800" dirty="0">
                <a:latin typeface="Calibri" panose="020F0502020204030204" pitchFamily="34" charset="0"/>
              </a:rPr>
              <a:t>AT CPR form is accessed through the </a:t>
            </a:r>
            <a:r>
              <a:rPr lang="en-US" sz="2800" dirty="0" err="1">
                <a:latin typeface="Calibri" panose="020F0502020204030204" pitchFamily="34" charset="0"/>
              </a:rPr>
              <a:t>PearsonAccess</a:t>
            </a:r>
            <a:r>
              <a:rPr lang="en-US" sz="2800" baseline="30000" dirty="0" err="1">
                <a:latin typeface="Calibri" panose="020F0502020204030204" pitchFamily="34" charset="0"/>
              </a:rPr>
              <a:t>next</a:t>
            </a:r>
            <a:r>
              <a:rPr lang="en-US" sz="2800" dirty="0">
                <a:latin typeface="Calibri" panose="020F0502020204030204" pitchFamily="34" charset="0"/>
              </a:rPr>
              <a:t> Training Site</a:t>
            </a:r>
          </a:p>
          <a:p>
            <a:pPr marL="0" marR="0">
              <a:spcBef>
                <a:spcPts val="0"/>
              </a:spcBef>
              <a:spcAft>
                <a:spcPts val="0"/>
              </a:spcAft>
            </a:pPr>
            <a:endParaRPr lang="en-US" sz="1800" dirty="0">
              <a:latin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1591ABE7-1333-E2D8-2BEA-ACE281FCD025}"/>
              </a:ext>
            </a:extLst>
          </p:cNvPr>
          <p:cNvSpPr>
            <a:spLocks noGrp="1"/>
          </p:cNvSpPr>
          <p:nvPr>
            <p:ph type="sldNum" sz="quarter" idx="12"/>
          </p:nvPr>
        </p:nvSpPr>
        <p:spPr/>
        <p:txBody>
          <a:bodyPr/>
          <a:lstStyle/>
          <a:p>
            <a:fld id="{C479D5F6-EDCB-402A-AC08-4943A1820E8F}" type="slidenum">
              <a:rPr lang="en-US" smtClean="0"/>
              <a:pPr/>
              <a:t>47</a:t>
            </a:fld>
            <a:endParaRPr lang="en-US" dirty="0"/>
          </a:p>
        </p:txBody>
      </p:sp>
    </p:spTree>
    <p:extLst>
      <p:ext uri="{BB962C8B-B14F-4D97-AF65-F5344CB8AC3E}">
        <p14:creationId xmlns:p14="http://schemas.microsoft.com/office/powerpoint/2010/main" val="35957935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3D98F-A74C-0506-1583-C6B15CD50D1E}"/>
              </a:ext>
            </a:extLst>
          </p:cNvPr>
          <p:cNvSpPr>
            <a:spLocks noGrp="1"/>
          </p:cNvSpPr>
          <p:nvPr>
            <p:ph type="title"/>
          </p:nvPr>
        </p:nvSpPr>
        <p:spPr>
          <a:xfrm>
            <a:off x="245193" y="254514"/>
            <a:ext cx="4326807" cy="756418"/>
          </a:xfrm>
        </p:spPr>
        <p:txBody>
          <a:bodyPr>
            <a:noAutofit/>
          </a:bodyPr>
          <a:lstStyle/>
          <a:p>
            <a:r>
              <a:rPr lang="en-US" sz="3200" dirty="0"/>
              <a:t>Getting Familiar with Practice Resources</a:t>
            </a:r>
          </a:p>
        </p:txBody>
      </p:sp>
      <p:sp>
        <p:nvSpPr>
          <p:cNvPr id="3" name="Content Placeholder 2">
            <a:extLst>
              <a:ext uri="{FF2B5EF4-FFF2-40B4-BE49-F238E27FC236}">
                <a16:creationId xmlns:a16="http://schemas.microsoft.com/office/drawing/2014/main" id="{0C588170-5763-F7F5-2F36-43DA4EBA04DF}"/>
              </a:ext>
            </a:extLst>
          </p:cNvPr>
          <p:cNvSpPr>
            <a:spLocks noGrp="1"/>
          </p:cNvSpPr>
          <p:nvPr>
            <p:ph idx="1"/>
          </p:nvPr>
        </p:nvSpPr>
        <p:spPr/>
        <p:txBody>
          <a:bodyPr>
            <a:normAutofit lnSpcReduction="10000"/>
          </a:bodyPr>
          <a:lstStyle/>
          <a:p>
            <a:pPr marL="0" marR="0" indent="0">
              <a:spcBef>
                <a:spcPts val="0"/>
              </a:spcBef>
              <a:spcAft>
                <a:spcPts val="0"/>
              </a:spcAft>
              <a:buNone/>
            </a:pPr>
            <a:r>
              <a:rPr lang="en-US" sz="2800" b="1" dirty="0">
                <a:latin typeface="Calibri" panose="020F0502020204030204" pitchFamily="34" charset="0"/>
              </a:rPr>
              <a:t>CMAS </a:t>
            </a:r>
            <a:r>
              <a:rPr lang="en-US" sz="2800" b="1" dirty="0">
                <a:effectLst/>
                <a:latin typeface="Calibri" panose="020F0502020204030204" pitchFamily="34" charset="0"/>
              </a:rPr>
              <a:t>Braille CPRs</a:t>
            </a:r>
          </a:p>
          <a:p>
            <a:pPr marL="0" marR="0" indent="0">
              <a:spcBef>
                <a:spcPts val="0"/>
              </a:spcBef>
              <a:spcAft>
                <a:spcPts val="0"/>
              </a:spcAft>
              <a:buNone/>
            </a:pPr>
            <a:r>
              <a:rPr lang="en-US" sz="1700" b="1" dirty="0">
                <a:effectLst/>
                <a:latin typeface="Calibri" panose="020F0502020204030204" pitchFamily="34" charset="0"/>
              </a:rPr>
              <a:t> </a:t>
            </a:r>
            <a:endParaRPr lang="en-US" sz="1700" dirty="0">
              <a:effectLst/>
              <a:latin typeface="Calibri" panose="020F0502020204030204" pitchFamily="34" charset="0"/>
            </a:endParaRPr>
          </a:p>
          <a:p>
            <a:pPr marR="0">
              <a:spcBef>
                <a:spcPts val="0"/>
              </a:spcBef>
              <a:spcAft>
                <a:spcPts val="0"/>
              </a:spcAft>
            </a:pPr>
            <a:r>
              <a:rPr lang="en-US" dirty="0">
                <a:effectLst/>
                <a:latin typeface="Calibri" panose="020F0502020204030204" pitchFamily="34" charset="0"/>
              </a:rPr>
              <a:t>Ensure all students who test using braille code have the opportunity to access practice resources. </a:t>
            </a:r>
          </a:p>
          <a:p>
            <a:pPr marR="0">
              <a:spcBef>
                <a:spcPts val="0"/>
              </a:spcBef>
              <a:spcAft>
                <a:spcPts val="0"/>
              </a:spcAft>
            </a:pPr>
            <a:endParaRPr lang="en-US" sz="1300" dirty="0">
              <a:effectLst/>
              <a:latin typeface="Calibri" panose="020F0502020204030204" pitchFamily="34" charset="0"/>
            </a:endParaRPr>
          </a:p>
          <a:p>
            <a:pPr marR="0">
              <a:spcBef>
                <a:spcPts val="0"/>
              </a:spcBef>
              <a:spcAft>
                <a:spcPts val="0"/>
              </a:spcAft>
            </a:pPr>
            <a:r>
              <a:rPr lang="en-US" dirty="0">
                <a:effectLst/>
                <a:latin typeface="Calibri" panose="020F0502020204030204" pitchFamily="34" charset="0"/>
              </a:rPr>
              <a:t>DACs received an email with an attached spreadsheet</a:t>
            </a:r>
          </a:p>
          <a:p>
            <a:pPr marR="0">
              <a:spcBef>
                <a:spcPts val="0"/>
              </a:spcBef>
              <a:spcAft>
                <a:spcPts val="0"/>
              </a:spcAft>
            </a:pPr>
            <a:endParaRPr lang="en-US" sz="1300" dirty="0">
              <a:effectLst/>
              <a:latin typeface="Calibri" panose="020F0502020204030204" pitchFamily="34" charset="0"/>
            </a:endParaRPr>
          </a:p>
          <a:p>
            <a:pPr lvl="1">
              <a:spcBef>
                <a:spcPts val="0"/>
              </a:spcBef>
            </a:pPr>
            <a:r>
              <a:rPr lang="en-US" dirty="0">
                <a:latin typeface="Calibri" panose="020F0502020204030204" pitchFamily="34" charset="0"/>
              </a:rPr>
              <a:t>Confirm each student will receive the correct code. Consult with your</a:t>
            </a:r>
            <a:r>
              <a:rPr lang="en-US" dirty="0">
                <a:effectLst/>
                <a:latin typeface="Calibri" panose="020F0502020204030204" pitchFamily="34" charset="0"/>
              </a:rPr>
              <a:t> district's Teacher of the Visually Impaired (TVIs) before submitting the braille CPR order</a:t>
            </a:r>
          </a:p>
          <a:p>
            <a:pPr marL="919163" lvl="2">
              <a:lnSpc>
                <a:spcPct val="100000"/>
              </a:lnSpc>
              <a:spcBef>
                <a:spcPts val="0"/>
              </a:spcBef>
            </a:pPr>
            <a:r>
              <a:rPr lang="en-US" sz="2000" dirty="0">
                <a:latin typeface="Calibri" panose="020F0502020204030204" pitchFamily="34" charset="0"/>
              </a:rPr>
              <a:t>ELA</a:t>
            </a:r>
          </a:p>
          <a:p>
            <a:pPr marL="1146175" lvl="3">
              <a:lnSpc>
                <a:spcPct val="100000"/>
              </a:lnSpc>
              <a:spcBef>
                <a:spcPts val="0"/>
              </a:spcBef>
            </a:pPr>
            <a:r>
              <a:rPr lang="en-US" dirty="0">
                <a:latin typeface="Calibri" panose="020F0502020204030204" pitchFamily="34" charset="0"/>
              </a:rPr>
              <a:t>UEB</a:t>
            </a:r>
          </a:p>
          <a:p>
            <a:pPr marL="919163" lvl="2">
              <a:spcBef>
                <a:spcPts val="0"/>
              </a:spcBef>
            </a:pPr>
            <a:r>
              <a:rPr lang="en-US" sz="2000" dirty="0">
                <a:latin typeface="Calibri" panose="020F0502020204030204" pitchFamily="34" charset="0"/>
              </a:rPr>
              <a:t>Math and Science</a:t>
            </a:r>
            <a:endParaRPr lang="en-US" sz="2000" dirty="0">
              <a:effectLst/>
              <a:latin typeface="Calibri" panose="020F0502020204030204" pitchFamily="34" charset="0"/>
            </a:endParaRPr>
          </a:p>
          <a:p>
            <a:pPr marL="1146175" lvl="3">
              <a:spcBef>
                <a:spcPts val="0"/>
              </a:spcBef>
            </a:pPr>
            <a:r>
              <a:rPr lang="en-US" dirty="0">
                <a:effectLst/>
                <a:latin typeface="Calibri" panose="020F0502020204030204" pitchFamily="34" charset="0"/>
              </a:rPr>
              <a:t>UEB with Nemeth</a:t>
            </a:r>
            <a:endParaRPr lang="en-US" dirty="0">
              <a:latin typeface="Calibri" panose="020F0502020204030204" pitchFamily="34" charset="0"/>
            </a:endParaRPr>
          </a:p>
          <a:p>
            <a:pPr marL="1146175" lvl="3">
              <a:spcBef>
                <a:spcPts val="0"/>
              </a:spcBef>
            </a:pPr>
            <a:r>
              <a:rPr lang="en-US" dirty="0">
                <a:effectLst/>
                <a:latin typeface="Calibri" panose="020F0502020204030204" pitchFamily="34" charset="0"/>
              </a:rPr>
              <a:t>UEB Math/Science (</a:t>
            </a:r>
            <a:r>
              <a:rPr lang="en-US" dirty="0">
                <a:latin typeface="Calibri" panose="020F0502020204030204" pitchFamily="34" charset="0"/>
              </a:rPr>
              <a:t>formerly Technical)</a:t>
            </a:r>
            <a:r>
              <a:rPr lang="en-US" dirty="0">
                <a:effectLst/>
                <a:latin typeface="Calibri" panose="020F0502020204030204" pitchFamily="34" charset="0"/>
              </a:rPr>
              <a:t> </a:t>
            </a:r>
          </a:p>
          <a:p>
            <a:pPr marL="688975" lvl="2">
              <a:spcBef>
                <a:spcPts val="0"/>
              </a:spcBef>
            </a:pPr>
            <a:endParaRPr lang="en-US" sz="1400" dirty="0">
              <a:effectLst/>
              <a:latin typeface="Calibri" panose="020F0502020204030204" pitchFamily="34" charset="0"/>
            </a:endParaRPr>
          </a:p>
          <a:p>
            <a:pPr marL="0" marR="0">
              <a:spcBef>
                <a:spcPts val="0"/>
              </a:spcBef>
              <a:spcAft>
                <a:spcPts val="0"/>
              </a:spcAft>
            </a:pPr>
            <a:r>
              <a:rPr lang="en-US" dirty="0">
                <a:effectLst/>
                <a:latin typeface="Calibri" panose="020F0502020204030204" pitchFamily="34" charset="0"/>
              </a:rPr>
              <a:t>Orders due to CDE by </a:t>
            </a:r>
            <a:r>
              <a:rPr lang="en-US" b="1" dirty="0">
                <a:solidFill>
                  <a:srgbClr val="488BC9"/>
                </a:solidFill>
                <a:effectLst/>
                <a:latin typeface="Calibri" panose="020F0502020204030204" pitchFamily="34" charset="0"/>
              </a:rPr>
              <a:t>September 15, 2023</a:t>
            </a:r>
            <a:r>
              <a:rPr lang="en-US" dirty="0">
                <a:effectLst/>
                <a:latin typeface="Calibri" panose="020F0502020204030204" pitchFamily="34" charset="0"/>
              </a:rPr>
              <a:t>.</a:t>
            </a:r>
            <a:endParaRPr lang="en-US" dirty="0"/>
          </a:p>
        </p:txBody>
      </p:sp>
      <p:sp>
        <p:nvSpPr>
          <p:cNvPr id="4" name="Slide Number Placeholder 3">
            <a:extLst>
              <a:ext uri="{FF2B5EF4-FFF2-40B4-BE49-F238E27FC236}">
                <a16:creationId xmlns:a16="http://schemas.microsoft.com/office/drawing/2014/main" id="{673EB4DE-EC37-B6D1-18BF-1DA494D696A6}"/>
              </a:ext>
            </a:extLst>
          </p:cNvPr>
          <p:cNvSpPr>
            <a:spLocks noGrp="1"/>
          </p:cNvSpPr>
          <p:nvPr>
            <p:ph type="sldNum" sz="quarter" idx="12"/>
          </p:nvPr>
        </p:nvSpPr>
        <p:spPr/>
        <p:txBody>
          <a:bodyPr/>
          <a:lstStyle/>
          <a:p>
            <a:fld id="{C479D5F6-EDCB-402A-AC08-4943A1820E8F}" type="slidenum">
              <a:rPr lang="en-US" smtClean="0"/>
              <a:pPr/>
              <a:t>48</a:t>
            </a:fld>
            <a:endParaRPr lang="en-US" dirty="0"/>
          </a:p>
        </p:txBody>
      </p:sp>
    </p:spTree>
    <p:extLst>
      <p:ext uri="{BB962C8B-B14F-4D97-AF65-F5344CB8AC3E}">
        <p14:creationId xmlns:p14="http://schemas.microsoft.com/office/powerpoint/2010/main" val="9895994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0638E-F766-FD33-F9E0-AE2550A69298}"/>
              </a:ext>
            </a:extLst>
          </p:cNvPr>
          <p:cNvSpPr>
            <a:spLocks noGrp="1"/>
          </p:cNvSpPr>
          <p:nvPr>
            <p:ph type="title"/>
          </p:nvPr>
        </p:nvSpPr>
        <p:spPr>
          <a:xfrm>
            <a:off x="323851" y="401998"/>
            <a:ext cx="6081865" cy="756418"/>
          </a:xfrm>
        </p:spPr>
        <p:txBody>
          <a:bodyPr>
            <a:normAutofit/>
          </a:bodyPr>
          <a:lstStyle/>
          <a:p>
            <a:r>
              <a:rPr lang="en-US" sz="3200" dirty="0"/>
              <a:t>Assistive Technology Reminders</a:t>
            </a:r>
          </a:p>
        </p:txBody>
      </p:sp>
      <p:sp>
        <p:nvSpPr>
          <p:cNvPr id="4" name="Slide Number Placeholder 3">
            <a:extLst>
              <a:ext uri="{FF2B5EF4-FFF2-40B4-BE49-F238E27FC236}">
                <a16:creationId xmlns:a16="http://schemas.microsoft.com/office/drawing/2014/main" id="{2AEAF5F2-A797-D1F4-A7E7-B3AFCEAFED35}"/>
              </a:ext>
            </a:extLst>
          </p:cNvPr>
          <p:cNvSpPr>
            <a:spLocks noGrp="1"/>
          </p:cNvSpPr>
          <p:nvPr>
            <p:ph type="sldNum" sz="quarter" idx="12"/>
          </p:nvPr>
        </p:nvSpPr>
        <p:spPr/>
        <p:txBody>
          <a:bodyPr/>
          <a:lstStyle/>
          <a:p>
            <a:fld id="{C479D5F6-EDCB-402A-AC08-4943A1820E8F}" type="slidenum">
              <a:rPr lang="en-US" smtClean="0"/>
              <a:pPr/>
              <a:t>49</a:t>
            </a:fld>
            <a:endParaRPr lang="en-US" dirty="0"/>
          </a:p>
        </p:txBody>
      </p:sp>
      <p:sp>
        <p:nvSpPr>
          <p:cNvPr id="5" name="Content Placeholder 4">
            <a:extLst>
              <a:ext uri="{FF2B5EF4-FFF2-40B4-BE49-F238E27FC236}">
                <a16:creationId xmlns:a16="http://schemas.microsoft.com/office/drawing/2014/main" id="{E549FEC2-BF94-8223-7CE3-CA31BE8EC835}"/>
              </a:ext>
            </a:extLst>
          </p:cNvPr>
          <p:cNvSpPr txBox="1">
            <a:spLocks noGrp="1"/>
          </p:cNvSpPr>
          <p:nvPr>
            <p:ph idx="1"/>
          </p:nvPr>
        </p:nvSpPr>
        <p:spPr>
          <a:xfrm>
            <a:off x="628650" y="1463675"/>
            <a:ext cx="7886700" cy="2942857"/>
          </a:xfrm>
          <a:prstGeom prst="rect">
            <a:avLst/>
          </a:prstGeom>
          <a:noFill/>
        </p:spPr>
        <p:txBody>
          <a:bodyPr wrap="square">
            <a:spAutoFit/>
          </a:bodyPr>
          <a:lstStyle/>
          <a:p>
            <a:pPr marL="342900" indent="-342900">
              <a:buFont typeface="Arial" panose="020B0604020202020204" pitchFamily="34" charset="0"/>
              <a:buChar char="•"/>
            </a:pPr>
            <a:r>
              <a:rPr lang="en-US" sz="2400" dirty="0"/>
              <a:t>Use extreme caution when assigning students to the Assistive Technology (AT) form </a:t>
            </a:r>
          </a:p>
          <a:p>
            <a:pPr marL="800100" lvl="1" indent="-342900">
              <a:buFont typeface="Arial" panose="020B0604020202020204" pitchFamily="34" charset="0"/>
              <a:buChar char="•"/>
            </a:pPr>
            <a:r>
              <a:rPr lang="en-US" sz="2000" dirty="0"/>
              <a:t>AT form is for students who utilize software/technology to access content (screen readers (JAWS</a:t>
            </a:r>
            <a:r>
              <a:rPr lang="en-US" dirty="0"/>
              <a:t>)</a:t>
            </a:r>
            <a:r>
              <a:rPr lang="en-US" sz="2000" dirty="0"/>
              <a:t>, adaptive mouse, adaptive keyboards, refreshable braille displays)</a:t>
            </a:r>
          </a:p>
          <a:p>
            <a:pPr marL="800100" lvl="1" indent="-342900">
              <a:buFont typeface="Arial" panose="020B0604020202020204" pitchFamily="34" charset="0"/>
              <a:buChar char="•"/>
            </a:pPr>
            <a:r>
              <a:rPr lang="en-US" sz="2000" dirty="0"/>
              <a:t>AT form does not have the same tool bar</a:t>
            </a:r>
          </a:p>
          <a:p>
            <a:pPr marL="800100" lvl="1" indent="-342900">
              <a:buFont typeface="Arial" panose="020B0604020202020204" pitchFamily="34" charset="0"/>
              <a:buChar char="•"/>
            </a:pPr>
            <a:r>
              <a:rPr lang="en-US" sz="2000" dirty="0"/>
              <a:t>DO NOT assign students using Speech-to-text (STT) to AT form</a:t>
            </a:r>
          </a:p>
          <a:p>
            <a:pPr marL="1200150" lvl="2" indent="-285750">
              <a:buFont typeface="Arial" panose="020B0604020202020204" pitchFamily="34" charset="0"/>
              <a:buChar char="•"/>
            </a:pPr>
            <a:r>
              <a:rPr lang="en-US" dirty="0"/>
              <a:t>Students using STT need to be tested in a 1:1 environment</a:t>
            </a:r>
          </a:p>
          <a:p>
            <a:pPr marL="800100" lvl="1" indent="-342900">
              <a:buFont typeface="Arial" panose="020B0604020202020204" pitchFamily="34" charset="0"/>
              <a:buChar char="•"/>
            </a:pPr>
            <a:r>
              <a:rPr lang="en-US" sz="2000" dirty="0"/>
              <a:t>DO NOT assign students with hearing aids or FM systems to AT form</a:t>
            </a:r>
          </a:p>
        </p:txBody>
      </p:sp>
    </p:spTree>
    <p:extLst>
      <p:ext uri="{BB962C8B-B14F-4D97-AF65-F5344CB8AC3E}">
        <p14:creationId xmlns:p14="http://schemas.microsoft.com/office/powerpoint/2010/main" val="169485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BE52-5957-B2CE-C62A-2229729C27E6}"/>
              </a:ext>
            </a:extLst>
          </p:cNvPr>
          <p:cNvSpPr>
            <a:spLocks noGrp="1"/>
          </p:cNvSpPr>
          <p:nvPr>
            <p:ph type="title"/>
          </p:nvPr>
        </p:nvSpPr>
        <p:spPr>
          <a:xfrm>
            <a:off x="343515" y="375853"/>
            <a:ext cx="6081865" cy="756418"/>
          </a:xfrm>
        </p:spPr>
        <p:txBody>
          <a:bodyPr>
            <a:normAutofit/>
          </a:bodyPr>
          <a:lstStyle/>
          <a:p>
            <a:r>
              <a:rPr lang="en-US" sz="3200" dirty="0"/>
              <a:t>Privacy Laws</a:t>
            </a:r>
          </a:p>
        </p:txBody>
      </p:sp>
      <p:sp>
        <p:nvSpPr>
          <p:cNvPr id="4" name="Slide Number Placeholder 3">
            <a:extLst>
              <a:ext uri="{FF2B5EF4-FFF2-40B4-BE49-F238E27FC236}">
                <a16:creationId xmlns:a16="http://schemas.microsoft.com/office/drawing/2014/main" id="{2D9480D4-C3FF-1645-BD3F-29AFC7325BFD}"/>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
        <p:nvSpPr>
          <p:cNvPr id="5" name="Content Placeholder 1">
            <a:extLst>
              <a:ext uri="{FF2B5EF4-FFF2-40B4-BE49-F238E27FC236}">
                <a16:creationId xmlns:a16="http://schemas.microsoft.com/office/drawing/2014/main" id="{774B23ED-8D74-051B-53EE-E13C2A956AAB}"/>
              </a:ext>
            </a:extLst>
          </p:cNvPr>
          <p:cNvSpPr>
            <a:spLocks noGrp="1"/>
          </p:cNvSpPr>
          <p:nvPr>
            <p:ph idx="1"/>
          </p:nvPr>
        </p:nvSpPr>
        <p:spPr>
          <a:xfrm>
            <a:off x="628650" y="1463675"/>
            <a:ext cx="7886700" cy="4640263"/>
          </a:xfrm>
        </p:spPr>
        <p:txBody>
          <a:bodyPr/>
          <a:lstStyle/>
          <a:p>
            <a:endParaRPr lang="en-US" dirty="0"/>
          </a:p>
          <a:p>
            <a:r>
              <a:rPr lang="en-US" dirty="0"/>
              <a:t>Children’s Online Privacy Protection Act (COPPA, 1998)</a:t>
            </a:r>
          </a:p>
          <a:p>
            <a:r>
              <a:rPr lang="en-US" dirty="0"/>
              <a:t>Colorado Student Data Transparency and Security Act (2016)</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8145687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460F3-2DBB-50CC-0AFC-914285E38918}"/>
              </a:ext>
            </a:extLst>
          </p:cNvPr>
          <p:cNvSpPr>
            <a:spLocks noGrp="1"/>
          </p:cNvSpPr>
          <p:nvPr>
            <p:ph type="title"/>
          </p:nvPr>
        </p:nvSpPr>
        <p:spPr>
          <a:xfrm>
            <a:off x="402509" y="375853"/>
            <a:ext cx="6081865" cy="756418"/>
          </a:xfrm>
        </p:spPr>
        <p:txBody>
          <a:bodyPr>
            <a:normAutofit/>
          </a:bodyPr>
          <a:lstStyle/>
          <a:p>
            <a:r>
              <a:rPr lang="en-US" sz="3200" dirty="0"/>
              <a:t>Accommodations Reminders</a:t>
            </a:r>
          </a:p>
        </p:txBody>
      </p:sp>
      <p:sp>
        <p:nvSpPr>
          <p:cNvPr id="4" name="Slide Number Placeholder 3">
            <a:extLst>
              <a:ext uri="{FF2B5EF4-FFF2-40B4-BE49-F238E27FC236}">
                <a16:creationId xmlns:a16="http://schemas.microsoft.com/office/drawing/2014/main" id="{DFAF37B0-DCF3-776A-8E90-C35D31A6AB3F}"/>
              </a:ext>
            </a:extLst>
          </p:cNvPr>
          <p:cNvSpPr>
            <a:spLocks noGrp="1"/>
          </p:cNvSpPr>
          <p:nvPr>
            <p:ph type="sldNum" sz="quarter" idx="12"/>
          </p:nvPr>
        </p:nvSpPr>
        <p:spPr/>
        <p:txBody>
          <a:bodyPr/>
          <a:lstStyle/>
          <a:p>
            <a:fld id="{C479D5F6-EDCB-402A-AC08-4943A1820E8F}" type="slidenum">
              <a:rPr lang="en-US" smtClean="0"/>
              <a:pPr/>
              <a:t>50</a:t>
            </a:fld>
            <a:endParaRPr lang="en-US" dirty="0"/>
          </a:p>
        </p:txBody>
      </p:sp>
      <p:sp>
        <p:nvSpPr>
          <p:cNvPr id="5" name="Content Placeholder 1">
            <a:extLst>
              <a:ext uri="{FF2B5EF4-FFF2-40B4-BE49-F238E27FC236}">
                <a16:creationId xmlns:a16="http://schemas.microsoft.com/office/drawing/2014/main" id="{F844D397-B3D2-BC7D-6A9F-32A32B4E914D}"/>
              </a:ext>
            </a:extLst>
          </p:cNvPr>
          <p:cNvSpPr txBox="1">
            <a:spLocks noGrp="1"/>
          </p:cNvSpPr>
          <p:nvPr>
            <p:ph idx="1"/>
          </p:nvPr>
        </p:nvSpPr>
        <p:spPr>
          <a:xfrm>
            <a:off x="628650" y="1463675"/>
            <a:ext cx="7886700" cy="46402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a:t>
            </a:r>
          </a:p>
          <a:p>
            <a:pPr lvl="1"/>
            <a:r>
              <a:rPr lang="en-US" dirty="0">
                <a:solidFill>
                  <a:srgbClr val="000000"/>
                </a:solidFill>
              </a:rPr>
              <a:t>Students must have an active IEP/504 or be in an LIEP</a:t>
            </a:r>
          </a:p>
          <a:p>
            <a:pPr lvl="1"/>
            <a:r>
              <a:rPr lang="en-US" dirty="0">
                <a:solidFill>
                  <a:srgbClr val="000000"/>
                </a:solidFill>
              </a:rPr>
              <a:t>There should be a documented connection between the student’s disability or language proficiency and the ability to access the test</a:t>
            </a:r>
          </a:p>
          <a:p>
            <a:pPr lvl="1"/>
            <a:r>
              <a:rPr lang="en-US" dirty="0">
                <a:solidFill>
                  <a:srgbClr val="000000"/>
                </a:solidFill>
              </a:rPr>
              <a:t>Students must use the accommodation during classroom instruction and assessment on a regular basis</a:t>
            </a:r>
          </a:p>
          <a:p>
            <a:pPr lvl="2"/>
            <a:r>
              <a:rPr lang="en-US" sz="2200" dirty="0">
                <a:solidFill>
                  <a:srgbClr val="000000"/>
                </a:solidFill>
              </a:rPr>
              <a:t>Students should be receiving instruction to improve independence of access and mitigate the issue</a:t>
            </a:r>
          </a:p>
          <a:p>
            <a:pPr lvl="2"/>
            <a:r>
              <a:rPr lang="en-US" sz="2200" dirty="0">
                <a:solidFill>
                  <a:srgbClr val="000000"/>
                </a:solidFill>
              </a:rPr>
              <a:t>Student’s IEP should address the need for the accommodation</a:t>
            </a:r>
          </a:p>
          <a:p>
            <a:pPr lvl="1"/>
            <a:r>
              <a:rPr lang="en-US" dirty="0">
                <a:solidFill>
                  <a:srgbClr val="000000"/>
                </a:solidFill>
              </a:rPr>
              <a:t>Students should not use the accommodation for the first time on the day of the test</a:t>
            </a:r>
          </a:p>
          <a:p>
            <a:pPr lvl="1"/>
            <a:r>
              <a:rPr lang="en-US" b="1" i="1" u="sng" dirty="0">
                <a:solidFill>
                  <a:srgbClr val="000000"/>
                </a:solidFill>
              </a:rPr>
              <a:t>NOT</a:t>
            </a:r>
            <a:r>
              <a:rPr lang="en-US" dirty="0">
                <a:solidFill>
                  <a:srgbClr val="000000"/>
                </a:solidFill>
              </a:rPr>
              <a:t> used for the convenience of staff</a:t>
            </a:r>
          </a:p>
          <a:p>
            <a:pPr lvl="1"/>
            <a:endParaRPr lang="en-US" dirty="0"/>
          </a:p>
        </p:txBody>
      </p:sp>
    </p:spTree>
    <p:extLst>
      <p:ext uri="{BB962C8B-B14F-4D97-AF65-F5344CB8AC3E}">
        <p14:creationId xmlns:p14="http://schemas.microsoft.com/office/powerpoint/2010/main" val="2136255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61E9B-B857-E816-04CC-073722A1CF9E}"/>
              </a:ext>
            </a:extLst>
          </p:cNvPr>
          <p:cNvSpPr>
            <a:spLocks noGrp="1"/>
          </p:cNvSpPr>
          <p:nvPr>
            <p:ph type="title"/>
          </p:nvPr>
        </p:nvSpPr>
        <p:spPr>
          <a:xfrm>
            <a:off x="343515" y="382333"/>
            <a:ext cx="6081865" cy="756418"/>
          </a:xfrm>
        </p:spPr>
        <p:txBody>
          <a:bodyPr>
            <a:normAutofit/>
          </a:bodyPr>
          <a:lstStyle/>
          <a:p>
            <a:r>
              <a:rPr lang="en-US" sz="3200" dirty="0"/>
              <a:t>Emergency Accommodations</a:t>
            </a:r>
          </a:p>
        </p:txBody>
      </p:sp>
      <p:sp>
        <p:nvSpPr>
          <p:cNvPr id="4" name="Slide Number Placeholder 3">
            <a:extLst>
              <a:ext uri="{FF2B5EF4-FFF2-40B4-BE49-F238E27FC236}">
                <a16:creationId xmlns:a16="http://schemas.microsoft.com/office/drawing/2014/main" id="{33695B3A-1B3C-93D1-3BC9-D07D8FB1FDB6}"/>
              </a:ext>
            </a:extLst>
          </p:cNvPr>
          <p:cNvSpPr>
            <a:spLocks noGrp="1"/>
          </p:cNvSpPr>
          <p:nvPr>
            <p:ph type="sldNum" sz="quarter" idx="12"/>
          </p:nvPr>
        </p:nvSpPr>
        <p:spPr/>
        <p:txBody>
          <a:bodyPr/>
          <a:lstStyle/>
          <a:p>
            <a:fld id="{C479D5F6-EDCB-402A-AC08-4943A1820E8F}" type="slidenum">
              <a:rPr lang="en-US" smtClean="0"/>
              <a:pPr/>
              <a:t>51</a:t>
            </a:fld>
            <a:endParaRPr lang="en-US" dirty="0"/>
          </a:p>
        </p:txBody>
      </p:sp>
      <p:sp>
        <p:nvSpPr>
          <p:cNvPr id="5" name="Content Placeholder 4">
            <a:extLst>
              <a:ext uri="{FF2B5EF4-FFF2-40B4-BE49-F238E27FC236}">
                <a16:creationId xmlns:a16="http://schemas.microsoft.com/office/drawing/2014/main" id="{B0A66389-4E8B-F4A0-6A39-B5BDCD54EAD8}"/>
              </a:ext>
            </a:extLst>
          </p:cNvPr>
          <p:cNvSpPr txBox="1">
            <a:spLocks noGrp="1"/>
          </p:cNvSpPr>
          <p:nvPr>
            <p:ph idx="1"/>
          </p:nvPr>
        </p:nvSpPr>
        <p:spPr>
          <a:xfrm>
            <a:off x="628650" y="1463675"/>
            <a:ext cx="7886700" cy="3413755"/>
          </a:xfrm>
          <a:prstGeom prst="rect">
            <a:avLst/>
          </a:prstGeom>
          <a:noFill/>
        </p:spPr>
        <p:txBody>
          <a:bodyPr wrap="square">
            <a:spAutoFit/>
          </a:bodyPr>
          <a:lstStyle/>
          <a:p>
            <a:pPr marL="457200" indent="-457200">
              <a:buFont typeface="Arial" panose="020B0604020202020204" pitchFamily="34" charset="0"/>
              <a:buChar char="•"/>
            </a:pPr>
            <a:r>
              <a:rPr lang="en-US" sz="2800" dirty="0">
                <a:solidFill>
                  <a:srgbClr val="000000"/>
                </a:solidFill>
              </a:rPr>
              <a:t>Unexpected and unforeseen circumstances </a:t>
            </a:r>
          </a:p>
          <a:p>
            <a:pPr marL="914400" lvl="1" indent="-457200">
              <a:buFont typeface="Arial" panose="020B0604020202020204" pitchFamily="34" charset="0"/>
              <a:buChar char="•"/>
            </a:pPr>
            <a:r>
              <a:rPr lang="en-US" sz="2400" dirty="0">
                <a:solidFill>
                  <a:srgbClr val="000000"/>
                </a:solidFill>
              </a:rPr>
              <a:t>Are not documented in an IEP/504 plan or students in the LIEP</a:t>
            </a:r>
            <a:endParaRPr lang="en-US" sz="2400" dirty="0">
              <a:solidFill>
                <a:srgbClr val="000000"/>
              </a:solidFill>
              <a:highlight>
                <a:srgbClr val="FFFF00"/>
              </a:highlight>
            </a:endParaRPr>
          </a:p>
          <a:p>
            <a:pPr marL="914400" lvl="1" indent="-457200">
              <a:buFont typeface="Arial" panose="020B0604020202020204" pitchFamily="34" charset="0"/>
              <a:buChar char="•"/>
            </a:pPr>
            <a:r>
              <a:rPr lang="en-US" sz="2400" dirty="0">
                <a:solidFill>
                  <a:srgbClr val="000000"/>
                </a:solidFill>
              </a:rPr>
              <a:t>Documentation is maintained at the district level</a:t>
            </a:r>
          </a:p>
          <a:p>
            <a:pPr marL="914400" lvl="1" indent="-457200">
              <a:buFont typeface="Arial" panose="020B0604020202020204" pitchFamily="34" charset="0"/>
              <a:buChar char="•"/>
            </a:pPr>
            <a:r>
              <a:rPr lang="en-US" sz="2400" dirty="0">
                <a:solidFill>
                  <a:srgbClr val="000000"/>
                </a:solidFill>
              </a:rPr>
              <a:t>Usually Human Scribe</a:t>
            </a:r>
          </a:p>
          <a:p>
            <a:pPr marL="914400" lvl="1" indent="-457200"/>
            <a:r>
              <a:rPr lang="en-US" sz="2400" dirty="0">
                <a:solidFill>
                  <a:srgbClr val="000000"/>
                </a:solidFill>
              </a:rPr>
              <a:t>Contact Arti Sachdeva for access to Emergency Accommodations spreadsheet</a:t>
            </a:r>
          </a:p>
          <a:p>
            <a:pPr marL="914400" lvl="1" indent="-457200">
              <a:buFont typeface="Arial" panose="020B0604020202020204" pitchFamily="34" charset="0"/>
              <a:buChar char="•"/>
            </a:pPr>
            <a:r>
              <a:rPr lang="en-US" sz="2400" dirty="0">
                <a:solidFill>
                  <a:srgbClr val="000000"/>
                </a:solidFill>
              </a:rPr>
              <a:t>If a student receives a concussion during the testing window, please contact Arti Sachdeva at CDE</a:t>
            </a:r>
          </a:p>
        </p:txBody>
      </p:sp>
    </p:spTree>
    <p:extLst>
      <p:ext uri="{BB962C8B-B14F-4D97-AF65-F5344CB8AC3E}">
        <p14:creationId xmlns:p14="http://schemas.microsoft.com/office/powerpoint/2010/main" val="4234269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8BAA4-DD4E-7A3B-A607-95AFA50B7BF8}"/>
              </a:ext>
            </a:extLst>
          </p:cNvPr>
          <p:cNvSpPr>
            <a:spLocks noGrp="1"/>
          </p:cNvSpPr>
          <p:nvPr>
            <p:ph type="title"/>
          </p:nvPr>
        </p:nvSpPr>
        <p:spPr>
          <a:xfrm>
            <a:off x="343516" y="375853"/>
            <a:ext cx="6081865" cy="756418"/>
          </a:xfrm>
        </p:spPr>
        <p:txBody>
          <a:bodyPr>
            <a:normAutofit/>
          </a:bodyPr>
          <a:lstStyle/>
          <a:p>
            <a:r>
              <a:rPr lang="en-US" sz="3200" dirty="0"/>
              <a:t>CMAS Additional Orders</a:t>
            </a:r>
          </a:p>
        </p:txBody>
      </p:sp>
      <p:sp>
        <p:nvSpPr>
          <p:cNvPr id="4" name="Slide Number Placeholder 3">
            <a:extLst>
              <a:ext uri="{FF2B5EF4-FFF2-40B4-BE49-F238E27FC236}">
                <a16:creationId xmlns:a16="http://schemas.microsoft.com/office/drawing/2014/main" id="{B1870297-5025-09B6-5EDC-866756077D29}"/>
              </a:ext>
            </a:extLst>
          </p:cNvPr>
          <p:cNvSpPr>
            <a:spLocks noGrp="1"/>
          </p:cNvSpPr>
          <p:nvPr>
            <p:ph type="sldNum" sz="quarter" idx="12"/>
          </p:nvPr>
        </p:nvSpPr>
        <p:spPr/>
        <p:txBody>
          <a:bodyPr/>
          <a:lstStyle/>
          <a:p>
            <a:fld id="{C479D5F6-EDCB-402A-AC08-4943A1820E8F}" type="slidenum">
              <a:rPr lang="en-US" smtClean="0"/>
              <a:pPr/>
              <a:t>52</a:t>
            </a:fld>
            <a:endParaRPr lang="en-US" dirty="0"/>
          </a:p>
        </p:txBody>
      </p:sp>
      <p:sp>
        <p:nvSpPr>
          <p:cNvPr id="5" name="Content Placeholder 1">
            <a:extLst>
              <a:ext uri="{FF2B5EF4-FFF2-40B4-BE49-F238E27FC236}">
                <a16:creationId xmlns:a16="http://schemas.microsoft.com/office/drawing/2014/main" id="{3CAD566A-4B6C-5C47-4AB6-17560F917432}"/>
              </a:ext>
            </a:extLst>
          </p:cNvPr>
          <p:cNvSpPr txBox="1">
            <a:spLocks noGrp="1"/>
          </p:cNvSpPr>
          <p:nvPr>
            <p:ph idx="1"/>
          </p:nvPr>
        </p:nvSpPr>
        <p:spPr>
          <a:xfrm>
            <a:off x="628650" y="1463675"/>
            <a:ext cx="7886700" cy="46402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u="sng" dirty="0">
                <a:solidFill>
                  <a:srgbClr val="000000"/>
                </a:solidFill>
              </a:rPr>
              <a:t>Do not</a:t>
            </a:r>
            <a:r>
              <a:rPr lang="en-US" dirty="0">
                <a:solidFill>
                  <a:srgbClr val="000000"/>
                </a:solidFill>
              </a:rPr>
              <a:t> place an additional order (AO) for accommodated materials unless you have an “actual” student registered for that accommodation</a:t>
            </a:r>
          </a:p>
          <a:p>
            <a:pPr lvl="1"/>
            <a:r>
              <a:rPr lang="en-US" dirty="0">
                <a:solidFill>
                  <a:srgbClr val="000000"/>
                </a:solidFill>
              </a:rPr>
              <a:t>AO will not be approved</a:t>
            </a:r>
          </a:p>
          <a:p>
            <a:pPr lvl="1"/>
            <a:r>
              <a:rPr lang="en-US" dirty="0">
                <a:solidFill>
                  <a:srgbClr val="000000"/>
                </a:solidFill>
              </a:rPr>
              <a:t>Potential for misadministration and/or test security issues</a:t>
            </a:r>
          </a:p>
          <a:p>
            <a:r>
              <a:rPr lang="en-US" dirty="0">
                <a:solidFill>
                  <a:srgbClr val="000000"/>
                </a:solidFill>
              </a:rPr>
              <a:t>Braille and Large Print forms must be produced in advance</a:t>
            </a:r>
          </a:p>
          <a:p>
            <a:endParaRPr lang="en-US" dirty="0">
              <a:solidFill>
                <a:srgbClr val="000000"/>
              </a:solidFill>
            </a:endParaRPr>
          </a:p>
          <a:p>
            <a:r>
              <a:rPr lang="en-US" dirty="0">
                <a:solidFill>
                  <a:srgbClr val="000000"/>
                </a:solidFill>
              </a:rPr>
              <a:t>Orders for all accommodated materials are due during the initial order window (</a:t>
            </a:r>
            <a:r>
              <a:rPr lang="en-US" b="1" dirty="0">
                <a:solidFill>
                  <a:srgbClr val="488BC9"/>
                </a:solidFill>
              </a:rPr>
              <a:t>January 8 – 26</a:t>
            </a:r>
            <a:r>
              <a:rPr lang="en-US" dirty="0">
                <a:solidFill>
                  <a:srgbClr val="000000"/>
                </a:solidFill>
              </a:rPr>
              <a:t>). Specifically, </a:t>
            </a:r>
            <a:r>
              <a:rPr lang="en-US" dirty="0"/>
              <a:t>auditory/signed presentation scripts, CSLA, braille, large print and standard print paper tests (English and Spanish) should be ordered during the initial window. </a:t>
            </a:r>
            <a:endParaRPr lang="en-US" dirty="0">
              <a:solidFill>
                <a:srgbClr val="000000"/>
              </a:solidFill>
            </a:endParaRPr>
          </a:p>
        </p:txBody>
      </p:sp>
    </p:spTree>
    <p:extLst>
      <p:ext uri="{BB962C8B-B14F-4D97-AF65-F5344CB8AC3E}">
        <p14:creationId xmlns:p14="http://schemas.microsoft.com/office/powerpoint/2010/main" val="23891266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5677" y="2595716"/>
            <a:ext cx="6223820" cy="2337620"/>
          </a:xfrm>
        </p:spPr>
        <p:txBody>
          <a:bodyPr>
            <a:normAutofit/>
          </a:bodyPr>
          <a:lstStyle/>
          <a:p>
            <a:r>
              <a:rPr lang="en-US" sz="5400" dirty="0"/>
              <a:t>Unique Accommodations</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53</a:t>
            </a:fld>
            <a:endParaRPr lang="en-US" dirty="0"/>
          </a:p>
        </p:txBody>
      </p:sp>
    </p:spTree>
    <p:extLst>
      <p:ext uri="{BB962C8B-B14F-4D97-AF65-F5344CB8AC3E}">
        <p14:creationId xmlns:p14="http://schemas.microsoft.com/office/powerpoint/2010/main" val="31034651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411C-52CC-EC09-0944-D77AFC8DA357}"/>
              </a:ext>
            </a:extLst>
          </p:cNvPr>
          <p:cNvSpPr>
            <a:spLocks noGrp="1"/>
          </p:cNvSpPr>
          <p:nvPr>
            <p:ph type="title"/>
          </p:nvPr>
        </p:nvSpPr>
        <p:spPr>
          <a:xfrm>
            <a:off x="314019" y="375853"/>
            <a:ext cx="6081865" cy="756418"/>
          </a:xfrm>
        </p:spPr>
        <p:txBody>
          <a:bodyPr>
            <a:normAutofit/>
          </a:bodyPr>
          <a:lstStyle/>
          <a:p>
            <a:r>
              <a:rPr lang="en-US" sz="3200" dirty="0"/>
              <a:t>Unique Accommodation Requests </a:t>
            </a:r>
          </a:p>
        </p:txBody>
      </p:sp>
      <p:sp>
        <p:nvSpPr>
          <p:cNvPr id="4" name="Slide Number Placeholder 3">
            <a:extLst>
              <a:ext uri="{FF2B5EF4-FFF2-40B4-BE49-F238E27FC236}">
                <a16:creationId xmlns:a16="http://schemas.microsoft.com/office/drawing/2014/main" id="{69FA5D9A-D525-9F9A-F852-46CA02CC8FD1}"/>
              </a:ext>
            </a:extLst>
          </p:cNvPr>
          <p:cNvSpPr>
            <a:spLocks noGrp="1"/>
          </p:cNvSpPr>
          <p:nvPr>
            <p:ph type="sldNum" sz="quarter" idx="12"/>
          </p:nvPr>
        </p:nvSpPr>
        <p:spPr/>
        <p:txBody>
          <a:bodyPr/>
          <a:lstStyle/>
          <a:p>
            <a:fld id="{C479D5F6-EDCB-402A-AC08-4943A1820E8F}" type="slidenum">
              <a:rPr lang="en-US" smtClean="0"/>
              <a:pPr/>
              <a:t>54</a:t>
            </a:fld>
            <a:endParaRPr lang="en-US" dirty="0"/>
          </a:p>
        </p:txBody>
      </p:sp>
      <p:sp>
        <p:nvSpPr>
          <p:cNvPr id="5" name="Content Placeholder 2">
            <a:extLst>
              <a:ext uri="{FF2B5EF4-FFF2-40B4-BE49-F238E27FC236}">
                <a16:creationId xmlns:a16="http://schemas.microsoft.com/office/drawing/2014/main" id="{60367FFF-CABB-98A4-F9AE-9D7EF337242B}"/>
              </a:ext>
            </a:extLst>
          </p:cNvPr>
          <p:cNvSpPr>
            <a:spLocks noGrp="1"/>
          </p:cNvSpPr>
          <p:nvPr>
            <p:ph idx="1"/>
          </p:nvPr>
        </p:nvSpPr>
        <p:spPr>
          <a:xfrm>
            <a:off x="628650" y="1463675"/>
            <a:ext cx="7886700" cy="4640263"/>
          </a:xfrm>
        </p:spPr>
        <p:txBody>
          <a:bodyPr>
            <a:normAutofit/>
          </a:bodyPr>
          <a:lstStyle/>
          <a:p>
            <a:r>
              <a:rPr lang="en-US" dirty="0"/>
              <a:t>Unique Accommodation Requests (UARs)</a:t>
            </a:r>
          </a:p>
          <a:p>
            <a:pPr lvl="1"/>
            <a:r>
              <a:rPr lang="en-US" dirty="0"/>
              <a:t>Unique Accommodations Available</a:t>
            </a:r>
          </a:p>
          <a:p>
            <a:pPr lvl="1"/>
            <a:r>
              <a:rPr lang="en-US" dirty="0"/>
              <a:t>Unique Accommodation Requests</a:t>
            </a:r>
          </a:p>
          <a:p>
            <a:pPr lvl="1"/>
            <a:r>
              <a:rPr lang="en-US" dirty="0"/>
              <a:t>UARs: Need to Know</a:t>
            </a:r>
          </a:p>
          <a:p>
            <a:pPr lvl="1"/>
            <a:r>
              <a:rPr lang="en-US" dirty="0"/>
              <a:t>Reminders</a:t>
            </a:r>
          </a:p>
          <a:p>
            <a:endParaRPr lang="en-US" dirty="0"/>
          </a:p>
        </p:txBody>
      </p:sp>
    </p:spTree>
    <p:extLst>
      <p:ext uri="{BB962C8B-B14F-4D97-AF65-F5344CB8AC3E}">
        <p14:creationId xmlns:p14="http://schemas.microsoft.com/office/powerpoint/2010/main" val="10937736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B27B-236A-4203-DB5A-E4386697A295}"/>
              </a:ext>
            </a:extLst>
          </p:cNvPr>
          <p:cNvSpPr>
            <a:spLocks noGrp="1"/>
          </p:cNvSpPr>
          <p:nvPr>
            <p:ph type="title"/>
          </p:nvPr>
        </p:nvSpPr>
        <p:spPr>
          <a:xfrm>
            <a:off x="333684" y="372502"/>
            <a:ext cx="6081865" cy="756418"/>
          </a:xfrm>
        </p:spPr>
        <p:txBody>
          <a:bodyPr>
            <a:normAutofit/>
          </a:bodyPr>
          <a:lstStyle/>
          <a:p>
            <a:r>
              <a:rPr lang="en-US" sz="3200" dirty="0"/>
              <a:t>Unique Accommodations Available</a:t>
            </a:r>
          </a:p>
        </p:txBody>
      </p:sp>
      <p:sp>
        <p:nvSpPr>
          <p:cNvPr id="4" name="Slide Number Placeholder 3">
            <a:extLst>
              <a:ext uri="{FF2B5EF4-FFF2-40B4-BE49-F238E27FC236}">
                <a16:creationId xmlns:a16="http://schemas.microsoft.com/office/drawing/2014/main" id="{53418845-C231-FC99-671D-73137943766C}"/>
              </a:ext>
            </a:extLst>
          </p:cNvPr>
          <p:cNvSpPr>
            <a:spLocks noGrp="1"/>
          </p:cNvSpPr>
          <p:nvPr>
            <p:ph type="sldNum" sz="quarter" idx="12"/>
          </p:nvPr>
        </p:nvSpPr>
        <p:spPr/>
        <p:txBody>
          <a:bodyPr/>
          <a:lstStyle/>
          <a:p>
            <a:fld id="{C479D5F6-EDCB-402A-AC08-4943A1820E8F}" type="slidenum">
              <a:rPr lang="en-US" smtClean="0"/>
              <a:pPr/>
              <a:t>55</a:t>
            </a:fld>
            <a:endParaRPr lang="en-US" dirty="0"/>
          </a:p>
        </p:txBody>
      </p:sp>
      <p:sp>
        <p:nvSpPr>
          <p:cNvPr id="5" name="Content Placeholder 1">
            <a:extLst>
              <a:ext uri="{FF2B5EF4-FFF2-40B4-BE49-F238E27FC236}">
                <a16:creationId xmlns:a16="http://schemas.microsoft.com/office/drawing/2014/main" id="{C07BB141-6A4C-11AE-D872-E863EE27FE37}"/>
              </a:ext>
            </a:extLst>
          </p:cNvPr>
          <p:cNvSpPr txBox="1">
            <a:spLocks noGrp="1"/>
          </p:cNvSpPr>
          <p:nvPr>
            <p:ph idx="1"/>
          </p:nvPr>
        </p:nvSpPr>
        <p:spPr>
          <a:xfrm>
            <a:off x="628650" y="1463675"/>
            <a:ext cx="7886700" cy="513981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 requiring a UAR</a:t>
            </a:r>
          </a:p>
          <a:p>
            <a:pPr lvl="1"/>
            <a:r>
              <a:rPr lang="en-US" dirty="0">
                <a:solidFill>
                  <a:srgbClr val="000000"/>
                </a:solidFill>
              </a:rPr>
              <a:t>ACCESS for ELLs</a:t>
            </a:r>
            <a:endParaRPr lang="en-US" dirty="0">
              <a:solidFill>
                <a:srgbClr val="000000"/>
              </a:solidFill>
              <a:highlight>
                <a:srgbClr val="FFFF00"/>
              </a:highlight>
            </a:endParaRPr>
          </a:p>
          <a:p>
            <a:pPr marL="1028700" lvl="1" indent="-342900"/>
            <a:r>
              <a:rPr lang="en-US" dirty="0"/>
              <a:t>Scribe Accommodation for the </a:t>
            </a:r>
            <a:r>
              <a:rPr lang="en-US" b="1" dirty="0"/>
              <a:t>Writing</a:t>
            </a:r>
            <a:r>
              <a:rPr lang="en-US" dirty="0"/>
              <a:t> </a:t>
            </a:r>
            <a:r>
              <a:rPr lang="en-US" b="1" dirty="0"/>
              <a:t>Domain</a:t>
            </a:r>
            <a:r>
              <a:rPr lang="en-US" dirty="0"/>
              <a:t> on ACCESS for ELLs </a:t>
            </a:r>
          </a:p>
          <a:p>
            <a:pPr marL="1485900" lvl="2" indent="-342900"/>
            <a:r>
              <a:rPr lang="en-US" dirty="0"/>
              <a:t>Submit speech-to-text requests as “scribe”</a:t>
            </a:r>
          </a:p>
          <a:p>
            <a:pPr marL="1485900" lvl="2" indent="-342900"/>
            <a:r>
              <a:rPr lang="en-US" sz="2200" dirty="0"/>
              <a:t>Scribe Accommodation UARs are due </a:t>
            </a:r>
            <a:r>
              <a:rPr lang="en-US" sz="2200" b="1" dirty="0">
                <a:solidFill>
                  <a:srgbClr val="0070C0"/>
                </a:solidFill>
              </a:rPr>
              <a:t>December 1, 2023</a:t>
            </a:r>
          </a:p>
          <a:p>
            <a:pPr lvl="1"/>
            <a:r>
              <a:rPr lang="en-US" dirty="0">
                <a:solidFill>
                  <a:srgbClr val="000000"/>
                </a:solidFill>
              </a:rPr>
              <a:t>CMAS ELA/CSLA </a:t>
            </a:r>
          </a:p>
          <a:p>
            <a:pPr lvl="2"/>
            <a:r>
              <a:rPr lang="en-US" sz="2400" dirty="0">
                <a:solidFill>
                  <a:srgbClr val="000000"/>
                </a:solidFill>
              </a:rPr>
              <a:t>Constructed Response Scribe Accommodation: Writer/Scribe</a:t>
            </a:r>
          </a:p>
          <a:p>
            <a:pPr lvl="3"/>
            <a:r>
              <a:rPr lang="en-US" sz="2200" dirty="0">
                <a:solidFill>
                  <a:srgbClr val="000000"/>
                </a:solidFill>
              </a:rPr>
              <a:t>ELA/CSLA Constructed Response Scribe Accommodation UARs are due </a:t>
            </a:r>
            <a:r>
              <a:rPr lang="en-US" sz="2200" b="1" dirty="0">
                <a:solidFill>
                  <a:srgbClr val="0070C0"/>
                </a:solidFill>
              </a:rPr>
              <a:t>December 15, 2023</a:t>
            </a:r>
          </a:p>
          <a:p>
            <a:pPr lvl="1"/>
            <a:r>
              <a:rPr lang="en-US" dirty="0">
                <a:solidFill>
                  <a:srgbClr val="000000"/>
                </a:solidFill>
              </a:rPr>
              <a:t>CMAS Math</a:t>
            </a:r>
          </a:p>
          <a:p>
            <a:pPr lvl="2"/>
            <a:r>
              <a:rPr lang="en-US" sz="2400" dirty="0">
                <a:solidFill>
                  <a:srgbClr val="000000"/>
                </a:solidFill>
              </a:rPr>
              <a:t>Calculator on non-calculator sections</a:t>
            </a:r>
          </a:p>
          <a:p>
            <a:pPr lvl="3"/>
            <a:r>
              <a:rPr lang="en-US" sz="2200" dirty="0">
                <a:solidFill>
                  <a:srgbClr val="000000"/>
                </a:solidFill>
              </a:rPr>
              <a:t>Calculator on Non-Calculator Sections Accommodation UARs are due </a:t>
            </a:r>
            <a:r>
              <a:rPr lang="en-US" sz="2200" b="1" dirty="0">
                <a:solidFill>
                  <a:srgbClr val="0070C0"/>
                </a:solidFill>
              </a:rPr>
              <a:t>December 15, 2023</a:t>
            </a:r>
          </a:p>
          <a:p>
            <a:pPr lvl="2"/>
            <a:r>
              <a:rPr lang="en-US" sz="2400" dirty="0"/>
              <a:t>District-approved Math Charts and Counters</a:t>
            </a:r>
          </a:p>
          <a:p>
            <a:pPr lvl="3"/>
            <a:r>
              <a:rPr lang="en-US" sz="2200" dirty="0"/>
              <a:t>District-level approval</a:t>
            </a:r>
          </a:p>
          <a:p>
            <a:pPr lvl="3"/>
            <a:endParaRPr lang="en-US" sz="2200" b="1" dirty="0">
              <a:solidFill>
                <a:srgbClr val="0070C0"/>
              </a:solidFill>
            </a:endParaRPr>
          </a:p>
          <a:p>
            <a:pPr marL="914400" lvl="2" indent="0">
              <a:buFont typeface="Arial" panose="020B0604020202020204" pitchFamily="34" charset="0"/>
              <a:buNone/>
            </a:pPr>
            <a:endParaRPr lang="en-US" sz="2400" dirty="0">
              <a:solidFill>
                <a:srgbClr val="000000"/>
              </a:solidFill>
            </a:endParaRPr>
          </a:p>
        </p:txBody>
      </p:sp>
    </p:spTree>
    <p:extLst>
      <p:ext uri="{BB962C8B-B14F-4D97-AF65-F5344CB8AC3E}">
        <p14:creationId xmlns:p14="http://schemas.microsoft.com/office/powerpoint/2010/main" val="11739831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F5A3-9BDE-B6BE-D442-914C1050312A}"/>
              </a:ext>
            </a:extLst>
          </p:cNvPr>
          <p:cNvSpPr>
            <a:spLocks noGrp="1"/>
          </p:cNvSpPr>
          <p:nvPr>
            <p:ph type="title"/>
          </p:nvPr>
        </p:nvSpPr>
        <p:spPr/>
        <p:txBody>
          <a:bodyPr>
            <a:noAutofit/>
          </a:bodyPr>
          <a:lstStyle/>
          <a:p>
            <a:r>
              <a:rPr lang="en-US" sz="3200" dirty="0"/>
              <a:t>Unique Accommodation Request (UAR)</a:t>
            </a:r>
          </a:p>
        </p:txBody>
      </p:sp>
      <p:sp>
        <p:nvSpPr>
          <p:cNvPr id="4" name="Slide Number Placeholder 3">
            <a:extLst>
              <a:ext uri="{FF2B5EF4-FFF2-40B4-BE49-F238E27FC236}">
                <a16:creationId xmlns:a16="http://schemas.microsoft.com/office/drawing/2014/main" id="{10B92849-A0E1-3713-C51E-8EF64B3C3460}"/>
              </a:ext>
            </a:extLst>
          </p:cNvPr>
          <p:cNvSpPr>
            <a:spLocks noGrp="1"/>
          </p:cNvSpPr>
          <p:nvPr>
            <p:ph type="sldNum" sz="quarter" idx="12"/>
          </p:nvPr>
        </p:nvSpPr>
        <p:spPr/>
        <p:txBody>
          <a:bodyPr/>
          <a:lstStyle/>
          <a:p>
            <a:fld id="{C479D5F6-EDCB-402A-AC08-4943A1820E8F}" type="slidenum">
              <a:rPr lang="en-US" smtClean="0"/>
              <a:pPr/>
              <a:t>56</a:t>
            </a:fld>
            <a:endParaRPr lang="en-US" dirty="0"/>
          </a:p>
        </p:txBody>
      </p:sp>
      <p:sp>
        <p:nvSpPr>
          <p:cNvPr id="5" name="Content Placeholder 2">
            <a:extLst>
              <a:ext uri="{FF2B5EF4-FFF2-40B4-BE49-F238E27FC236}">
                <a16:creationId xmlns:a16="http://schemas.microsoft.com/office/drawing/2014/main" id="{343D00BC-58B8-9416-8023-1A34EC66617C}"/>
              </a:ext>
            </a:extLst>
          </p:cNvPr>
          <p:cNvSpPr txBox="1">
            <a:spLocks noGrp="1"/>
          </p:cNvSpPr>
          <p:nvPr>
            <p:ph idx="1"/>
          </p:nvPr>
        </p:nvSpPr>
        <p:spPr>
          <a:xfrm>
            <a:off x="628650" y="1463675"/>
            <a:ext cx="7886700" cy="532846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1028700" lvl="1" indent="-342900"/>
            <a:r>
              <a:rPr lang="en-US" sz="1800" dirty="0"/>
              <a:t>These accommodations might impact the construct being measured. For that reason, additional documentation is required. </a:t>
            </a:r>
          </a:p>
          <a:p>
            <a:pPr marL="568325" lvl="1" indent="-342900"/>
            <a:r>
              <a:rPr lang="en-US" dirty="0"/>
              <a:t>All UARs for ACCESS for ELLs are due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r>
              <a:rPr lang="en-US" dirty="0"/>
              <a:t>for all students</a:t>
            </a:r>
          </a:p>
          <a:p>
            <a:pPr marL="568325" lvl="1" indent="-342900"/>
            <a:r>
              <a:rPr lang="en-US" dirty="0"/>
              <a:t>All UARs for CMAS are due to CDE by </a:t>
            </a:r>
            <a:r>
              <a:rPr lang="en-US" b="1" dirty="0">
                <a:solidFill>
                  <a:schemeClr val="accent1">
                    <a:lumMod val="75000"/>
                  </a:schemeClr>
                </a:solidFill>
              </a:rPr>
              <a:t>December 15</a:t>
            </a:r>
            <a:r>
              <a:rPr lang="en-US" b="1" baseline="30000" dirty="0">
                <a:solidFill>
                  <a:schemeClr val="accent1">
                    <a:lumMod val="75000"/>
                  </a:schemeClr>
                </a:solidFill>
              </a:rPr>
              <a:t>th</a:t>
            </a:r>
            <a:r>
              <a:rPr lang="en-US" b="1" dirty="0">
                <a:solidFill>
                  <a:schemeClr val="accent1">
                    <a:lumMod val="75000"/>
                  </a:schemeClr>
                </a:solidFill>
              </a:rPr>
              <a:t> </a:t>
            </a:r>
            <a:r>
              <a:rPr lang="en-US" dirty="0"/>
              <a:t>for all students</a:t>
            </a:r>
          </a:p>
          <a:p>
            <a:pPr marL="1025525" lvl="2" indent="-342900"/>
            <a:r>
              <a:rPr lang="en-US" dirty="0"/>
              <a:t>CMAS UARs for students who arrive in the district after January or are newly placed on IEPs are due by </a:t>
            </a:r>
            <a:r>
              <a:rPr lang="en-US" b="1" dirty="0">
                <a:solidFill>
                  <a:schemeClr val="accent1">
                    <a:lumMod val="75000"/>
                  </a:schemeClr>
                </a:solidFill>
              </a:rPr>
              <a:t>March 15</a:t>
            </a:r>
            <a:r>
              <a:rPr lang="en-US" b="1" baseline="30000" dirty="0">
                <a:solidFill>
                  <a:schemeClr val="accent1">
                    <a:lumMod val="75000"/>
                  </a:schemeClr>
                </a:solidFill>
              </a:rPr>
              <a:t>th</a:t>
            </a:r>
          </a:p>
          <a:p>
            <a:pPr marL="1025525" lvl="2" indent="-342900"/>
            <a:endParaRPr lang="en-US" b="1" baseline="30000" dirty="0">
              <a:solidFill>
                <a:srgbClr val="488BC9"/>
              </a:solidFill>
            </a:endParaRPr>
          </a:p>
          <a:p>
            <a:pPr marL="342900" indent="-342900"/>
            <a:endParaRPr lang="en-US" sz="2000" dirty="0"/>
          </a:p>
          <a:p>
            <a:pPr marL="342900" indent="-342900"/>
            <a:endParaRPr lang="en-US" sz="1100" dirty="0"/>
          </a:p>
          <a:p>
            <a:pPr marL="342900" indent="-342900"/>
            <a:r>
              <a:rPr lang="en-US" sz="2000" dirty="0"/>
              <a:t>Accommodations requiring CDE approval:</a:t>
            </a:r>
          </a:p>
          <a:p>
            <a:pPr marL="1028700" lvl="1" indent="-342900"/>
            <a:r>
              <a:rPr lang="en-US" sz="1800" dirty="0"/>
              <a:t>Scribe Accommodation for CMAS ELA/CSLA constructed responses</a:t>
            </a:r>
          </a:p>
          <a:p>
            <a:pPr marL="1028700" lvl="1" indent="-342900"/>
            <a:r>
              <a:rPr lang="en-US" sz="1800" dirty="0"/>
              <a:t>Scribe Accommodation for ACCESS for ELLs (includes STT)</a:t>
            </a:r>
          </a:p>
          <a:p>
            <a:pPr marL="1028700" lvl="1" indent="-342900"/>
            <a:r>
              <a:rPr lang="en-US" sz="1800" dirty="0"/>
              <a:t>Calculator on non-calculator sections of CMAS math</a:t>
            </a:r>
            <a:endParaRPr lang="en-US"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dirty="0"/>
          </a:p>
        </p:txBody>
      </p:sp>
      <p:sp>
        <p:nvSpPr>
          <p:cNvPr id="6" name="TextBox 5">
            <a:extLst>
              <a:ext uri="{FF2B5EF4-FFF2-40B4-BE49-F238E27FC236}">
                <a16:creationId xmlns:a16="http://schemas.microsoft.com/office/drawing/2014/main" id="{382C59D9-CF87-3B93-19BF-65EA71B1D277}"/>
              </a:ext>
            </a:extLst>
          </p:cNvPr>
          <p:cNvSpPr txBox="1"/>
          <p:nvPr/>
        </p:nvSpPr>
        <p:spPr>
          <a:xfrm>
            <a:off x="5141925" y="4645385"/>
            <a:ext cx="3134267" cy="1200329"/>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8701087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0161-449F-7888-F5A8-4283F32ADF7A}"/>
              </a:ext>
            </a:extLst>
          </p:cNvPr>
          <p:cNvSpPr>
            <a:spLocks noGrp="1"/>
          </p:cNvSpPr>
          <p:nvPr>
            <p:ph type="title"/>
          </p:nvPr>
        </p:nvSpPr>
        <p:spPr>
          <a:xfrm>
            <a:off x="223071" y="440945"/>
            <a:ext cx="6081865" cy="756418"/>
          </a:xfrm>
        </p:spPr>
        <p:txBody>
          <a:bodyPr>
            <a:normAutofit/>
          </a:bodyPr>
          <a:lstStyle/>
          <a:p>
            <a:r>
              <a:rPr lang="en-US" sz="3200" dirty="0"/>
              <a:t>UAR: Need to Know</a:t>
            </a:r>
          </a:p>
        </p:txBody>
      </p:sp>
      <p:sp>
        <p:nvSpPr>
          <p:cNvPr id="4" name="Slide Number Placeholder 3">
            <a:extLst>
              <a:ext uri="{FF2B5EF4-FFF2-40B4-BE49-F238E27FC236}">
                <a16:creationId xmlns:a16="http://schemas.microsoft.com/office/drawing/2014/main" id="{636B267F-94BA-D1FE-8AE2-212321E10E63}"/>
              </a:ext>
            </a:extLst>
          </p:cNvPr>
          <p:cNvSpPr>
            <a:spLocks noGrp="1"/>
          </p:cNvSpPr>
          <p:nvPr>
            <p:ph type="sldNum" sz="quarter" idx="12"/>
          </p:nvPr>
        </p:nvSpPr>
        <p:spPr/>
        <p:txBody>
          <a:bodyPr/>
          <a:lstStyle/>
          <a:p>
            <a:fld id="{C479D5F6-EDCB-402A-AC08-4943A1820E8F}" type="slidenum">
              <a:rPr lang="en-US" smtClean="0"/>
              <a:pPr/>
              <a:t>57</a:t>
            </a:fld>
            <a:endParaRPr lang="en-US" dirty="0"/>
          </a:p>
        </p:txBody>
      </p:sp>
      <p:sp>
        <p:nvSpPr>
          <p:cNvPr id="5" name="Content Placeholder 1">
            <a:extLst>
              <a:ext uri="{FF2B5EF4-FFF2-40B4-BE49-F238E27FC236}">
                <a16:creationId xmlns:a16="http://schemas.microsoft.com/office/drawing/2014/main" id="{BDA0002C-2419-2F70-39F6-A8843E80F668}"/>
              </a:ext>
            </a:extLst>
          </p:cNvPr>
          <p:cNvSpPr txBox="1">
            <a:spLocks noGrp="1"/>
          </p:cNvSpPr>
          <p:nvPr>
            <p:ph idx="1"/>
          </p:nvPr>
        </p:nvSpPr>
        <p:spPr>
          <a:xfrm>
            <a:off x="421261" y="1270271"/>
            <a:ext cx="7714072" cy="57055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UAR Submissions:</a:t>
            </a:r>
          </a:p>
          <a:p>
            <a:pPr lvl="1"/>
            <a:r>
              <a:rPr lang="en-US" dirty="0">
                <a:solidFill>
                  <a:srgbClr val="000000"/>
                </a:solidFill>
              </a:rPr>
              <a:t>Students must have an active IEP/504</a:t>
            </a:r>
          </a:p>
          <a:p>
            <a:pPr lvl="1"/>
            <a:r>
              <a:rPr lang="en-US" dirty="0"/>
              <a:t>Need for the unique accommodation is directly connected to the student’s specific identified disability which creates an inability for the student to access the standard being assessed</a:t>
            </a:r>
          </a:p>
          <a:p>
            <a:pPr lvl="1"/>
            <a:r>
              <a:rPr lang="en-US" dirty="0">
                <a:solidFill>
                  <a:srgbClr val="000000"/>
                </a:solidFill>
              </a:rPr>
              <a:t>Recent data documenting need/use of the accommodation</a:t>
            </a:r>
          </a:p>
          <a:p>
            <a:pPr lvl="2"/>
            <a:r>
              <a:rPr lang="en-US" dirty="0">
                <a:solidFill>
                  <a:srgbClr val="000000"/>
                </a:solidFill>
              </a:rPr>
              <a:t>Within the current school year</a:t>
            </a:r>
          </a:p>
          <a:p>
            <a:pPr lvl="1"/>
            <a:r>
              <a:rPr lang="en-US" dirty="0">
                <a:solidFill>
                  <a:srgbClr val="000000"/>
                </a:solidFill>
              </a:rPr>
              <a:t>Scribe UARs:</a:t>
            </a:r>
          </a:p>
          <a:p>
            <a:pPr lvl="2"/>
            <a:r>
              <a:rPr lang="en-US" dirty="0">
                <a:solidFill>
                  <a:srgbClr val="000000"/>
                </a:solidFill>
              </a:rPr>
              <a:t>Submit a sample of student’s handwriting without support</a:t>
            </a:r>
          </a:p>
          <a:p>
            <a:pPr lvl="3"/>
            <a:r>
              <a:rPr lang="en-US" sz="1900" dirty="0">
                <a:solidFill>
                  <a:srgbClr val="000000"/>
                </a:solidFill>
              </a:rPr>
              <a:t>Include time to complete sample</a:t>
            </a:r>
          </a:p>
          <a:p>
            <a:pPr lvl="2"/>
            <a:r>
              <a:rPr lang="en-US" dirty="0">
                <a:solidFill>
                  <a:srgbClr val="000000"/>
                </a:solidFill>
              </a:rPr>
              <a:t>Submit a sample of student’s typing/keyboarding without support</a:t>
            </a:r>
          </a:p>
          <a:p>
            <a:pPr lvl="3"/>
            <a:r>
              <a:rPr lang="en-US" sz="1900" dirty="0">
                <a:solidFill>
                  <a:srgbClr val="000000"/>
                </a:solidFill>
              </a:rPr>
              <a:t>Include time to complete sample</a:t>
            </a:r>
          </a:p>
          <a:p>
            <a:pPr lvl="2"/>
            <a:r>
              <a:rPr lang="en-US" dirty="0">
                <a:solidFill>
                  <a:srgbClr val="000000"/>
                </a:solidFill>
              </a:rPr>
              <a:t>Students with a neurological disorder or physical disability that significantly limits or prevents the student from writing or typing</a:t>
            </a:r>
            <a:endParaRPr lang="en-US" dirty="0"/>
          </a:p>
          <a:p>
            <a:pPr lvl="1"/>
            <a:endParaRPr lang="en-US" dirty="0">
              <a:solidFill>
                <a:srgbClr val="000000"/>
              </a:solidFill>
            </a:endParaRPr>
          </a:p>
          <a:p>
            <a:pPr marL="457200" lvl="1" indent="0" algn="ctr">
              <a:buNone/>
            </a:pPr>
            <a:r>
              <a:rPr lang="en-US" dirty="0">
                <a:solidFill>
                  <a:srgbClr val="000000"/>
                </a:solidFill>
              </a:rPr>
              <a:t>Completed ACCESS for ELLs UARs must be signed by the DAC and submitted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p>
          <a:p>
            <a:pPr marL="457200" lvl="1" indent="0" algn="ctr">
              <a:buNone/>
            </a:pPr>
            <a:endParaRPr lang="en-US" b="1" dirty="0">
              <a:solidFill>
                <a:srgbClr val="0070C0"/>
              </a:solidFill>
            </a:endParaRPr>
          </a:p>
          <a:p>
            <a:pPr marL="457200" lvl="1" indent="0" algn="ctr">
              <a:buNone/>
            </a:pPr>
            <a:r>
              <a:rPr lang="en-US" dirty="0">
                <a:solidFill>
                  <a:srgbClr val="000000"/>
                </a:solidFill>
              </a:rPr>
              <a:t>Completed CMAS UARs must be signed by the DAC and submitted to CDE by </a:t>
            </a:r>
            <a:r>
              <a:rPr lang="en-US" b="1" dirty="0">
                <a:solidFill>
                  <a:srgbClr val="0070C0"/>
                </a:solidFill>
              </a:rPr>
              <a:t>December 15</a:t>
            </a:r>
            <a:r>
              <a:rPr lang="en-US" b="1" baseline="30000" dirty="0">
                <a:solidFill>
                  <a:srgbClr val="0070C0"/>
                </a:solidFill>
              </a:rPr>
              <a:t>th</a:t>
            </a:r>
            <a:r>
              <a:rPr lang="en-US" b="1" dirty="0">
                <a:solidFill>
                  <a:srgbClr val="0070C0"/>
                </a:solidFill>
              </a:rPr>
              <a:t> </a:t>
            </a:r>
          </a:p>
          <a:p>
            <a:pPr lvl="1"/>
            <a:endParaRPr lang="en-US" b="1" dirty="0">
              <a:solidFill>
                <a:srgbClr val="000000"/>
              </a:solidFill>
            </a:endParaRPr>
          </a:p>
        </p:txBody>
      </p:sp>
    </p:spTree>
    <p:extLst>
      <p:ext uri="{BB962C8B-B14F-4D97-AF65-F5344CB8AC3E}">
        <p14:creationId xmlns:p14="http://schemas.microsoft.com/office/powerpoint/2010/main" val="40384826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DDB7-4EBC-1484-C59F-C09EF1BE7ABF}"/>
              </a:ext>
            </a:extLst>
          </p:cNvPr>
          <p:cNvSpPr>
            <a:spLocks noGrp="1"/>
          </p:cNvSpPr>
          <p:nvPr>
            <p:ph type="title"/>
          </p:nvPr>
        </p:nvSpPr>
        <p:spPr/>
        <p:txBody>
          <a:bodyPr>
            <a:normAutofit/>
          </a:bodyPr>
          <a:lstStyle/>
          <a:p>
            <a:r>
              <a:rPr lang="en-US" sz="3200" dirty="0"/>
              <a:t>UAR Submission Process</a:t>
            </a:r>
          </a:p>
        </p:txBody>
      </p:sp>
      <p:sp>
        <p:nvSpPr>
          <p:cNvPr id="4" name="Slide Number Placeholder 3">
            <a:extLst>
              <a:ext uri="{FF2B5EF4-FFF2-40B4-BE49-F238E27FC236}">
                <a16:creationId xmlns:a16="http://schemas.microsoft.com/office/drawing/2014/main" id="{7CB17444-5322-376E-B3F7-16AC58CE953F}"/>
              </a:ext>
            </a:extLst>
          </p:cNvPr>
          <p:cNvSpPr>
            <a:spLocks noGrp="1"/>
          </p:cNvSpPr>
          <p:nvPr>
            <p:ph type="sldNum" sz="quarter" idx="12"/>
          </p:nvPr>
        </p:nvSpPr>
        <p:spPr/>
        <p:txBody>
          <a:bodyPr/>
          <a:lstStyle/>
          <a:p>
            <a:fld id="{C479D5F6-EDCB-402A-AC08-4943A1820E8F}" type="slidenum">
              <a:rPr lang="en-US" smtClean="0"/>
              <a:pPr/>
              <a:t>58</a:t>
            </a:fld>
            <a:endParaRPr lang="en-US" dirty="0"/>
          </a:p>
        </p:txBody>
      </p:sp>
      <p:sp>
        <p:nvSpPr>
          <p:cNvPr id="5" name="Content Placeholder 2">
            <a:extLst>
              <a:ext uri="{FF2B5EF4-FFF2-40B4-BE49-F238E27FC236}">
                <a16:creationId xmlns:a16="http://schemas.microsoft.com/office/drawing/2014/main" id="{AFB42711-980B-1E57-AFB9-7B8604E1BA92}"/>
              </a:ext>
            </a:extLst>
          </p:cNvPr>
          <p:cNvSpPr>
            <a:spLocks noGrp="1"/>
          </p:cNvSpPr>
          <p:nvPr>
            <p:ph idx="1"/>
          </p:nvPr>
        </p:nvSpPr>
        <p:spPr>
          <a:xfrm>
            <a:off x="628650" y="1463675"/>
            <a:ext cx="7886700" cy="5139811"/>
          </a:xfrm>
        </p:spPr>
        <p:txBody>
          <a:bodyPr>
            <a:normAutofit fontScale="92500" lnSpcReduction="10000"/>
          </a:bodyPr>
          <a:lstStyle/>
          <a:p>
            <a:pPr marL="457200" indent="-457200">
              <a:buAutoNum type="arabicPeriod"/>
            </a:pPr>
            <a:r>
              <a:rPr lang="en-US" dirty="0"/>
              <a:t>Download the UAR Guidance Documents and UAR Forms from the CDE Accommodations Training website</a:t>
            </a:r>
          </a:p>
          <a:p>
            <a:pPr lvl="1"/>
            <a:r>
              <a:rPr lang="en-US" dirty="0">
                <a:hlinkClick r:id="rId2"/>
              </a:rPr>
              <a:t>https://www.cde.state.co.us/assessment/training-accommodations</a:t>
            </a:r>
            <a:r>
              <a:rPr lang="en-US" dirty="0"/>
              <a:t> </a:t>
            </a:r>
          </a:p>
          <a:p>
            <a:pPr marL="457200" indent="-457200">
              <a:buAutoNum type="arabicPeriod" startAt="2"/>
            </a:pPr>
            <a:r>
              <a:rPr lang="en-US" dirty="0"/>
              <a:t>Complete the UAR form for each student in each accommodation area</a:t>
            </a:r>
          </a:p>
          <a:p>
            <a:pPr marL="457200" indent="-457200">
              <a:buAutoNum type="arabicPeriod" startAt="2"/>
            </a:pPr>
            <a:r>
              <a:rPr lang="en-US" dirty="0"/>
              <a:t>Download the UAR Spreadsheet Template from Syncplicity</a:t>
            </a:r>
          </a:p>
          <a:p>
            <a:pPr lvl="1"/>
            <a:r>
              <a:rPr lang="en-US" dirty="0"/>
              <a:t>Enter the appropriate data for each student in the spreadsheet</a:t>
            </a:r>
          </a:p>
          <a:p>
            <a:pPr marL="457200" indent="-457200">
              <a:buAutoNum type="arabicPeriod" startAt="2"/>
            </a:pPr>
            <a:r>
              <a:rPr lang="en-US" dirty="0"/>
              <a:t>Upload the UAR completed UAR spreadsheet and all UAR forms into Syncplicity</a:t>
            </a:r>
          </a:p>
          <a:p>
            <a:pPr lvl="1"/>
            <a:r>
              <a:rPr lang="en-US" dirty="0"/>
              <a:t>All students requesting a UAR for ACCESS for ELLs will have their requests uploaded to the ACCESS_UAR folder</a:t>
            </a:r>
          </a:p>
          <a:p>
            <a:pPr lvl="1"/>
            <a:r>
              <a:rPr lang="en-US" dirty="0"/>
              <a:t>All students requesting a UAR for CMAS will have their requests uploaded to the CMAS_UAR folder</a:t>
            </a:r>
          </a:p>
          <a:p>
            <a:pPr marL="457200" indent="-457200">
              <a:buAutoNum type="arabicPeriod" startAt="5"/>
            </a:pPr>
            <a:r>
              <a:rPr lang="en-US" dirty="0"/>
              <a:t>Email Arti Sachdeva at </a:t>
            </a:r>
            <a:r>
              <a:rPr lang="en-US" dirty="0">
                <a:hlinkClick r:id="rId3"/>
              </a:rPr>
              <a:t>Sachdeva_a@cde.state.co.us</a:t>
            </a:r>
            <a:r>
              <a:rPr lang="en-US" dirty="0"/>
              <a:t> to let her know that the UARs are ready for review</a:t>
            </a:r>
          </a:p>
          <a:p>
            <a:pPr lvl="1"/>
            <a:r>
              <a:rPr lang="en-US" dirty="0"/>
              <a:t>Do NOT send PII through email</a:t>
            </a:r>
          </a:p>
          <a:p>
            <a:pPr marL="457200" indent="-457200">
              <a:buAutoNum type="arabicPeriod" startAt="2"/>
            </a:pPr>
            <a:endParaRPr lang="en-US" dirty="0"/>
          </a:p>
          <a:p>
            <a:endParaRPr lang="en-US" dirty="0"/>
          </a:p>
        </p:txBody>
      </p:sp>
    </p:spTree>
    <p:extLst>
      <p:ext uri="{BB962C8B-B14F-4D97-AF65-F5344CB8AC3E}">
        <p14:creationId xmlns:p14="http://schemas.microsoft.com/office/powerpoint/2010/main" val="30019129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103F-D125-E5E9-B936-D33519E84295}"/>
              </a:ext>
            </a:extLst>
          </p:cNvPr>
          <p:cNvSpPr>
            <a:spLocks noGrp="1"/>
          </p:cNvSpPr>
          <p:nvPr>
            <p:ph type="title"/>
          </p:nvPr>
        </p:nvSpPr>
        <p:spPr>
          <a:xfrm>
            <a:off x="245193" y="254514"/>
            <a:ext cx="5329697" cy="756418"/>
          </a:xfrm>
        </p:spPr>
        <p:txBody>
          <a:bodyPr>
            <a:noAutofit/>
          </a:bodyPr>
          <a:lstStyle/>
          <a:p>
            <a:r>
              <a:rPr lang="en-US" sz="3200" dirty="0"/>
              <a:t>Completing the UAR Spreadsheet Template</a:t>
            </a:r>
          </a:p>
        </p:txBody>
      </p:sp>
      <p:sp>
        <p:nvSpPr>
          <p:cNvPr id="4" name="Slide Number Placeholder 3">
            <a:extLst>
              <a:ext uri="{FF2B5EF4-FFF2-40B4-BE49-F238E27FC236}">
                <a16:creationId xmlns:a16="http://schemas.microsoft.com/office/drawing/2014/main" id="{315A7C12-CC95-E080-463B-E66B7E55F16A}"/>
              </a:ext>
            </a:extLst>
          </p:cNvPr>
          <p:cNvSpPr>
            <a:spLocks noGrp="1"/>
          </p:cNvSpPr>
          <p:nvPr>
            <p:ph type="sldNum" sz="quarter" idx="12"/>
          </p:nvPr>
        </p:nvSpPr>
        <p:spPr/>
        <p:txBody>
          <a:bodyPr/>
          <a:lstStyle/>
          <a:p>
            <a:fld id="{C479D5F6-EDCB-402A-AC08-4943A1820E8F}" type="slidenum">
              <a:rPr lang="en-US" smtClean="0"/>
              <a:pPr/>
              <a:t>59</a:t>
            </a:fld>
            <a:endParaRPr lang="en-US" dirty="0"/>
          </a:p>
        </p:txBody>
      </p:sp>
      <p:sp>
        <p:nvSpPr>
          <p:cNvPr id="5" name="Content Placeholder 4">
            <a:extLst>
              <a:ext uri="{FF2B5EF4-FFF2-40B4-BE49-F238E27FC236}">
                <a16:creationId xmlns:a16="http://schemas.microsoft.com/office/drawing/2014/main" id="{B4C21B3F-275F-0FE7-40BC-AAA32039651F}"/>
              </a:ext>
            </a:extLst>
          </p:cNvPr>
          <p:cNvSpPr txBox="1">
            <a:spLocks noGrp="1"/>
          </p:cNvSpPr>
          <p:nvPr>
            <p:ph idx="1"/>
          </p:nvPr>
        </p:nvSpPr>
        <p:spPr>
          <a:xfrm>
            <a:off x="628650" y="1463675"/>
            <a:ext cx="7886700" cy="1632242"/>
          </a:xfrm>
          <a:prstGeom prst="rect">
            <a:avLst/>
          </a:prstGeom>
          <a:noFill/>
        </p:spPr>
        <p:txBody>
          <a:bodyPr wrap="square" rtlCol="0">
            <a:spAutoFit/>
          </a:bodyPr>
          <a:lstStyle/>
          <a:p>
            <a:pPr marL="342900" indent="-342900">
              <a:buAutoNum type="arabicPeriod"/>
            </a:pPr>
            <a:r>
              <a:rPr lang="en-US" dirty="0"/>
              <a:t>Download the UAR Spreadsheet Template from the ACCESS_UAR or the CMAS_UAR folder in Syncplicity</a:t>
            </a:r>
          </a:p>
          <a:p>
            <a:pPr marL="342900" indent="-342900">
              <a:buAutoNum type="arabicPeriod"/>
            </a:pPr>
            <a:endParaRPr lang="en-US" dirty="0"/>
          </a:p>
          <a:p>
            <a:pPr marL="342900" indent="-342900">
              <a:buAutoNum type="arabicPeriod"/>
            </a:pPr>
            <a:r>
              <a:rPr lang="en-US" dirty="0"/>
              <a:t>Fill in the information for each student requesting the UAR</a:t>
            </a:r>
          </a:p>
        </p:txBody>
      </p:sp>
      <p:pic>
        <p:nvPicPr>
          <p:cNvPr id="6" name="Content Placeholder 7">
            <a:extLst>
              <a:ext uri="{FF2B5EF4-FFF2-40B4-BE49-F238E27FC236}">
                <a16:creationId xmlns:a16="http://schemas.microsoft.com/office/drawing/2014/main" id="{3C9C9A61-6346-FDFF-1195-35E103506AF0}"/>
              </a:ext>
            </a:extLst>
          </p:cNvPr>
          <p:cNvPicPr>
            <a:picLocks noChangeAspect="1"/>
          </p:cNvPicPr>
          <p:nvPr/>
        </p:nvPicPr>
        <p:blipFill>
          <a:blip r:embed="rId2"/>
          <a:stretch>
            <a:fillRect/>
          </a:stretch>
        </p:blipFill>
        <p:spPr>
          <a:xfrm>
            <a:off x="245193" y="3548660"/>
            <a:ext cx="8434521" cy="1359015"/>
          </a:xfrm>
          <a:prstGeom prst="rect">
            <a:avLst/>
          </a:prstGeom>
        </p:spPr>
      </p:pic>
    </p:spTree>
    <p:extLst>
      <p:ext uri="{BB962C8B-B14F-4D97-AF65-F5344CB8AC3E}">
        <p14:creationId xmlns:p14="http://schemas.microsoft.com/office/powerpoint/2010/main" val="113988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915AB-BE97-9396-37C1-BEF9200B3480}"/>
              </a:ext>
            </a:extLst>
          </p:cNvPr>
          <p:cNvSpPr>
            <a:spLocks noGrp="1"/>
          </p:cNvSpPr>
          <p:nvPr>
            <p:ph type="title"/>
          </p:nvPr>
        </p:nvSpPr>
        <p:spPr>
          <a:xfrm>
            <a:off x="223071" y="353505"/>
            <a:ext cx="6081865" cy="756418"/>
          </a:xfrm>
        </p:spPr>
        <p:txBody>
          <a:bodyPr>
            <a:normAutofit/>
          </a:bodyPr>
          <a:lstStyle/>
          <a:p>
            <a:r>
              <a:rPr lang="en-US" sz="3200" dirty="0"/>
              <a:t>COPPA</a:t>
            </a:r>
          </a:p>
        </p:txBody>
      </p:sp>
      <p:sp>
        <p:nvSpPr>
          <p:cNvPr id="4" name="Slide Number Placeholder 3">
            <a:extLst>
              <a:ext uri="{FF2B5EF4-FFF2-40B4-BE49-F238E27FC236}">
                <a16:creationId xmlns:a16="http://schemas.microsoft.com/office/drawing/2014/main" id="{73C40891-B7AB-B800-0CFE-8AB9B80FBD5E}"/>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
        <p:nvSpPr>
          <p:cNvPr id="5" name="Content Placeholder 1">
            <a:extLst>
              <a:ext uri="{FF2B5EF4-FFF2-40B4-BE49-F238E27FC236}">
                <a16:creationId xmlns:a16="http://schemas.microsoft.com/office/drawing/2014/main" id="{90D0CCEA-904C-4C2F-8127-594643E4C523}"/>
              </a:ext>
            </a:extLst>
          </p:cNvPr>
          <p:cNvSpPr>
            <a:spLocks noGrp="1"/>
          </p:cNvSpPr>
          <p:nvPr>
            <p:ph idx="1"/>
          </p:nvPr>
        </p:nvSpPr>
        <p:spPr>
          <a:xfrm>
            <a:off x="628650" y="1463675"/>
            <a:ext cx="7886700" cy="5040820"/>
          </a:xfrm>
        </p:spPr>
        <p:txBody>
          <a:bodyPr>
            <a:normAutofit fontScale="92500" lnSpcReduction="20000"/>
          </a:bodyPr>
          <a:lstStyle/>
          <a:p>
            <a:pPr marL="0" indent="0">
              <a:buNone/>
            </a:pPr>
            <a:r>
              <a:rPr lang="en-US" sz="2800" dirty="0"/>
              <a:t>We have a responsibility to protect the privacy and ensure the security of our students.</a:t>
            </a:r>
          </a:p>
          <a:p>
            <a:pPr marL="0" indent="0" algn="r">
              <a:buNone/>
            </a:pPr>
            <a:r>
              <a:rPr lang="en-US" sz="1500" dirty="0"/>
              <a:t>Children's Online Privacy Protection Act of 1998, 15 U.S.C. 6501–6505</a:t>
            </a:r>
          </a:p>
          <a:p>
            <a:pPr marL="0" indent="0">
              <a:buNone/>
            </a:pPr>
            <a:endParaRPr lang="en-US" sz="2800" dirty="0"/>
          </a:p>
          <a:p>
            <a:pPr marL="0" indent="0">
              <a:buNone/>
            </a:pPr>
            <a:r>
              <a:rPr lang="en-US" sz="2800" dirty="0"/>
              <a:t>Personal Information means individually identifiable information about an individual… </a:t>
            </a:r>
          </a:p>
          <a:p>
            <a:pPr lvl="1"/>
            <a:r>
              <a:rPr lang="en-US" sz="2400" dirty="0"/>
              <a:t>A first or last name</a:t>
            </a:r>
          </a:p>
          <a:p>
            <a:pPr lvl="1"/>
            <a:r>
              <a:rPr lang="en-US" sz="2400" dirty="0"/>
              <a:t>Online contact information</a:t>
            </a:r>
          </a:p>
          <a:p>
            <a:pPr lvl="1"/>
            <a:r>
              <a:rPr lang="en-US" sz="2400" dirty="0"/>
              <a:t>Online screen or username</a:t>
            </a:r>
          </a:p>
          <a:p>
            <a:pPr lvl="1"/>
            <a:r>
              <a:rPr lang="en-US" sz="2400" dirty="0"/>
              <a:t>State Assigned Student Identifier (SASID)</a:t>
            </a:r>
          </a:p>
          <a:p>
            <a:pPr lvl="1"/>
            <a:r>
              <a:rPr lang="en-US" sz="2400" dirty="0"/>
              <a:t>a photograph, video, or audio file where such file contains a child’s image or voice…</a:t>
            </a:r>
          </a:p>
          <a:p>
            <a:pPr marL="0" indent="0" algn="r">
              <a:buNone/>
            </a:pPr>
            <a:r>
              <a:rPr lang="en-US" sz="1500" dirty="0"/>
              <a:t>(Federal Register Vol. 78 (No. 12), January 17, 2013; p. 4009)</a:t>
            </a:r>
          </a:p>
          <a:p>
            <a:pPr marL="0" indent="0">
              <a:buNone/>
            </a:pPr>
            <a:endParaRPr lang="en-US" sz="2000" dirty="0"/>
          </a:p>
          <a:p>
            <a:pPr marL="0" indent="0">
              <a:buNone/>
            </a:pPr>
            <a:r>
              <a:rPr lang="en-US" sz="17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37050748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F2BD-ED49-DA01-03EC-293613079810}"/>
              </a:ext>
            </a:extLst>
          </p:cNvPr>
          <p:cNvSpPr>
            <a:spLocks noGrp="1"/>
          </p:cNvSpPr>
          <p:nvPr>
            <p:ph type="title"/>
          </p:nvPr>
        </p:nvSpPr>
        <p:spPr>
          <a:xfrm>
            <a:off x="245193" y="254514"/>
            <a:ext cx="5319865" cy="756418"/>
          </a:xfrm>
        </p:spPr>
        <p:txBody>
          <a:bodyPr>
            <a:noAutofit/>
          </a:bodyPr>
          <a:lstStyle/>
          <a:p>
            <a:r>
              <a:rPr lang="en-US" sz="3200" dirty="0"/>
              <a:t>Completing the UAR Spreadsheet Template</a:t>
            </a:r>
          </a:p>
        </p:txBody>
      </p:sp>
      <p:sp>
        <p:nvSpPr>
          <p:cNvPr id="4" name="Slide Number Placeholder 3">
            <a:extLst>
              <a:ext uri="{FF2B5EF4-FFF2-40B4-BE49-F238E27FC236}">
                <a16:creationId xmlns:a16="http://schemas.microsoft.com/office/drawing/2014/main" id="{2F876A3B-B2CC-F9D7-DA4E-2BA50FCAE4B4}"/>
              </a:ext>
            </a:extLst>
          </p:cNvPr>
          <p:cNvSpPr>
            <a:spLocks noGrp="1"/>
          </p:cNvSpPr>
          <p:nvPr>
            <p:ph type="sldNum" sz="quarter" idx="12"/>
          </p:nvPr>
        </p:nvSpPr>
        <p:spPr/>
        <p:txBody>
          <a:bodyPr/>
          <a:lstStyle/>
          <a:p>
            <a:fld id="{C479D5F6-EDCB-402A-AC08-4943A1820E8F}" type="slidenum">
              <a:rPr lang="en-US" smtClean="0"/>
              <a:pPr/>
              <a:t>60</a:t>
            </a:fld>
            <a:endParaRPr lang="en-US" dirty="0"/>
          </a:p>
        </p:txBody>
      </p:sp>
      <p:sp>
        <p:nvSpPr>
          <p:cNvPr id="5" name="Content Placeholder 4">
            <a:extLst>
              <a:ext uri="{FF2B5EF4-FFF2-40B4-BE49-F238E27FC236}">
                <a16:creationId xmlns:a16="http://schemas.microsoft.com/office/drawing/2014/main" id="{3686FD82-E902-F721-D53C-F31895BD37C7}"/>
              </a:ext>
            </a:extLst>
          </p:cNvPr>
          <p:cNvSpPr txBox="1">
            <a:spLocks noGrp="1"/>
          </p:cNvSpPr>
          <p:nvPr>
            <p:ph idx="1"/>
          </p:nvPr>
        </p:nvSpPr>
        <p:spPr>
          <a:xfrm>
            <a:off x="628650" y="1463675"/>
            <a:ext cx="7886700" cy="1043363"/>
          </a:xfrm>
          <a:prstGeom prst="rect">
            <a:avLst/>
          </a:prstGeom>
          <a:noFill/>
        </p:spPr>
        <p:txBody>
          <a:bodyPr wrap="square" rtlCol="0">
            <a:spAutoFit/>
          </a:bodyPr>
          <a:lstStyle/>
          <a:p>
            <a:pPr marL="0" indent="0">
              <a:buNone/>
            </a:pPr>
            <a:r>
              <a:rPr lang="en-US" dirty="0"/>
              <a:t>3.  Some cells will have a drop-down selection.  Select the cell.  There is an arrow to the right of the cell.  Click on the arrow to see the drop-down selection.</a:t>
            </a:r>
          </a:p>
        </p:txBody>
      </p:sp>
      <p:pic>
        <p:nvPicPr>
          <p:cNvPr id="6" name="Content Placeholder 7">
            <a:extLst>
              <a:ext uri="{FF2B5EF4-FFF2-40B4-BE49-F238E27FC236}">
                <a16:creationId xmlns:a16="http://schemas.microsoft.com/office/drawing/2014/main" id="{A6E1BBB3-A44B-C24D-E7C5-A25C247F0810}"/>
              </a:ext>
            </a:extLst>
          </p:cNvPr>
          <p:cNvPicPr>
            <a:picLocks noChangeAspect="1"/>
          </p:cNvPicPr>
          <p:nvPr/>
        </p:nvPicPr>
        <p:blipFill>
          <a:blip r:embed="rId2"/>
          <a:stretch>
            <a:fillRect/>
          </a:stretch>
        </p:blipFill>
        <p:spPr>
          <a:xfrm>
            <a:off x="435989" y="2685653"/>
            <a:ext cx="8196660" cy="1043362"/>
          </a:xfrm>
          <a:prstGeom prst="rect">
            <a:avLst/>
          </a:prstGeom>
        </p:spPr>
      </p:pic>
      <p:sp>
        <p:nvSpPr>
          <p:cNvPr id="7" name="Rectangle 6">
            <a:extLst>
              <a:ext uri="{FF2B5EF4-FFF2-40B4-BE49-F238E27FC236}">
                <a16:creationId xmlns:a16="http://schemas.microsoft.com/office/drawing/2014/main" id="{77EB66D2-4A60-0803-B2E2-2AA731110983}"/>
              </a:ext>
            </a:extLst>
          </p:cNvPr>
          <p:cNvSpPr/>
          <p:nvPr/>
        </p:nvSpPr>
        <p:spPr>
          <a:xfrm>
            <a:off x="5336553" y="3390260"/>
            <a:ext cx="546755" cy="7747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C0866EDA-A85A-1199-DCFC-B3B3A1C374D8}"/>
              </a:ext>
            </a:extLst>
          </p:cNvPr>
          <p:cNvCxnSpPr>
            <a:cxnSpLocks/>
          </p:cNvCxnSpPr>
          <p:nvPr/>
        </p:nvCxnSpPr>
        <p:spPr>
          <a:xfrm flipH="1">
            <a:off x="5987102" y="3115153"/>
            <a:ext cx="518473" cy="275107"/>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7483B66A-E50D-93EB-B17A-37C3A00E989E}"/>
              </a:ext>
            </a:extLst>
          </p:cNvPr>
          <p:cNvSpPr txBox="1"/>
          <p:nvPr/>
        </p:nvSpPr>
        <p:spPr>
          <a:xfrm>
            <a:off x="628650" y="4094867"/>
            <a:ext cx="7696985" cy="461665"/>
          </a:xfrm>
          <a:prstGeom prst="rect">
            <a:avLst/>
          </a:prstGeom>
          <a:noFill/>
        </p:spPr>
        <p:txBody>
          <a:bodyPr wrap="square" rtlCol="0">
            <a:spAutoFit/>
          </a:bodyPr>
          <a:lstStyle/>
          <a:p>
            <a:r>
              <a:rPr lang="en-US" sz="2400" dirty="0"/>
              <a:t>4.  Select the appropriate choice from the drop-down.</a:t>
            </a:r>
          </a:p>
        </p:txBody>
      </p:sp>
      <p:pic>
        <p:nvPicPr>
          <p:cNvPr id="10" name="Picture 9">
            <a:extLst>
              <a:ext uri="{FF2B5EF4-FFF2-40B4-BE49-F238E27FC236}">
                <a16:creationId xmlns:a16="http://schemas.microsoft.com/office/drawing/2014/main" id="{56A82FC1-0525-791C-3B79-B72FB0E3DD9C}"/>
              </a:ext>
            </a:extLst>
          </p:cNvPr>
          <p:cNvPicPr>
            <a:picLocks noChangeAspect="1"/>
          </p:cNvPicPr>
          <p:nvPr/>
        </p:nvPicPr>
        <p:blipFill>
          <a:blip r:embed="rId3"/>
          <a:stretch>
            <a:fillRect/>
          </a:stretch>
        </p:blipFill>
        <p:spPr>
          <a:xfrm>
            <a:off x="435989" y="4608603"/>
            <a:ext cx="8196660" cy="1479660"/>
          </a:xfrm>
          <a:prstGeom prst="rect">
            <a:avLst/>
          </a:prstGeom>
        </p:spPr>
      </p:pic>
    </p:spTree>
    <p:extLst>
      <p:ext uri="{BB962C8B-B14F-4D97-AF65-F5344CB8AC3E}">
        <p14:creationId xmlns:p14="http://schemas.microsoft.com/office/powerpoint/2010/main" val="34117394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D0377-9EAF-1EE4-0B77-059130C85779}"/>
              </a:ext>
            </a:extLst>
          </p:cNvPr>
          <p:cNvSpPr>
            <a:spLocks noGrp="1"/>
          </p:cNvSpPr>
          <p:nvPr>
            <p:ph type="title"/>
          </p:nvPr>
        </p:nvSpPr>
        <p:spPr>
          <a:xfrm>
            <a:off x="245193" y="254514"/>
            <a:ext cx="5319865" cy="756418"/>
          </a:xfrm>
        </p:spPr>
        <p:txBody>
          <a:bodyPr>
            <a:noAutofit/>
          </a:bodyPr>
          <a:lstStyle/>
          <a:p>
            <a:r>
              <a:rPr lang="en-US" sz="3200" dirty="0"/>
              <a:t>ELA Assessment Accommodation Policy</a:t>
            </a:r>
          </a:p>
        </p:txBody>
      </p:sp>
      <p:sp>
        <p:nvSpPr>
          <p:cNvPr id="4" name="Slide Number Placeholder 3">
            <a:extLst>
              <a:ext uri="{FF2B5EF4-FFF2-40B4-BE49-F238E27FC236}">
                <a16:creationId xmlns:a16="http://schemas.microsoft.com/office/drawing/2014/main" id="{F5F40C3D-6814-E49F-A812-64EDA46BFB64}"/>
              </a:ext>
            </a:extLst>
          </p:cNvPr>
          <p:cNvSpPr>
            <a:spLocks noGrp="1"/>
          </p:cNvSpPr>
          <p:nvPr>
            <p:ph type="sldNum" sz="quarter" idx="12"/>
          </p:nvPr>
        </p:nvSpPr>
        <p:spPr/>
        <p:txBody>
          <a:bodyPr/>
          <a:lstStyle/>
          <a:p>
            <a:fld id="{C479D5F6-EDCB-402A-AC08-4943A1820E8F}" type="slidenum">
              <a:rPr lang="en-US" smtClean="0"/>
              <a:pPr/>
              <a:t>61</a:t>
            </a:fld>
            <a:endParaRPr lang="en-US" dirty="0"/>
          </a:p>
        </p:txBody>
      </p:sp>
      <p:sp>
        <p:nvSpPr>
          <p:cNvPr id="5" name="Content Placeholder 2">
            <a:extLst>
              <a:ext uri="{FF2B5EF4-FFF2-40B4-BE49-F238E27FC236}">
                <a16:creationId xmlns:a16="http://schemas.microsoft.com/office/drawing/2014/main" id="{EC25AC24-748A-4C66-971F-D0D32806105D}"/>
              </a:ext>
            </a:extLst>
          </p:cNvPr>
          <p:cNvSpPr>
            <a:spLocks noGrp="1"/>
          </p:cNvSpPr>
          <p:nvPr>
            <p:ph idx="1"/>
          </p:nvPr>
        </p:nvSpPr>
        <p:spPr>
          <a:xfrm>
            <a:off x="628650" y="1463675"/>
            <a:ext cx="7886700" cy="4640263"/>
          </a:xfrm>
        </p:spPr>
        <p:txBody>
          <a:bodyPr>
            <a:normAutofit/>
          </a:bodyPr>
          <a:lstStyle/>
          <a:p>
            <a:pPr marL="0" indent="0">
              <a:buNone/>
            </a:pPr>
            <a:r>
              <a:rPr lang="en-US" i="1" dirty="0"/>
              <a:t>The 2020 Colorado Academic Standards (CAS) expect students to read (decode a printed or tactile code) and comprehend (make meaning of) literary and informational texts independently and proficiently. </a:t>
            </a:r>
          </a:p>
          <a:p>
            <a:pPr marL="0" indent="0">
              <a:buNone/>
            </a:pPr>
            <a:endParaRPr lang="en-US" i="1" dirty="0"/>
          </a:p>
          <a:p>
            <a:pPr marL="0" indent="0">
              <a:buNone/>
            </a:pPr>
            <a:r>
              <a:rPr lang="en-US" dirty="0"/>
              <a:t>Assessment administration adjustments that would change this expectation are not accommodations.    </a:t>
            </a:r>
          </a:p>
        </p:txBody>
      </p:sp>
    </p:spTree>
    <p:extLst>
      <p:ext uri="{BB962C8B-B14F-4D97-AF65-F5344CB8AC3E}">
        <p14:creationId xmlns:p14="http://schemas.microsoft.com/office/powerpoint/2010/main" val="6204633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8C78-24A9-AB98-F3B5-F54181B2DE17}"/>
              </a:ext>
            </a:extLst>
          </p:cNvPr>
          <p:cNvSpPr>
            <a:spLocks noGrp="1"/>
          </p:cNvSpPr>
          <p:nvPr>
            <p:ph type="title"/>
          </p:nvPr>
        </p:nvSpPr>
        <p:spPr>
          <a:xfrm>
            <a:off x="245194" y="254514"/>
            <a:ext cx="5054394" cy="756418"/>
          </a:xfrm>
        </p:spPr>
        <p:txBody>
          <a:bodyPr>
            <a:noAutofit/>
          </a:bodyPr>
          <a:lstStyle/>
          <a:p>
            <a:r>
              <a:rPr lang="en-US" sz="3200" dirty="0"/>
              <a:t>ELA Assessment Accommodation Policy</a:t>
            </a:r>
          </a:p>
        </p:txBody>
      </p:sp>
      <p:sp>
        <p:nvSpPr>
          <p:cNvPr id="4" name="Slide Number Placeholder 3">
            <a:extLst>
              <a:ext uri="{FF2B5EF4-FFF2-40B4-BE49-F238E27FC236}">
                <a16:creationId xmlns:a16="http://schemas.microsoft.com/office/drawing/2014/main" id="{B52089F8-469F-B61A-2674-27680F6B2BE8}"/>
              </a:ext>
            </a:extLst>
          </p:cNvPr>
          <p:cNvSpPr>
            <a:spLocks noGrp="1"/>
          </p:cNvSpPr>
          <p:nvPr>
            <p:ph type="sldNum" sz="quarter" idx="12"/>
          </p:nvPr>
        </p:nvSpPr>
        <p:spPr/>
        <p:txBody>
          <a:bodyPr/>
          <a:lstStyle/>
          <a:p>
            <a:fld id="{C479D5F6-EDCB-402A-AC08-4943A1820E8F}" type="slidenum">
              <a:rPr lang="en-US" smtClean="0"/>
              <a:pPr/>
              <a:t>62</a:t>
            </a:fld>
            <a:endParaRPr lang="en-US" dirty="0"/>
          </a:p>
        </p:txBody>
      </p:sp>
      <p:sp>
        <p:nvSpPr>
          <p:cNvPr id="5" name="Content Placeholder 2">
            <a:extLst>
              <a:ext uri="{FF2B5EF4-FFF2-40B4-BE49-F238E27FC236}">
                <a16:creationId xmlns:a16="http://schemas.microsoft.com/office/drawing/2014/main" id="{F30C115E-BDA4-33FE-0A3B-E9D1BDCD1272}"/>
              </a:ext>
            </a:extLst>
          </p:cNvPr>
          <p:cNvSpPr>
            <a:spLocks noGrp="1"/>
          </p:cNvSpPr>
          <p:nvPr>
            <p:ph idx="1"/>
          </p:nvPr>
        </p:nvSpPr>
        <p:spPr>
          <a:xfrm>
            <a:off x="628650" y="1463675"/>
            <a:ext cx="7886700" cy="4640263"/>
          </a:xfrm>
        </p:spPr>
        <p:txBody>
          <a:bodyPr>
            <a:normAutofit lnSpcReduction="10000"/>
          </a:bodyPr>
          <a:lstStyle/>
          <a:p>
            <a:r>
              <a:rPr lang="en-US" sz="2300" dirty="0"/>
              <a:t>Because the CMAS English language arts assessment measures reading and writing components of the CAS, providing auditory presentation of printed text changes the assessment’s focus from reading and comprehension of text to listening and comprehension of text, which falls under different, unassessed listening standards.</a:t>
            </a:r>
          </a:p>
          <a:p>
            <a:endParaRPr lang="en-US" sz="2300" dirty="0"/>
          </a:p>
          <a:p>
            <a:r>
              <a:rPr lang="en-US" sz="2300" dirty="0"/>
              <a:t>The CMAS ELA accommodations policy is grounded in IDEA requirements that only </a:t>
            </a:r>
            <a:r>
              <a:rPr lang="en-US" sz="2300" b="1" dirty="0">
                <a:solidFill>
                  <a:srgbClr val="0070C0"/>
                </a:solidFill>
              </a:rPr>
              <a:t>changes to the assessment experience </a:t>
            </a:r>
            <a:r>
              <a:rPr lang="en-US" sz="2300" dirty="0"/>
              <a:t>that do not invalidate a score may be considered as accommodations on the state assessments (34 CFR </a:t>
            </a:r>
            <a:r>
              <a:rPr lang="en-US" sz="2300" dirty="0">
                <a:latin typeface="Arial" panose="020B0604020202020204" pitchFamily="34" charset="0"/>
                <a:cs typeface="Arial" panose="020B0604020202020204" pitchFamily="34" charset="0"/>
              </a:rPr>
              <a:t>§ 300.160)</a:t>
            </a:r>
          </a:p>
          <a:p>
            <a:endParaRPr lang="en-US" sz="2300" dirty="0">
              <a:latin typeface="Arial" panose="020B0604020202020204" pitchFamily="34" charset="0"/>
              <a:cs typeface="Arial" panose="020B0604020202020204" pitchFamily="34" charset="0"/>
            </a:endParaRPr>
          </a:p>
          <a:p>
            <a:pPr marL="457200" lvl="1" indent="0" algn="ctr">
              <a:buNone/>
            </a:pPr>
            <a:r>
              <a:rPr lang="en-US" sz="1900" dirty="0">
                <a:latin typeface="Arial" panose="020B0604020202020204" pitchFamily="34" charset="0"/>
                <a:cs typeface="Arial" panose="020B0604020202020204" pitchFamily="34" charset="0"/>
              </a:rPr>
              <a:t>If a student has a significantly rare situation (e.g., a newly visually impaired student who has not had an opportunity to learn braille) that needs consideration, contact Arti Sachdeva at CDE. </a:t>
            </a:r>
            <a:endParaRPr lang="en-US" sz="1900" dirty="0"/>
          </a:p>
        </p:txBody>
      </p:sp>
    </p:spTree>
    <p:extLst>
      <p:ext uri="{BB962C8B-B14F-4D97-AF65-F5344CB8AC3E}">
        <p14:creationId xmlns:p14="http://schemas.microsoft.com/office/powerpoint/2010/main" val="31995992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46C4C-A9D5-A5C6-92C2-0FD2143FF00B}"/>
              </a:ext>
            </a:extLst>
          </p:cNvPr>
          <p:cNvSpPr>
            <a:spLocks noGrp="1"/>
          </p:cNvSpPr>
          <p:nvPr>
            <p:ph type="title"/>
          </p:nvPr>
        </p:nvSpPr>
        <p:spPr>
          <a:xfrm>
            <a:off x="223071" y="384177"/>
            <a:ext cx="6081865" cy="756418"/>
          </a:xfrm>
        </p:spPr>
        <p:txBody>
          <a:bodyPr>
            <a:normAutofit/>
          </a:bodyPr>
          <a:lstStyle/>
          <a:p>
            <a:r>
              <a:rPr lang="en-US" sz="3200" dirty="0"/>
              <a:t>Reminders</a:t>
            </a:r>
          </a:p>
        </p:txBody>
      </p:sp>
      <p:sp>
        <p:nvSpPr>
          <p:cNvPr id="4" name="Slide Number Placeholder 3">
            <a:extLst>
              <a:ext uri="{FF2B5EF4-FFF2-40B4-BE49-F238E27FC236}">
                <a16:creationId xmlns:a16="http://schemas.microsoft.com/office/drawing/2014/main" id="{DCB76916-1347-76AB-E23E-FFE24853D845}"/>
              </a:ext>
            </a:extLst>
          </p:cNvPr>
          <p:cNvSpPr>
            <a:spLocks noGrp="1"/>
          </p:cNvSpPr>
          <p:nvPr>
            <p:ph type="sldNum" sz="quarter" idx="12"/>
          </p:nvPr>
        </p:nvSpPr>
        <p:spPr/>
        <p:txBody>
          <a:bodyPr/>
          <a:lstStyle/>
          <a:p>
            <a:fld id="{C479D5F6-EDCB-402A-AC08-4943A1820E8F}" type="slidenum">
              <a:rPr lang="en-US" smtClean="0"/>
              <a:pPr/>
              <a:t>63</a:t>
            </a:fld>
            <a:endParaRPr lang="en-US" dirty="0"/>
          </a:p>
        </p:txBody>
      </p:sp>
      <p:sp>
        <p:nvSpPr>
          <p:cNvPr id="5" name="Content Placeholder 3">
            <a:extLst>
              <a:ext uri="{FF2B5EF4-FFF2-40B4-BE49-F238E27FC236}">
                <a16:creationId xmlns:a16="http://schemas.microsoft.com/office/drawing/2014/main" id="{2F0A1560-1C26-3A9B-782C-C1661DB90E2A}"/>
              </a:ext>
            </a:extLst>
          </p:cNvPr>
          <p:cNvSpPr>
            <a:spLocks noGrp="1"/>
          </p:cNvSpPr>
          <p:nvPr>
            <p:ph idx="1"/>
          </p:nvPr>
        </p:nvSpPr>
        <p:spPr>
          <a:xfrm>
            <a:off x="628650" y="1463675"/>
            <a:ext cx="7886700" cy="4640263"/>
          </a:xfrm>
        </p:spPr>
        <p:txBody>
          <a:bodyPr>
            <a:normAutofit/>
          </a:bodyPr>
          <a:lstStyle/>
          <a:p>
            <a:r>
              <a:rPr lang="en-US" sz="2400" dirty="0"/>
              <a:t>Data must be submitted with all UAR submissions for consideration</a:t>
            </a:r>
          </a:p>
          <a:p>
            <a:pPr lvl="1"/>
            <a:r>
              <a:rPr lang="en-US" sz="2000" dirty="0"/>
              <a:t>Do not send student IEPs with UAR submissions.</a:t>
            </a:r>
          </a:p>
          <a:p>
            <a:r>
              <a:rPr lang="en-US" sz="2400" dirty="0"/>
              <a:t>Math Charts and Counters are approved at the district level and do not come to CDE</a:t>
            </a:r>
          </a:p>
          <a:p>
            <a:pPr lvl="1"/>
            <a:r>
              <a:rPr lang="en-US" sz="2000" dirty="0"/>
              <a:t>Number lines are not an approved tool and cannot be used on the math assessment</a:t>
            </a:r>
          </a:p>
          <a:p>
            <a:r>
              <a:rPr lang="en-US" sz="2400" dirty="0"/>
              <a:t>Modifications are a misadministration and will result in an invalidation of scores.</a:t>
            </a:r>
          </a:p>
          <a:p>
            <a:pPr lvl="1"/>
            <a:r>
              <a:rPr lang="en-US" sz="2000" dirty="0"/>
              <a:t>If there is a significantly rare situation that needs to be taken into consideration, contact Arti Sachdeva at CDE</a:t>
            </a:r>
          </a:p>
          <a:p>
            <a:pPr lvl="1"/>
            <a:endParaRPr lang="en-US" dirty="0"/>
          </a:p>
        </p:txBody>
      </p:sp>
    </p:spTree>
    <p:extLst>
      <p:ext uri="{BB962C8B-B14F-4D97-AF65-F5344CB8AC3E}">
        <p14:creationId xmlns:p14="http://schemas.microsoft.com/office/powerpoint/2010/main" val="4556664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CO PSAT/SAT</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64</a:t>
            </a:fld>
            <a:endParaRPr lang="en-US" dirty="0"/>
          </a:p>
        </p:txBody>
      </p:sp>
    </p:spTree>
    <p:extLst>
      <p:ext uri="{BB962C8B-B14F-4D97-AF65-F5344CB8AC3E}">
        <p14:creationId xmlns:p14="http://schemas.microsoft.com/office/powerpoint/2010/main" val="6163253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E7C2-2A9F-39EB-84B6-33623A66447F}"/>
              </a:ext>
            </a:extLst>
          </p:cNvPr>
          <p:cNvSpPr>
            <a:spLocks noGrp="1"/>
          </p:cNvSpPr>
          <p:nvPr>
            <p:ph type="title"/>
          </p:nvPr>
        </p:nvSpPr>
        <p:spPr>
          <a:xfrm>
            <a:off x="245194" y="254514"/>
            <a:ext cx="5516510" cy="756418"/>
          </a:xfrm>
        </p:spPr>
        <p:txBody>
          <a:bodyPr>
            <a:noAutofit/>
          </a:bodyPr>
          <a:lstStyle/>
          <a:p>
            <a:r>
              <a:rPr lang="en-US" sz="3200" dirty="0"/>
              <a:t>CO PSAT and SAT Accommodations</a:t>
            </a:r>
          </a:p>
        </p:txBody>
      </p:sp>
      <p:sp>
        <p:nvSpPr>
          <p:cNvPr id="4" name="Slide Number Placeholder 3">
            <a:extLst>
              <a:ext uri="{FF2B5EF4-FFF2-40B4-BE49-F238E27FC236}">
                <a16:creationId xmlns:a16="http://schemas.microsoft.com/office/drawing/2014/main" id="{3AB14759-4D41-0793-BB7B-7548741E28BC}"/>
              </a:ext>
            </a:extLst>
          </p:cNvPr>
          <p:cNvSpPr>
            <a:spLocks noGrp="1"/>
          </p:cNvSpPr>
          <p:nvPr>
            <p:ph type="sldNum" sz="quarter" idx="12"/>
          </p:nvPr>
        </p:nvSpPr>
        <p:spPr/>
        <p:txBody>
          <a:bodyPr/>
          <a:lstStyle/>
          <a:p>
            <a:fld id="{C479D5F6-EDCB-402A-AC08-4943A1820E8F}" type="slidenum">
              <a:rPr lang="en-US" smtClean="0"/>
              <a:pPr/>
              <a:t>65</a:t>
            </a:fld>
            <a:endParaRPr lang="en-US" dirty="0"/>
          </a:p>
        </p:txBody>
      </p:sp>
      <p:sp>
        <p:nvSpPr>
          <p:cNvPr id="5" name="Content Placeholder 1">
            <a:extLst>
              <a:ext uri="{FF2B5EF4-FFF2-40B4-BE49-F238E27FC236}">
                <a16:creationId xmlns:a16="http://schemas.microsoft.com/office/drawing/2014/main" id="{55DDA4F4-A646-2610-B7C6-145F2E3398BF}"/>
              </a:ext>
            </a:extLst>
          </p:cNvPr>
          <p:cNvSpPr txBox="1">
            <a:spLocks noGrp="1"/>
          </p:cNvSpPr>
          <p:nvPr>
            <p:ph idx="1"/>
          </p:nvPr>
        </p:nvSpPr>
        <p:spPr>
          <a:xfrm>
            <a:off x="628650" y="1463675"/>
            <a:ext cx="7886700" cy="46402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000000"/>
                </a:solidFill>
              </a:rPr>
              <a:t>PSAT is administered to all* students in grades 9 and 10 and SAT is administered to all* students in grade 11</a:t>
            </a:r>
          </a:p>
          <a:p>
            <a:pPr lvl="1"/>
            <a:r>
              <a:rPr lang="en-US" dirty="0">
                <a:solidFill>
                  <a:srgbClr val="000000"/>
                </a:solidFill>
              </a:rPr>
              <a:t>PSAT/SAT accommodation requests are submitted to the College Board through their SSD Online system.</a:t>
            </a:r>
          </a:p>
          <a:p>
            <a:pPr lvl="2"/>
            <a:r>
              <a:rPr lang="en-US" sz="2400" dirty="0">
                <a:solidFill>
                  <a:srgbClr val="000000"/>
                </a:solidFill>
              </a:rPr>
              <a:t>Most accommodation requests are approved according to the information provided in the student’s IEP/504 plan.</a:t>
            </a:r>
          </a:p>
          <a:p>
            <a:pPr lvl="2"/>
            <a:r>
              <a:rPr lang="en-US" sz="2400" dirty="0">
                <a:solidFill>
                  <a:srgbClr val="000000"/>
                </a:solidFill>
              </a:rPr>
              <a:t>In some cases, it may be unclear how the disability impacts the student’s ability to access the assessment, and how the accommodation being requested is appropriate to provide access to the student.  In these situations, College Board may reject the initial request and ask for additional information or documentation.</a:t>
            </a:r>
            <a:endParaRPr lang="en-US" sz="1800" dirty="0">
              <a:solidFill>
                <a:srgbClr val="000000"/>
              </a:solidFill>
            </a:endParaRPr>
          </a:p>
          <a:p>
            <a:pPr marL="0" indent="0">
              <a:buFont typeface="Arial" panose="020B0604020202020204" pitchFamily="34" charset="0"/>
              <a:buNone/>
            </a:pPr>
            <a:r>
              <a:rPr lang="en-US" sz="1800" dirty="0">
                <a:solidFill>
                  <a:srgbClr val="000000"/>
                </a:solidFill>
              </a:rPr>
              <a:t>*Students who participate in CoAlt will take the DLM ELA &amp; Math assessment instead of PSAT/SAT</a:t>
            </a:r>
          </a:p>
        </p:txBody>
      </p:sp>
    </p:spTree>
    <p:extLst>
      <p:ext uri="{BB962C8B-B14F-4D97-AF65-F5344CB8AC3E}">
        <p14:creationId xmlns:p14="http://schemas.microsoft.com/office/powerpoint/2010/main" val="29202296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3391-4DBC-BE94-BB39-D7CE64BA5C7A}"/>
              </a:ext>
            </a:extLst>
          </p:cNvPr>
          <p:cNvSpPr>
            <a:spLocks noGrp="1"/>
          </p:cNvSpPr>
          <p:nvPr>
            <p:ph type="title"/>
          </p:nvPr>
        </p:nvSpPr>
        <p:spPr>
          <a:xfrm>
            <a:off x="245193" y="254514"/>
            <a:ext cx="5152717" cy="756418"/>
          </a:xfrm>
        </p:spPr>
        <p:txBody>
          <a:bodyPr>
            <a:noAutofit/>
          </a:bodyPr>
          <a:lstStyle/>
          <a:p>
            <a:r>
              <a:rPr lang="en-US" sz="3200" dirty="0"/>
              <a:t>College Board Accommodations Update</a:t>
            </a:r>
          </a:p>
        </p:txBody>
      </p:sp>
      <p:sp>
        <p:nvSpPr>
          <p:cNvPr id="4" name="Slide Number Placeholder 3">
            <a:extLst>
              <a:ext uri="{FF2B5EF4-FFF2-40B4-BE49-F238E27FC236}">
                <a16:creationId xmlns:a16="http://schemas.microsoft.com/office/drawing/2014/main" id="{319CF26C-55CB-C3C8-90B1-8C0E45E6462A}"/>
              </a:ext>
            </a:extLst>
          </p:cNvPr>
          <p:cNvSpPr>
            <a:spLocks noGrp="1"/>
          </p:cNvSpPr>
          <p:nvPr>
            <p:ph type="sldNum" sz="quarter" idx="12"/>
          </p:nvPr>
        </p:nvSpPr>
        <p:spPr/>
        <p:txBody>
          <a:bodyPr/>
          <a:lstStyle/>
          <a:p>
            <a:fld id="{C479D5F6-EDCB-402A-AC08-4943A1820E8F}" type="slidenum">
              <a:rPr lang="en-US" smtClean="0"/>
              <a:pPr/>
              <a:t>66</a:t>
            </a:fld>
            <a:endParaRPr lang="en-US" dirty="0"/>
          </a:p>
        </p:txBody>
      </p:sp>
      <p:sp>
        <p:nvSpPr>
          <p:cNvPr id="5" name="Content Placeholder 2">
            <a:extLst>
              <a:ext uri="{FF2B5EF4-FFF2-40B4-BE49-F238E27FC236}">
                <a16:creationId xmlns:a16="http://schemas.microsoft.com/office/drawing/2014/main" id="{617BB4F0-272F-289F-E2EF-292F1D59B500}"/>
              </a:ext>
            </a:extLst>
          </p:cNvPr>
          <p:cNvSpPr>
            <a:spLocks noGrp="1"/>
          </p:cNvSpPr>
          <p:nvPr>
            <p:ph idx="1"/>
          </p:nvPr>
        </p:nvSpPr>
        <p:spPr>
          <a:xfrm>
            <a:off x="628650" y="1463675"/>
            <a:ext cx="7886700" cy="4640263"/>
          </a:xfrm>
        </p:spPr>
        <p:txBody>
          <a:bodyPr>
            <a:normAutofit lnSpcReduction="10000"/>
          </a:bodyPr>
          <a:lstStyle/>
          <a:p>
            <a:pPr marL="0" indent="0">
              <a:buNone/>
            </a:pPr>
            <a:r>
              <a:rPr lang="en-US" dirty="0"/>
              <a:t>Starting in Spring 2024, PSAT/SAT is delivered </a:t>
            </a:r>
            <a:r>
              <a:rPr lang="en-US" b="1" dirty="0"/>
              <a:t>online</a:t>
            </a:r>
            <a:r>
              <a:rPr lang="en-US" dirty="0"/>
              <a:t> for all students</a:t>
            </a:r>
          </a:p>
          <a:p>
            <a:endParaRPr lang="en-US" sz="1100" dirty="0"/>
          </a:p>
          <a:p>
            <a:pPr lvl="1"/>
            <a:r>
              <a:rPr lang="en-US" dirty="0"/>
              <a:t>Paper-based testing is an accommodation </a:t>
            </a:r>
          </a:p>
          <a:p>
            <a:pPr marL="457200" lvl="1" indent="0">
              <a:buNone/>
            </a:pPr>
            <a:r>
              <a:rPr lang="en-US" dirty="0"/>
              <a:t>    only available to students with a documented </a:t>
            </a:r>
          </a:p>
          <a:p>
            <a:pPr marL="457200" lvl="1" indent="0">
              <a:buNone/>
            </a:pPr>
            <a:r>
              <a:rPr lang="en-US" dirty="0"/>
              <a:t>    disability on their IEP/504 Plan </a:t>
            </a:r>
          </a:p>
          <a:p>
            <a:pPr marL="457200" lvl="1" indent="0">
              <a:buNone/>
            </a:pPr>
            <a:endParaRPr lang="en-US" sz="1200" dirty="0"/>
          </a:p>
          <a:p>
            <a:pPr lvl="2"/>
            <a:r>
              <a:rPr lang="en-US" sz="2000" dirty="0"/>
              <a:t>To be considered for paper-based testing, the student’s disability must directly result in the student’s inability to access a digital test.  It is expected that almost all students will be able to test using a computer with or without accommodations, and very few students will be approved for paper-based testing.</a:t>
            </a:r>
          </a:p>
          <a:p>
            <a:pPr marL="457200" lvl="1" indent="0">
              <a:buNone/>
            </a:pPr>
            <a:endParaRPr lang="en-US" sz="1200" dirty="0"/>
          </a:p>
          <a:p>
            <a:pPr lvl="1"/>
            <a:r>
              <a:rPr lang="en-US" dirty="0"/>
              <a:t>The PSAT/SAT page of the Accommodations Crosswalk has been updated to reflect online universal accessibility and accommodations</a:t>
            </a:r>
          </a:p>
          <a:p>
            <a:pPr lvl="2"/>
            <a:r>
              <a:rPr lang="en-US" dirty="0"/>
              <a:t>Available on the Accommodations Training page</a:t>
            </a:r>
          </a:p>
        </p:txBody>
      </p:sp>
      <p:sp>
        <p:nvSpPr>
          <p:cNvPr id="6" name="Scroll: Horizontal 5">
            <a:extLst>
              <a:ext uri="{FF2B5EF4-FFF2-40B4-BE49-F238E27FC236}">
                <a16:creationId xmlns:a16="http://schemas.microsoft.com/office/drawing/2014/main" id="{2BA96BF1-32B3-DEB8-FE84-35E9BCAC5EB6}"/>
              </a:ext>
            </a:extLst>
          </p:cNvPr>
          <p:cNvSpPr/>
          <p:nvPr/>
        </p:nvSpPr>
        <p:spPr>
          <a:xfrm rot="1156566">
            <a:off x="6434681" y="1853399"/>
            <a:ext cx="1900084" cy="141673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New this Year</a:t>
            </a:r>
          </a:p>
        </p:txBody>
      </p:sp>
    </p:spTree>
    <p:extLst>
      <p:ext uri="{BB962C8B-B14F-4D97-AF65-F5344CB8AC3E}">
        <p14:creationId xmlns:p14="http://schemas.microsoft.com/office/powerpoint/2010/main" val="38061480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3391-4DBC-BE94-BB39-D7CE64BA5C7A}"/>
              </a:ext>
            </a:extLst>
          </p:cNvPr>
          <p:cNvSpPr>
            <a:spLocks noGrp="1"/>
          </p:cNvSpPr>
          <p:nvPr>
            <p:ph type="title"/>
          </p:nvPr>
        </p:nvSpPr>
        <p:spPr>
          <a:xfrm>
            <a:off x="245193" y="254514"/>
            <a:ext cx="5152717" cy="756418"/>
          </a:xfrm>
        </p:spPr>
        <p:txBody>
          <a:bodyPr>
            <a:noAutofit/>
          </a:bodyPr>
          <a:lstStyle/>
          <a:p>
            <a:r>
              <a:rPr lang="en-US" sz="3200" dirty="0"/>
              <a:t>College Board Accommodations Update</a:t>
            </a:r>
          </a:p>
        </p:txBody>
      </p:sp>
      <p:sp>
        <p:nvSpPr>
          <p:cNvPr id="4" name="Slide Number Placeholder 3">
            <a:extLst>
              <a:ext uri="{FF2B5EF4-FFF2-40B4-BE49-F238E27FC236}">
                <a16:creationId xmlns:a16="http://schemas.microsoft.com/office/drawing/2014/main" id="{319CF26C-55CB-C3C8-90B1-8C0E45E6462A}"/>
              </a:ext>
            </a:extLst>
          </p:cNvPr>
          <p:cNvSpPr>
            <a:spLocks noGrp="1"/>
          </p:cNvSpPr>
          <p:nvPr>
            <p:ph type="sldNum" sz="quarter" idx="12"/>
          </p:nvPr>
        </p:nvSpPr>
        <p:spPr/>
        <p:txBody>
          <a:bodyPr/>
          <a:lstStyle/>
          <a:p>
            <a:fld id="{C479D5F6-EDCB-402A-AC08-4943A1820E8F}" type="slidenum">
              <a:rPr lang="en-US" smtClean="0"/>
              <a:pPr/>
              <a:t>67</a:t>
            </a:fld>
            <a:endParaRPr lang="en-US" dirty="0"/>
          </a:p>
        </p:txBody>
      </p:sp>
      <p:sp>
        <p:nvSpPr>
          <p:cNvPr id="5" name="Content Placeholder 2">
            <a:extLst>
              <a:ext uri="{FF2B5EF4-FFF2-40B4-BE49-F238E27FC236}">
                <a16:creationId xmlns:a16="http://schemas.microsoft.com/office/drawing/2014/main" id="{617BB4F0-272F-289F-E2EF-292F1D59B500}"/>
              </a:ext>
            </a:extLst>
          </p:cNvPr>
          <p:cNvSpPr>
            <a:spLocks noGrp="1"/>
          </p:cNvSpPr>
          <p:nvPr>
            <p:ph idx="1"/>
          </p:nvPr>
        </p:nvSpPr>
        <p:spPr>
          <a:xfrm>
            <a:off x="628650" y="1463675"/>
            <a:ext cx="7886700" cy="4640263"/>
          </a:xfrm>
        </p:spPr>
        <p:txBody>
          <a:bodyPr>
            <a:normAutofit fontScale="92500" lnSpcReduction="10000"/>
          </a:bodyPr>
          <a:lstStyle/>
          <a:p>
            <a:pPr marL="0" indent="0">
              <a:buNone/>
            </a:pPr>
            <a:r>
              <a:rPr lang="en-US" dirty="0"/>
              <a:t>Because of the transition to online testing, </a:t>
            </a:r>
            <a:br>
              <a:rPr lang="en-US" dirty="0"/>
            </a:br>
            <a:r>
              <a:rPr lang="en-US" dirty="0"/>
              <a:t>all accommodations requests for students </a:t>
            </a:r>
            <a:br>
              <a:rPr lang="en-US" dirty="0"/>
            </a:br>
            <a:r>
              <a:rPr lang="en-US" dirty="0"/>
              <a:t>in grade 9, 10, and 11 </a:t>
            </a:r>
            <a:r>
              <a:rPr lang="en-US" b="1" dirty="0"/>
              <a:t>MUST be submitted </a:t>
            </a:r>
            <a:br>
              <a:rPr lang="en-US" b="1" dirty="0"/>
            </a:br>
            <a:r>
              <a:rPr lang="en-US" b="1" dirty="0"/>
              <a:t>prior to the accommodations request </a:t>
            </a:r>
            <a:br>
              <a:rPr lang="en-US" b="1" dirty="0"/>
            </a:br>
            <a:r>
              <a:rPr lang="en-US" b="1" dirty="0"/>
              <a:t>deadline.</a:t>
            </a:r>
          </a:p>
          <a:p>
            <a:endParaRPr lang="en-US" sz="1100" dirty="0"/>
          </a:p>
          <a:p>
            <a:pPr lvl="1"/>
            <a:r>
              <a:rPr lang="en-US" dirty="0"/>
              <a:t>Please pay particular attention to ensuring that you have submitted your </a:t>
            </a:r>
            <a:r>
              <a:rPr lang="en-US" b="1" dirty="0"/>
              <a:t>9</a:t>
            </a:r>
            <a:r>
              <a:rPr lang="en-US" b="1" baseline="30000" dirty="0"/>
              <a:t>th</a:t>
            </a:r>
            <a:r>
              <a:rPr lang="en-US" b="1" dirty="0"/>
              <a:t> grade accommodations requests</a:t>
            </a:r>
            <a:r>
              <a:rPr lang="en-US" dirty="0"/>
              <a:t>.  In past years, SSD Coordinators were encouraged to submit grade 9 accommodations requests through SSD Online, but not required.  Starting in Spring, 2024, students in grade 9 MUST have their accommodations approved to receive the correct accommodated test form for their needs.</a:t>
            </a:r>
          </a:p>
          <a:p>
            <a:pPr lvl="1"/>
            <a:endParaRPr lang="en-US" dirty="0"/>
          </a:p>
          <a:p>
            <a:pPr marL="457200" lvl="1" indent="0">
              <a:buNone/>
            </a:pPr>
            <a:r>
              <a:rPr lang="en-US" sz="2200" dirty="0">
                <a:solidFill>
                  <a:srgbClr val="FF0000"/>
                </a:solidFill>
              </a:rPr>
              <a:t>The PSAT/SAT Accommodations Request Deadline for students in </a:t>
            </a:r>
            <a:br>
              <a:rPr lang="en-US" sz="2200" dirty="0">
                <a:solidFill>
                  <a:srgbClr val="FF0000"/>
                </a:solidFill>
              </a:rPr>
            </a:br>
            <a:r>
              <a:rPr lang="en-US" sz="2200" dirty="0">
                <a:solidFill>
                  <a:srgbClr val="FF0000"/>
                </a:solidFill>
              </a:rPr>
              <a:t>grades 9, 10, and 11 is </a:t>
            </a:r>
            <a:r>
              <a:rPr lang="en-US" sz="2200" b="1" u="sng" dirty="0">
                <a:solidFill>
                  <a:srgbClr val="FF0000"/>
                </a:solidFill>
              </a:rPr>
              <a:t>Friday, February 16, 2024</a:t>
            </a:r>
            <a:r>
              <a:rPr lang="en-US" sz="2200" dirty="0">
                <a:solidFill>
                  <a:srgbClr val="FF0000"/>
                </a:solidFill>
              </a:rPr>
              <a:t>.  </a:t>
            </a:r>
          </a:p>
          <a:p>
            <a:pPr marL="457200" lvl="1" indent="0">
              <a:buNone/>
            </a:pPr>
            <a:r>
              <a:rPr lang="en-US" sz="2200" b="1" dirty="0"/>
              <a:t>DO NOT MISS THIS DATE</a:t>
            </a:r>
          </a:p>
        </p:txBody>
      </p:sp>
      <p:sp>
        <p:nvSpPr>
          <p:cNvPr id="6" name="Scroll: Horizontal 5">
            <a:extLst>
              <a:ext uri="{FF2B5EF4-FFF2-40B4-BE49-F238E27FC236}">
                <a16:creationId xmlns:a16="http://schemas.microsoft.com/office/drawing/2014/main" id="{2BA96BF1-32B3-DEB8-FE84-35E9BCAC5EB6}"/>
              </a:ext>
            </a:extLst>
          </p:cNvPr>
          <p:cNvSpPr/>
          <p:nvPr/>
        </p:nvSpPr>
        <p:spPr>
          <a:xfrm rot="1156566">
            <a:off x="6434680" y="1352467"/>
            <a:ext cx="1900084" cy="1416730"/>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New this Year</a:t>
            </a:r>
          </a:p>
        </p:txBody>
      </p:sp>
    </p:spTree>
    <p:extLst>
      <p:ext uri="{BB962C8B-B14F-4D97-AF65-F5344CB8AC3E}">
        <p14:creationId xmlns:p14="http://schemas.microsoft.com/office/powerpoint/2010/main" val="4664437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3391-4DBC-BE94-BB39-D7CE64BA5C7A}"/>
              </a:ext>
            </a:extLst>
          </p:cNvPr>
          <p:cNvSpPr>
            <a:spLocks noGrp="1"/>
          </p:cNvSpPr>
          <p:nvPr>
            <p:ph type="title"/>
          </p:nvPr>
        </p:nvSpPr>
        <p:spPr>
          <a:xfrm>
            <a:off x="245193" y="254514"/>
            <a:ext cx="8270157" cy="756418"/>
          </a:xfrm>
        </p:spPr>
        <p:txBody>
          <a:bodyPr>
            <a:noAutofit/>
          </a:bodyPr>
          <a:lstStyle/>
          <a:p>
            <a:r>
              <a:rPr lang="en-US" sz="3200" dirty="0"/>
              <a:t>CO PSAT/SAT Accommodations</a:t>
            </a:r>
          </a:p>
        </p:txBody>
      </p:sp>
      <p:sp>
        <p:nvSpPr>
          <p:cNvPr id="4" name="Slide Number Placeholder 3">
            <a:extLst>
              <a:ext uri="{FF2B5EF4-FFF2-40B4-BE49-F238E27FC236}">
                <a16:creationId xmlns:a16="http://schemas.microsoft.com/office/drawing/2014/main" id="{319CF26C-55CB-C3C8-90B1-8C0E45E6462A}"/>
              </a:ext>
            </a:extLst>
          </p:cNvPr>
          <p:cNvSpPr>
            <a:spLocks noGrp="1"/>
          </p:cNvSpPr>
          <p:nvPr>
            <p:ph type="sldNum" sz="quarter" idx="12"/>
          </p:nvPr>
        </p:nvSpPr>
        <p:spPr/>
        <p:txBody>
          <a:bodyPr/>
          <a:lstStyle/>
          <a:p>
            <a:fld id="{C479D5F6-EDCB-402A-AC08-4943A1820E8F}" type="slidenum">
              <a:rPr lang="en-US" smtClean="0"/>
              <a:pPr/>
              <a:t>68</a:t>
            </a:fld>
            <a:endParaRPr lang="en-US" dirty="0"/>
          </a:p>
        </p:txBody>
      </p:sp>
      <p:sp>
        <p:nvSpPr>
          <p:cNvPr id="5" name="Content Placeholder 2">
            <a:extLst>
              <a:ext uri="{FF2B5EF4-FFF2-40B4-BE49-F238E27FC236}">
                <a16:creationId xmlns:a16="http://schemas.microsoft.com/office/drawing/2014/main" id="{617BB4F0-272F-289F-E2EF-292F1D59B500}"/>
              </a:ext>
            </a:extLst>
          </p:cNvPr>
          <p:cNvSpPr>
            <a:spLocks noGrp="1"/>
          </p:cNvSpPr>
          <p:nvPr>
            <p:ph idx="1"/>
          </p:nvPr>
        </p:nvSpPr>
        <p:spPr>
          <a:xfrm>
            <a:off x="628650" y="1463675"/>
            <a:ext cx="7886700" cy="4640263"/>
          </a:xfrm>
        </p:spPr>
        <p:txBody>
          <a:bodyPr>
            <a:normAutofit fontScale="92500" lnSpcReduction="20000"/>
          </a:bodyPr>
          <a:lstStyle/>
          <a:p>
            <a:pPr marL="0" indent="0">
              <a:buNone/>
            </a:pPr>
            <a:r>
              <a:rPr lang="en-US" dirty="0"/>
              <a:t>Types of College Board accommodations:</a:t>
            </a:r>
          </a:p>
          <a:p>
            <a:r>
              <a:rPr lang="en-US" b="1" dirty="0"/>
              <a:t>College Board Approved </a:t>
            </a:r>
            <a:r>
              <a:rPr lang="en-US" dirty="0"/>
              <a:t>accommodations are requested via SSD Online and are reviewed &amp; approved by College Board.  Once approved, the student will receive college- and scholarship-reportable scores when tested using these accommodations.  Approval is continuous from year to year and applies to both PSAT/SAT as well as other College Board assessments (i.e. advanced placement).  SSD Coordinators should review and confirm each student’s approved accommodations annually, but resubmission is only required if there is a change to the students IEP/504 plan.</a:t>
            </a:r>
          </a:p>
          <a:p>
            <a:r>
              <a:rPr lang="en-US" b="1" dirty="0"/>
              <a:t>State Allowed </a:t>
            </a:r>
            <a:r>
              <a:rPr lang="en-US" dirty="0"/>
              <a:t>accommodations (SAAs) must be submitted each year.  Students testing with SAAs will receive a score, but it will not be college- or scholarship-reportable.  SAAs are typically limited to a very small number of students – most common SAA is used by first-year-in-US multilingual learners who only take the math section of the PSAT or SAT.  A student’s accommodation cannot be changed from state allowed to College Board approved after the fact.</a:t>
            </a:r>
          </a:p>
        </p:txBody>
      </p:sp>
    </p:spTree>
    <p:extLst>
      <p:ext uri="{BB962C8B-B14F-4D97-AF65-F5344CB8AC3E}">
        <p14:creationId xmlns:p14="http://schemas.microsoft.com/office/powerpoint/2010/main" val="26109522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954C-475B-FFE1-32EF-CDE0446B7167}"/>
              </a:ext>
            </a:extLst>
          </p:cNvPr>
          <p:cNvSpPr>
            <a:spLocks noGrp="1"/>
          </p:cNvSpPr>
          <p:nvPr>
            <p:ph type="title"/>
          </p:nvPr>
        </p:nvSpPr>
        <p:spPr/>
        <p:txBody>
          <a:bodyPr>
            <a:normAutofit/>
          </a:bodyPr>
          <a:lstStyle/>
          <a:p>
            <a:r>
              <a:rPr lang="en-US" sz="3200" dirty="0"/>
              <a:t>CO PSAT/SAT Accommodations</a:t>
            </a:r>
          </a:p>
        </p:txBody>
      </p:sp>
      <p:sp>
        <p:nvSpPr>
          <p:cNvPr id="3" name="Content Placeholder 2">
            <a:extLst>
              <a:ext uri="{FF2B5EF4-FFF2-40B4-BE49-F238E27FC236}">
                <a16:creationId xmlns:a16="http://schemas.microsoft.com/office/drawing/2014/main" id="{EA52ADB1-9529-DED9-D509-0E60314A0BCC}"/>
              </a:ext>
            </a:extLst>
          </p:cNvPr>
          <p:cNvSpPr>
            <a:spLocks noGrp="1"/>
          </p:cNvSpPr>
          <p:nvPr>
            <p:ph idx="1"/>
          </p:nvPr>
        </p:nvSpPr>
        <p:spPr>
          <a:xfrm>
            <a:off x="628650" y="1463040"/>
            <a:ext cx="7886700" cy="4963978"/>
          </a:xfrm>
        </p:spPr>
        <p:txBody>
          <a:bodyPr>
            <a:normAutofit fontScale="92500" lnSpcReduction="20000"/>
          </a:bodyPr>
          <a:lstStyle/>
          <a:p>
            <a:pPr lvl="1"/>
            <a:r>
              <a:rPr lang="en-US" sz="2400" dirty="0">
                <a:solidFill>
                  <a:srgbClr val="000000"/>
                </a:solidFill>
              </a:rPr>
              <a:t>Students who tested using College Board approved accommodations last year continue to be approved for 2024 as long as there are no changes to the student’s primary disability or accommodations listed in the student’s IEP.</a:t>
            </a:r>
          </a:p>
          <a:p>
            <a:pPr lvl="2"/>
            <a:r>
              <a:rPr lang="en-US" sz="2200" dirty="0">
                <a:solidFill>
                  <a:srgbClr val="000000"/>
                </a:solidFill>
              </a:rPr>
              <a:t>Students who had College Board approved accommodations for paper-based testing last year will automatically be approved for the related/comparable computer-based accommodation in Spring 2024 (i.e., MP3 will be approved for text-to-speech).  School SSD Coordinators are encouraged to review, and update if needed, PSAT/SAT accommodations requests and approvals for all eligible students, including students who were previously approved.</a:t>
            </a:r>
          </a:p>
          <a:p>
            <a:pPr marL="914400" lvl="2" indent="0">
              <a:buNone/>
            </a:pPr>
            <a:endParaRPr lang="en-US" sz="1100" dirty="0">
              <a:solidFill>
                <a:srgbClr val="000000"/>
              </a:solidFill>
            </a:endParaRPr>
          </a:p>
          <a:p>
            <a:pPr lvl="1"/>
            <a:r>
              <a:rPr lang="en-US" sz="2400" dirty="0">
                <a:solidFill>
                  <a:schemeClr val="tx1"/>
                </a:solidFill>
              </a:rPr>
              <a:t>The default Braille code for College Board assessments will be UEB and UEB with Nemeth for math. UEB Math/Science code for math will be available on request. If you have a student who needs to use UEB Math/Science code instead of UEB with Nemeth, please contact me at </a:t>
            </a:r>
            <a:r>
              <a:rPr lang="en-US" sz="2400" dirty="0">
                <a:solidFill>
                  <a:schemeClr val="tx1"/>
                </a:solidFill>
                <a:hlinkClick r:id="rId2"/>
              </a:rPr>
              <a:t>Sachdeva_A@cde.state.co.us</a:t>
            </a:r>
            <a:r>
              <a:rPr lang="en-US" sz="2400" dirty="0">
                <a:solidFill>
                  <a:schemeClr val="tx1"/>
                </a:solidFill>
              </a:rPr>
              <a:t> for details abou</a:t>
            </a:r>
            <a:r>
              <a:rPr lang="en-US" sz="2400" dirty="0"/>
              <a:t>t the request process</a:t>
            </a:r>
            <a:r>
              <a:rPr lang="en-US" sz="2400" dirty="0">
                <a:solidFill>
                  <a:schemeClr val="tx1"/>
                </a:solidFill>
              </a:rPr>
              <a:t>.</a:t>
            </a:r>
          </a:p>
          <a:p>
            <a:endParaRPr lang="en-US" dirty="0"/>
          </a:p>
        </p:txBody>
      </p:sp>
      <p:sp>
        <p:nvSpPr>
          <p:cNvPr id="4" name="Slide Number Placeholder 3">
            <a:extLst>
              <a:ext uri="{FF2B5EF4-FFF2-40B4-BE49-F238E27FC236}">
                <a16:creationId xmlns:a16="http://schemas.microsoft.com/office/drawing/2014/main" id="{81D34BA4-19BA-D5D3-2A96-82026730556F}"/>
              </a:ext>
            </a:extLst>
          </p:cNvPr>
          <p:cNvSpPr>
            <a:spLocks noGrp="1"/>
          </p:cNvSpPr>
          <p:nvPr>
            <p:ph type="sldNum" sz="quarter" idx="12"/>
          </p:nvPr>
        </p:nvSpPr>
        <p:spPr/>
        <p:txBody>
          <a:bodyPr/>
          <a:lstStyle/>
          <a:p>
            <a:fld id="{C479D5F6-EDCB-402A-AC08-4943A1820E8F}" type="slidenum">
              <a:rPr lang="en-US" smtClean="0"/>
              <a:pPr/>
              <a:t>69</a:t>
            </a:fld>
            <a:endParaRPr lang="en-US" dirty="0"/>
          </a:p>
        </p:txBody>
      </p:sp>
    </p:spTree>
    <p:extLst>
      <p:ext uri="{BB962C8B-B14F-4D97-AF65-F5344CB8AC3E}">
        <p14:creationId xmlns:p14="http://schemas.microsoft.com/office/powerpoint/2010/main" val="245502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21AE-8AA0-647B-34C3-94DFFAAFBFC0}"/>
              </a:ext>
            </a:extLst>
          </p:cNvPr>
          <p:cNvSpPr>
            <a:spLocks noGrp="1"/>
          </p:cNvSpPr>
          <p:nvPr>
            <p:ph type="title"/>
          </p:nvPr>
        </p:nvSpPr>
        <p:spPr>
          <a:xfrm>
            <a:off x="223071" y="167508"/>
            <a:ext cx="5106013" cy="756418"/>
          </a:xfrm>
        </p:spPr>
        <p:txBody>
          <a:bodyPr>
            <a:noAutofit/>
          </a:bodyPr>
          <a:lstStyle/>
          <a:p>
            <a:r>
              <a:rPr lang="en-US" sz="3200" dirty="0"/>
              <a:t>CO Student Data Transparency and Security Act</a:t>
            </a:r>
          </a:p>
        </p:txBody>
      </p:sp>
      <p:sp>
        <p:nvSpPr>
          <p:cNvPr id="4" name="Slide Number Placeholder 3">
            <a:extLst>
              <a:ext uri="{FF2B5EF4-FFF2-40B4-BE49-F238E27FC236}">
                <a16:creationId xmlns:a16="http://schemas.microsoft.com/office/drawing/2014/main" id="{53C8CAF5-EB95-8D8C-71F2-A9D39BA9E697}"/>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
        <p:nvSpPr>
          <p:cNvPr id="5" name="Content Placeholder 1">
            <a:extLst>
              <a:ext uri="{FF2B5EF4-FFF2-40B4-BE49-F238E27FC236}">
                <a16:creationId xmlns:a16="http://schemas.microsoft.com/office/drawing/2014/main" id="{47DD5CBA-F52E-E114-EEF2-58415DFC3F56}"/>
              </a:ext>
            </a:extLst>
          </p:cNvPr>
          <p:cNvSpPr>
            <a:spLocks noGrp="1"/>
          </p:cNvSpPr>
          <p:nvPr>
            <p:ph idx="1"/>
          </p:nvPr>
        </p:nvSpPr>
        <p:spPr>
          <a:xfrm>
            <a:off x="628650" y="1463675"/>
            <a:ext cx="7886700" cy="4640263"/>
          </a:xfrm>
        </p:spPr>
        <p:txBody>
          <a:bodyPr>
            <a:normAutofit/>
          </a:bodyPr>
          <a:lstStyle/>
          <a:p>
            <a:pPr marL="0" indent="0">
              <a:buNone/>
            </a:pPr>
            <a:r>
              <a:rPr lang="en-US" dirty="0"/>
              <a:t>“</a:t>
            </a:r>
            <a:r>
              <a:rPr lang="en-US" sz="2800" dirty="0"/>
              <a:t>Student personally identifiable information” means information that, alone or in combination, personally identifies an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lgn="r">
              <a:buNone/>
            </a:pPr>
            <a:r>
              <a:rPr lang="en-US" sz="1600" dirty="0"/>
              <a:t>[22-16-103, C.R.S.]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169871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3391-4DBC-BE94-BB39-D7CE64BA5C7A}"/>
              </a:ext>
            </a:extLst>
          </p:cNvPr>
          <p:cNvSpPr>
            <a:spLocks noGrp="1"/>
          </p:cNvSpPr>
          <p:nvPr>
            <p:ph type="title"/>
          </p:nvPr>
        </p:nvSpPr>
        <p:spPr>
          <a:xfrm>
            <a:off x="231949" y="466989"/>
            <a:ext cx="8270157" cy="756418"/>
          </a:xfrm>
        </p:spPr>
        <p:txBody>
          <a:bodyPr>
            <a:noAutofit/>
          </a:bodyPr>
          <a:lstStyle/>
          <a:p>
            <a:r>
              <a:rPr lang="en-US" sz="3200" dirty="0"/>
              <a:t>PSAT/SAT Supports for Multilingual Learners</a:t>
            </a:r>
          </a:p>
        </p:txBody>
      </p:sp>
      <p:sp>
        <p:nvSpPr>
          <p:cNvPr id="4" name="Slide Number Placeholder 3">
            <a:extLst>
              <a:ext uri="{FF2B5EF4-FFF2-40B4-BE49-F238E27FC236}">
                <a16:creationId xmlns:a16="http://schemas.microsoft.com/office/drawing/2014/main" id="{319CF26C-55CB-C3C8-90B1-8C0E45E6462A}"/>
              </a:ext>
            </a:extLst>
          </p:cNvPr>
          <p:cNvSpPr>
            <a:spLocks noGrp="1"/>
          </p:cNvSpPr>
          <p:nvPr>
            <p:ph type="sldNum" sz="quarter" idx="12"/>
          </p:nvPr>
        </p:nvSpPr>
        <p:spPr/>
        <p:txBody>
          <a:bodyPr/>
          <a:lstStyle/>
          <a:p>
            <a:fld id="{C479D5F6-EDCB-402A-AC08-4943A1820E8F}" type="slidenum">
              <a:rPr lang="en-US" smtClean="0"/>
              <a:pPr/>
              <a:t>70</a:t>
            </a:fld>
            <a:endParaRPr lang="en-US" dirty="0"/>
          </a:p>
        </p:txBody>
      </p:sp>
      <p:sp>
        <p:nvSpPr>
          <p:cNvPr id="5" name="Content Placeholder 2">
            <a:extLst>
              <a:ext uri="{FF2B5EF4-FFF2-40B4-BE49-F238E27FC236}">
                <a16:creationId xmlns:a16="http://schemas.microsoft.com/office/drawing/2014/main" id="{617BB4F0-272F-289F-E2EF-292F1D59B500}"/>
              </a:ext>
            </a:extLst>
          </p:cNvPr>
          <p:cNvSpPr>
            <a:spLocks noGrp="1"/>
          </p:cNvSpPr>
          <p:nvPr>
            <p:ph idx="1"/>
          </p:nvPr>
        </p:nvSpPr>
        <p:spPr>
          <a:xfrm>
            <a:off x="141826" y="1296698"/>
            <a:ext cx="8930612" cy="5422154"/>
          </a:xfrm>
        </p:spPr>
        <p:txBody>
          <a:bodyPr>
            <a:normAutofit fontScale="92500" lnSpcReduction="10000"/>
          </a:bodyPr>
          <a:lstStyle/>
          <a:p>
            <a:pPr marL="0" indent="0">
              <a:buNone/>
            </a:pPr>
            <a:r>
              <a:rPr lang="en-US" sz="1800" dirty="0"/>
              <a:t>College Board provides the following support options for Non English Proficient and Limited English Proficient (NEP/LEP) multilingual learners:</a:t>
            </a:r>
          </a:p>
          <a:p>
            <a:r>
              <a:rPr lang="en-US" sz="1800" b="1" dirty="0"/>
              <a:t>Translated Test Directions: </a:t>
            </a:r>
            <a:r>
              <a:rPr lang="en-US" sz="1800" dirty="0"/>
              <a:t>Students who are NEP/LEP can have test directions available in their primary language.  Translated test directions are available in 18 languages and can be downloaded from the College Board’s Colorado Resource Repository.  In most situations, the proctor will read the directions in English, and the student will have a paper copy of the translated directions available on their desk.  This support is available to all NEP/LEP students and does not need to be requested or documented in SSD Online.  Local translation of test directions is also allowed.  Translation of test content is not provided nor allowed.</a:t>
            </a:r>
          </a:p>
          <a:p>
            <a:r>
              <a:rPr lang="en-US" sz="1800" b="1" dirty="0"/>
              <a:t>Bilingual Word-to-Word Dictionary: </a:t>
            </a:r>
            <a:r>
              <a:rPr lang="en-US" sz="1800" dirty="0"/>
              <a:t>Similar to their list of approved calculators, College Board publishes a list of bilingual word-to-word dictionaries that have been reviewed and approved for use.  Purchase/use of an approved bilingual word-to-word dictionary is the responsibility of the school or student. </a:t>
            </a:r>
            <a:r>
              <a:rPr lang="en-US" sz="1800" dirty="0">
                <a:hlinkClick r:id="rId2"/>
              </a:rPr>
              <a:t>https://satsuite.collegeboard.org/media/pdf/sat-suite-college-board-approved-dictionaries.pdf</a:t>
            </a:r>
            <a:r>
              <a:rPr lang="en-US" sz="1800" dirty="0"/>
              <a:t> This support is available to all NEP/LEP students and does not need to be requested or documented in SSD Online.</a:t>
            </a:r>
          </a:p>
          <a:p>
            <a:r>
              <a:rPr lang="en-US" sz="1800" b="1" dirty="0"/>
              <a:t>50% Extended Time:  </a:t>
            </a:r>
            <a:r>
              <a:rPr lang="en-US" sz="1800" dirty="0"/>
              <a:t>NEP/LEP multilingual learners can take the PSAT or SAT using 50% extended time.  This support MUST be requested in SSD Online prior to the SSD request deadline.</a:t>
            </a:r>
          </a:p>
          <a:p>
            <a:r>
              <a:rPr lang="en-US" sz="1800" b="1" dirty="0"/>
              <a:t>Math Only (Student does not take the Reading/Writing portion of the exam): </a:t>
            </a:r>
            <a:r>
              <a:rPr lang="en-US" sz="1800" dirty="0"/>
              <a:t> This is ONLY allowed for multilingual learners who are in their First-Year-in-the-U.S.  This is a State Allowed Accommodation and must be submitted in the SSD Online system prior to the SSD request deadline.</a:t>
            </a:r>
          </a:p>
        </p:txBody>
      </p:sp>
    </p:spTree>
    <p:extLst>
      <p:ext uri="{BB962C8B-B14F-4D97-AF65-F5344CB8AC3E}">
        <p14:creationId xmlns:p14="http://schemas.microsoft.com/office/powerpoint/2010/main" val="11356981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C4FE9-30DE-2E89-985E-3A626EFC9169}"/>
              </a:ext>
            </a:extLst>
          </p:cNvPr>
          <p:cNvSpPr>
            <a:spLocks noGrp="1"/>
          </p:cNvSpPr>
          <p:nvPr>
            <p:ph type="title"/>
          </p:nvPr>
        </p:nvSpPr>
        <p:spPr>
          <a:xfrm>
            <a:off x="245193" y="254514"/>
            <a:ext cx="5093723" cy="756418"/>
          </a:xfrm>
        </p:spPr>
        <p:txBody>
          <a:bodyPr>
            <a:noAutofit/>
          </a:bodyPr>
          <a:lstStyle/>
          <a:p>
            <a:r>
              <a:rPr lang="en-US" sz="3200" dirty="0"/>
              <a:t>College Board Accommodation Requests</a:t>
            </a:r>
          </a:p>
        </p:txBody>
      </p:sp>
      <p:sp>
        <p:nvSpPr>
          <p:cNvPr id="3" name="Content Placeholder 2">
            <a:extLst>
              <a:ext uri="{FF2B5EF4-FFF2-40B4-BE49-F238E27FC236}">
                <a16:creationId xmlns:a16="http://schemas.microsoft.com/office/drawing/2014/main" id="{BDF9C579-2F09-0515-2749-CB58B324F481}"/>
              </a:ext>
            </a:extLst>
          </p:cNvPr>
          <p:cNvSpPr>
            <a:spLocks noGrp="1"/>
          </p:cNvSpPr>
          <p:nvPr>
            <p:ph idx="1"/>
          </p:nvPr>
        </p:nvSpPr>
        <p:spPr/>
        <p:txBody>
          <a:bodyPr>
            <a:normAutofit lnSpcReduction="10000"/>
          </a:bodyPr>
          <a:lstStyle/>
          <a:p>
            <a:pPr marL="0" indent="0">
              <a:buNone/>
            </a:pPr>
            <a:r>
              <a:rPr lang="en-US" sz="2400" dirty="0"/>
              <a:t>PSAT/SAT accommodation requests and administrations are handled at the school level – each school must have a designated SSD Coordinator who will submit PSAT and SAT accommodation requests into College Board’s SSD Online system.  SSD Online is already open to review existing and submit new accommodations requests. </a:t>
            </a:r>
            <a:r>
              <a:rPr lang="en-US" dirty="0"/>
              <a:t>T</a:t>
            </a:r>
            <a:r>
              <a:rPr lang="en-US" sz="2400" dirty="0"/>
              <a:t>hey must request PSAT and SAT accommodations for 9</a:t>
            </a:r>
            <a:r>
              <a:rPr lang="en-US" sz="2400" baseline="30000" dirty="0"/>
              <a:t>th</a:t>
            </a:r>
            <a:r>
              <a:rPr lang="en-US" sz="2400" dirty="0"/>
              <a:t> grade, 10</a:t>
            </a:r>
            <a:r>
              <a:rPr lang="en-US" sz="2400" baseline="30000" dirty="0"/>
              <a:t>th</a:t>
            </a:r>
            <a:r>
              <a:rPr lang="en-US" sz="2400" dirty="0"/>
              <a:t> grade, and 11</a:t>
            </a:r>
            <a:r>
              <a:rPr lang="en-US" sz="2400" baseline="30000" dirty="0"/>
              <a:t>th</a:t>
            </a:r>
            <a:r>
              <a:rPr lang="en-US" sz="2400" dirty="0"/>
              <a:t> grade students, newly enrolled students, and students with a newly identified disability or whose primary disability or accommodation needs have been recently changed.</a:t>
            </a:r>
          </a:p>
          <a:p>
            <a:pPr marL="0" indent="0">
              <a:buNone/>
            </a:pPr>
            <a:r>
              <a:rPr lang="en-US" sz="2400" dirty="0"/>
              <a:t>Colorado PSAT/SAT and CMAS constructs are not identical.  Available accommodations may vary across assessments.  Please check the Accommodations Crosswalk document to ensure requested accommodations are provided.</a:t>
            </a:r>
          </a:p>
        </p:txBody>
      </p:sp>
      <p:sp>
        <p:nvSpPr>
          <p:cNvPr id="4" name="Slide Number Placeholder 3">
            <a:extLst>
              <a:ext uri="{FF2B5EF4-FFF2-40B4-BE49-F238E27FC236}">
                <a16:creationId xmlns:a16="http://schemas.microsoft.com/office/drawing/2014/main" id="{93BF4F00-BDFA-43C8-0B11-EE4DA454B223}"/>
              </a:ext>
            </a:extLst>
          </p:cNvPr>
          <p:cNvSpPr>
            <a:spLocks noGrp="1"/>
          </p:cNvSpPr>
          <p:nvPr>
            <p:ph type="sldNum" sz="quarter" idx="12"/>
          </p:nvPr>
        </p:nvSpPr>
        <p:spPr/>
        <p:txBody>
          <a:bodyPr/>
          <a:lstStyle/>
          <a:p>
            <a:fld id="{C479D5F6-EDCB-402A-AC08-4943A1820E8F}" type="slidenum">
              <a:rPr lang="en-US" smtClean="0"/>
              <a:pPr/>
              <a:t>71</a:t>
            </a:fld>
            <a:endParaRPr lang="en-US" dirty="0"/>
          </a:p>
        </p:txBody>
      </p:sp>
    </p:spTree>
    <p:extLst>
      <p:ext uri="{BB962C8B-B14F-4D97-AF65-F5344CB8AC3E}">
        <p14:creationId xmlns:p14="http://schemas.microsoft.com/office/powerpoint/2010/main" val="32504937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C6726-3BF4-B0FA-4CC6-01D5DEA36C9D}"/>
              </a:ext>
            </a:extLst>
          </p:cNvPr>
          <p:cNvSpPr>
            <a:spLocks noGrp="1"/>
          </p:cNvSpPr>
          <p:nvPr>
            <p:ph type="title"/>
          </p:nvPr>
        </p:nvSpPr>
        <p:spPr/>
        <p:txBody>
          <a:bodyPr>
            <a:noAutofit/>
          </a:bodyPr>
          <a:lstStyle/>
          <a:p>
            <a:r>
              <a:rPr lang="en-US" sz="3200" dirty="0"/>
              <a:t>College Board </a:t>
            </a:r>
            <a:br>
              <a:rPr lang="en-US" sz="3200" dirty="0"/>
            </a:br>
            <a:r>
              <a:rPr lang="en-US" sz="3200" dirty="0"/>
              <a:t>Accommodation Reminders </a:t>
            </a:r>
          </a:p>
        </p:txBody>
      </p:sp>
      <p:sp>
        <p:nvSpPr>
          <p:cNvPr id="4" name="Slide Number Placeholder 3">
            <a:extLst>
              <a:ext uri="{FF2B5EF4-FFF2-40B4-BE49-F238E27FC236}">
                <a16:creationId xmlns:a16="http://schemas.microsoft.com/office/drawing/2014/main" id="{6D404163-A356-2A7B-B0EB-7D67A04538D0}"/>
              </a:ext>
            </a:extLst>
          </p:cNvPr>
          <p:cNvSpPr>
            <a:spLocks noGrp="1"/>
          </p:cNvSpPr>
          <p:nvPr>
            <p:ph type="sldNum" sz="quarter" idx="12"/>
          </p:nvPr>
        </p:nvSpPr>
        <p:spPr/>
        <p:txBody>
          <a:bodyPr/>
          <a:lstStyle/>
          <a:p>
            <a:fld id="{C479D5F6-EDCB-402A-AC08-4943A1820E8F}" type="slidenum">
              <a:rPr lang="en-US" smtClean="0"/>
              <a:pPr/>
              <a:t>72</a:t>
            </a:fld>
            <a:endParaRPr lang="en-US" dirty="0"/>
          </a:p>
        </p:txBody>
      </p:sp>
      <p:sp>
        <p:nvSpPr>
          <p:cNvPr id="5" name="Content Placeholder 2">
            <a:extLst>
              <a:ext uri="{FF2B5EF4-FFF2-40B4-BE49-F238E27FC236}">
                <a16:creationId xmlns:a16="http://schemas.microsoft.com/office/drawing/2014/main" id="{ABBDF1A2-80D1-8531-23D4-C1450DB02E94}"/>
              </a:ext>
            </a:extLst>
          </p:cNvPr>
          <p:cNvSpPr txBox="1">
            <a:spLocks noGrp="1"/>
          </p:cNvSpPr>
          <p:nvPr>
            <p:ph idx="1"/>
          </p:nvPr>
        </p:nvSpPr>
        <p:spPr>
          <a:xfrm>
            <a:off x="79512" y="1256941"/>
            <a:ext cx="8969071" cy="517007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Certain accommodation requests may require additional documentation (i.e., requesting human reader or TTS)</a:t>
            </a:r>
          </a:p>
          <a:p>
            <a:r>
              <a:rPr lang="en-US" sz="1800" dirty="0"/>
              <a:t>Assistive Technology Compatible (ATC) form is used for students who use assistive technology related to visual disabilities</a:t>
            </a:r>
          </a:p>
          <a:p>
            <a:pPr lvl="1"/>
            <a:r>
              <a:rPr lang="en-US" sz="1800" dirty="0"/>
              <a:t>Works with JAWS, </a:t>
            </a:r>
            <a:r>
              <a:rPr lang="en-US" sz="1800" dirty="0" err="1"/>
              <a:t>NonVisual</a:t>
            </a:r>
            <a:r>
              <a:rPr lang="en-US" sz="1800" dirty="0"/>
              <a:t> Desktop Access (NVDA), and ZoomText</a:t>
            </a:r>
          </a:p>
          <a:p>
            <a:r>
              <a:rPr lang="en-US" sz="1800" dirty="0"/>
              <a:t>For most accommodation requests, College Board approval will be routine provided the accommodation that is requested is clearly aligned with the disability information and instructional accommodations documented in the student’s IEP/504, however in some situations College Board may request additional documentation.</a:t>
            </a:r>
          </a:p>
          <a:p>
            <a:r>
              <a:rPr lang="en-US" sz="1800" dirty="0"/>
              <a:t>If extended timing is being considered, please discuss with the student’s IEP/504 team whether </a:t>
            </a:r>
            <a:r>
              <a:rPr lang="en-US" sz="1800"/>
              <a:t>extended time </a:t>
            </a:r>
            <a:r>
              <a:rPr lang="en-US" sz="1800" dirty="0"/>
              <a:t>or standard time with breaks as needed would be the most appropriate accommodation for the student.  Once extended timing has been assigned, the student will not be permitted to move on to the next section until the full time has expired.</a:t>
            </a:r>
          </a:p>
          <a:p>
            <a:pPr lvl="1"/>
            <a:endParaRPr lang="en-US" sz="1800" dirty="0"/>
          </a:p>
          <a:p>
            <a:pPr marL="0" indent="0">
              <a:buNone/>
            </a:pPr>
            <a:r>
              <a:rPr lang="en-US" sz="2000" dirty="0"/>
              <a:t>All accommodations requests must be submitted by </a:t>
            </a:r>
            <a:r>
              <a:rPr lang="en-US" sz="2000" b="1" dirty="0">
                <a:solidFill>
                  <a:schemeClr val="accent1"/>
                </a:solidFill>
              </a:rPr>
              <a:t>February 16, 2024</a:t>
            </a:r>
            <a:r>
              <a:rPr lang="en-US" sz="2000" dirty="0"/>
              <a:t>.  </a:t>
            </a:r>
          </a:p>
          <a:p>
            <a:pPr marL="0" indent="0">
              <a:buNone/>
            </a:pPr>
            <a:r>
              <a:rPr lang="en-US" sz="1800" i="1" dirty="0"/>
              <a:t>Schools must have parent consent prior to sharing disability information with College Board as part of the accommodations request process</a:t>
            </a:r>
            <a:endParaRPr lang="en-US" sz="1800" dirty="0"/>
          </a:p>
          <a:p>
            <a:pPr marL="457200" lvl="1" indent="0">
              <a:buNone/>
            </a:pPr>
            <a:endParaRPr lang="en-US" sz="1800" dirty="0"/>
          </a:p>
        </p:txBody>
      </p:sp>
    </p:spTree>
    <p:extLst>
      <p:ext uri="{BB962C8B-B14F-4D97-AF65-F5344CB8AC3E}">
        <p14:creationId xmlns:p14="http://schemas.microsoft.com/office/powerpoint/2010/main" val="1124616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37B-5C0B-C627-CEFA-4D2BC17F5D19}"/>
              </a:ext>
            </a:extLst>
          </p:cNvPr>
          <p:cNvSpPr>
            <a:spLocks noGrp="1"/>
          </p:cNvSpPr>
          <p:nvPr>
            <p:ph type="ctrTitle"/>
          </p:nvPr>
        </p:nvSpPr>
        <p:spPr/>
        <p:txBody>
          <a:bodyPr>
            <a:normAutofit/>
          </a:bodyPr>
          <a:lstStyle/>
          <a:p>
            <a:r>
              <a:rPr lang="en-US" sz="5400" dirty="0"/>
              <a:t>Wrap-Up</a:t>
            </a:r>
            <a:br>
              <a:rPr lang="en-US" sz="5400" dirty="0"/>
            </a:br>
            <a:r>
              <a:rPr lang="en-US" sz="5400" dirty="0"/>
              <a:t>and </a:t>
            </a:r>
            <a:br>
              <a:rPr lang="en-US" sz="5400" dirty="0"/>
            </a:br>
            <a:r>
              <a:rPr lang="en-US" sz="5400" dirty="0"/>
              <a:t>Final Points</a:t>
            </a:r>
          </a:p>
        </p:txBody>
      </p:sp>
      <p:sp>
        <p:nvSpPr>
          <p:cNvPr id="3" name="Slide Number Placeholder 2">
            <a:extLst>
              <a:ext uri="{FF2B5EF4-FFF2-40B4-BE49-F238E27FC236}">
                <a16:creationId xmlns:a16="http://schemas.microsoft.com/office/drawing/2014/main" id="{26F5EDA9-422E-1F06-2DCA-E5529A45DAF9}"/>
              </a:ext>
            </a:extLst>
          </p:cNvPr>
          <p:cNvSpPr>
            <a:spLocks noGrp="1"/>
          </p:cNvSpPr>
          <p:nvPr>
            <p:ph type="sldNum" sz="quarter" idx="12"/>
          </p:nvPr>
        </p:nvSpPr>
        <p:spPr/>
        <p:txBody>
          <a:bodyPr/>
          <a:lstStyle/>
          <a:p>
            <a:fld id="{C479D5F6-EDCB-402A-AC08-4943A1820E8F}" type="slidenum">
              <a:rPr lang="en-US" smtClean="0"/>
              <a:pPr/>
              <a:t>73</a:t>
            </a:fld>
            <a:endParaRPr lang="en-US" dirty="0"/>
          </a:p>
        </p:txBody>
      </p:sp>
    </p:spTree>
    <p:extLst>
      <p:ext uri="{BB962C8B-B14F-4D97-AF65-F5344CB8AC3E}">
        <p14:creationId xmlns:p14="http://schemas.microsoft.com/office/powerpoint/2010/main" val="39717954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343C-E597-644B-DA36-5F6EA47D2EF7}"/>
              </a:ext>
            </a:extLst>
          </p:cNvPr>
          <p:cNvSpPr>
            <a:spLocks noGrp="1"/>
          </p:cNvSpPr>
          <p:nvPr>
            <p:ph type="title"/>
          </p:nvPr>
        </p:nvSpPr>
        <p:spPr>
          <a:xfrm>
            <a:off x="223071" y="375853"/>
            <a:ext cx="6081865" cy="756418"/>
          </a:xfrm>
        </p:spPr>
        <p:txBody>
          <a:bodyPr>
            <a:normAutofit/>
          </a:bodyPr>
          <a:lstStyle/>
          <a:p>
            <a:r>
              <a:rPr lang="en-US" sz="3200" dirty="0"/>
              <a:t>Adding Accommodations to IEPs</a:t>
            </a:r>
          </a:p>
        </p:txBody>
      </p:sp>
      <p:sp>
        <p:nvSpPr>
          <p:cNvPr id="4" name="Slide Number Placeholder 3">
            <a:extLst>
              <a:ext uri="{FF2B5EF4-FFF2-40B4-BE49-F238E27FC236}">
                <a16:creationId xmlns:a16="http://schemas.microsoft.com/office/drawing/2014/main" id="{9B6BB251-83DC-FFA7-522F-53D5584B2132}"/>
              </a:ext>
            </a:extLst>
          </p:cNvPr>
          <p:cNvSpPr>
            <a:spLocks noGrp="1"/>
          </p:cNvSpPr>
          <p:nvPr>
            <p:ph type="sldNum" sz="quarter" idx="12"/>
          </p:nvPr>
        </p:nvSpPr>
        <p:spPr/>
        <p:txBody>
          <a:bodyPr/>
          <a:lstStyle/>
          <a:p>
            <a:fld id="{C479D5F6-EDCB-402A-AC08-4943A1820E8F}" type="slidenum">
              <a:rPr lang="en-US" smtClean="0"/>
              <a:pPr/>
              <a:t>74</a:t>
            </a:fld>
            <a:endParaRPr lang="en-US" dirty="0"/>
          </a:p>
        </p:txBody>
      </p:sp>
      <p:sp>
        <p:nvSpPr>
          <p:cNvPr id="5" name="Content Placeholder 3">
            <a:extLst>
              <a:ext uri="{FF2B5EF4-FFF2-40B4-BE49-F238E27FC236}">
                <a16:creationId xmlns:a16="http://schemas.microsoft.com/office/drawing/2014/main" id="{2DDBB0FF-6DE9-2889-0EEE-EFAC0B99D6E9}"/>
              </a:ext>
            </a:extLst>
          </p:cNvPr>
          <p:cNvSpPr txBox="1">
            <a:spLocks noGrp="1"/>
          </p:cNvSpPr>
          <p:nvPr>
            <p:ph idx="1"/>
          </p:nvPr>
        </p:nvSpPr>
        <p:spPr>
          <a:xfrm>
            <a:off x="628650" y="1463675"/>
            <a:ext cx="7886700" cy="4640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IEPs/504s</a:t>
            </a:r>
          </a:p>
          <a:p>
            <a:pPr lvl="1"/>
            <a:r>
              <a:rPr lang="en-US" dirty="0"/>
              <a:t>Update accommodations list</a:t>
            </a:r>
          </a:p>
          <a:p>
            <a:r>
              <a:rPr lang="en-US" dirty="0"/>
              <a:t>IEP/504s updates/annuals</a:t>
            </a:r>
          </a:p>
          <a:p>
            <a:pPr lvl="1"/>
            <a:r>
              <a:rPr lang="en-US" dirty="0"/>
              <a:t>Existing accommodations show in list</a:t>
            </a:r>
          </a:p>
          <a:p>
            <a:pPr lvl="1"/>
            <a:r>
              <a:rPr lang="en-US" dirty="0"/>
              <a:t>Can only choose current accommodations</a:t>
            </a:r>
          </a:p>
          <a:p>
            <a:r>
              <a:rPr lang="en-US" dirty="0"/>
              <a:t>Work with Exceptional Student Services Unit (ESSU) to update IEPs regarding UARs</a:t>
            </a:r>
          </a:p>
          <a:p>
            <a:endParaRPr lang="en-US" dirty="0"/>
          </a:p>
        </p:txBody>
      </p:sp>
    </p:spTree>
    <p:extLst>
      <p:ext uri="{BB962C8B-B14F-4D97-AF65-F5344CB8AC3E}">
        <p14:creationId xmlns:p14="http://schemas.microsoft.com/office/powerpoint/2010/main" val="3762970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E8AEE-5309-D67D-23D0-516737E2A434}"/>
              </a:ext>
            </a:extLst>
          </p:cNvPr>
          <p:cNvSpPr>
            <a:spLocks noGrp="1"/>
          </p:cNvSpPr>
          <p:nvPr>
            <p:ph type="title"/>
          </p:nvPr>
        </p:nvSpPr>
        <p:spPr>
          <a:xfrm>
            <a:off x="323851" y="375853"/>
            <a:ext cx="6081865" cy="756418"/>
          </a:xfrm>
        </p:spPr>
        <p:txBody>
          <a:bodyPr>
            <a:normAutofit/>
          </a:bodyPr>
          <a:lstStyle/>
          <a:p>
            <a:r>
              <a:rPr lang="en-US" sz="3200" dirty="0"/>
              <a:t>Final Points</a:t>
            </a:r>
          </a:p>
        </p:txBody>
      </p:sp>
      <p:sp>
        <p:nvSpPr>
          <p:cNvPr id="4" name="Slide Number Placeholder 3">
            <a:extLst>
              <a:ext uri="{FF2B5EF4-FFF2-40B4-BE49-F238E27FC236}">
                <a16:creationId xmlns:a16="http://schemas.microsoft.com/office/drawing/2014/main" id="{CE6EE807-7731-4F30-19B6-3D8ECFDDD8D3}"/>
              </a:ext>
            </a:extLst>
          </p:cNvPr>
          <p:cNvSpPr>
            <a:spLocks noGrp="1"/>
          </p:cNvSpPr>
          <p:nvPr>
            <p:ph type="sldNum" sz="quarter" idx="12"/>
          </p:nvPr>
        </p:nvSpPr>
        <p:spPr/>
        <p:txBody>
          <a:bodyPr/>
          <a:lstStyle/>
          <a:p>
            <a:fld id="{C479D5F6-EDCB-402A-AC08-4943A1820E8F}" type="slidenum">
              <a:rPr lang="en-US" smtClean="0"/>
              <a:pPr/>
              <a:t>75</a:t>
            </a:fld>
            <a:endParaRPr lang="en-US" dirty="0"/>
          </a:p>
        </p:txBody>
      </p:sp>
      <p:sp>
        <p:nvSpPr>
          <p:cNvPr id="5" name="Content Placeholder 1">
            <a:extLst>
              <a:ext uri="{FF2B5EF4-FFF2-40B4-BE49-F238E27FC236}">
                <a16:creationId xmlns:a16="http://schemas.microsoft.com/office/drawing/2014/main" id="{27286CDE-0B0B-3143-FF4A-11617FBE9300}"/>
              </a:ext>
            </a:extLst>
          </p:cNvPr>
          <p:cNvSpPr txBox="1">
            <a:spLocks noGrp="1"/>
          </p:cNvSpPr>
          <p:nvPr>
            <p:ph idx="1"/>
          </p:nvPr>
        </p:nvSpPr>
        <p:spPr>
          <a:xfrm>
            <a:off x="628650" y="1463675"/>
            <a:ext cx="7886700" cy="46402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More is not necessarily better</a:t>
            </a:r>
          </a:p>
          <a:p>
            <a:r>
              <a:rPr lang="en-US" dirty="0">
                <a:solidFill>
                  <a:srgbClr val="000000"/>
                </a:solidFill>
              </a:rPr>
              <a:t>Not all accommodations benefit all students</a:t>
            </a:r>
          </a:p>
          <a:p>
            <a:r>
              <a:rPr lang="en-US" dirty="0">
                <a:solidFill>
                  <a:srgbClr val="000000"/>
                </a:solidFill>
              </a:rPr>
              <a:t>Extended time is often over assigned</a:t>
            </a:r>
          </a:p>
          <a:p>
            <a:r>
              <a:rPr lang="en-US" dirty="0">
                <a:solidFill>
                  <a:srgbClr val="000000"/>
                </a:solidFill>
              </a:rPr>
              <a:t>Accommodations </a:t>
            </a:r>
            <a:r>
              <a:rPr lang="en-US" i="1" u="sng" dirty="0">
                <a:solidFill>
                  <a:srgbClr val="000000"/>
                </a:solidFill>
              </a:rPr>
              <a:t>will not</a:t>
            </a:r>
            <a:r>
              <a:rPr lang="en-US" dirty="0">
                <a:solidFill>
                  <a:srgbClr val="000000"/>
                </a:solidFill>
              </a:rPr>
              <a:t> provide benefit if the student does not use them during instruction on a </a:t>
            </a:r>
            <a:r>
              <a:rPr lang="en-US" i="1" u="sng" dirty="0">
                <a:solidFill>
                  <a:srgbClr val="000000"/>
                </a:solidFill>
              </a:rPr>
              <a:t>regular</a:t>
            </a:r>
            <a:r>
              <a:rPr lang="en-US" dirty="0">
                <a:solidFill>
                  <a:srgbClr val="000000"/>
                </a:solidFill>
              </a:rPr>
              <a:t> basis</a:t>
            </a:r>
          </a:p>
          <a:p>
            <a:pPr lvl="1"/>
            <a:r>
              <a:rPr lang="en-US" dirty="0">
                <a:solidFill>
                  <a:srgbClr val="000000"/>
                </a:solidFill>
              </a:rPr>
              <a:t>Is the student using STT consistently and regularly for instruction and classroom assessment? </a:t>
            </a:r>
          </a:p>
          <a:p>
            <a:r>
              <a:rPr lang="en-US" dirty="0">
                <a:solidFill>
                  <a:srgbClr val="000000"/>
                </a:solidFill>
              </a:rPr>
              <a:t>If an assessment accommodation (which by definition cannot violate the construct) is in the IEP and is an allowable accommodation, the student must be offered the accommodation</a:t>
            </a:r>
          </a:p>
        </p:txBody>
      </p:sp>
    </p:spTree>
    <p:extLst>
      <p:ext uri="{BB962C8B-B14F-4D97-AF65-F5344CB8AC3E}">
        <p14:creationId xmlns:p14="http://schemas.microsoft.com/office/powerpoint/2010/main" val="15440109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4D92-3D07-18A5-79B1-EFA0A876A44B}"/>
              </a:ext>
            </a:extLst>
          </p:cNvPr>
          <p:cNvSpPr>
            <a:spLocks noGrp="1"/>
          </p:cNvSpPr>
          <p:nvPr>
            <p:ph type="title"/>
          </p:nvPr>
        </p:nvSpPr>
        <p:spPr>
          <a:xfrm>
            <a:off x="314019" y="384177"/>
            <a:ext cx="6081865" cy="756418"/>
          </a:xfrm>
        </p:spPr>
        <p:txBody>
          <a:bodyPr>
            <a:normAutofit/>
          </a:bodyPr>
          <a:lstStyle/>
          <a:p>
            <a:r>
              <a:rPr lang="en-US" sz="3200" dirty="0"/>
              <a:t>Resources</a:t>
            </a:r>
          </a:p>
        </p:txBody>
      </p:sp>
      <p:sp>
        <p:nvSpPr>
          <p:cNvPr id="4" name="Slide Number Placeholder 3">
            <a:extLst>
              <a:ext uri="{FF2B5EF4-FFF2-40B4-BE49-F238E27FC236}">
                <a16:creationId xmlns:a16="http://schemas.microsoft.com/office/drawing/2014/main" id="{2C549041-9114-C0BC-EC6A-B67BF222E45C}"/>
              </a:ext>
            </a:extLst>
          </p:cNvPr>
          <p:cNvSpPr>
            <a:spLocks noGrp="1"/>
          </p:cNvSpPr>
          <p:nvPr>
            <p:ph type="sldNum" sz="quarter" idx="12"/>
          </p:nvPr>
        </p:nvSpPr>
        <p:spPr/>
        <p:txBody>
          <a:bodyPr/>
          <a:lstStyle/>
          <a:p>
            <a:fld id="{C479D5F6-EDCB-402A-AC08-4943A1820E8F}" type="slidenum">
              <a:rPr lang="en-US" smtClean="0"/>
              <a:pPr/>
              <a:t>76</a:t>
            </a:fld>
            <a:endParaRPr lang="en-US" dirty="0"/>
          </a:p>
        </p:txBody>
      </p:sp>
      <p:sp>
        <p:nvSpPr>
          <p:cNvPr id="5" name="Content Placeholder 1">
            <a:extLst>
              <a:ext uri="{FF2B5EF4-FFF2-40B4-BE49-F238E27FC236}">
                <a16:creationId xmlns:a16="http://schemas.microsoft.com/office/drawing/2014/main" id="{0617B6DC-0E5F-EC7B-163D-14FF5FC5D5CB}"/>
              </a:ext>
            </a:extLst>
          </p:cNvPr>
          <p:cNvSpPr txBox="1">
            <a:spLocks noGrp="1"/>
          </p:cNvSpPr>
          <p:nvPr>
            <p:ph idx="1"/>
          </p:nvPr>
        </p:nvSpPr>
        <p:spPr>
          <a:xfrm>
            <a:off x="628650" y="1463675"/>
            <a:ext cx="7886700" cy="46402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000000"/>
                </a:solidFill>
              </a:rPr>
              <a:t>Assessment Accommodations Information</a:t>
            </a:r>
          </a:p>
          <a:p>
            <a:pPr marL="0" indent="0">
              <a:buFont typeface="Arial" panose="020B0604020202020204" pitchFamily="34" charset="0"/>
              <a:buNone/>
            </a:pPr>
            <a:r>
              <a:rPr lang="en-US" sz="2000" dirty="0">
                <a:hlinkClick r:id="rId2"/>
              </a:rPr>
              <a:t>https://www.cde.state.co.us/assessment/training-accommodations</a:t>
            </a:r>
            <a:endParaRPr lang="en-US" dirty="0">
              <a:solidFill>
                <a:srgbClr val="000000"/>
              </a:solidFill>
            </a:endParaRPr>
          </a:p>
          <a:p>
            <a:r>
              <a:rPr lang="en-US" dirty="0">
                <a:solidFill>
                  <a:srgbClr val="000000"/>
                </a:solidFill>
              </a:rPr>
              <a:t>Accommodations Webinar</a:t>
            </a:r>
          </a:p>
          <a:p>
            <a:r>
              <a:rPr lang="en-US" dirty="0">
                <a:solidFill>
                  <a:srgbClr val="000000"/>
                </a:solidFill>
              </a:rPr>
              <a:t>CMAS and CoAlt Procedures Manual</a:t>
            </a:r>
          </a:p>
          <a:p>
            <a:r>
              <a:rPr lang="en-US" dirty="0">
                <a:solidFill>
                  <a:srgbClr val="000000"/>
                </a:solidFill>
              </a:rPr>
              <a:t>Guidance Documents and Forms for UARs </a:t>
            </a:r>
          </a:p>
          <a:p>
            <a:r>
              <a:rPr lang="en-US" dirty="0">
                <a:solidFill>
                  <a:srgbClr val="000000"/>
                </a:solidFill>
              </a:rPr>
              <a:t>Other accommodation tools</a:t>
            </a:r>
            <a:endParaRPr lang="en-US" sz="800" dirty="0">
              <a:solidFill>
                <a:srgbClr val="000000"/>
              </a:solidFill>
            </a:endParaRPr>
          </a:p>
          <a:p>
            <a:pPr marL="365760" lvl="1" indent="0">
              <a:buFont typeface="Arial" panose="020B0604020202020204" pitchFamily="34" charset="0"/>
              <a:buNone/>
            </a:pPr>
            <a:endParaRPr lang="en-US" dirty="0"/>
          </a:p>
        </p:txBody>
      </p:sp>
    </p:spTree>
    <p:extLst>
      <p:ext uri="{BB962C8B-B14F-4D97-AF65-F5344CB8AC3E}">
        <p14:creationId xmlns:p14="http://schemas.microsoft.com/office/powerpoint/2010/main" val="23430585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FEF4-4209-E6EF-5942-0958C1C4F471}"/>
              </a:ext>
            </a:extLst>
          </p:cNvPr>
          <p:cNvSpPr>
            <a:spLocks noGrp="1"/>
          </p:cNvSpPr>
          <p:nvPr>
            <p:ph type="title"/>
          </p:nvPr>
        </p:nvSpPr>
        <p:spPr/>
        <p:txBody>
          <a:bodyPr>
            <a:noAutofit/>
          </a:bodyPr>
          <a:lstStyle/>
          <a:p>
            <a:r>
              <a:rPr lang="en-US" sz="3200" dirty="0"/>
              <a:t>Dates and Deadlines to Remember for Accommodation Submissions</a:t>
            </a:r>
          </a:p>
        </p:txBody>
      </p:sp>
      <p:sp>
        <p:nvSpPr>
          <p:cNvPr id="3" name="Content Placeholder 2">
            <a:extLst>
              <a:ext uri="{FF2B5EF4-FFF2-40B4-BE49-F238E27FC236}">
                <a16:creationId xmlns:a16="http://schemas.microsoft.com/office/drawing/2014/main" id="{F07E401B-F78E-B016-172B-8FBC8235A34D}"/>
              </a:ext>
            </a:extLst>
          </p:cNvPr>
          <p:cNvSpPr>
            <a:spLocks noGrp="1"/>
          </p:cNvSpPr>
          <p:nvPr>
            <p:ph idx="1"/>
          </p:nvPr>
        </p:nvSpPr>
        <p:spPr>
          <a:xfrm>
            <a:off x="628650" y="1463039"/>
            <a:ext cx="7886700" cy="5394961"/>
          </a:xfrm>
        </p:spPr>
        <p:txBody>
          <a:bodyPr>
            <a:normAutofit fontScale="92500" lnSpcReduction="20000"/>
          </a:bodyPr>
          <a:lstStyle/>
          <a:p>
            <a:r>
              <a:rPr lang="en-US" dirty="0"/>
              <a:t>CMAS Braille Practice Resource Orders</a:t>
            </a:r>
          </a:p>
          <a:p>
            <a:pPr lvl="1"/>
            <a:r>
              <a:rPr lang="en-US" b="1" dirty="0">
                <a:solidFill>
                  <a:srgbClr val="0070C0"/>
                </a:solidFill>
              </a:rPr>
              <a:t>September 15, 2023</a:t>
            </a:r>
          </a:p>
          <a:p>
            <a:r>
              <a:rPr lang="en-US" dirty="0"/>
              <a:t>UARs for ACCESS for ELLs</a:t>
            </a:r>
          </a:p>
          <a:p>
            <a:pPr lvl="1"/>
            <a:r>
              <a:rPr lang="en-US" b="1" dirty="0">
                <a:solidFill>
                  <a:srgbClr val="0070C0"/>
                </a:solidFill>
              </a:rPr>
              <a:t>December 1, 2023</a:t>
            </a:r>
          </a:p>
          <a:p>
            <a:r>
              <a:rPr lang="en-US" dirty="0"/>
              <a:t>UARs for CMAS</a:t>
            </a:r>
          </a:p>
          <a:p>
            <a:pPr lvl="1"/>
            <a:r>
              <a:rPr lang="en-US" b="1" dirty="0">
                <a:solidFill>
                  <a:srgbClr val="0070C0"/>
                </a:solidFill>
              </a:rPr>
              <a:t>December 15, 2023</a:t>
            </a:r>
          </a:p>
          <a:p>
            <a:r>
              <a:rPr lang="en-US" dirty="0"/>
              <a:t>CMAS Paper-Based Accommodations (i.e., braille, large print, auditory/signed presentation script, CSLA, standard print tests)</a:t>
            </a:r>
          </a:p>
          <a:p>
            <a:pPr lvl="1"/>
            <a:r>
              <a:rPr lang="en-US" b="1" dirty="0">
                <a:solidFill>
                  <a:srgbClr val="0070C0"/>
                </a:solidFill>
              </a:rPr>
              <a:t>Initial order window (January 8-January 26)</a:t>
            </a:r>
          </a:p>
          <a:p>
            <a:r>
              <a:rPr lang="en-US" dirty="0"/>
              <a:t>Speech-to-Text and Word Prediction Security Agreement Supplement and supporting documentation for STT and WP on CMAS</a:t>
            </a:r>
          </a:p>
          <a:p>
            <a:pPr lvl="1"/>
            <a:r>
              <a:rPr lang="en-US" b="1" dirty="0">
                <a:solidFill>
                  <a:srgbClr val="0070C0"/>
                </a:solidFill>
              </a:rPr>
              <a:t>February 15, 2024</a:t>
            </a:r>
          </a:p>
          <a:p>
            <a:r>
              <a:rPr lang="en-US" dirty="0"/>
              <a:t>Accommodation Requests for PSAT and SAT</a:t>
            </a:r>
          </a:p>
          <a:p>
            <a:pPr lvl="1"/>
            <a:r>
              <a:rPr lang="en-US" b="1" dirty="0">
                <a:solidFill>
                  <a:srgbClr val="0070C0"/>
                </a:solidFill>
              </a:rPr>
              <a:t>February 16, 2024</a:t>
            </a:r>
          </a:p>
          <a:p>
            <a:r>
              <a:rPr lang="en-US" dirty="0"/>
              <a:t>New student UARs for CMAS</a:t>
            </a:r>
          </a:p>
          <a:p>
            <a:pPr lvl="1"/>
            <a:r>
              <a:rPr lang="en-US" b="1" dirty="0">
                <a:solidFill>
                  <a:srgbClr val="0070C0"/>
                </a:solidFill>
              </a:rPr>
              <a:t>March 15, 2024</a:t>
            </a:r>
          </a:p>
        </p:txBody>
      </p:sp>
      <p:sp>
        <p:nvSpPr>
          <p:cNvPr id="4" name="Slide Number Placeholder 3">
            <a:extLst>
              <a:ext uri="{FF2B5EF4-FFF2-40B4-BE49-F238E27FC236}">
                <a16:creationId xmlns:a16="http://schemas.microsoft.com/office/drawing/2014/main" id="{191902B6-3FEF-495F-8CE7-A293B752500F}"/>
              </a:ext>
            </a:extLst>
          </p:cNvPr>
          <p:cNvSpPr>
            <a:spLocks noGrp="1"/>
          </p:cNvSpPr>
          <p:nvPr>
            <p:ph type="sldNum" sz="quarter" idx="12"/>
          </p:nvPr>
        </p:nvSpPr>
        <p:spPr/>
        <p:txBody>
          <a:bodyPr/>
          <a:lstStyle/>
          <a:p>
            <a:fld id="{C479D5F6-EDCB-402A-AC08-4943A1820E8F}" type="slidenum">
              <a:rPr lang="en-US" smtClean="0"/>
              <a:pPr/>
              <a:t>77</a:t>
            </a:fld>
            <a:endParaRPr lang="en-US" dirty="0"/>
          </a:p>
        </p:txBody>
      </p:sp>
    </p:spTree>
    <p:extLst>
      <p:ext uri="{BB962C8B-B14F-4D97-AF65-F5344CB8AC3E}">
        <p14:creationId xmlns:p14="http://schemas.microsoft.com/office/powerpoint/2010/main" val="2414884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734A5-1863-E65C-CE87-02A3371FCEB9}"/>
              </a:ext>
            </a:extLst>
          </p:cNvPr>
          <p:cNvSpPr>
            <a:spLocks noGrp="1"/>
          </p:cNvSpPr>
          <p:nvPr>
            <p:ph type="title"/>
          </p:nvPr>
        </p:nvSpPr>
        <p:spPr>
          <a:xfrm>
            <a:off x="304186" y="375853"/>
            <a:ext cx="6081865" cy="756418"/>
          </a:xfrm>
        </p:spPr>
        <p:txBody>
          <a:bodyPr>
            <a:normAutofit/>
          </a:bodyPr>
          <a:lstStyle/>
          <a:p>
            <a:r>
              <a:rPr lang="en-US" sz="3200" dirty="0"/>
              <a:t>Questions</a:t>
            </a:r>
          </a:p>
        </p:txBody>
      </p:sp>
      <p:sp>
        <p:nvSpPr>
          <p:cNvPr id="4" name="Slide Number Placeholder 3">
            <a:extLst>
              <a:ext uri="{FF2B5EF4-FFF2-40B4-BE49-F238E27FC236}">
                <a16:creationId xmlns:a16="http://schemas.microsoft.com/office/drawing/2014/main" id="{A0A7A890-4D56-62D8-0112-D82602B75FEA}"/>
              </a:ext>
            </a:extLst>
          </p:cNvPr>
          <p:cNvSpPr>
            <a:spLocks noGrp="1"/>
          </p:cNvSpPr>
          <p:nvPr>
            <p:ph type="sldNum" sz="quarter" idx="12"/>
          </p:nvPr>
        </p:nvSpPr>
        <p:spPr/>
        <p:txBody>
          <a:bodyPr/>
          <a:lstStyle/>
          <a:p>
            <a:fld id="{C479D5F6-EDCB-402A-AC08-4943A1820E8F}" type="slidenum">
              <a:rPr lang="en-US" smtClean="0"/>
              <a:pPr/>
              <a:t>78</a:t>
            </a:fld>
            <a:endParaRPr lang="en-US" dirty="0"/>
          </a:p>
        </p:txBody>
      </p:sp>
      <p:sp>
        <p:nvSpPr>
          <p:cNvPr id="5" name="Content Placeholder 1">
            <a:extLst>
              <a:ext uri="{FF2B5EF4-FFF2-40B4-BE49-F238E27FC236}">
                <a16:creationId xmlns:a16="http://schemas.microsoft.com/office/drawing/2014/main" id="{CD820F83-A016-912A-637E-6373094E0069}"/>
              </a:ext>
            </a:extLst>
          </p:cNvPr>
          <p:cNvSpPr txBox="1">
            <a:spLocks noGrp="1"/>
          </p:cNvSpPr>
          <p:nvPr>
            <p:ph idx="1"/>
          </p:nvPr>
        </p:nvSpPr>
        <p:spPr>
          <a:xfrm>
            <a:off x="628650" y="1463675"/>
            <a:ext cx="7886700" cy="46402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ctr">
              <a:buFont typeface="Arial" panose="020B0604020202020204" pitchFamily="34" charset="0"/>
              <a:buNone/>
            </a:pPr>
            <a:r>
              <a:rPr lang="en-US" dirty="0">
                <a:solidFill>
                  <a:srgbClr val="000000"/>
                </a:solidFill>
              </a:rPr>
              <a:t>Assessment Accommodations</a:t>
            </a:r>
          </a:p>
          <a:p>
            <a:pPr marL="45720" indent="0" algn="ctr">
              <a:buFont typeface="Arial" panose="020B0604020202020204" pitchFamily="34" charset="0"/>
              <a:buNone/>
            </a:pPr>
            <a:r>
              <a:rPr lang="en-US" sz="2000" dirty="0">
                <a:solidFill>
                  <a:srgbClr val="000000"/>
                </a:solidFill>
              </a:rPr>
              <a:t>Arti Sachdeva </a:t>
            </a:r>
          </a:p>
          <a:p>
            <a:pPr marL="45720" indent="0" algn="ctr">
              <a:buFont typeface="Arial" panose="020B0604020202020204" pitchFamily="34" charset="0"/>
              <a:buNone/>
            </a:pPr>
            <a:r>
              <a:rPr lang="en-US" sz="2000" dirty="0">
                <a:solidFill>
                  <a:srgbClr val="000000"/>
                </a:solidFill>
              </a:rPr>
              <a:t>Assessment Division</a:t>
            </a:r>
          </a:p>
          <a:p>
            <a:pPr marL="45720" indent="0" algn="ctr">
              <a:buFont typeface="Arial" panose="020B0604020202020204" pitchFamily="34" charset="0"/>
              <a:buNone/>
            </a:pPr>
            <a:r>
              <a:rPr lang="en-US" sz="2000" dirty="0">
                <a:solidFill>
                  <a:srgbClr val="000000"/>
                </a:solidFill>
                <a:hlinkClick r:id="rId2"/>
              </a:rPr>
              <a:t>s</a:t>
            </a:r>
            <a:r>
              <a:rPr lang="en-US" sz="2000" dirty="0">
                <a:solidFill>
                  <a:srgbClr val="000000"/>
                </a:solidFill>
                <a:hlinkClick r:id="rId3"/>
              </a:rPr>
              <a:t>achdeva_a@cde.state.co.us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Assessment Accommodations for Multilingual Learners </a:t>
            </a:r>
          </a:p>
          <a:p>
            <a:pPr marL="45720" indent="0" algn="ctr">
              <a:buFont typeface="Arial" panose="020B0604020202020204" pitchFamily="34" charset="0"/>
              <a:buNone/>
            </a:pPr>
            <a:r>
              <a:rPr lang="en-US" sz="2000" dirty="0">
                <a:solidFill>
                  <a:srgbClr val="000000"/>
                </a:solidFill>
              </a:rPr>
              <a:t>Heather Villalobos Pavia</a:t>
            </a:r>
          </a:p>
          <a:p>
            <a:pPr marL="45720" indent="0" algn="ctr">
              <a:buFont typeface="Arial" panose="020B0604020202020204" pitchFamily="34" charset="0"/>
              <a:buNone/>
            </a:pPr>
            <a:r>
              <a:rPr lang="en-US" sz="2000" dirty="0">
                <a:solidFill>
                  <a:srgbClr val="000000"/>
                </a:solidFill>
              </a:rPr>
              <a:t>Assessment Division</a:t>
            </a:r>
          </a:p>
          <a:p>
            <a:pPr marL="45720" indent="0" algn="ctr">
              <a:buNone/>
            </a:pPr>
            <a:r>
              <a:rPr lang="en-US" sz="2000" dirty="0">
                <a:solidFill>
                  <a:srgbClr val="000000"/>
                </a:solidFill>
                <a:hlinkClick r:id="rId4"/>
              </a:rPr>
              <a:t>villalobospavia_h@cde.state.co.us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Instructional Accommodations</a:t>
            </a:r>
          </a:p>
          <a:p>
            <a:pPr marL="45720" indent="0" algn="ctr">
              <a:buFont typeface="Arial" panose="020B0604020202020204" pitchFamily="34" charset="0"/>
              <a:buNone/>
            </a:pPr>
            <a:r>
              <a:rPr lang="en-US" sz="2000" dirty="0">
                <a:solidFill>
                  <a:srgbClr val="000000"/>
                </a:solidFill>
              </a:rPr>
              <a:t>Gina Herrera</a:t>
            </a:r>
          </a:p>
          <a:p>
            <a:pPr marL="45720" indent="0" algn="ctr">
              <a:buFont typeface="Arial" panose="020B0604020202020204" pitchFamily="34" charset="0"/>
              <a:buNone/>
            </a:pPr>
            <a:r>
              <a:rPr lang="en-US" sz="2000" dirty="0">
                <a:solidFill>
                  <a:srgbClr val="000000"/>
                </a:solidFill>
              </a:rPr>
              <a:t>ESSU</a:t>
            </a:r>
          </a:p>
          <a:p>
            <a:pPr marL="45720" indent="0" algn="ctr">
              <a:buFont typeface="Arial" panose="020B0604020202020204" pitchFamily="34" charset="0"/>
              <a:buNone/>
            </a:pPr>
            <a:r>
              <a:rPr lang="en-US" sz="2000" dirty="0">
                <a:solidFill>
                  <a:srgbClr val="000000"/>
                </a:solidFill>
                <a:hlinkClick r:id="rId5"/>
              </a:rPr>
              <a:t>herrera_g@cde.state.co.us</a:t>
            </a:r>
            <a:endParaRPr lang="en-US" sz="2000" dirty="0">
              <a:solidFill>
                <a:srgbClr val="000000"/>
              </a:solidFill>
            </a:endParaRPr>
          </a:p>
        </p:txBody>
      </p:sp>
    </p:spTree>
    <p:extLst>
      <p:ext uri="{BB962C8B-B14F-4D97-AF65-F5344CB8AC3E}">
        <p14:creationId xmlns:p14="http://schemas.microsoft.com/office/powerpoint/2010/main" val="10750614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2D73-00A0-D0BC-4E6A-BC08F3A9A4B4}"/>
              </a:ext>
            </a:extLst>
          </p:cNvPr>
          <p:cNvSpPr>
            <a:spLocks noGrp="1"/>
          </p:cNvSpPr>
          <p:nvPr>
            <p:ph type="ctrTitle"/>
          </p:nvPr>
        </p:nvSpPr>
        <p:spPr>
          <a:xfrm>
            <a:off x="685800" y="3028335"/>
            <a:ext cx="7772400" cy="2337620"/>
          </a:xfrm>
        </p:spPr>
        <p:txBody>
          <a:bodyPr>
            <a:normAutofit/>
          </a:bodyPr>
          <a:lstStyle/>
          <a:p>
            <a:r>
              <a:rPr lang="en-US" sz="5400" dirty="0"/>
              <a:t>Questions</a:t>
            </a:r>
          </a:p>
        </p:txBody>
      </p:sp>
      <p:sp>
        <p:nvSpPr>
          <p:cNvPr id="3" name="Slide Number Placeholder 2">
            <a:extLst>
              <a:ext uri="{FF2B5EF4-FFF2-40B4-BE49-F238E27FC236}">
                <a16:creationId xmlns:a16="http://schemas.microsoft.com/office/drawing/2014/main" id="{458B5683-4796-5FD1-B0BC-49FF6D10E25F}"/>
              </a:ext>
            </a:extLst>
          </p:cNvPr>
          <p:cNvSpPr>
            <a:spLocks noGrp="1"/>
          </p:cNvSpPr>
          <p:nvPr>
            <p:ph type="sldNum" sz="quarter" idx="12"/>
          </p:nvPr>
        </p:nvSpPr>
        <p:spPr/>
        <p:txBody>
          <a:bodyPr/>
          <a:lstStyle/>
          <a:p>
            <a:fld id="{C479D5F6-EDCB-402A-AC08-4943A1820E8F}" type="slidenum">
              <a:rPr lang="en-US" smtClean="0"/>
              <a:pPr/>
              <a:t>79</a:t>
            </a:fld>
            <a:endParaRPr lang="en-US" dirty="0"/>
          </a:p>
        </p:txBody>
      </p:sp>
    </p:spTree>
    <p:extLst>
      <p:ext uri="{BB962C8B-B14F-4D97-AF65-F5344CB8AC3E}">
        <p14:creationId xmlns:p14="http://schemas.microsoft.com/office/powerpoint/2010/main" val="83285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7939"/>
            <a:ext cx="7772400" cy="2337620"/>
          </a:xfrm>
        </p:spPr>
        <p:txBody>
          <a:bodyPr>
            <a:normAutofit fontScale="90000"/>
          </a:bodyPr>
          <a:lstStyle/>
          <a:p>
            <a:r>
              <a:rPr lang="en-US" sz="5400" dirty="0"/>
              <a:t>Accommodations</a:t>
            </a:r>
            <a:br>
              <a:rPr lang="en-US" sz="5400" dirty="0"/>
            </a:br>
            <a:br>
              <a:rPr lang="en-US" sz="5400" dirty="0"/>
            </a:br>
            <a:r>
              <a:rPr lang="en-US" dirty="0"/>
              <a:t>For Students on an IEP/504 Plan or in a Language Instruction Education Program (Non English Proficient/Limited English Proficient – NEP/LEP) </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964855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56155"/>
            <a:ext cx="7772400" cy="2337620"/>
          </a:xfrm>
        </p:spPr>
        <p:txBody>
          <a:bodyPr>
            <a:normAutofit/>
          </a:bodyPr>
          <a:lstStyle/>
          <a:p>
            <a:r>
              <a:rPr lang="en-US" sz="5400" dirty="0"/>
              <a:t>Thank You!</a:t>
            </a:r>
          </a:p>
        </p:txBody>
      </p:sp>
      <p:sp>
        <p:nvSpPr>
          <p:cNvPr id="3" name="Slide Number Placeholder 2"/>
          <p:cNvSpPr>
            <a:spLocks noGrp="1"/>
          </p:cNvSpPr>
          <p:nvPr>
            <p:ph type="sldNum" sz="quarter" idx="12"/>
          </p:nvPr>
        </p:nvSpPr>
        <p:spPr>
          <a:xfrm>
            <a:off x="283453" y="6427018"/>
            <a:ext cx="2057400" cy="365125"/>
          </a:xfrm>
        </p:spPr>
        <p:txBody>
          <a:bodyPr/>
          <a:lstStyle/>
          <a:p>
            <a:fld id="{C479D5F6-EDCB-402A-AC08-4943A1820E8F}" type="slidenum">
              <a:rPr lang="en-US" smtClean="0"/>
              <a:pPr/>
              <a:t>80</a:t>
            </a:fld>
            <a:endParaRPr lang="en-US" dirty="0"/>
          </a:p>
        </p:txBody>
      </p:sp>
    </p:spTree>
    <p:extLst>
      <p:ext uri="{BB962C8B-B14F-4D97-AF65-F5344CB8AC3E}">
        <p14:creationId xmlns:p14="http://schemas.microsoft.com/office/powerpoint/2010/main" val="422523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D49C-C0A8-E09D-3537-78BB1ADE8D40}"/>
              </a:ext>
            </a:extLst>
          </p:cNvPr>
          <p:cNvSpPr>
            <a:spLocks noGrp="1"/>
          </p:cNvSpPr>
          <p:nvPr>
            <p:ph type="title"/>
          </p:nvPr>
        </p:nvSpPr>
        <p:spPr>
          <a:xfrm>
            <a:off x="333684" y="411146"/>
            <a:ext cx="6081865" cy="756418"/>
          </a:xfrm>
        </p:spPr>
        <p:txBody>
          <a:bodyPr>
            <a:normAutofit/>
          </a:bodyPr>
          <a:lstStyle/>
          <a:p>
            <a:r>
              <a:rPr lang="en-US" sz="3200" dirty="0"/>
              <a:t>IEPs and 504s</a:t>
            </a:r>
          </a:p>
        </p:txBody>
      </p:sp>
      <p:sp>
        <p:nvSpPr>
          <p:cNvPr id="4" name="Slide Number Placeholder 3">
            <a:extLst>
              <a:ext uri="{FF2B5EF4-FFF2-40B4-BE49-F238E27FC236}">
                <a16:creationId xmlns:a16="http://schemas.microsoft.com/office/drawing/2014/main" id="{33BFBF8C-D351-DE03-4822-7115222CA583}"/>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
        <p:nvSpPr>
          <p:cNvPr id="5" name="Content Placeholder 4">
            <a:extLst>
              <a:ext uri="{FF2B5EF4-FFF2-40B4-BE49-F238E27FC236}">
                <a16:creationId xmlns:a16="http://schemas.microsoft.com/office/drawing/2014/main" id="{0F1C1918-49D4-BF35-F6A1-E3946A57F668}"/>
              </a:ext>
            </a:extLst>
          </p:cNvPr>
          <p:cNvSpPr txBox="1">
            <a:spLocks noGrp="1"/>
          </p:cNvSpPr>
          <p:nvPr>
            <p:ph idx="1"/>
          </p:nvPr>
        </p:nvSpPr>
        <p:spPr>
          <a:xfrm>
            <a:off x="628650" y="1463675"/>
            <a:ext cx="7886700" cy="3910814"/>
          </a:xfrm>
          <a:prstGeom prst="rect">
            <a:avLst/>
          </a:prstGeom>
          <a:noFill/>
        </p:spPr>
        <p:txBody>
          <a:bodyPr wrap="square" rtlCol="0">
            <a:spAutoFit/>
          </a:bodyPr>
          <a:lstStyle/>
          <a:p>
            <a:pPr marL="285750" indent="-285750">
              <a:buFont typeface="Arial" panose="020B0604020202020204" pitchFamily="34" charset="0"/>
              <a:buChar char="•"/>
            </a:pPr>
            <a:r>
              <a:rPr lang="en-US" sz="2200" dirty="0"/>
              <a:t>Connect with your Special Education Department to ensure that your IEP/504 platform vendors updated their state assessment accommodations to reflect</a:t>
            </a:r>
            <a:r>
              <a:rPr lang="en-US" sz="2200" dirty="0">
                <a:solidFill>
                  <a:srgbClr val="FF0000"/>
                </a:solidFill>
              </a:rPr>
              <a:t> </a:t>
            </a:r>
            <a:r>
              <a:rPr lang="en-US" sz="2200" dirty="0"/>
              <a:t>the CDE Assessment Accommodations Crosswalk</a:t>
            </a:r>
          </a:p>
          <a:p>
            <a:pPr marL="285750" indent="-285750">
              <a:buFont typeface="Arial" panose="020B0604020202020204" pitchFamily="34" charset="0"/>
              <a:buChar char="•"/>
            </a:pPr>
            <a:r>
              <a:rPr lang="en-US" sz="2200" dirty="0"/>
              <a:t>The CDE Assessment Accommodations Crosswalk is posted on the CDE Assessment Accommodations Training page</a:t>
            </a:r>
          </a:p>
          <a:p>
            <a:pPr marL="285750" indent="-285750">
              <a:buFont typeface="Arial" panose="020B0604020202020204" pitchFamily="34" charset="0"/>
              <a:buChar char="•"/>
            </a:pPr>
            <a:r>
              <a:rPr lang="en-US" sz="2200" dirty="0"/>
              <a:t>Assessment accommodations Guidance Documents, Checklists, and Forms are posted on the CDE Assessment Accommodation Training Page</a:t>
            </a:r>
          </a:p>
          <a:p>
            <a:pPr marL="285750" indent="-285750">
              <a:buFont typeface="Arial" panose="020B0604020202020204" pitchFamily="34" charset="0"/>
              <a:buChar char="•"/>
            </a:pPr>
            <a:endParaRPr lang="en-US" sz="2200" dirty="0"/>
          </a:p>
          <a:p>
            <a:pPr marL="0" indent="0">
              <a:buNone/>
            </a:pPr>
            <a:r>
              <a:rPr lang="en-US" sz="2200" dirty="0"/>
              <a:t> </a:t>
            </a:r>
            <a:r>
              <a:rPr lang="en-US" sz="2200" dirty="0">
                <a:hlinkClick r:id="rId2"/>
              </a:rPr>
              <a:t>https://www.cde.state.co.us/assessment/training-accommodations</a:t>
            </a:r>
            <a:r>
              <a:rPr lang="en-US" sz="2200" dirty="0"/>
              <a:t> </a:t>
            </a:r>
          </a:p>
        </p:txBody>
      </p:sp>
    </p:spTree>
    <p:extLst>
      <p:ext uri="{BB962C8B-B14F-4D97-AF65-F5344CB8AC3E}">
        <p14:creationId xmlns:p14="http://schemas.microsoft.com/office/powerpoint/2010/main" val="3743928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5982</TotalTime>
  <Words>6767</Words>
  <Application>Microsoft Office PowerPoint</Application>
  <PresentationFormat>On-screen Show (4:3)</PresentationFormat>
  <Paragraphs>805</Paragraphs>
  <Slides>80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80</vt:i4>
      </vt:variant>
    </vt:vector>
  </HeadingPairs>
  <TitlesOfParts>
    <vt:vector size="86" baseType="lpstr">
      <vt:lpstr>Arial</vt:lpstr>
      <vt:lpstr>Calibri</vt:lpstr>
      <vt:lpstr>Calibri Light</vt:lpstr>
      <vt:lpstr>Museo Slab 500</vt:lpstr>
      <vt:lpstr>Times New Roman</vt:lpstr>
      <vt:lpstr>Office Theme</vt:lpstr>
      <vt:lpstr>Welcome! </vt:lpstr>
      <vt:lpstr>CDE Assessment Accessibility Features and Accommodations for  Students with Disabilities and  Multilingual Learners (NEP/LEP)  2023-2024 </vt:lpstr>
      <vt:lpstr>Agenda </vt:lpstr>
      <vt:lpstr>Privacy Laws</vt:lpstr>
      <vt:lpstr>Privacy Laws</vt:lpstr>
      <vt:lpstr>COPPA</vt:lpstr>
      <vt:lpstr>CO Student Data Transparency and Security Act</vt:lpstr>
      <vt:lpstr>Accommodations  For Students on an IEP/504 Plan or in a Language Instruction Education Program (Non English Proficient/Limited English Proficient – NEP/LEP) </vt:lpstr>
      <vt:lpstr>IEPs and 504s</vt:lpstr>
      <vt:lpstr>Administrative Considerations and Accessibility Features</vt:lpstr>
      <vt:lpstr>Accommodations are…</vt:lpstr>
      <vt:lpstr>Accommodations are…</vt:lpstr>
      <vt:lpstr>Accommodations do not…</vt:lpstr>
      <vt:lpstr>Accommodations vs. Modifications on Assessment</vt:lpstr>
      <vt:lpstr>Tentative 2023-2024 State Assessment Calendar</vt:lpstr>
      <vt:lpstr>Accessibility and Accommodations Flowchart</vt:lpstr>
      <vt:lpstr>ACCESS for ELLs  English Proficiency Assessment for  Non English Proficient (NEP) and  Limited English Proficient (LEP) Students</vt:lpstr>
      <vt:lpstr>ACCESS for ELLs</vt:lpstr>
      <vt:lpstr>Who Receives Accommodations  on ACCESS for ELLs </vt:lpstr>
      <vt:lpstr>Administrative Considerations and Accessibility Features </vt:lpstr>
      <vt:lpstr>Accommodations Update</vt:lpstr>
      <vt:lpstr>ACCESS for ELLs - Accommodations</vt:lpstr>
      <vt:lpstr>Alternate ACCESS for ELLs - Accommodations</vt:lpstr>
      <vt:lpstr>Accommodations for Kindergarten ACCESS &amp; Alternate ACCESS</vt:lpstr>
      <vt:lpstr>Prohibited Activities</vt:lpstr>
      <vt:lpstr>Tasks to Complete Before Testing</vt:lpstr>
      <vt:lpstr>Unique Accommodation Requests (UARs) for ACCESS for ELLs</vt:lpstr>
      <vt:lpstr>CMAS</vt:lpstr>
      <vt:lpstr>CMAS Accessibilities and Accommodations </vt:lpstr>
      <vt:lpstr>Administrative Considerations</vt:lpstr>
      <vt:lpstr>Administrative Considerations Available to ALL Students</vt:lpstr>
      <vt:lpstr>Administrative Considerations (Examples)</vt:lpstr>
      <vt:lpstr>Accessibility Features</vt:lpstr>
      <vt:lpstr>Accessibility Features Available to ALL Students</vt:lpstr>
      <vt:lpstr>Accessibility Features: Text-to-Speech</vt:lpstr>
      <vt:lpstr>Presentation Accommodations</vt:lpstr>
      <vt:lpstr>Large Print and Braille</vt:lpstr>
      <vt:lpstr>Visual Descriptor Documents</vt:lpstr>
      <vt:lpstr>Response Accommodations</vt:lpstr>
      <vt:lpstr>CMAS Assessment Policy Related to Internet Access</vt:lpstr>
      <vt:lpstr>Speech-to-Text (STT) and Word Prediction</vt:lpstr>
      <vt:lpstr>Timing Accommodations</vt:lpstr>
      <vt:lpstr>Timing Accommodations and Extended Time</vt:lpstr>
      <vt:lpstr>Timing Accommodations and Extended Time</vt:lpstr>
      <vt:lpstr>Accommodations  Students Identified as NEP/LEP*</vt:lpstr>
      <vt:lpstr>Accommodations for CLSA</vt:lpstr>
      <vt:lpstr>Getting Familiar with Practice Resources</vt:lpstr>
      <vt:lpstr>Getting Familiar with Practice Resources</vt:lpstr>
      <vt:lpstr>Assistive Technology Reminders</vt:lpstr>
      <vt:lpstr>Accommodations Reminders</vt:lpstr>
      <vt:lpstr>Emergency Accommodations</vt:lpstr>
      <vt:lpstr>CMAS Additional Orders</vt:lpstr>
      <vt:lpstr>Unique Accommodations</vt:lpstr>
      <vt:lpstr>Unique Accommodation Requests </vt:lpstr>
      <vt:lpstr>Unique Accommodations Available</vt:lpstr>
      <vt:lpstr>Unique Accommodation Request (UAR)</vt:lpstr>
      <vt:lpstr>UAR: Need to Know</vt:lpstr>
      <vt:lpstr>UAR Submission Process</vt:lpstr>
      <vt:lpstr>Completing the UAR Spreadsheet Template</vt:lpstr>
      <vt:lpstr>Completing the UAR Spreadsheet Template</vt:lpstr>
      <vt:lpstr>ELA Assessment Accommodation Policy</vt:lpstr>
      <vt:lpstr>ELA Assessment Accommodation Policy</vt:lpstr>
      <vt:lpstr>Reminders</vt:lpstr>
      <vt:lpstr>CO PSAT/SAT</vt:lpstr>
      <vt:lpstr>CO PSAT and SAT Accommodations</vt:lpstr>
      <vt:lpstr>College Board Accommodations Update</vt:lpstr>
      <vt:lpstr>College Board Accommodations Update</vt:lpstr>
      <vt:lpstr>CO PSAT/SAT Accommodations</vt:lpstr>
      <vt:lpstr>CO PSAT/SAT Accommodations</vt:lpstr>
      <vt:lpstr>PSAT/SAT Supports for Multilingual Learners</vt:lpstr>
      <vt:lpstr>College Board Accommodation Requests</vt:lpstr>
      <vt:lpstr>College Board  Accommodation Reminders </vt:lpstr>
      <vt:lpstr>Wrap-Up and  Final Points</vt:lpstr>
      <vt:lpstr>Adding Accommodations to IEPs</vt:lpstr>
      <vt:lpstr>Final Points</vt:lpstr>
      <vt:lpstr>Resources</vt:lpstr>
      <vt:lpstr>Dates and Deadlines to Remember for Accommodation Submissions</vt:lpstr>
      <vt:lpstr>Questions</vt:lpstr>
      <vt:lpstr>Questions</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Sachdeva, Arti</cp:lastModifiedBy>
  <cp:revision>85</cp:revision>
  <dcterms:created xsi:type="dcterms:W3CDTF">2019-06-25T17:30:52Z</dcterms:created>
  <dcterms:modified xsi:type="dcterms:W3CDTF">2023-09-19T16:16:02Z</dcterms:modified>
</cp:coreProperties>
</file>