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98"/>
  </p:notesMasterIdLst>
  <p:sldIdLst>
    <p:sldId id="270" r:id="rId5"/>
    <p:sldId id="274" r:id="rId6"/>
    <p:sldId id="280" r:id="rId7"/>
    <p:sldId id="283" r:id="rId8"/>
    <p:sldId id="284" r:id="rId9"/>
    <p:sldId id="443" r:id="rId10"/>
    <p:sldId id="426" r:id="rId11"/>
    <p:sldId id="293" r:id="rId12"/>
    <p:sldId id="285" r:id="rId13"/>
    <p:sldId id="299" r:id="rId14"/>
    <p:sldId id="300" r:id="rId15"/>
    <p:sldId id="301" r:id="rId16"/>
    <p:sldId id="422" r:id="rId17"/>
    <p:sldId id="441" r:id="rId18"/>
    <p:sldId id="437" r:id="rId19"/>
    <p:sldId id="303" r:id="rId20"/>
    <p:sldId id="438" r:id="rId21"/>
    <p:sldId id="304" r:id="rId22"/>
    <p:sldId id="424" r:id="rId23"/>
    <p:sldId id="305" r:id="rId24"/>
    <p:sldId id="306" r:id="rId25"/>
    <p:sldId id="367" r:id="rId26"/>
    <p:sldId id="263" r:id="rId27"/>
    <p:sldId id="286" r:id="rId28"/>
    <p:sldId id="309" r:id="rId29"/>
    <p:sldId id="423" r:id="rId30"/>
    <p:sldId id="310" r:id="rId31"/>
    <p:sldId id="446" r:id="rId32"/>
    <p:sldId id="447" r:id="rId33"/>
    <p:sldId id="448" r:id="rId34"/>
    <p:sldId id="316" r:id="rId35"/>
    <p:sldId id="317" r:id="rId36"/>
    <p:sldId id="318" r:id="rId37"/>
    <p:sldId id="319" r:id="rId38"/>
    <p:sldId id="295" r:id="rId39"/>
    <p:sldId id="289" r:id="rId40"/>
    <p:sldId id="331" r:id="rId41"/>
    <p:sldId id="333" r:id="rId42"/>
    <p:sldId id="334" r:id="rId43"/>
    <p:sldId id="335" r:id="rId44"/>
    <p:sldId id="336" r:id="rId45"/>
    <p:sldId id="430" r:id="rId46"/>
    <p:sldId id="337" r:id="rId47"/>
    <p:sldId id="442" r:id="rId48"/>
    <p:sldId id="345" r:id="rId49"/>
    <p:sldId id="346" r:id="rId50"/>
    <p:sldId id="431" r:id="rId51"/>
    <p:sldId id="432" r:id="rId52"/>
    <p:sldId id="347" r:id="rId53"/>
    <p:sldId id="348" r:id="rId54"/>
    <p:sldId id="349" r:id="rId55"/>
    <p:sldId id="433" r:id="rId56"/>
    <p:sldId id="450" r:id="rId57"/>
    <p:sldId id="445" r:id="rId58"/>
    <p:sldId id="355" r:id="rId59"/>
    <p:sldId id="357" r:id="rId60"/>
    <p:sldId id="358" r:id="rId61"/>
    <p:sldId id="359" r:id="rId62"/>
    <p:sldId id="365" r:id="rId63"/>
    <p:sldId id="373" r:id="rId64"/>
    <p:sldId id="296" r:id="rId65"/>
    <p:sldId id="368" r:id="rId66"/>
    <p:sldId id="377" r:id="rId67"/>
    <p:sldId id="378" r:id="rId68"/>
    <p:sldId id="324" r:id="rId69"/>
    <p:sldId id="379" r:id="rId70"/>
    <p:sldId id="380" r:id="rId71"/>
    <p:sldId id="382" r:id="rId72"/>
    <p:sldId id="451" r:id="rId73"/>
    <p:sldId id="383" r:id="rId74"/>
    <p:sldId id="391" r:id="rId75"/>
    <p:sldId id="392" r:id="rId76"/>
    <p:sldId id="294" r:id="rId77"/>
    <p:sldId id="290" r:id="rId78"/>
    <p:sldId id="398" r:id="rId79"/>
    <p:sldId id="399" r:id="rId80"/>
    <p:sldId id="400" r:id="rId81"/>
    <p:sldId id="434" r:id="rId82"/>
    <p:sldId id="452" r:id="rId83"/>
    <p:sldId id="435" r:id="rId84"/>
    <p:sldId id="402" r:id="rId85"/>
    <p:sldId id="453" r:id="rId86"/>
    <p:sldId id="436" r:id="rId87"/>
    <p:sldId id="403" r:id="rId88"/>
    <p:sldId id="404" r:id="rId89"/>
    <p:sldId id="292" r:id="rId90"/>
    <p:sldId id="291" r:id="rId91"/>
    <p:sldId id="417" r:id="rId92"/>
    <p:sldId id="418" r:id="rId93"/>
    <p:sldId id="419" r:id="rId94"/>
    <p:sldId id="420" r:id="rId95"/>
    <p:sldId id="444" r:id="rId96"/>
    <p:sldId id="276" r:id="rId97"/>
  </p:sldIdLst>
  <p:sldSz cx="9144000" cy="5143500" type="screen16x9"/>
  <p:notesSz cx="6858000" cy="9144000"/>
  <p:embeddedFontLst>
    <p:embeddedFont>
      <p:font typeface="Roboto" panose="02000000000000000000" pitchFamily="2" charset="0"/>
      <p:regular r:id="rId99"/>
      <p:bold r:id="rId100"/>
      <p:italic r:id="rId101"/>
      <p:boldItalic r:id="rId102"/>
    </p:embeddedFont>
    <p:embeddedFont>
      <p:font typeface="Roboto Medium" panose="02000000000000000000" pitchFamily="2" charset="0"/>
      <p:regular r:id="rId103"/>
      <p:bold r:id="rId104"/>
      <p:italic r:id="rId105"/>
      <p:boldItalic r:id="rId106"/>
    </p:embeddedFont>
    <p:embeddedFont>
      <p:font typeface="Rockwell" panose="02060603020205020403" pitchFamily="18" charset="0"/>
      <p:regular r:id="rId107"/>
      <p:bold r:id="rId108"/>
      <p:italic r:id="rId109"/>
      <p:boldItalic r:id="rId11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21" roundtripDataSignature="AMtx7milG3FEVXcC7RlEFZX6qYD3+//pK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6F520E-8C8A-688A-458F-53544763B82B}" name="Loerzel, Sara" initials="SL" userId="S::Loerzel_S@cde.state.co.us::169e59bf-37fe-4389-9a2d-56a93b8ce5b7" providerId="AD"/>
  <p188:author id="{5BF6FC1A-D92C-FB50-70E5-1481DF4CC753}" name="Sachdeva, Ed.D., Arti" initials="AS" userId="S::Sachdeva_a@cde.state.co.us::e9d21b97-d6bc-4abe-94e7-cb1eb06695ef" providerId="AD"/>
  <p188:author id="{4A7AA86D-F8C6-6A95-B98B-91B5B5E9D154}" name="Villalobos Pavia, Ed.D., Heather" initials="HV" userId="S::VillalobosPavia_H@cde.state.co.us::29832d76-5367-411d-91b4-60ca61439ef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7CE4"/>
    <a:srgbClr val="488B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2" autoAdjust="0"/>
    <p:restoredTop sz="86331" autoAdjust="0"/>
  </p:normalViewPr>
  <p:slideViewPr>
    <p:cSldViewPr snapToGrid="0">
      <p:cViewPr varScale="1">
        <p:scale>
          <a:sx n="93" d="100"/>
          <a:sy n="93" d="100"/>
        </p:scale>
        <p:origin x="835" y="67"/>
      </p:cViewPr>
      <p:guideLst>
        <p:guide orient="horz" pos="1620"/>
        <p:guide pos="2880"/>
      </p:guideLst>
    </p:cSldViewPr>
  </p:slideViewPr>
  <p:outlineViewPr>
    <p:cViewPr>
      <p:scale>
        <a:sx n="33" d="100"/>
        <a:sy n="33" d="100"/>
      </p:scale>
      <p:origin x="0" y="-16387"/>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font" Target="fonts/font9.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4.fntdata"/><Relationship Id="rId123"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5.fntdata"/><Relationship Id="rId108" Type="http://schemas.openxmlformats.org/officeDocument/2006/relationships/font" Target="fonts/font10.fntdata"/><Relationship Id="rId124"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font" Target="fonts/font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font" Target="fonts/font1.fntdata"/><Relationship Id="rId101" Type="http://schemas.openxmlformats.org/officeDocument/2006/relationships/font" Target="fonts/font3.fntdata"/><Relationship Id="rId12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11.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font" Target="fonts/font6.fntdata"/><Relationship Id="rId125"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12.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2.fntdata"/><Relationship Id="rId105" Type="http://schemas.openxmlformats.org/officeDocument/2006/relationships/font" Target="fonts/font7.fntdata"/><Relationship Id="rId126"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notesMaster" Target="notesMasters/notesMaster1.xml"/><Relationship Id="rId121" Type="http://customschemas.google.com/relationships/presentationmetadata" Target="meta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1" name="Google Shape;47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41426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8112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94240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5" name="Google Shape;505;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5" name="Google Shape;525;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04395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3490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6" name="Google Shape;43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5476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60047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Wingdings" panose="05000000000000000000" pitchFamily="2" charset="2"/>
              <a:buChar char="§"/>
            </a:pPr>
            <a:r>
              <a:rPr lang="en-US" sz="1800" dirty="0"/>
              <a:t>Emergency Accommodations</a:t>
            </a:r>
          </a:p>
          <a:p>
            <a:pPr>
              <a:buFont typeface="Wingdings" panose="05000000000000000000" pitchFamily="2" charset="2"/>
              <a:buChar char="§"/>
            </a:pPr>
            <a:r>
              <a:rPr lang="en-US" sz="1800" dirty="0"/>
              <a:t>Unique Accommodation Requests (UARs)</a:t>
            </a:r>
          </a:p>
          <a:p>
            <a:pPr lvl="1">
              <a:buFont typeface="Wingdings" panose="05000000000000000000" pitchFamily="2" charset="2"/>
              <a:buChar char="§"/>
            </a:pPr>
            <a:r>
              <a:rPr lang="en-US" sz="1800" dirty="0"/>
              <a:t>Unique Accommodations Available</a:t>
            </a:r>
          </a:p>
          <a:p>
            <a:pPr lvl="1">
              <a:buFont typeface="Wingdings" panose="05000000000000000000" pitchFamily="2" charset="2"/>
              <a:buChar char="§"/>
            </a:pPr>
            <a:r>
              <a:rPr lang="en-US" sz="1800" dirty="0"/>
              <a:t>Unique Accommodation Requests</a:t>
            </a:r>
          </a:p>
          <a:p>
            <a:pPr>
              <a:buFont typeface="Wingdings" panose="05000000000000000000" pitchFamily="2" charset="2"/>
              <a:buChar char="§"/>
            </a:pPr>
            <a:r>
              <a:rPr lang="en-US" sz="1800" dirty="0"/>
              <a:t>Special Accommodation Requests (SARs)</a:t>
            </a:r>
          </a:p>
          <a:p>
            <a:pPr>
              <a:buFont typeface="Wingdings" panose="05000000000000000000" pitchFamily="2" charset="2"/>
              <a:buChar char="§"/>
            </a:pPr>
            <a:r>
              <a:rPr lang="en-US" sz="1800" dirty="0"/>
              <a:t>Need to Know</a:t>
            </a:r>
          </a:p>
          <a:p>
            <a:pPr>
              <a:buFont typeface="Wingdings" panose="05000000000000000000" pitchFamily="2" charset="2"/>
              <a:buChar char="§"/>
            </a:pPr>
            <a:r>
              <a:rPr lang="en-US" sz="1800" dirty="0"/>
              <a:t>Reminders</a:t>
            </a:r>
          </a:p>
          <a:p>
            <a:endParaRPr lang="en-US" dirty="0"/>
          </a:p>
        </p:txBody>
      </p:sp>
    </p:spTree>
    <p:extLst>
      <p:ext uri="{BB962C8B-B14F-4D97-AF65-F5344CB8AC3E}">
        <p14:creationId xmlns:p14="http://schemas.microsoft.com/office/powerpoint/2010/main" val="36843038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53"/>
        <p:cNvGrpSpPr/>
        <p:nvPr/>
      </p:nvGrpSpPr>
      <p:grpSpPr>
        <a:xfrm>
          <a:off x="0" y="0"/>
          <a:ext cx="0" cy="0"/>
          <a:chOff x="0" y="0"/>
          <a:chExt cx="0" cy="0"/>
        </a:xfrm>
      </p:grpSpPr>
      <p:sp>
        <p:nvSpPr>
          <p:cNvPr id="54" name="Google Shape;54;p35"/>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6" name="Google Shape;56;p3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57" name="Google Shape;57;p3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8" name="Google Shape;58;p3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9" name="Google Shape;59;p35"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80"/>
        <p:cNvGrpSpPr/>
        <p:nvPr/>
      </p:nvGrpSpPr>
      <p:grpSpPr>
        <a:xfrm>
          <a:off x="0" y="0"/>
          <a:ext cx="0" cy="0"/>
          <a:chOff x="0" y="0"/>
          <a:chExt cx="0" cy="0"/>
        </a:xfrm>
      </p:grpSpPr>
      <p:pic>
        <p:nvPicPr>
          <p:cNvPr id="281" name="Google Shape;281;p58"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2" name="Google Shape;282;p58"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3" name="Google Shape;283;p58"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4" name="Google Shape;284;p58"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5" name="Google Shape;285;p58"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6" name="Google Shape;286;p58"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7" name="Google Shape;287;p58"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8" name="Google Shape;288;p58"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89" name="Google Shape;289;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90"/>
        <p:cNvGrpSpPr/>
        <p:nvPr/>
      </p:nvGrpSpPr>
      <p:grpSpPr>
        <a:xfrm>
          <a:off x="0" y="0"/>
          <a:ext cx="0" cy="0"/>
          <a:chOff x="0" y="0"/>
          <a:chExt cx="0" cy="0"/>
        </a:xfrm>
      </p:grpSpPr>
      <p:pic>
        <p:nvPicPr>
          <p:cNvPr id="291" name="Google Shape;291;p59"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92" name="Google Shape;292;p59"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3" name="Google Shape;293;p59"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94" name="Google Shape;294;p59"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95" name="Google Shape;295;p59"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96" name="Google Shape;296;p59"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97" name="Google Shape;297;p59"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98" name="Google Shape;298;p59"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99" name="Google Shape;299;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300"/>
        <p:cNvGrpSpPr/>
        <p:nvPr/>
      </p:nvGrpSpPr>
      <p:grpSpPr>
        <a:xfrm>
          <a:off x="0" y="0"/>
          <a:ext cx="0" cy="0"/>
          <a:chOff x="0" y="0"/>
          <a:chExt cx="0" cy="0"/>
        </a:xfrm>
      </p:grpSpPr>
      <p:pic>
        <p:nvPicPr>
          <p:cNvPr id="301" name="Google Shape;301;p60"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02" name="Google Shape;302;p60"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03" name="Google Shape;303;p60"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304" name="Google Shape;304;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5"/>
        <p:cNvGrpSpPr/>
        <p:nvPr/>
      </p:nvGrpSpPr>
      <p:grpSpPr>
        <a:xfrm>
          <a:off x="0" y="0"/>
          <a:ext cx="0" cy="0"/>
          <a:chOff x="0" y="0"/>
          <a:chExt cx="0" cy="0"/>
        </a:xfrm>
      </p:grpSpPr>
      <p:sp>
        <p:nvSpPr>
          <p:cNvPr id="306" name="Google Shape;306;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7" name="Google Shape;307;p6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8" name="Google Shape;308;p6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9" name="Google Shape;309;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0"/>
        <p:cNvGrpSpPr/>
        <p:nvPr/>
      </p:nvGrpSpPr>
      <p:grpSpPr>
        <a:xfrm>
          <a:off x="0" y="0"/>
          <a:ext cx="0" cy="0"/>
          <a:chOff x="0" y="0"/>
          <a:chExt cx="0" cy="0"/>
        </a:xfrm>
      </p:grpSpPr>
      <p:sp>
        <p:nvSpPr>
          <p:cNvPr id="311" name="Google Shape;311;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2" name="Google Shape;312;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3"/>
        <p:cNvGrpSpPr/>
        <p:nvPr/>
      </p:nvGrpSpPr>
      <p:grpSpPr>
        <a:xfrm>
          <a:off x="0" y="0"/>
          <a:ext cx="0" cy="0"/>
          <a:chOff x="0" y="0"/>
          <a:chExt cx="0" cy="0"/>
        </a:xfrm>
      </p:grpSpPr>
      <p:sp>
        <p:nvSpPr>
          <p:cNvPr id="314" name="Google Shape;314;p6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5" name="Google Shape;315;p6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6" name="Google Shape;316;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7"/>
        <p:cNvGrpSpPr/>
        <p:nvPr/>
      </p:nvGrpSpPr>
      <p:grpSpPr>
        <a:xfrm>
          <a:off x="0" y="0"/>
          <a:ext cx="0" cy="0"/>
          <a:chOff x="0" y="0"/>
          <a:chExt cx="0" cy="0"/>
        </a:xfrm>
      </p:grpSpPr>
      <p:sp>
        <p:nvSpPr>
          <p:cNvPr id="318" name="Google Shape;318;p6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19" name="Google Shape;319;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0"/>
        <p:cNvGrpSpPr/>
        <p:nvPr/>
      </p:nvGrpSpPr>
      <p:grpSpPr>
        <a:xfrm>
          <a:off x="0" y="0"/>
          <a:ext cx="0" cy="0"/>
          <a:chOff x="0" y="0"/>
          <a:chExt cx="0" cy="0"/>
        </a:xfrm>
      </p:grpSpPr>
      <p:sp>
        <p:nvSpPr>
          <p:cNvPr id="321" name="Google Shape;321;p6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6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3" name="Google Shape;323;p6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4" name="Google Shape;324;p6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25" name="Google Shape;325;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6"/>
        <p:cNvGrpSpPr/>
        <p:nvPr/>
      </p:nvGrpSpPr>
      <p:grpSpPr>
        <a:xfrm>
          <a:off x="0" y="0"/>
          <a:ext cx="0" cy="0"/>
          <a:chOff x="0" y="0"/>
          <a:chExt cx="0" cy="0"/>
        </a:xfrm>
      </p:grpSpPr>
      <p:sp>
        <p:nvSpPr>
          <p:cNvPr id="327" name="Google Shape;327;p6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328" name="Google Shape;328;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9"/>
        <p:cNvGrpSpPr/>
        <p:nvPr/>
      </p:nvGrpSpPr>
      <p:grpSpPr>
        <a:xfrm>
          <a:off x="0" y="0"/>
          <a:ext cx="0" cy="0"/>
          <a:chOff x="0" y="0"/>
          <a:chExt cx="0" cy="0"/>
        </a:xfrm>
      </p:grpSpPr>
      <p:sp>
        <p:nvSpPr>
          <p:cNvPr id="330" name="Google Shape;330;p6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31" name="Google Shape;331;p6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32" name="Google Shape;332;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60"/>
        <p:cNvGrpSpPr/>
        <p:nvPr/>
      </p:nvGrpSpPr>
      <p:grpSpPr>
        <a:xfrm>
          <a:off x="0" y="0"/>
          <a:ext cx="0" cy="0"/>
          <a:chOff x="0" y="0"/>
          <a:chExt cx="0" cy="0"/>
        </a:xfrm>
      </p:grpSpPr>
      <p:sp>
        <p:nvSpPr>
          <p:cNvPr id="61" name="Google Shape;61;p3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3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63" name="Google Shape;63;p3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64" name="Google Shape;64;p34"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65" name="Google Shape;65;p34"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66" name="Google Shape;66;p3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7" name="Google Shape;67;p3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68" name="Google Shape;68;p3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69" name="Google Shape;69;p34"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70" name="Google Shape;70;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333"/>
        <p:cNvGrpSpPr/>
        <p:nvPr/>
      </p:nvGrpSpPr>
      <p:grpSpPr>
        <a:xfrm>
          <a:off x="0" y="0"/>
          <a:ext cx="0" cy="0"/>
          <a:chOff x="0" y="0"/>
          <a:chExt cx="0" cy="0"/>
        </a:xfrm>
      </p:grpSpPr>
      <p:sp>
        <p:nvSpPr>
          <p:cNvPr id="334" name="Google Shape;334;g2eb57fa4619_1_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35" name="Google Shape;335;g2eb57fa4619_1_2"/>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36" name="Google Shape;336;g2eb57fa4619_1_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7" name="Google Shape;337;g2eb57fa4619_1_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338" name="Google Shape;338;g2eb57fa4619_1_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339" name="Google Shape;339;g2eb57fa4619_1_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340" name="Google Shape;340;g2eb57fa4619_1_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341" name="Google Shape;341;g2eb57fa4619_1_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342" name="Google Shape;342;g2eb57fa4619_1_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343" name="Google Shape;343;g2eb57fa4619_1_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344" name="Google Shape;344;g2eb57fa4619_1_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345" name="Google Shape;345;g2eb57fa4619_1_2"/>
          <p:cNvGrpSpPr/>
          <p:nvPr/>
        </p:nvGrpSpPr>
        <p:grpSpPr>
          <a:xfrm>
            <a:off x="311700" y="3548650"/>
            <a:ext cx="8363900" cy="646200"/>
            <a:chOff x="375100" y="3396250"/>
            <a:chExt cx="8363900" cy="646200"/>
          </a:xfrm>
        </p:grpSpPr>
        <p:sp>
          <p:nvSpPr>
            <p:cNvPr id="346" name="Google Shape;346;g2eb57fa4619_1_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2eb57fa4619_1_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g2eb57fa4619_1_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g2eb57fa4619_1_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2eb57fa4619_1_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351" name="Google Shape;351;g2eb57fa4619_1_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352" name="Google Shape;352;g2eb57fa4619_1_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353" name="Google Shape;353;g2eb57fa4619_1_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354" name="Google Shape;354;g2eb57fa4619_1_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5" name="Google Shape;355;g2eb57fa4619_1_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6" name="Google Shape;356;g2eb57fa4619_1_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357" name="Google Shape;357;g2eb57fa4619_1_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358" name="Google Shape;358;g2eb57fa4619_1_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359" name="Google Shape;359;g2eb57fa4619_1_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360" name="Google Shape;360;g2eb57fa4619_1_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361" name="Google Shape;361;g2eb57fa4619_1_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62" name="Google Shape;362;g2eb57fa4619_1_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Orange - 02">
  <p:cSld name="Divider - Orange - 02">
    <p:spTree>
      <p:nvGrpSpPr>
        <p:cNvPr id="1" name="Shape 77"/>
        <p:cNvGrpSpPr/>
        <p:nvPr/>
      </p:nvGrpSpPr>
      <p:grpSpPr>
        <a:xfrm>
          <a:off x="0" y="0"/>
          <a:ext cx="0" cy="0"/>
          <a:chOff x="0" y="0"/>
          <a:chExt cx="0" cy="0"/>
        </a:xfrm>
      </p:grpSpPr>
      <p:pic>
        <p:nvPicPr>
          <p:cNvPr id="78" name="Google Shape;78;p37"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9" name="Google Shape;79;p3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0" name="Google Shape;80;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1" name="Google Shape;81;p3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2" name="Google Shape;82;p3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887376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19"/>
        <p:cNvGrpSpPr/>
        <p:nvPr/>
      </p:nvGrpSpPr>
      <p:grpSpPr>
        <a:xfrm>
          <a:off x="0" y="0"/>
          <a:ext cx="0" cy="0"/>
          <a:chOff x="0" y="0"/>
          <a:chExt cx="0" cy="0"/>
        </a:xfrm>
      </p:grpSpPr>
      <p:sp>
        <p:nvSpPr>
          <p:cNvPr id="120" name="Google Shape;120;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1" name="Google Shape;121;p44"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4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23" name="Google Shape;123;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24" name="Google Shape;124;p44"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125" name="Google Shape;125;p44"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26" name="Google Shape;126;p44"/>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27" name="Google Shape;127;p44"/>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88"/>
        <p:cNvGrpSpPr/>
        <p:nvPr/>
      </p:nvGrpSpPr>
      <p:grpSpPr>
        <a:xfrm>
          <a:off x="0" y="0"/>
          <a:ext cx="0" cy="0"/>
          <a:chOff x="0" y="0"/>
          <a:chExt cx="0" cy="0"/>
        </a:xfrm>
      </p:grpSpPr>
      <p:pic>
        <p:nvPicPr>
          <p:cNvPr id="189" name="Google Shape;189;p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90" name="Google Shape;190;p4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91" name="Google Shape;191;p4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92" name="Google Shape;192;p4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93" name="Google Shape;193;p4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94" name="Google Shape;194;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95" name="Google Shape;195;p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96" name="Google Shape;196;p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97"/>
        <p:cNvGrpSpPr/>
        <p:nvPr/>
      </p:nvGrpSpPr>
      <p:grpSpPr>
        <a:xfrm>
          <a:off x="0" y="0"/>
          <a:ext cx="0" cy="0"/>
          <a:chOff x="0" y="0"/>
          <a:chExt cx="0" cy="0"/>
        </a:xfrm>
      </p:grpSpPr>
      <p:pic>
        <p:nvPicPr>
          <p:cNvPr id="198" name="Google Shape;198;p49"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9" name="Google Shape;199;p4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0" name="Google Shape;200;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01" name="Google Shape;201;p4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2" name="Google Shape;202;p4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03"/>
        <p:cNvGrpSpPr/>
        <p:nvPr/>
      </p:nvGrpSpPr>
      <p:grpSpPr>
        <a:xfrm>
          <a:off x="0" y="0"/>
          <a:ext cx="0" cy="0"/>
          <a:chOff x="0" y="0"/>
          <a:chExt cx="0" cy="0"/>
        </a:xfrm>
      </p:grpSpPr>
      <p:pic>
        <p:nvPicPr>
          <p:cNvPr id="204" name="Google Shape;204;p50"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05" name="Google Shape;205;p5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6" name="Google Shape;206;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07" name="Google Shape;207;p5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8" name="Google Shape;208;p5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27"/>
        <p:cNvGrpSpPr/>
        <p:nvPr/>
      </p:nvGrpSpPr>
      <p:grpSpPr>
        <a:xfrm>
          <a:off x="0" y="0"/>
          <a:ext cx="0" cy="0"/>
          <a:chOff x="0" y="0"/>
          <a:chExt cx="0" cy="0"/>
        </a:xfrm>
      </p:grpSpPr>
      <p:pic>
        <p:nvPicPr>
          <p:cNvPr id="228" name="Google Shape;228;p54"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9" name="Google Shape;229;p5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30" name="Google Shape;230;p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31" name="Google Shape;231;p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32" name="Google Shape;232;p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245"/>
        <p:cNvGrpSpPr/>
        <p:nvPr/>
      </p:nvGrpSpPr>
      <p:grpSpPr>
        <a:xfrm>
          <a:off x="0" y="0"/>
          <a:ext cx="0" cy="0"/>
          <a:chOff x="0" y="0"/>
          <a:chExt cx="0" cy="0"/>
        </a:xfrm>
      </p:grpSpPr>
      <p:sp>
        <p:nvSpPr>
          <p:cNvPr id="246" name="Google Shape;246;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47" name="Google Shape;247;p3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48" name="Google Shape;248;p3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249" name="Google Shape;249;p3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250" name="Google Shape;250;p3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251" name="Google Shape;251;p3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252" name="Google Shape;252;p3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253" name="Google Shape;253;p3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254" name="Google Shape;254;p3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255" name="Google Shape;255;p3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256" name="Google Shape;256;p32"/>
          <p:cNvGrpSpPr/>
          <p:nvPr/>
        </p:nvGrpSpPr>
        <p:grpSpPr>
          <a:xfrm>
            <a:off x="311700" y="3548650"/>
            <a:ext cx="8363900" cy="646200"/>
            <a:chOff x="375100" y="3396250"/>
            <a:chExt cx="8363900" cy="646200"/>
          </a:xfrm>
        </p:grpSpPr>
        <p:sp>
          <p:nvSpPr>
            <p:cNvPr id="257" name="Google Shape;257;p3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3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3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3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3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262" name="Google Shape;262;p3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263" name="Google Shape;263;p3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264" name="Google Shape;264;p3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265" name="Google Shape;265;p3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6" name="Google Shape;266;p3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7" name="Google Shape;267;p3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268" name="Google Shape;268;p3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269" name="Google Shape;269;p3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270" name="Google Shape;270;p3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271" name="Google Shape;271;p3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272" name="Google Shape;272;p3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3" name="Google Shape;273;p3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274"/>
        <p:cNvGrpSpPr/>
        <p:nvPr/>
      </p:nvGrpSpPr>
      <p:grpSpPr>
        <a:xfrm>
          <a:off x="0" y="0"/>
          <a:ext cx="0" cy="0"/>
          <a:chOff x="0" y="0"/>
          <a:chExt cx="0" cy="0"/>
        </a:xfrm>
      </p:grpSpPr>
      <p:pic>
        <p:nvPicPr>
          <p:cNvPr id="275" name="Google Shape;275;p5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76" name="Google Shape;276;p5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77" name="Google Shape;277;p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8" name="Google Shape;278;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79" name="Google Shape;279;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63" r:id="rId3"/>
    <p:sldLayoutId id="2147483667" r:id="rId4"/>
    <p:sldLayoutId id="2147483690" r:id="rId5"/>
    <p:sldLayoutId id="2147483669" r:id="rId6"/>
    <p:sldLayoutId id="2147483673"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hyperlink" Target="https://wida.wisc.edu/sites/default/files/resource/Accessibility-Accommodations-Manual.pdf" TargetMode="Externa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hyperlink" Target="https://www.cde.state.co.us/assessment/training-accommodations"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hyperlink" Target="mailto:Sachdeva_a@cde.state.co.us" TargetMode="Externa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hyperlink" Target="https://www.cde.state.co.us/assessment/training-accommodations"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hyperlink" Target="https://www.cde.state.co.us/assessment/cmas_spaassessflowchart" TargetMode="Externa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hyperlink" Target="https://coassessments.com/practice-resources/" TargetMode="Externa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62.xml.rels><?xml version="1.0" encoding="UTF-8" standalone="yes"?>
<Relationships xmlns="http://schemas.openxmlformats.org/package/2006/relationships"><Relationship Id="rId3" Type="http://schemas.openxmlformats.org/officeDocument/2006/relationships/hyperlink" Target="https://www.cde.state.co.us/assessment/training-accommodations" TargetMode="External"/><Relationship Id="rId2" Type="http://schemas.openxmlformats.org/officeDocument/2006/relationships/hyperlink" Target="https://docs.google.com/document/d/18dTBlG8N7iunaPkEcFFrnEKcZKp2dDVOEKOxrOv8vgM/edit#heading=h.oj47ra4qg2ns" TargetMode="External"/><Relationship Id="rId1" Type="http://schemas.openxmlformats.org/officeDocument/2006/relationships/slideLayout" Target="../slideLayouts/slideLayout4.xml"/><Relationship Id="rId4" Type="http://schemas.openxmlformats.org/officeDocument/2006/relationships/hyperlink" Target="mailto:Sachdeva_a@cde.stat.co.us"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hyperlink" Target="mailto:Sachdeva_a@cde.state.co.us" TargetMode="Externa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hyperlink" Target="mailto:Sachdeva_a@cde.state.co.us" TargetMode="External"/><Relationship Id="rId2" Type="http://schemas.openxmlformats.org/officeDocument/2006/relationships/hyperlink" Target="https://www.cde.state.co.us/assessment/training-accommodations" TargetMode="Externa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hyperlink" Target="mailto:Sachdeva_a@cde.state.co.us" TargetMode="Externa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hyperlink" Target="mailto:Sachdeva_a@cde.state.co.us" TargetMode="Externa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jpg"/><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hyperlink" Target="https://www.cde.state.co.us/assessment/accommodations_crosswalk" TargetMode="Externa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hyperlink" Target="https://satsuite.collegeboard.org/media/pdf/sat-suite-college-board-approved-dictionaries.pdf" TargetMode="Externa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hyperlink" Target="https://www.cde.state.co.us/assessment/accommodations_crosswalk" TargetMode="Externa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hyperlink" Target="mailto:Sachdeva_a@cde.stat.co.us" TargetMode="Externa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hyperlink" Target="https://www.cde.state.co.us/assessment/training-accommodations"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hyperlink" Target="https://www.cde.state.co.us/assessment/training-accommodations" TargetMode="Externa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hyperlink" Target="mailto:achdeva_a@cde.state.co.us" TargetMode="External"/><Relationship Id="rId2" Type="http://schemas.openxmlformats.org/officeDocument/2006/relationships/hyperlink" Target="mailto:roden_m@cde.state.co.us" TargetMode="External"/><Relationship Id="rId1" Type="http://schemas.openxmlformats.org/officeDocument/2006/relationships/slideLayout" Target="../slideLayouts/slideLayout4.xml"/><Relationship Id="rId5" Type="http://schemas.openxmlformats.org/officeDocument/2006/relationships/hyperlink" Target="mailto:Hererra_g@cde.state.co.us" TargetMode="External"/><Relationship Id="rId4" Type="http://schemas.openxmlformats.org/officeDocument/2006/relationships/hyperlink" Target="mailto:villalobospavia_h@cde.state.co.us"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forms.office.com/r/F2z55wKMf6?origin=lprLink" TargetMode="Externa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4" name="Google Shape;474;p16"/>
          <p:cNvSpPr txBox="1">
            <a:spLocks noGrp="1"/>
          </p:cNvSpPr>
          <p:nvPr>
            <p:ph type="title" idx="3"/>
          </p:nvPr>
        </p:nvSpPr>
        <p:spPr>
          <a:xfrm>
            <a:off x="89123" y="2941983"/>
            <a:ext cx="5993625" cy="1047312"/>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2200"/>
              <a:buNone/>
            </a:pPr>
            <a:r>
              <a:rPr lang="en-US" sz="2800" dirty="0"/>
              <a:t>CDE State Assessment Accessibility and Accommodations</a:t>
            </a:r>
            <a:endParaRPr sz="2800" dirty="0"/>
          </a:p>
        </p:txBody>
      </p:sp>
      <p:sp>
        <p:nvSpPr>
          <p:cNvPr id="473" name="Google Shape;473;p16"/>
          <p:cNvSpPr txBox="1">
            <a:spLocks noGrp="1"/>
          </p:cNvSpPr>
          <p:nvPr>
            <p:ph type="title"/>
          </p:nvPr>
        </p:nvSpPr>
        <p:spPr>
          <a:xfrm>
            <a:off x="89123" y="3802689"/>
            <a:ext cx="5778300" cy="6369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2200"/>
              <a:buNone/>
            </a:pPr>
            <a:r>
              <a:rPr lang="en-US" sz="2800" dirty="0">
                <a:solidFill>
                  <a:schemeClr val="tx1"/>
                </a:solidFill>
              </a:rPr>
              <a:t>2025-2026</a:t>
            </a:r>
            <a:endParaRPr sz="2800" dirty="0">
              <a:solidFill>
                <a:schemeClr val="tx1"/>
              </a:solidFill>
            </a:endParaRPr>
          </a:p>
        </p:txBody>
      </p:sp>
      <p:sp>
        <p:nvSpPr>
          <p:cNvPr id="475" name="Google Shape;475;p16">
            <a:extLst>
              <a:ext uri="{C183D7F6-B498-43B3-948B-1728B52AA6E4}">
                <adec:decorative xmlns:adec="http://schemas.microsoft.com/office/drawing/2017/decorative" val="1"/>
              </a:ext>
            </a:extLst>
          </p:cNvPr>
          <p:cNvSpPr txBox="1"/>
          <p:nvPr/>
        </p:nvSpPr>
        <p:spPr>
          <a:xfrm>
            <a:off x="750950" y="1339025"/>
            <a:ext cx="7817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785DF-3610-398E-CE1D-506C9BBED912}"/>
              </a:ext>
            </a:extLst>
          </p:cNvPr>
          <p:cNvSpPr>
            <a:spLocks noGrp="1"/>
          </p:cNvSpPr>
          <p:nvPr>
            <p:ph type="title"/>
          </p:nvPr>
        </p:nvSpPr>
        <p:spPr>
          <a:xfrm>
            <a:off x="311699" y="105100"/>
            <a:ext cx="8500763" cy="741300"/>
          </a:xfrm>
        </p:spPr>
        <p:txBody>
          <a:bodyPr/>
          <a:lstStyle/>
          <a:p>
            <a:r>
              <a:rPr lang="en-US" sz="2400" dirty="0"/>
              <a:t>Administrative Considerations and Accessibility Features</a:t>
            </a:r>
          </a:p>
        </p:txBody>
      </p:sp>
      <p:sp>
        <p:nvSpPr>
          <p:cNvPr id="5" name="Content Placeholder 2">
            <a:extLst>
              <a:ext uri="{FF2B5EF4-FFF2-40B4-BE49-F238E27FC236}">
                <a16:creationId xmlns:a16="http://schemas.microsoft.com/office/drawing/2014/main" id="{4C2395BE-E799-553C-95F8-08828EE85568}"/>
              </a:ext>
            </a:extLst>
          </p:cNvPr>
          <p:cNvSpPr>
            <a:spLocks noGrp="1"/>
          </p:cNvSpPr>
          <p:nvPr>
            <p:ph type="body" idx="1"/>
          </p:nvPr>
        </p:nvSpPr>
        <p:spPr>
          <a:xfrm>
            <a:off x="102603" y="991408"/>
            <a:ext cx="4087734" cy="3035300"/>
          </a:xfrm>
        </p:spPr>
        <p:txBody>
          <a:bodyPr>
            <a:noAutofit/>
          </a:bodyPr>
          <a:lstStyle/>
          <a:p>
            <a:pPr marL="127000" indent="0">
              <a:buNone/>
            </a:pPr>
            <a:r>
              <a:rPr lang="en-US" sz="1800" b="1" dirty="0"/>
              <a:t>Administrative Considerations: </a:t>
            </a:r>
            <a:r>
              <a:rPr lang="en-US" sz="1800" dirty="0"/>
              <a:t>Adjustments made to the students’ testing environment. For example, students may require 1:1 or small group testing. Administrative considerations are, typically, universally available to all students.</a:t>
            </a:r>
          </a:p>
          <a:p>
            <a:pPr marL="127000" indent="0">
              <a:buNone/>
            </a:pPr>
            <a:endParaRPr lang="en-US" sz="1800" dirty="0"/>
          </a:p>
        </p:txBody>
      </p:sp>
      <p:sp>
        <p:nvSpPr>
          <p:cNvPr id="6" name="Content Placeholder 2">
            <a:extLst>
              <a:ext uri="{FF2B5EF4-FFF2-40B4-BE49-F238E27FC236}">
                <a16:creationId xmlns:a16="http://schemas.microsoft.com/office/drawing/2014/main" id="{278B6B33-F519-2B18-8F67-43952465F113}"/>
              </a:ext>
            </a:extLst>
          </p:cNvPr>
          <p:cNvSpPr txBox="1">
            <a:spLocks/>
          </p:cNvSpPr>
          <p:nvPr/>
        </p:nvSpPr>
        <p:spPr>
          <a:xfrm>
            <a:off x="4190337" y="991408"/>
            <a:ext cx="4622126" cy="3035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127000" indent="0">
              <a:buFont typeface="Roboto"/>
              <a:buNone/>
            </a:pPr>
            <a:r>
              <a:rPr lang="en-US" sz="1800" b="1" dirty="0"/>
              <a:t>Accessibility Features: </a:t>
            </a:r>
            <a:r>
              <a:rPr lang="en-US" sz="1800" dirty="0"/>
              <a:t>Adjustments made to increase the students’ access to the assessment by providing tools and supports that the students use in daily instruction. For example, the embedded zoom feature or the answer eliminator tool. Accessibility features are, typically, universally available to all students.</a:t>
            </a:r>
          </a:p>
        </p:txBody>
      </p:sp>
    </p:spTree>
    <p:extLst>
      <p:ext uri="{BB962C8B-B14F-4D97-AF65-F5344CB8AC3E}">
        <p14:creationId xmlns:p14="http://schemas.microsoft.com/office/powerpoint/2010/main" val="641669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E45FE-4EF4-8BA4-7428-9991C18CAB71}"/>
              </a:ext>
            </a:extLst>
          </p:cNvPr>
          <p:cNvSpPr>
            <a:spLocks noGrp="1"/>
          </p:cNvSpPr>
          <p:nvPr>
            <p:ph type="title"/>
          </p:nvPr>
        </p:nvSpPr>
        <p:spPr/>
        <p:txBody>
          <a:bodyPr/>
          <a:lstStyle/>
          <a:p>
            <a:r>
              <a:rPr lang="en-US" sz="2800" dirty="0"/>
              <a:t>Definition of Accommodations</a:t>
            </a:r>
          </a:p>
        </p:txBody>
      </p:sp>
      <p:sp>
        <p:nvSpPr>
          <p:cNvPr id="5" name="Content Placeholder 1">
            <a:extLst>
              <a:ext uri="{FF2B5EF4-FFF2-40B4-BE49-F238E27FC236}">
                <a16:creationId xmlns:a16="http://schemas.microsoft.com/office/drawing/2014/main" id="{A2D0F4BD-4C26-E9B0-D6FE-3BDDE70E93B8}"/>
              </a:ext>
            </a:extLst>
          </p:cNvPr>
          <p:cNvSpPr txBox="1">
            <a:spLocks noGrp="1"/>
          </p:cNvSpPr>
          <p:nvPr>
            <p:ph type="body" idx="1"/>
          </p:nvPr>
        </p:nvSpPr>
        <p:spPr>
          <a:xfrm>
            <a:off x="311700" y="1002798"/>
            <a:ext cx="7167900" cy="3408780"/>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 indent="0">
              <a:lnSpc>
                <a:spcPct val="120000"/>
              </a:lnSpc>
              <a:spcAft>
                <a:spcPts val="900"/>
              </a:spcAft>
              <a:buFont typeface="Arial" panose="020B0604020202020204" pitchFamily="34" charset="0"/>
              <a:buNone/>
            </a:pPr>
            <a:r>
              <a:rPr lang="en-US" sz="3300" dirty="0">
                <a:solidFill>
                  <a:srgbClr val="000000"/>
                </a:solidFill>
              </a:rPr>
              <a:t>Accommodations are practices and procedures that provide equitable access to the education environment and curriculum during instruction and assessment for students who have a documented need, including students with a disability and students who are eligible for a Language Instruction Educational Program (LIEP). Accommodations are directly related to a student’s identified disability and/or area of need as a student eligible through LIEP* instructional practices and the ability to access the test.</a:t>
            </a:r>
          </a:p>
          <a:p>
            <a:pPr marL="34290" indent="0">
              <a:lnSpc>
                <a:spcPct val="120000"/>
              </a:lnSpc>
              <a:spcAft>
                <a:spcPts val="900"/>
              </a:spcAft>
              <a:buFont typeface="Arial" panose="020B0604020202020204" pitchFamily="34" charset="0"/>
              <a:buNone/>
            </a:pPr>
            <a:r>
              <a:rPr lang="en-US" sz="2200" dirty="0">
                <a:solidFill>
                  <a:srgbClr val="000000"/>
                </a:solidFill>
              </a:rPr>
              <a:t>*Students in a LIEP are identified as Non English Proficient (NEP) or Limited English Proficient (LEP).</a:t>
            </a:r>
          </a:p>
          <a:p>
            <a:pPr>
              <a:spcAft>
                <a:spcPts val="450"/>
              </a:spcAft>
            </a:pPr>
            <a:endParaRPr lang="en-US" sz="1950" dirty="0">
              <a:solidFill>
                <a:srgbClr val="000000"/>
              </a:solidFill>
            </a:endParaRPr>
          </a:p>
        </p:txBody>
      </p:sp>
    </p:spTree>
    <p:extLst>
      <p:ext uri="{BB962C8B-B14F-4D97-AF65-F5344CB8AC3E}">
        <p14:creationId xmlns:p14="http://schemas.microsoft.com/office/powerpoint/2010/main" val="3126277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742EF-7951-C6A4-918B-9FC9BCD2C409}"/>
              </a:ext>
            </a:extLst>
          </p:cNvPr>
          <p:cNvSpPr>
            <a:spLocks noGrp="1"/>
          </p:cNvSpPr>
          <p:nvPr>
            <p:ph type="title"/>
          </p:nvPr>
        </p:nvSpPr>
        <p:spPr/>
        <p:txBody>
          <a:bodyPr/>
          <a:lstStyle/>
          <a:p>
            <a:r>
              <a:rPr lang="en-US" sz="2800" dirty="0"/>
              <a:t>Requirements for Accommodations</a:t>
            </a:r>
          </a:p>
        </p:txBody>
      </p:sp>
      <p:sp>
        <p:nvSpPr>
          <p:cNvPr id="5" name="Content Placeholder 2">
            <a:extLst>
              <a:ext uri="{FF2B5EF4-FFF2-40B4-BE49-F238E27FC236}">
                <a16:creationId xmlns:a16="http://schemas.microsoft.com/office/drawing/2014/main" id="{BF13C061-FEBE-1F38-64C6-B7897D507DE1}"/>
              </a:ext>
            </a:extLst>
          </p:cNvPr>
          <p:cNvSpPr>
            <a:spLocks noGrp="1"/>
          </p:cNvSpPr>
          <p:nvPr>
            <p:ph type="body" idx="1"/>
          </p:nvPr>
        </p:nvSpPr>
        <p:spPr>
          <a:xfrm>
            <a:off x="311701" y="993913"/>
            <a:ext cx="8242897" cy="3095487"/>
          </a:xfrm>
        </p:spPr>
        <p:txBody>
          <a:bodyPr>
            <a:noAutofit/>
          </a:bodyPr>
          <a:lstStyle/>
          <a:p>
            <a:pPr marL="127000" indent="0">
              <a:spcAft>
                <a:spcPts val="450"/>
              </a:spcAft>
              <a:buNone/>
            </a:pPr>
            <a:r>
              <a:rPr lang="en-US" sz="1800" b="1" dirty="0">
                <a:solidFill>
                  <a:srgbClr val="000000"/>
                </a:solidFill>
              </a:rPr>
              <a:t>The student’s team:</a:t>
            </a:r>
          </a:p>
          <a:p>
            <a:pPr>
              <a:buFont typeface="Wingdings" panose="05000000000000000000" pitchFamily="2" charset="2"/>
              <a:buChar char="§"/>
            </a:pPr>
            <a:r>
              <a:rPr lang="en-US" sz="1800" dirty="0">
                <a:solidFill>
                  <a:srgbClr val="000000"/>
                </a:solidFill>
              </a:rPr>
              <a:t>Determines the student’s need for each accommodation on an individual basis </a:t>
            </a:r>
          </a:p>
          <a:p>
            <a:pPr>
              <a:buFont typeface="Wingdings" panose="05000000000000000000" pitchFamily="2" charset="2"/>
              <a:buChar char="§"/>
            </a:pPr>
            <a:r>
              <a:rPr lang="en-US" sz="1800" dirty="0">
                <a:solidFill>
                  <a:srgbClr val="000000"/>
                </a:solidFill>
              </a:rPr>
              <a:t>Documents each accommodation in a formal IEP/504 </a:t>
            </a: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plan </a:t>
            </a:r>
            <a:r>
              <a:rPr lang="en-US" sz="1800" b="0" i="0" u="none" strike="noStrike" dirty="0">
                <a:solidFill>
                  <a:srgbClr val="000000"/>
                </a:solidFill>
                <a:effectLst/>
                <a:latin typeface="Roboto" panose="02000000000000000000" pitchFamily="2" charset="0"/>
                <a:ea typeface="Roboto" panose="02000000000000000000" pitchFamily="2" charset="0"/>
                <a:cs typeface="Roboto" panose="02000000000000000000" pitchFamily="2" charset="0"/>
              </a:rPr>
              <a:t>or through LIEP instructional practices</a:t>
            </a:r>
            <a:endParaRPr lang="en-US" sz="1800" dirty="0">
              <a:solidFill>
                <a:srgbClr val="000000"/>
              </a:solidFill>
              <a:latin typeface="Roboto" panose="02000000000000000000" pitchFamily="2" charset="0"/>
              <a:ea typeface="Roboto" panose="02000000000000000000" pitchFamily="2" charset="0"/>
              <a:cs typeface="Roboto" panose="02000000000000000000" pitchFamily="2" charset="0"/>
            </a:endParaRPr>
          </a:p>
          <a:p>
            <a:pPr>
              <a:buFont typeface="Wingdings" panose="05000000000000000000" pitchFamily="2" charset="2"/>
              <a:buChar char="§"/>
            </a:pPr>
            <a:r>
              <a:rPr lang="en-US" sz="1800" dirty="0">
                <a:solidFill>
                  <a:srgbClr val="000000"/>
                </a:solidFill>
              </a:rPr>
              <a:t>Evaluates each accommodation regularly based on need and effectiveness</a:t>
            </a:r>
          </a:p>
          <a:p>
            <a:pPr>
              <a:buFont typeface="Wingdings" panose="05000000000000000000" pitchFamily="2" charset="2"/>
              <a:buChar char="§"/>
            </a:pPr>
            <a:r>
              <a:rPr lang="en-US" sz="1800" dirty="0">
                <a:solidFill>
                  <a:srgbClr val="000000"/>
                </a:solidFill>
              </a:rPr>
              <a:t>Ensures the student uses the accommodation more than 55% of the time during instruction, classroom assessment, and benchmark assessment</a:t>
            </a:r>
          </a:p>
          <a:p>
            <a:pPr>
              <a:buFont typeface="Wingdings" panose="05000000000000000000" pitchFamily="2" charset="2"/>
              <a:buChar char="§"/>
            </a:pPr>
            <a:r>
              <a:rPr lang="en-US" sz="1800" dirty="0">
                <a:solidFill>
                  <a:srgbClr val="000000"/>
                </a:solidFill>
              </a:rPr>
              <a:t>Ensures the identified assessment accommodations are aligned to the allowable assessment accommodations</a:t>
            </a:r>
          </a:p>
        </p:txBody>
      </p:sp>
    </p:spTree>
    <p:extLst>
      <p:ext uri="{BB962C8B-B14F-4D97-AF65-F5344CB8AC3E}">
        <p14:creationId xmlns:p14="http://schemas.microsoft.com/office/powerpoint/2010/main" val="3700382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845EA-F514-A1BA-BDD5-8A49F277323E}"/>
              </a:ext>
            </a:extLst>
          </p:cNvPr>
          <p:cNvSpPr>
            <a:spLocks noGrp="1"/>
          </p:cNvSpPr>
          <p:nvPr>
            <p:ph type="title"/>
          </p:nvPr>
        </p:nvSpPr>
        <p:spPr/>
        <p:txBody>
          <a:bodyPr/>
          <a:lstStyle/>
          <a:p>
            <a:r>
              <a:rPr lang="en-US" sz="2800" dirty="0"/>
              <a:t>Conditions for Using Accommodations</a:t>
            </a:r>
          </a:p>
        </p:txBody>
      </p:sp>
      <p:sp>
        <p:nvSpPr>
          <p:cNvPr id="3" name="Text Placeholder 2">
            <a:extLst>
              <a:ext uri="{FF2B5EF4-FFF2-40B4-BE49-F238E27FC236}">
                <a16:creationId xmlns:a16="http://schemas.microsoft.com/office/drawing/2014/main" id="{20D4F1B8-0AED-CC6B-732A-D87E1D308E77}"/>
              </a:ext>
            </a:extLst>
          </p:cNvPr>
          <p:cNvSpPr>
            <a:spLocks noGrp="1"/>
          </p:cNvSpPr>
          <p:nvPr>
            <p:ph type="body" idx="1"/>
          </p:nvPr>
        </p:nvSpPr>
        <p:spPr>
          <a:xfrm>
            <a:off x="311699" y="1025718"/>
            <a:ext cx="8188245" cy="3498155"/>
          </a:xfrm>
        </p:spPr>
        <p:txBody>
          <a:bodyPr>
            <a:normAutofit/>
          </a:bodyPr>
          <a:lstStyle/>
          <a:p>
            <a:pPr>
              <a:buFont typeface="Wingdings" panose="05000000000000000000" pitchFamily="2" charset="2"/>
              <a:buChar char="§"/>
            </a:pPr>
            <a:r>
              <a:rPr lang="en-US" sz="1800" dirty="0">
                <a:solidFill>
                  <a:srgbClr val="000000"/>
                </a:solidFill>
              </a:rPr>
              <a:t>The student routinely uses the accommodation for both classroom instruction and assessment</a:t>
            </a:r>
          </a:p>
          <a:p>
            <a:pPr>
              <a:buFont typeface="Wingdings" panose="05000000000000000000" pitchFamily="2" charset="2"/>
              <a:buChar char="§"/>
            </a:pPr>
            <a:r>
              <a:rPr lang="en-US" sz="1800" dirty="0">
                <a:solidFill>
                  <a:srgbClr val="000000"/>
                </a:solidFill>
              </a:rPr>
              <a:t>The accommodation(s) do not change what the assessment measures</a:t>
            </a:r>
          </a:p>
          <a:p>
            <a:pPr>
              <a:buFont typeface="Wingdings" panose="05000000000000000000" pitchFamily="2" charset="2"/>
              <a:buChar char="§"/>
            </a:pPr>
            <a:r>
              <a:rPr lang="en-US" sz="1800" dirty="0">
                <a:solidFill>
                  <a:srgbClr val="000000"/>
                </a:solidFill>
              </a:rPr>
              <a:t>The testing accommodations should be consistent with what the student uses throughout the year to access instruction and assessment</a:t>
            </a:r>
          </a:p>
          <a:p>
            <a:pPr>
              <a:buFont typeface="Wingdings" panose="05000000000000000000" pitchFamily="2" charset="2"/>
              <a:buChar char="§"/>
            </a:pPr>
            <a:r>
              <a:rPr lang="en-US" sz="1800" dirty="0">
                <a:solidFill>
                  <a:srgbClr val="000000"/>
                </a:solidFill>
              </a:rPr>
              <a:t>Students are practiced and proficient with the accommodation</a:t>
            </a:r>
          </a:p>
          <a:p>
            <a:pPr lvl="1">
              <a:buFont typeface="Wingdings" panose="05000000000000000000" pitchFamily="2" charset="2"/>
              <a:buChar char="§"/>
            </a:pPr>
            <a:r>
              <a:rPr lang="en-US" sz="1600" dirty="0">
                <a:solidFill>
                  <a:srgbClr val="000000"/>
                </a:solidFill>
              </a:rPr>
              <a:t>They are not being tested on using the accommodation; they are being tested on the content</a:t>
            </a:r>
            <a:endParaRPr lang="en-US" sz="1600" dirty="0"/>
          </a:p>
          <a:p>
            <a:endParaRPr lang="en-US" dirty="0"/>
          </a:p>
        </p:txBody>
      </p:sp>
    </p:spTree>
    <p:extLst>
      <p:ext uri="{BB962C8B-B14F-4D97-AF65-F5344CB8AC3E}">
        <p14:creationId xmlns:p14="http://schemas.microsoft.com/office/powerpoint/2010/main" val="3651171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48045-FB84-4F03-DFC6-B655049B283E}"/>
              </a:ext>
            </a:extLst>
          </p:cNvPr>
          <p:cNvSpPr>
            <a:spLocks noGrp="1"/>
          </p:cNvSpPr>
          <p:nvPr>
            <p:ph type="title"/>
          </p:nvPr>
        </p:nvSpPr>
        <p:spPr>
          <a:xfrm>
            <a:off x="311699" y="105100"/>
            <a:ext cx="8474491" cy="741300"/>
          </a:xfrm>
        </p:spPr>
        <p:txBody>
          <a:bodyPr/>
          <a:lstStyle/>
          <a:p>
            <a:r>
              <a:rPr lang="en-US" sz="2200" dirty="0"/>
              <a:t>Instructional Accommodations vs. Assessment Accommodations</a:t>
            </a:r>
          </a:p>
        </p:txBody>
      </p:sp>
      <p:sp>
        <p:nvSpPr>
          <p:cNvPr id="3" name="Text Placeholder 2">
            <a:extLst>
              <a:ext uri="{FF2B5EF4-FFF2-40B4-BE49-F238E27FC236}">
                <a16:creationId xmlns:a16="http://schemas.microsoft.com/office/drawing/2014/main" id="{74AEC103-A9EA-38D9-3633-77D569107E67}"/>
              </a:ext>
            </a:extLst>
          </p:cNvPr>
          <p:cNvSpPr>
            <a:spLocks noGrp="1"/>
          </p:cNvSpPr>
          <p:nvPr>
            <p:ph type="body" idx="1"/>
          </p:nvPr>
        </p:nvSpPr>
        <p:spPr>
          <a:xfrm>
            <a:off x="311699" y="1152475"/>
            <a:ext cx="8264931" cy="3034800"/>
          </a:xfrm>
        </p:spPr>
        <p:txBody>
          <a:bodyPr>
            <a:noAutofit/>
          </a:bodyPr>
          <a:lstStyle/>
          <a:p>
            <a:r>
              <a:rPr lang="en-US" sz="1800" dirty="0">
                <a:solidFill>
                  <a:srgbClr val="000000"/>
                </a:solidFill>
              </a:rPr>
              <a:t>Instructional accommodations are different from assessment accommodations</a:t>
            </a:r>
          </a:p>
          <a:p>
            <a:r>
              <a:rPr lang="en-US" sz="1800" dirty="0"/>
              <a:t>Students use instructional accommodations to learn and process classroom content</a:t>
            </a:r>
          </a:p>
          <a:p>
            <a:r>
              <a:rPr lang="en-US" sz="1800" dirty="0"/>
              <a:t>Assessment accommodations are used to demonstrate what they know</a:t>
            </a:r>
          </a:p>
          <a:p>
            <a:pPr lvl="1"/>
            <a:r>
              <a:rPr lang="en-US" sz="1800" dirty="0"/>
              <a:t>Not all accommodations used in the classroom are appropriate for assessment</a:t>
            </a:r>
          </a:p>
          <a:p>
            <a:pPr lvl="1"/>
            <a:r>
              <a:rPr lang="en-US" sz="1800" dirty="0"/>
              <a:t>If the accommodation interferes with the construct of the assessment, it can become a modification and therefore non-allowable</a:t>
            </a:r>
          </a:p>
        </p:txBody>
      </p:sp>
    </p:spTree>
    <p:extLst>
      <p:ext uri="{BB962C8B-B14F-4D97-AF65-F5344CB8AC3E}">
        <p14:creationId xmlns:p14="http://schemas.microsoft.com/office/powerpoint/2010/main" val="554933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21C21-6B87-331C-BFD7-2126F5221E53}"/>
              </a:ext>
            </a:extLst>
          </p:cNvPr>
          <p:cNvSpPr>
            <a:spLocks noGrp="1"/>
          </p:cNvSpPr>
          <p:nvPr>
            <p:ph type="title"/>
          </p:nvPr>
        </p:nvSpPr>
        <p:spPr/>
        <p:txBody>
          <a:bodyPr/>
          <a:lstStyle/>
          <a:p>
            <a:r>
              <a:rPr lang="en-US" sz="2800" dirty="0"/>
              <a:t>Accommodations </a:t>
            </a:r>
            <a:r>
              <a:rPr lang="en-US" sz="2800" i="1" u="sng" dirty="0"/>
              <a:t>do not</a:t>
            </a:r>
            <a:r>
              <a:rPr lang="en-US" sz="2800" dirty="0"/>
              <a:t>…</a:t>
            </a:r>
          </a:p>
        </p:txBody>
      </p:sp>
      <p:sp>
        <p:nvSpPr>
          <p:cNvPr id="5" name="Content Placeholder 1">
            <a:extLst>
              <a:ext uri="{FF2B5EF4-FFF2-40B4-BE49-F238E27FC236}">
                <a16:creationId xmlns:a16="http://schemas.microsoft.com/office/drawing/2014/main" id="{069838E3-E751-996A-FF08-F3432D8C73C3}"/>
              </a:ext>
            </a:extLst>
          </p:cNvPr>
          <p:cNvSpPr txBox="1">
            <a:spLocks noGrp="1"/>
          </p:cNvSpPr>
          <p:nvPr>
            <p:ph type="body" idx="1"/>
          </p:nvPr>
        </p:nvSpPr>
        <p:spPr>
          <a:xfrm>
            <a:off x="311149" y="919746"/>
            <a:ext cx="8624303" cy="35827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Interfere with the construct of the assessment or the standard being assessed</a:t>
            </a:r>
          </a:p>
          <a:p>
            <a:pPr lvl="1">
              <a:buFont typeface="Wingdings" panose="05000000000000000000" pitchFamily="2" charset="2"/>
              <a:buChar char="§"/>
            </a:pP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Cannot modify or change the standard</a:t>
            </a:r>
          </a:p>
          <a:p>
            <a:pPr>
              <a:buFont typeface="Wingdings" panose="05000000000000000000" pitchFamily="2" charset="2"/>
              <a:buChar char="§"/>
            </a:pP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Reduce learning expectations</a:t>
            </a:r>
          </a:p>
          <a:p>
            <a:pPr>
              <a:buFont typeface="Wingdings" panose="05000000000000000000" pitchFamily="2" charset="2"/>
              <a:buChar char="§"/>
            </a:pP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Reduce rigor or relevant cognitive load</a:t>
            </a:r>
          </a:p>
          <a:p>
            <a:pPr>
              <a:buFont typeface="Wingdings" panose="05000000000000000000" pitchFamily="2" charset="2"/>
              <a:buChar char="§"/>
            </a:pP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Give an unfair advantage to a single student or group of students</a:t>
            </a:r>
          </a:p>
          <a:p>
            <a:pPr>
              <a:buFont typeface="Wingdings" panose="05000000000000000000" pitchFamily="2" charset="2"/>
              <a:buChar char="§"/>
            </a:pP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Help students “do better”</a:t>
            </a:r>
          </a:p>
        </p:txBody>
      </p:sp>
    </p:spTree>
    <p:extLst>
      <p:ext uri="{BB962C8B-B14F-4D97-AF65-F5344CB8AC3E}">
        <p14:creationId xmlns:p14="http://schemas.microsoft.com/office/powerpoint/2010/main" val="3685905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21C21-6B87-331C-BFD7-2126F5221E53}"/>
              </a:ext>
            </a:extLst>
          </p:cNvPr>
          <p:cNvSpPr>
            <a:spLocks noGrp="1"/>
          </p:cNvSpPr>
          <p:nvPr>
            <p:ph type="title"/>
          </p:nvPr>
        </p:nvSpPr>
        <p:spPr/>
        <p:txBody>
          <a:bodyPr/>
          <a:lstStyle/>
          <a:p>
            <a:r>
              <a:rPr lang="en-US" sz="2800" dirty="0"/>
              <a:t>Accommodations </a:t>
            </a:r>
            <a:r>
              <a:rPr lang="en-US" sz="2800" i="1" u="sng" dirty="0"/>
              <a:t>must not be</a:t>
            </a:r>
            <a:r>
              <a:rPr lang="en-US" sz="2800" dirty="0"/>
              <a:t>…</a:t>
            </a:r>
          </a:p>
        </p:txBody>
      </p:sp>
      <p:sp>
        <p:nvSpPr>
          <p:cNvPr id="5" name="Content Placeholder 1">
            <a:extLst>
              <a:ext uri="{FF2B5EF4-FFF2-40B4-BE49-F238E27FC236}">
                <a16:creationId xmlns:a16="http://schemas.microsoft.com/office/drawing/2014/main" id="{069838E3-E751-996A-FF08-F3432D8C73C3}"/>
              </a:ext>
            </a:extLst>
          </p:cNvPr>
          <p:cNvSpPr txBox="1">
            <a:spLocks noGrp="1"/>
          </p:cNvSpPr>
          <p:nvPr>
            <p:ph type="body" idx="1"/>
          </p:nvPr>
        </p:nvSpPr>
        <p:spPr>
          <a:xfrm>
            <a:off x="311149" y="919746"/>
            <a:ext cx="8624303" cy="35827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Provided without regular evaluation and evidence of use and effectiveness</a:t>
            </a:r>
          </a:p>
          <a:p>
            <a:pPr>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Implemented by disability label or identification through LIEP instructional practices </a:t>
            </a:r>
          </a:p>
          <a:p>
            <a:pPr>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Implemented by class placement or groups within a class</a:t>
            </a:r>
          </a:p>
          <a:p>
            <a:pPr>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Assigned without evidence of practice and proficiency</a:t>
            </a:r>
          </a:p>
          <a:p>
            <a:pPr>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Used only for assessment purposes</a:t>
            </a:r>
          </a:p>
          <a:p>
            <a:pPr>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Selected as a “just in case”</a:t>
            </a:r>
          </a:p>
        </p:txBody>
      </p:sp>
    </p:spTree>
    <p:extLst>
      <p:ext uri="{BB962C8B-B14F-4D97-AF65-F5344CB8AC3E}">
        <p14:creationId xmlns:p14="http://schemas.microsoft.com/office/powerpoint/2010/main" val="3130463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21C21-6B87-331C-BFD7-2126F5221E53}"/>
              </a:ext>
            </a:extLst>
          </p:cNvPr>
          <p:cNvSpPr>
            <a:spLocks noGrp="1"/>
          </p:cNvSpPr>
          <p:nvPr>
            <p:ph type="title"/>
          </p:nvPr>
        </p:nvSpPr>
        <p:spPr/>
        <p:txBody>
          <a:bodyPr/>
          <a:lstStyle/>
          <a:p>
            <a:r>
              <a:rPr lang="en-US" sz="2800" dirty="0"/>
              <a:t>Accommodations </a:t>
            </a:r>
            <a:r>
              <a:rPr lang="en-US" sz="2800" i="1" u="sng" dirty="0"/>
              <a:t>are not</a:t>
            </a:r>
            <a:r>
              <a:rPr lang="en-US" sz="2800" dirty="0"/>
              <a:t>…</a:t>
            </a:r>
          </a:p>
        </p:txBody>
      </p:sp>
      <p:sp>
        <p:nvSpPr>
          <p:cNvPr id="5" name="Content Placeholder 1">
            <a:extLst>
              <a:ext uri="{FF2B5EF4-FFF2-40B4-BE49-F238E27FC236}">
                <a16:creationId xmlns:a16="http://schemas.microsoft.com/office/drawing/2014/main" id="{069838E3-E751-996A-FF08-F3432D8C73C3}"/>
              </a:ext>
            </a:extLst>
          </p:cNvPr>
          <p:cNvSpPr txBox="1">
            <a:spLocks noGrp="1"/>
          </p:cNvSpPr>
          <p:nvPr>
            <p:ph type="body" idx="1"/>
          </p:nvPr>
        </p:nvSpPr>
        <p:spPr>
          <a:xfrm>
            <a:off x="311149" y="919746"/>
            <a:ext cx="8624303" cy="35827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Used for the convenience of staff or schedule</a:t>
            </a:r>
          </a:p>
          <a:p>
            <a:pPr>
              <a:buFont typeface="Wingdings" panose="05000000000000000000" pitchFamily="2" charset="2"/>
              <a:buChar char="§"/>
            </a:pP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Assigned because they are instructed to do so</a:t>
            </a:r>
          </a:p>
          <a:p>
            <a:pPr>
              <a:buFont typeface="Wingdings" panose="05000000000000000000" pitchFamily="2" charset="2"/>
              <a:buChar char="§"/>
            </a:pP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Assigned without evidence of regular use and effectiveness during classroom instruction and assessment and/or benchmark assessment</a:t>
            </a:r>
          </a:p>
          <a:p>
            <a:pPr marL="0" indent="0">
              <a:buNone/>
            </a:pPr>
            <a:endParaRPr lang="en-US" sz="180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401943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B0E2A-FC40-21CB-CBC8-CD4E8C0ADE0C}"/>
              </a:ext>
            </a:extLst>
          </p:cNvPr>
          <p:cNvSpPr>
            <a:spLocks noGrp="1"/>
          </p:cNvSpPr>
          <p:nvPr>
            <p:ph type="title"/>
          </p:nvPr>
        </p:nvSpPr>
        <p:spPr>
          <a:xfrm>
            <a:off x="311699" y="105100"/>
            <a:ext cx="8297563" cy="741300"/>
          </a:xfrm>
        </p:spPr>
        <p:txBody>
          <a:bodyPr/>
          <a:lstStyle/>
          <a:p>
            <a:r>
              <a:rPr lang="en-US" sz="2200" dirty="0"/>
              <a:t>Assessment Accommodations vs. Assessment Modifications</a:t>
            </a:r>
          </a:p>
        </p:txBody>
      </p:sp>
      <p:sp>
        <p:nvSpPr>
          <p:cNvPr id="5" name="Content Placeholder 1">
            <a:extLst>
              <a:ext uri="{FF2B5EF4-FFF2-40B4-BE49-F238E27FC236}">
                <a16:creationId xmlns:a16="http://schemas.microsoft.com/office/drawing/2014/main" id="{33C9B759-7194-9F1F-24A3-C477E4700FC3}"/>
              </a:ext>
            </a:extLst>
          </p:cNvPr>
          <p:cNvSpPr txBox="1">
            <a:spLocks noGrp="1"/>
          </p:cNvSpPr>
          <p:nvPr>
            <p:ph type="body" idx="1"/>
          </p:nvPr>
        </p:nvSpPr>
        <p:spPr>
          <a:xfrm>
            <a:off x="311700" y="894111"/>
            <a:ext cx="4062448" cy="30353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Aft>
                <a:spcPts val="450"/>
              </a:spcAft>
              <a:buNone/>
            </a:pPr>
            <a:r>
              <a:rPr lang="en-US" sz="1800" b="1" dirty="0"/>
              <a:t>Accommodations</a:t>
            </a:r>
            <a:r>
              <a:rPr lang="en-US" sz="1800" dirty="0"/>
              <a:t>: Adjustments to standardized testing materials or procedures that allow students to demonstrate their knowledge without changing the construct or standard being assessed. Accommodations on assessment maintain the expectations and rigor of the assessment.</a:t>
            </a:r>
          </a:p>
        </p:txBody>
      </p:sp>
      <p:sp>
        <p:nvSpPr>
          <p:cNvPr id="6" name="Content Placeholder 1">
            <a:extLst>
              <a:ext uri="{FF2B5EF4-FFF2-40B4-BE49-F238E27FC236}">
                <a16:creationId xmlns:a16="http://schemas.microsoft.com/office/drawing/2014/main" id="{418D0764-1963-AC5F-8EBB-D7F30FEC2A4E}"/>
              </a:ext>
            </a:extLst>
          </p:cNvPr>
          <p:cNvSpPr txBox="1">
            <a:spLocks/>
          </p:cNvSpPr>
          <p:nvPr/>
        </p:nvSpPr>
        <p:spPr>
          <a:xfrm>
            <a:off x="4572000" y="894111"/>
            <a:ext cx="4443663" cy="3035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0" indent="0">
              <a:lnSpc>
                <a:spcPct val="120000"/>
              </a:lnSpc>
              <a:buNone/>
            </a:pPr>
            <a:r>
              <a:rPr lang="en-US" sz="1800" b="1" dirty="0"/>
              <a:t>Modifications</a:t>
            </a:r>
            <a:r>
              <a:rPr lang="en-US" sz="1800" dirty="0"/>
              <a:t>: Adjustments to the administration, standardized testing materials, or procedures of an assessment that fundamentally change what the assessment measures. Therefore, </a:t>
            </a:r>
            <a:r>
              <a:rPr lang="en-US" sz="1800" i="1" dirty="0"/>
              <a:t>modifications do not result in valid scores</a:t>
            </a:r>
            <a:r>
              <a:rPr lang="en-US" sz="1800" dirty="0"/>
              <a:t>. </a:t>
            </a:r>
            <a:br>
              <a:rPr lang="en-US" sz="1800" dirty="0"/>
            </a:br>
            <a:endParaRPr lang="en-US" sz="1800" dirty="0">
              <a:solidFill>
                <a:srgbClr val="000000"/>
              </a:solidFill>
            </a:endParaRPr>
          </a:p>
        </p:txBody>
      </p:sp>
    </p:spTree>
    <p:extLst>
      <p:ext uri="{BB962C8B-B14F-4D97-AF65-F5344CB8AC3E}">
        <p14:creationId xmlns:p14="http://schemas.microsoft.com/office/powerpoint/2010/main" val="806502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D3BEA-54C3-898D-7311-FDD7957BCA77}"/>
              </a:ext>
            </a:extLst>
          </p:cNvPr>
          <p:cNvSpPr>
            <a:spLocks noGrp="1"/>
          </p:cNvSpPr>
          <p:nvPr>
            <p:ph type="title"/>
          </p:nvPr>
        </p:nvSpPr>
        <p:spPr>
          <a:xfrm>
            <a:off x="311699" y="105100"/>
            <a:ext cx="8569907" cy="741300"/>
          </a:xfrm>
        </p:spPr>
        <p:txBody>
          <a:bodyPr/>
          <a:lstStyle/>
          <a:p>
            <a:r>
              <a:rPr lang="en-US" sz="2200" dirty="0"/>
              <a:t>Allowable vs. Non-Allowable Accommodations and Modifications</a:t>
            </a:r>
          </a:p>
        </p:txBody>
      </p:sp>
      <p:sp>
        <p:nvSpPr>
          <p:cNvPr id="3" name="Text Placeholder 2">
            <a:extLst>
              <a:ext uri="{FF2B5EF4-FFF2-40B4-BE49-F238E27FC236}">
                <a16:creationId xmlns:a16="http://schemas.microsoft.com/office/drawing/2014/main" id="{2EF376EE-DDEC-3837-0CED-BBC4DB6D76D5}"/>
              </a:ext>
            </a:extLst>
          </p:cNvPr>
          <p:cNvSpPr>
            <a:spLocks noGrp="1"/>
          </p:cNvSpPr>
          <p:nvPr>
            <p:ph type="body" idx="1"/>
          </p:nvPr>
        </p:nvSpPr>
        <p:spPr>
          <a:xfrm>
            <a:off x="0" y="876163"/>
            <a:ext cx="4197684" cy="3918401"/>
          </a:xfrm>
        </p:spPr>
        <p:txBody>
          <a:bodyPr>
            <a:normAutofit fontScale="85000" lnSpcReduction="10000"/>
          </a:bodyPr>
          <a:lstStyle/>
          <a:p>
            <a:pPr marL="127000" indent="0">
              <a:buNone/>
            </a:pPr>
            <a:r>
              <a:rPr lang="en-US" sz="1900" b="1" dirty="0"/>
              <a:t>Allowable accommodations </a:t>
            </a:r>
            <a:r>
              <a:rPr lang="en-US" sz="1900" dirty="0"/>
              <a:t>are approved by CDE. Standard accommodations, Emergency Accommodations, approved Unique Accommodations and approved Special Accommodations are allowable and will result in a valid score.</a:t>
            </a:r>
          </a:p>
          <a:p>
            <a:pPr marL="127000" indent="0">
              <a:buNone/>
            </a:pPr>
            <a:endParaRPr lang="en-US" sz="1900" dirty="0"/>
          </a:p>
          <a:p>
            <a:pPr marL="127000" indent="0">
              <a:buNone/>
            </a:pPr>
            <a:r>
              <a:rPr lang="en-US" sz="1900" dirty="0"/>
              <a:t>Examples:</a:t>
            </a:r>
          </a:p>
          <a:p>
            <a:r>
              <a:rPr lang="en-US" sz="1900" dirty="0"/>
              <a:t>Paper format: standard print, large print, and braille</a:t>
            </a:r>
          </a:p>
          <a:p>
            <a:r>
              <a:rPr lang="en-US" sz="1900" dirty="0"/>
              <a:t>Approved UARs</a:t>
            </a:r>
          </a:p>
          <a:p>
            <a:r>
              <a:rPr lang="en-US" sz="1900" dirty="0"/>
              <a:t>Extended time</a:t>
            </a:r>
          </a:p>
          <a:p>
            <a:r>
              <a:rPr lang="en-US" sz="1900" dirty="0"/>
              <a:t>Stop-the-clock breaks</a:t>
            </a:r>
          </a:p>
          <a:p>
            <a:pPr marL="127000" indent="0">
              <a:buNone/>
            </a:pPr>
            <a:endParaRPr lang="en-US" dirty="0"/>
          </a:p>
          <a:p>
            <a:pPr marL="127000" indent="0">
              <a:buNone/>
            </a:pPr>
            <a:endParaRPr lang="en-US" dirty="0"/>
          </a:p>
          <a:p>
            <a:pPr marL="127000" indent="0">
              <a:buNone/>
            </a:pPr>
            <a:endParaRPr lang="en-US" dirty="0"/>
          </a:p>
        </p:txBody>
      </p:sp>
      <p:sp>
        <p:nvSpPr>
          <p:cNvPr id="5" name="Text Placeholder 2">
            <a:extLst>
              <a:ext uri="{FF2B5EF4-FFF2-40B4-BE49-F238E27FC236}">
                <a16:creationId xmlns:a16="http://schemas.microsoft.com/office/drawing/2014/main" id="{919CD7F3-E365-882C-B590-D62F6F120CA6}"/>
              </a:ext>
            </a:extLst>
          </p:cNvPr>
          <p:cNvSpPr txBox="1">
            <a:spLocks/>
          </p:cNvSpPr>
          <p:nvPr/>
        </p:nvSpPr>
        <p:spPr>
          <a:xfrm>
            <a:off x="4117473" y="876163"/>
            <a:ext cx="4882148" cy="32608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127000" indent="0">
              <a:buFont typeface="Roboto"/>
              <a:buNone/>
            </a:pPr>
            <a:r>
              <a:rPr lang="en-US" b="1" dirty="0"/>
              <a:t>Non-Allowable accommodations and modifications</a:t>
            </a:r>
            <a:r>
              <a:rPr lang="en-US" dirty="0"/>
              <a:t> change the standard conditions of the testing environment, the construct being measured, may interfere with test security, and consequently, will not result in a valid score.</a:t>
            </a:r>
          </a:p>
          <a:p>
            <a:pPr marL="127000" indent="0">
              <a:buFont typeface="Roboto"/>
              <a:buNone/>
            </a:pPr>
            <a:endParaRPr lang="en-US" dirty="0"/>
          </a:p>
          <a:p>
            <a:pPr marL="127000" indent="0">
              <a:buFont typeface="Roboto"/>
              <a:buNone/>
            </a:pPr>
            <a:r>
              <a:rPr lang="en-US" dirty="0"/>
              <a:t>Examples:</a:t>
            </a:r>
          </a:p>
          <a:p>
            <a:r>
              <a:rPr lang="en-US" dirty="0"/>
              <a:t>Text-to-Speech on CMAS ELA</a:t>
            </a:r>
          </a:p>
          <a:p>
            <a:r>
              <a:rPr lang="en-US" dirty="0"/>
              <a:t>Non-Approved UARs</a:t>
            </a:r>
          </a:p>
          <a:p>
            <a:r>
              <a:rPr lang="en-US" dirty="0"/>
              <a:t>Artificial Intelligence (AI)</a:t>
            </a:r>
          </a:p>
          <a:p>
            <a:r>
              <a:rPr lang="en-US" dirty="0"/>
              <a:t>Unapproved non-standard accommodation</a:t>
            </a:r>
          </a:p>
          <a:p>
            <a:r>
              <a:rPr lang="en-US" dirty="0"/>
              <a:t>Any undocumented accommodation</a:t>
            </a:r>
          </a:p>
        </p:txBody>
      </p:sp>
    </p:spTree>
    <p:extLst>
      <p:ext uri="{BB962C8B-B14F-4D97-AF65-F5344CB8AC3E}">
        <p14:creationId xmlns:p14="http://schemas.microsoft.com/office/powerpoint/2010/main" val="2619533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6" name="Google Shape;496;p20"/>
          <p:cNvSpPr txBox="1">
            <a:spLocks noGrp="1"/>
          </p:cNvSpPr>
          <p:nvPr>
            <p:ph type="title"/>
          </p:nvPr>
        </p:nvSpPr>
        <p:spPr>
          <a:xfrm>
            <a:off x="311700" y="105100"/>
            <a:ext cx="71616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sz="2800" dirty="0"/>
              <a:t>Agenda</a:t>
            </a:r>
            <a:endParaRPr sz="2800" dirty="0"/>
          </a:p>
        </p:txBody>
      </p:sp>
      <p:sp>
        <p:nvSpPr>
          <p:cNvPr id="497" name="Google Shape;497;p20"/>
          <p:cNvSpPr txBox="1">
            <a:spLocks noGrp="1"/>
          </p:cNvSpPr>
          <p:nvPr>
            <p:ph type="body" idx="1"/>
          </p:nvPr>
        </p:nvSpPr>
        <p:spPr>
          <a:xfrm>
            <a:off x="311700" y="985962"/>
            <a:ext cx="6831562" cy="3103188"/>
          </a:xfrm>
          <a:prstGeom prst="rect">
            <a:avLst/>
          </a:prstGeom>
          <a:noFill/>
          <a:ln>
            <a:noFill/>
          </a:ln>
        </p:spPr>
        <p:txBody>
          <a:bodyPr spcFirstLastPara="1" wrap="square" lIns="91425" tIns="91425" rIns="91425" bIns="91425" anchor="t" anchorCtr="0">
            <a:noAutofit/>
          </a:bodyPr>
          <a:lstStyle/>
          <a:p>
            <a:pPr marL="285750" indent="-285750">
              <a:spcAft>
                <a:spcPts val="1200"/>
              </a:spcAft>
            </a:pPr>
            <a:r>
              <a:rPr lang="en-US" sz="1800" dirty="0"/>
              <a:t>Privacy Laws in Colorado</a:t>
            </a:r>
          </a:p>
          <a:p>
            <a:pPr marL="285750" indent="-285750">
              <a:spcAft>
                <a:spcPts val="1200"/>
              </a:spcAft>
            </a:pPr>
            <a:r>
              <a:rPr lang="en-US" sz="1800" dirty="0"/>
              <a:t>Accommodations</a:t>
            </a:r>
          </a:p>
          <a:p>
            <a:pPr marL="285750" indent="-285750">
              <a:spcAft>
                <a:spcPts val="1200"/>
              </a:spcAft>
            </a:pPr>
            <a:r>
              <a:rPr lang="en-US" sz="1800" dirty="0"/>
              <a:t>WIDA ACCESS</a:t>
            </a:r>
          </a:p>
          <a:p>
            <a:pPr marL="285750" indent="-285750">
              <a:spcAft>
                <a:spcPts val="1200"/>
              </a:spcAft>
            </a:pPr>
            <a:r>
              <a:rPr lang="en-US" sz="1800" dirty="0"/>
              <a:t>CMAS</a:t>
            </a:r>
          </a:p>
          <a:p>
            <a:pPr marL="285750" indent="-285750">
              <a:spcAft>
                <a:spcPts val="1200"/>
              </a:spcAft>
            </a:pPr>
            <a:r>
              <a:rPr lang="en-US" sz="1800" dirty="0"/>
              <a:t>Emergency, Unique, and Special Accommodations</a:t>
            </a:r>
          </a:p>
          <a:p>
            <a:pPr marL="285750" indent="-285750">
              <a:spcAft>
                <a:spcPts val="1200"/>
              </a:spcAft>
            </a:pPr>
            <a:r>
              <a:rPr lang="en-US" sz="1800" dirty="0"/>
              <a:t>Colorado PSAT/SAT</a:t>
            </a:r>
          </a:p>
          <a:p>
            <a:pPr marL="285750" indent="-285750">
              <a:spcAft>
                <a:spcPts val="1200"/>
              </a:spcAft>
            </a:pPr>
            <a:r>
              <a:rPr lang="en-US" sz="1800" dirty="0"/>
              <a:t>Wrap Up and Final Points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60CB9-F8A0-8F69-1DDC-F5A999B8D5CD}"/>
              </a:ext>
            </a:extLst>
          </p:cNvPr>
          <p:cNvSpPr>
            <a:spLocks noGrp="1"/>
          </p:cNvSpPr>
          <p:nvPr>
            <p:ph type="title"/>
          </p:nvPr>
        </p:nvSpPr>
        <p:spPr>
          <a:xfrm>
            <a:off x="311699" y="105100"/>
            <a:ext cx="7741437" cy="741300"/>
          </a:xfrm>
        </p:spPr>
        <p:txBody>
          <a:bodyPr/>
          <a:lstStyle/>
          <a:p>
            <a:r>
              <a:rPr lang="en-US" sz="2800" dirty="0"/>
              <a:t>Tentative 2025-26 State Assessment Calendar</a:t>
            </a:r>
          </a:p>
        </p:txBody>
      </p:sp>
      <p:graphicFrame>
        <p:nvGraphicFramePr>
          <p:cNvPr id="5" name="Content Placeholder 4">
            <a:extLst>
              <a:ext uri="{FF2B5EF4-FFF2-40B4-BE49-F238E27FC236}">
                <a16:creationId xmlns:a16="http://schemas.microsoft.com/office/drawing/2014/main" id="{E6B60D92-D534-4490-9DD3-2F892EB237BA}"/>
              </a:ext>
            </a:extLst>
          </p:cNvPr>
          <p:cNvGraphicFramePr>
            <a:graphicFrameLocks noGrp="1"/>
          </p:cNvGraphicFramePr>
          <p:nvPr>
            <p:ph idx="1"/>
            <p:extLst>
              <p:ext uri="{D42A27DB-BD31-4B8C-83A1-F6EECF244321}">
                <p14:modId xmlns:p14="http://schemas.microsoft.com/office/powerpoint/2010/main" val="2648106110"/>
              </p:ext>
            </p:extLst>
          </p:nvPr>
        </p:nvGraphicFramePr>
        <p:xfrm>
          <a:off x="288758" y="1009574"/>
          <a:ext cx="8546770" cy="3175414"/>
        </p:xfrm>
        <a:graphic>
          <a:graphicData uri="http://schemas.openxmlformats.org/drawingml/2006/table">
            <a:tbl>
              <a:tblPr firstRow="1" bandRow="1">
                <a:tableStyleId>{5A111915-BE36-4E01-A7E5-04B1672EAD32}</a:tableStyleId>
              </a:tblPr>
              <a:tblGrid>
                <a:gridCol w="2792660">
                  <a:extLst>
                    <a:ext uri="{9D8B030D-6E8A-4147-A177-3AD203B41FA5}">
                      <a16:colId xmlns:a16="http://schemas.microsoft.com/office/drawing/2014/main" val="20000"/>
                    </a:ext>
                  </a:extLst>
                </a:gridCol>
                <a:gridCol w="1957127">
                  <a:extLst>
                    <a:ext uri="{9D8B030D-6E8A-4147-A177-3AD203B41FA5}">
                      <a16:colId xmlns:a16="http://schemas.microsoft.com/office/drawing/2014/main" val="20001"/>
                    </a:ext>
                  </a:extLst>
                </a:gridCol>
                <a:gridCol w="3796983">
                  <a:extLst>
                    <a:ext uri="{9D8B030D-6E8A-4147-A177-3AD203B41FA5}">
                      <a16:colId xmlns:a16="http://schemas.microsoft.com/office/drawing/2014/main" val="20002"/>
                    </a:ext>
                  </a:extLst>
                </a:gridCol>
              </a:tblGrid>
              <a:tr h="288196">
                <a:tc>
                  <a:txBody>
                    <a:bodyPr/>
                    <a:lstStyle/>
                    <a:p>
                      <a:pPr marL="0" marR="0" algn="ctr">
                        <a:spcBef>
                          <a:spcPts val="0"/>
                        </a:spcBef>
                        <a:spcAft>
                          <a:spcPts val="0"/>
                        </a:spcAft>
                      </a:pPr>
                      <a:r>
                        <a:rPr lang="en-US" sz="1400" dirty="0">
                          <a:effectLst/>
                          <a:latin typeface="Roboto" panose="02000000000000000000" pitchFamily="2" charset="0"/>
                          <a:ea typeface="Roboto" panose="02000000000000000000" pitchFamily="2" charset="0"/>
                          <a:cs typeface="Roboto" panose="02000000000000000000" pitchFamily="2" charset="0"/>
                        </a:rPr>
                        <a:t>Assessment</a:t>
                      </a:r>
                      <a:endParaRPr lang="en-US" sz="1400" dirty="0">
                        <a:solidFill>
                          <a:schemeClr val="bg1">
                            <a:lumMod val="10000"/>
                          </a:schemeClr>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chemeClr val="accent5">
                        <a:lumMod val="75000"/>
                      </a:schemeClr>
                    </a:solidFill>
                  </a:tcPr>
                </a:tc>
                <a:tc>
                  <a:txBody>
                    <a:bodyPr/>
                    <a:lstStyle/>
                    <a:p>
                      <a:pPr marL="0" marR="0" algn="ctr">
                        <a:spcBef>
                          <a:spcPts val="0"/>
                        </a:spcBef>
                        <a:spcAft>
                          <a:spcPts val="0"/>
                        </a:spcAft>
                      </a:pPr>
                      <a:r>
                        <a:rPr lang="en-US" sz="1400" dirty="0">
                          <a:effectLst/>
                          <a:latin typeface="Roboto" panose="02000000000000000000" pitchFamily="2" charset="0"/>
                          <a:ea typeface="Roboto" panose="02000000000000000000" pitchFamily="2" charset="0"/>
                          <a:cs typeface="Roboto" panose="02000000000000000000" pitchFamily="2" charset="0"/>
                        </a:rPr>
                        <a:t>Grade(s)</a:t>
                      </a:r>
                      <a:endParaRPr lang="en-US" sz="1400" dirty="0">
                        <a:solidFill>
                          <a:schemeClr val="bg1">
                            <a:lumMod val="10000"/>
                          </a:schemeClr>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chemeClr val="accent5">
                        <a:lumMod val="75000"/>
                      </a:schemeClr>
                    </a:solidFill>
                  </a:tcPr>
                </a:tc>
                <a:tc>
                  <a:txBody>
                    <a:bodyPr/>
                    <a:lstStyle/>
                    <a:p>
                      <a:pPr marL="0" marR="0" algn="ctr">
                        <a:spcBef>
                          <a:spcPts val="0"/>
                        </a:spcBef>
                        <a:spcAft>
                          <a:spcPts val="0"/>
                        </a:spcAft>
                      </a:pPr>
                      <a:r>
                        <a:rPr lang="en-US" sz="1400" dirty="0">
                          <a:effectLst/>
                          <a:latin typeface="Roboto" panose="02000000000000000000" pitchFamily="2" charset="0"/>
                          <a:ea typeface="Roboto" panose="02000000000000000000" pitchFamily="2" charset="0"/>
                          <a:cs typeface="Roboto" panose="02000000000000000000" pitchFamily="2" charset="0"/>
                        </a:rPr>
                        <a:t>Tentative Windows</a:t>
                      </a:r>
                      <a:endParaRPr lang="en-US" sz="1400" dirty="0">
                        <a:solidFill>
                          <a:schemeClr val="bg1">
                            <a:lumMod val="10000"/>
                          </a:schemeClr>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solidFill>
                      <a:schemeClr val="accent5">
                        <a:lumMod val="75000"/>
                      </a:schemeClr>
                    </a:solidFill>
                  </a:tcPr>
                </a:tc>
                <a:extLst>
                  <a:ext uri="{0D108BD9-81ED-4DB2-BD59-A6C34878D82A}">
                    <a16:rowId xmlns:a16="http://schemas.microsoft.com/office/drawing/2014/main" val="10000"/>
                  </a:ext>
                </a:extLst>
              </a:tr>
              <a:tr h="617220">
                <a:tc>
                  <a:txBody>
                    <a:bodyPr/>
                    <a:lstStyle/>
                    <a:p>
                      <a:pPr marL="0" marR="0" algn="ctr">
                        <a:spcBef>
                          <a:spcPts val="0"/>
                        </a:spcBef>
                        <a:spcAft>
                          <a:spcPts val="0"/>
                        </a:spcAft>
                      </a:pPr>
                      <a:r>
                        <a:rPr lang="en-US" sz="1400" dirty="0">
                          <a:effectLst/>
                          <a:latin typeface="Roboto" panose="02000000000000000000" pitchFamily="2" charset="0"/>
                          <a:ea typeface="Roboto" panose="02000000000000000000" pitchFamily="2" charset="0"/>
                          <a:cs typeface="Roboto" panose="02000000000000000000" pitchFamily="2" charset="0"/>
                        </a:rPr>
                        <a:t>WIDA ACCESS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Roboto" panose="02000000000000000000" pitchFamily="2" charset="0"/>
                          <a:ea typeface="Roboto" panose="02000000000000000000" pitchFamily="2" charset="0"/>
                          <a:cs typeface="Roboto" panose="02000000000000000000" pitchFamily="2" charset="0"/>
                        </a:rPr>
                        <a:t>Kindergarten ACCESS</a:t>
                      </a:r>
                    </a:p>
                    <a:p>
                      <a:pPr marL="0" marR="0" algn="ctr">
                        <a:spcBef>
                          <a:spcPts val="0"/>
                        </a:spcBef>
                        <a:spcAft>
                          <a:spcPts val="0"/>
                        </a:spcAft>
                      </a:pPr>
                      <a:r>
                        <a:rPr lang="en-US" sz="1400" b="0" dirty="0">
                          <a:solidFill>
                            <a:schemeClr val="tx1">
                              <a:lumMod val="50000"/>
                            </a:schemeClr>
                          </a:solidFill>
                          <a:effectLst/>
                          <a:latin typeface="Roboto" panose="02000000000000000000" pitchFamily="2" charset="0"/>
                          <a:ea typeface="Roboto" panose="02000000000000000000" pitchFamily="2" charset="0"/>
                          <a:cs typeface="Roboto" panose="02000000000000000000" pitchFamily="2" charset="0"/>
                        </a:rPr>
                        <a:t>Alternate ACCESS</a:t>
                      </a:r>
                    </a:p>
                  </a:txBody>
                  <a:tcPr marL="0" marR="0" marT="0" marB="0" anchor="ctr"/>
                </a:tc>
                <a:tc>
                  <a:txBody>
                    <a:bodyPr/>
                    <a:lstStyle/>
                    <a:p>
                      <a:pPr marL="0" marR="0" algn="ctr">
                        <a:spcBef>
                          <a:spcPts val="0"/>
                        </a:spcBef>
                        <a:spcAft>
                          <a:spcPts val="0"/>
                        </a:spcAft>
                      </a:pPr>
                      <a:r>
                        <a:rPr lang="en-US" sz="1400" dirty="0">
                          <a:effectLst/>
                          <a:latin typeface="Roboto" panose="02000000000000000000" pitchFamily="2" charset="0"/>
                          <a:ea typeface="Roboto" panose="02000000000000000000" pitchFamily="2" charset="0"/>
                          <a:cs typeface="Roboto" panose="02000000000000000000" pitchFamily="2" charset="0"/>
                        </a:rPr>
                        <a:t>K to 12</a:t>
                      </a:r>
                      <a:endParaRPr lang="en-US" sz="14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marR="0" algn="ctr">
                        <a:spcBef>
                          <a:spcPts val="0"/>
                        </a:spcBef>
                        <a:spcAft>
                          <a:spcPts val="0"/>
                        </a:spcAft>
                      </a:pPr>
                      <a:r>
                        <a:rPr lang="en-US" sz="1400" dirty="0">
                          <a:effectLst/>
                          <a:latin typeface="Roboto" panose="02000000000000000000" pitchFamily="2" charset="0"/>
                          <a:ea typeface="Roboto" panose="02000000000000000000" pitchFamily="2" charset="0"/>
                          <a:cs typeface="Roboto" panose="02000000000000000000" pitchFamily="2" charset="0"/>
                        </a:rPr>
                        <a:t>January 12 through February 13, 2026</a:t>
                      </a:r>
                      <a:endParaRPr lang="en-US" sz="14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01"/>
                  </a:ext>
                </a:extLst>
              </a:tr>
              <a:tr h="6172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Roboto" panose="02000000000000000000" pitchFamily="2" charset="0"/>
                          <a:ea typeface="Roboto" panose="02000000000000000000" pitchFamily="2" charset="0"/>
                          <a:cs typeface="Roboto" panose="02000000000000000000" pitchFamily="2" charset="0"/>
                        </a:rPr>
                        <a:t>CMAS and CoAlt: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Roboto" panose="02000000000000000000" pitchFamily="2" charset="0"/>
                          <a:ea typeface="Roboto" panose="02000000000000000000" pitchFamily="2" charset="0"/>
                          <a:cs typeface="Roboto" panose="02000000000000000000" pitchFamily="2" charset="0"/>
                        </a:rPr>
                        <a:t>Science and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Roboto" panose="02000000000000000000" pitchFamily="2" charset="0"/>
                          <a:ea typeface="Roboto" panose="02000000000000000000" pitchFamily="2" charset="0"/>
                          <a:cs typeface="Roboto" panose="02000000000000000000" pitchFamily="2" charset="0"/>
                        </a:rPr>
                        <a:t>Social Studies</a:t>
                      </a:r>
                      <a:endParaRPr lang="en-US" sz="1400" b="0" baseline="30000" dirty="0">
                        <a:solidFill>
                          <a:schemeClr val="tx1">
                            <a:lumMod val="50000"/>
                          </a:schemeClr>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dirty="0">
                        <a:effectLst/>
                        <a:latin typeface="Roboto" panose="02000000000000000000" pitchFamily="2" charset="0"/>
                        <a:ea typeface="Roboto" panose="02000000000000000000" pitchFamily="2" charset="0"/>
                        <a:cs typeface="Roboto" panose="02000000000000000000" pitchFamily="2"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Roboto" panose="02000000000000000000" pitchFamily="2" charset="0"/>
                          <a:ea typeface="Roboto" panose="02000000000000000000" pitchFamily="2" charset="0"/>
                          <a:cs typeface="Roboto" panose="02000000000000000000" pitchFamily="2" charset="0"/>
                        </a:rPr>
                        <a:t>5, 8, 11</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Roboto" panose="02000000000000000000" pitchFamily="2" charset="0"/>
                          <a:ea typeface="Roboto" panose="02000000000000000000" pitchFamily="2" charset="0"/>
                          <a:cs typeface="Roboto" panose="02000000000000000000" pitchFamily="2" charset="0"/>
                        </a:rPr>
                        <a:t>4 and 7 (select schools)</a:t>
                      </a:r>
                      <a:endParaRPr lang="en-US" sz="1400" baseline="300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pitchFamily="2" charset="0"/>
                          <a:ea typeface="Roboto" panose="02000000000000000000" pitchFamily="2" charset="0"/>
                          <a:cs typeface="Roboto" panose="02000000000000000000" pitchFamily="2" charset="0"/>
                        </a:rPr>
                        <a:t>April 6 through 24, 2026</a:t>
                      </a:r>
                      <a:endParaRPr lang="en-US" sz="1400" baseline="300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03"/>
                  </a:ext>
                </a:extLst>
              </a:tr>
              <a:tr h="3223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Roboto" panose="02000000000000000000" pitchFamily="2" charset="0"/>
                          <a:ea typeface="Roboto" panose="02000000000000000000" pitchFamily="2" charset="0"/>
                          <a:cs typeface="Roboto" panose="02000000000000000000" pitchFamily="2" charset="0"/>
                        </a:rPr>
                        <a:t>CMAS:</a:t>
                      </a:r>
                      <a:r>
                        <a:rPr lang="en-US" sz="1400" baseline="0" dirty="0">
                          <a:effectLst/>
                          <a:latin typeface="Roboto" panose="02000000000000000000" pitchFamily="2" charset="0"/>
                          <a:ea typeface="Roboto" panose="02000000000000000000" pitchFamily="2" charset="0"/>
                          <a:cs typeface="Roboto" panose="02000000000000000000" pitchFamily="2" charset="0"/>
                        </a:rPr>
                        <a:t> </a:t>
                      </a:r>
                      <a:r>
                        <a:rPr lang="en-US" sz="1400" dirty="0">
                          <a:effectLst/>
                          <a:latin typeface="Roboto" panose="02000000000000000000" pitchFamily="2" charset="0"/>
                          <a:ea typeface="Roboto" panose="02000000000000000000" pitchFamily="2" charset="0"/>
                          <a:cs typeface="Roboto" panose="02000000000000000000" pitchFamily="2" charset="0"/>
                        </a:rPr>
                        <a:t>Math</a:t>
                      </a:r>
                      <a:r>
                        <a:rPr lang="en-US" sz="1400" baseline="0" dirty="0">
                          <a:effectLst/>
                          <a:latin typeface="Roboto" panose="02000000000000000000" pitchFamily="2" charset="0"/>
                          <a:ea typeface="Roboto" panose="02000000000000000000" pitchFamily="2" charset="0"/>
                          <a:cs typeface="Roboto" panose="02000000000000000000" pitchFamily="2" charset="0"/>
                        </a:rPr>
                        <a:t> and ELA (CSLA</a:t>
                      </a:r>
                      <a:r>
                        <a:rPr lang="en-US" sz="1400" baseline="30000" dirty="0">
                          <a:effectLst/>
                          <a:latin typeface="Roboto" panose="02000000000000000000" pitchFamily="2" charset="0"/>
                          <a:ea typeface="Roboto" panose="02000000000000000000" pitchFamily="2" charset="0"/>
                          <a:cs typeface="Roboto" panose="02000000000000000000" pitchFamily="2" charset="0"/>
                        </a:rPr>
                        <a:t>1</a:t>
                      </a:r>
                      <a:r>
                        <a:rPr lang="en-US" sz="1400" baseline="0" dirty="0">
                          <a:effectLst/>
                          <a:latin typeface="Roboto" panose="02000000000000000000" pitchFamily="2" charset="0"/>
                          <a:ea typeface="Roboto" panose="02000000000000000000" pitchFamily="2" charset="0"/>
                          <a:cs typeface="Roboto" panose="02000000000000000000" pitchFamily="2" charset="0"/>
                        </a:rPr>
                        <a:t>)</a:t>
                      </a:r>
                      <a:r>
                        <a:rPr lang="en-US" sz="1400" dirty="0">
                          <a:effectLst/>
                          <a:latin typeface="Roboto" panose="02000000000000000000" pitchFamily="2" charset="0"/>
                          <a:ea typeface="Roboto" panose="02000000000000000000" pitchFamily="2" charset="0"/>
                          <a:cs typeface="Roboto" panose="02000000000000000000" pitchFamily="2" charset="0"/>
                        </a:rPr>
                        <a:t> </a:t>
                      </a:r>
                      <a:endParaRPr lang="en-US" sz="1400" b="0" dirty="0">
                        <a:solidFill>
                          <a:schemeClr val="tx1">
                            <a:lumMod val="50000"/>
                          </a:schemeClr>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marR="0" algn="ctr">
                        <a:spcBef>
                          <a:spcPts val="0"/>
                        </a:spcBef>
                        <a:spcAft>
                          <a:spcPts val="0"/>
                        </a:spcAft>
                      </a:pPr>
                      <a:r>
                        <a:rPr lang="en-US" sz="1400" dirty="0">
                          <a:effectLst/>
                          <a:latin typeface="Roboto" panose="02000000000000000000" pitchFamily="2" charset="0"/>
                          <a:ea typeface="Roboto" panose="02000000000000000000" pitchFamily="2" charset="0"/>
                          <a:cs typeface="Roboto" panose="02000000000000000000" pitchFamily="2" charset="0"/>
                        </a:rPr>
                        <a:t>3 to 8</a:t>
                      </a:r>
                      <a:endParaRPr lang="en-US" sz="1400" baseline="300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marR="0" algn="ctr">
                        <a:spcBef>
                          <a:spcPts val="0"/>
                        </a:spcBef>
                        <a:spcAft>
                          <a:spcPts val="0"/>
                        </a:spcAft>
                      </a:pPr>
                      <a:r>
                        <a:rPr lang="en-US" sz="1400" dirty="0">
                          <a:effectLst/>
                          <a:latin typeface="Roboto" panose="02000000000000000000" pitchFamily="2" charset="0"/>
                          <a:ea typeface="Roboto" panose="02000000000000000000" pitchFamily="2" charset="0"/>
                          <a:cs typeface="Roboto" panose="02000000000000000000" pitchFamily="2" charset="0"/>
                        </a:rPr>
                        <a:t>April 6 through 24, 2026</a:t>
                      </a:r>
                      <a:endParaRPr lang="en-US" sz="1400" baseline="300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04"/>
                  </a:ext>
                </a:extLst>
              </a:tr>
              <a:tr h="322326">
                <a:tc>
                  <a:txBody>
                    <a:bodyPr/>
                    <a:lstStyle/>
                    <a:p>
                      <a:pPr marL="0" marR="0" algn="ctr">
                        <a:spcBef>
                          <a:spcPts val="0"/>
                        </a:spcBef>
                        <a:spcAft>
                          <a:spcPts val="0"/>
                        </a:spcAft>
                      </a:pPr>
                      <a:r>
                        <a:rPr lang="en-US" sz="1400" dirty="0">
                          <a:effectLst/>
                          <a:latin typeface="Roboto" panose="02000000000000000000" pitchFamily="2" charset="0"/>
                          <a:ea typeface="Roboto" panose="02000000000000000000" pitchFamily="2" charset="0"/>
                          <a:cs typeface="Roboto" panose="02000000000000000000" pitchFamily="2" charset="0"/>
                        </a:rPr>
                        <a:t>CoAlt: DLM ELA and</a:t>
                      </a:r>
                      <a:r>
                        <a:rPr lang="en-US" sz="1400" baseline="0" dirty="0">
                          <a:effectLst/>
                          <a:latin typeface="Roboto" panose="02000000000000000000" pitchFamily="2" charset="0"/>
                          <a:ea typeface="Roboto" panose="02000000000000000000" pitchFamily="2" charset="0"/>
                          <a:cs typeface="Roboto" panose="02000000000000000000" pitchFamily="2" charset="0"/>
                        </a:rPr>
                        <a:t> Math</a:t>
                      </a:r>
                      <a:endParaRPr lang="en-US" sz="1400" b="0" dirty="0">
                        <a:solidFill>
                          <a:schemeClr val="tx1">
                            <a:lumMod val="50000"/>
                          </a:schemeClr>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marR="0" algn="ctr">
                        <a:spcBef>
                          <a:spcPts val="0"/>
                        </a:spcBef>
                        <a:spcAft>
                          <a:spcPts val="0"/>
                        </a:spcAft>
                      </a:pPr>
                      <a:r>
                        <a:rPr lang="en-US" sz="1400" dirty="0">
                          <a:effectLst/>
                          <a:latin typeface="Roboto" panose="02000000000000000000" pitchFamily="2" charset="0"/>
                          <a:ea typeface="Roboto" panose="02000000000000000000" pitchFamily="2" charset="0"/>
                          <a:cs typeface="Roboto" panose="02000000000000000000" pitchFamily="2" charset="0"/>
                        </a:rPr>
                        <a:t>3 to 8</a:t>
                      </a:r>
                      <a:endParaRPr lang="en-US" sz="14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tc>
                  <a:txBody>
                    <a:bodyPr/>
                    <a:lstStyle/>
                    <a:p>
                      <a:pPr marL="0" marR="0" algn="ctr">
                        <a:spcBef>
                          <a:spcPts val="0"/>
                        </a:spcBef>
                        <a:spcAft>
                          <a:spcPts val="0"/>
                        </a:spcAft>
                      </a:pPr>
                      <a:r>
                        <a:rPr lang="en-US" sz="1400" dirty="0">
                          <a:effectLst/>
                          <a:latin typeface="Roboto" panose="02000000000000000000" pitchFamily="2" charset="0"/>
                          <a:ea typeface="Roboto" panose="02000000000000000000" pitchFamily="2" charset="0"/>
                          <a:cs typeface="Roboto" panose="02000000000000000000" pitchFamily="2" charset="0"/>
                        </a:rPr>
                        <a:t>Aligned to CMAS: Math </a:t>
                      </a:r>
                      <a:r>
                        <a:rPr lang="en-US" sz="1400" baseline="0" dirty="0">
                          <a:effectLst/>
                          <a:latin typeface="Roboto" panose="02000000000000000000" pitchFamily="2" charset="0"/>
                          <a:ea typeface="Roboto" panose="02000000000000000000" pitchFamily="2" charset="0"/>
                          <a:cs typeface="Roboto" panose="02000000000000000000" pitchFamily="2" charset="0"/>
                        </a:rPr>
                        <a:t>and ELA schedule</a:t>
                      </a:r>
                      <a:endParaRPr lang="en-US" sz="140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05"/>
                  </a:ext>
                </a:extLst>
              </a:tr>
              <a:tr h="617220">
                <a:tc>
                  <a:txBody>
                    <a:bodyPr/>
                    <a:lstStyle/>
                    <a:p>
                      <a:pPr marL="0" marR="0" algn="ctr">
                        <a:spcBef>
                          <a:spcPts val="0"/>
                        </a:spcBef>
                        <a:spcAft>
                          <a:spcPts val="0"/>
                        </a:spcAft>
                      </a:pPr>
                      <a:r>
                        <a:rPr lang="en-US" sz="1400" dirty="0">
                          <a:effectLst/>
                          <a:latin typeface="Roboto" panose="02000000000000000000" pitchFamily="2" charset="0"/>
                          <a:ea typeface="Roboto" panose="02000000000000000000" pitchFamily="2" charset="0"/>
                          <a:cs typeface="Roboto" panose="02000000000000000000" pitchFamily="2" charset="0"/>
                        </a:rPr>
                        <a:t>CO PSAT</a:t>
                      </a:r>
                    </a:p>
                    <a:p>
                      <a:pPr marL="0" marR="0" algn="ctr">
                        <a:spcBef>
                          <a:spcPts val="0"/>
                        </a:spcBef>
                        <a:spcAft>
                          <a:spcPts val="0"/>
                        </a:spcAft>
                      </a:pPr>
                      <a:r>
                        <a:rPr lang="en-US" sz="1400" b="0" baseline="0" dirty="0">
                          <a:solidFill>
                            <a:schemeClr val="tx1">
                              <a:lumMod val="50000"/>
                            </a:schemeClr>
                          </a:solidFill>
                          <a:effectLst/>
                          <a:latin typeface="Roboto" panose="02000000000000000000" pitchFamily="2" charset="0"/>
                          <a:ea typeface="Roboto" panose="02000000000000000000" pitchFamily="2" charset="0"/>
                          <a:cs typeface="Roboto" panose="02000000000000000000" pitchFamily="2" charset="0"/>
                        </a:rPr>
                        <a:t>SAT</a:t>
                      </a:r>
                    </a:p>
                  </a:txBody>
                  <a:tcPr marL="0" marR="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effectLst/>
                          <a:latin typeface="Roboto" panose="02000000000000000000" pitchFamily="2" charset="0"/>
                          <a:ea typeface="Roboto" panose="02000000000000000000" pitchFamily="2" charset="0"/>
                          <a:cs typeface="Roboto" panose="02000000000000000000" pitchFamily="2" charset="0"/>
                        </a:rPr>
                        <a:t>9 and 10</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effectLst/>
                          <a:latin typeface="Roboto" panose="02000000000000000000" pitchFamily="2" charset="0"/>
                          <a:ea typeface="Roboto" panose="02000000000000000000" pitchFamily="2" charset="0"/>
                          <a:cs typeface="Roboto" panose="02000000000000000000" pitchFamily="2" charset="0"/>
                        </a:rPr>
                        <a:t>11</a:t>
                      </a:r>
                    </a:p>
                  </a:txBody>
                  <a:tcPr marL="0" marR="0" marT="0" marB="0" anchor="ctr"/>
                </a:tc>
                <a:tc>
                  <a:txBody>
                    <a:bodyPr/>
                    <a:lstStyle/>
                    <a:p>
                      <a:pPr algn="ctr"/>
                      <a:r>
                        <a:rPr lang="en-US" sz="1400" dirty="0">
                          <a:latin typeface="Roboto" panose="02000000000000000000" pitchFamily="2" charset="0"/>
                          <a:ea typeface="Roboto" panose="02000000000000000000" pitchFamily="2" charset="0"/>
                          <a:cs typeface="Roboto" panose="02000000000000000000" pitchFamily="2" charset="0"/>
                        </a:rPr>
                        <a:t>April 13 through 24, 2026</a:t>
                      </a:r>
                    </a:p>
                    <a:p>
                      <a:pPr algn="ctr"/>
                      <a:r>
                        <a:rPr lang="en-US" sz="1400" b="0"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Dates may be selected based on district/school preference within this window</a:t>
                      </a:r>
                      <a:endParaRPr lang="en-US" sz="1400" b="0" i="0" kern="120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0" marR="0" marT="0" marB="0" anchor="ctr"/>
                </a:tc>
                <a:extLst>
                  <a:ext uri="{0D108BD9-81ED-4DB2-BD59-A6C34878D82A}">
                    <a16:rowId xmlns:a16="http://schemas.microsoft.com/office/drawing/2014/main" val="10006"/>
                  </a:ext>
                </a:extLst>
              </a:tr>
              <a:tr h="322326">
                <a:tc>
                  <a:txBody>
                    <a:bodyPr/>
                    <a:lstStyle/>
                    <a:p>
                      <a:pPr marL="0" marR="0" algn="ctr">
                        <a:spcBef>
                          <a:spcPts val="0"/>
                        </a:spcBef>
                        <a:spcAft>
                          <a:spcPts val="0"/>
                        </a:spcAft>
                      </a:pPr>
                      <a:r>
                        <a:rPr lang="en-US" sz="1400" b="0" baseline="0" dirty="0">
                          <a:solidFill>
                            <a:schemeClr val="tx1">
                              <a:lumMod val="50000"/>
                            </a:schemeClr>
                          </a:solidFill>
                          <a:effectLst/>
                          <a:latin typeface="Roboto" panose="02000000000000000000" pitchFamily="2" charset="0"/>
                          <a:ea typeface="Roboto" panose="02000000000000000000" pitchFamily="2" charset="0"/>
                          <a:cs typeface="Roboto" panose="02000000000000000000" pitchFamily="2" charset="0"/>
                        </a:rPr>
                        <a:t>CoAlt: DLM ELA and Math</a:t>
                      </a:r>
                    </a:p>
                  </a:txBody>
                  <a:tcPr marL="0" marR="0" marT="0" marB="0" anchor="ctr"/>
                </a:tc>
                <a:tc>
                  <a:txBody>
                    <a:bodyPr/>
                    <a:lstStyle/>
                    <a:p>
                      <a:pPr marL="0" marR="0" algn="ctr">
                        <a:spcBef>
                          <a:spcPts val="0"/>
                        </a:spcBef>
                        <a:spcAft>
                          <a:spcPts val="0"/>
                        </a:spcAft>
                      </a:pPr>
                      <a:r>
                        <a:rPr lang="en-US" sz="1400" dirty="0">
                          <a:solidFill>
                            <a:srgbClr val="000000"/>
                          </a:solidFill>
                          <a:effectLst/>
                          <a:latin typeface="Roboto" panose="02000000000000000000" pitchFamily="2" charset="0"/>
                          <a:ea typeface="Roboto" panose="02000000000000000000" pitchFamily="2" charset="0"/>
                          <a:cs typeface="Roboto" panose="02000000000000000000" pitchFamily="2" charset="0"/>
                        </a:rPr>
                        <a:t>9 to 11</a:t>
                      </a:r>
                    </a:p>
                  </a:txBody>
                  <a:tcPr marL="0" marR="0" marT="0" marB="0" anchor="ctr"/>
                </a:tc>
                <a:tc>
                  <a:txBody>
                    <a:bodyPr/>
                    <a:lstStyle/>
                    <a:p>
                      <a:pPr algn="ctr" fontAlgn="t"/>
                      <a:r>
                        <a:rPr lang="en-US" sz="1400" dirty="0">
                          <a:solidFill>
                            <a:srgbClr val="000000"/>
                          </a:solidFill>
                          <a:effectLst/>
                          <a:latin typeface="Roboto" panose="02000000000000000000" pitchFamily="2" charset="0"/>
                          <a:ea typeface="Roboto" panose="02000000000000000000" pitchFamily="2" charset="0"/>
                          <a:cs typeface="Roboto" panose="02000000000000000000" pitchFamily="2" charset="0"/>
                        </a:rPr>
                        <a:t>Aligned to PSAT and SAT schedules</a:t>
                      </a:r>
                    </a:p>
                  </a:txBody>
                  <a:tcPr marL="0" marR="0" marT="0" marB="0" anchor="ctr"/>
                </a:tc>
                <a:extLst>
                  <a:ext uri="{0D108BD9-81ED-4DB2-BD59-A6C34878D82A}">
                    <a16:rowId xmlns:a16="http://schemas.microsoft.com/office/drawing/2014/main" val="3356140669"/>
                  </a:ext>
                </a:extLst>
              </a:tr>
            </a:tbl>
          </a:graphicData>
        </a:graphic>
      </p:graphicFrame>
      <p:sp>
        <p:nvSpPr>
          <p:cNvPr id="3" name="TextBox 2">
            <a:extLst>
              <a:ext uri="{FF2B5EF4-FFF2-40B4-BE49-F238E27FC236}">
                <a16:creationId xmlns:a16="http://schemas.microsoft.com/office/drawing/2014/main" id="{4C778400-71C9-6FE9-F203-1BB4ACF4B3A9}"/>
              </a:ext>
            </a:extLst>
          </p:cNvPr>
          <p:cNvSpPr txBox="1"/>
          <p:nvPr/>
        </p:nvSpPr>
        <p:spPr>
          <a:xfrm>
            <a:off x="628534" y="4436059"/>
            <a:ext cx="4467097" cy="276999"/>
          </a:xfrm>
          <a:prstGeom prst="rect">
            <a:avLst/>
          </a:prstGeom>
          <a:solidFill>
            <a:srgbClr val="BC7CE4"/>
          </a:solidFill>
        </p:spPr>
        <p:txBody>
          <a:bodyPr wrap="square" rtlCol="0">
            <a:spAutoFit/>
          </a:bodyPr>
          <a:lstStyle/>
          <a:p>
            <a:r>
              <a:rPr lang="en-US" sz="1200" baseline="30000" dirty="0"/>
              <a:t>1</a:t>
            </a:r>
            <a:r>
              <a:rPr lang="en-US" sz="1200" dirty="0"/>
              <a:t>CSLA is for eligible multilingual learners in grades 3 and 4 only</a:t>
            </a:r>
          </a:p>
        </p:txBody>
      </p:sp>
    </p:spTree>
    <p:extLst>
      <p:ext uri="{BB962C8B-B14F-4D97-AF65-F5344CB8AC3E}">
        <p14:creationId xmlns:p14="http://schemas.microsoft.com/office/powerpoint/2010/main" val="1480367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52BD0-C88B-6C2C-EE19-4B0903984963}"/>
              </a:ext>
            </a:extLst>
          </p:cNvPr>
          <p:cNvSpPr>
            <a:spLocks noGrp="1"/>
          </p:cNvSpPr>
          <p:nvPr>
            <p:ph type="title"/>
          </p:nvPr>
        </p:nvSpPr>
        <p:spPr>
          <a:xfrm>
            <a:off x="311700" y="105100"/>
            <a:ext cx="8585810" cy="741300"/>
          </a:xfrm>
        </p:spPr>
        <p:txBody>
          <a:bodyPr/>
          <a:lstStyle/>
          <a:p>
            <a:r>
              <a:rPr lang="en-US" sz="2800" dirty="0"/>
              <a:t>Accessibility and Accommodations Flowchart</a:t>
            </a:r>
          </a:p>
        </p:txBody>
      </p:sp>
      <p:sp>
        <p:nvSpPr>
          <p:cNvPr id="5" name="Content Placeholder 4">
            <a:extLst>
              <a:ext uri="{FF2B5EF4-FFF2-40B4-BE49-F238E27FC236}">
                <a16:creationId xmlns:a16="http://schemas.microsoft.com/office/drawing/2014/main" id="{6542D1C4-3A29-5D42-3E7B-251D0852CC7B}"/>
              </a:ext>
              <a:ext uri="{C183D7F6-B498-43B3-948B-1728B52AA6E4}">
                <adec:decorative xmlns:adec="http://schemas.microsoft.com/office/drawing/2017/decorative" val="1"/>
              </a:ext>
            </a:extLst>
          </p:cNvPr>
          <p:cNvSpPr txBox="1">
            <a:spLocks/>
          </p:cNvSpPr>
          <p:nvPr/>
        </p:nvSpPr>
        <p:spPr>
          <a:xfrm>
            <a:off x="1614487" y="1000800"/>
            <a:ext cx="5865113" cy="4093307"/>
          </a:xfrm>
          <a:prstGeom prst="triangle">
            <a:avLst>
              <a:gd name="adj" fmla="val 47742"/>
            </a:avLst>
          </a:prstGeom>
          <a:solidFill>
            <a:srgbClr val="5B6065"/>
          </a:solidFill>
          <a:ln w="1905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rtlCol="0" anchor="ctr" anchorCtr="0">
            <a:norm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lt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lt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lt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lt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lt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lt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lt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lt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lt1"/>
                </a:solidFill>
                <a:latin typeface="+mn-lt"/>
                <a:ea typeface="+mn-ea"/>
                <a:cs typeface="+mn-cs"/>
                <a:sym typeface="Roboto"/>
              </a:defRPr>
            </a:lvl9pPr>
          </a:lstStyle>
          <a:p>
            <a:pPr marL="0" indent="0">
              <a:buFont typeface="Arial" panose="020B0604020202020204" pitchFamily="34" charset="0"/>
              <a:buNone/>
            </a:pPr>
            <a:r>
              <a:rPr lang="en-US"/>
              <a:t> </a:t>
            </a:r>
            <a:endParaRPr lang="en-US" dirty="0"/>
          </a:p>
        </p:txBody>
      </p:sp>
      <p:sp>
        <p:nvSpPr>
          <p:cNvPr id="13" name="TextBox 12">
            <a:extLst>
              <a:ext uri="{FF2B5EF4-FFF2-40B4-BE49-F238E27FC236}">
                <a16:creationId xmlns:a16="http://schemas.microsoft.com/office/drawing/2014/main" id="{496664C4-D798-29B1-D1D1-4E53678FD492}"/>
              </a:ext>
            </a:extLst>
          </p:cNvPr>
          <p:cNvSpPr txBox="1"/>
          <p:nvPr/>
        </p:nvSpPr>
        <p:spPr>
          <a:xfrm>
            <a:off x="1994400" y="4560200"/>
            <a:ext cx="5104800" cy="415498"/>
          </a:xfrm>
          <a:prstGeom prst="rect">
            <a:avLst/>
          </a:prstGeom>
          <a:noFill/>
        </p:spPr>
        <p:txBody>
          <a:bodyPr wrap="square" rtlCol="0">
            <a:spAutoFit/>
          </a:bodyPr>
          <a:lstStyle/>
          <a:p>
            <a:pPr algn="ctr"/>
            <a:r>
              <a:rPr lang="en-US" sz="2100" b="1" dirty="0">
                <a:solidFill>
                  <a:schemeClr val="accent6">
                    <a:lumMod val="20000"/>
                    <a:lumOff val="80000"/>
                  </a:schemeClr>
                </a:solidFill>
              </a:rPr>
              <a:t>All Students</a:t>
            </a:r>
          </a:p>
        </p:txBody>
      </p:sp>
      <p:sp>
        <p:nvSpPr>
          <p:cNvPr id="12" name="TextBox 11">
            <a:extLst>
              <a:ext uri="{FF2B5EF4-FFF2-40B4-BE49-F238E27FC236}">
                <a16:creationId xmlns:a16="http://schemas.microsoft.com/office/drawing/2014/main" id="{45CA4739-7B10-4FC1-7127-4AD644BB402C}"/>
              </a:ext>
            </a:extLst>
          </p:cNvPr>
          <p:cNvSpPr txBox="1"/>
          <p:nvPr/>
        </p:nvSpPr>
        <p:spPr>
          <a:xfrm>
            <a:off x="2556001" y="3674181"/>
            <a:ext cx="3801600" cy="738664"/>
          </a:xfrm>
          <a:prstGeom prst="rect">
            <a:avLst/>
          </a:prstGeom>
          <a:noFill/>
        </p:spPr>
        <p:txBody>
          <a:bodyPr wrap="square" rtlCol="0">
            <a:spAutoFit/>
          </a:bodyPr>
          <a:lstStyle/>
          <a:p>
            <a:pPr algn="ctr"/>
            <a:r>
              <a:rPr lang="en-US" sz="2100" b="1" dirty="0">
                <a:solidFill>
                  <a:schemeClr val="accent6">
                    <a:lumMod val="20000"/>
                    <a:lumOff val="80000"/>
                  </a:schemeClr>
                </a:solidFill>
              </a:rPr>
              <a:t>Administration Considerations</a:t>
            </a:r>
          </a:p>
        </p:txBody>
      </p:sp>
      <p:sp>
        <p:nvSpPr>
          <p:cNvPr id="11" name="TextBox 10">
            <a:extLst>
              <a:ext uri="{FF2B5EF4-FFF2-40B4-BE49-F238E27FC236}">
                <a16:creationId xmlns:a16="http://schemas.microsoft.com/office/drawing/2014/main" id="{8648FF83-E109-3216-9AE4-6503CDB4C766}"/>
              </a:ext>
            </a:extLst>
          </p:cNvPr>
          <p:cNvSpPr txBox="1"/>
          <p:nvPr/>
        </p:nvSpPr>
        <p:spPr>
          <a:xfrm>
            <a:off x="2996257" y="2848618"/>
            <a:ext cx="2995035" cy="738664"/>
          </a:xfrm>
          <a:prstGeom prst="rect">
            <a:avLst/>
          </a:prstGeom>
          <a:noFill/>
        </p:spPr>
        <p:txBody>
          <a:bodyPr wrap="square" rtlCol="0">
            <a:spAutoFit/>
          </a:bodyPr>
          <a:lstStyle/>
          <a:p>
            <a:pPr algn="ctr"/>
            <a:r>
              <a:rPr lang="en-US" sz="2100" b="1" dirty="0">
                <a:solidFill>
                  <a:schemeClr val="accent6">
                    <a:lumMod val="20000"/>
                    <a:lumOff val="80000"/>
                  </a:schemeClr>
                </a:solidFill>
              </a:rPr>
              <a:t>Accessibility Features</a:t>
            </a:r>
          </a:p>
        </p:txBody>
      </p:sp>
      <p:sp>
        <p:nvSpPr>
          <p:cNvPr id="6" name="TextBox 5">
            <a:extLst>
              <a:ext uri="{FF2B5EF4-FFF2-40B4-BE49-F238E27FC236}">
                <a16:creationId xmlns:a16="http://schemas.microsoft.com/office/drawing/2014/main" id="{71D4604E-3F2D-A87A-CC39-EB8950FE562C}"/>
              </a:ext>
            </a:extLst>
          </p:cNvPr>
          <p:cNvSpPr txBox="1"/>
          <p:nvPr/>
        </p:nvSpPr>
        <p:spPr>
          <a:xfrm>
            <a:off x="6804262" y="1943104"/>
            <a:ext cx="1954960" cy="1477328"/>
          </a:xfrm>
          <a:prstGeom prst="rect">
            <a:avLst/>
          </a:prstGeom>
          <a:noFill/>
        </p:spPr>
        <p:txBody>
          <a:bodyPr wrap="square" rtlCol="0">
            <a:spAutoFit/>
          </a:bodyPr>
          <a:lstStyle/>
          <a:p>
            <a:pPr algn="ctr"/>
            <a:r>
              <a:rPr lang="en-US" sz="1800" b="1" i="1" u="sng" dirty="0">
                <a:solidFill>
                  <a:srgbClr val="000000"/>
                </a:solidFill>
              </a:rPr>
              <a:t>May </a:t>
            </a:r>
            <a:r>
              <a:rPr lang="en-US" sz="1800" dirty="0">
                <a:solidFill>
                  <a:srgbClr val="000000"/>
                </a:solidFill>
              </a:rPr>
              <a:t>include students with active IEP/504/LIEP (but not required)</a:t>
            </a:r>
          </a:p>
        </p:txBody>
      </p:sp>
      <p:sp>
        <p:nvSpPr>
          <p:cNvPr id="10" name="TextBox 9">
            <a:extLst>
              <a:ext uri="{FF2B5EF4-FFF2-40B4-BE49-F238E27FC236}">
                <a16:creationId xmlns:a16="http://schemas.microsoft.com/office/drawing/2014/main" id="{48770841-A28D-B9EC-A81B-E3E28908B545}"/>
              </a:ext>
            </a:extLst>
          </p:cNvPr>
          <p:cNvSpPr txBox="1"/>
          <p:nvPr/>
        </p:nvSpPr>
        <p:spPr>
          <a:xfrm>
            <a:off x="3280575" y="2338400"/>
            <a:ext cx="2426400" cy="415498"/>
          </a:xfrm>
          <a:prstGeom prst="rect">
            <a:avLst/>
          </a:prstGeom>
          <a:noFill/>
        </p:spPr>
        <p:txBody>
          <a:bodyPr wrap="square" rtlCol="0">
            <a:spAutoFit/>
          </a:bodyPr>
          <a:lstStyle/>
          <a:p>
            <a:pPr algn="ctr"/>
            <a:r>
              <a:rPr lang="en-US" sz="2100" b="1" dirty="0">
                <a:solidFill>
                  <a:schemeClr val="accent6">
                    <a:lumMod val="20000"/>
                    <a:lumOff val="80000"/>
                  </a:schemeClr>
                </a:solidFill>
              </a:rPr>
              <a:t>Accommodations</a:t>
            </a:r>
          </a:p>
        </p:txBody>
      </p:sp>
      <p:sp>
        <p:nvSpPr>
          <p:cNvPr id="8" name="TextBox 7">
            <a:extLst>
              <a:ext uri="{FF2B5EF4-FFF2-40B4-BE49-F238E27FC236}">
                <a16:creationId xmlns:a16="http://schemas.microsoft.com/office/drawing/2014/main" id="{86AF5087-B9BC-76F7-96AC-4268744D5D7A}"/>
              </a:ext>
            </a:extLst>
          </p:cNvPr>
          <p:cNvSpPr txBox="1"/>
          <p:nvPr/>
        </p:nvSpPr>
        <p:spPr>
          <a:xfrm>
            <a:off x="825510" y="2270657"/>
            <a:ext cx="1512606" cy="1477328"/>
          </a:xfrm>
          <a:prstGeom prst="rect">
            <a:avLst/>
          </a:prstGeom>
          <a:noFill/>
        </p:spPr>
        <p:txBody>
          <a:bodyPr wrap="square" rtlCol="0">
            <a:spAutoFit/>
          </a:bodyPr>
          <a:lstStyle/>
          <a:p>
            <a:pPr algn="ctr"/>
            <a:r>
              <a:rPr lang="en-US" sz="1800" dirty="0">
                <a:solidFill>
                  <a:srgbClr val="000000"/>
                </a:solidFill>
              </a:rPr>
              <a:t>Students </a:t>
            </a:r>
            <a:r>
              <a:rPr lang="en-US" sz="1800" b="1" i="1" u="sng" dirty="0">
                <a:solidFill>
                  <a:srgbClr val="000000"/>
                </a:solidFill>
              </a:rPr>
              <a:t>must </a:t>
            </a:r>
            <a:r>
              <a:rPr lang="en-US" sz="1800" dirty="0">
                <a:solidFill>
                  <a:srgbClr val="000000"/>
                </a:solidFill>
              </a:rPr>
              <a:t> receive LIEP instructional practices </a:t>
            </a:r>
          </a:p>
        </p:txBody>
      </p:sp>
      <p:sp>
        <p:nvSpPr>
          <p:cNvPr id="9" name="TextBox 8">
            <a:extLst>
              <a:ext uri="{FF2B5EF4-FFF2-40B4-BE49-F238E27FC236}">
                <a16:creationId xmlns:a16="http://schemas.microsoft.com/office/drawing/2014/main" id="{D84F1DF8-38BD-2C5D-0026-5ABD6E57EA03}"/>
              </a:ext>
            </a:extLst>
          </p:cNvPr>
          <p:cNvSpPr txBox="1"/>
          <p:nvPr/>
        </p:nvSpPr>
        <p:spPr>
          <a:xfrm>
            <a:off x="3667766" y="1581287"/>
            <a:ext cx="1573833" cy="646331"/>
          </a:xfrm>
          <a:prstGeom prst="rect">
            <a:avLst/>
          </a:prstGeom>
          <a:noFill/>
          <a:ln>
            <a:noFill/>
          </a:ln>
        </p:spPr>
        <p:txBody>
          <a:bodyPr wrap="square" rtlCol="0">
            <a:spAutoFit/>
          </a:bodyPr>
          <a:lstStyle/>
          <a:p>
            <a:pPr algn="ctr"/>
            <a:r>
              <a:rPr lang="en-US" sz="1800" b="1" dirty="0">
                <a:solidFill>
                  <a:schemeClr val="accent6">
                    <a:lumMod val="20000"/>
                    <a:lumOff val="80000"/>
                  </a:schemeClr>
                </a:solidFill>
              </a:rPr>
              <a:t>UARs/ </a:t>
            </a:r>
          </a:p>
          <a:p>
            <a:pPr algn="ctr"/>
            <a:r>
              <a:rPr lang="en-US" sz="1800" b="1" dirty="0">
                <a:solidFill>
                  <a:schemeClr val="accent6">
                    <a:lumMod val="20000"/>
                    <a:lumOff val="80000"/>
                  </a:schemeClr>
                </a:solidFill>
              </a:rPr>
              <a:t>SARs</a:t>
            </a:r>
          </a:p>
        </p:txBody>
      </p:sp>
      <p:sp>
        <p:nvSpPr>
          <p:cNvPr id="7" name="TextBox 6">
            <a:extLst>
              <a:ext uri="{FF2B5EF4-FFF2-40B4-BE49-F238E27FC236}">
                <a16:creationId xmlns:a16="http://schemas.microsoft.com/office/drawing/2014/main" id="{6836AD5B-D632-68FC-B6AC-52D7A293F5A0}"/>
              </a:ext>
            </a:extLst>
          </p:cNvPr>
          <p:cNvSpPr txBox="1"/>
          <p:nvPr/>
        </p:nvSpPr>
        <p:spPr>
          <a:xfrm>
            <a:off x="1581813" y="1036970"/>
            <a:ext cx="1512606" cy="923330"/>
          </a:xfrm>
          <a:prstGeom prst="rect">
            <a:avLst/>
          </a:prstGeom>
          <a:noFill/>
        </p:spPr>
        <p:txBody>
          <a:bodyPr wrap="square" rtlCol="0">
            <a:spAutoFit/>
          </a:bodyPr>
          <a:lstStyle/>
          <a:p>
            <a:pPr algn="ctr"/>
            <a:r>
              <a:rPr lang="en-US" sz="1800" dirty="0">
                <a:solidFill>
                  <a:srgbClr val="000000"/>
                </a:solidFill>
              </a:rPr>
              <a:t>Students </a:t>
            </a:r>
            <a:r>
              <a:rPr lang="en-US" sz="1800" b="1" i="1" u="sng" dirty="0">
                <a:solidFill>
                  <a:srgbClr val="000000"/>
                </a:solidFill>
              </a:rPr>
              <a:t>must </a:t>
            </a:r>
            <a:r>
              <a:rPr lang="en-US" sz="1800" dirty="0">
                <a:solidFill>
                  <a:srgbClr val="000000"/>
                </a:solidFill>
              </a:rPr>
              <a:t>have an active IEP/504</a:t>
            </a:r>
          </a:p>
        </p:txBody>
      </p:sp>
      <p:cxnSp>
        <p:nvCxnSpPr>
          <p:cNvPr id="14" name="Straight Connector 13">
            <a:extLst>
              <a:ext uri="{FF2B5EF4-FFF2-40B4-BE49-F238E27FC236}">
                <a16:creationId xmlns:a16="http://schemas.microsoft.com/office/drawing/2014/main" id="{1C9386E6-AC0F-0ED8-BB1D-1C33B46AA99F}"/>
              </a:ext>
              <a:ext uri="{C183D7F6-B498-43B3-948B-1728B52AA6E4}">
                <adec:decorative xmlns:adec="http://schemas.microsoft.com/office/drawing/2017/decorative" val="1"/>
              </a:ext>
            </a:extLst>
          </p:cNvPr>
          <p:cNvCxnSpPr>
            <a:cxnSpLocks/>
          </p:cNvCxnSpPr>
          <p:nvPr/>
        </p:nvCxnSpPr>
        <p:spPr>
          <a:xfrm>
            <a:off x="3598324" y="2259919"/>
            <a:ext cx="16876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89EE818-E2F6-7FA3-260E-0644A78CB83F}"/>
              </a:ext>
              <a:ext uri="{C183D7F6-B498-43B3-948B-1728B52AA6E4}">
                <adec:decorative xmlns:adec="http://schemas.microsoft.com/office/drawing/2017/decorative" val="1"/>
              </a:ext>
            </a:extLst>
          </p:cNvPr>
          <p:cNvCxnSpPr>
            <a:cxnSpLocks/>
          </p:cNvCxnSpPr>
          <p:nvPr/>
        </p:nvCxnSpPr>
        <p:spPr>
          <a:xfrm>
            <a:off x="3086101" y="2913874"/>
            <a:ext cx="26643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3387FBE-4085-D805-B2E4-3040D598E94D}"/>
              </a:ext>
              <a:ext uri="{C183D7F6-B498-43B3-948B-1728B52AA6E4}">
                <adec:decorative xmlns:adec="http://schemas.microsoft.com/office/drawing/2017/decorative" val="1"/>
              </a:ext>
            </a:extLst>
          </p:cNvPr>
          <p:cNvCxnSpPr>
            <a:cxnSpLocks/>
          </p:cNvCxnSpPr>
          <p:nvPr/>
        </p:nvCxnSpPr>
        <p:spPr>
          <a:xfrm>
            <a:off x="2637065" y="3657310"/>
            <a:ext cx="36827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287F09E-C4A8-3FD5-42F7-BDB1D7AAEE7F}"/>
              </a:ext>
              <a:ext uri="{C183D7F6-B498-43B3-948B-1728B52AA6E4}">
                <adec:decorative xmlns:adec="http://schemas.microsoft.com/office/drawing/2017/decorative" val="1"/>
              </a:ext>
            </a:extLst>
          </p:cNvPr>
          <p:cNvCxnSpPr>
            <a:cxnSpLocks/>
          </p:cNvCxnSpPr>
          <p:nvPr/>
        </p:nvCxnSpPr>
        <p:spPr>
          <a:xfrm flipV="1">
            <a:off x="1997395" y="4445158"/>
            <a:ext cx="4877921" cy="139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9C44BC8-0B9A-CC13-6782-8BC2BD0D3802}"/>
              </a:ext>
              <a:ext uri="{C183D7F6-B498-43B3-948B-1728B52AA6E4}">
                <adec:decorative xmlns:adec="http://schemas.microsoft.com/office/drawing/2017/decorative" val="1"/>
              </a:ext>
            </a:extLst>
          </p:cNvPr>
          <p:cNvCxnSpPr>
            <a:cxnSpLocks/>
          </p:cNvCxnSpPr>
          <p:nvPr/>
        </p:nvCxnSpPr>
        <p:spPr>
          <a:xfrm flipH="1">
            <a:off x="6053653" y="2848618"/>
            <a:ext cx="843241" cy="19295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331B052-3908-3969-7F01-5F23FDE80711}"/>
              </a:ext>
              <a:ext uri="{C183D7F6-B498-43B3-948B-1728B52AA6E4}">
                <adec:decorative xmlns:adec="http://schemas.microsoft.com/office/drawing/2017/decorative" val="1"/>
              </a:ext>
            </a:extLst>
          </p:cNvPr>
          <p:cNvCxnSpPr>
            <a:cxnSpLocks/>
          </p:cNvCxnSpPr>
          <p:nvPr/>
        </p:nvCxnSpPr>
        <p:spPr>
          <a:xfrm flipH="1">
            <a:off x="6540984" y="2836168"/>
            <a:ext cx="334332" cy="9484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EEFA3D0-F1D9-6E26-01F4-14AFB6EF5E41}"/>
              </a:ext>
              <a:ext uri="{C183D7F6-B498-43B3-948B-1728B52AA6E4}">
                <adec:decorative xmlns:adec="http://schemas.microsoft.com/office/drawing/2017/decorative" val="1"/>
              </a:ext>
            </a:extLst>
          </p:cNvPr>
          <p:cNvCxnSpPr/>
          <p:nvPr/>
        </p:nvCxnSpPr>
        <p:spPr>
          <a:xfrm>
            <a:off x="2148468" y="2598949"/>
            <a:ext cx="108660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0FCDE81-F591-07DE-5708-E1053C4135AD}"/>
              </a:ext>
              <a:ext uri="{C183D7F6-B498-43B3-948B-1728B52AA6E4}">
                <adec:decorative xmlns:adec="http://schemas.microsoft.com/office/drawing/2017/decorative" val="1"/>
              </a:ext>
            </a:extLst>
          </p:cNvPr>
          <p:cNvCxnSpPr>
            <a:cxnSpLocks/>
          </p:cNvCxnSpPr>
          <p:nvPr/>
        </p:nvCxnSpPr>
        <p:spPr>
          <a:xfrm>
            <a:off x="3023559" y="1435371"/>
            <a:ext cx="708382" cy="5119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A5C982B-C108-D960-4A5E-95FF801DD07A}"/>
              </a:ext>
              <a:ext uri="{C183D7F6-B498-43B3-948B-1728B52AA6E4}">
                <adec:decorative xmlns:adec="http://schemas.microsoft.com/office/drawing/2017/decorative" val="1"/>
              </a:ext>
            </a:extLst>
          </p:cNvPr>
          <p:cNvCxnSpPr>
            <a:cxnSpLocks/>
          </p:cNvCxnSpPr>
          <p:nvPr/>
        </p:nvCxnSpPr>
        <p:spPr>
          <a:xfrm>
            <a:off x="3023559" y="1435370"/>
            <a:ext cx="423026" cy="87557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326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C5873-380F-7EB2-6719-A466F8F0FEBC}"/>
              </a:ext>
            </a:extLst>
          </p:cNvPr>
          <p:cNvSpPr>
            <a:spLocks noGrp="1"/>
          </p:cNvSpPr>
          <p:nvPr>
            <p:ph type="title"/>
          </p:nvPr>
        </p:nvSpPr>
        <p:spPr/>
        <p:txBody>
          <a:bodyPr/>
          <a:lstStyle/>
          <a:p>
            <a:r>
              <a:rPr lang="en-US" sz="2800" dirty="0"/>
              <a:t>Accommodations Reminders</a:t>
            </a:r>
          </a:p>
        </p:txBody>
      </p:sp>
      <p:sp>
        <p:nvSpPr>
          <p:cNvPr id="5" name="Content Placeholder 1">
            <a:extLst>
              <a:ext uri="{FF2B5EF4-FFF2-40B4-BE49-F238E27FC236}">
                <a16:creationId xmlns:a16="http://schemas.microsoft.com/office/drawing/2014/main" id="{496488A2-1740-D748-1DA1-FD6B3090CB27}"/>
              </a:ext>
            </a:extLst>
          </p:cNvPr>
          <p:cNvSpPr txBox="1">
            <a:spLocks/>
          </p:cNvSpPr>
          <p:nvPr/>
        </p:nvSpPr>
        <p:spPr>
          <a:xfrm>
            <a:off x="221048" y="846400"/>
            <a:ext cx="8801031" cy="37335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buFont typeface="Wingdings" panose="05000000000000000000" pitchFamily="2" charset="2"/>
              <a:buChar char="§"/>
            </a:pP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Students must have an active IEP/504 or be in an LIEP</a:t>
            </a:r>
          </a:p>
          <a:p>
            <a:pPr>
              <a:buFont typeface="Wingdings" panose="05000000000000000000" pitchFamily="2" charset="2"/>
              <a:buChar char="§"/>
            </a:pP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There should be a direct documented connection between the student’s disability or language proficiency and the ability to access the test</a:t>
            </a:r>
          </a:p>
          <a:p>
            <a:pPr>
              <a:buFont typeface="Wingdings" panose="05000000000000000000" pitchFamily="2" charset="2"/>
              <a:buChar char="§"/>
            </a:pP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Students must use the accommodation during classroom instruction and assessment on a regular basis (at least 55% or greater)</a:t>
            </a:r>
          </a:p>
          <a:p>
            <a:pPr lvl="1">
              <a:buFont typeface="Wingdings" panose="05000000000000000000" pitchFamily="2" charset="2"/>
              <a:buChar char="§"/>
            </a:pPr>
            <a:r>
              <a:rPr lang="en-US" sz="1400" dirty="0">
                <a:solidFill>
                  <a:srgbClr val="000000"/>
                </a:solidFill>
                <a:latin typeface="Roboto" panose="02000000000000000000" pitchFamily="2" charset="0"/>
                <a:ea typeface="Roboto" panose="02000000000000000000" pitchFamily="2" charset="0"/>
                <a:cs typeface="Roboto" panose="02000000000000000000" pitchFamily="2" charset="0"/>
              </a:rPr>
              <a:t>Students should be receiving instruction to improve independence of access and mitigate the issue</a:t>
            </a:r>
          </a:p>
          <a:p>
            <a:pPr lvl="1">
              <a:buFont typeface="Wingdings" panose="05000000000000000000" pitchFamily="2" charset="2"/>
              <a:buChar char="§"/>
            </a:pPr>
            <a:r>
              <a:rPr lang="en-US" sz="1400" dirty="0">
                <a:solidFill>
                  <a:srgbClr val="000000"/>
                </a:solidFill>
                <a:latin typeface="Roboto" panose="02000000000000000000" pitchFamily="2" charset="0"/>
                <a:ea typeface="Roboto" panose="02000000000000000000" pitchFamily="2" charset="0"/>
                <a:cs typeface="Roboto" panose="02000000000000000000" pitchFamily="2" charset="0"/>
              </a:rPr>
              <a:t>Student’s IEP/504 must indicate the need for the accommodation</a:t>
            </a:r>
          </a:p>
          <a:p>
            <a:pPr>
              <a:buFont typeface="Wingdings" panose="05000000000000000000" pitchFamily="2" charset="2"/>
              <a:buChar char="§"/>
            </a:pP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Students should not use the accommodation for the first time on the day of the test</a:t>
            </a:r>
          </a:p>
          <a:p>
            <a:pPr>
              <a:buFont typeface="Wingdings" panose="05000000000000000000" pitchFamily="2" charset="2"/>
              <a:buChar char="§"/>
            </a:pP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Students should be practiced and proficient in accessing the accommodations they are assigned</a:t>
            </a:r>
          </a:p>
          <a:p>
            <a:pPr>
              <a:buFont typeface="Wingdings" panose="05000000000000000000" pitchFamily="2" charset="2"/>
              <a:buChar char="§"/>
            </a:pPr>
            <a:r>
              <a:rPr lang="en-US" sz="1600" b="1" i="1" u="sng" dirty="0">
                <a:solidFill>
                  <a:srgbClr val="000000"/>
                </a:solidFill>
                <a:latin typeface="Roboto" panose="02000000000000000000" pitchFamily="2" charset="0"/>
                <a:ea typeface="Roboto" panose="02000000000000000000" pitchFamily="2" charset="0"/>
                <a:cs typeface="Roboto" panose="02000000000000000000" pitchFamily="2" charset="0"/>
              </a:rPr>
              <a:t>NOT</a:t>
            </a: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 used for the convenience of staff or schedule</a:t>
            </a:r>
          </a:p>
        </p:txBody>
      </p:sp>
    </p:spTree>
    <p:extLst>
      <p:ext uri="{BB962C8B-B14F-4D97-AF65-F5344CB8AC3E}">
        <p14:creationId xmlns:p14="http://schemas.microsoft.com/office/powerpoint/2010/main" val="3316813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2800"/>
              <a:buNone/>
            </a:pPr>
            <a:r>
              <a:rPr lang="en-US" dirty="0">
                <a:solidFill>
                  <a:schemeClr val="bg1"/>
                </a:solidFill>
              </a:rPr>
              <a:t>WIDA ACCESS</a:t>
            </a:r>
            <a:endParaRPr dirty="0">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EAE40-188E-4AF2-A2E8-7EF2597DDFC2}"/>
              </a:ext>
            </a:extLst>
          </p:cNvPr>
          <p:cNvSpPr>
            <a:spLocks noGrp="1"/>
          </p:cNvSpPr>
          <p:nvPr>
            <p:ph type="title"/>
          </p:nvPr>
        </p:nvSpPr>
        <p:spPr>
          <a:xfrm>
            <a:off x="311700" y="105100"/>
            <a:ext cx="8574392" cy="741300"/>
          </a:xfrm>
        </p:spPr>
        <p:txBody>
          <a:bodyPr/>
          <a:lstStyle/>
          <a:p>
            <a:r>
              <a:rPr lang="en-US" sz="2400" dirty="0"/>
              <a:t>ACCESS Assessments: Accessibility and Accommodations</a:t>
            </a:r>
          </a:p>
        </p:txBody>
      </p:sp>
      <p:sp>
        <p:nvSpPr>
          <p:cNvPr id="5" name="Content Placeholder 1">
            <a:extLst>
              <a:ext uri="{FF2B5EF4-FFF2-40B4-BE49-F238E27FC236}">
                <a16:creationId xmlns:a16="http://schemas.microsoft.com/office/drawing/2014/main" id="{7AFBE72C-DD31-4396-B713-4A03F0A899BB}"/>
              </a:ext>
            </a:extLst>
          </p:cNvPr>
          <p:cNvSpPr txBox="1">
            <a:spLocks/>
          </p:cNvSpPr>
          <p:nvPr/>
        </p:nvSpPr>
        <p:spPr>
          <a:xfrm>
            <a:off x="370521" y="982340"/>
            <a:ext cx="8226402" cy="3480197"/>
          </a:xfrm>
          <a:prstGeom prst="rect">
            <a:avLst/>
          </a:prstGeom>
          <a:noFill/>
          <a:ln>
            <a:noFill/>
          </a:ln>
        </p:spPr>
        <p:txBody>
          <a:bodyPr spcFirstLastPara="1" wrap="square" lIns="91425" tIns="91425" rIns="91425" bIns="91425" anchor="t" anchorCtr="0">
            <a:normAutofit fontScale="85000" lnSpcReduction="2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0" indent="0">
              <a:lnSpc>
                <a:spcPct val="120000"/>
              </a:lnSpc>
              <a:buNone/>
            </a:pPr>
            <a:r>
              <a:rPr lang="en-US" sz="2400" dirty="0">
                <a:latin typeface="Roboto" panose="02000000000000000000" pitchFamily="2" charset="0"/>
                <a:ea typeface="Roboto" panose="02000000000000000000" pitchFamily="2" charset="0"/>
                <a:cs typeface="Roboto" panose="02000000000000000000" pitchFamily="2" charset="0"/>
              </a:rPr>
              <a:t>English proficiency assessment for students identified as Non English Proficient (NEP) and Limited English Proficient (LEP)</a:t>
            </a:r>
          </a:p>
          <a:p>
            <a:pPr marL="0" indent="0">
              <a:lnSpc>
                <a:spcPct val="120000"/>
              </a:lnSpc>
              <a:buNone/>
            </a:pPr>
            <a:endParaRPr lang="en-US" sz="2400" dirty="0">
              <a:latin typeface="Roboto" panose="02000000000000000000" pitchFamily="2" charset="0"/>
              <a:ea typeface="Roboto" panose="02000000000000000000" pitchFamily="2" charset="0"/>
              <a:cs typeface="Roboto" panose="02000000000000000000" pitchFamily="2" charset="0"/>
            </a:endParaRPr>
          </a:p>
          <a:p>
            <a:pPr>
              <a:lnSpc>
                <a:spcPct val="120000"/>
              </a:lnSpc>
            </a:pPr>
            <a:r>
              <a:rPr lang="en-US" sz="2400" dirty="0">
                <a:solidFill>
                  <a:srgbClr val="000000"/>
                </a:solidFill>
                <a:latin typeface="Roboto" panose="02000000000000000000" pitchFamily="2" charset="0"/>
                <a:ea typeface="Roboto" panose="02000000000000000000" pitchFamily="2" charset="0"/>
                <a:cs typeface="Roboto" panose="02000000000000000000" pitchFamily="2" charset="0"/>
              </a:rPr>
              <a:t>Online (paper per IEP/504 Plan)</a:t>
            </a:r>
          </a:p>
          <a:p>
            <a:pPr>
              <a:lnSpc>
                <a:spcPct val="120000"/>
              </a:lnSpc>
            </a:pPr>
            <a:r>
              <a:rPr lang="en-US" sz="2400" dirty="0">
                <a:solidFill>
                  <a:srgbClr val="000000"/>
                </a:solidFill>
                <a:latin typeface="Roboto" panose="02000000000000000000" pitchFamily="2" charset="0"/>
                <a:ea typeface="Roboto" panose="02000000000000000000" pitchFamily="2" charset="0"/>
                <a:cs typeface="Roboto" panose="02000000000000000000" pitchFamily="2" charset="0"/>
              </a:rPr>
              <a:t>Kindergarten</a:t>
            </a:r>
          </a:p>
          <a:p>
            <a:pPr>
              <a:lnSpc>
                <a:spcPct val="120000"/>
              </a:lnSpc>
            </a:pPr>
            <a:r>
              <a:rPr lang="en-US" sz="2400" dirty="0">
                <a:solidFill>
                  <a:srgbClr val="000000"/>
                </a:solidFill>
                <a:latin typeface="Roboto" panose="02000000000000000000" pitchFamily="2" charset="0"/>
                <a:ea typeface="Roboto" panose="02000000000000000000" pitchFamily="2" charset="0"/>
                <a:cs typeface="Roboto" panose="02000000000000000000" pitchFamily="2" charset="0"/>
              </a:rPr>
              <a:t>Alternate ACCESS</a:t>
            </a:r>
          </a:p>
          <a:p>
            <a:pPr marL="0" indent="0">
              <a:lnSpc>
                <a:spcPct val="120000"/>
              </a:lnSpc>
              <a:buFont typeface="Arial" panose="020B0604020202020204" pitchFamily="34" charset="0"/>
              <a:buNone/>
            </a:pPr>
            <a:endParaRPr lang="en-US" sz="2400" dirty="0">
              <a:solidFill>
                <a:srgbClr val="000000"/>
              </a:solidFill>
              <a:latin typeface="Roboto" panose="02000000000000000000" pitchFamily="2" charset="0"/>
              <a:ea typeface="Roboto" panose="02000000000000000000" pitchFamily="2" charset="0"/>
              <a:cs typeface="Roboto" panose="02000000000000000000" pitchFamily="2" charset="0"/>
            </a:endParaRPr>
          </a:p>
          <a:p>
            <a:pPr marL="0" indent="0">
              <a:lnSpc>
                <a:spcPct val="120000"/>
              </a:lnSpc>
              <a:spcBef>
                <a:spcPts val="0"/>
              </a:spcBef>
              <a:buFont typeface="Arial" panose="020B0604020202020204" pitchFamily="34" charset="0"/>
              <a:buNone/>
            </a:pPr>
            <a:r>
              <a:rPr lang="en-US" sz="2400" dirty="0">
                <a:solidFill>
                  <a:srgbClr val="000000"/>
                </a:solidFill>
                <a:latin typeface="Roboto" panose="02000000000000000000" pitchFamily="2" charset="0"/>
                <a:ea typeface="Roboto" panose="02000000000000000000" pitchFamily="2" charset="0"/>
                <a:cs typeface="Roboto" panose="02000000000000000000" pitchFamily="2" charset="0"/>
                <a:hlinkClick r:id="rId2"/>
              </a:rPr>
              <a:t>2025-26 Accessibility and Accommodations Manual: WIDA ACCESS </a:t>
            </a:r>
            <a:r>
              <a:rPr lang="en-US" sz="2400" dirty="0">
                <a:solidFill>
                  <a:srgbClr val="000000"/>
                </a:solidFill>
                <a:latin typeface="Roboto" panose="02000000000000000000" pitchFamily="2" charset="0"/>
                <a:ea typeface="Roboto" panose="02000000000000000000" pitchFamily="2" charset="0"/>
                <a:cs typeface="Roboto" panose="02000000000000000000" pitchFamily="2" charset="0"/>
              </a:rPr>
              <a:t> </a:t>
            </a:r>
          </a:p>
        </p:txBody>
      </p:sp>
    </p:spTree>
    <p:extLst>
      <p:ext uri="{BB962C8B-B14F-4D97-AF65-F5344CB8AC3E}">
        <p14:creationId xmlns:p14="http://schemas.microsoft.com/office/powerpoint/2010/main" val="3812839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066E7-3931-A868-CCA3-932D12850EA2}"/>
              </a:ext>
            </a:extLst>
          </p:cNvPr>
          <p:cNvSpPr>
            <a:spLocks noGrp="1"/>
          </p:cNvSpPr>
          <p:nvPr>
            <p:ph type="title"/>
          </p:nvPr>
        </p:nvSpPr>
        <p:spPr>
          <a:xfrm>
            <a:off x="311699" y="105100"/>
            <a:ext cx="8569907" cy="741300"/>
          </a:xfrm>
        </p:spPr>
        <p:txBody>
          <a:bodyPr/>
          <a:lstStyle/>
          <a:p>
            <a:r>
              <a:rPr lang="en-US" sz="2200" dirty="0"/>
              <a:t>ACCESS Administrative Considerations and Accessibility Features</a:t>
            </a:r>
          </a:p>
        </p:txBody>
      </p:sp>
      <p:sp>
        <p:nvSpPr>
          <p:cNvPr id="5" name="Content Placeholder 2">
            <a:extLst>
              <a:ext uri="{FF2B5EF4-FFF2-40B4-BE49-F238E27FC236}">
                <a16:creationId xmlns:a16="http://schemas.microsoft.com/office/drawing/2014/main" id="{9FBE817A-10D4-8ED6-0F93-50EDE8880DF2}"/>
              </a:ext>
            </a:extLst>
          </p:cNvPr>
          <p:cNvSpPr txBox="1">
            <a:spLocks/>
          </p:cNvSpPr>
          <p:nvPr/>
        </p:nvSpPr>
        <p:spPr>
          <a:xfrm>
            <a:off x="311700" y="899426"/>
            <a:ext cx="3709486" cy="3480506"/>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0" indent="0">
              <a:buFont typeface="Roboto"/>
              <a:buNone/>
            </a:pPr>
            <a:r>
              <a:rPr lang="en-US" sz="1800" dirty="0"/>
              <a:t>Setting</a:t>
            </a:r>
          </a:p>
          <a:p>
            <a:pPr>
              <a:buFont typeface="Wingdings" panose="05000000000000000000" pitchFamily="2" charset="2"/>
              <a:buChar char="§"/>
            </a:pPr>
            <a:r>
              <a:rPr lang="en-US" sz="1800" dirty="0"/>
              <a:t>Adaptive and specialized equipment or furniture</a:t>
            </a:r>
          </a:p>
          <a:p>
            <a:pPr>
              <a:buFont typeface="Wingdings" panose="05000000000000000000" pitchFamily="2" charset="2"/>
              <a:buChar char="§"/>
            </a:pPr>
            <a:r>
              <a:rPr lang="en-US" sz="1800" dirty="0"/>
              <a:t>Individual or small group setting</a:t>
            </a:r>
          </a:p>
          <a:p>
            <a:pPr>
              <a:buFont typeface="Wingdings" panose="05000000000000000000" pitchFamily="2" charset="2"/>
              <a:buChar char="§"/>
            </a:pPr>
            <a:endParaRPr lang="en-US" sz="1800" dirty="0"/>
          </a:p>
          <a:p>
            <a:pPr marL="0" indent="0">
              <a:buFont typeface="Roboto"/>
              <a:buNone/>
            </a:pPr>
            <a:r>
              <a:rPr lang="en-US" sz="1800" dirty="0"/>
              <a:t>Presentation</a:t>
            </a:r>
          </a:p>
          <a:p>
            <a:pPr>
              <a:buFont typeface="Wingdings" panose="05000000000000000000" pitchFamily="2" charset="2"/>
              <a:buChar char="§"/>
            </a:pPr>
            <a:r>
              <a:rPr lang="en-US" sz="1800" dirty="0"/>
              <a:t>Redirection</a:t>
            </a:r>
          </a:p>
          <a:p>
            <a:pPr>
              <a:buFont typeface="Wingdings" panose="05000000000000000000" pitchFamily="2" charset="2"/>
              <a:buChar char="§"/>
            </a:pPr>
            <a:r>
              <a:rPr lang="en-US" sz="1800" dirty="0"/>
              <a:t>Read aloud to self</a:t>
            </a:r>
          </a:p>
          <a:p>
            <a:pPr lvl="1"/>
            <a:endParaRPr lang="en-US" dirty="0"/>
          </a:p>
        </p:txBody>
      </p:sp>
      <p:sp>
        <p:nvSpPr>
          <p:cNvPr id="6" name="Content Placeholder 2">
            <a:extLst>
              <a:ext uri="{FF2B5EF4-FFF2-40B4-BE49-F238E27FC236}">
                <a16:creationId xmlns:a16="http://schemas.microsoft.com/office/drawing/2014/main" id="{BC2A359D-7AC1-E6D3-3EC4-F2241681F77D}"/>
              </a:ext>
            </a:extLst>
          </p:cNvPr>
          <p:cNvSpPr txBox="1">
            <a:spLocks/>
          </p:cNvSpPr>
          <p:nvPr/>
        </p:nvSpPr>
        <p:spPr>
          <a:xfrm>
            <a:off x="4572000" y="1022417"/>
            <a:ext cx="3037974" cy="3480506"/>
          </a:xfrm>
          <a:prstGeom prst="rect">
            <a:avLst/>
          </a:prstGeom>
        </p:spPr>
        <p:txBody>
          <a:bodyPr vert="horz" lIns="0" tIns="0" rIns="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dk1"/>
                </a:solidFill>
                <a:latin typeface="Roboto"/>
                <a:ea typeface="Roboto"/>
                <a:cs typeface="Roboto"/>
                <a:sym typeface="Roboto"/>
              </a:rPr>
              <a:t>Tools</a:t>
            </a:r>
          </a:p>
          <a:p>
            <a:pPr>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Color preferences</a:t>
            </a:r>
          </a:p>
          <a:p>
            <a:pPr>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Line guide or tracking tool</a:t>
            </a:r>
          </a:p>
          <a:p>
            <a:pPr>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Scratch paper and notepad</a:t>
            </a:r>
          </a:p>
          <a:p>
            <a:pPr lvl="1"/>
            <a:endParaRPr lang="en-US" sz="15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754463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BD9AE-648E-3360-344C-57FD2CBF269A}"/>
              </a:ext>
            </a:extLst>
          </p:cNvPr>
          <p:cNvSpPr>
            <a:spLocks noGrp="1"/>
          </p:cNvSpPr>
          <p:nvPr>
            <p:ph type="title"/>
          </p:nvPr>
        </p:nvSpPr>
        <p:spPr/>
        <p:txBody>
          <a:bodyPr/>
          <a:lstStyle/>
          <a:p>
            <a:r>
              <a:rPr lang="en-US" sz="2800" dirty="0"/>
              <a:t>Accommodations on ACCESS</a:t>
            </a:r>
          </a:p>
        </p:txBody>
      </p:sp>
      <p:sp>
        <p:nvSpPr>
          <p:cNvPr id="3" name="Text Placeholder 2">
            <a:extLst>
              <a:ext uri="{FF2B5EF4-FFF2-40B4-BE49-F238E27FC236}">
                <a16:creationId xmlns:a16="http://schemas.microsoft.com/office/drawing/2014/main" id="{5DD11BAE-2B00-8534-9527-BBA7A6C2850A}"/>
              </a:ext>
            </a:extLst>
          </p:cNvPr>
          <p:cNvSpPr>
            <a:spLocks noGrp="1"/>
          </p:cNvSpPr>
          <p:nvPr>
            <p:ph type="body" idx="1"/>
          </p:nvPr>
        </p:nvSpPr>
        <p:spPr>
          <a:xfrm>
            <a:off x="311699" y="1152475"/>
            <a:ext cx="7383163" cy="3034800"/>
          </a:xfrm>
        </p:spPr>
        <p:txBody>
          <a:bodyPr/>
          <a:lstStyle/>
          <a:p>
            <a:pPr marL="127000" indent="0">
              <a:buNone/>
            </a:pPr>
            <a:r>
              <a:rPr lang="en-US" sz="1800" dirty="0">
                <a:solidFill>
                  <a:srgbClr val="000000"/>
                </a:solidFill>
              </a:rPr>
              <a:t>Qualifying students who receive an accommodation on WIDA ACCESS must have a documented need on their active IEP/504 plan that is directly related to their identified disability area and their ability to access </a:t>
            </a:r>
            <a:r>
              <a:rPr lang="en-US" sz="1800" i="1" dirty="0">
                <a:solidFill>
                  <a:srgbClr val="000000"/>
                </a:solidFill>
              </a:rPr>
              <a:t>the domain </a:t>
            </a:r>
            <a:r>
              <a:rPr lang="en-US" sz="1800" dirty="0">
                <a:solidFill>
                  <a:srgbClr val="000000"/>
                </a:solidFill>
              </a:rPr>
              <a:t>of the assessment.</a:t>
            </a:r>
          </a:p>
          <a:p>
            <a:pPr marL="127000" indent="0">
              <a:buNone/>
            </a:pPr>
            <a:endParaRPr lang="en-US" sz="1800" dirty="0">
              <a:solidFill>
                <a:srgbClr val="000000"/>
              </a:solidFill>
            </a:endParaRPr>
          </a:p>
          <a:p>
            <a:pPr marL="127000" indent="0">
              <a:buNone/>
            </a:pPr>
            <a:r>
              <a:rPr lang="en-US" sz="1800" dirty="0">
                <a:solidFill>
                  <a:srgbClr val="000000"/>
                </a:solidFill>
              </a:rPr>
              <a:t>Multilingual learner accommodations are not available for ACCESS assessments.</a:t>
            </a:r>
          </a:p>
          <a:p>
            <a:endParaRPr lang="en-US" dirty="0"/>
          </a:p>
        </p:txBody>
      </p:sp>
    </p:spTree>
    <p:extLst>
      <p:ext uri="{BB962C8B-B14F-4D97-AF65-F5344CB8AC3E}">
        <p14:creationId xmlns:p14="http://schemas.microsoft.com/office/powerpoint/2010/main" val="2282276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2928F-5B99-A7A4-DB69-8515AFCA1F85}"/>
              </a:ext>
            </a:extLst>
          </p:cNvPr>
          <p:cNvSpPr>
            <a:spLocks noGrp="1"/>
          </p:cNvSpPr>
          <p:nvPr>
            <p:ph type="title"/>
          </p:nvPr>
        </p:nvSpPr>
        <p:spPr/>
        <p:txBody>
          <a:bodyPr/>
          <a:lstStyle/>
          <a:p>
            <a:r>
              <a:rPr lang="en-US" sz="2800" dirty="0"/>
              <a:t>Online ACCESS Assessments</a:t>
            </a:r>
          </a:p>
        </p:txBody>
      </p:sp>
      <p:sp>
        <p:nvSpPr>
          <p:cNvPr id="5" name="Content Placeholder 2">
            <a:extLst>
              <a:ext uri="{FF2B5EF4-FFF2-40B4-BE49-F238E27FC236}">
                <a16:creationId xmlns:a16="http://schemas.microsoft.com/office/drawing/2014/main" id="{B518425C-882F-E7CA-054B-F0A8E00F1739}"/>
              </a:ext>
            </a:extLst>
          </p:cNvPr>
          <p:cNvSpPr txBox="1">
            <a:spLocks/>
          </p:cNvSpPr>
          <p:nvPr/>
        </p:nvSpPr>
        <p:spPr>
          <a:xfrm>
            <a:off x="311699" y="1033110"/>
            <a:ext cx="8482443" cy="3549584"/>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0" indent="0">
              <a:buFont typeface="Roboto"/>
              <a:buNone/>
            </a:pPr>
            <a:r>
              <a:rPr lang="en-US" sz="1800" dirty="0"/>
              <a:t>WIDA ACCESS is delivered online (grades 1-3 take the Writing Domain on paper)</a:t>
            </a:r>
          </a:p>
          <a:p>
            <a:endParaRPr lang="en-US" sz="1800" dirty="0"/>
          </a:p>
          <a:p>
            <a:pPr marL="0" indent="0">
              <a:buNone/>
            </a:pPr>
            <a:r>
              <a:rPr lang="en-US" sz="1800" dirty="0"/>
              <a:t>Paper-based accommodation:</a:t>
            </a:r>
          </a:p>
          <a:p>
            <a:pPr>
              <a:buFont typeface="Wingdings" panose="05000000000000000000" pitchFamily="2" charset="2"/>
              <a:buChar char="§"/>
            </a:pPr>
            <a:r>
              <a:rPr lang="en-US" sz="1800" dirty="0"/>
              <a:t>Grades 1-12 paper-based assessment is an accommodation only available to students with a documented disability on their IEP/504 plan</a:t>
            </a:r>
          </a:p>
          <a:p>
            <a:pPr>
              <a:buFont typeface="Wingdings" panose="05000000000000000000" pitchFamily="2" charset="2"/>
              <a:buChar char="§"/>
            </a:pPr>
            <a:r>
              <a:rPr lang="en-US" sz="1800" dirty="0"/>
              <a:t>Students must have a direct connection between their disability and the ability to access the digital test</a:t>
            </a:r>
          </a:p>
          <a:p>
            <a:pPr marL="342900" lvl="1" indent="0">
              <a:buNone/>
            </a:pPr>
            <a:endParaRPr lang="en-US" sz="1800" dirty="0"/>
          </a:p>
          <a:p>
            <a:pPr marL="0" lvl="1" indent="0">
              <a:buNone/>
            </a:pPr>
            <a:r>
              <a:rPr lang="en-US" sz="1800" b="1" dirty="0"/>
              <a:t>Note</a:t>
            </a:r>
            <a:r>
              <a:rPr lang="en-US" sz="1800" dirty="0"/>
              <a:t>: WIDA ACCESS for Kindergarten and Alternate ACCESS are paper-based</a:t>
            </a:r>
          </a:p>
        </p:txBody>
      </p:sp>
    </p:spTree>
    <p:extLst>
      <p:ext uri="{BB962C8B-B14F-4D97-AF65-F5344CB8AC3E}">
        <p14:creationId xmlns:p14="http://schemas.microsoft.com/office/powerpoint/2010/main" val="4120842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83720-B48E-A9BF-D969-AAE5E78EFF66}"/>
              </a:ext>
            </a:extLst>
          </p:cNvPr>
          <p:cNvSpPr>
            <a:spLocks noGrp="1"/>
          </p:cNvSpPr>
          <p:nvPr>
            <p:ph type="title"/>
          </p:nvPr>
        </p:nvSpPr>
        <p:spPr/>
        <p:txBody>
          <a:bodyPr/>
          <a:lstStyle/>
          <a:p>
            <a:r>
              <a:rPr lang="en-US" sz="2800" dirty="0"/>
              <a:t>ACCESS Presentation Accommodations</a:t>
            </a:r>
          </a:p>
        </p:txBody>
      </p:sp>
      <p:sp>
        <p:nvSpPr>
          <p:cNvPr id="3" name="Text Placeholder 2">
            <a:extLst>
              <a:ext uri="{FF2B5EF4-FFF2-40B4-BE49-F238E27FC236}">
                <a16:creationId xmlns:a16="http://schemas.microsoft.com/office/drawing/2014/main" id="{07523959-9CFF-4357-AF32-B6C626F04192}"/>
              </a:ext>
            </a:extLst>
          </p:cNvPr>
          <p:cNvSpPr>
            <a:spLocks noGrp="1"/>
          </p:cNvSpPr>
          <p:nvPr>
            <p:ph type="body" idx="1"/>
          </p:nvPr>
        </p:nvSpPr>
        <p:spPr>
          <a:xfrm>
            <a:off x="311700" y="1152475"/>
            <a:ext cx="4954363" cy="3034800"/>
          </a:xfrm>
        </p:spPr>
        <p:txBody>
          <a:bodyPr>
            <a:normAutofit fontScale="92500"/>
          </a:bodyPr>
          <a:lstStyle/>
          <a:p>
            <a:r>
              <a:rPr lang="en-US" sz="1800" dirty="0"/>
              <a:t>Test format (paper-based testing)</a:t>
            </a:r>
          </a:p>
          <a:p>
            <a:pPr lvl="1"/>
            <a:r>
              <a:rPr lang="en-US" sz="1800" dirty="0"/>
              <a:t>In person human reader</a:t>
            </a:r>
          </a:p>
          <a:p>
            <a:pPr lvl="1"/>
            <a:r>
              <a:rPr lang="en-US" sz="1800" dirty="0"/>
              <a:t>Text in the images cannot be read aloud to the students unless it is scripted</a:t>
            </a:r>
          </a:p>
          <a:p>
            <a:pPr lvl="1"/>
            <a:r>
              <a:rPr lang="en-US" sz="1800" dirty="0"/>
              <a:t>Repeat in person human reader</a:t>
            </a:r>
          </a:p>
          <a:p>
            <a:r>
              <a:rPr lang="en-US" sz="1800" dirty="0"/>
              <a:t>Interpreter signs test directions</a:t>
            </a:r>
          </a:p>
          <a:p>
            <a:r>
              <a:rPr lang="en-US" sz="1800" dirty="0"/>
              <a:t>Presentation in MCE, SEE, or CASE</a:t>
            </a:r>
          </a:p>
          <a:p>
            <a:r>
              <a:rPr lang="en-US" sz="1800" dirty="0"/>
              <a:t>Manual control of item audio</a:t>
            </a:r>
          </a:p>
          <a:p>
            <a:r>
              <a:rPr lang="en-US" sz="1800" dirty="0"/>
              <a:t>Repeat item audio</a:t>
            </a:r>
          </a:p>
          <a:p>
            <a:pPr lvl="1"/>
            <a:endParaRPr lang="en-US" sz="1800" dirty="0"/>
          </a:p>
          <a:p>
            <a:endParaRPr lang="en-US" dirty="0"/>
          </a:p>
        </p:txBody>
      </p:sp>
      <p:sp>
        <p:nvSpPr>
          <p:cNvPr id="5" name="Text Placeholder 2">
            <a:extLst>
              <a:ext uri="{FF2B5EF4-FFF2-40B4-BE49-F238E27FC236}">
                <a16:creationId xmlns:a16="http://schemas.microsoft.com/office/drawing/2014/main" id="{8DE3CAA9-4A3D-D242-7854-09FBF1EFAD8E}"/>
              </a:ext>
            </a:extLst>
          </p:cNvPr>
          <p:cNvSpPr txBox="1">
            <a:spLocks/>
          </p:cNvSpPr>
          <p:nvPr/>
        </p:nvSpPr>
        <p:spPr>
          <a:xfrm>
            <a:off x="5310130" y="1152475"/>
            <a:ext cx="3494628" cy="30348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r>
              <a:rPr lang="en-US" sz="1700" dirty="0"/>
              <a:t>Braille</a:t>
            </a:r>
          </a:p>
          <a:p>
            <a:r>
              <a:rPr lang="en-US" sz="1700" dirty="0"/>
              <a:t>Low vision aids or magnification devices</a:t>
            </a:r>
          </a:p>
          <a:p>
            <a:r>
              <a:rPr lang="en-US" sz="1700" dirty="0"/>
              <a:t>Low vision script</a:t>
            </a:r>
          </a:p>
          <a:p>
            <a:pPr lvl="1"/>
            <a:r>
              <a:rPr lang="en-US" sz="1700" dirty="0"/>
              <a:t>Only available for Kindergarten ACCESS</a:t>
            </a:r>
          </a:p>
          <a:p>
            <a:r>
              <a:rPr lang="en-US" sz="1700" dirty="0"/>
              <a:t>Large print (paper-based)</a:t>
            </a:r>
          </a:p>
          <a:p>
            <a:endParaRPr lang="en-US" sz="1700" dirty="0"/>
          </a:p>
        </p:txBody>
      </p:sp>
    </p:spTree>
    <p:extLst>
      <p:ext uri="{BB962C8B-B14F-4D97-AF65-F5344CB8AC3E}">
        <p14:creationId xmlns:p14="http://schemas.microsoft.com/office/powerpoint/2010/main" val="3489638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D3757-6742-EEC5-4DC8-5B149FAC49DE}"/>
              </a:ext>
            </a:extLst>
          </p:cNvPr>
          <p:cNvSpPr>
            <a:spLocks noGrp="1"/>
          </p:cNvSpPr>
          <p:nvPr>
            <p:ph type="title"/>
          </p:nvPr>
        </p:nvSpPr>
        <p:spPr/>
        <p:txBody>
          <a:bodyPr/>
          <a:lstStyle/>
          <a:p>
            <a:r>
              <a:rPr lang="en-US" sz="2800" dirty="0"/>
              <a:t>ACCESS Response/Setting Accommodations</a:t>
            </a:r>
          </a:p>
        </p:txBody>
      </p:sp>
      <p:sp>
        <p:nvSpPr>
          <p:cNvPr id="3" name="Text Placeholder 2">
            <a:extLst>
              <a:ext uri="{FF2B5EF4-FFF2-40B4-BE49-F238E27FC236}">
                <a16:creationId xmlns:a16="http://schemas.microsoft.com/office/drawing/2014/main" id="{E93AE0BE-8423-2F4D-0716-163E89E311B3}"/>
              </a:ext>
            </a:extLst>
          </p:cNvPr>
          <p:cNvSpPr>
            <a:spLocks noGrp="1"/>
          </p:cNvSpPr>
          <p:nvPr>
            <p:ph type="body" idx="1"/>
          </p:nvPr>
        </p:nvSpPr>
        <p:spPr>
          <a:xfrm>
            <a:off x="311700" y="846400"/>
            <a:ext cx="8694590" cy="3034800"/>
          </a:xfrm>
        </p:spPr>
        <p:txBody>
          <a:bodyPr>
            <a:noAutofit/>
          </a:bodyPr>
          <a:lstStyle/>
          <a:p>
            <a:r>
              <a:rPr lang="en-US" sz="1700" dirty="0"/>
              <a:t>Response in MCE, SEE, or CASE</a:t>
            </a:r>
          </a:p>
          <a:p>
            <a:r>
              <a:rPr lang="en-US" sz="1700" dirty="0"/>
              <a:t>Recording device and transcription by student</a:t>
            </a:r>
          </a:p>
          <a:p>
            <a:r>
              <a:rPr lang="en-US" sz="1700" dirty="0"/>
              <a:t>Spoken response</a:t>
            </a:r>
          </a:p>
          <a:p>
            <a:pPr lvl="1"/>
            <a:r>
              <a:rPr lang="en-US" sz="1700" dirty="0"/>
              <a:t>Include human scribe and speech-to-text (STT)</a:t>
            </a:r>
          </a:p>
          <a:p>
            <a:pPr lvl="1"/>
            <a:r>
              <a:rPr lang="en-US" sz="1700" dirty="0"/>
              <a:t>Spoken response on Writing Domain requires approved UAR</a:t>
            </a:r>
          </a:p>
          <a:p>
            <a:pPr lvl="1"/>
            <a:r>
              <a:rPr lang="en-US" sz="1700" dirty="0"/>
              <a:t>Use of STT requires approved CDE State Assessment </a:t>
            </a:r>
            <a:r>
              <a:rPr lang="en-US" sz="1700" i="1" dirty="0"/>
              <a:t>Response Capture Technology Secure Use Agreement</a:t>
            </a:r>
            <a:r>
              <a:rPr lang="en-US" sz="1700" dirty="0"/>
              <a:t> available on the </a:t>
            </a:r>
            <a:r>
              <a:rPr lang="en-US" sz="1700" dirty="0">
                <a:hlinkClick r:id="rId2"/>
              </a:rPr>
              <a:t>Accommodations Training</a:t>
            </a:r>
            <a:r>
              <a:rPr lang="en-US" sz="1700" dirty="0"/>
              <a:t> at the end of September</a:t>
            </a:r>
          </a:p>
          <a:p>
            <a:r>
              <a:rPr lang="en-US" sz="1700" dirty="0"/>
              <a:t>Word processor or external device</a:t>
            </a:r>
          </a:p>
          <a:p>
            <a:pPr lvl="1"/>
            <a:r>
              <a:rPr lang="en-US" sz="1700" dirty="0"/>
              <a:t>Cannot connect to the internet</a:t>
            </a:r>
          </a:p>
          <a:p>
            <a:pPr lvl="1"/>
            <a:r>
              <a:rPr lang="en-US" sz="1700" dirty="0"/>
              <a:t>Only available to students in grades 1-3 in the Writing Domain</a:t>
            </a:r>
          </a:p>
        </p:txBody>
      </p:sp>
    </p:spTree>
    <p:extLst>
      <p:ext uri="{BB962C8B-B14F-4D97-AF65-F5344CB8AC3E}">
        <p14:creationId xmlns:p14="http://schemas.microsoft.com/office/powerpoint/2010/main" val="3969584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2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dirty="0"/>
              <a:t>Privacy Laws in Colorado</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36974-887A-4273-5C05-174D2C00C3A8}"/>
              </a:ext>
            </a:extLst>
          </p:cNvPr>
          <p:cNvSpPr>
            <a:spLocks noGrp="1"/>
          </p:cNvSpPr>
          <p:nvPr>
            <p:ph type="title"/>
          </p:nvPr>
        </p:nvSpPr>
        <p:spPr>
          <a:xfrm>
            <a:off x="311700" y="105100"/>
            <a:ext cx="8371192" cy="741300"/>
          </a:xfrm>
        </p:spPr>
        <p:txBody>
          <a:bodyPr/>
          <a:lstStyle/>
          <a:p>
            <a:r>
              <a:rPr lang="en-US" sz="2800" dirty="0"/>
              <a:t>ACCESS Timing/Scheduling Accommodations</a:t>
            </a:r>
          </a:p>
        </p:txBody>
      </p:sp>
      <p:sp>
        <p:nvSpPr>
          <p:cNvPr id="3" name="Text Placeholder 2">
            <a:extLst>
              <a:ext uri="{FF2B5EF4-FFF2-40B4-BE49-F238E27FC236}">
                <a16:creationId xmlns:a16="http://schemas.microsoft.com/office/drawing/2014/main" id="{D3B641AA-0D12-912C-43C8-B60A47265812}"/>
              </a:ext>
            </a:extLst>
          </p:cNvPr>
          <p:cNvSpPr>
            <a:spLocks noGrp="1"/>
          </p:cNvSpPr>
          <p:nvPr>
            <p:ph type="body" idx="1"/>
          </p:nvPr>
        </p:nvSpPr>
        <p:spPr/>
        <p:txBody>
          <a:bodyPr/>
          <a:lstStyle/>
          <a:p>
            <a:r>
              <a:rPr lang="en-US" sz="1800" dirty="0"/>
              <a:t>Extended speaking test time</a:t>
            </a:r>
          </a:p>
          <a:p>
            <a:r>
              <a:rPr lang="en-US" sz="1800" dirty="0"/>
              <a:t>Extended time within the school day</a:t>
            </a:r>
          </a:p>
          <a:p>
            <a:pPr lvl="1"/>
            <a:r>
              <a:rPr lang="en-US" sz="1800" dirty="0"/>
              <a:t>Requires approved SAR</a:t>
            </a:r>
          </a:p>
          <a:p>
            <a:r>
              <a:rPr lang="en-US" sz="1800" dirty="0"/>
              <a:t>Extended time of a domain over multiple days</a:t>
            </a:r>
          </a:p>
          <a:p>
            <a:pPr lvl="1"/>
            <a:r>
              <a:rPr lang="en-US" sz="1800" dirty="0"/>
              <a:t>Requires approved SAR</a:t>
            </a:r>
          </a:p>
          <a:p>
            <a:r>
              <a:rPr lang="en-US" sz="1800" dirty="0"/>
              <a:t>Supervised breaks</a:t>
            </a:r>
          </a:p>
          <a:p>
            <a:endParaRPr lang="en-US" dirty="0"/>
          </a:p>
        </p:txBody>
      </p:sp>
    </p:spTree>
    <p:extLst>
      <p:ext uri="{BB962C8B-B14F-4D97-AF65-F5344CB8AC3E}">
        <p14:creationId xmlns:p14="http://schemas.microsoft.com/office/powerpoint/2010/main" val="4436139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D6D6-E2AC-6113-A770-78755BB24A71}"/>
              </a:ext>
            </a:extLst>
          </p:cNvPr>
          <p:cNvSpPr>
            <a:spLocks noGrp="1"/>
          </p:cNvSpPr>
          <p:nvPr>
            <p:ph type="title"/>
          </p:nvPr>
        </p:nvSpPr>
        <p:spPr/>
        <p:txBody>
          <a:bodyPr/>
          <a:lstStyle/>
          <a:p>
            <a:r>
              <a:rPr lang="en-US" sz="2800" dirty="0"/>
              <a:t>Alternate ACCESS Accommodations</a:t>
            </a:r>
          </a:p>
        </p:txBody>
      </p:sp>
      <p:graphicFrame>
        <p:nvGraphicFramePr>
          <p:cNvPr id="5" name="Content Placeholder 5">
            <a:extLst>
              <a:ext uri="{FF2B5EF4-FFF2-40B4-BE49-F238E27FC236}">
                <a16:creationId xmlns:a16="http://schemas.microsoft.com/office/drawing/2014/main" id="{E301F614-7C2B-FFFD-924F-8A173DCBDAC3}"/>
              </a:ext>
            </a:extLst>
          </p:cNvPr>
          <p:cNvGraphicFramePr>
            <a:graphicFrameLocks/>
          </p:cNvGraphicFramePr>
          <p:nvPr>
            <p:extLst>
              <p:ext uri="{D42A27DB-BD31-4B8C-83A1-F6EECF244321}">
                <p14:modId xmlns:p14="http://schemas.microsoft.com/office/powerpoint/2010/main" val="3444155055"/>
              </p:ext>
            </p:extLst>
          </p:nvPr>
        </p:nvGraphicFramePr>
        <p:xfrm>
          <a:off x="291863" y="967470"/>
          <a:ext cx="7564026" cy="3276600"/>
        </p:xfrm>
        <a:graphic>
          <a:graphicData uri="http://schemas.openxmlformats.org/drawingml/2006/table">
            <a:tbl>
              <a:tblPr firstRow="1" bandRow="1">
                <a:tableStyleId>{FABFCF23-3B69-468F-B69F-88F6DE6A72F2}</a:tableStyleId>
              </a:tblPr>
              <a:tblGrid>
                <a:gridCol w="5035866">
                  <a:extLst>
                    <a:ext uri="{9D8B030D-6E8A-4147-A177-3AD203B41FA5}">
                      <a16:colId xmlns:a16="http://schemas.microsoft.com/office/drawing/2014/main" val="20000"/>
                    </a:ext>
                  </a:extLst>
                </a:gridCol>
                <a:gridCol w="1382430">
                  <a:extLst>
                    <a:ext uri="{9D8B030D-6E8A-4147-A177-3AD203B41FA5}">
                      <a16:colId xmlns:a16="http://schemas.microsoft.com/office/drawing/2014/main" val="20002"/>
                    </a:ext>
                  </a:extLst>
                </a:gridCol>
                <a:gridCol w="1145730">
                  <a:extLst>
                    <a:ext uri="{9D8B030D-6E8A-4147-A177-3AD203B41FA5}">
                      <a16:colId xmlns:a16="http://schemas.microsoft.com/office/drawing/2014/main" val="20003"/>
                    </a:ext>
                  </a:extLst>
                </a:gridCol>
              </a:tblGrid>
              <a:tr h="296553">
                <a:tc>
                  <a:txBody>
                    <a:bodyPr/>
                    <a:lstStyle/>
                    <a:p>
                      <a:r>
                        <a:rPr lang="en-US" sz="1600" dirty="0">
                          <a:latin typeface="Roboto" panose="02000000000000000000" pitchFamily="2" charset="0"/>
                          <a:ea typeface="Roboto" panose="02000000000000000000" pitchFamily="2" charset="0"/>
                          <a:cs typeface="Roboto" panose="02000000000000000000" pitchFamily="2" charset="0"/>
                        </a:rPr>
                        <a:t>Accommodation</a:t>
                      </a:r>
                    </a:p>
                  </a:txBody>
                  <a:tcPr marL="68580" marR="68580" marT="34290" marB="34290">
                    <a:solidFill>
                      <a:schemeClr val="accent5">
                        <a:lumMod val="75000"/>
                      </a:schemeClr>
                    </a:solidFill>
                  </a:tcPr>
                </a:tc>
                <a:tc>
                  <a:txBody>
                    <a:bodyPr/>
                    <a:lstStyle/>
                    <a:p>
                      <a:pPr algn="ctr"/>
                      <a:r>
                        <a:rPr lang="en-US" sz="1600" dirty="0">
                          <a:latin typeface="Roboto" panose="02000000000000000000" pitchFamily="2" charset="0"/>
                          <a:ea typeface="Roboto" panose="02000000000000000000" pitchFamily="2" charset="0"/>
                          <a:cs typeface="Roboto" panose="02000000000000000000" pitchFamily="2" charset="0"/>
                        </a:rPr>
                        <a:t>Paper</a:t>
                      </a:r>
                    </a:p>
                  </a:txBody>
                  <a:tcPr marL="68580" marR="68580" marT="34290" marB="34290">
                    <a:solidFill>
                      <a:schemeClr val="accent5">
                        <a:lumMod val="75000"/>
                      </a:schemeClr>
                    </a:solidFill>
                  </a:tcPr>
                </a:tc>
                <a:tc>
                  <a:txBody>
                    <a:bodyPr/>
                    <a:lstStyle/>
                    <a:p>
                      <a:r>
                        <a:rPr lang="en-US" sz="1600" dirty="0">
                          <a:latin typeface="Roboto" panose="02000000000000000000" pitchFamily="2" charset="0"/>
                          <a:ea typeface="Roboto" panose="02000000000000000000" pitchFamily="2" charset="0"/>
                          <a:cs typeface="Roboto" panose="02000000000000000000" pitchFamily="2" charset="0"/>
                        </a:rPr>
                        <a:t>Domain</a:t>
                      </a:r>
                    </a:p>
                  </a:txBody>
                  <a:tcPr marL="68580" marR="68580" marT="34290" marB="34290">
                    <a:solidFill>
                      <a:schemeClr val="accent5">
                        <a:lumMod val="75000"/>
                      </a:schemeClr>
                    </a:solidFill>
                  </a:tcPr>
                </a:tc>
                <a:extLst>
                  <a:ext uri="{0D108BD9-81ED-4DB2-BD59-A6C34878D82A}">
                    <a16:rowId xmlns:a16="http://schemas.microsoft.com/office/drawing/2014/main" val="10000"/>
                  </a:ext>
                </a:extLst>
              </a:tr>
              <a:tr h="264493">
                <a:tc>
                  <a:txBody>
                    <a:bodyPr/>
                    <a:lstStyle/>
                    <a:p>
                      <a:r>
                        <a:rPr lang="en-US" sz="1400" dirty="0">
                          <a:latin typeface="Roboto" panose="02000000000000000000" pitchFamily="2" charset="0"/>
                          <a:ea typeface="Roboto" panose="02000000000000000000" pitchFamily="2" charset="0"/>
                          <a:cs typeface="Roboto" panose="02000000000000000000" pitchFamily="2" charset="0"/>
                        </a:rPr>
                        <a:t>Extended time</a:t>
                      </a:r>
                      <a:r>
                        <a:rPr lang="en-US" sz="1400" baseline="0" dirty="0">
                          <a:latin typeface="Roboto" panose="02000000000000000000" pitchFamily="2" charset="0"/>
                          <a:ea typeface="Roboto" panose="02000000000000000000" pitchFamily="2" charset="0"/>
                          <a:cs typeface="Roboto" panose="02000000000000000000" pitchFamily="2" charset="0"/>
                        </a:rPr>
                        <a:t> of a domain over multiple days</a:t>
                      </a:r>
                      <a:endParaRPr lang="en-US" sz="140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marL="68580" marR="68580" marT="34290" marB="34290"/>
                </a:tc>
                <a:tc>
                  <a:txBody>
                    <a:bodyPr/>
                    <a:lstStyle/>
                    <a:p>
                      <a:pPr algn="ctr"/>
                      <a:r>
                        <a:rPr lang="en-US" sz="1400" dirty="0">
                          <a:latin typeface="Roboto" panose="02000000000000000000" pitchFamily="2" charset="0"/>
                          <a:ea typeface="Roboto" panose="02000000000000000000" pitchFamily="2" charset="0"/>
                          <a:cs typeface="Roboto" panose="02000000000000000000" pitchFamily="2" charset="0"/>
                        </a:rPr>
                        <a:t>X</a:t>
                      </a:r>
                      <a:endParaRPr lang="en-US" sz="140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marL="68580" marR="68580" marT="34290" marB="34290"/>
                </a:tc>
                <a:tc>
                  <a:txBody>
                    <a:bodyPr/>
                    <a:lstStyle/>
                    <a:p>
                      <a:r>
                        <a:rPr lang="en-US" sz="1400" dirty="0">
                          <a:latin typeface="Roboto" panose="02000000000000000000" pitchFamily="2" charset="0"/>
                          <a:ea typeface="Roboto" panose="02000000000000000000" pitchFamily="2" charset="0"/>
                          <a:cs typeface="Roboto" panose="02000000000000000000" pitchFamily="2" charset="0"/>
                        </a:rPr>
                        <a:t>L, R, S, W</a:t>
                      </a:r>
                      <a:endParaRPr lang="en-US" sz="140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marL="68580" marR="68580" marT="34290" marB="34290"/>
                </a:tc>
                <a:extLst>
                  <a:ext uri="{0D108BD9-81ED-4DB2-BD59-A6C34878D82A}">
                    <a16:rowId xmlns:a16="http://schemas.microsoft.com/office/drawing/2014/main" val="10002"/>
                  </a:ext>
                </a:extLst>
              </a:tr>
              <a:tr h="264493">
                <a:tc>
                  <a:txBody>
                    <a:bodyPr/>
                    <a:lstStyle/>
                    <a:p>
                      <a:r>
                        <a:rPr lang="en-US" sz="1400" dirty="0">
                          <a:latin typeface="Roboto" panose="02000000000000000000" pitchFamily="2" charset="0"/>
                          <a:ea typeface="Roboto" panose="02000000000000000000" pitchFamily="2" charset="0"/>
                          <a:cs typeface="Roboto" panose="02000000000000000000" pitchFamily="2" charset="0"/>
                        </a:rPr>
                        <a:t>Extended testing time within the school day</a:t>
                      </a:r>
                      <a:endParaRPr lang="en-US" sz="140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marL="68580" marR="68580" marT="34290" marB="34290"/>
                </a:tc>
                <a:tc>
                  <a:txBody>
                    <a:bodyPr/>
                    <a:lstStyle/>
                    <a:p>
                      <a:pPr algn="ctr"/>
                      <a:r>
                        <a:rPr lang="en-US" sz="1400" dirty="0">
                          <a:latin typeface="Roboto" panose="02000000000000000000" pitchFamily="2" charset="0"/>
                          <a:ea typeface="Roboto" panose="02000000000000000000" pitchFamily="2" charset="0"/>
                          <a:cs typeface="Roboto" panose="02000000000000000000" pitchFamily="2" charset="0"/>
                        </a:rPr>
                        <a:t>X</a:t>
                      </a:r>
                      <a:endParaRPr lang="en-US" sz="140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marL="68580" marR="68580" marT="34290" marB="34290"/>
                </a:tc>
                <a:tc>
                  <a:txBody>
                    <a:bodyPr/>
                    <a:lstStyle/>
                    <a:p>
                      <a:r>
                        <a:rPr lang="en-US" sz="1400" dirty="0">
                          <a:latin typeface="Roboto" panose="02000000000000000000" pitchFamily="2" charset="0"/>
                          <a:ea typeface="Roboto" panose="02000000000000000000" pitchFamily="2" charset="0"/>
                          <a:cs typeface="Roboto" panose="02000000000000000000" pitchFamily="2" charset="0"/>
                        </a:rPr>
                        <a:t>L, R, W</a:t>
                      </a:r>
                      <a:endParaRPr lang="en-US" sz="140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marL="68580" marR="68580" marT="34290" marB="34290"/>
                </a:tc>
                <a:extLst>
                  <a:ext uri="{0D108BD9-81ED-4DB2-BD59-A6C34878D82A}">
                    <a16:rowId xmlns:a16="http://schemas.microsoft.com/office/drawing/2014/main" val="10004"/>
                  </a:ext>
                </a:extLst>
              </a:tr>
              <a:tr h="264493">
                <a:tc>
                  <a:txBody>
                    <a:bodyPr/>
                    <a:lstStyle/>
                    <a:p>
                      <a:r>
                        <a:rPr lang="en-US" sz="1400" dirty="0">
                          <a:latin typeface="Roboto" panose="02000000000000000000" pitchFamily="2" charset="0"/>
                          <a:ea typeface="Roboto" panose="02000000000000000000" pitchFamily="2" charset="0"/>
                          <a:cs typeface="Roboto" panose="02000000000000000000" pitchFamily="2" charset="0"/>
                        </a:rPr>
                        <a:t>Interpreter signs test </a:t>
                      </a:r>
                      <a:r>
                        <a:rPr lang="en-US" sz="1400" u="sng" dirty="0">
                          <a:latin typeface="Roboto" panose="02000000000000000000" pitchFamily="2" charset="0"/>
                          <a:ea typeface="Roboto" panose="02000000000000000000" pitchFamily="2" charset="0"/>
                          <a:cs typeface="Roboto" panose="02000000000000000000" pitchFamily="2" charset="0"/>
                        </a:rPr>
                        <a:t>directions</a:t>
                      </a:r>
                    </a:p>
                  </a:txBody>
                  <a:tcPr marL="68580" marR="68580" marT="34290" marB="34290"/>
                </a:tc>
                <a:tc>
                  <a:txBody>
                    <a:bodyPr/>
                    <a:lstStyle/>
                    <a:p>
                      <a:pPr algn="ctr"/>
                      <a:r>
                        <a:rPr lang="en-US" sz="1400" dirty="0">
                          <a:latin typeface="Roboto" panose="02000000000000000000" pitchFamily="2" charset="0"/>
                          <a:ea typeface="Roboto" panose="02000000000000000000" pitchFamily="2" charset="0"/>
                          <a:cs typeface="Roboto" panose="02000000000000000000" pitchFamily="2" charset="0"/>
                        </a:rPr>
                        <a:t>X</a:t>
                      </a:r>
                    </a:p>
                  </a:txBody>
                  <a:tcPr marL="68580" marR="68580" marT="34290" marB="34290"/>
                </a:tc>
                <a:tc>
                  <a:txBody>
                    <a:bodyPr/>
                    <a:lstStyle/>
                    <a:p>
                      <a:r>
                        <a:rPr lang="en-US" sz="1400" dirty="0">
                          <a:latin typeface="Roboto" panose="02000000000000000000" pitchFamily="2" charset="0"/>
                          <a:ea typeface="Roboto" panose="02000000000000000000" pitchFamily="2" charset="0"/>
                          <a:cs typeface="Roboto" panose="02000000000000000000" pitchFamily="2" charset="0"/>
                        </a:rPr>
                        <a:t>L, R, S, W</a:t>
                      </a:r>
                    </a:p>
                  </a:txBody>
                  <a:tcPr marL="68580" marR="68580" marT="34290" marB="34290"/>
                </a:tc>
                <a:extLst>
                  <a:ext uri="{0D108BD9-81ED-4DB2-BD59-A6C34878D82A}">
                    <a16:rowId xmlns:a16="http://schemas.microsoft.com/office/drawing/2014/main" val="10006"/>
                  </a:ext>
                </a:extLst>
              </a:tr>
              <a:tr h="264493">
                <a:tc>
                  <a:txBody>
                    <a:bodyPr/>
                    <a:lstStyle/>
                    <a:p>
                      <a:r>
                        <a:rPr lang="en-US" sz="1400" dirty="0">
                          <a:latin typeface="Roboto" panose="02000000000000000000" pitchFamily="2" charset="0"/>
                          <a:ea typeface="Roboto" panose="02000000000000000000" pitchFamily="2" charset="0"/>
                          <a:cs typeface="Roboto" panose="02000000000000000000" pitchFamily="2" charset="0"/>
                        </a:rPr>
                        <a:t>Large Print (embedded in test design)</a:t>
                      </a:r>
                    </a:p>
                  </a:txBody>
                  <a:tcPr marL="68580" marR="68580" marT="34290" marB="34290"/>
                </a:tc>
                <a:tc>
                  <a:txBody>
                    <a:bodyPr/>
                    <a:lstStyle/>
                    <a:p>
                      <a:pPr algn="ctr"/>
                      <a:r>
                        <a:rPr lang="en-US" sz="1400" dirty="0">
                          <a:latin typeface="Roboto" panose="02000000000000000000" pitchFamily="2" charset="0"/>
                          <a:ea typeface="Roboto" panose="02000000000000000000" pitchFamily="2" charset="0"/>
                          <a:cs typeface="Roboto" panose="02000000000000000000" pitchFamily="2" charset="0"/>
                        </a:rPr>
                        <a:t>N/A</a:t>
                      </a:r>
                    </a:p>
                  </a:txBody>
                  <a:tcPr marL="68580" marR="68580" marT="34290" marB="34290"/>
                </a:tc>
                <a:tc>
                  <a:txBody>
                    <a:bodyPr/>
                    <a:lstStyle/>
                    <a:p>
                      <a:r>
                        <a:rPr lang="en-US" sz="1400" dirty="0">
                          <a:latin typeface="Roboto" panose="02000000000000000000" pitchFamily="2" charset="0"/>
                          <a:ea typeface="Roboto" panose="02000000000000000000" pitchFamily="2" charset="0"/>
                          <a:cs typeface="Roboto" panose="02000000000000000000" pitchFamily="2" charset="0"/>
                        </a:rPr>
                        <a:t>N/A</a:t>
                      </a:r>
                    </a:p>
                  </a:txBody>
                  <a:tcPr marL="68580" marR="68580" marT="34290" marB="34290"/>
                </a:tc>
                <a:extLst>
                  <a:ext uri="{0D108BD9-81ED-4DB2-BD59-A6C34878D82A}">
                    <a16:rowId xmlns:a16="http://schemas.microsoft.com/office/drawing/2014/main" val="10007"/>
                  </a:ext>
                </a:extLst>
              </a:tr>
              <a:tr h="264493">
                <a:tc>
                  <a:txBody>
                    <a:bodyPr/>
                    <a:lstStyle/>
                    <a:p>
                      <a:r>
                        <a:rPr lang="en-US" sz="1400" dirty="0">
                          <a:latin typeface="Roboto" panose="02000000000000000000" pitchFamily="2" charset="0"/>
                          <a:ea typeface="Roboto" panose="02000000000000000000" pitchFamily="2" charset="0"/>
                          <a:cs typeface="Roboto" panose="02000000000000000000" pitchFamily="2" charset="0"/>
                        </a:rPr>
                        <a:t>Non-school setting for administration</a:t>
                      </a:r>
                    </a:p>
                  </a:txBody>
                  <a:tcPr marL="68580" marR="68580" marT="34290" marB="34290"/>
                </a:tc>
                <a:tc>
                  <a:txBody>
                    <a:bodyPr/>
                    <a:lstStyle/>
                    <a:p>
                      <a:pPr algn="ctr"/>
                      <a:r>
                        <a:rPr lang="en-US" sz="1400" dirty="0">
                          <a:latin typeface="Roboto" panose="02000000000000000000" pitchFamily="2" charset="0"/>
                          <a:ea typeface="Roboto" panose="02000000000000000000" pitchFamily="2" charset="0"/>
                          <a:cs typeface="Roboto" panose="02000000000000000000" pitchFamily="2" charset="0"/>
                        </a:rPr>
                        <a:t>X</a:t>
                      </a:r>
                    </a:p>
                  </a:txBody>
                  <a:tcPr marL="68580" marR="68580" marT="34290" marB="34290"/>
                </a:tc>
                <a:tc>
                  <a:txBody>
                    <a:bodyPr/>
                    <a:lstStyle/>
                    <a:p>
                      <a:r>
                        <a:rPr lang="en-US" sz="1400" dirty="0">
                          <a:latin typeface="Roboto" panose="02000000000000000000" pitchFamily="2" charset="0"/>
                          <a:ea typeface="Roboto" panose="02000000000000000000" pitchFamily="2" charset="0"/>
                          <a:cs typeface="Roboto" panose="02000000000000000000" pitchFamily="2" charset="0"/>
                        </a:rPr>
                        <a:t>L, R, S, W</a:t>
                      </a:r>
                    </a:p>
                  </a:txBody>
                  <a:tcPr marL="68580" marR="68580" marT="34290" marB="34290"/>
                </a:tc>
                <a:extLst>
                  <a:ext uri="{0D108BD9-81ED-4DB2-BD59-A6C34878D82A}">
                    <a16:rowId xmlns:a16="http://schemas.microsoft.com/office/drawing/2014/main" val="10009"/>
                  </a:ext>
                </a:extLst>
              </a:tr>
              <a:tr h="264493">
                <a:tc>
                  <a:txBody>
                    <a:bodyPr/>
                    <a:lstStyle/>
                    <a:p>
                      <a:r>
                        <a:rPr lang="en-US" sz="1400" baseline="0" dirty="0">
                          <a:latin typeface="Roboto" panose="02000000000000000000" pitchFamily="2" charset="0"/>
                          <a:ea typeface="Roboto" panose="02000000000000000000" pitchFamily="2" charset="0"/>
                          <a:cs typeface="Roboto" panose="02000000000000000000" pitchFamily="2" charset="0"/>
                        </a:rPr>
                        <a:t>Manually Coded English (MCE), Signing Exact English (SEE), or Conceptually Accurate Signed English (CASE)</a:t>
                      </a:r>
                      <a:endParaRPr lang="en-US" sz="1400" baseline="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u="sng" baseline="0" dirty="0">
                          <a:latin typeface="Roboto" panose="02000000000000000000" pitchFamily="2" charset="0"/>
                          <a:ea typeface="Roboto" panose="02000000000000000000" pitchFamily="2" charset="0"/>
                          <a:cs typeface="Roboto" panose="02000000000000000000" pitchFamily="2" charset="0"/>
                        </a:rPr>
                        <a:t>Allowed in Colorado</a:t>
                      </a:r>
                      <a:endParaRPr lang="en-US" sz="1400" b="1" i="1" u="sng" baseline="0" dirty="0">
                        <a:solidFill>
                          <a:srgbClr val="D35E0F"/>
                        </a:solidFill>
                        <a:latin typeface="Roboto" panose="02000000000000000000" pitchFamily="2" charset="0"/>
                        <a:ea typeface="Roboto" panose="02000000000000000000" pitchFamily="2" charset="0"/>
                        <a:cs typeface="Roboto" panose="02000000000000000000" pitchFamily="2" charset="0"/>
                      </a:endParaRPr>
                    </a:p>
                  </a:txBody>
                  <a:tcPr marL="68580" marR="68580" marT="34290" marB="34290"/>
                </a:tc>
                <a:tc>
                  <a:txBody>
                    <a:bodyPr/>
                    <a:lstStyle/>
                    <a:p>
                      <a:r>
                        <a:rPr lang="en-US" sz="1400" u="sng" baseline="0" dirty="0">
                          <a:latin typeface="Roboto" panose="02000000000000000000" pitchFamily="2" charset="0"/>
                          <a:ea typeface="Roboto" panose="02000000000000000000" pitchFamily="2" charset="0"/>
                          <a:cs typeface="Roboto" panose="02000000000000000000" pitchFamily="2" charset="0"/>
                        </a:rPr>
                        <a:t>L, S</a:t>
                      </a:r>
                      <a:endParaRPr lang="en-US" sz="1400" b="1" i="1" u="sng" baseline="0" dirty="0">
                        <a:solidFill>
                          <a:srgbClr val="D35E0F"/>
                        </a:solidFill>
                        <a:latin typeface="Roboto" panose="02000000000000000000" pitchFamily="2" charset="0"/>
                        <a:ea typeface="Roboto" panose="02000000000000000000" pitchFamily="2" charset="0"/>
                        <a:cs typeface="Roboto" panose="02000000000000000000" pitchFamily="2" charset="0"/>
                      </a:endParaRPr>
                    </a:p>
                  </a:txBody>
                  <a:tcPr marL="68580" marR="68580" marT="34290" marB="34290"/>
                </a:tc>
                <a:extLst>
                  <a:ext uri="{0D108BD9-81ED-4DB2-BD59-A6C34878D82A}">
                    <a16:rowId xmlns:a16="http://schemas.microsoft.com/office/drawing/2014/main" val="4245456188"/>
                  </a:ext>
                </a:extLst>
              </a:tr>
              <a:tr h="264493">
                <a:tc>
                  <a:txBody>
                    <a:bodyPr/>
                    <a:lstStyle/>
                    <a:p>
                      <a:r>
                        <a:rPr lang="en-US" sz="1400" dirty="0">
                          <a:latin typeface="Roboto" panose="02000000000000000000" pitchFamily="2" charset="0"/>
                          <a:ea typeface="Roboto" panose="02000000000000000000" pitchFamily="2" charset="0"/>
                          <a:cs typeface="Roboto" panose="02000000000000000000" pitchFamily="2" charset="0"/>
                        </a:rPr>
                        <a:t>Scribed response</a:t>
                      </a:r>
                    </a:p>
                  </a:txBody>
                  <a:tcPr marL="68580" marR="68580" marT="34290" marB="34290"/>
                </a:tc>
                <a:tc>
                  <a:txBody>
                    <a:bodyPr/>
                    <a:lstStyle/>
                    <a:p>
                      <a:pPr algn="ctr"/>
                      <a:r>
                        <a:rPr lang="en-US" sz="1400" dirty="0">
                          <a:latin typeface="Roboto" panose="02000000000000000000" pitchFamily="2" charset="0"/>
                          <a:ea typeface="Roboto" panose="02000000000000000000" pitchFamily="2" charset="0"/>
                          <a:cs typeface="Roboto" panose="02000000000000000000" pitchFamily="2" charset="0"/>
                        </a:rPr>
                        <a:t>X</a:t>
                      </a:r>
                    </a:p>
                  </a:txBody>
                  <a:tcPr marL="68580" marR="68580" marT="34290" marB="34290"/>
                </a:tc>
                <a:tc>
                  <a:txBody>
                    <a:bodyPr/>
                    <a:lstStyle/>
                    <a:p>
                      <a:r>
                        <a:rPr lang="en-US" sz="1400" dirty="0">
                          <a:latin typeface="Roboto" panose="02000000000000000000" pitchFamily="2" charset="0"/>
                          <a:ea typeface="Roboto" panose="02000000000000000000" pitchFamily="2" charset="0"/>
                          <a:cs typeface="Roboto" panose="02000000000000000000" pitchFamily="2" charset="0"/>
                        </a:rPr>
                        <a:t>L, R, W</a:t>
                      </a:r>
                    </a:p>
                  </a:txBody>
                  <a:tcPr marL="68580" marR="68580" marT="34290" marB="34290"/>
                </a:tc>
                <a:extLst>
                  <a:ext uri="{0D108BD9-81ED-4DB2-BD59-A6C34878D82A}">
                    <a16:rowId xmlns:a16="http://schemas.microsoft.com/office/drawing/2014/main" val="10011"/>
                  </a:ext>
                </a:extLst>
              </a:tr>
              <a:tr h="264493">
                <a:tc>
                  <a:txBody>
                    <a:bodyPr/>
                    <a:lstStyle/>
                    <a:p>
                      <a:r>
                        <a:rPr lang="en-US" sz="1400" dirty="0">
                          <a:latin typeface="Roboto" panose="02000000000000000000" pitchFamily="2" charset="0"/>
                          <a:ea typeface="Roboto" panose="02000000000000000000" pitchFamily="2" charset="0"/>
                          <a:cs typeface="Roboto" panose="02000000000000000000" pitchFamily="2" charset="0"/>
                        </a:rPr>
                        <a:t>Student responds with recording</a:t>
                      </a:r>
                      <a:r>
                        <a:rPr lang="en-US" sz="1400" baseline="0" dirty="0">
                          <a:latin typeface="Roboto" panose="02000000000000000000" pitchFamily="2" charset="0"/>
                          <a:ea typeface="Roboto" panose="02000000000000000000" pitchFamily="2" charset="0"/>
                          <a:cs typeface="Roboto" panose="02000000000000000000" pitchFamily="2" charset="0"/>
                        </a:rPr>
                        <a:t>  device</a:t>
                      </a:r>
                    </a:p>
                  </a:txBody>
                  <a:tcPr marL="68580" marR="68580" marT="34290" marB="34290"/>
                </a:tc>
                <a:tc>
                  <a:txBody>
                    <a:bodyPr/>
                    <a:lstStyle/>
                    <a:p>
                      <a:pPr algn="ctr"/>
                      <a:r>
                        <a:rPr lang="en-US" sz="1400" dirty="0">
                          <a:latin typeface="Roboto" panose="02000000000000000000" pitchFamily="2" charset="0"/>
                          <a:ea typeface="Roboto" panose="02000000000000000000" pitchFamily="2" charset="0"/>
                          <a:cs typeface="Roboto" panose="02000000000000000000" pitchFamily="2" charset="0"/>
                        </a:rPr>
                        <a:t>X</a:t>
                      </a:r>
                    </a:p>
                  </a:txBody>
                  <a:tcPr marL="68580" marR="68580" marT="34290" marB="34290"/>
                </a:tc>
                <a:tc>
                  <a:txBody>
                    <a:bodyPr/>
                    <a:lstStyle/>
                    <a:p>
                      <a:r>
                        <a:rPr lang="en-US" sz="1400" dirty="0">
                          <a:latin typeface="Roboto" panose="02000000000000000000" pitchFamily="2" charset="0"/>
                          <a:ea typeface="Roboto" panose="02000000000000000000" pitchFamily="2" charset="0"/>
                          <a:cs typeface="Roboto" panose="02000000000000000000" pitchFamily="2" charset="0"/>
                        </a:rPr>
                        <a:t>W</a:t>
                      </a:r>
                    </a:p>
                  </a:txBody>
                  <a:tcPr marL="68580" marR="68580" marT="34290" marB="34290"/>
                </a:tc>
                <a:extLst>
                  <a:ext uri="{0D108BD9-81ED-4DB2-BD59-A6C34878D82A}">
                    <a16:rowId xmlns:a16="http://schemas.microsoft.com/office/drawing/2014/main" val="10012"/>
                  </a:ext>
                </a:extLst>
              </a:tr>
              <a:tr h="456852">
                <a:tc>
                  <a:txBody>
                    <a:bodyPr/>
                    <a:lstStyle/>
                    <a:p>
                      <a:r>
                        <a:rPr lang="en-US" sz="1400" baseline="0" dirty="0">
                          <a:latin typeface="Roboto" panose="02000000000000000000" pitchFamily="2" charset="0"/>
                          <a:ea typeface="Roboto" panose="02000000000000000000" pitchFamily="2" charset="0"/>
                          <a:cs typeface="Roboto" panose="02000000000000000000" pitchFamily="2" charset="0"/>
                        </a:rPr>
                        <a:t>Word processor or external device</a:t>
                      </a:r>
                      <a:endParaRPr lang="en-US" sz="1400" baseline="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u="sng" dirty="0">
                          <a:latin typeface="Roboto" panose="02000000000000000000" pitchFamily="2" charset="0"/>
                          <a:ea typeface="Roboto" panose="02000000000000000000" pitchFamily="2" charset="0"/>
                          <a:cs typeface="Roboto" panose="02000000000000000000" pitchFamily="2" charset="0"/>
                        </a:rPr>
                        <a:t>Not allowed in Colorado</a:t>
                      </a:r>
                      <a:endParaRPr lang="en-US" sz="1400" b="1" i="1" u="sng" dirty="0">
                        <a:solidFill>
                          <a:srgbClr val="D35E0F"/>
                        </a:solidFill>
                        <a:latin typeface="Roboto" panose="02000000000000000000" pitchFamily="2" charset="0"/>
                        <a:ea typeface="Roboto" panose="02000000000000000000" pitchFamily="2" charset="0"/>
                        <a:cs typeface="Roboto" panose="02000000000000000000" pitchFamily="2" charset="0"/>
                      </a:endParaRPr>
                    </a:p>
                  </a:txBody>
                  <a:tcPr marL="68580" marR="68580" marT="34290" marB="34290"/>
                </a:tc>
                <a:tc>
                  <a:txBody>
                    <a:bodyPr/>
                    <a:lstStyle/>
                    <a:p>
                      <a:r>
                        <a:rPr lang="en-US" sz="1400" u="sng" dirty="0">
                          <a:latin typeface="Roboto" panose="02000000000000000000" pitchFamily="2" charset="0"/>
                          <a:ea typeface="Roboto" panose="02000000000000000000" pitchFamily="2" charset="0"/>
                          <a:cs typeface="Roboto" panose="02000000000000000000" pitchFamily="2" charset="0"/>
                        </a:rPr>
                        <a:t>N/A</a:t>
                      </a:r>
                      <a:endParaRPr lang="en-US" sz="1400" b="1" i="1" u="sng" dirty="0">
                        <a:solidFill>
                          <a:srgbClr val="D35E0F"/>
                        </a:solidFill>
                        <a:latin typeface="Roboto" panose="02000000000000000000" pitchFamily="2" charset="0"/>
                        <a:ea typeface="Roboto" panose="02000000000000000000" pitchFamily="2" charset="0"/>
                        <a:cs typeface="Roboto" panose="02000000000000000000" pitchFamily="2" charset="0"/>
                      </a:endParaRPr>
                    </a:p>
                  </a:txBody>
                  <a:tcPr marL="68580" marR="68580" marT="34290" marB="34290"/>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244397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E6F4A-9158-9D57-A3FA-74101B7E746F}"/>
              </a:ext>
            </a:extLst>
          </p:cNvPr>
          <p:cNvSpPr>
            <a:spLocks noGrp="1"/>
          </p:cNvSpPr>
          <p:nvPr>
            <p:ph type="title"/>
          </p:nvPr>
        </p:nvSpPr>
        <p:spPr>
          <a:xfrm>
            <a:off x="311699" y="105100"/>
            <a:ext cx="8593761" cy="741300"/>
          </a:xfrm>
        </p:spPr>
        <p:txBody>
          <a:bodyPr/>
          <a:lstStyle/>
          <a:p>
            <a:r>
              <a:rPr lang="en-US" sz="2200" dirty="0"/>
              <a:t>Accommodations for Kindergarten ACCESS and Alternate ACCESS</a:t>
            </a:r>
          </a:p>
        </p:txBody>
      </p:sp>
      <p:sp>
        <p:nvSpPr>
          <p:cNvPr id="5" name="Content Placeholder 4">
            <a:extLst>
              <a:ext uri="{FF2B5EF4-FFF2-40B4-BE49-F238E27FC236}">
                <a16:creationId xmlns:a16="http://schemas.microsoft.com/office/drawing/2014/main" id="{46D8E660-738A-6989-A62C-30ECD1B3FCF9}"/>
              </a:ext>
            </a:extLst>
          </p:cNvPr>
          <p:cNvSpPr txBox="1">
            <a:spLocks/>
          </p:cNvSpPr>
          <p:nvPr/>
        </p:nvSpPr>
        <p:spPr>
          <a:xfrm>
            <a:off x="311699" y="902057"/>
            <a:ext cx="8251855" cy="3370123"/>
          </a:xfrm>
          <a:prstGeom prst="rect">
            <a:avLst/>
          </a:prstGeom>
          <a:noFill/>
          <a:ln>
            <a:noFill/>
          </a:ln>
        </p:spPr>
        <p:txBody>
          <a:bodyPr spcFirstLastPara="1" wrap="square" lIns="91425" tIns="91425" rIns="91425" bIns="91425" rtlCol="0" anchor="t" anchorCtr="0">
            <a:sp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0" indent="0">
              <a:buFont typeface="Roboto"/>
              <a:buNone/>
            </a:pPr>
            <a:r>
              <a:rPr lang="en-US" sz="1800" b="1" dirty="0"/>
              <a:t>Accommodations Incorporated into the Assessment</a:t>
            </a:r>
          </a:p>
          <a:p>
            <a:pPr>
              <a:buFont typeface="Wingdings" panose="05000000000000000000" pitchFamily="2" charset="2"/>
              <a:buChar char="§"/>
            </a:pPr>
            <a:r>
              <a:rPr lang="en-US" sz="1800" dirty="0"/>
              <a:t>Because of the way the assessment is designed, some accommodations are built into the assessment and do not need to be coded as an accommodation</a:t>
            </a:r>
          </a:p>
          <a:p>
            <a:pPr>
              <a:buFont typeface="Wingdings" panose="05000000000000000000" pitchFamily="2" charset="2"/>
              <a:buChar char="§"/>
            </a:pPr>
            <a:endParaRPr lang="en-US" sz="1800" dirty="0"/>
          </a:p>
          <a:p>
            <a:pPr marL="127000" indent="0">
              <a:buNone/>
            </a:pPr>
            <a:r>
              <a:rPr lang="en-US" sz="1800" dirty="0"/>
              <a:t>Accommodations incorporated in the assessment:</a:t>
            </a:r>
          </a:p>
          <a:p>
            <a:pPr marL="628650" lvl="1" indent="-285750">
              <a:buFont typeface="Wingdings" panose="05000000000000000000" pitchFamily="2" charset="2"/>
              <a:buChar char="§"/>
            </a:pPr>
            <a:r>
              <a:rPr lang="en-US" sz="1800" dirty="0"/>
              <a:t>Extended speaking test response time</a:t>
            </a:r>
          </a:p>
          <a:p>
            <a:pPr marL="628650" lvl="1" indent="-285750">
              <a:buFont typeface="Wingdings" panose="05000000000000000000" pitchFamily="2" charset="2"/>
              <a:buChar char="§"/>
            </a:pPr>
            <a:r>
              <a:rPr lang="en-US" sz="1800" dirty="0"/>
              <a:t>In-person human reader</a:t>
            </a:r>
          </a:p>
          <a:p>
            <a:pPr marL="628650" lvl="1" indent="-285750">
              <a:buFont typeface="Wingdings" panose="05000000000000000000" pitchFamily="2" charset="2"/>
              <a:buChar char="§"/>
            </a:pPr>
            <a:r>
              <a:rPr lang="en-US" sz="1800" dirty="0"/>
              <a:t>Repeat in-person human reader</a:t>
            </a:r>
          </a:p>
          <a:p>
            <a:pPr marL="628650" lvl="1" indent="-285750">
              <a:buFont typeface="Wingdings" panose="05000000000000000000" pitchFamily="2" charset="2"/>
              <a:buChar char="§"/>
            </a:pPr>
            <a:r>
              <a:rPr lang="en-US" sz="1800" dirty="0"/>
              <a:t>Large print</a:t>
            </a:r>
          </a:p>
        </p:txBody>
      </p:sp>
    </p:spTree>
    <p:extLst>
      <p:ext uri="{BB962C8B-B14F-4D97-AF65-F5344CB8AC3E}">
        <p14:creationId xmlns:p14="http://schemas.microsoft.com/office/powerpoint/2010/main" val="31233949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D98CE-508D-D246-50B9-02474FAAF4B5}"/>
              </a:ext>
            </a:extLst>
          </p:cNvPr>
          <p:cNvSpPr>
            <a:spLocks noGrp="1"/>
          </p:cNvSpPr>
          <p:nvPr>
            <p:ph type="title"/>
          </p:nvPr>
        </p:nvSpPr>
        <p:spPr/>
        <p:txBody>
          <a:bodyPr/>
          <a:lstStyle/>
          <a:p>
            <a:r>
              <a:rPr lang="en-US" sz="2800" dirty="0"/>
              <a:t>Prohibited Practices</a:t>
            </a:r>
          </a:p>
        </p:txBody>
      </p:sp>
      <p:sp>
        <p:nvSpPr>
          <p:cNvPr id="5" name="Content Placeholder 1">
            <a:extLst>
              <a:ext uri="{FF2B5EF4-FFF2-40B4-BE49-F238E27FC236}">
                <a16:creationId xmlns:a16="http://schemas.microsoft.com/office/drawing/2014/main" id="{26796215-DF62-4411-9784-62181B0371C4}"/>
              </a:ext>
            </a:extLst>
          </p:cNvPr>
          <p:cNvSpPr txBox="1">
            <a:spLocks/>
          </p:cNvSpPr>
          <p:nvPr/>
        </p:nvSpPr>
        <p:spPr>
          <a:xfrm>
            <a:off x="311699" y="969420"/>
            <a:ext cx="8299563" cy="348019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0" indent="0">
              <a:lnSpc>
                <a:spcPct val="100000"/>
              </a:lnSpc>
              <a:buFont typeface="Arial" panose="020B0604020202020204" pitchFamily="34" charset="0"/>
              <a:buNone/>
            </a:pPr>
            <a:r>
              <a:rPr lang="en-US" sz="1800" dirty="0">
                <a:latin typeface="Roboto" panose="02000000000000000000" pitchFamily="2" charset="0"/>
                <a:ea typeface="Roboto" panose="02000000000000000000" pitchFamily="2" charset="0"/>
                <a:cs typeface="Roboto" panose="02000000000000000000" pitchFamily="2" charset="0"/>
              </a:rPr>
              <a:t>The following are </a:t>
            </a:r>
            <a:r>
              <a:rPr lang="en-US" sz="1800" u="sng" dirty="0">
                <a:latin typeface="Roboto" panose="02000000000000000000" pitchFamily="2" charset="0"/>
                <a:ea typeface="Roboto" panose="02000000000000000000" pitchFamily="2" charset="0"/>
                <a:cs typeface="Roboto" panose="02000000000000000000" pitchFamily="2" charset="0"/>
              </a:rPr>
              <a:t>prohibited</a:t>
            </a:r>
            <a:r>
              <a:rPr lang="en-US" sz="1800" dirty="0">
                <a:latin typeface="Roboto" panose="02000000000000000000" pitchFamily="2" charset="0"/>
                <a:ea typeface="Roboto" panose="02000000000000000000" pitchFamily="2" charset="0"/>
                <a:cs typeface="Roboto" panose="02000000000000000000" pitchFamily="2" charset="0"/>
              </a:rPr>
              <a:t> on WIDA ACCESS, WIDA ACCESS for Kindergarten, and Alternate ACCESS: </a:t>
            </a:r>
          </a:p>
          <a:p>
            <a:pPr marL="0" indent="0">
              <a:lnSpc>
                <a:spcPct val="100000"/>
              </a:lnSpc>
              <a:buFont typeface="Arial" panose="020B0604020202020204" pitchFamily="34" charset="0"/>
              <a:buNone/>
            </a:pPr>
            <a:endParaRPr lang="en-US" sz="1800" dirty="0">
              <a:latin typeface="Roboto" panose="02000000000000000000" pitchFamily="2" charset="0"/>
              <a:ea typeface="Roboto" panose="02000000000000000000" pitchFamily="2" charset="0"/>
              <a:cs typeface="Roboto" panose="02000000000000000000" pitchFamily="2" charset="0"/>
            </a:endParaRPr>
          </a:p>
          <a:p>
            <a:pPr lvl="1">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Translating test items into a language other than English</a:t>
            </a:r>
          </a:p>
          <a:p>
            <a:pPr lvl="1">
              <a:buFont typeface="Wingdings" panose="05000000000000000000" pitchFamily="2" charset="2"/>
              <a:buChar char="§"/>
            </a:pPr>
            <a:endParaRPr lang="en-US" sz="800" dirty="0">
              <a:latin typeface="Roboto" panose="02000000000000000000" pitchFamily="2" charset="0"/>
              <a:ea typeface="Roboto" panose="02000000000000000000" pitchFamily="2" charset="0"/>
              <a:cs typeface="Roboto" panose="02000000000000000000" pitchFamily="2" charset="0"/>
            </a:endParaRPr>
          </a:p>
          <a:p>
            <a:pPr lvl="1">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Reading test items in a language other than English</a:t>
            </a:r>
          </a:p>
          <a:p>
            <a:pPr lvl="1">
              <a:buFont typeface="Wingdings" panose="05000000000000000000" pitchFamily="2" charset="2"/>
              <a:buChar char="§"/>
            </a:pPr>
            <a:endParaRPr lang="en-US" sz="800" dirty="0">
              <a:latin typeface="Roboto" panose="02000000000000000000" pitchFamily="2" charset="0"/>
              <a:ea typeface="Roboto" panose="02000000000000000000" pitchFamily="2" charset="0"/>
              <a:cs typeface="Roboto" panose="02000000000000000000" pitchFamily="2" charset="0"/>
            </a:endParaRPr>
          </a:p>
          <a:p>
            <a:pPr lvl="1">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Using a bilingual word-to-word dictionary</a:t>
            </a:r>
          </a:p>
          <a:p>
            <a:pPr lvl="1">
              <a:buFont typeface="Wingdings" panose="05000000000000000000" pitchFamily="2" charset="2"/>
              <a:buChar char="§"/>
            </a:pPr>
            <a:endParaRPr lang="en-US" sz="800" dirty="0">
              <a:latin typeface="Roboto" panose="02000000000000000000" pitchFamily="2" charset="0"/>
              <a:ea typeface="Roboto" panose="02000000000000000000" pitchFamily="2" charset="0"/>
              <a:cs typeface="Roboto" panose="02000000000000000000" pitchFamily="2" charset="0"/>
            </a:endParaRPr>
          </a:p>
          <a:p>
            <a:pPr lvl="1">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Providing an accommodation based on ML status (accommodations are only available for IEP or 504 plans on ACCESS )</a:t>
            </a:r>
          </a:p>
          <a:p>
            <a:endParaRPr lang="en-US"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2400116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BAF0D-F175-1140-256E-25FA632147D2}"/>
              </a:ext>
            </a:extLst>
          </p:cNvPr>
          <p:cNvSpPr>
            <a:spLocks noGrp="1"/>
          </p:cNvSpPr>
          <p:nvPr>
            <p:ph type="title"/>
          </p:nvPr>
        </p:nvSpPr>
        <p:spPr/>
        <p:txBody>
          <a:bodyPr/>
          <a:lstStyle/>
          <a:p>
            <a:r>
              <a:rPr lang="en-US" sz="2800" dirty="0"/>
              <a:t>ACCESS Tasks to Complete Before Testing</a:t>
            </a:r>
          </a:p>
        </p:txBody>
      </p:sp>
      <p:sp>
        <p:nvSpPr>
          <p:cNvPr id="5" name="Content Placeholder 1">
            <a:extLst>
              <a:ext uri="{FF2B5EF4-FFF2-40B4-BE49-F238E27FC236}">
                <a16:creationId xmlns:a16="http://schemas.microsoft.com/office/drawing/2014/main" id="{8E09C231-DC61-E299-30EC-0222211FEE5A}"/>
              </a:ext>
            </a:extLst>
          </p:cNvPr>
          <p:cNvSpPr txBox="1">
            <a:spLocks/>
          </p:cNvSpPr>
          <p:nvPr/>
        </p:nvSpPr>
        <p:spPr>
          <a:xfrm>
            <a:off x="311700" y="846400"/>
            <a:ext cx="4419325" cy="34801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0" indent="0">
              <a:buNone/>
            </a:pP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The following accommodations must be indicated in WIDA-AMS </a:t>
            </a:r>
            <a:r>
              <a:rPr lang="en-US" sz="1800" i="1" dirty="0">
                <a:solidFill>
                  <a:srgbClr val="000000"/>
                </a:solidFill>
                <a:latin typeface="Roboto" panose="02000000000000000000" pitchFamily="2" charset="0"/>
                <a:ea typeface="Roboto" panose="02000000000000000000" pitchFamily="2" charset="0"/>
                <a:cs typeface="Roboto" panose="02000000000000000000" pitchFamily="2" charset="0"/>
              </a:rPr>
              <a:t>before</a:t>
            </a: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 administering online WIDA ACCESS:</a:t>
            </a:r>
          </a:p>
          <a:p>
            <a:pPr marL="0" indent="0">
              <a:buNone/>
            </a:pPr>
            <a:endParaRPr lang="en-US" sz="800" dirty="0">
              <a:solidFill>
                <a:srgbClr val="000000"/>
              </a:solidFill>
              <a:latin typeface="Roboto" panose="02000000000000000000" pitchFamily="2" charset="0"/>
              <a:ea typeface="Roboto" panose="02000000000000000000" pitchFamily="2" charset="0"/>
              <a:cs typeface="Roboto" panose="02000000000000000000" pitchFamily="2" charset="0"/>
            </a:endParaRPr>
          </a:p>
          <a:p>
            <a:pPr lvl="1">
              <a:spcBef>
                <a:spcPts val="400"/>
              </a:spcBef>
              <a:buFont typeface="Wingdings" panose="05000000000000000000" pitchFamily="2" charset="2"/>
              <a:buChar char="§"/>
            </a:pP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Manual control of item audio (MC)</a:t>
            </a:r>
          </a:p>
          <a:p>
            <a:pPr lvl="1">
              <a:spcBef>
                <a:spcPts val="400"/>
              </a:spcBef>
              <a:buFont typeface="Wingdings" panose="05000000000000000000" pitchFamily="2" charset="2"/>
              <a:buChar char="§"/>
            </a:pP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Repeat item audio (RA)</a:t>
            </a:r>
          </a:p>
          <a:p>
            <a:pPr lvl="1">
              <a:spcBef>
                <a:spcPts val="400"/>
              </a:spcBef>
              <a:buFont typeface="Wingdings" panose="05000000000000000000" pitchFamily="2" charset="2"/>
              <a:buChar char="§"/>
            </a:pP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Extended Speaking test response time (ES)</a:t>
            </a:r>
          </a:p>
          <a:p>
            <a:endParaRPr lang="en-US" sz="1200" dirty="0">
              <a:solidFill>
                <a:srgbClr val="000000"/>
              </a:solidFill>
              <a:latin typeface="Roboto" panose="02000000000000000000" pitchFamily="2" charset="0"/>
              <a:ea typeface="Roboto" panose="02000000000000000000" pitchFamily="2" charset="0"/>
              <a:cs typeface="Roboto" panose="02000000000000000000" pitchFamily="2" charset="0"/>
            </a:endParaRPr>
          </a:p>
          <a:p>
            <a:pPr marL="0" indent="0">
              <a:buNone/>
            </a:pPr>
            <a:endParaRPr lang="en-US" sz="180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6" name="Content Placeholder 1">
            <a:extLst>
              <a:ext uri="{FF2B5EF4-FFF2-40B4-BE49-F238E27FC236}">
                <a16:creationId xmlns:a16="http://schemas.microsoft.com/office/drawing/2014/main" id="{B3134B4D-76A2-6B66-5430-BD353D6271B2}"/>
              </a:ext>
            </a:extLst>
          </p:cNvPr>
          <p:cNvSpPr txBox="1">
            <a:spLocks/>
          </p:cNvSpPr>
          <p:nvPr/>
        </p:nvSpPr>
        <p:spPr>
          <a:xfrm>
            <a:off x="4866447" y="846400"/>
            <a:ext cx="4063660" cy="34801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0" indent="0">
              <a:buNone/>
            </a:pP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The following WIDA ACCESS accommodated forms must be </a:t>
            </a:r>
            <a:r>
              <a:rPr lang="en-US" sz="1800" i="1" dirty="0">
                <a:solidFill>
                  <a:srgbClr val="000000"/>
                </a:solidFill>
                <a:latin typeface="Roboto" panose="02000000000000000000" pitchFamily="2" charset="0"/>
                <a:ea typeface="Roboto" panose="02000000000000000000" pitchFamily="2" charset="0"/>
                <a:cs typeface="Roboto" panose="02000000000000000000" pitchFamily="2" charset="0"/>
              </a:rPr>
              <a:t>pre-ordered</a:t>
            </a: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 by the assessment coordinator:</a:t>
            </a:r>
          </a:p>
          <a:p>
            <a:pPr marL="0" indent="0">
              <a:buNone/>
            </a:pPr>
            <a:endParaRPr lang="en-US" sz="800" dirty="0">
              <a:solidFill>
                <a:srgbClr val="000000"/>
              </a:solidFill>
              <a:latin typeface="Roboto" panose="02000000000000000000" pitchFamily="2" charset="0"/>
              <a:ea typeface="Roboto" panose="02000000000000000000" pitchFamily="2" charset="0"/>
              <a:cs typeface="Roboto" panose="02000000000000000000" pitchFamily="2" charset="0"/>
            </a:endParaRPr>
          </a:p>
          <a:p>
            <a:pPr lvl="1">
              <a:spcBef>
                <a:spcPts val="400"/>
              </a:spcBef>
              <a:buFont typeface="Wingdings" panose="05000000000000000000" pitchFamily="2" charset="2"/>
              <a:buChar char="§"/>
            </a:pP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Connect with Special Education teams in the fall – </a:t>
            </a:r>
            <a:r>
              <a:rPr lang="en-US" sz="1600" b="1" dirty="0">
                <a:solidFill>
                  <a:srgbClr val="000000"/>
                </a:solidFill>
                <a:latin typeface="Roboto" panose="02000000000000000000" pitchFamily="2" charset="0"/>
                <a:ea typeface="Roboto" panose="02000000000000000000" pitchFamily="2" charset="0"/>
                <a:cs typeface="Roboto" panose="02000000000000000000" pitchFamily="2" charset="0"/>
              </a:rPr>
              <a:t>prioritize submitting paper test orders in the initial materials order window by October 31</a:t>
            </a:r>
            <a:r>
              <a:rPr lang="en-US" sz="1600" b="1" baseline="30000" dirty="0">
                <a:solidFill>
                  <a:srgbClr val="000000"/>
                </a:solidFill>
                <a:latin typeface="Roboto" panose="02000000000000000000" pitchFamily="2" charset="0"/>
                <a:ea typeface="Roboto" panose="02000000000000000000" pitchFamily="2" charset="0"/>
                <a:cs typeface="Roboto" panose="02000000000000000000" pitchFamily="2" charset="0"/>
              </a:rPr>
              <a:t>st</a:t>
            </a:r>
            <a:r>
              <a:rPr lang="en-US" sz="1600" b="1" dirty="0">
                <a:solidFill>
                  <a:srgbClr val="000000"/>
                </a:solidFill>
                <a:latin typeface="Roboto" panose="02000000000000000000" pitchFamily="2" charset="0"/>
                <a:ea typeface="Roboto" panose="02000000000000000000" pitchFamily="2" charset="0"/>
                <a:cs typeface="Roboto" panose="02000000000000000000" pitchFamily="2" charset="0"/>
              </a:rPr>
              <a:t>.</a:t>
            </a:r>
          </a:p>
          <a:p>
            <a:pPr lvl="2">
              <a:spcBef>
                <a:spcPts val="400"/>
              </a:spcBef>
              <a:buFont typeface="Wingdings" panose="05000000000000000000" pitchFamily="2" charset="2"/>
              <a:buChar char="§"/>
            </a:pP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Braille forms</a:t>
            </a:r>
          </a:p>
          <a:p>
            <a:pPr lvl="2">
              <a:spcBef>
                <a:spcPts val="400"/>
              </a:spcBef>
              <a:buFont typeface="Wingdings" panose="05000000000000000000" pitchFamily="2" charset="2"/>
              <a:buChar char="§"/>
            </a:pP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Large print</a:t>
            </a:r>
          </a:p>
          <a:p>
            <a:pPr lvl="2">
              <a:spcBef>
                <a:spcPts val="400"/>
              </a:spcBef>
              <a:buFont typeface="Wingdings" panose="05000000000000000000" pitchFamily="2" charset="2"/>
              <a:buChar char="§"/>
            </a:pP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Paper forms</a:t>
            </a:r>
          </a:p>
          <a:p>
            <a:pPr lvl="1">
              <a:spcBef>
                <a:spcPts val="400"/>
              </a:spcBef>
              <a:buFont typeface="Wingdings" panose="05000000000000000000" pitchFamily="2" charset="2"/>
              <a:buChar char="§"/>
            </a:pPr>
            <a:endParaRPr lang="en-US" sz="140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7870598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Google Shape;512;p23">
            <a:extLst>
              <a:ext uri="{FF2B5EF4-FFF2-40B4-BE49-F238E27FC236}">
                <a16:creationId xmlns:a16="http://schemas.microsoft.com/office/drawing/2014/main" id="{41FB0B84-C4DE-943F-03E5-C2696B23E99A}"/>
              </a:ext>
            </a:extLst>
          </p:cNvPr>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28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CMAS</a:t>
            </a:r>
            <a:endParaRPr sz="2800" dirty="0">
              <a:solidFill>
                <a:schemeClr val="bg1"/>
              </a:solidFill>
              <a:latin typeface="Roboto Medium" panose="02000000000000000000" pitchFamily="2" charset="0"/>
              <a:ea typeface="Roboto Medium" panose="02000000000000000000" pitchFamily="2" charset="0"/>
              <a:cs typeface="Roboto Medium" panose="02000000000000000000" pitchFamily="2" charset="0"/>
            </a:endParaRPr>
          </a:p>
        </p:txBody>
      </p:sp>
      <p:pic>
        <p:nvPicPr>
          <p:cNvPr id="5" name="Picture 4" descr="CDE Logo">
            <a:extLst>
              <a:ext uri="{FF2B5EF4-FFF2-40B4-BE49-F238E27FC236}">
                <a16:creationId xmlns:a16="http://schemas.microsoft.com/office/drawing/2014/main" id="{7F8AB7C1-62E6-7F9F-00A8-DB7846BBB0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0420"/>
          <a:stretch/>
        </p:blipFill>
        <p:spPr>
          <a:xfrm>
            <a:off x="7497912" y="4414118"/>
            <a:ext cx="1587797" cy="496930"/>
          </a:xfrm>
          <a:prstGeom prst="rect">
            <a:avLst/>
          </a:prstGeom>
        </p:spPr>
      </p:pic>
    </p:spTree>
    <p:extLst>
      <p:ext uri="{BB962C8B-B14F-4D97-AF65-F5344CB8AC3E}">
        <p14:creationId xmlns:p14="http://schemas.microsoft.com/office/powerpoint/2010/main" val="14457881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4F72E-77B2-F57C-F3A1-ABAFA21B1889}"/>
              </a:ext>
            </a:extLst>
          </p:cNvPr>
          <p:cNvSpPr>
            <a:spLocks noGrp="1"/>
          </p:cNvSpPr>
          <p:nvPr>
            <p:ph type="title"/>
          </p:nvPr>
        </p:nvSpPr>
        <p:spPr/>
        <p:txBody>
          <a:bodyPr/>
          <a:lstStyle/>
          <a:p>
            <a:r>
              <a:rPr lang="en-US" sz="2800" dirty="0"/>
              <a:t>CMAS Accessibilities and Accommodations</a:t>
            </a:r>
          </a:p>
        </p:txBody>
      </p:sp>
      <p:sp>
        <p:nvSpPr>
          <p:cNvPr id="6" name="Content Placeholder 6">
            <a:extLst>
              <a:ext uri="{FF2B5EF4-FFF2-40B4-BE49-F238E27FC236}">
                <a16:creationId xmlns:a16="http://schemas.microsoft.com/office/drawing/2014/main" id="{67A4A3D6-EC0D-B9FB-D101-B6F86318BC79}"/>
              </a:ext>
            </a:extLst>
          </p:cNvPr>
          <p:cNvSpPr txBox="1">
            <a:spLocks/>
          </p:cNvSpPr>
          <p:nvPr/>
        </p:nvSpPr>
        <p:spPr>
          <a:xfrm>
            <a:off x="311700" y="992375"/>
            <a:ext cx="4532311" cy="3091905"/>
          </a:xfrm>
          <a:prstGeom prst="rect">
            <a:avLst/>
          </a:prstGeom>
          <a:noFill/>
          <a:ln>
            <a:noFill/>
          </a:ln>
        </p:spPr>
        <p:txBody>
          <a:bodyPr spcFirstLastPara="1" wrap="square" lIns="91425" tIns="91425" rIns="91425" bIns="91425" anchor="t" anchorCtr="0">
            <a:normAutofit fontScale="25000" lnSpcReduction="2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lnSpc>
                <a:spcPct val="120000"/>
              </a:lnSpc>
              <a:spcBef>
                <a:spcPts val="600"/>
              </a:spcBef>
              <a:buFont typeface="Wingdings" panose="05000000000000000000" pitchFamily="2" charset="2"/>
              <a:buChar char="§"/>
            </a:pPr>
            <a:r>
              <a:rPr lang="en-US" sz="7200" dirty="0">
                <a:solidFill>
                  <a:srgbClr val="000000"/>
                </a:solidFill>
                <a:latin typeface="Roboto" panose="02000000000000000000" pitchFamily="2" charset="0"/>
                <a:ea typeface="Roboto" panose="02000000000000000000" pitchFamily="2" charset="0"/>
                <a:cs typeface="Roboto" panose="02000000000000000000" pitchFamily="2" charset="0"/>
              </a:rPr>
              <a:t>Administrative Considerations</a:t>
            </a:r>
          </a:p>
          <a:p>
            <a:pPr>
              <a:lnSpc>
                <a:spcPct val="120000"/>
              </a:lnSpc>
              <a:spcBef>
                <a:spcPts val="600"/>
              </a:spcBef>
              <a:buFont typeface="Wingdings" panose="05000000000000000000" pitchFamily="2" charset="2"/>
              <a:buChar char="§"/>
            </a:pPr>
            <a:r>
              <a:rPr lang="en-US" sz="7200" dirty="0">
                <a:solidFill>
                  <a:srgbClr val="000000"/>
                </a:solidFill>
                <a:latin typeface="Roboto" panose="02000000000000000000" pitchFamily="2" charset="0"/>
                <a:ea typeface="Roboto" panose="02000000000000000000" pitchFamily="2" charset="0"/>
                <a:cs typeface="Roboto" panose="02000000000000000000" pitchFamily="2" charset="0"/>
              </a:rPr>
              <a:t>Accessibility Features</a:t>
            </a:r>
          </a:p>
          <a:p>
            <a:pPr>
              <a:lnSpc>
                <a:spcPct val="120000"/>
              </a:lnSpc>
              <a:spcBef>
                <a:spcPts val="600"/>
              </a:spcBef>
              <a:buFont typeface="Wingdings" panose="05000000000000000000" pitchFamily="2" charset="2"/>
              <a:buChar char="§"/>
            </a:pPr>
            <a:r>
              <a:rPr lang="en-US" sz="7200" dirty="0">
                <a:solidFill>
                  <a:srgbClr val="000000"/>
                </a:solidFill>
                <a:latin typeface="Roboto" panose="02000000000000000000" pitchFamily="2" charset="0"/>
                <a:ea typeface="Roboto" panose="02000000000000000000" pitchFamily="2" charset="0"/>
                <a:cs typeface="Roboto" panose="02000000000000000000" pitchFamily="2" charset="0"/>
              </a:rPr>
              <a:t>Accommodations for Students with Disabilities and in an LIEP* (NEP/LEP)</a:t>
            </a:r>
          </a:p>
          <a:p>
            <a:pPr lvl="1">
              <a:lnSpc>
                <a:spcPct val="120000"/>
              </a:lnSpc>
              <a:spcBef>
                <a:spcPts val="600"/>
              </a:spcBef>
              <a:buFont typeface="Wingdings" panose="05000000000000000000" pitchFamily="2" charset="2"/>
              <a:buChar char="§"/>
            </a:pPr>
            <a:r>
              <a:rPr lang="en-US" sz="7200" dirty="0">
                <a:solidFill>
                  <a:srgbClr val="000000"/>
                </a:solidFill>
                <a:latin typeface="Roboto" panose="02000000000000000000" pitchFamily="2" charset="0"/>
                <a:ea typeface="Roboto" panose="02000000000000000000" pitchFamily="2" charset="0"/>
                <a:cs typeface="Roboto" panose="02000000000000000000" pitchFamily="2" charset="0"/>
              </a:rPr>
              <a:t>Presentation Accommodations</a:t>
            </a:r>
          </a:p>
          <a:p>
            <a:pPr lvl="1">
              <a:lnSpc>
                <a:spcPct val="120000"/>
              </a:lnSpc>
              <a:spcBef>
                <a:spcPts val="600"/>
              </a:spcBef>
              <a:buFont typeface="Wingdings" panose="05000000000000000000" pitchFamily="2" charset="2"/>
              <a:buChar char="§"/>
            </a:pPr>
            <a:r>
              <a:rPr lang="en-US" sz="7200" dirty="0">
                <a:solidFill>
                  <a:srgbClr val="000000"/>
                </a:solidFill>
                <a:latin typeface="Roboto" panose="02000000000000000000" pitchFamily="2" charset="0"/>
                <a:ea typeface="Roboto" panose="02000000000000000000" pitchFamily="2" charset="0"/>
                <a:cs typeface="Roboto" panose="02000000000000000000" pitchFamily="2" charset="0"/>
              </a:rPr>
              <a:t>Response Accommodations</a:t>
            </a:r>
          </a:p>
          <a:p>
            <a:pPr lvl="1">
              <a:lnSpc>
                <a:spcPct val="120000"/>
              </a:lnSpc>
              <a:spcBef>
                <a:spcPts val="600"/>
              </a:spcBef>
              <a:buFont typeface="Wingdings" panose="05000000000000000000" pitchFamily="2" charset="2"/>
              <a:buChar char="§"/>
            </a:pPr>
            <a:r>
              <a:rPr lang="en-US" sz="7200" dirty="0">
                <a:solidFill>
                  <a:srgbClr val="000000"/>
                </a:solidFill>
                <a:latin typeface="Roboto" panose="02000000000000000000" pitchFamily="2" charset="0"/>
                <a:ea typeface="Roboto" panose="02000000000000000000" pitchFamily="2" charset="0"/>
                <a:cs typeface="Roboto" panose="02000000000000000000" pitchFamily="2" charset="0"/>
              </a:rPr>
              <a:t>Timing Accommodations</a:t>
            </a:r>
          </a:p>
          <a:p>
            <a:pPr>
              <a:spcBef>
                <a:spcPts val="600"/>
              </a:spcBef>
            </a:pPr>
            <a:endParaRPr lang="en-US" dirty="0">
              <a:solidFill>
                <a:srgbClr val="000000"/>
              </a:solidFill>
              <a:latin typeface="Roboto" panose="02000000000000000000" pitchFamily="2" charset="0"/>
              <a:ea typeface="Roboto" panose="02000000000000000000" pitchFamily="2" charset="0"/>
              <a:cs typeface="Roboto" panose="02000000000000000000" pitchFamily="2" charset="0"/>
            </a:endParaRPr>
          </a:p>
          <a:p>
            <a:pPr marL="34290" indent="0">
              <a:buFont typeface="Arial" panose="020B0604020202020204" pitchFamily="34" charset="0"/>
              <a:buNone/>
            </a:pPr>
            <a:endParaRPr lang="en-US"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5" name="Content Placeholder 6">
            <a:extLst>
              <a:ext uri="{FF2B5EF4-FFF2-40B4-BE49-F238E27FC236}">
                <a16:creationId xmlns:a16="http://schemas.microsoft.com/office/drawing/2014/main" id="{F8939706-BEFB-5B8C-29C4-9DC30635EBFB}"/>
              </a:ext>
            </a:extLst>
          </p:cNvPr>
          <p:cNvSpPr txBox="1">
            <a:spLocks/>
          </p:cNvSpPr>
          <p:nvPr/>
        </p:nvSpPr>
        <p:spPr>
          <a:xfrm>
            <a:off x="5069306" y="992375"/>
            <a:ext cx="3748924" cy="3158750"/>
          </a:xfrm>
          <a:prstGeom prst="rect">
            <a:avLst/>
          </a:prstGeom>
          <a:noFill/>
          <a:ln>
            <a:noFill/>
          </a:ln>
        </p:spPr>
        <p:txBody>
          <a:bodyPr spcFirstLastPara="1" wrap="square" lIns="91425" tIns="91425" rIns="91425" bIns="91425" anchor="t" anchorCtr="0">
            <a:normAutofit fontScale="25000" lnSpcReduction="2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lnSpc>
                <a:spcPct val="120000"/>
              </a:lnSpc>
              <a:spcBef>
                <a:spcPts val="600"/>
              </a:spcBef>
              <a:buFont typeface="Wingdings" panose="05000000000000000000" pitchFamily="2" charset="2"/>
              <a:buChar char="§"/>
            </a:pPr>
            <a:r>
              <a:rPr lang="en-US" sz="7200" dirty="0">
                <a:solidFill>
                  <a:srgbClr val="000000"/>
                </a:solidFill>
                <a:latin typeface="Roboto" panose="02000000000000000000" pitchFamily="2" charset="0"/>
                <a:ea typeface="Roboto" panose="02000000000000000000" pitchFamily="2" charset="0"/>
                <a:cs typeface="Roboto" panose="02000000000000000000" pitchFamily="2" charset="0"/>
              </a:rPr>
              <a:t>Accommodations Unique to Students identified through  LIEP* (NEP/LEP)</a:t>
            </a:r>
          </a:p>
          <a:p>
            <a:pPr lvl="1">
              <a:lnSpc>
                <a:spcPct val="120000"/>
              </a:lnSpc>
              <a:spcBef>
                <a:spcPts val="600"/>
              </a:spcBef>
              <a:buFont typeface="Wingdings" panose="05000000000000000000" pitchFamily="2" charset="2"/>
              <a:buChar char="§"/>
            </a:pPr>
            <a:r>
              <a:rPr lang="en-US" sz="7200" dirty="0">
                <a:solidFill>
                  <a:srgbClr val="000000"/>
                </a:solidFill>
                <a:latin typeface="Roboto" panose="02000000000000000000" pitchFamily="2" charset="0"/>
                <a:ea typeface="Roboto" panose="02000000000000000000" pitchFamily="2" charset="0"/>
                <a:cs typeface="Roboto" panose="02000000000000000000" pitchFamily="2" charset="0"/>
              </a:rPr>
              <a:t>Linguistic Accommodations</a:t>
            </a:r>
          </a:p>
          <a:p>
            <a:pPr>
              <a:lnSpc>
                <a:spcPct val="120000"/>
              </a:lnSpc>
              <a:spcBef>
                <a:spcPts val="600"/>
              </a:spcBef>
              <a:buFont typeface="Wingdings" panose="05000000000000000000" pitchFamily="2" charset="2"/>
              <a:buChar char="§"/>
            </a:pPr>
            <a:r>
              <a:rPr lang="en-US" sz="7200" dirty="0">
                <a:solidFill>
                  <a:srgbClr val="000000"/>
                </a:solidFill>
                <a:latin typeface="Roboto" panose="02000000000000000000" pitchFamily="2" charset="0"/>
                <a:ea typeface="Roboto" panose="02000000000000000000" pitchFamily="2" charset="0"/>
                <a:cs typeface="Roboto" panose="02000000000000000000" pitchFamily="2" charset="0"/>
              </a:rPr>
              <a:t>Getting Familiar with Practice Resources</a:t>
            </a:r>
          </a:p>
          <a:p>
            <a:pPr>
              <a:lnSpc>
                <a:spcPct val="120000"/>
              </a:lnSpc>
              <a:spcBef>
                <a:spcPts val="600"/>
              </a:spcBef>
              <a:buFont typeface="Wingdings" panose="05000000000000000000" pitchFamily="2" charset="2"/>
              <a:buChar char="§"/>
            </a:pPr>
            <a:r>
              <a:rPr lang="en-US" sz="7200" dirty="0">
                <a:solidFill>
                  <a:srgbClr val="000000"/>
                </a:solidFill>
                <a:latin typeface="Roboto" panose="02000000000000000000" pitchFamily="2" charset="0"/>
                <a:ea typeface="Roboto" panose="02000000000000000000" pitchFamily="2" charset="0"/>
                <a:cs typeface="Roboto" panose="02000000000000000000" pitchFamily="2" charset="0"/>
              </a:rPr>
              <a:t>Emergency Accommodations</a:t>
            </a:r>
          </a:p>
          <a:p>
            <a:pPr>
              <a:spcBef>
                <a:spcPts val="600"/>
              </a:spcBef>
            </a:pPr>
            <a:endParaRPr lang="en-US" dirty="0">
              <a:solidFill>
                <a:srgbClr val="000000"/>
              </a:solidFill>
              <a:latin typeface="Roboto" panose="02000000000000000000" pitchFamily="2" charset="0"/>
              <a:ea typeface="Roboto" panose="02000000000000000000" pitchFamily="2" charset="0"/>
              <a:cs typeface="Roboto" panose="02000000000000000000" pitchFamily="2" charset="0"/>
            </a:endParaRPr>
          </a:p>
          <a:p>
            <a:pPr marL="34290" indent="0">
              <a:buFont typeface="Arial" panose="020B0604020202020204" pitchFamily="34" charset="0"/>
              <a:buNone/>
            </a:pPr>
            <a:endParaRPr lang="en-US"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7" name="Content Placeholder 6">
            <a:extLst>
              <a:ext uri="{FF2B5EF4-FFF2-40B4-BE49-F238E27FC236}">
                <a16:creationId xmlns:a16="http://schemas.microsoft.com/office/drawing/2014/main" id="{3983E43C-CCAC-363F-4826-1AA8C412A5A7}"/>
              </a:ext>
            </a:extLst>
          </p:cNvPr>
          <p:cNvSpPr txBox="1">
            <a:spLocks/>
          </p:cNvSpPr>
          <p:nvPr/>
        </p:nvSpPr>
        <p:spPr>
          <a:xfrm>
            <a:off x="311700" y="4400467"/>
            <a:ext cx="7655507" cy="362364"/>
          </a:xfrm>
          <a:prstGeom prst="rect">
            <a:avLst/>
          </a:prstGeom>
          <a:solidFill>
            <a:srgbClr val="BC7CE4"/>
          </a:solidFill>
          <a:ln>
            <a:noFill/>
          </a:ln>
        </p:spPr>
        <p:txBody>
          <a:bodyPr spcFirstLastPara="1" wrap="square" lIns="91425" tIns="91425" rIns="91425" bIns="91425" anchor="t" anchorCtr="0">
            <a:normAutofit fontScale="25000" lnSpcReduction="2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0" indent="0">
              <a:lnSpc>
                <a:spcPct val="120000"/>
              </a:lnSpc>
              <a:spcBef>
                <a:spcPts val="0"/>
              </a:spcBef>
              <a:buFont typeface="Arial" panose="020B0604020202020204" pitchFamily="34" charset="0"/>
              <a:buNone/>
            </a:pPr>
            <a:r>
              <a:rPr lang="en-US" sz="5600" kern="0" dirty="0">
                <a:solidFill>
                  <a:srgbClr val="000000"/>
                </a:solidFill>
                <a:latin typeface="Roboto" panose="02000000000000000000" pitchFamily="2" charset="0"/>
                <a:ea typeface="Roboto" panose="02000000000000000000" pitchFamily="2" charset="0"/>
                <a:cs typeface="Roboto" panose="02000000000000000000" pitchFamily="2" charset="0"/>
              </a:rPr>
              <a:t>*Students in the Language Instruction Educational Program are identified as NEP/LEP</a:t>
            </a:r>
          </a:p>
          <a:p>
            <a:pPr marL="34290" indent="0">
              <a:lnSpc>
                <a:spcPct val="120000"/>
              </a:lnSpc>
              <a:spcBef>
                <a:spcPts val="0"/>
              </a:spcBef>
              <a:buFont typeface="Arial" panose="020B0604020202020204" pitchFamily="34" charset="0"/>
              <a:buNone/>
            </a:pPr>
            <a:endParaRPr lang="en-US" kern="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7377159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D259C-2108-7376-2165-F498038C0D14}"/>
              </a:ext>
            </a:extLst>
          </p:cNvPr>
          <p:cNvSpPr>
            <a:spLocks noGrp="1"/>
          </p:cNvSpPr>
          <p:nvPr>
            <p:ph type="title"/>
          </p:nvPr>
        </p:nvSpPr>
        <p:spPr/>
        <p:txBody>
          <a:bodyPr/>
          <a:lstStyle/>
          <a:p>
            <a:r>
              <a:rPr lang="en-US" sz="2800" dirty="0"/>
              <a:t>CMAS Administrative Considerations</a:t>
            </a:r>
          </a:p>
        </p:txBody>
      </p:sp>
      <p:sp>
        <p:nvSpPr>
          <p:cNvPr id="5" name="Content Placeholder 3">
            <a:extLst>
              <a:ext uri="{FF2B5EF4-FFF2-40B4-BE49-F238E27FC236}">
                <a16:creationId xmlns:a16="http://schemas.microsoft.com/office/drawing/2014/main" id="{8032378F-F1C2-D7EA-CA05-059777D59664}"/>
              </a:ext>
            </a:extLst>
          </p:cNvPr>
          <p:cNvSpPr txBox="1">
            <a:spLocks/>
          </p:cNvSpPr>
          <p:nvPr/>
        </p:nvSpPr>
        <p:spPr>
          <a:xfrm>
            <a:off x="311699" y="996749"/>
            <a:ext cx="8188245" cy="1973098"/>
          </a:xfrm>
          <a:prstGeom prst="rect">
            <a:avLst/>
          </a:prstGeom>
          <a:noFill/>
          <a:ln>
            <a:noFill/>
          </a:ln>
        </p:spPr>
        <p:txBody>
          <a:bodyPr spcFirstLastPara="1" wrap="square" lIns="91425" tIns="91425" rIns="91425" bIns="91425" anchor="t" anchorCtr="0">
            <a:normAutofit fontScale="92500" lnSpcReduction="20000"/>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Available to any student who may benefit from a change in the testing environment</a:t>
            </a:r>
          </a:p>
          <a:p>
            <a:pPr>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Must ensure test security is not compromised and testing requirements are met</a:t>
            </a:r>
          </a:p>
          <a:p>
            <a:pPr>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Available to all students who benefit from and are familiar with the administrative consideration</a:t>
            </a:r>
          </a:p>
          <a:p>
            <a:pPr>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Include:</a:t>
            </a:r>
          </a:p>
        </p:txBody>
      </p:sp>
      <p:sp>
        <p:nvSpPr>
          <p:cNvPr id="3" name="TextBox 2">
            <a:extLst>
              <a:ext uri="{FF2B5EF4-FFF2-40B4-BE49-F238E27FC236}">
                <a16:creationId xmlns:a16="http://schemas.microsoft.com/office/drawing/2014/main" id="{44345A92-36E5-7D42-346E-59E1EC278353}"/>
              </a:ext>
            </a:extLst>
          </p:cNvPr>
          <p:cNvSpPr txBox="1"/>
          <p:nvPr/>
        </p:nvSpPr>
        <p:spPr>
          <a:xfrm>
            <a:off x="1051883" y="2946422"/>
            <a:ext cx="7565292" cy="1200329"/>
          </a:xfrm>
          <a:prstGeom prst="rect">
            <a:avLst/>
          </a:prstGeom>
          <a:noFill/>
        </p:spPr>
        <p:txBody>
          <a:bodyPr wrap="square" numCol="2" rtlCol="0">
            <a:spAutoFit/>
          </a:bodyPr>
          <a:lstStyle/>
          <a:p>
            <a:pPr marL="285750" indent="-285750">
              <a:buFont typeface="Arial" panose="020B0604020202020204" pitchFamily="34" charset="0"/>
              <a:buChar char="•"/>
            </a:pPr>
            <a:r>
              <a:rPr lang="en-US" sz="1800" dirty="0">
                <a:latin typeface="Roboto" panose="02000000000000000000" pitchFamily="2" charset="0"/>
                <a:ea typeface="Roboto" panose="02000000000000000000" pitchFamily="2" charset="0"/>
                <a:cs typeface="Roboto" panose="02000000000000000000" pitchFamily="2" charset="0"/>
              </a:rPr>
              <a:t>Small group testing</a:t>
            </a:r>
          </a:p>
          <a:p>
            <a:pPr marL="285750" indent="-285750">
              <a:buFont typeface="Arial" panose="020B0604020202020204" pitchFamily="34" charset="0"/>
              <a:buChar char="•"/>
            </a:pPr>
            <a:r>
              <a:rPr lang="en-US" sz="1800" dirty="0">
                <a:latin typeface="Roboto" panose="02000000000000000000" pitchFamily="2" charset="0"/>
                <a:ea typeface="Roboto" panose="02000000000000000000" pitchFamily="2" charset="0"/>
                <a:cs typeface="Roboto" panose="02000000000000000000" pitchFamily="2" charset="0"/>
              </a:rPr>
              <a:t>Time of day within a school day</a:t>
            </a:r>
          </a:p>
          <a:p>
            <a:pPr marL="285750" indent="-285750">
              <a:buFont typeface="Arial" panose="020B0604020202020204" pitchFamily="34" charset="0"/>
              <a:buChar char="•"/>
            </a:pPr>
            <a:r>
              <a:rPr lang="en-US" sz="1800" dirty="0">
                <a:latin typeface="Roboto" panose="02000000000000000000" pitchFamily="2" charset="0"/>
                <a:ea typeface="Roboto" panose="02000000000000000000" pitchFamily="2" charset="0"/>
                <a:cs typeface="Roboto" panose="02000000000000000000" pitchFamily="2" charset="0"/>
              </a:rPr>
              <a:t>Separate or alternate location</a:t>
            </a:r>
          </a:p>
          <a:p>
            <a:pPr marL="285750" indent="-285750">
              <a:buFont typeface="Arial" panose="020B0604020202020204" pitchFamily="34" charset="0"/>
              <a:buChar char="•"/>
            </a:pPr>
            <a:r>
              <a:rPr lang="en-US" sz="1800" dirty="0">
                <a:latin typeface="Roboto" panose="02000000000000000000" pitchFamily="2" charset="0"/>
                <a:ea typeface="Roboto" panose="02000000000000000000" pitchFamily="2" charset="0"/>
                <a:cs typeface="Roboto" panose="02000000000000000000" pitchFamily="2" charset="0"/>
              </a:rPr>
              <a:t>Specified area or setting</a:t>
            </a:r>
          </a:p>
          <a:p>
            <a:pPr marL="285750" indent="-285750">
              <a:buFont typeface="Arial" panose="020B0604020202020204" pitchFamily="34" charset="0"/>
              <a:buChar char="•"/>
            </a:pPr>
            <a:r>
              <a:rPr lang="en-US" sz="1800" dirty="0">
                <a:latin typeface="Roboto" panose="02000000000000000000" pitchFamily="2" charset="0"/>
                <a:ea typeface="Roboto" panose="02000000000000000000" pitchFamily="2" charset="0"/>
                <a:cs typeface="Roboto" panose="02000000000000000000" pitchFamily="2" charset="0"/>
              </a:rPr>
              <a:t>Adaptive and specialized equipment or furniture</a:t>
            </a:r>
          </a:p>
          <a:p>
            <a:pPr marL="285750" indent="-285750">
              <a:buFont typeface="Arial" panose="020B0604020202020204" pitchFamily="34" charset="0"/>
              <a:buChar char="•"/>
            </a:pPr>
            <a:r>
              <a:rPr lang="en-US" sz="1800" dirty="0">
                <a:latin typeface="Roboto" panose="02000000000000000000" pitchFamily="2" charset="0"/>
                <a:ea typeface="Roboto" panose="02000000000000000000" pitchFamily="2" charset="0"/>
                <a:cs typeface="Roboto" panose="02000000000000000000" pitchFamily="2" charset="0"/>
              </a:rPr>
              <a:t>Frequent breaks (does not stop the clock)</a:t>
            </a:r>
          </a:p>
        </p:txBody>
      </p:sp>
    </p:spTree>
    <p:extLst>
      <p:ext uri="{BB962C8B-B14F-4D97-AF65-F5344CB8AC3E}">
        <p14:creationId xmlns:p14="http://schemas.microsoft.com/office/powerpoint/2010/main" val="40166222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E54F7-51CC-37DE-2560-34C1464D1C32}"/>
              </a:ext>
            </a:extLst>
          </p:cNvPr>
          <p:cNvSpPr>
            <a:spLocks noGrp="1"/>
          </p:cNvSpPr>
          <p:nvPr>
            <p:ph type="title"/>
          </p:nvPr>
        </p:nvSpPr>
        <p:spPr>
          <a:xfrm>
            <a:off x="311699" y="105100"/>
            <a:ext cx="7891319" cy="741300"/>
          </a:xfrm>
        </p:spPr>
        <p:txBody>
          <a:bodyPr/>
          <a:lstStyle/>
          <a:p>
            <a:r>
              <a:rPr lang="en-US" sz="2800" dirty="0"/>
              <a:t>More About CMAS Administrative Considerations</a:t>
            </a:r>
          </a:p>
        </p:txBody>
      </p:sp>
      <p:sp>
        <p:nvSpPr>
          <p:cNvPr id="5" name="Content Placeholder 4">
            <a:extLst>
              <a:ext uri="{FF2B5EF4-FFF2-40B4-BE49-F238E27FC236}">
                <a16:creationId xmlns:a16="http://schemas.microsoft.com/office/drawing/2014/main" id="{EA7376DD-2E4A-4551-96EF-2D648DBBD524}"/>
              </a:ext>
            </a:extLst>
          </p:cNvPr>
          <p:cNvSpPr txBox="1">
            <a:spLocks/>
          </p:cNvSpPr>
          <p:nvPr/>
        </p:nvSpPr>
        <p:spPr>
          <a:xfrm>
            <a:off x="311699" y="974651"/>
            <a:ext cx="4180256" cy="33531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Frequent breaks (does not stop the clock)</a:t>
            </a:r>
          </a:p>
          <a:p>
            <a:pPr lvl="1">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Students remain in the testing environment</a:t>
            </a:r>
          </a:p>
          <a:p>
            <a:pPr lvl="1">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Brain breaks, stretches, standing, walking around</a:t>
            </a:r>
          </a:p>
          <a:p>
            <a:pPr lvl="1">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Maintain standardized test environment</a:t>
            </a:r>
          </a:p>
          <a:p>
            <a:pPr lvl="1">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Many students benefit from this over extended time</a:t>
            </a:r>
          </a:p>
        </p:txBody>
      </p:sp>
      <p:sp>
        <p:nvSpPr>
          <p:cNvPr id="6" name="Content Placeholder 4">
            <a:extLst>
              <a:ext uri="{FF2B5EF4-FFF2-40B4-BE49-F238E27FC236}">
                <a16:creationId xmlns:a16="http://schemas.microsoft.com/office/drawing/2014/main" id="{6DEE8F28-FF91-BA7A-AF32-3BDF00D84D2D}"/>
              </a:ext>
            </a:extLst>
          </p:cNvPr>
          <p:cNvSpPr txBox="1">
            <a:spLocks/>
          </p:cNvSpPr>
          <p:nvPr/>
        </p:nvSpPr>
        <p:spPr>
          <a:xfrm>
            <a:off x="4779337" y="933232"/>
            <a:ext cx="3962289" cy="33531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Small group testing</a:t>
            </a:r>
          </a:p>
          <a:p>
            <a:pPr lvl="1">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Can be individual or group</a:t>
            </a:r>
          </a:p>
          <a:p>
            <a:pPr>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Time of day within the school day</a:t>
            </a:r>
          </a:p>
          <a:p>
            <a:pPr lvl="1">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A group of students typically have math instruction directly after lunch, so they take their math unit directly after lunch</a:t>
            </a:r>
          </a:p>
        </p:txBody>
      </p:sp>
    </p:spTree>
    <p:extLst>
      <p:ext uri="{BB962C8B-B14F-4D97-AF65-F5344CB8AC3E}">
        <p14:creationId xmlns:p14="http://schemas.microsoft.com/office/powerpoint/2010/main" val="18082346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32F28-BBCB-259A-B894-70888FAE81CB}"/>
              </a:ext>
            </a:extLst>
          </p:cNvPr>
          <p:cNvSpPr>
            <a:spLocks noGrp="1"/>
          </p:cNvSpPr>
          <p:nvPr>
            <p:ph type="title"/>
          </p:nvPr>
        </p:nvSpPr>
        <p:spPr/>
        <p:txBody>
          <a:bodyPr/>
          <a:lstStyle/>
          <a:p>
            <a:r>
              <a:rPr lang="en-US" sz="2800" dirty="0"/>
              <a:t>CMAS Accessibility Features</a:t>
            </a:r>
          </a:p>
        </p:txBody>
      </p:sp>
      <p:sp>
        <p:nvSpPr>
          <p:cNvPr id="5" name="Content Placeholder 4">
            <a:extLst>
              <a:ext uri="{FF2B5EF4-FFF2-40B4-BE49-F238E27FC236}">
                <a16:creationId xmlns:a16="http://schemas.microsoft.com/office/drawing/2014/main" id="{78E94D39-E5F6-B32D-EAF4-6150AA2D0305}"/>
              </a:ext>
            </a:extLst>
          </p:cNvPr>
          <p:cNvSpPr txBox="1">
            <a:spLocks/>
          </p:cNvSpPr>
          <p:nvPr/>
        </p:nvSpPr>
        <p:spPr>
          <a:xfrm>
            <a:off x="397059" y="975482"/>
            <a:ext cx="7840492" cy="2414477"/>
          </a:xfrm>
          <a:prstGeom prst="rect">
            <a:avLst/>
          </a:prstGeom>
          <a:noFill/>
          <a:ln>
            <a:noFill/>
          </a:ln>
        </p:spPr>
        <p:txBody>
          <a:bodyPr spcFirstLastPara="1" wrap="square" lIns="91425" tIns="91425" rIns="91425" bIns="91425" rtlCol="0" anchor="t" anchorCtr="0">
            <a:sp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285750" indent="-285750">
              <a:buFont typeface="Wingdings" panose="05000000000000000000" pitchFamily="2" charset="2"/>
              <a:buChar char="§"/>
            </a:pPr>
            <a:r>
              <a:rPr lang="en-US" sz="1800" dirty="0"/>
              <a:t>Available to any student to increase the accessibility of the assessment</a:t>
            </a:r>
          </a:p>
          <a:p>
            <a:pPr marL="285750" indent="-285750">
              <a:buFont typeface="Wingdings" panose="05000000000000000000" pitchFamily="2" charset="2"/>
              <a:buChar char="§"/>
            </a:pPr>
            <a:r>
              <a:rPr lang="en-US" sz="1800" dirty="0"/>
              <a:t>Available as embedded accessibility features through the computer-based assessment</a:t>
            </a:r>
          </a:p>
          <a:p>
            <a:pPr marL="628650" lvl="1" indent="-285750">
              <a:buFont typeface="Wingdings" panose="05000000000000000000" pitchFamily="2" charset="2"/>
              <a:buChar char="§"/>
            </a:pPr>
            <a:r>
              <a:rPr lang="en-US" sz="1800" dirty="0"/>
              <a:t>Some features must be enabled/provided by the Test Administrator </a:t>
            </a:r>
          </a:p>
          <a:p>
            <a:pPr marL="285750" indent="-285750">
              <a:buFont typeface="Wingdings" panose="05000000000000000000" pitchFamily="2" charset="2"/>
              <a:buChar char="§"/>
            </a:pPr>
            <a:r>
              <a:rPr lang="en-US" sz="1800" dirty="0"/>
              <a:t>Students should use similar access strategies during daily instruction and classroom assessments</a:t>
            </a:r>
          </a:p>
          <a:p>
            <a:pPr marL="285750" indent="-285750">
              <a:buFont typeface="Wingdings" panose="05000000000000000000" pitchFamily="2" charset="2"/>
              <a:buChar char="§"/>
            </a:pPr>
            <a:r>
              <a:rPr lang="en-US" sz="1800" dirty="0"/>
              <a:t>Available to all students</a:t>
            </a:r>
          </a:p>
        </p:txBody>
      </p:sp>
    </p:spTree>
    <p:extLst>
      <p:ext uri="{BB962C8B-B14F-4D97-AF65-F5344CB8AC3E}">
        <p14:creationId xmlns:p14="http://schemas.microsoft.com/office/powerpoint/2010/main" val="1325998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F7F18-0DEE-5D54-88E7-68B0ADCA4987}"/>
              </a:ext>
            </a:extLst>
          </p:cNvPr>
          <p:cNvSpPr>
            <a:spLocks noGrp="1"/>
          </p:cNvSpPr>
          <p:nvPr>
            <p:ph type="title"/>
          </p:nvPr>
        </p:nvSpPr>
        <p:spPr/>
        <p:txBody>
          <a:bodyPr/>
          <a:lstStyle/>
          <a:p>
            <a:r>
              <a:rPr lang="en-US" sz="2800" dirty="0"/>
              <a:t>Privacy Laws</a:t>
            </a:r>
          </a:p>
        </p:txBody>
      </p:sp>
      <p:sp>
        <p:nvSpPr>
          <p:cNvPr id="3" name="Text Placeholder 2">
            <a:extLst>
              <a:ext uri="{FF2B5EF4-FFF2-40B4-BE49-F238E27FC236}">
                <a16:creationId xmlns:a16="http://schemas.microsoft.com/office/drawing/2014/main" id="{130BFC89-EE01-9A20-E9AA-F8E1100BD9B3}"/>
              </a:ext>
            </a:extLst>
          </p:cNvPr>
          <p:cNvSpPr>
            <a:spLocks noGrp="1"/>
          </p:cNvSpPr>
          <p:nvPr>
            <p:ph type="body" idx="1"/>
          </p:nvPr>
        </p:nvSpPr>
        <p:spPr>
          <a:xfrm>
            <a:off x="311700" y="1159909"/>
            <a:ext cx="6844474" cy="3034800"/>
          </a:xfrm>
        </p:spPr>
        <p:txBody>
          <a:bodyPr/>
          <a:lstStyle/>
          <a:p>
            <a:pPr>
              <a:buFont typeface="Wingdings" panose="05000000000000000000" pitchFamily="2" charset="2"/>
              <a:buChar char="§"/>
            </a:pPr>
            <a:r>
              <a:rPr lang="en-US" sz="1800" dirty="0"/>
              <a:t>Children’s Online Privacy Protection Act (COPPA, 1998)</a:t>
            </a:r>
          </a:p>
          <a:p>
            <a:pPr>
              <a:buFont typeface="Wingdings" panose="05000000000000000000" pitchFamily="2" charset="2"/>
              <a:buChar char="§"/>
            </a:pPr>
            <a:r>
              <a:rPr lang="en-US" sz="1800" dirty="0"/>
              <a:t>Colorado Student Data Transparency and Security Act (2016)</a:t>
            </a:r>
          </a:p>
          <a:p>
            <a:pPr>
              <a:buFont typeface="Wingdings" panose="05000000000000000000" pitchFamily="2" charset="2"/>
              <a:buChar char="§"/>
            </a:pPr>
            <a:r>
              <a:rPr lang="en-US" sz="1800" dirty="0"/>
              <a:t>Privacy Protections for Children’s Online Data (2024)</a:t>
            </a:r>
          </a:p>
        </p:txBody>
      </p:sp>
    </p:spTree>
    <p:extLst>
      <p:ext uri="{BB962C8B-B14F-4D97-AF65-F5344CB8AC3E}">
        <p14:creationId xmlns:p14="http://schemas.microsoft.com/office/powerpoint/2010/main" val="20158927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8321F-FB0C-269D-637F-ED679BABB927}"/>
              </a:ext>
            </a:extLst>
          </p:cNvPr>
          <p:cNvSpPr>
            <a:spLocks noGrp="1"/>
          </p:cNvSpPr>
          <p:nvPr>
            <p:ph type="title"/>
          </p:nvPr>
        </p:nvSpPr>
        <p:spPr>
          <a:xfrm>
            <a:off x="311700" y="105100"/>
            <a:ext cx="7806258" cy="741300"/>
          </a:xfrm>
        </p:spPr>
        <p:txBody>
          <a:bodyPr/>
          <a:lstStyle/>
          <a:p>
            <a:r>
              <a:rPr lang="en-US" sz="2800" dirty="0"/>
              <a:t>Available CMAS Accessibility Features</a:t>
            </a:r>
          </a:p>
        </p:txBody>
      </p:sp>
      <p:sp>
        <p:nvSpPr>
          <p:cNvPr id="5" name="Content Placeholder 1">
            <a:extLst>
              <a:ext uri="{FF2B5EF4-FFF2-40B4-BE49-F238E27FC236}">
                <a16:creationId xmlns:a16="http://schemas.microsoft.com/office/drawing/2014/main" id="{C3D2B489-6733-8E09-BCDD-B1E163784246}"/>
              </a:ext>
            </a:extLst>
          </p:cNvPr>
          <p:cNvSpPr txBox="1">
            <a:spLocks/>
          </p:cNvSpPr>
          <p:nvPr/>
        </p:nvSpPr>
        <p:spPr>
          <a:xfrm>
            <a:off x="311700" y="822296"/>
            <a:ext cx="4015751" cy="2898914"/>
          </a:xfrm>
          <a:prstGeom prst="rect">
            <a:avLst/>
          </a:prstGeom>
          <a:noFill/>
          <a:ln>
            <a:noFill/>
          </a:ln>
        </p:spPr>
        <p:txBody>
          <a:bodyPr spcFirstLastPara="1" wrap="square" lIns="91425" tIns="91425" rIns="91425" bIns="91425" numCol="2" anchor="t" anchorCtr="0">
            <a:normAutofit lnSpcReduction="1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lnSpc>
                <a:spcPct val="110000"/>
              </a:lnSpc>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Audio amplification</a:t>
            </a:r>
          </a:p>
          <a:p>
            <a:pPr>
              <a:lnSpc>
                <a:spcPct val="110000"/>
              </a:lnSpc>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Answer eliminator</a:t>
            </a:r>
          </a:p>
          <a:p>
            <a:pPr>
              <a:lnSpc>
                <a:spcPct val="110000"/>
              </a:lnSpc>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Auditory presentation</a:t>
            </a:r>
          </a:p>
          <a:p>
            <a:pPr lvl="1">
              <a:lnSpc>
                <a:spcPct val="110000"/>
              </a:lnSpc>
              <a:spcBef>
                <a:spcPts val="0"/>
              </a:spcBef>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CBT TTS</a:t>
            </a:r>
          </a:p>
          <a:p>
            <a:pPr lvl="1">
              <a:lnSpc>
                <a:spcPct val="110000"/>
              </a:lnSpc>
              <a:spcBef>
                <a:spcPts val="0"/>
              </a:spcBef>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PBT Script*</a:t>
            </a:r>
          </a:p>
          <a:p>
            <a:pPr>
              <a:lnSpc>
                <a:spcPct val="110000"/>
              </a:lnSpc>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Color contrast</a:t>
            </a:r>
          </a:p>
          <a:p>
            <a:pPr>
              <a:lnSpc>
                <a:spcPct val="110000"/>
              </a:lnSpc>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ELA/CSLA spell check</a:t>
            </a:r>
          </a:p>
          <a:p>
            <a:pPr>
              <a:lnSpc>
                <a:spcPct val="110000"/>
              </a:lnSpc>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General admin directions read/repeated/ clarified</a:t>
            </a:r>
          </a:p>
        </p:txBody>
      </p:sp>
      <p:sp>
        <p:nvSpPr>
          <p:cNvPr id="6" name="Content Placeholder 1">
            <a:extLst>
              <a:ext uri="{FF2B5EF4-FFF2-40B4-BE49-F238E27FC236}">
                <a16:creationId xmlns:a16="http://schemas.microsoft.com/office/drawing/2014/main" id="{EEE91BBF-4CE5-E2DB-92A7-E39D331C0897}"/>
              </a:ext>
            </a:extLst>
          </p:cNvPr>
          <p:cNvSpPr txBox="1">
            <a:spLocks/>
          </p:cNvSpPr>
          <p:nvPr/>
        </p:nvSpPr>
        <p:spPr>
          <a:xfrm>
            <a:off x="4439093" y="822297"/>
            <a:ext cx="4345062" cy="3291998"/>
          </a:xfrm>
          <a:prstGeom prst="rect">
            <a:avLst/>
          </a:prstGeom>
          <a:noFill/>
          <a:ln>
            <a:noFill/>
          </a:ln>
        </p:spPr>
        <p:txBody>
          <a:bodyPr spcFirstLastPara="1" wrap="square" lIns="91425" tIns="91425" rIns="91425" bIns="91425" numCol="2" anchor="t" anchorCtr="0">
            <a:norm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lnSpc>
                <a:spcPct val="120000"/>
              </a:lnSpc>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Headphones/ noise buffers</a:t>
            </a:r>
          </a:p>
          <a:p>
            <a:pPr>
              <a:lnSpc>
                <a:spcPct val="120000"/>
              </a:lnSpc>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Highlight tool/highlighter**</a:t>
            </a:r>
          </a:p>
          <a:p>
            <a:pPr>
              <a:lnSpc>
                <a:spcPct val="120000"/>
              </a:lnSpc>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Line reader</a:t>
            </a:r>
          </a:p>
          <a:p>
            <a:pPr>
              <a:lnSpc>
                <a:spcPct val="120000"/>
              </a:lnSpc>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Notepad/scratch paper</a:t>
            </a:r>
          </a:p>
          <a:p>
            <a:pPr>
              <a:lnSpc>
                <a:spcPct val="120000"/>
              </a:lnSpc>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Pop-up glossary/ glossed words in test book</a:t>
            </a:r>
          </a:p>
          <a:p>
            <a:pPr>
              <a:lnSpc>
                <a:spcPct val="120000"/>
              </a:lnSpc>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Zoom</a:t>
            </a:r>
          </a:p>
          <a:p>
            <a:endParaRPr lang="en-US" sz="1800" dirty="0">
              <a:solidFill>
                <a:srgbClr val="FF0000"/>
              </a:solidFill>
              <a:latin typeface="Roboto" panose="02000000000000000000" pitchFamily="2" charset="0"/>
              <a:ea typeface="Roboto" panose="02000000000000000000" pitchFamily="2" charset="0"/>
              <a:cs typeface="Roboto" panose="02000000000000000000" pitchFamily="2" charset="0"/>
            </a:endParaRPr>
          </a:p>
        </p:txBody>
      </p:sp>
      <p:sp>
        <p:nvSpPr>
          <p:cNvPr id="3" name="Content Placeholder 6">
            <a:extLst>
              <a:ext uri="{FF2B5EF4-FFF2-40B4-BE49-F238E27FC236}">
                <a16:creationId xmlns:a16="http://schemas.microsoft.com/office/drawing/2014/main" id="{92BE4742-A7F5-BD85-2426-CF99B5675B08}"/>
              </a:ext>
            </a:extLst>
          </p:cNvPr>
          <p:cNvSpPr txBox="1">
            <a:spLocks/>
          </p:cNvSpPr>
          <p:nvPr/>
        </p:nvSpPr>
        <p:spPr>
          <a:xfrm>
            <a:off x="531446" y="4400466"/>
            <a:ext cx="7435761" cy="561147"/>
          </a:xfrm>
          <a:prstGeom prst="rect">
            <a:avLst/>
          </a:prstGeom>
          <a:solidFill>
            <a:srgbClr val="BC7CE4"/>
          </a:solidFill>
          <a:ln>
            <a:noFill/>
          </a:ln>
        </p:spPr>
        <p:txBody>
          <a:bodyPr spcFirstLastPara="1" wrap="square" lIns="91425" tIns="91425" rIns="91425" bIns="91425" anchor="t" anchorCtr="0">
            <a:normAutofit fontScale="25000" lnSpcReduction="2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0" indent="0">
              <a:lnSpc>
                <a:spcPct val="120000"/>
              </a:lnSpc>
              <a:spcBef>
                <a:spcPts val="0"/>
              </a:spcBef>
              <a:buFont typeface="Arial" panose="020B0604020202020204" pitchFamily="34" charset="0"/>
              <a:buNone/>
            </a:pPr>
            <a:r>
              <a:rPr lang="en-US" sz="5600" kern="0" dirty="0">
                <a:solidFill>
                  <a:srgbClr val="000000"/>
                </a:solidFill>
                <a:latin typeface="Roboto" panose="02000000000000000000" pitchFamily="2" charset="0"/>
                <a:ea typeface="Roboto" panose="02000000000000000000" pitchFamily="2" charset="0"/>
                <a:cs typeface="Roboto" panose="02000000000000000000" pitchFamily="2" charset="0"/>
              </a:rPr>
              <a:t>*Presentation language matches the printed language in the test book</a:t>
            </a:r>
          </a:p>
          <a:p>
            <a:pPr marL="0" indent="0">
              <a:lnSpc>
                <a:spcPct val="120000"/>
              </a:lnSpc>
              <a:spcBef>
                <a:spcPts val="0"/>
              </a:spcBef>
              <a:buFont typeface="Arial" panose="020B0604020202020204" pitchFamily="34" charset="0"/>
              <a:buNone/>
            </a:pPr>
            <a:r>
              <a:rPr lang="en-US" sz="5600" kern="0" dirty="0">
                <a:solidFill>
                  <a:srgbClr val="000000"/>
                </a:solidFill>
                <a:latin typeface="Roboto" panose="02000000000000000000" pitchFamily="2" charset="0"/>
                <a:ea typeface="Roboto" panose="02000000000000000000" pitchFamily="2" charset="0"/>
                <a:cs typeface="Roboto" panose="02000000000000000000" pitchFamily="2" charset="0"/>
              </a:rPr>
              <a:t>**PBT – can locally provide a highlighter for use in paper test books </a:t>
            </a:r>
          </a:p>
          <a:p>
            <a:pPr marL="34290" indent="0">
              <a:lnSpc>
                <a:spcPct val="120000"/>
              </a:lnSpc>
              <a:spcBef>
                <a:spcPts val="0"/>
              </a:spcBef>
              <a:buFont typeface="Arial" panose="020B0604020202020204" pitchFamily="34" charset="0"/>
              <a:buNone/>
            </a:pPr>
            <a:endParaRPr lang="en-US" kern="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8641670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7415C-2025-E2B5-0BD4-1E3B6C8527CD}"/>
              </a:ext>
            </a:extLst>
          </p:cNvPr>
          <p:cNvSpPr>
            <a:spLocks noGrp="1"/>
          </p:cNvSpPr>
          <p:nvPr>
            <p:ph type="title"/>
          </p:nvPr>
        </p:nvSpPr>
        <p:spPr>
          <a:xfrm>
            <a:off x="311700" y="105100"/>
            <a:ext cx="8504054" cy="741300"/>
          </a:xfrm>
        </p:spPr>
        <p:txBody>
          <a:bodyPr/>
          <a:lstStyle/>
          <a:p>
            <a:r>
              <a:rPr lang="en-US" sz="2800" dirty="0"/>
              <a:t>CMAS Accessibility Feature: Auditory Presentation</a:t>
            </a:r>
          </a:p>
        </p:txBody>
      </p:sp>
      <p:sp>
        <p:nvSpPr>
          <p:cNvPr id="5" name="Content Placeholder 1">
            <a:extLst>
              <a:ext uri="{FF2B5EF4-FFF2-40B4-BE49-F238E27FC236}">
                <a16:creationId xmlns:a16="http://schemas.microsoft.com/office/drawing/2014/main" id="{8ED771E2-7ACC-B952-595D-498C39D9A16D}"/>
              </a:ext>
            </a:extLst>
          </p:cNvPr>
          <p:cNvSpPr txBox="1">
            <a:spLocks/>
          </p:cNvSpPr>
          <p:nvPr/>
        </p:nvSpPr>
        <p:spPr>
          <a:xfrm>
            <a:off x="263801" y="978195"/>
            <a:ext cx="7215800" cy="37410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Available in Math, Science, and Social Studies when the language of auditory presentation matches the presented language (i.e., English or Spanish)</a:t>
            </a:r>
          </a:p>
          <a:p>
            <a:pPr>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Students are assessed on the standards in the content area</a:t>
            </a:r>
          </a:p>
          <a:p>
            <a:pPr>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Students are not assessed on how to use an accommodation or access an accommodation or accessibility feature</a:t>
            </a:r>
          </a:p>
          <a:p>
            <a:pPr>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Available for students who use similar access strategies during instruction</a:t>
            </a:r>
          </a:p>
        </p:txBody>
      </p:sp>
    </p:spTree>
    <p:extLst>
      <p:ext uri="{BB962C8B-B14F-4D97-AF65-F5344CB8AC3E}">
        <p14:creationId xmlns:p14="http://schemas.microsoft.com/office/powerpoint/2010/main" val="36320964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745C3-44B9-8AF2-A8E7-C20B658F5FD8}"/>
              </a:ext>
            </a:extLst>
          </p:cNvPr>
          <p:cNvSpPr>
            <a:spLocks noGrp="1"/>
          </p:cNvSpPr>
          <p:nvPr>
            <p:ph type="title"/>
          </p:nvPr>
        </p:nvSpPr>
        <p:spPr>
          <a:xfrm>
            <a:off x="311699" y="105100"/>
            <a:ext cx="8609663" cy="741300"/>
          </a:xfrm>
        </p:spPr>
        <p:txBody>
          <a:bodyPr/>
          <a:lstStyle/>
          <a:p>
            <a:r>
              <a:rPr lang="en-US" sz="2800" dirty="0"/>
              <a:t>CMAS Auditory Presentation: Text-to-Speech (TTS)</a:t>
            </a:r>
          </a:p>
        </p:txBody>
      </p:sp>
      <p:sp>
        <p:nvSpPr>
          <p:cNvPr id="3" name="Text Placeholder 2">
            <a:extLst>
              <a:ext uri="{FF2B5EF4-FFF2-40B4-BE49-F238E27FC236}">
                <a16:creationId xmlns:a16="http://schemas.microsoft.com/office/drawing/2014/main" id="{F8FEF4C8-B3DE-79E1-F3FC-2C53FD37BA84}"/>
              </a:ext>
            </a:extLst>
          </p:cNvPr>
          <p:cNvSpPr>
            <a:spLocks noGrp="1"/>
          </p:cNvSpPr>
          <p:nvPr>
            <p:ph type="body" idx="1"/>
          </p:nvPr>
        </p:nvSpPr>
        <p:spPr>
          <a:xfrm>
            <a:off x="311700" y="1051464"/>
            <a:ext cx="8683444" cy="3323834"/>
          </a:xfrm>
        </p:spPr>
        <p:txBody>
          <a:bodyPr>
            <a:normAutofit fontScale="70000" lnSpcReduction="20000"/>
          </a:bodyPr>
          <a:lstStyle/>
          <a:p>
            <a:pPr>
              <a:lnSpc>
                <a:spcPct val="120000"/>
              </a:lnSpc>
              <a:buFont typeface="Wingdings" panose="05000000000000000000" pitchFamily="2" charset="2"/>
              <a:buChar char="§"/>
            </a:pPr>
            <a:r>
              <a:rPr lang="en-US" sz="2300" dirty="0">
                <a:latin typeface="Roboto" panose="02000000000000000000" pitchFamily="2" charset="0"/>
                <a:ea typeface="Roboto" panose="02000000000000000000" pitchFamily="2" charset="0"/>
                <a:cs typeface="Roboto" panose="02000000000000000000" pitchFamily="2" charset="0"/>
              </a:rPr>
              <a:t>Math, Science, and Social Studies only</a:t>
            </a:r>
          </a:p>
          <a:p>
            <a:pPr>
              <a:lnSpc>
                <a:spcPct val="120000"/>
              </a:lnSpc>
              <a:buFont typeface="Wingdings" panose="05000000000000000000" pitchFamily="2" charset="2"/>
              <a:buChar char="§"/>
            </a:pPr>
            <a:r>
              <a:rPr lang="en-US" sz="2300" dirty="0">
                <a:latin typeface="Roboto" panose="02000000000000000000" pitchFamily="2" charset="0"/>
                <a:ea typeface="Roboto" panose="02000000000000000000" pitchFamily="2" charset="0"/>
                <a:cs typeface="Roboto" panose="02000000000000000000" pitchFamily="2" charset="0"/>
              </a:rPr>
              <a:t>DO NOT assign to students “just in case”</a:t>
            </a:r>
          </a:p>
          <a:p>
            <a:pPr>
              <a:lnSpc>
                <a:spcPct val="120000"/>
              </a:lnSpc>
              <a:buFont typeface="Wingdings" panose="05000000000000000000" pitchFamily="2" charset="2"/>
              <a:buChar char="§"/>
            </a:pPr>
            <a:r>
              <a:rPr lang="en-US" sz="2300" dirty="0">
                <a:latin typeface="Roboto" panose="02000000000000000000" pitchFamily="2" charset="0"/>
                <a:ea typeface="Roboto" panose="02000000000000000000" pitchFamily="2" charset="0"/>
                <a:cs typeface="Roboto" panose="02000000000000000000" pitchFamily="2" charset="0"/>
              </a:rPr>
              <a:t>Students will not benefit if they do not use TTS regularly during instruction and on class/district assessments</a:t>
            </a:r>
          </a:p>
          <a:p>
            <a:pPr>
              <a:lnSpc>
                <a:spcPct val="120000"/>
              </a:lnSpc>
              <a:buFont typeface="Wingdings" panose="05000000000000000000" pitchFamily="2" charset="2"/>
              <a:buChar char="§"/>
            </a:pPr>
            <a:r>
              <a:rPr lang="en-US" sz="2300" dirty="0">
                <a:latin typeface="Roboto" panose="02000000000000000000" pitchFamily="2" charset="0"/>
                <a:ea typeface="Roboto" panose="02000000000000000000" pitchFamily="2" charset="0"/>
                <a:cs typeface="Roboto" panose="02000000000000000000" pitchFamily="2" charset="0"/>
              </a:rPr>
              <a:t>Students should be familiar with the accessibility feature because they use it during daily instruction</a:t>
            </a:r>
          </a:p>
          <a:p>
            <a:pPr lvl="1">
              <a:lnSpc>
                <a:spcPct val="120000"/>
              </a:lnSpc>
              <a:buFont typeface="Wingdings" panose="05000000000000000000" pitchFamily="2" charset="2"/>
              <a:buChar char="§"/>
            </a:pPr>
            <a:r>
              <a:rPr lang="en-US" sz="2300" dirty="0">
                <a:latin typeface="Roboto" panose="02000000000000000000" pitchFamily="2" charset="0"/>
                <a:ea typeface="Roboto" panose="02000000000000000000" pitchFamily="2" charset="0"/>
                <a:cs typeface="Roboto" panose="02000000000000000000" pitchFamily="2" charset="0"/>
              </a:rPr>
              <a:t>Students should be practiced and proficient</a:t>
            </a:r>
          </a:p>
          <a:p>
            <a:pPr lvl="1">
              <a:lnSpc>
                <a:spcPct val="120000"/>
              </a:lnSpc>
              <a:buFont typeface="Wingdings" panose="05000000000000000000" pitchFamily="2" charset="2"/>
              <a:buChar char="§"/>
            </a:pPr>
            <a:r>
              <a:rPr lang="en-US" sz="2300" dirty="0">
                <a:latin typeface="Roboto" panose="02000000000000000000" pitchFamily="2" charset="0"/>
                <a:ea typeface="Roboto" panose="02000000000000000000" pitchFamily="2" charset="0"/>
                <a:cs typeface="Roboto" panose="02000000000000000000" pitchFamily="2" charset="0"/>
              </a:rPr>
              <a:t>Unfamiliar features can cause confusion and/or be a distraction</a:t>
            </a:r>
          </a:p>
          <a:p>
            <a:pPr lvl="2">
              <a:lnSpc>
                <a:spcPct val="120000"/>
              </a:lnSpc>
              <a:buFont typeface="Wingdings" panose="05000000000000000000" pitchFamily="2" charset="2"/>
              <a:buChar char="§"/>
            </a:pPr>
            <a:r>
              <a:rPr lang="en-US" sz="2300" dirty="0">
                <a:latin typeface="Roboto" panose="02000000000000000000" pitchFamily="2" charset="0"/>
                <a:ea typeface="Roboto" panose="02000000000000000000" pitchFamily="2" charset="0"/>
                <a:cs typeface="Roboto" panose="02000000000000000000" pitchFamily="2" charset="0"/>
              </a:rPr>
              <a:t>Student</a:t>
            </a:r>
          </a:p>
          <a:p>
            <a:pPr lvl="2">
              <a:lnSpc>
                <a:spcPct val="120000"/>
              </a:lnSpc>
              <a:buFont typeface="Wingdings" panose="05000000000000000000" pitchFamily="2" charset="2"/>
              <a:buChar char="§"/>
            </a:pPr>
            <a:r>
              <a:rPr lang="en-US" sz="2300" dirty="0">
                <a:latin typeface="Roboto" panose="02000000000000000000" pitchFamily="2" charset="0"/>
                <a:ea typeface="Roboto" panose="02000000000000000000" pitchFamily="2" charset="0"/>
                <a:cs typeface="Roboto" panose="02000000000000000000" pitchFamily="2" charset="0"/>
              </a:rPr>
              <a:t>Proctor</a:t>
            </a:r>
          </a:p>
          <a:p>
            <a:pPr lvl="2">
              <a:lnSpc>
                <a:spcPct val="120000"/>
              </a:lnSpc>
              <a:buFont typeface="Wingdings" panose="05000000000000000000" pitchFamily="2" charset="2"/>
              <a:buChar char="§"/>
            </a:pPr>
            <a:r>
              <a:rPr lang="en-US" sz="2300" dirty="0">
                <a:latin typeface="Roboto" panose="02000000000000000000" pitchFamily="2" charset="0"/>
                <a:ea typeface="Roboto" panose="02000000000000000000" pitchFamily="2" charset="0"/>
                <a:cs typeface="Roboto" panose="02000000000000000000" pitchFamily="2" charset="0"/>
              </a:rPr>
              <a:t>Other students in the testing environment</a:t>
            </a:r>
          </a:p>
          <a:p>
            <a:pPr lvl="1">
              <a:lnSpc>
                <a:spcPct val="120000"/>
              </a:lnSpc>
              <a:buFont typeface="Wingdings" panose="05000000000000000000" pitchFamily="2" charset="2"/>
              <a:buChar char="§"/>
            </a:pPr>
            <a:r>
              <a:rPr lang="en-US" sz="2300" dirty="0">
                <a:latin typeface="Roboto" panose="02000000000000000000" pitchFamily="2" charset="0"/>
                <a:ea typeface="Roboto" panose="02000000000000000000" pitchFamily="2" charset="0"/>
                <a:cs typeface="Roboto" panose="02000000000000000000" pitchFamily="2" charset="0"/>
              </a:rPr>
              <a:t>Unfamiliar features can interfere with student access to the assessment</a:t>
            </a:r>
          </a:p>
          <a:p>
            <a:endParaRPr lang="en-US"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8669398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C1916-5542-4115-C274-8706DBA35288}"/>
              </a:ext>
            </a:extLst>
          </p:cNvPr>
          <p:cNvSpPr>
            <a:spLocks noGrp="1"/>
          </p:cNvSpPr>
          <p:nvPr>
            <p:ph type="title"/>
          </p:nvPr>
        </p:nvSpPr>
        <p:spPr/>
        <p:txBody>
          <a:bodyPr/>
          <a:lstStyle/>
          <a:p>
            <a:r>
              <a:rPr lang="en-US" sz="2800" dirty="0"/>
              <a:t>CMAS Presentation Accommodations</a:t>
            </a:r>
          </a:p>
        </p:txBody>
      </p:sp>
      <p:sp>
        <p:nvSpPr>
          <p:cNvPr id="5" name="Content Placeholder 1">
            <a:extLst>
              <a:ext uri="{FF2B5EF4-FFF2-40B4-BE49-F238E27FC236}">
                <a16:creationId xmlns:a16="http://schemas.microsoft.com/office/drawing/2014/main" id="{4DAAB9F4-26BA-9241-1178-FF1CFFE364EA}"/>
              </a:ext>
            </a:extLst>
          </p:cNvPr>
          <p:cNvSpPr txBox="1">
            <a:spLocks/>
          </p:cNvSpPr>
          <p:nvPr/>
        </p:nvSpPr>
        <p:spPr>
          <a:xfrm>
            <a:off x="5492009" y="963132"/>
            <a:ext cx="3140253" cy="2765640"/>
          </a:xfrm>
          <a:prstGeom prst="rect">
            <a:avLst/>
          </a:prstGeom>
          <a:noFill/>
          <a:ln>
            <a:noFill/>
          </a:ln>
        </p:spPr>
        <p:txBody>
          <a:bodyPr spcFirstLastPara="1" wrap="square" lIns="91425" tIns="91425" rIns="91425" bIns="91425" anchor="t" anchorCtr="0">
            <a:normAutofit fontScale="77500" lnSpcReduction="2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0" indent="0">
              <a:lnSpc>
                <a:spcPct val="120000"/>
              </a:lnSpc>
              <a:buNone/>
            </a:pPr>
            <a:r>
              <a:rPr lang="en-US" sz="2300" dirty="0">
                <a:solidFill>
                  <a:srgbClr val="000000"/>
                </a:solidFill>
                <a:latin typeface="Roboto" panose="02000000000000000000" pitchFamily="2" charset="0"/>
                <a:ea typeface="Roboto" panose="02000000000000000000" pitchFamily="2" charset="0"/>
                <a:cs typeface="Roboto" panose="02000000000000000000" pitchFamily="2" charset="0"/>
              </a:rPr>
              <a:t>Presentation accommodations for students with visual impairments:</a:t>
            </a:r>
          </a:p>
          <a:p>
            <a:pPr>
              <a:lnSpc>
                <a:spcPct val="120000"/>
              </a:lnSpc>
              <a:buFont typeface="Wingdings" panose="05000000000000000000" pitchFamily="2" charset="2"/>
              <a:buChar char="§"/>
            </a:pPr>
            <a:r>
              <a:rPr lang="en-US" sz="2300" dirty="0">
                <a:solidFill>
                  <a:srgbClr val="000000"/>
                </a:solidFill>
                <a:latin typeface="Roboto" panose="02000000000000000000" pitchFamily="2" charset="0"/>
                <a:ea typeface="Roboto" panose="02000000000000000000" pitchFamily="2" charset="0"/>
                <a:cs typeface="Roboto" panose="02000000000000000000" pitchFamily="2" charset="0"/>
              </a:rPr>
              <a:t>Large print</a:t>
            </a:r>
          </a:p>
          <a:p>
            <a:pPr>
              <a:lnSpc>
                <a:spcPct val="120000"/>
              </a:lnSpc>
              <a:buFont typeface="Wingdings" panose="05000000000000000000" pitchFamily="2" charset="2"/>
              <a:buChar char="§"/>
            </a:pPr>
            <a:r>
              <a:rPr lang="en-US" sz="2300" dirty="0">
                <a:solidFill>
                  <a:srgbClr val="000000"/>
                </a:solidFill>
                <a:latin typeface="Roboto" panose="02000000000000000000" pitchFamily="2" charset="0"/>
                <a:ea typeface="Roboto" panose="02000000000000000000" pitchFamily="2" charset="0"/>
                <a:cs typeface="Roboto" panose="02000000000000000000" pitchFamily="2" charset="0"/>
              </a:rPr>
              <a:t>Braille</a:t>
            </a:r>
            <a:endParaRPr lang="en-US" sz="2300" dirty="0">
              <a:solidFill>
                <a:srgbClr val="FF0000"/>
              </a:solidFill>
              <a:latin typeface="Roboto" panose="02000000000000000000" pitchFamily="2" charset="0"/>
              <a:ea typeface="Roboto" panose="02000000000000000000" pitchFamily="2" charset="0"/>
              <a:cs typeface="Roboto" panose="02000000000000000000" pitchFamily="2" charset="0"/>
            </a:endParaRPr>
          </a:p>
          <a:p>
            <a:pPr>
              <a:lnSpc>
                <a:spcPct val="120000"/>
              </a:lnSpc>
              <a:buFont typeface="Wingdings" panose="05000000000000000000" pitchFamily="2" charset="2"/>
              <a:buChar char="§"/>
            </a:pPr>
            <a:r>
              <a:rPr lang="en-US" sz="2300" dirty="0">
                <a:latin typeface="Roboto" panose="02000000000000000000" pitchFamily="2" charset="0"/>
                <a:ea typeface="Roboto" panose="02000000000000000000" pitchFamily="2" charset="0"/>
                <a:cs typeface="Roboto" panose="02000000000000000000" pitchFamily="2" charset="0"/>
              </a:rPr>
              <a:t>Assistive technology (AT) </a:t>
            </a:r>
          </a:p>
          <a:p>
            <a:pPr>
              <a:lnSpc>
                <a:spcPct val="120000"/>
              </a:lnSpc>
              <a:buFont typeface="Wingdings" panose="05000000000000000000" pitchFamily="2" charset="2"/>
              <a:buChar char="§"/>
            </a:pPr>
            <a:endParaRPr lang="en-US" sz="410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7" name="Content Placeholder 1">
            <a:extLst>
              <a:ext uri="{FF2B5EF4-FFF2-40B4-BE49-F238E27FC236}">
                <a16:creationId xmlns:a16="http://schemas.microsoft.com/office/drawing/2014/main" id="{06F14A45-A59C-2062-4A56-4BA603466C27}"/>
              </a:ext>
            </a:extLst>
          </p:cNvPr>
          <p:cNvSpPr txBox="1">
            <a:spLocks/>
          </p:cNvSpPr>
          <p:nvPr/>
        </p:nvSpPr>
        <p:spPr>
          <a:xfrm>
            <a:off x="580446" y="4428881"/>
            <a:ext cx="6019138" cy="365756"/>
          </a:xfrm>
          <a:prstGeom prst="rect">
            <a:avLst/>
          </a:prstGeom>
          <a:solidFill>
            <a:srgbClr val="BC7CE4"/>
          </a:solidFill>
          <a:ln>
            <a:noFill/>
          </a:ln>
        </p:spPr>
        <p:txBody>
          <a:bodyPr spcFirstLastPara="1" wrap="square" lIns="91425" tIns="91425" rIns="91425" bIns="91425" anchor="t" anchorCtr="0">
            <a:normAutofit fontScale="25000" lnSpcReduction="2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0" indent="0">
              <a:lnSpc>
                <a:spcPct val="120000"/>
              </a:lnSpc>
              <a:spcBef>
                <a:spcPts val="0"/>
              </a:spcBef>
              <a:buFont typeface="Arial" panose="020B0604020202020204" pitchFamily="34" charset="0"/>
              <a:buNone/>
            </a:pPr>
            <a:r>
              <a:rPr lang="en-US" sz="4500" dirty="0">
                <a:solidFill>
                  <a:srgbClr val="000000"/>
                </a:solidFill>
                <a:latin typeface="Roboto" panose="02000000000000000000" pitchFamily="2" charset="0"/>
                <a:ea typeface="Roboto" panose="02000000000000000000" pitchFamily="2" charset="0"/>
                <a:cs typeface="Roboto" panose="02000000000000000000" pitchFamily="2" charset="0"/>
              </a:rPr>
              <a:t>*</a:t>
            </a:r>
            <a:r>
              <a:rPr lang="en-US" sz="4500" dirty="0">
                <a:latin typeface="Roboto" panose="02000000000000000000" pitchFamily="2" charset="0"/>
                <a:ea typeface="Roboto" panose="02000000000000000000" pitchFamily="2" charset="0"/>
                <a:cs typeface="Roboto" panose="02000000000000000000" pitchFamily="2" charset="0"/>
              </a:rPr>
              <a:t>Any modification of the assessment is a misadministration and will result in an invalid score.</a:t>
            </a:r>
            <a:endParaRPr lang="en-US" sz="4500" dirty="0">
              <a:solidFill>
                <a:srgbClr val="000000"/>
              </a:solidFill>
              <a:latin typeface="Roboto" panose="02000000000000000000" pitchFamily="2" charset="0"/>
              <a:ea typeface="Roboto" panose="02000000000000000000" pitchFamily="2" charset="0"/>
              <a:cs typeface="Roboto" panose="02000000000000000000" pitchFamily="2" charset="0"/>
            </a:endParaRPr>
          </a:p>
          <a:p>
            <a:pPr marL="0" indent="0">
              <a:buFont typeface="Arial" panose="020B0604020202020204" pitchFamily="34" charset="0"/>
              <a:buNone/>
            </a:pPr>
            <a:endParaRPr lang="en-US" sz="1500" dirty="0">
              <a:solidFill>
                <a:srgbClr val="000000"/>
              </a:solidFill>
            </a:endParaRPr>
          </a:p>
          <a:p>
            <a:endParaRPr lang="en-US" dirty="0"/>
          </a:p>
        </p:txBody>
      </p:sp>
      <p:sp>
        <p:nvSpPr>
          <p:cNvPr id="3" name="Content Placeholder 1">
            <a:extLst>
              <a:ext uri="{FF2B5EF4-FFF2-40B4-BE49-F238E27FC236}">
                <a16:creationId xmlns:a16="http://schemas.microsoft.com/office/drawing/2014/main" id="{2BC6C8D3-FBAE-14DC-8CFB-C4B9D7D8B6E7}"/>
              </a:ext>
            </a:extLst>
          </p:cNvPr>
          <p:cNvSpPr txBox="1">
            <a:spLocks/>
          </p:cNvSpPr>
          <p:nvPr/>
        </p:nvSpPr>
        <p:spPr>
          <a:xfrm>
            <a:off x="464100" y="963132"/>
            <a:ext cx="4523026" cy="3634924"/>
          </a:xfrm>
          <a:prstGeom prst="rect">
            <a:avLst/>
          </a:prstGeom>
          <a:noFill/>
          <a:ln>
            <a:noFill/>
          </a:ln>
        </p:spPr>
        <p:txBody>
          <a:bodyPr spcFirstLastPara="1" wrap="square" lIns="91425" tIns="91425" rIns="91425" bIns="91425" anchor="t" anchorCtr="0">
            <a:normAutofit fontScale="40000" lnSpcReduction="2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lnSpc>
                <a:spcPct val="120000"/>
              </a:lnSpc>
              <a:buFont typeface="Wingdings" panose="05000000000000000000" pitchFamily="2" charset="2"/>
              <a:buChar char="§"/>
            </a:pPr>
            <a:r>
              <a:rPr lang="en-US" sz="4500" dirty="0">
                <a:solidFill>
                  <a:srgbClr val="000000"/>
                </a:solidFill>
                <a:latin typeface="Roboto" panose="02000000000000000000" pitchFamily="2" charset="0"/>
                <a:ea typeface="Roboto" panose="02000000000000000000" pitchFamily="2" charset="0"/>
                <a:cs typeface="Roboto" panose="02000000000000000000" pitchFamily="2" charset="0"/>
              </a:rPr>
              <a:t>Paper-based format (standard print)</a:t>
            </a:r>
          </a:p>
          <a:p>
            <a:pPr>
              <a:lnSpc>
                <a:spcPct val="120000"/>
              </a:lnSpc>
              <a:buFont typeface="Wingdings" panose="05000000000000000000" pitchFamily="2" charset="2"/>
              <a:buChar char="§"/>
            </a:pPr>
            <a:r>
              <a:rPr lang="en-US" sz="4500" dirty="0">
                <a:solidFill>
                  <a:srgbClr val="000000"/>
                </a:solidFill>
                <a:latin typeface="Roboto" panose="02000000000000000000" pitchFamily="2" charset="0"/>
                <a:ea typeface="Roboto" panose="02000000000000000000" pitchFamily="2" charset="0"/>
                <a:cs typeface="Roboto" panose="02000000000000000000" pitchFamily="2" charset="0"/>
              </a:rPr>
              <a:t>Oral translation or human signer for </a:t>
            </a:r>
            <a:r>
              <a:rPr lang="en-US" sz="4500" i="1" dirty="0">
                <a:solidFill>
                  <a:srgbClr val="000000"/>
                </a:solidFill>
                <a:latin typeface="Roboto" panose="02000000000000000000" pitchFamily="2" charset="0"/>
                <a:ea typeface="Roboto" panose="02000000000000000000" pitchFamily="2" charset="0"/>
                <a:cs typeface="Roboto" panose="02000000000000000000" pitchFamily="2" charset="0"/>
              </a:rPr>
              <a:t>general administration directions </a:t>
            </a:r>
            <a:r>
              <a:rPr lang="en-US" sz="4500" dirty="0">
                <a:solidFill>
                  <a:srgbClr val="000000"/>
                </a:solidFill>
                <a:latin typeface="Roboto" panose="02000000000000000000" pitchFamily="2" charset="0"/>
                <a:ea typeface="Roboto" panose="02000000000000000000" pitchFamily="2" charset="0"/>
                <a:cs typeface="Roboto" panose="02000000000000000000" pitchFamily="2" charset="0"/>
              </a:rPr>
              <a:t>(SAY directions in TAMs)</a:t>
            </a:r>
          </a:p>
          <a:p>
            <a:pPr>
              <a:lnSpc>
                <a:spcPct val="120000"/>
              </a:lnSpc>
              <a:buFont typeface="Wingdings" panose="05000000000000000000" pitchFamily="2" charset="2"/>
              <a:buChar char="§"/>
            </a:pPr>
            <a:r>
              <a:rPr lang="en-US" sz="4500" dirty="0">
                <a:solidFill>
                  <a:srgbClr val="000000"/>
                </a:solidFill>
                <a:latin typeface="Roboto" panose="02000000000000000000" pitchFamily="2" charset="0"/>
                <a:ea typeface="Roboto" panose="02000000000000000000" pitchFamily="2" charset="0"/>
                <a:cs typeface="Roboto" panose="02000000000000000000" pitchFamily="2" charset="0"/>
              </a:rPr>
              <a:t>Math, Science, and Social Studies only</a:t>
            </a:r>
          </a:p>
          <a:p>
            <a:pPr lvl="1">
              <a:lnSpc>
                <a:spcPct val="120000"/>
              </a:lnSpc>
              <a:buFont typeface="Wingdings" panose="05000000000000000000" pitchFamily="2" charset="2"/>
              <a:buChar char="§"/>
            </a:pPr>
            <a:r>
              <a:rPr lang="en-US" sz="4500" dirty="0">
                <a:solidFill>
                  <a:srgbClr val="000000"/>
                </a:solidFill>
                <a:latin typeface="Roboto" panose="02000000000000000000" pitchFamily="2" charset="0"/>
                <a:ea typeface="Roboto" panose="02000000000000000000" pitchFamily="2" charset="0"/>
                <a:cs typeface="Roboto" panose="02000000000000000000" pitchFamily="2" charset="0"/>
              </a:rPr>
              <a:t>PBT/CBT Script for oral translation or human signer (test items and responses)</a:t>
            </a:r>
          </a:p>
        </p:txBody>
      </p:sp>
    </p:spTree>
    <p:extLst>
      <p:ext uri="{BB962C8B-B14F-4D97-AF65-F5344CB8AC3E}">
        <p14:creationId xmlns:p14="http://schemas.microsoft.com/office/powerpoint/2010/main" val="30480892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7433A-F114-DFA3-759F-3FA0B134266D}"/>
              </a:ext>
            </a:extLst>
          </p:cNvPr>
          <p:cNvSpPr>
            <a:spLocks noGrp="1"/>
          </p:cNvSpPr>
          <p:nvPr>
            <p:ph type="title"/>
          </p:nvPr>
        </p:nvSpPr>
        <p:spPr/>
        <p:txBody>
          <a:bodyPr/>
          <a:lstStyle/>
          <a:p>
            <a:r>
              <a:rPr lang="en-US" sz="2800" dirty="0"/>
              <a:t>CMAS Paper-Based Accommodation</a:t>
            </a:r>
          </a:p>
        </p:txBody>
      </p:sp>
      <p:sp>
        <p:nvSpPr>
          <p:cNvPr id="3" name="Text Placeholder 2">
            <a:extLst>
              <a:ext uri="{FF2B5EF4-FFF2-40B4-BE49-F238E27FC236}">
                <a16:creationId xmlns:a16="http://schemas.microsoft.com/office/drawing/2014/main" id="{57CA38E4-D64A-56D2-8814-DC6A91F8857A}"/>
              </a:ext>
            </a:extLst>
          </p:cNvPr>
          <p:cNvSpPr>
            <a:spLocks noGrp="1"/>
          </p:cNvSpPr>
          <p:nvPr>
            <p:ph type="body" idx="1"/>
          </p:nvPr>
        </p:nvSpPr>
        <p:spPr>
          <a:xfrm>
            <a:off x="311699" y="1152475"/>
            <a:ext cx="6010563" cy="3034800"/>
          </a:xfrm>
        </p:spPr>
        <p:txBody>
          <a:bodyPr>
            <a:normAutofit lnSpcReduction="10000"/>
          </a:bodyPr>
          <a:lstStyle/>
          <a:p>
            <a:pPr marL="127000" indent="0">
              <a:buNone/>
            </a:pPr>
            <a:r>
              <a:rPr lang="en-US" sz="1800" dirty="0"/>
              <a:t>Students who qualify for the paper-based assessment must have:</a:t>
            </a:r>
          </a:p>
          <a:p>
            <a:r>
              <a:rPr lang="en-US" sz="1800" dirty="0"/>
              <a:t>an active IEP/504 plan</a:t>
            </a:r>
          </a:p>
          <a:p>
            <a:r>
              <a:rPr lang="en-US" sz="1800" dirty="0"/>
              <a:t>a documented disability that directly impacts their access to computerized technology and therefore prevents their access to the digital assessment</a:t>
            </a:r>
          </a:p>
          <a:p>
            <a:pPr lvl="1"/>
            <a:r>
              <a:rPr lang="en-US" sz="1800" dirty="0"/>
              <a:t>e.g., epilepsy, other seizure disorder, neurological disorder that prevents access computerized technology, etc.</a:t>
            </a:r>
          </a:p>
          <a:p>
            <a:pPr marL="596900" lvl="1" indent="0">
              <a:buNone/>
            </a:pPr>
            <a:r>
              <a:rPr lang="en-US" dirty="0"/>
              <a:t>					</a:t>
            </a:r>
            <a:r>
              <a:rPr lang="en-US" sz="1200" dirty="0"/>
              <a:t>HB 25-1278</a:t>
            </a:r>
          </a:p>
          <a:p>
            <a:endParaRPr lang="en-US" dirty="0"/>
          </a:p>
        </p:txBody>
      </p:sp>
      <p:sp>
        <p:nvSpPr>
          <p:cNvPr id="5" name="Star: 16 Points 4">
            <a:extLst>
              <a:ext uri="{FF2B5EF4-FFF2-40B4-BE49-F238E27FC236}">
                <a16:creationId xmlns:a16="http://schemas.microsoft.com/office/drawing/2014/main" id="{CDAF1DCF-5072-7D8C-62FB-52AE977478A1}"/>
              </a:ext>
            </a:extLst>
          </p:cNvPr>
          <p:cNvSpPr/>
          <p:nvPr/>
        </p:nvSpPr>
        <p:spPr>
          <a:xfrm>
            <a:off x="6482468" y="568779"/>
            <a:ext cx="1994263" cy="2002971"/>
          </a:xfrm>
          <a:prstGeom prst="star16">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t>New This Year!!!</a:t>
            </a:r>
          </a:p>
        </p:txBody>
      </p:sp>
    </p:spTree>
    <p:extLst>
      <p:ext uri="{BB962C8B-B14F-4D97-AF65-F5344CB8AC3E}">
        <p14:creationId xmlns:p14="http://schemas.microsoft.com/office/powerpoint/2010/main" val="1721443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0A2E9-8AEB-D44E-C820-B65A3F881C95}"/>
              </a:ext>
            </a:extLst>
          </p:cNvPr>
          <p:cNvSpPr>
            <a:spLocks noGrp="1"/>
          </p:cNvSpPr>
          <p:nvPr>
            <p:ph type="title"/>
          </p:nvPr>
        </p:nvSpPr>
        <p:spPr/>
        <p:txBody>
          <a:bodyPr/>
          <a:lstStyle/>
          <a:p>
            <a:r>
              <a:rPr lang="en-US" sz="2800" dirty="0"/>
              <a:t>CMAS Large Print and Braille</a:t>
            </a:r>
          </a:p>
        </p:txBody>
      </p:sp>
      <p:sp>
        <p:nvSpPr>
          <p:cNvPr id="5" name="Content Placeholder 1">
            <a:extLst>
              <a:ext uri="{FF2B5EF4-FFF2-40B4-BE49-F238E27FC236}">
                <a16:creationId xmlns:a16="http://schemas.microsoft.com/office/drawing/2014/main" id="{A43CC498-32A3-3D7E-51CC-B8BDB280A53E}"/>
              </a:ext>
            </a:extLst>
          </p:cNvPr>
          <p:cNvSpPr txBox="1">
            <a:spLocks/>
          </p:cNvSpPr>
          <p:nvPr/>
        </p:nvSpPr>
        <p:spPr>
          <a:xfrm>
            <a:off x="359845" y="901054"/>
            <a:ext cx="4031401" cy="348019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Zoom (CBT – accessibility feature)</a:t>
            </a:r>
          </a:p>
          <a:p>
            <a:pPr lvl="1">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300 times larger</a:t>
            </a:r>
          </a:p>
          <a:p>
            <a:pPr>
              <a:buFont typeface="Wingdings" panose="05000000000000000000" pitchFamily="2" charset="2"/>
              <a:buChar char="§"/>
            </a:pP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Large print - paper</a:t>
            </a:r>
          </a:p>
          <a:p>
            <a:pPr lvl="1">
              <a:buFont typeface="Wingdings" panose="05000000000000000000" pitchFamily="2" charset="2"/>
              <a:buChar char="§"/>
            </a:pP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18-point font</a:t>
            </a:r>
          </a:p>
          <a:p>
            <a:pPr lvl="1">
              <a:buFont typeface="Wingdings" panose="05000000000000000000" pitchFamily="2" charset="2"/>
              <a:buChar char="§"/>
            </a:pP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14x18</a:t>
            </a:r>
          </a:p>
          <a:p>
            <a:pPr marL="274320" lvl="1" indent="0">
              <a:buFont typeface="Arial" panose="020B0604020202020204" pitchFamily="34" charset="0"/>
              <a:buNone/>
            </a:pPr>
            <a:endParaRPr lang="en-US" b="1" dirty="0">
              <a:latin typeface="Roboto" panose="02000000000000000000" pitchFamily="2" charset="0"/>
              <a:ea typeface="Roboto" panose="02000000000000000000" pitchFamily="2" charset="0"/>
              <a:cs typeface="Roboto" panose="02000000000000000000" pitchFamily="2" charset="0"/>
            </a:endParaRPr>
          </a:p>
        </p:txBody>
      </p:sp>
      <p:sp>
        <p:nvSpPr>
          <p:cNvPr id="6" name="Content Placeholder 1">
            <a:extLst>
              <a:ext uri="{FF2B5EF4-FFF2-40B4-BE49-F238E27FC236}">
                <a16:creationId xmlns:a16="http://schemas.microsoft.com/office/drawing/2014/main" id="{3A22099F-6874-E230-2E36-82D38F30334D}"/>
              </a:ext>
            </a:extLst>
          </p:cNvPr>
          <p:cNvSpPr txBox="1">
            <a:spLocks/>
          </p:cNvSpPr>
          <p:nvPr/>
        </p:nvSpPr>
        <p:spPr>
          <a:xfrm>
            <a:off x="4619847" y="901053"/>
            <a:ext cx="3990753" cy="3384700"/>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buFont typeface="Wingdings" panose="05000000000000000000" pitchFamily="2" charset="2"/>
              <a:buChar char="§"/>
            </a:pP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Braille</a:t>
            </a:r>
          </a:p>
          <a:p>
            <a:pPr lvl="1">
              <a:buFont typeface="Wingdings" panose="05000000000000000000" pitchFamily="2" charset="2"/>
              <a:buChar char="§"/>
            </a:pP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UEB (with Nemeth)</a:t>
            </a:r>
          </a:p>
          <a:p>
            <a:pPr lvl="1">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UEB Math/Science </a:t>
            </a:r>
          </a:p>
          <a:p>
            <a:pPr marL="457200" lvl="1" indent="0">
              <a:buNone/>
            </a:pPr>
            <a:r>
              <a:rPr lang="en-US" sz="1800" dirty="0">
                <a:latin typeface="Roboto" panose="02000000000000000000" pitchFamily="2" charset="0"/>
                <a:ea typeface="Roboto" panose="02000000000000000000" pitchFamily="2" charset="0"/>
                <a:cs typeface="Roboto" panose="02000000000000000000" pitchFamily="2" charset="0"/>
              </a:rPr>
              <a:t>	    (formerly Technical) </a:t>
            </a:r>
          </a:p>
          <a:p>
            <a:pPr lvl="1">
              <a:lnSpc>
                <a:spcPct val="120000"/>
              </a:lnSpc>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Tactile Graphics (included in all braille orders)</a:t>
            </a:r>
          </a:p>
          <a:p>
            <a:pPr>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Other Enlargement Options</a:t>
            </a:r>
          </a:p>
          <a:p>
            <a:pPr lvl="1">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Project onto a whiteboard</a:t>
            </a:r>
          </a:p>
          <a:p>
            <a:pPr lvl="1">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Project onto a wall</a:t>
            </a:r>
          </a:p>
          <a:p>
            <a:pPr lvl="1">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Enlargement/magnification</a:t>
            </a:r>
          </a:p>
          <a:p>
            <a:pPr marL="274320" lvl="1" indent="0">
              <a:buFont typeface="Arial" panose="020B0604020202020204" pitchFamily="34" charset="0"/>
              <a:buNone/>
            </a:pPr>
            <a:endParaRPr lang="en-US" b="1"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9848243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9295-CFC1-62C8-1B68-BA8137E409F6}"/>
              </a:ext>
            </a:extLst>
          </p:cNvPr>
          <p:cNvSpPr>
            <a:spLocks noGrp="1"/>
          </p:cNvSpPr>
          <p:nvPr>
            <p:ph type="title"/>
          </p:nvPr>
        </p:nvSpPr>
        <p:spPr/>
        <p:txBody>
          <a:bodyPr/>
          <a:lstStyle/>
          <a:p>
            <a:r>
              <a:rPr lang="en-US" sz="2800" dirty="0"/>
              <a:t>CMAS Visual Descriptor Documents</a:t>
            </a:r>
          </a:p>
        </p:txBody>
      </p:sp>
      <p:sp>
        <p:nvSpPr>
          <p:cNvPr id="5" name="Content Placeholder 2">
            <a:extLst>
              <a:ext uri="{FF2B5EF4-FFF2-40B4-BE49-F238E27FC236}">
                <a16:creationId xmlns:a16="http://schemas.microsoft.com/office/drawing/2014/main" id="{8CE8B056-81F0-AFB3-2483-E350EF2E9734}"/>
              </a:ext>
            </a:extLst>
          </p:cNvPr>
          <p:cNvSpPr txBox="1">
            <a:spLocks/>
          </p:cNvSpPr>
          <p:nvPr/>
        </p:nvSpPr>
        <p:spPr>
          <a:xfrm>
            <a:off x="311700" y="846400"/>
            <a:ext cx="8697128" cy="385485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Available for all content areas</a:t>
            </a:r>
          </a:p>
          <a:p>
            <a:pPr lvl="1">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Provides descriptions of diagrams and graphics for students with limited vision</a:t>
            </a:r>
          </a:p>
          <a:p>
            <a:pPr lvl="1">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Students should be practiced and proficient with the use of this accommodation</a:t>
            </a:r>
          </a:p>
          <a:p>
            <a:pPr lvl="1">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Must indicate appropriate selection in the PA</a:t>
            </a:r>
            <a:r>
              <a:rPr lang="en-US" sz="1800" baseline="30000" dirty="0">
                <a:latin typeface="Roboto" panose="02000000000000000000" pitchFamily="2" charset="0"/>
                <a:ea typeface="Roboto" panose="02000000000000000000" pitchFamily="2" charset="0"/>
                <a:cs typeface="Roboto" panose="02000000000000000000" pitchFamily="2" charset="0"/>
              </a:rPr>
              <a:t>next </a:t>
            </a:r>
            <a:r>
              <a:rPr lang="en-US" sz="1800" dirty="0">
                <a:latin typeface="Roboto" panose="02000000000000000000" pitchFamily="2" charset="0"/>
                <a:ea typeface="Roboto" panose="02000000000000000000" pitchFamily="2" charset="0"/>
                <a:cs typeface="Roboto" panose="02000000000000000000" pitchFamily="2" charset="0"/>
              </a:rPr>
              <a:t>Visual Accommodation field</a:t>
            </a:r>
          </a:p>
          <a:p>
            <a:pPr lvl="2">
              <a:buFont typeface="Wingdings" panose="05000000000000000000" pitchFamily="2" charset="2"/>
              <a:buChar char="§"/>
            </a:pPr>
            <a:r>
              <a:rPr lang="en-US" sz="1600" dirty="0">
                <a:latin typeface="Roboto" panose="02000000000000000000" pitchFamily="2" charset="0"/>
                <a:ea typeface="Roboto" panose="02000000000000000000" pitchFamily="2" charset="0"/>
                <a:cs typeface="Roboto" panose="02000000000000000000" pitchFamily="2" charset="0"/>
              </a:rPr>
              <a:t>Embedded and included in </a:t>
            </a:r>
            <a:r>
              <a:rPr lang="en-US" sz="1600" b="1" dirty="0">
                <a:latin typeface="Roboto" panose="02000000000000000000" pitchFamily="2" charset="0"/>
                <a:ea typeface="Roboto" panose="02000000000000000000" pitchFamily="2" charset="0"/>
                <a:cs typeface="Roboto" panose="02000000000000000000" pitchFamily="2" charset="0"/>
              </a:rPr>
              <a:t>braille</a:t>
            </a:r>
            <a:r>
              <a:rPr lang="en-US" sz="1600" dirty="0">
                <a:latin typeface="Roboto" panose="02000000000000000000" pitchFamily="2" charset="0"/>
                <a:ea typeface="Roboto" panose="02000000000000000000" pitchFamily="2" charset="0"/>
                <a:cs typeface="Roboto" panose="02000000000000000000" pitchFamily="2" charset="0"/>
              </a:rPr>
              <a:t> kit materials (as a standalone and embedded within the braille book)</a:t>
            </a:r>
          </a:p>
          <a:p>
            <a:pPr lvl="2">
              <a:buFont typeface="Wingdings" panose="05000000000000000000" pitchFamily="2" charset="2"/>
              <a:buChar char="§"/>
            </a:pPr>
            <a:r>
              <a:rPr lang="en-US" sz="1600" dirty="0">
                <a:latin typeface="Roboto" panose="02000000000000000000" pitchFamily="2" charset="0"/>
                <a:ea typeface="Roboto" panose="02000000000000000000" pitchFamily="2" charset="0"/>
                <a:cs typeface="Roboto" panose="02000000000000000000" pitchFamily="2" charset="0"/>
              </a:rPr>
              <a:t>Included in all </a:t>
            </a:r>
            <a:r>
              <a:rPr lang="en-US" sz="1600" b="1" dirty="0">
                <a:latin typeface="Roboto" panose="02000000000000000000" pitchFamily="2" charset="0"/>
                <a:ea typeface="Roboto" panose="02000000000000000000" pitchFamily="2" charset="0"/>
                <a:cs typeface="Roboto" panose="02000000000000000000" pitchFamily="2" charset="0"/>
              </a:rPr>
              <a:t>large print </a:t>
            </a:r>
            <a:r>
              <a:rPr lang="en-US" sz="1600" dirty="0">
                <a:latin typeface="Roboto" panose="02000000000000000000" pitchFamily="2" charset="0"/>
                <a:ea typeface="Roboto" panose="02000000000000000000" pitchFamily="2" charset="0"/>
                <a:cs typeface="Roboto" panose="02000000000000000000" pitchFamily="2" charset="0"/>
              </a:rPr>
              <a:t>kits (standalone document)</a:t>
            </a:r>
          </a:p>
          <a:p>
            <a:pPr lvl="2">
              <a:buFont typeface="Wingdings" panose="05000000000000000000" pitchFamily="2" charset="2"/>
              <a:buChar char="§"/>
            </a:pPr>
            <a:r>
              <a:rPr lang="en-US" sz="1600" dirty="0">
                <a:latin typeface="Roboto" panose="02000000000000000000" pitchFamily="2" charset="0"/>
                <a:ea typeface="Roboto" panose="02000000000000000000" pitchFamily="2" charset="0"/>
                <a:cs typeface="Roboto" panose="02000000000000000000" pitchFamily="2" charset="0"/>
              </a:rPr>
              <a:t>May be appropriate for use with Assistive Technology Form </a:t>
            </a:r>
            <a:br>
              <a:rPr lang="en-US" sz="1600" dirty="0">
                <a:latin typeface="Roboto" panose="02000000000000000000" pitchFamily="2" charset="0"/>
                <a:ea typeface="Roboto" panose="02000000000000000000" pitchFamily="2" charset="0"/>
                <a:cs typeface="Roboto" panose="02000000000000000000" pitchFamily="2" charset="0"/>
              </a:rPr>
            </a:br>
            <a:r>
              <a:rPr lang="en-US" sz="1600" dirty="0">
                <a:latin typeface="Roboto" panose="02000000000000000000" pitchFamily="2" charset="0"/>
                <a:ea typeface="Roboto" panose="02000000000000000000" pitchFamily="2" charset="0"/>
                <a:cs typeface="Roboto" panose="02000000000000000000" pitchFamily="2" charset="0"/>
              </a:rPr>
              <a:t>(contact </a:t>
            </a:r>
            <a:r>
              <a:rPr lang="en-US" sz="1600" dirty="0">
                <a:latin typeface="Roboto" panose="02000000000000000000" pitchFamily="2" charset="0"/>
                <a:ea typeface="Roboto" panose="02000000000000000000" pitchFamily="2" charset="0"/>
                <a:cs typeface="Roboto" panose="02000000000000000000" pitchFamily="2" charset="0"/>
                <a:hlinkClick r:id="rId2"/>
              </a:rPr>
              <a:t>Arti Sachdeva</a:t>
            </a:r>
            <a:r>
              <a:rPr lang="en-US" sz="1600" dirty="0">
                <a:latin typeface="Roboto" panose="02000000000000000000" pitchFamily="2" charset="0"/>
                <a:ea typeface="Roboto" panose="02000000000000000000" pitchFamily="2" charset="0"/>
                <a:cs typeface="Roboto" panose="02000000000000000000" pitchFamily="2" charset="0"/>
              </a:rPr>
              <a:t> for more information)</a:t>
            </a:r>
          </a:p>
        </p:txBody>
      </p:sp>
    </p:spTree>
    <p:extLst>
      <p:ext uri="{BB962C8B-B14F-4D97-AF65-F5344CB8AC3E}">
        <p14:creationId xmlns:p14="http://schemas.microsoft.com/office/powerpoint/2010/main" val="22532421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FD980-A844-F5DB-5ECF-52C9B1267A23}"/>
              </a:ext>
            </a:extLst>
          </p:cNvPr>
          <p:cNvSpPr>
            <a:spLocks noGrp="1"/>
          </p:cNvSpPr>
          <p:nvPr>
            <p:ph type="title"/>
          </p:nvPr>
        </p:nvSpPr>
        <p:spPr/>
        <p:txBody>
          <a:bodyPr/>
          <a:lstStyle/>
          <a:p>
            <a:r>
              <a:rPr lang="en-US" sz="2800" dirty="0"/>
              <a:t>CMAS Assistive Technology (AT) Forms</a:t>
            </a:r>
          </a:p>
        </p:txBody>
      </p:sp>
      <p:sp>
        <p:nvSpPr>
          <p:cNvPr id="3" name="Text Placeholder 2">
            <a:extLst>
              <a:ext uri="{FF2B5EF4-FFF2-40B4-BE49-F238E27FC236}">
                <a16:creationId xmlns:a16="http://schemas.microsoft.com/office/drawing/2014/main" id="{053AA8DC-F4E5-5ADC-AD9B-E249E4948175}"/>
              </a:ext>
            </a:extLst>
          </p:cNvPr>
          <p:cNvSpPr>
            <a:spLocks noGrp="1"/>
          </p:cNvSpPr>
          <p:nvPr>
            <p:ph type="body" idx="1"/>
          </p:nvPr>
        </p:nvSpPr>
        <p:spPr>
          <a:xfrm>
            <a:off x="311699" y="919716"/>
            <a:ext cx="8098653" cy="3439633"/>
          </a:xfrm>
        </p:spPr>
        <p:txBody>
          <a:bodyPr>
            <a:normAutofit/>
          </a:bodyPr>
          <a:lstStyle/>
          <a:p>
            <a:pPr>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The AT Form is designed for students needing a specialized device (i.e., adaptive keyboard or switch) or program (i.e., screen reader) to access the online assessment</a:t>
            </a:r>
          </a:p>
          <a:p>
            <a:pPr>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Designed for students with visual impairment</a:t>
            </a:r>
          </a:p>
          <a:p>
            <a:pPr>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Available for all content areas</a:t>
            </a:r>
          </a:p>
          <a:p>
            <a:pPr>
              <a:buFont typeface="Wingdings" panose="05000000000000000000" pitchFamily="2" charset="2"/>
              <a:buChar char="§"/>
            </a:pPr>
            <a:r>
              <a:rPr lang="en-US" sz="1900" dirty="0">
                <a:latin typeface="Roboto" panose="02000000000000000000" pitchFamily="2" charset="0"/>
                <a:ea typeface="Roboto" panose="02000000000000000000" pitchFamily="2" charset="0"/>
                <a:cs typeface="Roboto" panose="02000000000000000000" pitchFamily="2" charset="0"/>
              </a:rPr>
              <a:t>If using AT Form for ELA with a screen reader, the screen reader must be muted for a valid score*</a:t>
            </a:r>
            <a:endParaRPr lang="en-US" sz="1800" dirty="0">
              <a:latin typeface="Roboto" panose="02000000000000000000" pitchFamily="2" charset="0"/>
              <a:ea typeface="Roboto" panose="02000000000000000000" pitchFamily="2" charset="0"/>
              <a:cs typeface="Roboto" panose="02000000000000000000" pitchFamily="2" charset="0"/>
            </a:endParaRPr>
          </a:p>
          <a:p>
            <a:pPr lvl="1"/>
            <a:endParaRPr lang="en-US" dirty="0">
              <a:latin typeface="Roboto" panose="02000000000000000000" pitchFamily="2" charset="0"/>
              <a:ea typeface="Roboto" panose="02000000000000000000" pitchFamily="2" charset="0"/>
              <a:cs typeface="Roboto" panose="02000000000000000000" pitchFamily="2" charset="0"/>
            </a:endParaRPr>
          </a:p>
          <a:p>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Content Placeholder 1">
            <a:extLst>
              <a:ext uri="{FF2B5EF4-FFF2-40B4-BE49-F238E27FC236}">
                <a16:creationId xmlns:a16="http://schemas.microsoft.com/office/drawing/2014/main" id="{1479AF97-C1E8-E878-D2D5-5ACE99E96B94}"/>
              </a:ext>
            </a:extLst>
          </p:cNvPr>
          <p:cNvSpPr txBox="1">
            <a:spLocks/>
          </p:cNvSpPr>
          <p:nvPr/>
        </p:nvSpPr>
        <p:spPr>
          <a:xfrm>
            <a:off x="580446" y="4428881"/>
            <a:ext cx="6019138" cy="365756"/>
          </a:xfrm>
          <a:prstGeom prst="rect">
            <a:avLst/>
          </a:prstGeom>
          <a:solidFill>
            <a:srgbClr val="BC7CE4"/>
          </a:solidFill>
          <a:ln>
            <a:noFill/>
          </a:ln>
        </p:spPr>
        <p:txBody>
          <a:bodyPr spcFirstLastPara="1" wrap="square" lIns="91425" tIns="91425" rIns="91425" bIns="91425" anchor="t" anchorCtr="0">
            <a:normAutofit fontScale="25000" lnSpcReduction="2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0" indent="0">
              <a:lnSpc>
                <a:spcPct val="120000"/>
              </a:lnSpc>
              <a:spcBef>
                <a:spcPts val="0"/>
              </a:spcBef>
              <a:buFont typeface="Arial" panose="020B0604020202020204" pitchFamily="34" charset="0"/>
              <a:buNone/>
            </a:pPr>
            <a:r>
              <a:rPr lang="en-US" sz="4500" dirty="0">
                <a:solidFill>
                  <a:srgbClr val="000000"/>
                </a:solidFill>
                <a:latin typeface="Roboto" panose="02000000000000000000" pitchFamily="2" charset="0"/>
                <a:ea typeface="Roboto" panose="02000000000000000000" pitchFamily="2" charset="0"/>
                <a:cs typeface="Roboto" panose="02000000000000000000" pitchFamily="2" charset="0"/>
              </a:rPr>
              <a:t>*</a:t>
            </a:r>
            <a:r>
              <a:rPr lang="en-US" sz="4500" dirty="0">
                <a:latin typeface="Roboto" panose="02000000000000000000" pitchFamily="2" charset="0"/>
                <a:ea typeface="Roboto" panose="02000000000000000000" pitchFamily="2" charset="0"/>
                <a:cs typeface="Roboto" panose="02000000000000000000" pitchFamily="2" charset="0"/>
              </a:rPr>
              <a:t>Any modification of the assessment is a misadministration and will result in an invalid score.</a:t>
            </a:r>
            <a:endParaRPr lang="en-US" sz="4500" dirty="0">
              <a:solidFill>
                <a:srgbClr val="000000"/>
              </a:solidFill>
              <a:latin typeface="Roboto" panose="02000000000000000000" pitchFamily="2" charset="0"/>
              <a:ea typeface="Roboto" panose="02000000000000000000" pitchFamily="2" charset="0"/>
              <a:cs typeface="Roboto" panose="02000000000000000000" pitchFamily="2" charset="0"/>
            </a:endParaRPr>
          </a:p>
          <a:p>
            <a:pPr marL="0" indent="0">
              <a:buFont typeface="Arial" panose="020B0604020202020204" pitchFamily="34" charset="0"/>
              <a:buNone/>
            </a:pPr>
            <a:endParaRPr lang="en-US" sz="1500" dirty="0">
              <a:solidFill>
                <a:srgbClr val="000000"/>
              </a:solidFill>
            </a:endParaRPr>
          </a:p>
          <a:p>
            <a:endParaRPr lang="en-US" dirty="0"/>
          </a:p>
        </p:txBody>
      </p:sp>
    </p:spTree>
    <p:extLst>
      <p:ext uri="{BB962C8B-B14F-4D97-AF65-F5344CB8AC3E}">
        <p14:creationId xmlns:p14="http://schemas.microsoft.com/office/powerpoint/2010/main" val="21369799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7ECCC-7AA6-6A25-8A4C-798FA435C903}"/>
              </a:ext>
            </a:extLst>
          </p:cNvPr>
          <p:cNvSpPr>
            <a:spLocks noGrp="1"/>
          </p:cNvSpPr>
          <p:nvPr>
            <p:ph type="title"/>
          </p:nvPr>
        </p:nvSpPr>
        <p:spPr/>
        <p:txBody>
          <a:bodyPr/>
          <a:lstStyle/>
          <a:p>
            <a:r>
              <a:rPr lang="en-US" sz="2800" dirty="0"/>
              <a:t>CMAS AT Form Cautions…</a:t>
            </a:r>
          </a:p>
        </p:txBody>
      </p:sp>
      <p:sp>
        <p:nvSpPr>
          <p:cNvPr id="3" name="Text Placeholder 2">
            <a:extLst>
              <a:ext uri="{FF2B5EF4-FFF2-40B4-BE49-F238E27FC236}">
                <a16:creationId xmlns:a16="http://schemas.microsoft.com/office/drawing/2014/main" id="{22015F52-E4A6-1B46-FDF5-014E21815F92}"/>
              </a:ext>
            </a:extLst>
          </p:cNvPr>
          <p:cNvSpPr>
            <a:spLocks noGrp="1"/>
          </p:cNvSpPr>
          <p:nvPr>
            <p:ph type="body" idx="1"/>
          </p:nvPr>
        </p:nvSpPr>
        <p:spPr>
          <a:xfrm>
            <a:off x="311700" y="1152475"/>
            <a:ext cx="8258142" cy="3034800"/>
          </a:xfrm>
        </p:spPr>
        <p:txBody>
          <a:bodyPr>
            <a:normAutofit fontScale="85000" lnSpcReduction="20000"/>
          </a:bodyPr>
          <a:lstStyle/>
          <a:p>
            <a:pPr>
              <a:buFont typeface="Wingdings" panose="05000000000000000000" pitchFamily="2" charset="2"/>
              <a:buChar char="§"/>
            </a:pPr>
            <a:r>
              <a:rPr lang="en-US" sz="2200" dirty="0">
                <a:latin typeface="+mn-lt"/>
              </a:rPr>
              <a:t>The AT form is </a:t>
            </a:r>
            <a:r>
              <a:rPr lang="en-US" sz="2200" b="1" dirty="0">
                <a:latin typeface="+mn-lt"/>
              </a:rPr>
              <a:t>not</a:t>
            </a:r>
            <a:r>
              <a:rPr lang="en-US" sz="2200" dirty="0">
                <a:latin typeface="+mn-lt"/>
              </a:rPr>
              <a:t> to be assigned for use with </a:t>
            </a:r>
            <a:r>
              <a:rPr lang="en-US" sz="2200" i="1" dirty="0">
                <a:latin typeface="+mn-lt"/>
              </a:rPr>
              <a:t>all</a:t>
            </a:r>
            <a:r>
              <a:rPr lang="en-US" sz="2200" dirty="0">
                <a:latin typeface="+mn-lt"/>
              </a:rPr>
              <a:t> forms of assistive technology</a:t>
            </a:r>
          </a:p>
          <a:p>
            <a:pPr lvl="1">
              <a:buFont typeface="Wingdings" panose="05000000000000000000" pitchFamily="2" charset="2"/>
              <a:buChar char="§"/>
            </a:pPr>
            <a:r>
              <a:rPr lang="en-US" sz="2000" dirty="0">
                <a:latin typeface="+mn-lt"/>
              </a:rPr>
              <a:t>Only </a:t>
            </a:r>
            <a:r>
              <a:rPr lang="en-US" sz="2000" i="1" dirty="0">
                <a:latin typeface="+mn-lt"/>
              </a:rPr>
              <a:t>specific</a:t>
            </a:r>
            <a:r>
              <a:rPr lang="en-US" sz="2000" dirty="0">
                <a:latin typeface="+mn-lt"/>
              </a:rPr>
              <a:t> technology is compatible with the AT form</a:t>
            </a:r>
          </a:p>
          <a:p>
            <a:pPr lvl="2">
              <a:buFont typeface="Wingdings" panose="05000000000000000000" pitchFamily="2" charset="2"/>
              <a:buChar char="§"/>
            </a:pPr>
            <a:r>
              <a:rPr lang="en-US" sz="2000" dirty="0">
                <a:latin typeface="+mn-lt"/>
              </a:rPr>
              <a:t>The form includes embedded code for screen readers (e.g., JAWS, NVDA) and refreshable braille displays</a:t>
            </a:r>
          </a:p>
          <a:p>
            <a:pPr lvl="3">
              <a:buFont typeface="Wingdings" panose="05000000000000000000" pitchFamily="2" charset="2"/>
              <a:buChar char="§"/>
            </a:pPr>
            <a:r>
              <a:rPr lang="en-US" sz="2000" dirty="0">
                <a:latin typeface="+mn-lt"/>
              </a:rPr>
              <a:t>Language lies underneath the image</a:t>
            </a:r>
          </a:p>
          <a:p>
            <a:pPr lvl="3">
              <a:buFont typeface="Wingdings" panose="05000000000000000000" pitchFamily="2" charset="2"/>
              <a:buChar char="§"/>
            </a:pPr>
            <a:r>
              <a:rPr lang="en-US" sz="2000" dirty="0">
                <a:latin typeface="+mn-lt"/>
              </a:rPr>
              <a:t>Visual descriptions are embedded within the form</a:t>
            </a:r>
          </a:p>
          <a:p>
            <a:pPr>
              <a:buFont typeface="Wingdings" panose="05000000000000000000" pitchFamily="2" charset="2"/>
              <a:buChar char="§"/>
            </a:pPr>
            <a:r>
              <a:rPr lang="en-US" sz="2200" dirty="0">
                <a:latin typeface="+mn-lt"/>
              </a:rPr>
              <a:t>Do not assign your students the AT form if they will use…</a:t>
            </a:r>
          </a:p>
          <a:p>
            <a:pPr lvl="1">
              <a:buFont typeface="Wingdings" panose="05000000000000000000" pitchFamily="2" charset="2"/>
              <a:buChar char="§"/>
            </a:pPr>
            <a:r>
              <a:rPr lang="en-US" sz="2000" dirty="0">
                <a:latin typeface="+mn-lt"/>
              </a:rPr>
              <a:t>Speech-to-text</a:t>
            </a:r>
          </a:p>
          <a:p>
            <a:pPr lvl="1">
              <a:buFont typeface="Wingdings" panose="05000000000000000000" pitchFamily="2" charset="2"/>
              <a:buChar char="§"/>
            </a:pPr>
            <a:r>
              <a:rPr lang="en-US" sz="2000" dirty="0">
                <a:latin typeface="+mn-lt"/>
              </a:rPr>
              <a:t>Hearing aids</a:t>
            </a:r>
          </a:p>
          <a:p>
            <a:pPr lvl="1">
              <a:buFont typeface="Wingdings" panose="05000000000000000000" pitchFamily="2" charset="2"/>
              <a:buChar char="§"/>
            </a:pPr>
            <a:r>
              <a:rPr lang="en-US" sz="2000" dirty="0">
                <a:latin typeface="+mn-lt"/>
              </a:rPr>
              <a:t>An AAC device</a:t>
            </a:r>
          </a:p>
          <a:p>
            <a:pPr lvl="1"/>
            <a:endParaRPr lang="en-US" dirty="0"/>
          </a:p>
          <a:p>
            <a:endParaRPr lang="en-US" dirty="0"/>
          </a:p>
        </p:txBody>
      </p:sp>
    </p:spTree>
    <p:extLst>
      <p:ext uri="{BB962C8B-B14F-4D97-AF65-F5344CB8AC3E}">
        <p14:creationId xmlns:p14="http://schemas.microsoft.com/office/powerpoint/2010/main" val="11697863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5BB10-5DB3-EF69-F162-E75E879973D6}"/>
              </a:ext>
            </a:extLst>
          </p:cNvPr>
          <p:cNvSpPr>
            <a:spLocks noGrp="1"/>
          </p:cNvSpPr>
          <p:nvPr>
            <p:ph type="title"/>
          </p:nvPr>
        </p:nvSpPr>
        <p:spPr/>
        <p:txBody>
          <a:bodyPr/>
          <a:lstStyle/>
          <a:p>
            <a:r>
              <a:rPr lang="en-US" sz="2800" dirty="0"/>
              <a:t>CMAS Response Accommodations</a:t>
            </a:r>
          </a:p>
        </p:txBody>
      </p:sp>
      <p:sp>
        <p:nvSpPr>
          <p:cNvPr id="5" name="Content Placeholder 1">
            <a:extLst>
              <a:ext uri="{FF2B5EF4-FFF2-40B4-BE49-F238E27FC236}">
                <a16:creationId xmlns:a16="http://schemas.microsoft.com/office/drawing/2014/main" id="{D1E78EF7-DAB0-A84C-FD8D-F64C74C9C172}"/>
              </a:ext>
            </a:extLst>
          </p:cNvPr>
          <p:cNvSpPr txBox="1">
            <a:spLocks/>
          </p:cNvSpPr>
          <p:nvPr/>
        </p:nvSpPr>
        <p:spPr>
          <a:xfrm>
            <a:off x="311699" y="846400"/>
            <a:ext cx="4153975" cy="21519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lnSpc>
                <a:spcPct val="120000"/>
              </a:lnSpc>
              <a:buFont typeface="Wingdings" panose="05000000000000000000" pitchFamily="2" charset="2"/>
              <a:buChar char="§"/>
            </a:pPr>
            <a:r>
              <a:rPr lang="en-US" sz="1800" dirty="0" err="1">
                <a:solidFill>
                  <a:srgbClr val="000000"/>
                </a:solidFill>
              </a:rPr>
              <a:t>Brailler</a:t>
            </a:r>
            <a:r>
              <a:rPr lang="en-US" sz="1800" dirty="0">
                <a:solidFill>
                  <a:srgbClr val="000000"/>
                </a:solidFill>
              </a:rPr>
              <a:t>/braille note taker</a:t>
            </a:r>
          </a:p>
          <a:p>
            <a:pPr>
              <a:lnSpc>
                <a:spcPct val="120000"/>
              </a:lnSpc>
              <a:buFont typeface="Wingdings" panose="05000000000000000000" pitchFamily="2" charset="2"/>
              <a:buChar char="§"/>
            </a:pPr>
            <a:r>
              <a:rPr lang="en-US" sz="1800" dirty="0">
                <a:solidFill>
                  <a:srgbClr val="000000"/>
                </a:solidFill>
              </a:rPr>
              <a:t>Word prediction (cannot connect to the internet)*</a:t>
            </a:r>
          </a:p>
          <a:p>
            <a:pPr>
              <a:lnSpc>
                <a:spcPct val="120000"/>
              </a:lnSpc>
              <a:buFont typeface="Wingdings" panose="05000000000000000000" pitchFamily="2" charset="2"/>
              <a:buChar char="§"/>
            </a:pPr>
            <a:r>
              <a:rPr lang="en-US" sz="1800" dirty="0">
                <a:solidFill>
                  <a:srgbClr val="000000"/>
                </a:solidFill>
              </a:rPr>
              <a:t>Talking calculator/abacus/tactile math manipulatives</a:t>
            </a:r>
          </a:p>
          <a:p>
            <a:pPr>
              <a:lnSpc>
                <a:spcPct val="120000"/>
              </a:lnSpc>
              <a:buFont typeface="Wingdings" panose="05000000000000000000" pitchFamily="2" charset="2"/>
              <a:buChar char="§"/>
            </a:pPr>
            <a:r>
              <a:rPr lang="en-US" sz="1800" dirty="0">
                <a:solidFill>
                  <a:srgbClr val="000000"/>
                </a:solidFill>
              </a:rPr>
              <a:t>Math charts and counters (district-level approval)</a:t>
            </a:r>
          </a:p>
        </p:txBody>
      </p:sp>
      <p:sp>
        <p:nvSpPr>
          <p:cNvPr id="7" name="Content Placeholder 1">
            <a:extLst>
              <a:ext uri="{FF2B5EF4-FFF2-40B4-BE49-F238E27FC236}">
                <a16:creationId xmlns:a16="http://schemas.microsoft.com/office/drawing/2014/main" id="{B7138FC1-3136-41BB-918F-63508EF8015F}"/>
              </a:ext>
            </a:extLst>
          </p:cNvPr>
          <p:cNvSpPr txBox="1">
            <a:spLocks/>
          </p:cNvSpPr>
          <p:nvPr/>
        </p:nvSpPr>
        <p:spPr>
          <a:xfrm>
            <a:off x="4618074" y="896018"/>
            <a:ext cx="4153975" cy="2687154"/>
          </a:xfrm>
          <a:prstGeom prst="rect">
            <a:avLst/>
          </a:prstGeom>
          <a:noFill/>
          <a:ln>
            <a:noFill/>
          </a:ln>
        </p:spPr>
        <p:txBody>
          <a:bodyPr spcFirstLastPara="1" wrap="square" lIns="91425" tIns="91425" rIns="91425" bIns="91425" anchor="t" anchorCtr="0">
            <a:normAutofit fontScale="32500" lnSpcReduction="2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lnSpc>
                <a:spcPct val="120000"/>
              </a:lnSpc>
              <a:buFont typeface="Wingdings" panose="05000000000000000000" pitchFamily="2" charset="2"/>
              <a:buChar char="§"/>
            </a:pPr>
            <a:r>
              <a:rPr lang="en-US" sz="5500" dirty="0">
                <a:solidFill>
                  <a:srgbClr val="000000"/>
                </a:solidFill>
              </a:rPr>
              <a:t>Calculator on non-calculator sections**</a:t>
            </a:r>
          </a:p>
          <a:p>
            <a:pPr>
              <a:lnSpc>
                <a:spcPct val="120000"/>
              </a:lnSpc>
              <a:buFont typeface="Wingdings" panose="05000000000000000000" pitchFamily="2" charset="2"/>
              <a:buChar char="§"/>
            </a:pPr>
            <a:r>
              <a:rPr lang="en-US" sz="5500" dirty="0">
                <a:solidFill>
                  <a:srgbClr val="000000"/>
                </a:solidFill>
              </a:rPr>
              <a:t>Spoken Response: Scribe/signer***</a:t>
            </a:r>
          </a:p>
          <a:p>
            <a:pPr>
              <a:lnSpc>
                <a:spcPct val="120000"/>
              </a:lnSpc>
              <a:buFont typeface="Wingdings" panose="05000000000000000000" pitchFamily="2" charset="2"/>
              <a:buChar char="§"/>
            </a:pPr>
            <a:r>
              <a:rPr lang="en-US" sz="5500" dirty="0">
                <a:solidFill>
                  <a:srgbClr val="000000"/>
                </a:solidFill>
              </a:rPr>
              <a:t>Spoken Response: Speech-to-text (cannot connect to the internet)*</a:t>
            </a:r>
          </a:p>
          <a:p>
            <a:pPr>
              <a:lnSpc>
                <a:spcPct val="120000"/>
              </a:lnSpc>
              <a:buFont typeface="Wingdings" panose="05000000000000000000" pitchFamily="2" charset="2"/>
              <a:buChar char="§"/>
            </a:pPr>
            <a:r>
              <a:rPr lang="en-US" sz="5500" dirty="0">
                <a:solidFill>
                  <a:srgbClr val="000000"/>
                </a:solidFill>
              </a:rPr>
              <a:t>Other assistive technology</a:t>
            </a:r>
          </a:p>
          <a:p>
            <a:endParaRPr lang="en-US" sz="1500" dirty="0"/>
          </a:p>
        </p:txBody>
      </p:sp>
      <p:sp>
        <p:nvSpPr>
          <p:cNvPr id="6" name="Content Placeholder 1">
            <a:extLst>
              <a:ext uri="{FF2B5EF4-FFF2-40B4-BE49-F238E27FC236}">
                <a16:creationId xmlns:a16="http://schemas.microsoft.com/office/drawing/2014/main" id="{E1E18836-46FF-6712-C3B5-7B7E7B211FBB}"/>
              </a:ext>
            </a:extLst>
          </p:cNvPr>
          <p:cNvSpPr txBox="1">
            <a:spLocks/>
          </p:cNvSpPr>
          <p:nvPr/>
        </p:nvSpPr>
        <p:spPr>
          <a:xfrm>
            <a:off x="437322" y="4365266"/>
            <a:ext cx="8201630" cy="673134"/>
          </a:xfrm>
          <a:prstGeom prst="rect">
            <a:avLst/>
          </a:prstGeom>
          <a:solidFill>
            <a:srgbClr val="BC7CE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115888" indent="-115888">
              <a:lnSpc>
                <a:spcPct val="120000"/>
              </a:lnSpc>
              <a:spcBef>
                <a:spcPts val="0"/>
              </a:spcBef>
              <a:buFont typeface="Arial" panose="020B0604020202020204" pitchFamily="34" charset="0"/>
              <a:buNone/>
            </a:pPr>
            <a:r>
              <a:rPr lang="en-US" sz="1000" dirty="0">
                <a:solidFill>
                  <a:srgbClr val="000000"/>
                </a:solidFill>
                <a:latin typeface="Roboto" panose="02000000000000000000" pitchFamily="2" charset="0"/>
                <a:ea typeface="Roboto" panose="02000000000000000000" pitchFamily="2" charset="0"/>
                <a:cs typeface="Roboto" panose="02000000000000000000" pitchFamily="2" charset="0"/>
              </a:rPr>
              <a:t>* The district must submit the</a:t>
            </a:r>
            <a:r>
              <a:rPr lang="en-US" sz="1000" i="1" dirty="0">
                <a:solidFill>
                  <a:srgbClr val="000000"/>
                </a:solidFill>
                <a:latin typeface="Roboto" panose="02000000000000000000" pitchFamily="2" charset="0"/>
                <a:ea typeface="Roboto" panose="02000000000000000000" pitchFamily="2" charset="0"/>
                <a:cs typeface="Roboto" panose="02000000000000000000" pitchFamily="2" charset="0"/>
              </a:rPr>
              <a:t> CDE State Assessment Response Capture Technology Secure Use Agreement </a:t>
            </a:r>
            <a:r>
              <a:rPr lang="en-US" sz="1000" dirty="0">
                <a:solidFill>
                  <a:srgbClr val="000000"/>
                </a:solidFill>
                <a:latin typeface="Roboto" panose="02000000000000000000" pitchFamily="2" charset="0"/>
                <a:ea typeface="Roboto" panose="02000000000000000000" pitchFamily="2" charset="0"/>
                <a:cs typeface="Roboto" panose="02000000000000000000" pitchFamily="2" charset="0"/>
              </a:rPr>
              <a:t>and supporting documents to CDE</a:t>
            </a:r>
          </a:p>
          <a:p>
            <a:pPr marL="34290" indent="0">
              <a:lnSpc>
                <a:spcPct val="120000"/>
              </a:lnSpc>
              <a:spcBef>
                <a:spcPts val="0"/>
              </a:spcBef>
              <a:buFont typeface="Arial" panose="020B0604020202020204" pitchFamily="34" charset="0"/>
              <a:buNone/>
            </a:pPr>
            <a:r>
              <a:rPr lang="en-US" sz="1000" dirty="0">
                <a:solidFill>
                  <a:srgbClr val="000000"/>
                </a:solidFill>
                <a:latin typeface="Roboto" panose="02000000000000000000" pitchFamily="2" charset="0"/>
                <a:ea typeface="Roboto" panose="02000000000000000000" pitchFamily="2" charset="0"/>
                <a:cs typeface="Roboto" panose="02000000000000000000" pitchFamily="2" charset="0"/>
              </a:rPr>
              <a:t>** For Math, calculator use on the non-calculator sections requires an approved UAR </a:t>
            </a:r>
          </a:p>
          <a:p>
            <a:pPr marL="34290" indent="0">
              <a:lnSpc>
                <a:spcPct val="120000"/>
              </a:lnSpc>
              <a:spcBef>
                <a:spcPts val="0"/>
              </a:spcBef>
              <a:buFont typeface="Arial" panose="020B0604020202020204" pitchFamily="34" charset="0"/>
              <a:buNone/>
            </a:pPr>
            <a:r>
              <a:rPr lang="en-US" sz="1000" dirty="0">
                <a:solidFill>
                  <a:srgbClr val="000000"/>
                </a:solidFill>
                <a:latin typeface="Roboto" panose="02000000000000000000" pitchFamily="2" charset="0"/>
                <a:ea typeface="Roboto" panose="02000000000000000000" pitchFamily="2" charset="0"/>
                <a:cs typeface="Roboto" panose="02000000000000000000" pitchFamily="2" charset="0"/>
              </a:rPr>
              <a:t>*** For ELA constructed response, a scribe requires an approved UAR</a:t>
            </a:r>
            <a:endParaRPr lang="en-US" sz="70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69091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5C176-35FC-9439-C53D-006FA0FA4D37}"/>
              </a:ext>
            </a:extLst>
          </p:cNvPr>
          <p:cNvSpPr>
            <a:spLocks noGrp="1"/>
          </p:cNvSpPr>
          <p:nvPr>
            <p:ph type="title"/>
          </p:nvPr>
        </p:nvSpPr>
        <p:spPr/>
        <p:txBody>
          <a:bodyPr/>
          <a:lstStyle/>
          <a:p>
            <a:r>
              <a:rPr lang="en-US" sz="2800" dirty="0"/>
              <a:t>COPPA</a:t>
            </a:r>
          </a:p>
        </p:txBody>
      </p:sp>
      <p:sp>
        <p:nvSpPr>
          <p:cNvPr id="6" name="Content Placeholder 1">
            <a:extLst>
              <a:ext uri="{FF2B5EF4-FFF2-40B4-BE49-F238E27FC236}">
                <a16:creationId xmlns:a16="http://schemas.microsoft.com/office/drawing/2014/main" id="{C802D097-7B19-9C4C-FF19-3C40FD5294E1}"/>
              </a:ext>
            </a:extLst>
          </p:cNvPr>
          <p:cNvSpPr>
            <a:spLocks noGrp="1"/>
          </p:cNvSpPr>
          <p:nvPr>
            <p:ph type="body" idx="1"/>
          </p:nvPr>
        </p:nvSpPr>
        <p:spPr>
          <a:xfrm>
            <a:off x="237892" y="943200"/>
            <a:ext cx="7731513" cy="3238031"/>
          </a:xfrm>
        </p:spPr>
        <p:txBody>
          <a:bodyPr>
            <a:normAutofit fontScale="77500" lnSpcReduction="20000"/>
          </a:bodyPr>
          <a:lstStyle/>
          <a:p>
            <a:pPr marL="0" indent="0">
              <a:buNone/>
            </a:pPr>
            <a:r>
              <a:rPr lang="en-US" sz="2100" dirty="0"/>
              <a:t>We have a responsibility to protect the privacy and ensure the security of our students.</a:t>
            </a:r>
          </a:p>
          <a:p>
            <a:pPr marL="0" indent="0" algn="r">
              <a:buNone/>
            </a:pPr>
            <a:r>
              <a:rPr lang="en-US" sz="1125" dirty="0"/>
              <a:t>Children's Online Privacy Protection Act of 1998, 15 U.S.C. 6501–6505</a:t>
            </a:r>
          </a:p>
          <a:p>
            <a:pPr marL="0" indent="0">
              <a:buNone/>
            </a:pPr>
            <a:endParaRPr lang="en-US" sz="2100" dirty="0"/>
          </a:p>
          <a:p>
            <a:pPr marL="0" indent="0">
              <a:buNone/>
            </a:pPr>
            <a:r>
              <a:rPr lang="en-US" sz="2100" dirty="0"/>
              <a:t>Personal Information means individually identifiable information about an individual… </a:t>
            </a:r>
          </a:p>
          <a:p>
            <a:pPr>
              <a:buFont typeface="Wingdings" panose="05000000000000000000" pitchFamily="2" charset="2"/>
              <a:buChar char="§"/>
            </a:pPr>
            <a:r>
              <a:rPr lang="en-US" sz="2100" dirty="0"/>
              <a:t>A first or last name</a:t>
            </a:r>
          </a:p>
          <a:p>
            <a:pPr>
              <a:buFont typeface="Wingdings" panose="05000000000000000000" pitchFamily="2" charset="2"/>
              <a:buChar char="§"/>
            </a:pPr>
            <a:r>
              <a:rPr lang="en-US" sz="2100" dirty="0"/>
              <a:t>Online contact information</a:t>
            </a:r>
          </a:p>
          <a:p>
            <a:pPr>
              <a:buFont typeface="Wingdings" panose="05000000000000000000" pitchFamily="2" charset="2"/>
              <a:buChar char="§"/>
            </a:pPr>
            <a:r>
              <a:rPr lang="en-US" sz="2100" dirty="0"/>
              <a:t>Online screen or username</a:t>
            </a:r>
          </a:p>
          <a:p>
            <a:pPr>
              <a:buFont typeface="Wingdings" panose="05000000000000000000" pitchFamily="2" charset="2"/>
              <a:buChar char="§"/>
            </a:pPr>
            <a:r>
              <a:rPr lang="en-US" sz="2100" dirty="0"/>
              <a:t>State Assigned Student Identifier (SASID)</a:t>
            </a:r>
          </a:p>
          <a:p>
            <a:pPr>
              <a:buFont typeface="Wingdings" panose="05000000000000000000" pitchFamily="2" charset="2"/>
              <a:buChar char="§"/>
            </a:pPr>
            <a:r>
              <a:rPr lang="en-US" sz="2100" dirty="0"/>
              <a:t>A photograph, video, or audio file where such file contains a child’s image or voice…</a:t>
            </a:r>
          </a:p>
          <a:p>
            <a:pPr marL="0" indent="0" algn="r">
              <a:buNone/>
            </a:pPr>
            <a:r>
              <a:rPr lang="en-US" sz="1125" dirty="0"/>
              <a:t>(Federal Register Vol. 78 (No. 12), January 17, 2013; p. 4009)</a:t>
            </a:r>
          </a:p>
          <a:p>
            <a:pPr marL="0" indent="0">
              <a:buNone/>
            </a:pPr>
            <a:endParaRPr lang="en-US" sz="1500" dirty="0"/>
          </a:p>
          <a:p>
            <a:pPr marL="0" indent="0">
              <a:buNone/>
            </a:pPr>
            <a:endParaRPr lang="en-US" sz="1500" dirty="0"/>
          </a:p>
        </p:txBody>
      </p:sp>
      <p:sp>
        <p:nvSpPr>
          <p:cNvPr id="3" name="TextBox 2">
            <a:extLst>
              <a:ext uri="{FF2B5EF4-FFF2-40B4-BE49-F238E27FC236}">
                <a16:creationId xmlns:a16="http://schemas.microsoft.com/office/drawing/2014/main" id="{45C4E8EA-EAED-878F-0988-862061F44392}"/>
              </a:ext>
            </a:extLst>
          </p:cNvPr>
          <p:cNvSpPr txBox="1"/>
          <p:nvPr/>
        </p:nvSpPr>
        <p:spPr>
          <a:xfrm>
            <a:off x="1206873" y="4482951"/>
            <a:ext cx="6730253" cy="461665"/>
          </a:xfrm>
          <a:prstGeom prst="rect">
            <a:avLst/>
          </a:prstGeom>
          <a:solidFill>
            <a:srgbClr val="BC7CE4"/>
          </a:solidFill>
        </p:spPr>
        <p:txBody>
          <a:bodyPr wrap="square" rtlCol="0">
            <a:spAutoFit/>
          </a:bodyPr>
          <a:lstStyle/>
          <a:p>
            <a:pPr marL="0" indent="0">
              <a:buNone/>
            </a:pPr>
            <a:r>
              <a:rPr lang="en-US" sz="1200" dirty="0"/>
              <a:t>Children's Online Privacy Protection Rule: Final Rule Amendments To Clarify the Scope of the Rule and Strengthen Its Protections For Children's Personal Information; 16 C.F.R. Part 312</a:t>
            </a:r>
          </a:p>
        </p:txBody>
      </p:sp>
    </p:spTree>
    <p:extLst>
      <p:ext uri="{BB962C8B-B14F-4D97-AF65-F5344CB8AC3E}">
        <p14:creationId xmlns:p14="http://schemas.microsoft.com/office/powerpoint/2010/main" val="8840155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3ED56-31DE-6030-CCF3-1ADC8E30A157}"/>
              </a:ext>
            </a:extLst>
          </p:cNvPr>
          <p:cNvSpPr>
            <a:spLocks noGrp="1"/>
          </p:cNvSpPr>
          <p:nvPr>
            <p:ph type="title"/>
          </p:nvPr>
        </p:nvSpPr>
        <p:spPr>
          <a:xfrm>
            <a:off x="311699" y="105100"/>
            <a:ext cx="8539905" cy="741300"/>
          </a:xfrm>
        </p:spPr>
        <p:txBody>
          <a:bodyPr/>
          <a:lstStyle/>
          <a:p>
            <a:r>
              <a:rPr lang="en-US" sz="2800" dirty="0"/>
              <a:t>CMAS Assessment Policy Related to Internet Access</a:t>
            </a:r>
          </a:p>
        </p:txBody>
      </p:sp>
      <p:sp>
        <p:nvSpPr>
          <p:cNvPr id="5" name="Content Placeholder 1">
            <a:extLst>
              <a:ext uri="{FF2B5EF4-FFF2-40B4-BE49-F238E27FC236}">
                <a16:creationId xmlns:a16="http://schemas.microsoft.com/office/drawing/2014/main" id="{F6F61ADC-64E5-24F7-3C43-ED5C2C94BAC3}"/>
              </a:ext>
            </a:extLst>
          </p:cNvPr>
          <p:cNvSpPr txBox="1">
            <a:spLocks/>
          </p:cNvSpPr>
          <p:nvPr/>
        </p:nvSpPr>
        <p:spPr>
          <a:xfrm>
            <a:off x="311699" y="1113182"/>
            <a:ext cx="8353836" cy="3119213"/>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342900" lvl="1" indent="0">
              <a:buFont typeface="Arial" panose="020B0604020202020204" pitchFamily="34" charset="0"/>
              <a:buNone/>
            </a:pPr>
            <a:r>
              <a:rPr lang="en-US" sz="1800" dirty="0">
                <a:latin typeface="Roboto" panose="02000000000000000000" pitchFamily="2" charset="0"/>
                <a:ea typeface="Roboto" panose="02000000000000000000" pitchFamily="2" charset="0"/>
                <a:cs typeface="Roboto" panose="02000000000000000000" pitchFamily="2" charset="0"/>
              </a:rPr>
              <a:t>Some students may require software that is not compatible with TestNav. These students may need a second device in the testing environment to provide access to that software. The second device may not have Internet access. (</a:t>
            </a:r>
            <a:r>
              <a:rPr lang="en-US" sz="1800" i="1" dirty="0">
                <a:latin typeface="Roboto" panose="02000000000000000000" pitchFamily="2" charset="0"/>
                <a:ea typeface="Roboto" panose="02000000000000000000" pitchFamily="2" charset="0"/>
                <a:cs typeface="Roboto" panose="02000000000000000000" pitchFamily="2" charset="0"/>
              </a:rPr>
              <a:t>Spring 2026 CMAS and CoAlt Procedures Manual</a:t>
            </a:r>
            <a:r>
              <a:rPr lang="en-US" sz="1800" dirty="0">
                <a:latin typeface="Roboto" panose="02000000000000000000" pitchFamily="2" charset="0"/>
                <a:ea typeface="Roboto" panose="02000000000000000000" pitchFamily="2" charset="0"/>
                <a:cs typeface="Roboto" panose="02000000000000000000" pitchFamily="2" charset="0"/>
              </a:rPr>
              <a:t>, Section 6)</a:t>
            </a:r>
          </a:p>
          <a:p>
            <a:pPr marL="342900" lvl="1" indent="0">
              <a:buFont typeface="Arial" panose="020B0604020202020204" pitchFamily="34" charset="0"/>
              <a:buNone/>
            </a:pPr>
            <a:endParaRPr lang="en-US" sz="1800" dirty="0">
              <a:latin typeface="Roboto" panose="02000000000000000000" pitchFamily="2" charset="0"/>
              <a:ea typeface="Roboto" panose="02000000000000000000" pitchFamily="2" charset="0"/>
              <a:cs typeface="Roboto" panose="02000000000000000000" pitchFamily="2" charset="0"/>
            </a:endParaRPr>
          </a:p>
          <a:p>
            <a:pPr marL="342900" lvl="1" indent="0">
              <a:buFont typeface="Arial" panose="020B0604020202020204" pitchFamily="34" charset="0"/>
              <a:buNone/>
            </a:pPr>
            <a:r>
              <a:rPr lang="en-US" sz="1800" dirty="0">
                <a:latin typeface="Roboto" panose="02000000000000000000" pitchFamily="2" charset="0"/>
                <a:ea typeface="Roboto" panose="02000000000000000000" pitchFamily="2" charset="0"/>
                <a:cs typeface="Roboto" panose="02000000000000000000" pitchFamily="2" charset="0"/>
              </a:rPr>
              <a:t>All applications, programs, or software used outside of TestNav on a separate device must be approved by CDE annually. Districts must submit the </a:t>
            </a:r>
            <a:r>
              <a:rPr lang="en-US" sz="1800" i="1" dirty="0">
                <a:latin typeface="Roboto" panose="02000000000000000000" pitchFamily="2" charset="0"/>
                <a:ea typeface="Roboto" panose="02000000000000000000" pitchFamily="2" charset="0"/>
                <a:cs typeface="Roboto" panose="02000000000000000000" pitchFamily="2" charset="0"/>
              </a:rPr>
              <a:t>CDE State Assessment Response Capture Technology Secure Use Agreement</a:t>
            </a:r>
            <a:r>
              <a:rPr lang="en-US" sz="1800" dirty="0">
                <a:latin typeface="Roboto" panose="02000000000000000000" pitchFamily="2" charset="0"/>
                <a:ea typeface="Roboto" panose="02000000000000000000" pitchFamily="2" charset="0"/>
                <a:cs typeface="Roboto" panose="02000000000000000000" pitchFamily="2" charset="0"/>
              </a:rPr>
              <a:t> and supporting documentation to CDE by </a:t>
            </a:r>
            <a:r>
              <a:rPr lang="en-US" sz="1800" b="1" i="1" dirty="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rPr>
              <a:t>December 15</a:t>
            </a:r>
            <a:r>
              <a:rPr lang="en-US" sz="1800" dirty="0">
                <a:latin typeface="Roboto" panose="02000000000000000000" pitchFamily="2" charset="0"/>
                <a:ea typeface="Roboto" panose="02000000000000000000" pitchFamily="2" charset="0"/>
                <a:cs typeface="Roboto" panose="02000000000000000000" pitchFamily="2" charset="0"/>
              </a:rPr>
              <a:t>.</a:t>
            </a:r>
          </a:p>
        </p:txBody>
      </p:sp>
    </p:spTree>
    <p:extLst>
      <p:ext uri="{BB962C8B-B14F-4D97-AF65-F5344CB8AC3E}">
        <p14:creationId xmlns:p14="http://schemas.microsoft.com/office/powerpoint/2010/main" val="315150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CF423-0378-1F40-C1F8-5B9098F1BF14}"/>
              </a:ext>
            </a:extLst>
          </p:cNvPr>
          <p:cNvSpPr>
            <a:spLocks noGrp="1"/>
          </p:cNvSpPr>
          <p:nvPr>
            <p:ph type="title"/>
          </p:nvPr>
        </p:nvSpPr>
        <p:spPr>
          <a:xfrm>
            <a:off x="311700" y="105100"/>
            <a:ext cx="8300854" cy="741300"/>
          </a:xfrm>
        </p:spPr>
        <p:txBody>
          <a:bodyPr/>
          <a:lstStyle/>
          <a:p>
            <a:r>
              <a:rPr lang="en-US" sz="2800" dirty="0"/>
              <a:t>CMAS Speech-to-Text (STT) and Word Prediction</a:t>
            </a:r>
          </a:p>
        </p:txBody>
      </p:sp>
      <p:sp>
        <p:nvSpPr>
          <p:cNvPr id="5" name="Content Placeholder 4">
            <a:extLst>
              <a:ext uri="{FF2B5EF4-FFF2-40B4-BE49-F238E27FC236}">
                <a16:creationId xmlns:a16="http://schemas.microsoft.com/office/drawing/2014/main" id="{2C939D5B-F4CC-BC6A-8316-852CA2F600C5}"/>
              </a:ext>
            </a:extLst>
          </p:cNvPr>
          <p:cNvSpPr txBox="1">
            <a:spLocks/>
          </p:cNvSpPr>
          <p:nvPr/>
        </p:nvSpPr>
        <p:spPr>
          <a:xfrm>
            <a:off x="311700" y="985854"/>
            <a:ext cx="7800942" cy="1458831"/>
          </a:xfrm>
          <a:prstGeom prst="rect">
            <a:avLst/>
          </a:prstGeom>
          <a:noFill/>
          <a:ln>
            <a:noFill/>
          </a:ln>
        </p:spPr>
        <p:txBody>
          <a:bodyPr spcFirstLastPara="1" wrap="square" lIns="91425" tIns="91425" rIns="91425" bIns="91425" rtlCol="0" anchor="t" anchorCtr="0">
            <a:sp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285750" indent="-285750">
              <a:buFont typeface="Wingdings" panose="05000000000000000000" pitchFamily="2" charset="2"/>
              <a:buChar char="§"/>
            </a:pPr>
            <a:r>
              <a:rPr lang="en-US" sz="1800" dirty="0"/>
              <a:t>Speech-to-text and word prediction must be used on a secondary device</a:t>
            </a:r>
          </a:p>
          <a:p>
            <a:pPr marL="628650" lvl="1" indent="-285750">
              <a:buFont typeface="Wingdings" panose="05000000000000000000" pitchFamily="2" charset="2"/>
              <a:buChar char="§"/>
            </a:pPr>
            <a:r>
              <a:rPr lang="en-US" sz="1800" dirty="0"/>
              <a:t>Cannot connect to the internet</a:t>
            </a:r>
          </a:p>
          <a:p>
            <a:pPr marL="628650" lvl="1" indent="-285750">
              <a:buFont typeface="Wingdings" panose="05000000000000000000" pitchFamily="2" charset="2"/>
              <a:buChar char="§"/>
            </a:pPr>
            <a:r>
              <a:rPr lang="en-US" sz="1800" dirty="0"/>
              <a:t>Text-to-speech must be turned off for ELA/CSLA</a:t>
            </a:r>
          </a:p>
          <a:p>
            <a:pPr marL="628650" lvl="1" indent="-285750">
              <a:buFont typeface="Wingdings" panose="05000000000000000000" pitchFamily="2" charset="2"/>
              <a:buChar char="§"/>
            </a:pPr>
            <a:r>
              <a:rPr lang="en-US" sz="1800" dirty="0"/>
              <a:t>Students using STT need to be tested in a 1:1 environment</a:t>
            </a:r>
          </a:p>
        </p:txBody>
      </p:sp>
    </p:spTree>
    <p:extLst>
      <p:ext uri="{BB962C8B-B14F-4D97-AF65-F5344CB8AC3E}">
        <p14:creationId xmlns:p14="http://schemas.microsoft.com/office/powerpoint/2010/main" val="40676124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0FF52-6463-E571-AD99-5158DA818CE2}"/>
              </a:ext>
            </a:extLst>
          </p:cNvPr>
          <p:cNvSpPr>
            <a:spLocks noGrp="1"/>
          </p:cNvSpPr>
          <p:nvPr>
            <p:ph type="title"/>
          </p:nvPr>
        </p:nvSpPr>
        <p:spPr>
          <a:xfrm>
            <a:off x="311700" y="105100"/>
            <a:ext cx="8535314" cy="741300"/>
          </a:xfrm>
        </p:spPr>
        <p:txBody>
          <a:bodyPr/>
          <a:lstStyle/>
          <a:p>
            <a:r>
              <a:rPr lang="en-US" sz="2800" dirty="0"/>
              <a:t>CMAS STT and Word Prediction Documentation</a:t>
            </a:r>
          </a:p>
        </p:txBody>
      </p:sp>
      <p:sp>
        <p:nvSpPr>
          <p:cNvPr id="5" name="Content Placeholder 4">
            <a:extLst>
              <a:ext uri="{FF2B5EF4-FFF2-40B4-BE49-F238E27FC236}">
                <a16:creationId xmlns:a16="http://schemas.microsoft.com/office/drawing/2014/main" id="{F31D3825-2BD5-7BC6-B53A-BACF59C8CC6C}"/>
              </a:ext>
            </a:extLst>
          </p:cNvPr>
          <p:cNvSpPr txBox="1">
            <a:spLocks noGrp="1"/>
          </p:cNvSpPr>
          <p:nvPr>
            <p:ph type="body" idx="1"/>
          </p:nvPr>
        </p:nvSpPr>
        <p:spPr>
          <a:xfrm>
            <a:off x="124445" y="2084656"/>
            <a:ext cx="4447555" cy="2379083"/>
          </a:xfrm>
          <a:prstGeom prst="rect">
            <a:avLst/>
          </a:prstGeom>
          <a:noFill/>
          <a:ln>
            <a:noFill/>
          </a:ln>
        </p:spPr>
        <p:txBody>
          <a:bodyPr spcFirstLastPara="1" wrap="square" lIns="91425" tIns="91425" rIns="91425" bIns="91425" rtlCol="0" anchor="t" anchorCtr="0">
            <a:sp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285750" indent="-285750">
              <a:buFont typeface="Wingdings" panose="05000000000000000000" pitchFamily="2" charset="2"/>
              <a:buChar char="§"/>
            </a:pPr>
            <a:r>
              <a:rPr lang="en-US" sz="1400" dirty="0"/>
              <a:t>Districts must submit supporting documentation annually</a:t>
            </a:r>
          </a:p>
          <a:p>
            <a:pPr marL="285750" indent="-285750">
              <a:buFont typeface="Wingdings" panose="05000000000000000000" pitchFamily="2" charset="2"/>
              <a:buChar char="§"/>
            </a:pPr>
            <a:r>
              <a:rPr lang="en-US" sz="1400" dirty="0"/>
              <a:t>Evidence of student data privacy and test security</a:t>
            </a:r>
          </a:p>
          <a:p>
            <a:pPr marL="285750" indent="-285750">
              <a:buFont typeface="Wingdings" panose="05000000000000000000" pitchFamily="2" charset="2"/>
              <a:buChar char="§"/>
            </a:pPr>
            <a:r>
              <a:rPr lang="en-US" sz="1400" dirty="0"/>
              <a:t>Evidence that the STT and/or word prediction will be the only tools used</a:t>
            </a:r>
          </a:p>
          <a:p>
            <a:pPr marL="285750" indent="-285750">
              <a:buFont typeface="Wingdings" panose="05000000000000000000" pitchFamily="2" charset="2"/>
              <a:buChar char="§"/>
            </a:pPr>
            <a:r>
              <a:rPr lang="en-US" sz="1400" dirty="0"/>
              <a:t>Evidence that TTS will be turned off during ELA/CSLA</a:t>
            </a:r>
          </a:p>
          <a:p>
            <a:pPr marL="285750" indent="-285750">
              <a:buFont typeface="Wingdings" panose="05000000000000000000" pitchFamily="2" charset="2"/>
              <a:buChar char="§"/>
            </a:pPr>
            <a:r>
              <a:rPr lang="en-US" sz="1400" dirty="0"/>
              <a:t>Evidence of restricted internet access</a:t>
            </a:r>
          </a:p>
          <a:p>
            <a:pPr marL="214313" indent="-214313">
              <a:buFont typeface="Arial" panose="020B0604020202020204" pitchFamily="34" charset="0"/>
              <a:buChar char="•"/>
            </a:pPr>
            <a:endParaRPr lang="en-US" sz="1200" dirty="0"/>
          </a:p>
        </p:txBody>
      </p:sp>
      <p:sp>
        <p:nvSpPr>
          <p:cNvPr id="6" name="Content Placeholder 4">
            <a:extLst>
              <a:ext uri="{FF2B5EF4-FFF2-40B4-BE49-F238E27FC236}">
                <a16:creationId xmlns:a16="http://schemas.microsoft.com/office/drawing/2014/main" id="{2A93D749-05EE-6EAC-748E-C1AD1FFE28E6}"/>
              </a:ext>
            </a:extLst>
          </p:cNvPr>
          <p:cNvSpPr txBox="1">
            <a:spLocks/>
          </p:cNvSpPr>
          <p:nvPr/>
        </p:nvSpPr>
        <p:spPr>
          <a:xfrm>
            <a:off x="4759569" y="2084656"/>
            <a:ext cx="4361586" cy="2379083"/>
          </a:xfrm>
          <a:prstGeom prst="rect">
            <a:avLst/>
          </a:prstGeom>
          <a:noFill/>
          <a:ln>
            <a:noFill/>
          </a:ln>
        </p:spPr>
        <p:txBody>
          <a:bodyPr spcFirstLastPara="1" wrap="square" lIns="91425" tIns="91425" rIns="91425" bIns="91425" rtlCol="0" anchor="t" anchorCtr="0">
            <a:spAutoFit/>
          </a:bodyPr>
          <a:lstStyle>
            <a:defPPr marR="0" lvl="0" algn="l" rtl="0">
              <a:lnSpc>
                <a:spcPct val="100000"/>
              </a:lnSpc>
              <a:spcBef>
                <a:spcPts val="0"/>
              </a:spcBef>
              <a:spcAft>
                <a:spcPts val="0"/>
              </a:spcAft>
              <a:defRPr/>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285750" indent="-285750">
              <a:buFont typeface="Wingdings" panose="05000000000000000000" pitchFamily="2" charset="2"/>
              <a:buChar char="§"/>
            </a:pPr>
            <a:r>
              <a:rPr lang="en-US" sz="1400" dirty="0"/>
              <a:t>Evidence of policies and procedures following the chain of custody requirements as documented in the </a:t>
            </a:r>
            <a:r>
              <a:rPr lang="en-US" sz="1400" i="1" dirty="0"/>
              <a:t>Spring 2026 CMAS and CoAlt Procedures Manual</a:t>
            </a:r>
          </a:p>
          <a:p>
            <a:pPr marL="285750" indent="-285750">
              <a:buFont typeface="Wingdings" panose="05000000000000000000" pitchFamily="2" charset="2"/>
              <a:buChar char="§"/>
            </a:pPr>
            <a:r>
              <a:rPr lang="en-US" sz="1400" dirty="0"/>
              <a:t>Copy of the STT and Word Prediction Training that will be provided to SACs and/or TAs</a:t>
            </a:r>
          </a:p>
          <a:p>
            <a:pPr marL="171450" indent="-285750">
              <a:buFont typeface="Wingdings" panose="05000000000000000000" pitchFamily="2" charset="2"/>
              <a:buChar char="§"/>
            </a:pPr>
            <a:r>
              <a:rPr lang="en-US" sz="1400" dirty="0"/>
              <a:t>Identify the name(s) of the program(s)</a:t>
            </a:r>
          </a:p>
          <a:p>
            <a:pPr marL="285750" indent="-285750">
              <a:buFont typeface="Wingdings" panose="05000000000000000000" pitchFamily="2" charset="2"/>
              <a:buChar char="§"/>
            </a:pPr>
            <a:r>
              <a:rPr lang="en-US" sz="1400" dirty="0"/>
              <a:t>Identify the number of students using these tools</a:t>
            </a:r>
          </a:p>
          <a:p>
            <a:pPr marL="214313" indent="-214313">
              <a:buFont typeface="Arial" panose="020B0604020202020204" pitchFamily="34" charset="0"/>
              <a:buChar char="•"/>
            </a:pPr>
            <a:endParaRPr lang="en-US" sz="1200" dirty="0"/>
          </a:p>
        </p:txBody>
      </p:sp>
      <p:sp>
        <p:nvSpPr>
          <p:cNvPr id="3" name="Content Placeholder 4">
            <a:extLst>
              <a:ext uri="{FF2B5EF4-FFF2-40B4-BE49-F238E27FC236}">
                <a16:creationId xmlns:a16="http://schemas.microsoft.com/office/drawing/2014/main" id="{8CE0FAA6-A1E8-CB08-37DC-98327042E6C1}"/>
              </a:ext>
            </a:extLst>
          </p:cNvPr>
          <p:cNvSpPr txBox="1">
            <a:spLocks/>
          </p:cNvSpPr>
          <p:nvPr/>
        </p:nvSpPr>
        <p:spPr>
          <a:xfrm>
            <a:off x="124443" y="985854"/>
            <a:ext cx="8722571" cy="1140282"/>
          </a:xfrm>
          <a:prstGeom prst="rect">
            <a:avLst/>
          </a:prstGeom>
          <a:noFill/>
          <a:ln>
            <a:noFill/>
          </a:ln>
        </p:spPr>
        <p:txBody>
          <a:bodyPr spcFirstLastPara="1" wrap="square" lIns="91425" tIns="91425" rIns="91425" bIns="91425" rtlCol="0" anchor="t" anchorCtr="0">
            <a:sp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0" indent="0">
              <a:buNone/>
            </a:pPr>
            <a:r>
              <a:rPr lang="en-US" sz="1800" dirty="0"/>
              <a:t>When STT and/or word prediction will be used, districts must submit the </a:t>
            </a:r>
            <a:r>
              <a:rPr lang="en-US" sz="1800" i="1" dirty="0"/>
              <a:t>CDE State Assessment Response Capture Technology Secure Use Agreement </a:t>
            </a:r>
            <a:r>
              <a:rPr lang="en-US" sz="1800" dirty="0"/>
              <a:t>to CDE before </a:t>
            </a:r>
            <a:r>
              <a:rPr lang="en-US" sz="1800" b="1" dirty="0">
                <a:solidFill>
                  <a:schemeClr val="accent1">
                    <a:lumMod val="75000"/>
                  </a:schemeClr>
                </a:solidFill>
              </a:rPr>
              <a:t>December 15 </a:t>
            </a:r>
            <a:r>
              <a:rPr lang="en-US" sz="1800" dirty="0">
                <a:solidFill>
                  <a:schemeClr val="tx1"/>
                </a:solidFill>
              </a:rPr>
              <a:t>(form at </a:t>
            </a:r>
            <a:r>
              <a:rPr lang="en-US" sz="1800" dirty="0">
                <a:hlinkClick r:id="rId3"/>
              </a:rPr>
              <a:t>Accommodations Training</a:t>
            </a:r>
            <a:r>
              <a:rPr lang="en-US" sz="1800" dirty="0"/>
              <a:t>)</a:t>
            </a:r>
          </a:p>
        </p:txBody>
      </p:sp>
    </p:spTree>
    <p:extLst>
      <p:ext uri="{BB962C8B-B14F-4D97-AF65-F5344CB8AC3E}">
        <p14:creationId xmlns:p14="http://schemas.microsoft.com/office/powerpoint/2010/main" val="33430856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BEF69-665B-EC6A-CC72-51F325CA2379}"/>
              </a:ext>
            </a:extLst>
          </p:cNvPr>
          <p:cNvSpPr>
            <a:spLocks noGrp="1"/>
          </p:cNvSpPr>
          <p:nvPr>
            <p:ph type="title"/>
          </p:nvPr>
        </p:nvSpPr>
        <p:spPr/>
        <p:txBody>
          <a:bodyPr/>
          <a:lstStyle/>
          <a:p>
            <a:r>
              <a:rPr lang="en-US" sz="2800" dirty="0"/>
              <a:t>CMAS Speech-to-Text Guidance</a:t>
            </a:r>
          </a:p>
        </p:txBody>
      </p:sp>
      <p:sp>
        <p:nvSpPr>
          <p:cNvPr id="3" name="Text Placeholder 2">
            <a:extLst>
              <a:ext uri="{FF2B5EF4-FFF2-40B4-BE49-F238E27FC236}">
                <a16:creationId xmlns:a16="http://schemas.microsoft.com/office/drawing/2014/main" id="{D5246C93-5626-A19F-A741-823470F5CD12}"/>
              </a:ext>
            </a:extLst>
          </p:cNvPr>
          <p:cNvSpPr>
            <a:spLocks noGrp="1"/>
          </p:cNvSpPr>
          <p:nvPr>
            <p:ph type="body" idx="1"/>
          </p:nvPr>
        </p:nvSpPr>
        <p:spPr>
          <a:xfrm>
            <a:off x="21277" y="925411"/>
            <a:ext cx="5150763" cy="3479612"/>
          </a:xfrm>
        </p:spPr>
        <p:txBody>
          <a:bodyPr>
            <a:normAutofit/>
          </a:bodyPr>
          <a:lstStyle/>
          <a:p>
            <a:pPr marL="127000" indent="0">
              <a:buNone/>
            </a:pPr>
            <a:r>
              <a:rPr lang="en-US" sz="1400" dirty="0"/>
              <a:t>The 2020 CAS expects student to write independently and proficiently. Qualifying students for the Spoken Response: STT accommodation on the CMAS ELA/CSLA assessment should meet the same criteria as students who would use the Spoken Response: Human Scribe UAR for ELA/CSLA Constructed Response. Only a limited number of students with a neurological disorder or orthopedic impairment that significantly limits or prevents the student’s motor process of writing should qualify for the Spoken Response: STT accommodation.</a:t>
            </a:r>
          </a:p>
          <a:p>
            <a:pPr marL="127000" indent="0">
              <a:buNone/>
            </a:pPr>
            <a:endParaRPr lang="en-US" sz="1400" dirty="0"/>
          </a:p>
          <a:p>
            <a:pPr marL="127000" indent="0" algn="ctr">
              <a:buNone/>
            </a:pPr>
            <a:r>
              <a:rPr lang="en-US" b="1" dirty="0">
                <a:solidFill>
                  <a:schemeClr val="accent1">
                    <a:lumMod val="75000"/>
                  </a:schemeClr>
                </a:solidFill>
              </a:rPr>
              <a:t>STT is not a back-up plan for students who do not qualify for the Scribe UAR.</a:t>
            </a:r>
          </a:p>
        </p:txBody>
      </p:sp>
      <p:sp>
        <p:nvSpPr>
          <p:cNvPr id="5" name="TextBox 4">
            <a:extLst>
              <a:ext uri="{FF2B5EF4-FFF2-40B4-BE49-F238E27FC236}">
                <a16:creationId xmlns:a16="http://schemas.microsoft.com/office/drawing/2014/main" id="{2FABF895-5F22-D47D-AFC7-6FA49EF3D26D}"/>
              </a:ext>
            </a:extLst>
          </p:cNvPr>
          <p:cNvSpPr txBox="1"/>
          <p:nvPr/>
        </p:nvSpPr>
        <p:spPr>
          <a:xfrm>
            <a:off x="5284820" y="1125200"/>
            <a:ext cx="3837903" cy="2893100"/>
          </a:xfrm>
          <a:prstGeom prst="rect">
            <a:avLst/>
          </a:prstGeom>
          <a:noFill/>
        </p:spPr>
        <p:txBody>
          <a:bodyPr wrap="square" rtlCol="0">
            <a:spAutoFit/>
          </a:bodyPr>
          <a:lstStyle/>
          <a:p>
            <a:r>
              <a:rPr lang="en-US" b="1" dirty="0">
                <a:latin typeface="Roboto" panose="02000000000000000000" pitchFamily="2" charset="0"/>
                <a:ea typeface="Roboto" panose="02000000000000000000" pitchFamily="2" charset="0"/>
                <a:cs typeface="Roboto" panose="02000000000000000000" pitchFamily="2" charset="0"/>
              </a:rPr>
              <a:t>The Spoken Response: STT accommodation </a:t>
            </a:r>
            <a:r>
              <a:rPr lang="en-US" b="1" u="sng" dirty="0">
                <a:latin typeface="Roboto" panose="02000000000000000000" pitchFamily="2" charset="0"/>
                <a:ea typeface="Roboto" panose="02000000000000000000" pitchFamily="2" charset="0"/>
                <a:cs typeface="Roboto" panose="02000000000000000000" pitchFamily="2" charset="0"/>
              </a:rPr>
              <a:t>is </a:t>
            </a:r>
            <a:r>
              <a:rPr lang="en-US" b="1" i="1" u="sng" dirty="0">
                <a:latin typeface="Roboto" panose="02000000000000000000" pitchFamily="2" charset="0"/>
                <a:ea typeface="Roboto" panose="02000000000000000000" pitchFamily="2" charset="0"/>
                <a:cs typeface="Roboto" panose="02000000000000000000" pitchFamily="2" charset="0"/>
              </a:rPr>
              <a:t>not</a:t>
            </a:r>
            <a:r>
              <a:rPr lang="en-US" b="1" u="sng" dirty="0">
                <a:latin typeface="Roboto" panose="02000000000000000000" pitchFamily="2" charset="0"/>
                <a:ea typeface="Roboto" panose="02000000000000000000" pitchFamily="2" charset="0"/>
                <a:cs typeface="Roboto" panose="02000000000000000000" pitchFamily="2" charset="0"/>
              </a:rPr>
              <a:t> appropriate based solely on</a:t>
            </a:r>
            <a:r>
              <a:rPr lang="en-US" b="1" dirty="0">
                <a:latin typeface="Roboto" panose="02000000000000000000" pitchFamily="2" charset="0"/>
                <a:ea typeface="Roboto" panose="02000000000000000000" pitchFamily="2" charset="0"/>
                <a:cs typeface="Roboto" panose="02000000000000000000" pitchFamily="2" charset="0"/>
              </a:rPr>
              <a:t>:</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cs typeface="Roboto" panose="02000000000000000000" pitchFamily="2" charset="0"/>
              </a:rPr>
              <a:t>Dyslexia</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cs typeface="Roboto" panose="02000000000000000000" pitchFamily="2" charset="0"/>
              </a:rPr>
              <a:t>Dysgraphia</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cs typeface="Roboto" panose="02000000000000000000" pitchFamily="2" charset="0"/>
              </a:rPr>
              <a:t>Dyscalculia</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cs typeface="Roboto" panose="02000000000000000000" pitchFamily="2" charset="0"/>
              </a:rPr>
              <a:t>Multi-Lingual Learner (NEP/LEP) status</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cs typeface="Roboto" panose="02000000000000000000" pitchFamily="2" charset="0"/>
              </a:rPr>
              <a:t>Language development</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cs typeface="Roboto" panose="02000000000000000000" pitchFamily="2" charset="0"/>
              </a:rPr>
              <a:t>Social-emotional delays</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cs typeface="Roboto" panose="02000000000000000000" pitchFamily="2" charset="0"/>
              </a:rPr>
              <a:t>Behavioral aversions to writing</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cs typeface="Roboto" panose="02000000000000000000" pitchFamily="2" charset="0"/>
              </a:rPr>
              <a:t>A student’s dictation performance over writing/typing</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cs typeface="Roboto" panose="02000000000000000000" pitchFamily="2" charset="0"/>
              </a:rPr>
              <a:t>To improve a student’s attention span</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cs typeface="Roboto" panose="02000000000000000000" pitchFamily="2" charset="0"/>
              </a:rPr>
              <a:t>Poor handwriting/typing skills</a:t>
            </a:r>
          </a:p>
        </p:txBody>
      </p:sp>
    </p:spTree>
    <p:extLst>
      <p:ext uri="{BB962C8B-B14F-4D97-AF65-F5344CB8AC3E}">
        <p14:creationId xmlns:p14="http://schemas.microsoft.com/office/powerpoint/2010/main" val="16668147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1202-2E8F-F0A5-D046-8BF6F37C6700}"/>
              </a:ext>
            </a:extLst>
          </p:cNvPr>
          <p:cNvSpPr>
            <a:spLocks noGrp="1"/>
          </p:cNvSpPr>
          <p:nvPr>
            <p:ph type="title"/>
          </p:nvPr>
        </p:nvSpPr>
        <p:spPr/>
        <p:txBody>
          <a:bodyPr/>
          <a:lstStyle/>
          <a:p>
            <a:r>
              <a:rPr lang="en-US" sz="2800" dirty="0"/>
              <a:t>CMAS Online Transcription</a:t>
            </a:r>
          </a:p>
        </p:txBody>
      </p:sp>
      <p:sp>
        <p:nvSpPr>
          <p:cNvPr id="3" name="Text Placeholder 2">
            <a:extLst>
              <a:ext uri="{FF2B5EF4-FFF2-40B4-BE49-F238E27FC236}">
                <a16:creationId xmlns:a16="http://schemas.microsoft.com/office/drawing/2014/main" id="{CE28E819-D1E3-8ED8-AB15-FBB40F638FF6}"/>
              </a:ext>
            </a:extLst>
          </p:cNvPr>
          <p:cNvSpPr>
            <a:spLocks noGrp="1"/>
          </p:cNvSpPr>
          <p:nvPr>
            <p:ph type="body" idx="1"/>
          </p:nvPr>
        </p:nvSpPr>
        <p:spPr>
          <a:xfrm>
            <a:off x="50488" y="997476"/>
            <a:ext cx="5539112" cy="3034800"/>
          </a:xfrm>
        </p:spPr>
        <p:txBody>
          <a:bodyPr>
            <a:noAutofit/>
          </a:bodyPr>
          <a:lstStyle/>
          <a:p>
            <a:r>
              <a:rPr lang="en-US" b="1" dirty="0">
                <a:solidFill>
                  <a:schemeClr val="accent1">
                    <a:lumMod val="75000"/>
                  </a:schemeClr>
                </a:solidFill>
              </a:rPr>
              <a:t>All paper accommodations will be transcribed online assessment forms*</a:t>
            </a:r>
          </a:p>
          <a:p>
            <a:r>
              <a:rPr lang="en-US" dirty="0"/>
              <a:t>Online transcription must be completed within the allotted time limit</a:t>
            </a:r>
          </a:p>
          <a:p>
            <a:r>
              <a:rPr lang="en-US" dirty="0"/>
              <a:t>Online transcription must be completed during the test window</a:t>
            </a:r>
          </a:p>
          <a:p>
            <a:r>
              <a:rPr lang="en-US" dirty="0"/>
              <a:t>Two staff members (who signed the security agreement) must be present during the transcription process</a:t>
            </a:r>
          </a:p>
          <a:p>
            <a:r>
              <a:rPr lang="en-US" dirty="0"/>
              <a:t>Refer to Section 6.1.6 of the </a:t>
            </a:r>
            <a:r>
              <a:rPr lang="en-US" i="1" dirty="0"/>
              <a:t>Spring 2026 CMAS and CoAlt Procedures Manual</a:t>
            </a:r>
          </a:p>
        </p:txBody>
      </p:sp>
      <p:sp>
        <p:nvSpPr>
          <p:cNvPr id="8" name="Star: 16 Points 7">
            <a:extLst>
              <a:ext uri="{FF2B5EF4-FFF2-40B4-BE49-F238E27FC236}">
                <a16:creationId xmlns:a16="http://schemas.microsoft.com/office/drawing/2014/main" id="{2F572009-9C4A-4C19-7A66-6E3304399711}"/>
              </a:ext>
            </a:extLst>
          </p:cNvPr>
          <p:cNvSpPr/>
          <p:nvPr/>
        </p:nvSpPr>
        <p:spPr>
          <a:xfrm>
            <a:off x="6217919" y="401802"/>
            <a:ext cx="1994263" cy="2002971"/>
          </a:xfrm>
          <a:prstGeom prst="star16">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t>New This Year!!!</a:t>
            </a:r>
          </a:p>
        </p:txBody>
      </p:sp>
      <p:sp>
        <p:nvSpPr>
          <p:cNvPr id="9" name="TextBox 8">
            <a:extLst>
              <a:ext uri="{FF2B5EF4-FFF2-40B4-BE49-F238E27FC236}">
                <a16:creationId xmlns:a16="http://schemas.microsoft.com/office/drawing/2014/main" id="{7F46531A-EDC4-6356-12C8-26D1DD622535}"/>
              </a:ext>
            </a:extLst>
          </p:cNvPr>
          <p:cNvSpPr txBox="1"/>
          <p:nvPr/>
        </p:nvSpPr>
        <p:spPr>
          <a:xfrm>
            <a:off x="5589600" y="2256391"/>
            <a:ext cx="3667611" cy="2246769"/>
          </a:xfrm>
          <a:prstGeom prst="rect">
            <a:avLst/>
          </a:prstGeom>
          <a:noFill/>
        </p:spPr>
        <p:txBody>
          <a:bodyPr wrap="square" rtlCol="0">
            <a:spAutoFit/>
          </a:bodyPr>
          <a:lstStyle/>
          <a:p>
            <a:r>
              <a:rPr lang="en-US" dirty="0"/>
              <a:t>Includes:</a:t>
            </a:r>
          </a:p>
          <a:p>
            <a:pPr marL="285750" indent="-285750">
              <a:buFont typeface="Arial" panose="020B0604020202020204" pitchFamily="34" charset="0"/>
              <a:buChar char="•"/>
            </a:pPr>
            <a:r>
              <a:rPr lang="en-US" dirty="0"/>
              <a:t>Braille</a:t>
            </a:r>
          </a:p>
          <a:p>
            <a:pPr marL="285750" indent="-285750">
              <a:buFont typeface="Arial" panose="020B0604020202020204" pitchFamily="34" charset="0"/>
              <a:buChar char="•"/>
            </a:pPr>
            <a:r>
              <a:rPr lang="en-US" dirty="0"/>
              <a:t>Large print</a:t>
            </a:r>
          </a:p>
          <a:p>
            <a:pPr marL="285750" indent="-285750">
              <a:buFont typeface="Arial" panose="020B0604020202020204" pitchFamily="34" charset="0"/>
              <a:buChar char="•"/>
            </a:pPr>
            <a:r>
              <a:rPr lang="en-US" dirty="0"/>
              <a:t>Standard print</a:t>
            </a:r>
          </a:p>
          <a:p>
            <a:pPr marL="285750" indent="-285750">
              <a:buFont typeface="Arial" panose="020B0604020202020204" pitchFamily="34" charset="0"/>
              <a:buChar char="•"/>
            </a:pPr>
            <a:r>
              <a:rPr lang="en-US" dirty="0"/>
              <a:t>Speech-to-text</a:t>
            </a:r>
          </a:p>
          <a:p>
            <a:pPr marL="285750" indent="-285750">
              <a:buFont typeface="Arial" panose="020B0604020202020204" pitchFamily="34" charset="0"/>
              <a:buChar char="•"/>
            </a:pPr>
            <a:r>
              <a:rPr lang="en-US" dirty="0"/>
              <a:t>Scribe</a:t>
            </a:r>
          </a:p>
          <a:p>
            <a:pPr marL="285750" indent="-285750">
              <a:buFont typeface="Arial" panose="020B0604020202020204" pitchFamily="34" charset="0"/>
              <a:buChar char="•"/>
            </a:pPr>
            <a:r>
              <a:rPr lang="en-US" dirty="0"/>
              <a:t>CoAlt Science and Social Studies</a:t>
            </a:r>
          </a:p>
          <a:p>
            <a:pPr marL="285750" indent="-285750">
              <a:buFont typeface="Arial" panose="020B0604020202020204" pitchFamily="34" charset="0"/>
              <a:buChar char="•"/>
            </a:pPr>
            <a:r>
              <a:rPr lang="en-US" dirty="0"/>
              <a:t>Other testing options that require transcription</a:t>
            </a:r>
          </a:p>
          <a:p>
            <a:endParaRPr lang="en-US" dirty="0"/>
          </a:p>
        </p:txBody>
      </p:sp>
      <p:sp>
        <p:nvSpPr>
          <p:cNvPr id="4" name="Content Placeholder 1">
            <a:extLst>
              <a:ext uri="{FF2B5EF4-FFF2-40B4-BE49-F238E27FC236}">
                <a16:creationId xmlns:a16="http://schemas.microsoft.com/office/drawing/2014/main" id="{66FB53A4-5C6F-DDAE-BCB4-AE1DC22DBD0E}"/>
              </a:ext>
            </a:extLst>
          </p:cNvPr>
          <p:cNvSpPr txBox="1">
            <a:spLocks/>
          </p:cNvSpPr>
          <p:nvPr/>
        </p:nvSpPr>
        <p:spPr>
          <a:xfrm>
            <a:off x="397566" y="4367988"/>
            <a:ext cx="7156173" cy="270344"/>
          </a:xfrm>
          <a:prstGeom prst="rect">
            <a:avLst/>
          </a:prstGeom>
          <a:solidFill>
            <a:srgbClr val="BC7CE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115888" indent="-115888">
              <a:lnSpc>
                <a:spcPct val="120000"/>
              </a:lnSpc>
              <a:spcBef>
                <a:spcPts val="0"/>
              </a:spcBef>
              <a:buFont typeface="Arial" panose="020B0604020202020204" pitchFamily="34" charset="0"/>
              <a:buNone/>
            </a:pPr>
            <a:r>
              <a:rPr lang="en-US" sz="1200" dirty="0">
                <a:solidFill>
                  <a:srgbClr val="000000"/>
                </a:solidFill>
                <a:latin typeface="Roboto" panose="02000000000000000000" pitchFamily="2" charset="0"/>
                <a:ea typeface="Roboto" panose="02000000000000000000" pitchFamily="2" charset="0"/>
                <a:cs typeface="Roboto" panose="02000000000000000000" pitchFamily="2" charset="0"/>
              </a:rPr>
              <a:t>* Paper test books returned to the vendor without completion of online transcription will not be scored.</a:t>
            </a:r>
            <a:endParaRPr lang="en-US" sz="100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722325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ECD6C-7781-F00E-3DAE-1EF12860FE09}"/>
              </a:ext>
            </a:extLst>
          </p:cNvPr>
          <p:cNvSpPr>
            <a:spLocks noGrp="1"/>
          </p:cNvSpPr>
          <p:nvPr>
            <p:ph type="title"/>
          </p:nvPr>
        </p:nvSpPr>
        <p:spPr/>
        <p:txBody>
          <a:bodyPr/>
          <a:lstStyle/>
          <a:p>
            <a:r>
              <a:rPr lang="en-US" sz="2800" dirty="0"/>
              <a:t>CMAS Timing Accommodations</a:t>
            </a:r>
          </a:p>
        </p:txBody>
      </p:sp>
      <p:sp>
        <p:nvSpPr>
          <p:cNvPr id="5" name="Content Placeholder 1">
            <a:extLst>
              <a:ext uri="{FF2B5EF4-FFF2-40B4-BE49-F238E27FC236}">
                <a16:creationId xmlns:a16="http://schemas.microsoft.com/office/drawing/2014/main" id="{A6DE1CB9-DA98-3156-4593-D51E5EC958EC}"/>
              </a:ext>
            </a:extLst>
          </p:cNvPr>
          <p:cNvSpPr txBox="1">
            <a:spLocks/>
          </p:cNvSpPr>
          <p:nvPr/>
        </p:nvSpPr>
        <p:spPr>
          <a:xfrm>
            <a:off x="141879" y="927637"/>
            <a:ext cx="8066456" cy="348019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buFont typeface="Wingdings" panose="05000000000000000000" pitchFamily="2" charset="2"/>
              <a:buChar char="§"/>
            </a:pP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Stop-the-clock breaks/multiple breaks</a:t>
            </a:r>
          </a:p>
          <a:p>
            <a:pPr>
              <a:buFont typeface="Wingdings" panose="05000000000000000000" pitchFamily="2" charset="2"/>
              <a:buChar char="§"/>
            </a:pP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Time-and-a-half </a:t>
            </a:r>
          </a:p>
          <a:p>
            <a:pPr>
              <a:buFont typeface="Wingdings" panose="05000000000000000000" pitchFamily="2" charset="2"/>
              <a:buChar char="§"/>
            </a:pP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Double time</a:t>
            </a:r>
          </a:p>
          <a:p>
            <a:pPr>
              <a:buFont typeface="Wingdings" panose="05000000000000000000" pitchFamily="2" charset="2"/>
              <a:buChar char="§"/>
            </a:pP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Any extended time accommodation longer than double time should consider stop-the-clock breaks/multiple breaks</a:t>
            </a:r>
          </a:p>
          <a:p>
            <a:pPr>
              <a:buFont typeface="Wingdings" panose="05000000000000000000" pitchFamily="2" charset="2"/>
              <a:buChar char="§"/>
            </a:pP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Things to consider when assigning timing accommodations: </a:t>
            </a:r>
          </a:p>
          <a:p>
            <a:pPr lvl="1">
              <a:buFont typeface="Wingdings" panose="05000000000000000000" pitchFamily="2" charset="2"/>
              <a:buChar char="§"/>
            </a:pP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Must balance testing time with loss of instructional time</a:t>
            </a:r>
          </a:p>
          <a:p>
            <a:pPr lvl="1">
              <a:buFont typeface="Wingdings" panose="05000000000000000000" pitchFamily="2" charset="2"/>
              <a:buChar char="§"/>
            </a:pP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Will the student use the extended time?</a:t>
            </a:r>
          </a:p>
          <a:p>
            <a:pPr lvl="1">
              <a:buFont typeface="Wingdings" panose="05000000000000000000" pitchFamily="2" charset="2"/>
              <a:buChar char="§"/>
            </a:pP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Test fatigue </a:t>
            </a:r>
          </a:p>
          <a:p>
            <a:endParaRPr lang="en-US" sz="1800" dirty="0">
              <a:solidFill>
                <a:srgbClr val="000000"/>
              </a:solidFill>
              <a:latin typeface="Roboto" panose="02000000000000000000" pitchFamily="2" charset="0"/>
              <a:ea typeface="Roboto" panose="02000000000000000000" pitchFamily="2" charset="0"/>
              <a:cs typeface="Roboto" panose="02000000000000000000" pitchFamily="2" charset="0"/>
            </a:endParaRPr>
          </a:p>
          <a:p>
            <a:endParaRPr lang="en-US" sz="1800" dirty="0">
              <a:solidFill>
                <a:srgbClr val="000000"/>
              </a:solidFill>
              <a:latin typeface="Roboto" panose="02000000000000000000" pitchFamily="2" charset="0"/>
              <a:ea typeface="Roboto" panose="02000000000000000000" pitchFamily="2" charset="0"/>
              <a:cs typeface="Roboto" panose="02000000000000000000" pitchFamily="2" charset="0"/>
            </a:endParaRPr>
          </a:p>
          <a:p>
            <a:pPr marL="34290" indent="0">
              <a:buFont typeface="Arial" panose="020B0604020202020204" pitchFamily="34" charset="0"/>
              <a:buNone/>
            </a:pPr>
            <a:endParaRPr lang="en-US" sz="1800" dirty="0">
              <a:solidFill>
                <a:srgbClr val="000000"/>
              </a:solidFill>
              <a:latin typeface="Roboto" panose="02000000000000000000" pitchFamily="2" charset="0"/>
              <a:ea typeface="Roboto" panose="02000000000000000000" pitchFamily="2" charset="0"/>
              <a:cs typeface="Roboto" panose="02000000000000000000" pitchFamily="2" charset="0"/>
            </a:endParaRPr>
          </a:p>
          <a:p>
            <a:pPr marL="34290" indent="0">
              <a:buFont typeface="Arial" panose="020B0604020202020204" pitchFamily="34" charset="0"/>
              <a:buNone/>
            </a:pPr>
            <a:endParaRPr lang="en-US" sz="1800" dirty="0">
              <a:solidFill>
                <a:srgbClr val="000000"/>
              </a:solidFill>
              <a:latin typeface="Roboto" panose="02000000000000000000" pitchFamily="2" charset="0"/>
              <a:ea typeface="Roboto" panose="02000000000000000000" pitchFamily="2" charset="0"/>
              <a:cs typeface="Roboto" panose="02000000000000000000" pitchFamily="2" charset="0"/>
            </a:endParaRPr>
          </a:p>
          <a:p>
            <a:endParaRPr lang="en-US" sz="180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4854734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D8D2C-023F-955D-53FB-AEA4D764B018}"/>
              </a:ext>
            </a:extLst>
          </p:cNvPr>
          <p:cNvSpPr>
            <a:spLocks noGrp="1"/>
          </p:cNvSpPr>
          <p:nvPr>
            <p:ph type="title"/>
          </p:nvPr>
        </p:nvSpPr>
        <p:spPr>
          <a:xfrm>
            <a:off x="311699" y="105100"/>
            <a:ext cx="8311305" cy="741300"/>
          </a:xfrm>
        </p:spPr>
        <p:txBody>
          <a:bodyPr/>
          <a:lstStyle/>
          <a:p>
            <a:r>
              <a:rPr lang="en-US" sz="2400" dirty="0"/>
              <a:t>CMAS Accommodations: Students Identified as NEP/LEP*</a:t>
            </a:r>
          </a:p>
        </p:txBody>
      </p:sp>
      <p:sp>
        <p:nvSpPr>
          <p:cNvPr id="5" name="Content Placeholder 1">
            <a:extLst>
              <a:ext uri="{FF2B5EF4-FFF2-40B4-BE49-F238E27FC236}">
                <a16:creationId xmlns:a16="http://schemas.microsoft.com/office/drawing/2014/main" id="{D4315A7D-CE6E-8132-74AE-A65ACE769DD9}"/>
              </a:ext>
            </a:extLst>
          </p:cNvPr>
          <p:cNvSpPr txBox="1">
            <a:spLocks/>
          </p:cNvSpPr>
          <p:nvPr/>
        </p:nvSpPr>
        <p:spPr>
          <a:xfrm>
            <a:off x="311700" y="846401"/>
            <a:ext cx="8311305" cy="34969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buFont typeface="Wingdings" panose="05000000000000000000" pitchFamily="2" charset="2"/>
              <a:buChar char="§"/>
            </a:pPr>
            <a:r>
              <a:rPr lang="en-US" sz="1600" dirty="0">
                <a:latin typeface="Roboto" panose="02000000000000000000" pitchFamily="2" charset="0"/>
                <a:ea typeface="Roboto" panose="02000000000000000000" pitchFamily="2" charset="0"/>
                <a:cs typeface="Roboto" panose="02000000000000000000" pitchFamily="2" charset="0"/>
              </a:rPr>
              <a:t>Time-and-a-half </a:t>
            </a:r>
          </a:p>
          <a:p>
            <a:pPr>
              <a:buFont typeface="Wingdings" panose="05000000000000000000" pitchFamily="2" charset="2"/>
              <a:buChar char="§"/>
            </a:pPr>
            <a:r>
              <a:rPr lang="en-US" sz="1600" dirty="0">
                <a:latin typeface="Roboto" panose="02000000000000000000" pitchFamily="2" charset="0"/>
                <a:ea typeface="Roboto" panose="02000000000000000000" pitchFamily="2" charset="0"/>
                <a:cs typeface="Roboto" panose="02000000000000000000" pitchFamily="2" charset="0"/>
              </a:rPr>
              <a:t>General administration directions read aloud/repeated/clarified in primary or home language (translated “SAY” instructions)</a:t>
            </a:r>
          </a:p>
          <a:p>
            <a:pPr>
              <a:buFont typeface="Wingdings" panose="05000000000000000000" pitchFamily="2" charset="2"/>
              <a:buChar char="§"/>
            </a:pPr>
            <a:r>
              <a:rPr lang="en-US" sz="1600" dirty="0">
                <a:latin typeface="Roboto" panose="02000000000000000000" pitchFamily="2" charset="0"/>
                <a:ea typeface="Roboto" panose="02000000000000000000" pitchFamily="2" charset="0"/>
                <a:cs typeface="Roboto" panose="02000000000000000000" pitchFamily="2" charset="0"/>
              </a:rPr>
              <a:t>Word-to-word glossary (Math, Science, and Social Studies)</a:t>
            </a:r>
          </a:p>
          <a:p>
            <a:pPr>
              <a:buFont typeface="Wingdings" panose="05000000000000000000" pitchFamily="2" charset="2"/>
              <a:buChar char="§"/>
            </a:pPr>
            <a:r>
              <a:rPr lang="en-US" sz="1600" dirty="0">
                <a:latin typeface="Roboto" panose="02000000000000000000" pitchFamily="2" charset="0"/>
                <a:ea typeface="Roboto" panose="02000000000000000000" pitchFamily="2" charset="0"/>
                <a:cs typeface="Roboto" panose="02000000000000000000" pitchFamily="2" charset="0"/>
              </a:rPr>
              <a:t>Word prediction (Math, Science, and Social Studies)</a:t>
            </a:r>
          </a:p>
          <a:p>
            <a:pPr>
              <a:buFont typeface="Wingdings" panose="05000000000000000000" pitchFamily="2" charset="2"/>
              <a:buChar char="§"/>
            </a:pPr>
            <a:r>
              <a:rPr lang="en-US" sz="1600" dirty="0">
                <a:latin typeface="Roboto" panose="02000000000000000000" pitchFamily="2" charset="0"/>
                <a:ea typeface="Roboto" panose="02000000000000000000" pitchFamily="2" charset="0"/>
                <a:cs typeface="Roboto" panose="02000000000000000000" pitchFamily="2" charset="0"/>
              </a:rPr>
              <a:t>Spanish </a:t>
            </a:r>
            <a:r>
              <a:rPr lang="en-US" sz="1600" dirty="0" err="1">
                <a:latin typeface="Roboto" panose="02000000000000000000" pitchFamily="2" charset="0"/>
                <a:ea typeface="Roboto" panose="02000000000000000000" pitchFamily="2" charset="0"/>
                <a:cs typeface="Roboto" panose="02000000000000000000" pitchFamily="2" charset="0"/>
              </a:rPr>
              <a:t>transadaptation</a:t>
            </a:r>
            <a:r>
              <a:rPr lang="en-US" sz="1600" dirty="0">
                <a:latin typeface="Roboto" panose="02000000000000000000" pitchFamily="2" charset="0"/>
                <a:ea typeface="Roboto" panose="02000000000000000000" pitchFamily="2" charset="0"/>
                <a:cs typeface="Roboto" panose="02000000000000000000" pitchFamily="2" charset="0"/>
              </a:rPr>
              <a:t>** (Math, Science, and Social Studies)</a:t>
            </a:r>
          </a:p>
          <a:p>
            <a:pPr>
              <a:buFont typeface="Wingdings" panose="05000000000000000000" pitchFamily="2" charset="2"/>
              <a:buChar char="§"/>
            </a:pPr>
            <a:r>
              <a:rPr lang="en-US" sz="1600" dirty="0">
                <a:latin typeface="Roboto" panose="02000000000000000000" pitchFamily="2" charset="0"/>
                <a:ea typeface="Roboto" panose="02000000000000000000" pitchFamily="2" charset="0"/>
                <a:cs typeface="Roboto" panose="02000000000000000000" pitchFamily="2" charset="0"/>
              </a:rPr>
              <a:t>Auditory presentation (Math, Science, and Social Studies)</a:t>
            </a:r>
          </a:p>
          <a:p>
            <a:pPr lvl="1">
              <a:buFont typeface="Wingdings" panose="05000000000000000000" pitchFamily="2" charset="2"/>
              <a:buChar char="§"/>
            </a:pPr>
            <a:r>
              <a:rPr lang="en-US" sz="1600" dirty="0">
                <a:latin typeface="Roboto" panose="02000000000000000000" pitchFamily="2" charset="0"/>
                <a:ea typeface="Roboto" panose="02000000000000000000" pitchFamily="2" charset="0"/>
                <a:cs typeface="Roboto" panose="02000000000000000000" pitchFamily="2" charset="0"/>
              </a:rPr>
              <a:t>CBT/PBT Script: Reader in primary/home language </a:t>
            </a:r>
            <a:r>
              <a:rPr lang="en-US" sz="1600" i="1" dirty="0">
                <a:latin typeface="Roboto" panose="02000000000000000000" pitchFamily="2" charset="0"/>
                <a:ea typeface="Roboto" panose="02000000000000000000" pitchFamily="2" charset="0"/>
                <a:cs typeface="Roboto" panose="02000000000000000000" pitchFamily="2" charset="0"/>
              </a:rPr>
              <a:t>other than English and Spanish</a:t>
            </a:r>
          </a:p>
        </p:txBody>
      </p:sp>
      <p:sp>
        <p:nvSpPr>
          <p:cNvPr id="6" name="Content Placeholder 1">
            <a:extLst>
              <a:ext uri="{FF2B5EF4-FFF2-40B4-BE49-F238E27FC236}">
                <a16:creationId xmlns:a16="http://schemas.microsoft.com/office/drawing/2014/main" id="{14D18E6D-948B-9EB2-1266-02FBD8006DE3}"/>
              </a:ext>
            </a:extLst>
          </p:cNvPr>
          <p:cNvSpPr txBox="1">
            <a:spLocks/>
          </p:cNvSpPr>
          <p:nvPr/>
        </p:nvSpPr>
        <p:spPr>
          <a:xfrm>
            <a:off x="724598" y="4375204"/>
            <a:ext cx="6439527" cy="694999"/>
          </a:xfrm>
          <a:prstGeom prst="rect">
            <a:avLst/>
          </a:prstGeom>
          <a:solidFill>
            <a:srgbClr val="BC7CE4"/>
          </a:solidFill>
          <a:ln>
            <a:noFill/>
          </a:ln>
        </p:spPr>
        <p:txBody>
          <a:bodyPr spcFirstLastPara="1" wrap="square" lIns="91440" tIns="91440" rIns="91440" bIns="91440" anchor="t"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0" indent="0">
              <a:lnSpc>
                <a:spcPct val="100000"/>
              </a:lnSpc>
              <a:spcBef>
                <a:spcPts val="0"/>
              </a:spcBef>
              <a:buFont typeface="Arial" panose="020B0604020202020204" pitchFamily="34" charset="0"/>
              <a:buNone/>
            </a:pPr>
            <a:r>
              <a:rPr lang="en-US" sz="1200" dirty="0">
                <a:solidFill>
                  <a:srgbClr val="000000"/>
                </a:solidFill>
                <a:latin typeface="Roboto" panose="02000000000000000000" pitchFamily="2" charset="0"/>
                <a:ea typeface="Roboto" panose="02000000000000000000" pitchFamily="2" charset="0"/>
                <a:cs typeface="Roboto" panose="02000000000000000000" pitchFamily="2" charset="0"/>
              </a:rPr>
              <a:t>*Non English proficient (NEP)/Limited English proficient (LEP)</a:t>
            </a:r>
          </a:p>
          <a:p>
            <a:pPr marL="0" indent="0">
              <a:lnSpc>
                <a:spcPct val="100000"/>
              </a:lnSpc>
              <a:spcBef>
                <a:spcPts val="0"/>
              </a:spcBef>
              <a:buFont typeface="Arial" panose="020B0604020202020204" pitchFamily="34" charset="0"/>
              <a:buNone/>
            </a:pPr>
            <a:r>
              <a:rPr lang="en-US" sz="1200" dirty="0">
                <a:solidFill>
                  <a:srgbClr val="000000"/>
                </a:solidFill>
                <a:latin typeface="Roboto" panose="02000000000000000000" pitchFamily="2" charset="0"/>
                <a:ea typeface="Roboto" panose="02000000000000000000" pitchFamily="2" charset="0"/>
                <a:cs typeface="Roboto" panose="02000000000000000000" pitchFamily="2" charset="0"/>
              </a:rPr>
              <a:t>*See Section 6 of the Procedures Manual for eligibility guidelines</a:t>
            </a:r>
          </a:p>
          <a:p>
            <a:pPr marL="0" indent="0">
              <a:lnSpc>
                <a:spcPct val="100000"/>
              </a:lnSpc>
              <a:spcBef>
                <a:spcPts val="0"/>
              </a:spcBef>
              <a:buFont typeface="Arial" panose="020B0604020202020204" pitchFamily="34" charset="0"/>
              <a:buNone/>
            </a:pPr>
            <a:r>
              <a:rPr lang="en-US" sz="1200" dirty="0">
                <a:solidFill>
                  <a:srgbClr val="000000"/>
                </a:solidFill>
                <a:latin typeface="Roboto" panose="02000000000000000000" pitchFamily="2" charset="0"/>
                <a:ea typeface="Roboto" panose="02000000000000000000" pitchFamily="2" charset="0"/>
                <a:cs typeface="Roboto" panose="02000000000000000000" pitchFamily="2" charset="0"/>
              </a:rPr>
              <a:t>**</a:t>
            </a:r>
            <a:r>
              <a:rPr lang="en-US" sz="1200" dirty="0" err="1">
                <a:solidFill>
                  <a:srgbClr val="000000"/>
                </a:solidFill>
                <a:latin typeface="Roboto" panose="02000000000000000000" pitchFamily="2" charset="0"/>
                <a:ea typeface="Roboto" panose="02000000000000000000" pitchFamily="2" charset="0"/>
                <a:cs typeface="Roboto" panose="02000000000000000000" pitchFamily="2" charset="0"/>
              </a:rPr>
              <a:t>Transadaptation</a:t>
            </a:r>
            <a:r>
              <a:rPr lang="en-US" sz="1200" dirty="0">
                <a:solidFill>
                  <a:srgbClr val="000000"/>
                </a:solidFill>
                <a:latin typeface="Roboto" panose="02000000000000000000" pitchFamily="2" charset="0"/>
                <a:ea typeface="Roboto" panose="02000000000000000000" pitchFamily="2" charset="0"/>
                <a:cs typeface="Roboto" panose="02000000000000000000" pitchFamily="2" charset="0"/>
              </a:rPr>
              <a:t> – translated in a culturally and linguistically responsive way</a:t>
            </a:r>
          </a:p>
        </p:txBody>
      </p:sp>
    </p:spTree>
    <p:extLst>
      <p:ext uri="{BB962C8B-B14F-4D97-AF65-F5344CB8AC3E}">
        <p14:creationId xmlns:p14="http://schemas.microsoft.com/office/powerpoint/2010/main" val="36506228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53C7C-B204-B8B8-4F65-2AA826B4EF79}"/>
              </a:ext>
            </a:extLst>
          </p:cNvPr>
          <p:cNvSpPr>
            <a:spLocks noGrp="1"/>
          </p:cNvSpPr>
          <p:nvPr>
            <p:ph type="title"/>
          </p:nvPr>
        </p:nvSpPr>
        <p:spPr/>
        <p:txBody>
          <a:bodyPr/>
          <a:lstStyle/>
          <a:p>
            <a:r>
              <a:rPr lang="en-US" dirty="0"/>
              <a:t>CMAS Spanish Language Accommodation for ELA = CSLA</a:t>
            </a:r>
          </a:p>
        </p:txBody>
      </p:sp>
      <p:sp>
        <p:nvSpPr>
          <p:cNvPr id="5" name="Content Placeholder 1">
            <a:extLst>
              <a:ext uri="{FF2B5EF4-FFF2-40B4-BE49-F238E27FC236}">
                <a16:creationId xmlns:a16="http://schemas.microsoft.com/office/drawing/2014/main" id="{75364359-EFE9-FEE6-B008-D7CEA93B0E2C}"/>
              </a:ext>
            </a:extLst>
          </p:cNvPr>
          <p:cNvSpPr txBox="1">
            <a:spLocks/>
          </p:cNvSpPr>
          <p:nvPr/>
        </p:nvSpPr>
        <p:spPr>
          <a:xfrm>
            <a:off x="258837" y="872611"/>
            <a:ext cx="8720358" cy="3785191"/>
          </a:xfrm>
          <a:prstGeom prst="rect">
            <a:avLst/>
          </a:prstGeom>
          <a:noFill/>
          <a:ln>
            <a:noFill/>
          </a:ln>
        </p:spPr>
        <p:txBody>
          <a:bodyPr spcFirstLastPara="1" wrap="square" lIns="91425" tIns="91425" rIns="91425" bIns="91425" anchor="t" anchorCtr="0">
            <a:normAutofit fontScale="85000" lnSpcReduction="1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lnSpc>
                <a:spcPct val="120000"/>
              </a:lnSpc>
              <a:buFont typeface="Wingdings" panose="05000000000000000000" pitchFamily="2" charset="2"/>
              <a:buChar char="§"/>
            </a:pPr>
            <a:r>
              <a:rPr lang="en-US" sz="2100" dirty="0">
                <a:solidFill>
                  <a:srgbClr val="000000"/>
                </a:solidFill>
                <a:latin typeface="Roboto" panose="02000000000000000000" pitchFamily="2" charset="0"/>
                <a:ea typeface="Roboto" panose="02000000000000000000" pitchFamily="2" charset="0"/>
                <a:cs typeface="Roboto" panose="02000000000000000000" pitchFamily="2" charset="0"/>
              </a:rPr>
              <a:t>CSLA is an accommodated form for ELA</a:t>
            </a:r>
          </a:p>
          <a:p>
            <a:pPr lvl="1">
              <a:lnSpc>
                <a:spcPct val="120000"/>
              </a:lnSpc>
              <a:buFont typeface="Wingdings" panose="05000000000000000000" pitchFamily="2" charset="2"/>
              <a:buChar char="§"/>
            </a:pPr>
            <a:r>
              <a:rPr lang="en-US" sz="1900" dirty="0">
                <a:solidFill>
                  <a:srgbClr val="000000"/>
                </a:solidFill>
                <a:latin typeface="Roboto" panose="02000000000000000000" pitchFamily="2" charset="0"/>
                <a:ea typeface="Roboto" panose="02000000000000000000" pitchFamily="2" charset="0"/>
                <a:cs typeface="Roboto" panose="02000000000000000000" pitchFamily="2" charset="0"/>
              </a:rPr>
              <a:t>Qualifying students have a language proficiency status of </a:t>
            </a:r>
          </a:p>
          <a:p>
            <a:pPr marL="457200" lvl="1" indent="0">
              <a:lnSpc>
                <a:spcPct val="120000"/>
              </a:lnSpc>
              <a:buNone/>
            </a:pPr>
            <a:r>
              <a:rPr lang="en-US" sz="1900" dirty="0">
                <a:solidFill>
                  <a:srgbClr val="000000"/>
                </a:solidFill>
                <a:latin typeface="Roboto" panose="02000000000000000000" pitchFamily="2" charset="0"/>
                <a:ea typeface="Roboto" panose="02000000000000000000" pitchFamily="2" charset="0"/>
                <a:cs typeface="Roboto" panose="02000000000000000000" pitchFamily="2" charset="0"/>
              </a:rPr>
              <a:t>    NEP or LEP and are in grades 3 and 4</a:t>
            </a:r>
          </a:p>
          <a:p>
            <a:pPr lvl="1">
              <a:lnSpc>
                <a:spcPct val="120000"/>
              </a:lnSpc>
              <a:buFont typeface="Wingdings" panose="05000000000000000000" pitchFamily="2" charset="2"/>
              <a:buChar char="§"/>
            </a:pPr>
            <a:r>
              <a:rPr lang="en-US" sz="1900" dirty="0">
                <a:solidFill>
                  <a:srgbClr val="000000"/>
                </a:solidFill>
                <a:latin typeface="Roboto" panose="02000000000000000000" pitchFamily="2" charset="0"/>
                <a:ea typeface="Roboto" panose="02000000000000000000" pitchFamily="2" charset="0"/>
                <a:cs typeface="Roboto" panose="02000000000000000000" pitchFamily="2" charset="0"/>
              </a:rPr>
              <a:t>Students have received instruction in Spanish language arts within the past 9 months </a:t>
            </a:r>
          </a:p>
          <a:p>
            <a:pPr lvl="2">
              <a:lnSpc>
                <a:spcPct val="120000"/>
              </a:lnSpc>
              <a:buFont typeface="Wingdings" panose="05000000000000000000" pitchFamily="2" charset="2"/>
              <a:buChar char="§"/>
            </a:pP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Eligibility guidelines posted at </a:t>
            </a: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hlinkClick r:id="rId2"/>
              </a:rPr>
              <a:t>Colorado Spanish Language Arts </a:t>
            </a:r>
            <a:endParaRPr lang="en-US" sz="1800" dirty="0">
              <a:solidFill>
                <a:srgbClr val="000000"/>
              </a:solidFill>
              <a:latin typeface="Roboto" panose="02000000000000000000" pitchFamily="2" charset="0"/>
              <a:ea typeface="Roboto" panose="02000000000000000000" pitchFamily="2" charset="0"/>
              <a:cs typeface="Roboto" panose="02000000000000000000" pitchFamily="2" charset="0"/>
            </a:endParaRPr>
          </a:p>
          <a:p>
            <a:pPr>
              <a:lnSpc>
                <a:spcPct val="120000"/>
              </a:lnSpc>
              <a:buFont typeface="Wingdings" panose="05000000000000000000" pitchFamily="2" charset="2"/>
              <a:buChar char="§"/>
            </a:pPr>
            <a:r>
              <a:rPr lang="en-US" sz="2100" dirty="0">
                <a:latin typeface="Roboto" panose="02000000000000000000" pitchFamily="2" charset="0"/>
                <a:ea typeface="Roboto" panose="02000000000000000000" pitchFamily="2" charset="0"/>
                <a:cs typeface="Roboto" panose="02000000000000000000" pitchFamily="2" charset="0"/>
              </a:rPr>
              <a:t>Accommodations available on CSLA for students who have an IEP/504</a:t>
            </a:r>
          </a:p>
          <a:p>
            <a:pPr lvl="1">
              <a:lnSpc>
                <a:spcPct val="120000"/>
              </a:lnSpc>
              <a:buFont typeface="Wingdings" panose="05000000000000000000" pitchFamily="2" charset="2"/>
              <a:buChar char="§"/>
            </a:pPr>
            <a:r>
              <a:rPr lang="en-US" sz="1900" dirty="0">
                <a:latin typeface="Roboto" panose="02000000000000000000" pitchFamily="2" charset="0"/>
                <a:ea typeface="Roboto" panose="02000000000000000000" pitchFamily="2" charset="0"/>
                <a:cs typeface="Roboto" panose="02000000000000000000" pitchFamily="2" charset="0"/>
              </a:rPr>
              <a:t>Scribe and Standard/Large Print </a:t>
            </a:r>
          </a:p>
          <a:p>
            <a:pPr lvl="2">
              <a:lnSpc>
                <a:spcPct val="120000"/>
              </a:lnSpc>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Scribe for CSLA Constructed Response requires an approved UAR</a:t>
            </a:r>
          </a:p>
          <a:p>
            <a:pPr lvl="2">
              <a:lnSpc>
                <a:spcPct val="120000"/>
              </a:lnSpc>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Paper-based is only available for students with a documented disability that prevents them from accessing the digital assessment as identified on their IEP/504 plan</a:t>
            </a:r>
          </a:p>
        </p:txBody>
      </p:sp>
      <p:sp>
        <p:nvSpPr>
          <p:cNvPr id="3" name="Star: 16 Points 2">
            <a:extLst>
              <a:ext uri="{FF2B5EF4-FFF2-40B4-BE49-F238E27FC236}">
                <a16:creationId xmlns:a16="http://schemas.microsoft.com/office/drawing/2014/main" id="{EBE080A4-2688-AA06-52AE-A2D5376982E1}"/>
              </a:ext>
            </a:extLst>
          </p:cNvPr>
          <p:cNvSpPr/>
          <p:nvPr/>
        </p:nvSpPr>
        <p:spPr>
          <a:xfrm>
            <a:off x="7100047" y="105101"/>
            <a:ext cx="1879148" cy="1838000"/>
          </a:xfrm>
          <a:prstGeom prst="star16">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latin typeface="Roboto" panose="02000000000000000000" pitchFamily="2" charset="0"/>
                <a:ea typeface="Roboto" panose="02000000000000000000" pitchFamily="2" charset="0"/>
                <a:cs typeface="Roboto" panose="02000000000000000000" pitchFamily="2" charset="0"/>
              </a:rPr>
              <a:t>Online</a:t>
            </a:r>
          </a:p>
          <a:p>
            <a:pPr algn="ctr"/>
            <a:r>
              <a:rPr lang="en-US" sz="1800" b="1" dirty="0">
                <a:latin typeface="Roboto" panose="02000000000000000000" pitchFamily="2" charset="0"/>
                <a:ea typeface="Roboto" panose="02000000000000000000" pitchFamily="2" charset="0"/>
                <a:cs typeface="Roboto" panose="02000000000000000000" pitchFamily="2" charset="0"/>
              </a:rPr>
              <a:t>This Year!!!</a:t>
            </a:r>
          </a:p>
        </p:txBody>
      </p:sp>
    </p:spTree>
    <p:extLst>
      <p:ext uri="{BB962C8B-B14F-4D97-AF65-F5344CB8AC3E}">
        <p14:creationId xmlns:p14="http://schemas.microsoft.com/office/powerpoint/2010/main" val="32866885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9CB0B-4FB5-C245-A9C5-F87F2376BF69}"/>
              </a:ext>
            </a:extLst>
          </p:cNvPr>
          <p:cNvSpPr>
            <a:spLocks noGrp="1"/>
          </p:cNvSpPr>
          <p:nvPr>
            <p:ph type="title"/>
          </p:nvPr>
        </p:nvSpPr>
        <p:spPr>
          <a:xfrm>
            <a:off x="311700" y="105100"/>
            <a:ext cx="8425900" cy="741300"/>
          </a:xfrm>
        </p:spPr>
        <p:txBody>
          <a:bodyPr/>
          <a:lstStyle/>
          <a:p>
            <a:r>
              <a:rPr lang="en-US" sz="2800" dirty="0"/>
              <a:t>Getting Familiar with CMAS Practice Resources</a:t>
            </a:r>
          </a:p>
        </p:txBody>
      </p:sp>
      <p:sp>
        <p:nvSpPr>
          <p:cNvPr id="5" name="Content Placeholder 2">
            <a:extLst>
              <a:ext uri="{FF2B5EF4-FFF2-40B4-BE49-F238E27FC236}">
                <a16:creationId xmlns:a16="http://schemas.microsoft.com/office/drawing/2014/main" id="{D446C28D-9A79-3B6B-C01B-790885A4C98A}"/>
              </a:ext>
            </a:extLst>
          </p:cNvPr>
          <p:cNvSpPr txBox="1">
            <a:spLocks/>
          </p:cNvSpPr>
          <p:nvPr/>
        </p:nvSpPr>
        <p:spPr>
          <a:xfrm>
            <a:off x="311700" y="1009816"/>
            <a:ext cx="8339319" cy="4028583"/>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285750" indent="-285750">
              <a:buFont typeface="Wingdings" panose="05000000000000000000" pitchFamily="2" charset="2"/>
              <a:buChar char="§"/>
            </a:pPr>
            <a:r>
              <a:rPr lang="en-US" b="1" dirty="0">
                <a:latin typeface="Roboto" panose="02000000000000000000" pitchFamily="2" charset="0"/>
                <a:ea typeface="Roboto" panose="02000000000000000000" pitchFamily="2" charset="0"/>
                <a:cs typeface="Roboto" panose="02000000000000000000" pitchFamily="2" charset="0"/>
              </a:rPr>
              <a:t>Colorado Practice Resources (CPRs)</a:t>
            </a:r>
          </a:p>
          <a:p>
            <a:pPr marL="803275">
              <a:buFont typeface="Wingdings" panose="05000000000000000000" pitchFamily="2" charset="2"/>
              <a:buChar char="§"/>
            </a:pPr>
            <a:r>
              <a:rPr lang="en-US" dirty="0">
                <a:latin typeface="Roboto" panose="02000000000000000000" pitchFamily="2" charset="0"/>
                <a:ea typeface="Roboto" panose="02000000000000000000" pitchFamily="2" charset="0"/>
                <a:cs typeface="Roboto" panose="02000000000000000000" pitchFamily="2" charset="0"/>
              </a:rPr>
              <a:t>Familiarize students with the assessment platform</a:t>
            </a:r>
          </a:p>
          <a:p>
            <a:pPr marL="342900" lvl="1">
              <a:buFont typeface="Wingdings" panose="05000000000000000000" pitchFamily="2" charset="2"/>
              <a:buChar char="§"/>
            </a:pPr>
            <a:r>
              <a:rPr lang="en-US" sz="1600" dirty="0">
                <a:latin typeface="Roboto" panose="02000000000000000000" pitchFamily="2" charset="0"/>
                <a:ea typeface="Roboto" panose="02000000000000000000" pitchFamily="2" charset="0"/>
                <a:cs typeface="Roboto" panose="02000000000000000000" pitchFamily="2" charset="0"/>
              </a:rPr>
              <a:t>Item types</a:t>
            </a:r>
          </a:p>
          <a:p>
            <a:pPr marL="342900" lvl="1">
              <a:buFont typeface="Wingdings" panose="05000000000000000000" pitchFamily="2" charset="2"/>
              <a:buChar char="§"/>
            </a:pPr>
            <a:r>
              <a:rPr lang="en-US" sz="1600" dirty="0">
                <a:latin typeface="Roboto" panose="02000000000000000000" pitchFamily="2" charset="0"/>
                <a:ea typeface="Roboto" panose="02000000000000000000" pitchFamily="2" charset="0"/>
                <a:cs typeface="Roboto" panose="02000000000000000000" pitchFamily="2" charset="0"/>
              </a:rPr>
              <a:t>Examples</a:t>
            </a:r>
          </a:p>
          <a:p>
            <a:pPr marL="342900" lvl="1">
              <a:buFont typeface="Wingdings" panose="05000000000000000000" pitchFamily="2" charset="2"/>
              <a:buChar char="§"/>
            </a:pPr>
            <a:r>
              <a:rPr lang="en-US" sz="1600" dirty="0">
                <a:latin typeface="Roboto" panose="02000000000000000000" pitchFamily="2" charset="0"/>
                <a:ea typeface="Roboto" panose="02000000000000000000" pitchFamily="2" charset="0"/>
                <a:cs typeface="Roboto" panose="02000000000000000000" pitchFamily="2" charset="0"/>
              </a:rPr>
              <a:t>Scoring information</a:t>
            </a:r>
          </a:p>
          <a:p>
            <a:pPr marL="342900" lvl="1">
              <a:buFont typeface="Wingdings" panose="05000000000000000000" pitchFamily="2" charset="2"/>
              <a:buChar char="§"/>
            </a:pPr>
            <a:r>
              <a:rPr lang="en-US" sz="1600" dirty="0">
                <a:latin typeface="Roboto" panose="02000000000000000000" pitchFamily="2" charset="0"/>
                <a:ea typeface="Roboto" panose="02000000000000000000" pitchFamily="2" charset="0"/>
                <a:cs typeface="Roboto" panose="02000000000000000000" pitchFamily="2" charset="0"/>
              </a:rPr>
              <a:t>Accommodation/accessibility feature compatibility</a:t>
            </a:r>
          </a:p>
          <a:p>
            <a:pPr marL="342900" lvl="1">
              <a:buFont typeface="Wingdings" panose="05000000000000000000" pitchFamily="2" charset="2"/>
              <a:buChar char="§"/>
            </a:pPr>
            <a:endParaRPr lang="en-US" sz="700" dirty="0">
              <a:latin typeface="Roboto" panose="02000000000000000000" pitchFamily="2" charset="0"/>
              <a:ea typeface="Roboto" panose="02000000000000000000" pitchFamily="2" charset="0"/>
              <a:cs typeface="Roboto" panose="02000000000000000000" pitchFamily="2" charset="0"/>
            </a:endParaRPr>
          </a:p>
          <a:p>
            <a:pPr marL="803275">
              <a:buFont typeface="Wingdings" panose="05000000000000000000" pitchFamily="2" charset="2"/>
              <a:buChar char="§"/>
            </a:pPr>
            <a:r>
              <a:rPr lang="en-US" dirty="0">
                <a:latin typeface="Roboto" panose="02000000000000000000" pitchFamily="2" charset="0"/>
                <a:ea typeface="Roboto" panose="02000000000000000000" pitchFamily="2" charset="0"/>
                <a:cs typeface="Roboto" panose="02000000000000000000" pitchFamily="2" charset="0"/>
              </a:rPr>
              <a:t>Access online and paper CPRs through the </a:t>
            </a:r>
            <a:r>
              <a:rPr lang="en-US" u="sng" dirty="0">
                <a:latin typeface="Roboto" panose="02000000000000000000" pitchFamily="2" charset="0"/>
                <a:ea typeface="Roboto" panose="02000000000000000000" pitchFamily="2" charset="0"/>
                <a:cs typeface="Roboto" panose="02000000000000000000" pitchFamily="2" charset="0"/>
                <a:hlinkClick r:id="rId2"/>
              </a:rPr>
              <a:t>Colorado Practice Resources</a:t>
            </a:r>
            <a:r>
              <a:rPr lang="en-US" u="sng" dirty="0">
                <a:latin typeface="Roboto" panose="02000000000000000000" pitchFamily="2" charset="0"/>
                <a:ea typeface="Roboto" panose="02000000000000000000" pitchFamily="2" charset="0"/>
                <a:cs typeface="Roboto" panose="02000000000000000000" pitchFamily="2" charset="0"/>
              </a:rPr>
              <a:t> </a:t>
            </a:r>
          </a:p>
          <a:p>
            <a:pPr marL="803275">
              <a:buFont typeface="Wingdings" panose="05000000000000000000" pitchFamily="2" charset="2"/>
              <a:buChar char="§"/>
            </a:pPr>
            <a:endParaRPr lang="en-US" sz="700" u="sng" dirty="0">
              <a:latin typeface="Roboto" panose="02000000000000000000" pitchFamily="2" charset="0"/>
              <a:ea typeface="Roboto" panose="02000000000000000000" pitchFamily="2" charset="0"/>
              <a:cs typeface="Roboto" panose="02000000000000000000" pitchFamily="2" charset="0"/>
            </a:endParaRPr>
          </a:p>
          <a:p>
            <a:pPr marL="803275">
              <a:buFont typeface="Wingdings" panose="05000000000000000000" pitchFamily="2" charset="2"/>
              <a:buChar char="§"/>
            </a:pPr>
            <a:r>
              <a:rPr lang="en-US" dirty="0">
                <a:latin typeface="Roboto" panose="02000000000000000000" pitchFamily="2" charset="0"/>
                <a:ea typeface="Roboto" panose="02000000000000000000" pitchFamily="2" charset="0"/>
                <a:cs typeface="Roboto" panose="02000000000000000000" pitchFamily="2" charset="0"/>
              </a:rPr>
              <a:t>The AT CPR form is accessed through the PearsonAccess</a:t>
            </a:r>
            <a:r>
              <a:rPr lang="en-US" baseline="30000" dirty="0">
                <a:latin typeface="Roboto" panose="02000000000000000000" pitchFamily="2" charset="0"/>
                <a:ea typeface="Roboto" panose="02000000000000000000" pitchFamily="2" charset="0"/>
                <a:cs typeface="Roboto" panose="02000000000000000000" pitchFamily="2" charset="0"/>
              </a:rPr>
              <a:t>next</a:t>
            </a:r>
            <a:r>
              <a:rPr lang="en-US" dirty="0">
                <a:latin typeface="Roboto" panose="02000000000000000000" pitchFamily="2" charset="0"/>
                <a:ea typeface="Roboto" panose="02000000000000000000" pitchFamily="2" charset="0"/>
                <a:cs typeface="Roboto" panose="02000000000000000000" pitchFamily="2" charset="0"/>
              </a:rPr>
              <a:t> Training Site</a:t>
            </a:r>
          </a:p>
          <a:p>
            <a:pPr marL="1311275" lvl="1">
              <a:buFont typeface="Wingdings" panose="05000000000000000000" pitchFamily="2" charset="2"/>
              <a:buChar char="§"/>
            </a:pPr>
            <a:r>
              <a:rPr lang="en-US" dirty="0">
                <a:latin typeface="Roboto" panose="02000000000000000000" pitchFamily="2" charset="0"/>
                <a:ea typeface="Roboto" panose="02000000000000000000" pitchFamily="2" charset="0"/>
                <a:cs typeface="Roboto" panose="02000000000000000000" pitchFamily="2" charset="0"/>
              </a:rPr>
              <a:t>Verify compatibility of secondary programs that interact with TestNav through the secure environment</a:t>
            </a:r>
          </a:p>
        </p:txBody>
      </p:sp>
    </p:spTree>
    <p:extLst>
      <p:ext uri="{BB962C8B-B14F-4D97-AF65-F5344CB8AC3E}">
        <p14:creationId xmlns:p14="http://schemas.microsoft.com/office/powerpoint/2010/main" val="33512524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E168E-67D1-F07B-7809-F7F06397C9B0}"/>
              </a:ext>
            </a:extLst>
          </p:cNvPr>
          <p:cNvSpPr>
            <a:spLocks noGrp="1"/>
          </p:cNvSpPr>
          <p:nvPr>
            <p:ph type="title"/>
          </p:nvPr>
        </p:nvSpPr>
        <p:spPr/>
        <p:txBody>
          <a:bodyPr/>
          <a:lstStyle/>
          <a:p>
            <a:r>
              <a:rPr lang="en-US" sz="2800" dirty="0"/>
              <a:t>CMAS Braille Practice Resources</a:t>
            </a:r>
          </a:p>
        </p:txBody>
      </p:sp>
      <p:sp>
        <p:nvSpPr>
          <p:cNvPr id="5" name="Content Placeholder 2">
            <a:extLst>
              <a:ext uri="{FF2B5EF4-FFF2-40B4-BE49-F238E27FC236}">
                <a16:creationId xmlns:a16="http://schemas.microsoft.com/office/drawing/2014/main" id="{54C1C4DA-0D6E-7777-370A-DDA1D34DBA13}"/>
              </a:ext>
            </a:extLst>
          </p:cNvPr>
          <p:cNvSpPr txBox="1">
            <a:spLocks/>
          </p:cNvSpPr>
          <p:nvPr/>
        </p:nvSpPr>
        <p:spPr>
          <a:xfrm>
            <a:off x="71560" y="894106"/>
            <a:ext cx="5939624" cy="34805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117475" indent="0">
              <a:buFont typeface="Roboto"/>
              <a:buNone/>
            </a:pPr>
            <a:r>
              <a:rPr lang="en-US" sz="1800" b="1" dirty="0">
                <a:latin typeface="Roboto" panose="02000000000000000000" pitchFamily="2" charset="0"/>
                <a:ea typeface="Roboto" panose="02000000000000000000" pitchFamily="2" charset="0"/>
                <a:cs typeface="Roboto" panose="02000000000000000000" pitchFamily="2" charset="0"/>
              </a:rPr>
              <a:t>CMAS Braille CPRs</a:t>
            </a:r>
          </a:p>
          <a:p>
            <a:pPr marL="0" indent="0">
              <a:buFont typeface="Roboto"/>
              <a:buNone/>
            </a:pPr>
            <a:r>
              <a:rPr lang="en-US" sz="800" b="1" dirty="0">
                <a:latin typeface="Roboto" panose="02000000000000000000" pitchFamily="2" charset="0"/>
                <a:ea typeface="Roboto" panose="02000000000000000000" pitchFamily="2" charset="0"/>
                <a:cs typeface="Roboto" panose="02000000000000000000" pitchFamily="2" charset="0"/>
              </a:rPr>
              <a:t> </a:t>
            </a:r>
            <a:endParaRPr lang="en-US" sz="800" dirty="0">
              <a:latin typeface="Roboto" panose="02000000000000000000" pitchFamily="2" charset="0"/>
              <a:ea typeface="Roboto" panose="02000000000000000000" pitchFamily="2" charset="0"/>
              <a:cs typeface="Roboto" panose="02000000000000000000" pitchFamily="2" charset="0"/>
            </a:endParaRPr>
          </a:p>
          <a:p>
            <a:pPr>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Ensure all students who test using braille code have the opportunity to access practice resources</a:t>
            </a:r>
          </a:p>
          <a:p>
            <a:pPr>
              <a:buFont typeface="Wingdings" panose="05000000000000000000" pitchFamily="2" charset="2"/>
              <a:buChar char="§"/>
            </a:pPr>
            <a:endParaRPr lang="en-US" sz="800" dirty="0">
              <a:latin typeface="Roboto" panose="02000000000000000000" pitchFamily="2" charset="0"/>
              <a:ea typeface="Roboto" panose="02000000000000000000" pitchFamily="2" charset="0"/>
              <a:cs typeface="Roboto" panose="02000000000000000000" pitchFamily="2" charset="0"/>
            </a:endParaRPr>
          </a:p>
          <a:p>
            <a:pPr>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DACs received an email </a:t>
            </a:r>
          </a:p>
          <a:p>
            <a:pPr>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Spreadsheet is in the CMAS_Accomm_2026 folder in Syncplicity</a:t>
            </a:r>
          </a:p>
          <a:p>
            <a:pPr>
              <a:buFont typeface="Wingdings" panose="05000000000000000000" pitchFamily="2" charset="2"/>
              <a:buChar char="§"/>
            </a:pPr>
            <a:endParaRPr lang="en-US" sz="800" dirty="0">
              <a:latin typeface="Roboto" panose="02000000000000000000" pitchFamily="2" charset="0"/>
              <a:ea typeface="Roboto" panose="02000000000000000000" pitchFamily="2" charset="0"/>
              <a:cs typeface="Roboto" panose="02000000000000000000" pitchFamily="2" charset="0"/>
            </a:endParaRPr>
          </a:p>
          <a:p>
            <a:pPr marL="744538" lvl="1">
              <a:buFont typeface="Wingdings" panose="05000000000000000000" pitchFamily="2" charset="2"/>
              <a:buChar char="§"/>
              <a:tabLst>
                <a:tab pos="744538" algn="l"/>
              </a:tabLst>
            </a:pPr>
            <a:r>
              <a:rPr lang="en-US" sz="1600" dirty="0">
                <a:latin typeface="Roboto" panose="02000000000000000000" pitchFamily="2" charset="0"/>
                <a:ea typeface="Roboto" panose="02000000000000000000" pitchFamily="2" charset="0"/>
                <a:cs typeface="Roboto" panose="02000000000000000000" pitchFamily="2" charset="0"/>
              </a:rPr>
              <a:t>Confirm each student receives the correct code. Consult with your district's Teacher of the Visually Impaired (TVI) before submitting the braille CPR order</a:t>
            </a:r>
          </a:p>
        </p:txBody>
      </p:sp>
      <p:sp>
        <p:nvSpPr>
          <p:cNvPr id="6" name="Content Placeholder 2">
            <a:extLst>
              <a:ext uri="{FF2B5EF4-FFF2-40B4-BE49-F238E27FC236}">
                <a16:creationId xmlns:a16="http://schemas.microsoft.com/office/drawing/2014/main" id="{C2C37B02-A0D7-7AD6-1A9E-0954FDDD9523}"/>
              </a:ext>
            </a:extLst>
          </p:cNvPr>
          <p:cNvSpPr txBox="1">
            <a:spLocks/>
          </p:cNvSpPr>
          <p:nvPr/>
        </p:nvSpPr>
        <p:spPr>
          <a:xfrm>
            <a:off x="6130185" y="894106"/>
            <a:ext cx="2847562" cy="34805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0" indent="0">
              <a:buFont typeface="Roboto"/>
              <a:buNone/>
            </a:pPr>
            <a:r>
              <a:rPr lang="en-US" sz="1800" b="1" dirty="0">
                <a:latin typeface="Roboto" panose="02000000000000000000" pitchFamily="2" charset="0"/>
                <a:ea typeface="Roboto" panose="02000000000000000000" pitchFamily="2" charset="0"/>
                <a:cs typeface="Roboto" panose="02000000000000000000" pitchFamily="2" charset="0"/>
              </a:rPr>
              <a:t>CMAS Braille CPRs</a:t>
            </a:r>
          </a:p>
          <a:p>
            <a:pPr marL="0" indent="0">
              <a:buFont typeface="Roboto"/>
              <a:buNone/>
            </a:pPr>
            <a:r>
              <a:rPr lang="en-US" sz="800" b="1" dirty="0">
                <a:latin typeface="Roboto" panose="02000000000000000000" pitchFamily="2" charset="0"/>
                <a:ea typeface="Roboto" panose="02000000000000000000" pitchFamily="2" charset="0"/>
                <a:cs typeface="Roboto" panose="02000000000000000000" pitchFamily="2" charset="0"/>
              </a:rPr>
              <a:t> </a:t>
            </a:r>
            <a:endParaRPr lang="en-US" sz="800" dirty="0">
              <a:latin typeface="Roboto" panose="02000000000000000000" pitchFamily="2" charset="0"/>
              <a:ea typeface="Roboto" panose="02000000000000000000" pitchFamily="2" charset="0"/>
              <a:cs typeface="Roboto" panose="02000000000000000000" pitchFamily="2" charset="0"/>
            </a:endParaRPr>
          </a:p>
          <a:p>
            <a:pPr marL="232172" lvl="1">
              <a:lnSpc>
                <a:spcPct val="100000"/>
              </a:lnSpc>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ELA and Social Studies</a:t>
            </a:r>
          </a:p>
          <a:p>
            <a:pPr marL="627063" lvl="2">
              <a:lnSpc>
                <a:spcPct val="100000"/>
              </a:lnSpc>
              <a:buFont typeface="Wingdings" panose="05000000000000000000" pitchFamily="2" charset="2"/>
              <a:buChar char="§"/>
            </a:pPr>
            <a:r>
              <a:rPr lang="en-US" sz="1600" dirty="0">
                <a:latin typeface="Roboto" panose="02000000000000000000" pitchFamily="2" charset="0"/>
                <a:ea typeface="Roboto" panose="02000000000000000000" pitchFamily="2" charset="0"/>
                <a:cs typeface="Roboto" panose="02000000000000000000" pitchFamily="2" charset="0"/>
              </a:rPr>
              <a:t>UEB</a:t>
            </a:r>
          </a:p>
          <a:p>
            <a:pPr marL="232172" lvl="1">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Math and Science</a:t>
            </a:r>
          </a:p>
          <a:p>
            <a:pPr marL="627063" lvl="2">
              <a:buFont typeface="Wingdings" panose="05000000000000000000" pitchFamily="2" charset="2"/>
              <a:buChar char="§"/>
              <a:tabLst>
                <a:tab pos="627063" algn="l"/>
              </a:tabLst>
            </a:pPr>
            <a:r>
              <a:rPr lang="en-US" sz="1600" dirty="0">
                <a:latin typeface="Roboto" panose="02000000000000000000" pitchFamily="2" charset="0"/>
                <a:ea typeface="Roboto" panose="02000000000000000000" pitchFamily="2" charset="0"/>
                <a:cs typeface="Roboto" panose="02000000000000000000" pitchFamily="2" charset="0"/>
              </a:rPr>
              <a:t>UEB with Nemeth</a:t>
            </a:r>
          </a:p>
          <a:p>
            <a:pPr marL="627063" lvl="2">
              <a:buFont typeface="Wingdings" panose="05000000000000000000" pitchFamily="2" charset="2"/>
              <a:buChar char="§"/>
              <a:tabLst>
                <a:tab pos="627063" algn="l"/>
              </a:tabLst>
            </a:pPr>
            <a:r>
              <a:rPr lang="en-US" sz="1600" dirty="0">
                <a:latin typeface="Roboto" panose="02000000000000000000" pitchFamily="2" charset="0"/>
                <a:ea typeface="Roboto" panose="02000000000000000000" pitchFamily="2" charset="0"/>
                <a:cs typeface="Roboto" panose="02000000000000000000" pitchFamily="2" charset="0"/>
              </a:rPr>
              <a:t>UEB Math/Science (formerly Technical) </a:t>
            </a:r>
          </a:p>
          <a:p>
            <a:pPr marL="0" indent="0">
              <a:buNone/>
            </a:pPr>
            <a:endParaRPr lang="en-US" sz="800" dirty="0">
              <a:latin typeface="Roboto" panose="02000000000000000000" pitchFamily="2" charset="0"/>
              <a:ea typeface="Roboto" panose="02000000000000000000" pitchFamily="2" charset="0"/>
              <a:cs typeface="Roboto" panose="02000000000000000000" pitchFamily="2" charset="0"/>
            </a:endParaRPr>
          </a:p>
          <a:p>
            <a:pPr marL="0" indent="0">
              <a:buNone/>
            </a:pPr>
            <a:endParaRPr lang="en-US" sz="800" dirty="0">
              <a:latin typeface="Roboto" panose="02000000000000000000" pitchFamily="2" charset="0"/>
              <a:ea typeface="Roboto" panose="02000000000000000000" pitchFamily="2" charset="0"/>
              <a:cs typeface="Roboto" panose="02000000000000000000" pitchFamily="2" charset="0"/>
            </a:endParaRPr>
          </a:p>
          <a:p>
            <a:pPr marL="0" indent="0" algn="ctr">
              <a:buNone/>
            </a:pPr>
            <a:r>
              <a:rPr lang="en-US" sz="1800" b="1" dirty="0">
                <a:latin typeface="Roboto" panose="02000000000000000000" pitchFamily="2" charset="0"/>
                <a:ea typeface="Roboto" panose="02000000000000000000" pitchFamily="2" charset="0"/>
                <a:cs typeface="Roboto" panose="02000000000000000000" pitchFamily="2" charset="0"/>
              </a:rPr>
              <a:t>Orders due to CDE by </a:t>
            </a:r>
            <a:r>
              <a:rPr lang="en-US" sz="1800" b="1" dirty="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rPr>
              <a:t>September 15, 2025</a:t>
            </a:r>
          </a:p>
          <a:p>
            <a:pPr marL="0" indent="0">
              <a:buNone/>
            </a:pPr>
            <a:endParaRPr lang="en-US" sz="18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404885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729F5-14C9-9DA5-5B37-AC5605F34A63}"/>
              </a:ext>
            </a:extLst>
          </p:cNvPr>
          <p:cNvSpPr>
            <a:spLocks noGrp="1"/>
          </p:cNvSpPr>
          <p:nvPr>
            <p:ph type="title"/>
          </p:nvPr>
        </p:nvSpPr>
        <p:spPr>
          <a:xfrm>
            <a:off x="311699" y="105100"/>
            <a:ext cx="8633517" cy="741300"/>
          </a:xfrm>
        </p:spPr>
        <p:txBody>
          <a:bodyPr/>
          <a:lstStyle/>
          <a:p>
            <a:r>
              <a:rPr lang="en-US" sz="2800" dirty="0"/>
              <a:t>Colorado Student Data Transparency and Security Act</a:t>
            </a:r>
          </a:p>
        </p:txBody>
      </p:sp>
      <p:sp>
        <p:nvSpPr>
          <p:cNvPr id="3" name="Text Placeholder 2">
            <a:extLst>
              <a:ext uri="{FF2B5EF4-FFF2-40B4-BE49-F238E27FC236}">
                <a16:creationId xmlns:a16="http://schemas.microsoft.com/office/drawing/2014/main" id="{378E7BAB-6FEA-F61D-859D-D1054DD72EC7}"/>
              </a:ext>
            </a:extLst>
          </p:cNvPr>
          <p:cNvSpPr>
            <a:spLocks noGrp="1"/>
          </p:cNvSpPr>
          <p:nvPr>
            <p:ph type="body" idx="1"/>
          </p:nvPr>
        </p:nvSpPr>
        <p:spPr/>
        <p:txBody>
          <a:bodyPr/>
          <a:lstStyle/>
          <a:p>
            <a:pPr marL="127000" indent="0">
              <a:buNone/>
            </a:pPr>
            <a:r>
              <a:rPr lang="en-US" sz="1800" dirty="0"/>
              <a:t>Schools and Districts must ensure that their student’s data is protected. Their contract providers may not sell student PII; use student PII to target advertising; use student PII to create student profiles. District contractors must ensure that student PII is protected and they may not misuse or make unauthorized release of student data.</a:t>
            </a:r>
          </a:p>
          <a:p>
            <a:pPr marL="0" indent="0" algn="r">
              <a:buNone/>
            </a:pPr>
            <a:r>
              <a:rPr lang="en-US" sz="1200" dirty="0"/>
              <a:t>[22-16-103, C.R.S.]</a:t>
            </a:r>
          </a:p>
          <a:p>
            <a:pPr marL="0" indent="0">
              <a:buNone/>
            </a:pPr>
            <a:endParaRPr lang="en-US" sz="1000" dirty="0"/>
          </a:p>
          <a:p>
            <a:pPr marL="127000" indent="0">
              <a:buNone/>
            </a:pPr>
            <a:endParaRPr lang="en-US" dirty="0"/>
          </a:p>
        </p:txBody>
      </p:sp>
    </p:spTree>
    <p:extLst>
      <p:ext uri="{BB962C8B-B14F-4D97-AF65-F5344CB8AC3E}">
        <p14:creationId xmlns:p14="http://schemas.microsoft.com/office/powerpoint/2010/main" val="7911349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0E1EC-44CA-3F00-23E3-6458AE07DBB3}"/>
              </a:ext>
            </a:extLst>
          </p:cNvPr>
          <p:cNvSpPr>
            <a:spLocks noGrp="1"/>
          </p:cNvSpPr>
          <p:nvPr>
            <p:ph type="title"/>
          </p:nvPr>
        </p:nvSpPr>
        <p:spPr/>
        <p:txBody>
          <a:bodyPr/>
          <a:lstStyle/>
          <a:p>
            <a:r>
              <a:rPr lang="en-US" sz="2800" dirty="0"/>
              <a:t>CMAS Additional Orders</a:t>
            </a:r>
          </a:p>
        </p:txBody>
      </p:sp>
      <p:sp>
        <p:nvSpPr>
          <p:cNvPr id="5" name="Content Placeholder 1">
            <a:extLst>
              <a:ext uri="{FF2B5EF4-FFF2-40B4-BE49-F238E27FC236}">
                <a16:creationId xmlns:a16="http://schemas.microsoft.com/office/drawing/2014/main" id="{FD4DFD06-6F5B-20A2-C897-60271ED14D6A}"/>
              </a:ext>
            </a:extLst>
          </p:cNvPr>
          <p:cNvSpPr txBox="1">
            <a:spLocks/>
          </p:cNvSpPr>
          <p:nvPr/>
        </p:nvSpPr>
        <p:spPr>
          <a:xfrm>
            <a:off x="111318" y="831651"/>
            <a:ext cx="9032682" cy="35755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buFont typeface="Wingdings" panose="05000000000000000000" pitchFamily="2" charset="2"/>
              <a:buChar char="§"/>
            </a:pPr>
            <a:r>
              <a:rPr lang="en-US" sz="1800" b="1" i="1" u="sng" dirty="0">
                <a:solidFill>
                  <a:srgbClr val="000000"/>
                </a:solidFill>
                <a:latin typeface="Roboto" panose="02000000000000000000" pitchFamily="2" charset="0"/>
                <a:ea typeface="Roboto" panose="02000000000000000000" pitchFamily="2" charset="0"/>
                <a:cs typeface="Roboto" panose="02000000000000000000" pitchFamily="2" charset="0"/>
              </a:rPr>
              <a:t>Do not</a:t>
            </a:r>
            <a:r>
              <a:rPr lang="en-US" sz="1800" b="1" dirty="0">
                <a:solidFill>
                  <a:srgbClr val="000000"/>
                </a:solidFill>
                <a:latin typeface="Roboto" panose="02000000000000000000" pitchFamily="2" charset="0"/>
                <a:ea typeface="Roboto" panose="02000000000000000000" pitchFamily="2" charset="0"/>
                <a:cs typeface="Roboto" panose="02000000000000000000" pitchFamily="2" charset="0"/>
              </a:rPr>
              <a:t> </a:t>
            </a: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place an additional order (AO) for accommodated materials unless you have an </a:t>
            </a:r>
            <a:r>
              <a:rPr lang="en-US" sz="1800" i="1" dirty="0">
                <a:solidFill>
                  <a:srgbClr val="000000"/>
                </a:solidFill>
                <a:latin typeface="Roboto" panose="02000000000000000000" pitchFamily="2" charset="0"/>
                <a:ea typeface="Roboto" panose="02000000000000000000" pitchFamily="2" charset="0"/>
                <a:cs typeface="Roboto" panose="02000000000000000000" pitchFamily="2" charset="0"/>
              </a:rPr>
              <a:t>actual</a:t>
            </a: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 student registered for that accommodation</a:t>
            </a:r>
          </a:p>
          <a:p>
            <a:pPr lvl="1">
              <a:buFont typeface="Wingdings" panose="05000000000000000000" pitchFamily="2" charset="2"/>
              <a:buChar char="§"/>
            </a:pP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AOs will not be approved</a:t>
            </a:r>
          </a:p>
          <a:p>
            <a:pPr lvl="1">
              <a:buFont typeface="Wingdings" panose="05000000000000000000" pitchFamily="2" charset="2"/>
              <a:buChar char="§"/>
            </a:pP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Potential for misadministration and/or test security issues</a:t>
            </a:r>
          </a:p>
          <a:p>
            <a:pPr>
              <a:buFont typeface="Wingdings" panose="05000000000000000000" pitchFamily="2" charset="2"/>
              <a:buChar char="§"/>
            </a:pP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Orders for </a:t>
            </a:r>
            <a:r>
              <a:rPr lang="en-US" sz="1800" b="1" i="1" u="sng" dirty="0">
                <a:solidFill>
                  <a:srgbClr val="000000"/>
                </a:solidFill>
                <a:latin typeface="Roboto" panose="02000000000000000000" pitchFamily="2" charset="0"/>
                <a:ea typeface="Roboto" panose="02000000000000000000" pitchFamily="2" charset="0"/>
                <a:cs typeface="Roboto" panose="02000000000000000000" pitchFamily="2" charset="0"/>
              </a:rPr>
              <a:t>all</a:t>
            </a: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 accommodated materials are due during the initial registration window (</a:t>
            </a:r>
            <a:r>
              <a:rPr lang="en-US" sz="1800" b="1" dirty="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rPr>
              <a:t>January 12 through 30</a:t>
            </a: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 – printed materials must be produced in advance of testing</a:t>
            </a:r>
          </a:p>
          <a:p>
            <a:pPr lvl="1">
              <a:buFont typeface="Wingdings" panose="05000000000000000000" pitchFamily="2" charset="2"/>
              <a:buChar char="§"/>
            </a:pP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A</a:t>
            </a:r>
            <a:r>
              <a:rPr lang="en-US" sz="1800" dirty="0">
                <a:latin typeface="Roboto" panose="02000000000000000000" pitchFamily="2" charset="0"/>
                <a:ea typeface="Roboto" panose="02000000000000000000" pitchFamily="2" charset="0"/>
                <a:cs typeface="Roboto" panose="02000000000000000000" pitchFamily="2" charset="0"/>
              </a:rPr>
              <a:t>uditory/signed presentation scripts</a:t>
            </a:r>
          </a:p>
          <a:p>
            <a:pPr lvl="1">
              <a:buFont typeface="Wingdings" panose="05000000000000000000" pitchFamily="2" charset="2"/>
              <a:buChar char="§"/>
            </a:pPr>
            <a:r>
              <a:rPr lang="en-US" sz="1800" dirty="0">
                <a:latin typeface="Roboto" panose="02000000000000000000" pitchFamily="2" charset="0"/>
                <a:ea typeface="Roboto" panose="02000000000000000000" pitchFamily="2" charset="0"/>
                <a:cs typeface="Roboto" panose="02000000000000000000" pitchFamily="2" charset="0"/>
              </a:rPr>
              <a:t>Braille, large print, and standard print paper tests (English and Spanish)</a:t>
            </a:r>
          </a:p>
          <a:p>
            <a:pPr lvl="1">
              <a:buFont typeface="Wingdings" panose="05000000000000000000" pitchFamily="2" charset="2"/>
              <a:buChar char="§"/>
            </a:pPr>
            <a:r>
              <a:rPr lang="en-US" sz="1800" dirty="0">
                <a:solidFill>
                  <a:srgbClr val="000000"/>
                </a:solidFill>
                <a:latin typeface="Roboto" panose="02000000000000000000" pitchFamily="2" charset="0"/>
                <a:ea typeface="Roboto" panose="02000000000000000000" pitchFamily="2" charset="0"/>
                <a:cs typeface="Roboto" panose="02000000000000000000" pitchFamily="2" charset="0"/>
              </a:rPr>
              <a:t>Visual descriptions</a:t>
            </a:r>
          </a:p>
        </p:txBody>
      </p:sp>
    </p:spTree>
    <p:extLst>
      <p:ext uri="{BB962C8B-B14F-4D97-AF65-F5344CB8AC3E}">
        <p14:creationId xmlns:p14="http://schemas.microsoft.com/office/powerpoint/2010/main" val="10452149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Google Shape;512;p23">
            <a:extLst>
              <a:ext uri="{FF2B5EF4-FFF2-40B4-BE49-F238E27FC236}">
                <a16:creationId xmlns:a16="http://schemas.microsoft.com/office/drawing/2014/main" id="{0155DD77-DCA3-B93D-8903-D3D3D32456D3}"/>
              </a:ext>
            </a:extLst>
          </p:cNvPr>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28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Emergency, Unique, and Special Accommodations</a:t>
            </a:r>
            <a:endParaRPr sz="2800" dirty="0">
              <a:solidFill>
                <a:schemeClr val="bg1"/>
              </a:solidFill>
              <a:latin typeface="Roboto Medium" panose="02000000000000000000" pitchFamily="2" charset="0"/>
              <a:ea typeface="Roboto Medium" panose="02000000000000000000" pitchFamily="2" charset="0"/>
              <a:cs typeface="Roboto Medium" panose="02000000000000000000" pitchFamily="2" charset="0"/>
            </a:endParaRPr>
          </a:p>
        </p:txBody>
      </p:sp>
      <p:pic>
        <p:nvPicPr>
          <p:cNvPr id="5" name="Picture 4" descr="CDE Logo">
            <a:extLst>
              <a:ext uri="{FF2B5EF4-FFF2-40B4-BE49-F238E27FC236}">
                <a16:creationId xmlns:a16="http://schemas.microsoft.com/office/drawing/2014/main" id="{F91CF59C-3BE2-4AB9-499A-EEA6495749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0420"/>
          <a:stretch/>
        </p:blipFill>
        <p:spPr>
          <a:xfrm>
            <a:off x="7497912" y="4414118"/>
            <a:ext cx="1587797" cy="496930"/>
          </a:xfrm>
          <a:prstGeom prst="rect">
            <a:avLst/>
          </a:prstGeom>
        </p:spPr>
      </p:pic>
    </p:spTree>
    <p:extLst>
      <p:ext uri="{BB962C8B-B14F-4D97-AF65-F5344CB8AC3E}">
        <p14:creationId xmlns:p14="http://schemas.microsoft.com/office/powerpoint/2010/main" val="38934920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CB48F-00EF-1A5F-ED85-2353AAAEB61E}"/>
              </a:ext>
            </a:extLst>
          </p:cNvPr>
          <p:cNvSpPr>
            <a:spLocks noGrp="1"/>
          </p:cNvSpPr>
          <p:nvPr>
            <p:ph type="title"/>
          </p:nvPr>
        </p:nvSpPr>
        <p:spPr/>
        <p:txBody>
          <a:bodyPr/>
          <a:lstStyle/>
          <a:p>
            <a:r>
              <a:rPr lang="en-US" sz="2800" dirty="0"/>
              <a:t>Emergency Accommodations</a:t>
            </a:r>
          </a:p>
        </p:txBody>
      </p:sp>
      <p:sp>
        <p:nvSpPr>
          <p:cNvPr id="5" name="Content Placeholder 4">
            <a:extLst>
              <a:ext uri="{FF2B5EF4-FFF2-40B4-BE49-F238E27FC236}">
                <a16:creationId xmlns:a16="http://schemas.microsoft.com/office/drawing/2014/main" id="{6D1E3448-D5AF-5AB3-5B88-36CA3753E50B}"/>
              </a:ext>
            </a:extLst>
          </p:cNvPr>
          <p:cNvSpPr txBox="1">
            <a:spLocks/>
          </p:cNvSpPr>
          <p:nvPr/>
        </p:nvSpPr>
        <p:spPr>
          <a:xfrm>
            <a:off x="231551" y="922083"/>
            <a:ext cx="8490066" cy="3582489"/>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0" indent="0">
              <a:buNone/>
            </a:pPr>
            <a:r>
              <a:rPr lang="en-US" sz="1400" dirty="0">
                <a:solidFill>
                  <a:srgbClr val="000000"/>
                </a:solidFill>
              </a:rPr>
              <a:t>Need as a result of </a:t>
            </a:r>
            <a:r>
              <a:rPr lang="en-US" sz="1400" b="1" dirty="0">
                <a:solidFill>
                  <a:srgbClr val="000000"/>
                </a:solidFill>
              </a:rPr>
              <a:t>unexpected and unforeseen circumstances </a:t>
            </a:r>
          </a:p>
          <a:p>
            <a:pPr marL="228600" indent="-342900">
              <a:buFont typeface="Wingdings" panose="05000000000000000000" pitchFamily="2" charset="2"/>
              <a:buChar char="§"/>
            </a:pPr>
            <a:r>
              <a:rPr lang="en-US" sz="1400" dirty="0">
                <a:solidFill>
                  <a:srgbClr val="000000"/>
                </a:solidFill>
              </a:rPr>
              <a:t>Are not documented in an IEP/504 plan or for individual students in the LIEP</a:t>
            </a:r>
            <a:endParaRPr lang="en-US" sz="1400" dirty="0">
              <a:solidFill>
                <a:srgbClr val="000000"/>
              </a:solidFill>
              <a:highlight>
                <a:srgbClr val="FFFF00"/>
              </a:highlight>
            </a:endParaRPr>
          </a:p>
          <a:p>
            <a:pPr marL="228600" indent="-342900">
              <a:buFont typeface="Wingdings" panose="05000000000000000000" pitchFamily="2" charset="2"/>
              <a:buChar char="§"/>
            </a:pPr>
            <a:r>
              <a:rPr lang="en-US" sz="1400" dirty="0">
                <a:solidFill>
                  <a:srgbClr val="000000"/>
                </a:solidFill>
              </a:rPr>
              <a:t>Documentation is maintained at the district level</a:t>
            </a:r>
          </a:p>
          <a:p>
            <a:pPr marL="228600" indent="-342900">
              <a:buFont typeface="Wingdings" panose="05000000000000000000" pitchFamily="2" charset="2"/>
              <a:buChar char="§"/>
            </a:pPr>
            <a:r>
              <a:rPr lang="en-US" sz="1400" dirty="0">
                <a:solidFill>
                  <a:srgbClr val="000000"/>
                </a:solidFill>
              </a:rPr>
              <a:t>Usually Human Scribe</a:t>
            </a:r>
          </a:p>
          <a:p>
            <a:pPr marL="685800" lvl="1" indent="-342900">
              <a:buFont typeface="Wingdings" panose="05000000000000000000" pitchFamily="2" charset="2"/>
              <a:buChar char="§"/>
            </a:pPr>
            <a:r>
              <a:rPr lang="en-US" sz="1200" b="1" dirty="0">
                <a:solidFill>
                  <a:srgbClr val="000000"/>
                </a:solidFill>
              </a:rPr>
              <a:t>ACCESS</a:t>
            </a:r>
            <a:r>
              <a:rPr lang="en-US" sz="1200" dirty="0">
                <a:solidFill>
                  <a:srgbClr val="000000"/>
                </a:solidFill>
              </a:rPr>
              <a:t>: </a:t>
            </a:r>
            <a:r>
              <a:rPr lang="en-US" sz="1200" u="sng" dirty="0">
                <a:solidFill>
                  <a:srgbClr val="000000"/>
                </a:solidFill>
              </a:rPr>
              <a:t>Do not</a:t>
            </a:r>
            <a:r>
              <a:rPr lang="en-US" sz="1200" dirty="0">
                <a:solidFill>
                  <a:srgbClr val="000000"/>
                </a:solidFill>
              </a:rPr>
              <a:t> use STT as an emergency accommodation</a:t>
            </a:r>
          </a:p>
          <a:p>
            <a:pPr marL="685800" lvl="1" indent="-342900">
              <a:buFont typeface="Wingdings" panose="05000000000000000000" pitchFamily="2" charset="2"/>
              <a:buChar char="§"/>
            </a:pPr>
            <a:r>
              <a:rPr lang="en-US" sz="1200" b="1" dirty="0">
                <a:solidFill>
                  <a:srgbClr val="000000"/>
                </a:solidFill>
              </a:rPr>
              <a:t>CMAS</a:t>
            </a:r>
            <a:r>
              <a:rPr lang="en-US" sz="1200" dirty="0">
                <a:solidFill>
                  <a:srgbClr val="000000"/>
                </a:solidFill>
              </a:rPr>
              <a:t>: STT may not be the most appropriate choice as an emergency accommodation (students must self-edit independently)</a:t>
            </a:r>
          </a:p>
          <a:p>
            <a:pPr marL="228600" indent="-342900">
              <a:buFont typeface="Wingdings" panose="05000000000000000000" pitchFamily="2" charset="2"/>
              <a:buChar char="§"/>
            </a:pPr>
            <a:r>
              <a:rPr lang="en-US" sz="1400" dirty="0">
                <a:solidFill>
                  <a:srgbClr val="000000"/>
                </a:solidFill>
              </a:rPr>
              <a:t>Emergency Accommodation Forms</a:t>
            </a:r>
            <a:endParaRPr lang="en-US" sz="1400" dirty="0">
              <a:solidFill>
                <a:srgbClr val="000000"/>
              </a:solidFill>
              <a:hlinkClick r:id="rId2"/>
            </a:endParaRPr>
          </a:p>
          <a:p>
            <a:pPr marL="685800" lvl="1" indent="-342900">
              <a:buFont typeface="Wingdings" panose="05000000000000000000" pitchFamily="2" charset="2"/>
              <a:buChar char="§"/>
            </a:pPr>
            <a:r>
              <a:rPr lang="en-US" sz="1100" dirty="0">
                <a:solidFill>
                  <a:srgbClr val="000000"/>
                </a:solidFill>
                <a:hlinkClick r:id="rId2"/>
              </a:rPr>
              <a:t>WIDA ACCESS</a:t>
            </a:r>
            <a:r>
              <a:rPr lang="en-US" sz="1100" dirty="0">
                <a:solidFill>
                  <a:srgbClr val="000000"/>
                </a:solidFill>
              </a:rPr>
              <a:t> (</a:t>
            </a:r>
            <a:r>
              <a:rPr lang="en-US" sz="1100" i="1" dirty="0">
                <a:solidFill>
                  <a:srgbClr val="000000"/>
                </a:solidFill>
              </a:rPr>
              <a:t>Appendix C: Accommodations </a:t>
            </a:r>
            <a:r>
              <a:rPr lang="en-US" sz="1100" dirty="0">
                <a:solidFill>
                  <a:srgbClr val="000000"/>
                </a:solidFill>
              </a:rPr>
              <a:t>of the </a:t>
            </a:r>
            <a:r>
              <a:rPr lang="en-US" sz="1100" i="1" dirty="0">
                <a:solidFill>
                  <a:srgbClr val="000000"/>
                </a:solidFill>
              </a:rPr>
              <a:t>Colorado Resource Document)</a:t>
            </a:r>
            <a:endParaRPr lang="en-US" sz="1100" dirty="0">
              <a:solidFill>
                <a:srgbClr val="000000"/>
              </a:solidFill>
            </a:endParaRPr>
          </a:p>
          <a:p>
            <a:pPr marL="685800" lvl="1" indent="-342900">
              <a:buFont typeface="Wingdings" panose="05000000000000000000" pitchFamily="2" charset="2"/>
              <a:buChar char="§"/>
            </a:pPr>
            <a:r>
              <a:rPr lang="en-US" sz="1100" dirty="0">
                <a:solidFill>
                  <a:srgbClr val="000000"/>
                </a:solidFill>
              </a:rPr>
              <a:t>CMAS (</a:t>
            </a:r>
            <a:r>
              <a:rPr lang="en-US" sz="1100" i="1" dirty="0">
                <a:solidFill>
                  <a:srgbClr val="000000"/>
                </a:solidFill>
              </a:rPr>
              <a:t>Appendix G: Accommodations </a:t>
            </a:r>
            <a:r>
              <a:rPr lang="en-US" sz="1100" dirty="0">
                <a:solidFill>
                  <a:srgbClr val="000000"/>
                </a:solidFill>
              </a:rPr>
              <a:t>of the </a:t>
            </a:r>
            <a:r>
              <a:rPr lang="en-US" sz="1100" i="1" dirty="0">
                <a:solidFill>
                  <a:srgbClr val="000000"/>
                </a:solidFill>
              </a:rPr>
              <a:t>CMAS and CoAlt Procedures Manual)</a:t>
            </a:r>
            <a:endParaRPr lang="en-US" sz="1100" dirty="0">
              <a:solidFill>
                <a:srgbClr val="000000"/>
              </a:solidFill>
            </a:endParaRPr>
          </a:p>
          <a:p>
            <a:pPr marL="228600" indent="-342900">
              <a:buFont typeface="Wingdings" panose="05000000000000000000" pitchFamily="2" charset="2"/>
              <a:buChar char="§"/>
            </a:pPr>
            <a:r>
              <a:rPr lang="en-US" sz="1400" dirty="0">
                <a:solidFill>
                  <a:srgbClr val="000000"/>
                </a:solidFill>
              </a:rPr>
              <a:t>Emergency Accommodation Spreadsheets templates found on the </a:t>
            </a:r>
            <a:r>
              <a:rPr lang="en-US" sz="1400" dirty="0">
                <a:solidFill>
                  <a:srgbClr val="000000"/>
                </a:solidFill>
                <a:hlinkClick r:id="rId3"/>
              </a:rPr>
              <a:t>Accommodations Training</a:t>
            </a:r>
            <a:r>
              <a:rPr lang="en-US" sz="1400" dirty="0">
                <a:solidFill>
                  <a:srgbClr val="000000"/>
                </a:solidFill>
              </a:rPr>
              <a:t> page</a:t>
            </a:r>
          </a:p>
          <a:p>
            <a:pPr marL="228600" indent="-342900">
              <a:buFont typeface="Wingdings" panose="05000000000000000000" pitchFamily="2" charset="2"/>
              <a:buChar char="§"/>
            </a:pPr>
            <a:r>
              <a:rPr lang="en-US" sz="1400" dirty="0">
                <a:solidFill>
                  <a:srgbClr val="000000"/>
                </a:solidFill>
              </a:rPr>
              <a:t>Upload completed spreadsheets at the end of the window in Syncplicity:</a:t>
            </a:r>
          </a:p>
          <a:p>
            <a:pPr marL="685800" lvl="1" indent="-342900">
              <a:buFont typeface="Wingdings" panose="05000000000000000000" pitchFamily="2" charset="2"/>
              <a:buChar char="§"/>
            </a:pPr>
            <a:r>
              <a:rPr lang="en-US" sz="1200" dirty="0">
                <a:solidFill>
                  <a:srgbClr val="000000"/>
                </a:solidFill>
              </a:rPr>
              <a:t>ACCESS_Accomm_2026 folder</a:t>
            </a:r>
          </a:p>
          <a:p>
            <a:pPr marL="685800" lvl="1" indent="-342900">
              <a:buFont typeface="Wingdings" panose="05000000000000000000" pitchFamily="2" charset="2"/>
              <a:buChar char="§"/>
            </a:pPr>
            <a:r>
              <a:rPr lang="en-US" sz="1200" dirty="0">
                <a:solidFill>
                  <a:srgbClr val="000000"/>
                </a:solidFill>
              </a:rPr>
              <a:t>CMAS_Accomm_2026 folder</a:t>
            </a:r>
          </a:p>
          <a:p>
            <a:pPr marL="1143000" lvl="2" indent="-342900">
              <a:buFont typeface="Wingdings" panose="05000000000000000000" pitchFamily="2" charset="2"/>
              <a:buChar char="§"/>
            </a:pPr>
            <a:r>
              <a:rPr lang="en-US" sz="1200" dirty="0">
                <a:solidFill>
                  <a:srgbClr val="000000"/>
                </a:solidFill>
              </a:rPr>
              <a:t>Upload the completed spreadsheet by April 24, 2026 </a:t>
            </a:r>
            <a:endParaRPr lang="en-US" dirty="0">
              <a:solidFill>
                <a:srgbClr val="000000"/>
              </a:solidFill>
            </a:endParaRPr>
          </a:p>
        </p:txBody>
      </p:sp>
      <p:sp>
        <p:nvSpPr>
          <p:cNvPr id="3" name="TextBox 2">
            <a:extLst>
              <a:ext uri="{FF2B5EF4-FFF2-40B4-BE49-F238E27FC236}">
                <a16:creationId xmlns:a16="http://schemas.microsoft.com/office/drawing/2014/main" id="{514C2184-2FA3-46EF-6740-50C507881E6B}"/>
              </a:ext>
            </a:extLst>
          </p:cNvPr>
          <p:cNvSpPr txBox="1"/>
          <p:nvPr/>
        </p:nvSpPr>
        <p:spPr>
          <a:xfrm>
            <a:off x="1792613" y="4474999"/>
            <a:ext cx="5281740" cy="523220"/>
          </a:xfrm>
          <a:prstGeom prst="rect">
            <a:avLst/>
          </a:prstGeom>
          <a:solidFill>
            <a:srgbClr val="002060"/>
          </a:solidFill>
        </p:spPr>
        <p:txBody>
          <a:bodyPr wrap="square" rtlCol="0">
            <a:spAutoFit/>
          </a:bodyPr>
          <a:lstStyle/>
          <a:p>
            <a:pPr lvl="1" algn="ctr"/>
            <a:r>
              <a:rPr lang="en-US" dirty="0">
                <a:solidFill>
                  <a:schemeClr val="bg1"/>
                </a:solidFill>
                <a:latin typeface="Roboto" panose="02000000000000000000" pitchFamily="2" charset="0"/>
                <a:ea typeface="Roboto" panose="02000000000000000000" pitchFamily="2" charset="0"/>
                <a:cs typeface="Roboto" panose="02000000000000000000" pitchFamily="2" charset="0"/>
              </a:rPr>
              <a:t>If a student receives a concussion during the testing window, contact </a:t>
            </a:r>
            <a:r>
              <a:rPr lang="en-US" dirty="0">
                <a:solidFill>
                  <a:schemeClr val="accent5">
                    <a:lumMod val="60000"/>
                    <a:lumOff val="40000"/>
                  </a:schemeClr>
                </a:solidFill>
                <a:latin typeface="Roboto" panose="02000000000000000000" pitchFamily="2" charset="0"/>
                <a:ea typeface="Roboto" panose="02000000000000000000" pitchFamily="2" charset="0"/>
                <a:cs typeface="Roboto" panose="02000000000000000000" pitchFamily="2" charset="0"/>
                <a:hlinkClick r:id="rId4">
                  <a:extLst>
                    <a:ext uri="{A12FA001-AC4F-418D-AE19-62706E023703}">
                      <ahyp:hlinkClr xmlns:ahyp="http://schemas.microsoft.com/office/drawing/2018/hyperlinkcolor" val="tx"/>
                    </a:ext>
                  </a:extLst>
                </a:hlinkClick>
              </a:rPr>
              <a:t>Arti Sachdeva</a:t>
            </a:r>
            <a:r>
              <a:rPr lang="en-US" dirty="0">
                <a:solidFill>
                  <a:schemeClr val="accent5">
                    <a:lumMod val="60000"/>
                    <a:lumOff val="40000"/>
                  </a:schemeClr>
                </a:solidFill>
                <a:latin typeface="Roboto" panose="02000000000000000000" pitchFamily="2" charset="0"/>
                <a:ea typeface="Roboto" panose="02000000000000000000" pitchFamily="2" charset="0"/>
                <a:cs typeface="Roboto" panose="02000000000000000000" pitchFamily="2" charset="0"/>
              </a:rPr>
              <a:t> </a:t>
            </a:r>
            <a:r>
              <a:rPr lang="en-US" dirty="0">
                <a:solidFill>
                  <a:schemeClr val="bg1"/>
                </a:solidFill>
                <a:latin typeface="Roboto" panose="02000000000000000000" pitchFamily="2" charset="0"/>
                <a:ea typeface="Roboto" panose="02000000000000000000" pitchFamily="2" charset="0"/>
                <a:cs typeface="Roboto" panose="02000000000000000000" pitchFamily="2" charset="0"/>
              </a:rPr>
              <a:t>at CDE</a:t>
            </a:r>
          </a:p>
        </p:txBody>
      </p:sp>
    </p:spTree>
    <p:extLst>
      <p:ext uri="{BB962C8B-B14F-4D97-AF65-F5344CB8AC3E}">
        <p14:creationId xmlns:p14="http://schemas.microsoft.com/office/powerpoint/2010/main" val="37339006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8557F-58B4-809A-2044-68A681321D24}"/>
              </a:ext>
            </a:extLst>
          </p:cNvPr>
          <p:cNvSpPr>
            <a:spLocks noGrp="1"/>
          </p:cNvSpPr>
          <p:nvPr>
            <p:ph type="title"/>
          </p:nvPr>
        </p:nvSpPr>
        <p:spPr/>
        <p:txBody>
          <a:bodyPr/>
          <a:lstStyle/>
          <a:p>
            <a:r>
              <a:rPr lang="en-US" sz="2800" dirty="0"/>
              <a:t>Unique Accommodation Requests (UARs)</a:t>
            </a:r>
          </a:p>
        </p:txBody>
      </p:sp>
      <p:sp>
        <p:nvSpPr>
          <p:cNvPr id="3" name="TextBox 2">
            <a:extLst>
              <a:ext uri="{FF2B5EF4-FFF2-40B4-BE49-F238E27FC236}">
                <a16:creationId xmlns:a16="http://schemas.microsoft.com/office/drawing/2014/main" id="{0A868B62-9A80-3E13-A0BA-ABF5128671CD}"/>
              </a:ext>
            </a:extLst>
          </p:cNvPr>
          <p:cNvSpPr txBox="1"/>
          <p:nvPr/>
        </p:nvSpPr>
        <p:spPr>
          <a:xfrm>
            <a:off x="390769" y="1039446"/>
            <a:ext cx="8346831" cy="2802819"/>
          </a:xfrm>
          <a:prstGeom prst="rect">
            <a:avLst/>
          </a:prstGeom>
          <a:noFill/>
        </p:spPr>
        <p:txBody>
          <a:bodyPr wrap="square" rtlCol="0">
            <a:spAutoFit/>
          </a:bodyPr>
          <a:lstStyle/>
          <a:p>
            <a:pPr marL="0" indent="0">
              <a:lnSpc>
                <a:spcPct val="120000"/>
              </a:lnSpc>
              <a:buNone/>
            </a:pPr>
            <a:r>
              <a:rPr lang="en-US" sz="1800" b="1" dirty="0">
                <a:latin typeface="Roboto" panose="02000000000000000000" pitchFamily="2" charset="0"/>
                <a:ea typeface="Roboto" panose="02000000000000000000" pitchFamily="2" charset="0"/>
                <a:cs typeface="Roboto" panose="02000000000000000000" pitchFamily="2" charset="0"/>
              </a:rPr>
              <a:t>A </a:t>
            </a:r>
            <a:r>
              <a:rPr lang="en-US" sz="1800" b="1" i="1" u="sng" dirty="0">
                <a:latin typeface="Roboto" panose="02000000000000000000" pitchFamily="2" charset="0"/>
                <a:ea typeface="Roboto" panose="02000000000000000000" pitchFamily="2" charset="0"/>
                <a:cs typeface="Roboto" panose="02000000000000000000" pitchFamily="2" charset="0"/>
              </a:rPr>
              <a:t>very limited number</a:t>
            </a:r>
            <a:r>
              <a:rPr lang="en-US" sz="1800" b="1" i="1" dirty="0">
                <a:latin typeface="Roboto" panose="02000000000000000000" pitchFamily="2" charset="0"/>
                <a:ea typeface="Roboto" panose="02000000000000000000" pitchFamily="2" charset="0"/>
                <a:cs typeface="Roboto" panose="02000000000000000000" pitchFamily="2" charset="0"/>
              </a:rPr>
              <a:t> </a:t>
            </a:r>
            <a:r>
              <a:rPr lang="en-US" sz="1800" b="1" dirty="0">
                <a:latin typeface="Roboto" panose="02000000000000000000" pitchFamily="2" charset="0"/>
                <a:ea typeface="Roboto" panose="02000000000000000000" pitchFamily="2" charset="0"/>
                <a:cs typeface="Roboto" panose="02000000000000000000" pitchFamily="2" charset="0"/>
              </a:rPr>
              <a:t>of students may meet specific criteria to qualify for unique accommodations</a:t>
            </a:r>
          </a:p>
          <a:p>
            <a:pPr marL="227013" indent="-227013">
              <a:lnSpc>
                <a:spcPct val="120000"/>
              </a:lnSpc>
              <a:buFont typeface="Wingdings" panose="05000000000000000000" pitchFamily="2" charset="2"/>
              <a:buChar char="§"/>
            </a:pPr>
            <a:r>
              <a:rPr lang="en-US" sz="1600" dirty="0">
                <a:latin typeface="Roboto" panose="02000000000000000000" pitchFamily="2" charset="0"/>
                <a:ea typeface="Roboto" panose="02000000000000000000" pitchFamily="2" charset="0"/>
                <a:cs typeface="Roboto" panose="02000000000000000000" pitchFamily="2" charset="0"/>
              </a:rPr>
              <a:t>The requested UAR must be listed on the IEP/504 and tied to an instructional goal</a:t>
            </a:r>
          </a:p>
          <a:p>
            <a:pPr marL="227013" indent="-227013">
              <a:lnSpc>
                <a:spcPct val="120000"/>
              </a:lnSpc>
              <a:buFont typeface="Wingdings" panose="05000000000000000000" pitchFamily="2" charset="2"/>
              <a:buChar char="§"/>
            </a:pPr>
            <a:r>
              <a:rPr lang="en-US" sz="1600" dirty="0">
                <a:latin typeface="Roboto" panose="02000000000000000000" pitchFamily="2" charset="0"/>
                <a:ea typeface="Roboto" panose="02000000000000000000" pitchFamily="2" charset="0"/>
                <a:cs typeface="Roboto" panose="02000000000000000000" pitchFamily="2" charset="0"/>
              </a:rPr>
              <a:t>There must be a direct connection between the student’s disability and the ability to access the test</a:t>
            </a:r>
          </a:p>
          <a:p>
            <a:pPr marL="227013" indent="-227013">
              <a:lnSpc>
                <a:spcPct val="120000"/>
              </a:lnSpc>
              <a:buFont typeface="Wingdings" panose="05000000000000000000" pitchFamily="2" charset="2"/>
              <a:buChar char="§"/>
            </a:pPr>
            <a:r>
              <a:rPr lang="en-US" sz="1600" dirty="0">
                <a:latin typeface="Roboto" panose="02000000000000000000" pitchFamily="2" charset="0"/>
                <a:ea typeface="Roboto" panose="02000000000000000000" pitchFamily="2" charset="0"/>
                <a:cs typeface="Roboto" panose="02000000000000000000" pitchFamily="2" charset="0"/>
              </a:rPr>
              <a:t>These accommodations might impact the construct being measured by the assessment</a:t>
            </a:r>
          </a:p>
          <a:p>
            <a:pPr marL="227013" indent="-227013">
              <a:lnSpc>
                <a:spcPct val="120000"/>
              </a:lnSpc>
              <a:buFont typeface="Wingdings" panose="05000000000000000000" pitchFamily="2" charset="2"/>
              <a:buChar char="§"/>
            </a:pPr>
            <a:r>
              <a:rPr lang="en-US" sz="1600" dirty="0">
                <a:latin typeface="Roboto" panose="02000000000000000000" pitchFamily="2" charset="0"/>
                <a:ea typeface="Roboto" panose="02000000000000000000" pitchFamily="2" charset="0"/>
                <a:cs typeface="Roboto" panose="02000000000000000000" pitchFamily="2" charset="0"/>
              </a:rPr>
              <a:t>Additional documentation is required</a:t>
            </a:r>
          </a:p>
          <a:p>
            <a:pPr marL="227013" indent="-227013">
              <a:lnSpc>
                <a:spcPct val="120000"/>
              </a:lnSpc>
              <a:buFont typeface="Wingdings" panose="05000000000000000000" pitchFamily="2" charset="2"/>
              <a:buChar char="§"/>
            </a:pPr>
            <a:r>
              <a:rPr lang="en-US" sz="1600" dirty="0">
                <a:latin typeface="Roboto" panose="02000000000000000000" pitchFamily="2" charset="0"/>
                <a:ea typeface="Roboto" panose="02000000000000000000" pitchFamily="2" charset="0"/>
                <a:cs typeface="Roboto" panose="02000000000000000000" pitchFamily="2" charset="0"/>
              </a:rPr>
              <a:t>Do not submit the student’s IEP or 504 plan</a:t>
            </a:r>
          </a:p>
        </p:txBody>
      </p:sp>
      <p:sp>
        <p:nvSpPr>
          <p:cNvPr id="7" name="TextBox 6">
            <a:extLst>
              <a:ext uri="{FF2B5EF4-FFF2-40B4-BE49-F238E27FC236}">
                <a16:creationId xmlns:a16="http://schemas.microsoft.com/office/drawing/2014/main" id="{3F47B2AD-1739-B3C9-E5A4-59917649BC39}"/>
              </a:ext>
            </a:extLst>
          </p:cNvPr>
          <p:cNvSpPr txBox="1"/>
          <p:nvPr/>
        </p:nvSpPr>
        <p:spPr>
          <a:xfrm>
            <a:off x="1500553" y="4471114"/>
            <a:ext cx="5791199" cy="507831"/>
          </a:xfrm>
          <a:prstGeom prst="rect">
            <a:avLst/>
          </a:prstGeom>
          <a:solidFill>
            <a:srgbClr val="BC7CE4"/>
          </a:solidFill>
        </p:spPr>
        <p:txBody>
          <a:bodyPr wrap="square" rtlCol="0">
            <a:spAutoFit/>
          </a:bodyPr>
          <a:lstStyle/>
          <a:p>
            <a:pPr algn="ctr"/>
            <a:r>
              <a:rPr lang="en-US" sz="1350" dirty="0">
                <a:latin typeface="Roboto" panose="02000000000000000000" pitchFamily="2" charset="0"/>
                <a:ea typeface="Roboto" panose="02000000000000000000" pitchFamily="2" charset="0"/>
                <a:cs typeface="Roboto" panose="02000000000000000000" pitchFamily="2" charset="0"/>
              </a:rPr>
              <a:t>Use of unique accommodations without CDE approval may result in invalidation or score suppression</a:t>
            </a:r>
          </a:p>
        </p:txBody>
      </p:sp>
    </p:spTree>
    <p:extLst>
      <p:ext uri="{BB962C8B-B14F-4D97-AF65-F5344CB8AC3E}">
        <p14:creationId xmlns:p14="http://schemas.microsoft.com/office/powerpoint/2010/main" val="4267390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1E41D-1132-2401-ACFF-2210A4C8C4F0}"/>
              </a:ext>
            </a:extLst>
          </p:cNvPr>
          <p:cNvSpPr>
            <a:spLocks noGrp="1"/>
          </p:cNvSpPr>
          <p:nvPr>
            <p:ph type="title"/>
          </p:nvPr>
        </p:nvSpPr>
        <p:spPr/>
        <p:txBody>
          <a:bodyPr/>
          <a:lstStyle/>
          <a:p>
            <a:r>
              <a:rPr lang="en-US" sz="2800" dirty="0"/>
              <a:t>ACCESS and CMAS UARs</a:t>
            </a:r>
          </a:p>
        </p:txBody>
      </p:sp>
      <p:sp>
        <p:nvSpPr>
          <p:cNvPr id="5" name="Content Placeholder 2">
            <a:extLst>
              <a:ext uri="{FF2B5EF4-FFF2-40B4-BE49-F238E27FC236}">
                <a16:creationId xmlns:a16="http://schemas.microsoft.com/office/drawing/2014/main" id="{43E09969-C1EA-BF80-B690-3A33C926F805}"/>
              </a:ext>
            </a:extLst>
          </p:cNvPr>
          <p:cNvSpPr txBox="1">
            <a:spLocks/>
          </p:cNvSpPr>
          <p:nvPr/>
        </p:nvSpPr>
        <p:spPr>
          <a:xfrm>
            <a:off x="72308" y="846401"/>
            <a:ext cx="4028637" cy="3127084"/>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lnSpc>
                <a:spcPct val="100000"/>
              </a:lnSpc>
              <a:buFont typeface="Wingdings" panose="05000000000000000000" pitchFamily="2" charset="2"/>
              <a:buChar char="§"/>
            </a:pP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WIDA ACCESS</a:t>
            </a:r>
            <a:endParaRPr lang="en-US" sz="1600" dirty="0">
              <a:solidFill>
                <a:srgbClr val="000000"/>
              </a:solidFill>
              <a:highlight>
                <a:srgbClr val="FFFF00"/>
              </a:highlight>
              <a:latin typeface="Roboto" panose="02000000000000000000" pitchFamily="2" charset="0"/>
              <a:ea typeface="Roboto" panose="02000000000000000000" pitchFamily="2" charset="0"/>
              <a:cs typeface="Roboto" panose="02000000000000000000" pitchFamily="2" charset="0"/>
            </a:endParaRPr>
          </a:p>
          <a:p>
            <a:pPr marL="569913" lvl="1">
              <a:lnSpc>
                <a:spcPct val="100000"/>
              </a:lnSpc>
              <a:buFont typeface="Wingdings" panose="05000000000000000000" pitchFamily="2" charset="2"/>
              <a:buChar char="§"/>
            </a:pPr>
            <a:r>
              <a:rPr lang="en-US" sz="1400" dirty="0">
                <a:latin typeface="Roboto" panose="02000000000000000000" pitchFamily="2" charset="0"/>
                <a:ea typeface="Roboto" panose="02000000000000000000" pitchFamily="2" charset="0"/>
                <a:cs typeface="Roboto" panose="02000000000000000000" pitchFamily="2" charset="0"/>
              </a:rPr>
              <a:t>Spoken Response Accommodation in the </a:t>
            </a:r>
            <a:r>
              <a:rPr lang="en-US" sz="1400" b="1" dirty="0">
                <a:latin typeface="Roboto" panose="02000000000000000000" pitchFamily="2" charset="0"/>
                <a:ea typeface="Roboto" panose="02000000000000000000" pitchFamily="2" charset="0"/>
                <a:cs typeface="Roboto" panose="02000000000000000000" pitchFamily="2" charset="0"/>
              </a:rPr>
              <a:t>Writing</a:t>
            </a:r>
            <a:r>
              <a:rPr lang="en-US" sz="1400" dirty="0">
                <a:latin typeface="Roboto" panose="02000000000000000000" pitchFamily="2" charset="0"/>
                <a:ea typeface="Roboto" panose="02000000000000000000" pitchFamily="2" charset="0"/>
                <a:cs typeface="Roboto" panose="02000000000000000000" pitchFamily="2" charset="0"/>
              </a:rPr>
              <a:t> </a:t>
            </a:r>
            <a:r>
              <a:rPr lang="en-US" sz="1400" b="1" dirty="0">
                <a:latin typeface="Roboto" panose="02000000000000000000" pitchFamily="2" charset="0"/>
                <a:ea typeface="Roboto" panose="02000000000000000000" pitchFamily="2" charset="0"/>
                <a:cs typeface="Roboto" panose="02000000000000000000" pitchFamily="2" charset="0"/>
              </a:rPr>
              <a:t>Domain</a:t>
            </a:r>
            <a:endParaRPr lang="en-US" sz="1400" dirty="0">
              <a:latin typeface="Roboto" panose="02000000000000000000" pitchFamily="2" charset="0"/>
              <a:ea typeface="Roboto" panose="02000000000000000000" pitchFamily="2" charset="0"/>
              <a:cs typeface="Roboto" panose="02000000000000000000" pitchFamily="2" charset="0"/>
            </a:endParaRPr>
          </a:p>
          <a:p>
            <a:pPr marL="914400" lvl="2">
              <a:lnSpc>
                <a:spcPct val="100000"/>
              </a:lnSpc>
              <a:buFont typeface="Wingdings" panose="05000000000000000000" pitchFamily="2" charset="2"/>
              <a:buChar char="§"/>
            </a:pPr>
            <a:r>
              <a:rPr lang="en-US" sz="1400" dirty="0">
                <a:latin typeface="Roboto" panose="02000000000000000000" pitchFamily="2" charset="0"/>
                <a:ea typeface="Roboto" panose="02000000000000000000" pitchFamily="2" charset="0"/>
                <a:cs typeface="Roboto" panose="02000000000000000000" pitchFamily="2" charset="0"/>
              </a:rPr>
              <a:t>Spoken Response/Scribe Accommodation uses a separate test form</a:t>
            </a:r>
            <a:endParaRPr lang="en-US" sz="1400" b="1" dirty="0">
              <a:solidFill>
                <a:srgbClr val="0070C0"/>
              </a:solidFill>
              <a:latin typeface="Roboto" panose="02000000000000000000" pitchFamily="2" charset="0"/>
              <a:ea typeface="Roboto" panose="02000000000000000000" pitchFamily="2" charset="0"/>
              <a:cs typeface="Roboto" panose="02000000000000000000" pitchFamily="2" charset="0"/>
            </a:endParaRPr>
          </a:p>
          <a:p>
            <a:pPr marL="914400" lvl="2">
              <a:lnSpc>
                <a:spcPct val="100000"/>
              </a:lnSpc>
              <a:buFont typeface="Wingdings" panose="05000000000000000000" pitchFamily="2" charset="2"/>
              <a:buChar char="§"/>
            </a:pPr>
            <a:r>
              <a:rPr lang="en-US" sz="1400" dirty="0">
                <a:latin typeface="Roboto" panose="02000000000000000000" pitchFamily="2" charset="0"/>
                <a:ea typeface="Roboto" panose="02000000000000000000" pitchFamily="2" charset="0"/>
                <a:cs typeface="Roboto" panose="02000000000000000000" pitchFamily="2" charset="0"/>
              </a:rPr>
              <a:t>Use the “scribe” UAR to request use of </a:t>
            </a:r>
            <a:r>
              <a:rPr lang="en-US" sz="1400" b="1" dirty="0">
                <a:latin typeface="Roboto" panose="02000000000000000000" pitchFamily="2" charset="0"/>
                <a:ea typeface="Roboto" panose="02000000000000000000" pitchFamily="2" charset="0"/>
                <a:cs typeface="Roboto" panose="02000000000000000000" pitchFamily="2" charset="0"/>
              </a:rPr>
              <a:t>speech-to-text*</a:t>
            </a:r>
            <a:r>
              <a:rPr lang="en-US" sz="1400" dirty="0">
                <a:latin typeface="Roboto" panose="02000000000000000000" pitchFamily="2" charset="0"/>
                <a:ea typeface="Roboto" panose="02000000000000000000" pitchFamily="2" charset="0"/>
                <a:cs typeface="Roboto" panose="02000000000000000000" pitchFamily="2" charset="0"/>
              </a:rPr>
              <a:t> or </a:t>
            </a:r>
            <a:r>
              <a:rPr lang="en-US" sz="1400" b="1" dirty="0">
                <a:latin typeface="Roboto" panose="02000000000000000000" pitchFamily="2" charset="0"/>
                <a:ea typeface="Roboto" panose="02000000000000000000" pitchFamily="2" charset="0"/>
                <a:cs typeface="Roboto" panose="02000000000000000000" pitchFamily="2" charset="0"/>
              </a:rPr>
              <a:t>human scribe</a:t>
            </a:r>
          </a:p>
          <a:p>
            <a:pPr marL="457200" lvl="1">
              <a:lnSpc>
                <a:spcPct val="100000"/>
              </a:lnSpc>
              <a:buFont typeface="Wingdings" panose="05000000000000000000" pitchFamily="2" charset="2"/>
              <a:buChar char="§"/>
            </a:pPr>
            <a:r>
              <a:rPr lang="en-US" sz="1400" b="1" dirty="0">
                <a:latin typeface="Roboto" panose="02000000000000000000" pitchFamily="2" charset="0"/>
                <a:ea typeface="Roboto" panose="02000000000000000000" pitchFamily="2" charset="0"/>
                <a:cs typeface="Roboto" panose="02000000000000000000" pitchFamily="2" charset="0"/>
              </a:rPr>
              <a:t>Qualifying students may have an:</a:t>
            </a:r>
          </a:p>
          <a:p>
            <a:pPr marL="914400" lvl="2">
              <a:lnSpc>
                <a:spcPct val="100000"/>
              </a:lnSpc>
              <a:buFont typeface="Wingdings" panose="05000000000000000000" pitchFamily="2" charset="2"/>
              <a:buChar char="§"/>
            </a:pPr>
            <a:r>
              <a:rPr lang="en-US" sz="1200" dirty="0">
                <a:latin typeface="Roboto" panose="02000000000000000000" pitchFamily="2" charset="0"/>
                <a:ea typeface="Roboto" panose="02000000000000000000" pitchFamily="2" charset="0"/>
                <a:cs typeface="Roboto" panose="02000000000000000000" pitchFamily="2" charset="0"/>
              </a:rPr>
              <a:t>IEP/504 due to neurological disorder or physical disability; and</a:t>
            </a:r>
          </a:p>
          <a:p>
            <a:pPr marL="914400" lvl="2">
              <a:lnSpc>
                <a:spcPct val="100000"/>
              </a:lnSpc>
              <a:buFont typeface="Wingdings" panose="05000000000000000000" pitchFamily="2" charset="2"/>
              <a:buChar char="§"/>
            </a:pPr>
            <a:r>
              <a:rPr lang="en-US" sz="1200" dirty="0">
                <a:latin typeface="Roboto" panose="02000000000000000000" pitchFamily="2" charset="0"/>
                <a:ea typeface="Roboto" panose="02000000000000000000" pitchFamily="2" charset="0"/>
                <a:cs typeface="Roboto" panose="02000000000000000000" pitchFamily="2" charset="0"/>
              </a:rPr>
              <a:t>Identified disability connected to the inability to access this domain</a:t>
            </a:r>
            <a:endParaRPr lang="en-US" sz="1200" b="1" baseline="30000" dirty="0">
              <a:solidFill>
                <a:srgbClr val="488BC9"/>
              </a:solidFill>
              <a:latin typeface="Roboto" panose="02000000000000000000" pitchFamily="2" charset="0"/>
              <a:ea typeface="Roboto" panose="02000000000000000000" pitchFamily="2" charset="0"/>
              <a:cs typeface="Roboto" panose="02000000000000000000" pitchFamily="2" charset="0"/>
            </a:endParaRPr>
          </a:p>
          <a:p>
            <a:pPr marL="769144" lvl="2" indent="-257175"/>
            <a:endParaRPr lang="en-US" sz="2600" b="1" baseline="30000" dirty="0">
              <a:solidFill>
                <a:srgbClr val="488BC9"/>
              </a:solidFill>
              <a:latin typeface="Roboto" panose="02000000000000000000" pitchFamily="2" charset="0"/>
              <a:ea typeface="Roboto" panose="02000000000000000000" pitchFamily="2" charset="0"/>
              <a:cs typeface="Roboto" panose="02000000000000000000" pitchFamily="2" charset="0"/>
            </a:endParaRPr>
          </a:p>
          <a:p>
            <a:pPr marL="769144" lvl="2" indent="-257175"/>
            <a:endParaRPr lang="en-US" sz="525" b="1" baseline="30000" dirty="0">
              <a:solidFill>
                <a:srgbClr val="488BC9"/>
              </a:solidFill>
              <a:latin typeface="Roboto" panose="02000000000000000000" pitchFamily="2" charset="0"/>
              <a:ea typeface="Roboto" panose="02000000000000000000" pitchFamily="2" charset="0"/>
              <a:cs typeface="Roboto" panose="02000000000000000000" pitchFamily="2" charset="0"/>
            </a:endParaRPr>
          </a:p>
          <a:p>
            <a:pPr marL="769144" lvl="2" indent="-257175"/>
            <a:endParaRPr lang="en-US" sz="525" b="1" baseline="30000" dirty="0">
              <a:solidFill>
                <a:srgbClr val="488BC9"/>
              </a:solidFill>
              <a:latin typeface="Roboto" panose="02000000000000000000" pitchFamily="2" charset="0"/>
              <a:ea typeface="Roboto" panose="02000000000000000000" pitchFamily="2" charset="0"/>
              <a:cs typeface="Roboto" panose="02000000000000000000" pitchFamily="2" charset="0"/>
            </a:endParaRPr>
          </a:p>
          <a:p>
            <a:pPr marL="769144" lvl="2" indent="-257175"/>
            <a:endParaRPr lang="en-US" sz="525" b="1" baseline="30000" dirty="0">
              <a:solidFill>
                <a:srgbClr val="488BC9"/>
              </a:solidFill>
              <a:latin typeface="Roboto" panose="02000000000000000000" pitchFamily="2" charset="0"/>
              <a:ea typeface="Roboto" panose="02000000000000000000" pitchFamily="2" charset="0"/>
              <a:cs typeface="Roboto" panose="02000000000000000000" pitchFamily="2" charset="0"/>
            </a:endParaRPr>
          </a:p>
          <a:p>
            <a:pPr marL="769144" lvl="2" indent="-257175"/>
            <a:endParaRPr lang="en-US" sz="525" b="1" baseline="30000" dirty="0">
              <a:solidFill>
                <a:srgbClr val="488BC9"/>
              </a:solidFill>
              <a:latin typeface="Roboto" panose="02000000000000000000" pitchFamily="2" charset="0"/>
              <a:ea typeface="Roboto" panose="02000000000000000000" pitchFamily="2" charset="0"/>
              <a:cs typeface="Roboto" panose="02000000000000000000" pitchFamily="2" charset="0"/>
            </a:endParaRPr>
          </a:p>
          <a:p>
            <a:pPr marL="769144" lvl="2" indent="-257175"/>
            <a:endParaRPr lang="en-US" sz="525" b="1" baseline="30000" dirty="0">
              <a:solidFill>
                <a:srgbClr val="488BC9"/>
              </a:solidFill>
              <a:latin typeface="Roboto" panose="02000000000000000000" pitchFamily="2" charset="0"/>
              <a:ea typeface="Roboto" panose="02000000000000000000" pitchFamily="2" charset="0"/>
              <a:cs typeface="Roboto" panose="02000000000000000000" pitchFamily="2" charset="0"/>
            </a:endParaRPr>
          </a:p>
          <a:p>
            <a:pPr marL="769144" lvl="2" indent="-257175"/>
            <a:endParaRPr lang="en-US" sz="525" dirty="0">
              <a:latin typeface="Roboto" panose="02000000000000000000" pitchFamily="2" charset="0"/>
              <a:ea typeface="Roboto" panose="02000000000000000000" pitchFamily="2" charset="0"/>
              <a:cs typeface="Roboto" panose="02000000000000000000" pitchFamily="2" charset="0"/>
            </a:endParaRPr>
          </a:p>
        </p:txBody>
      </p:sp>
      <p:sp>
        <p:nvSpPr>
          <p:cNvPr id="7" name="Content Placeholder 2">
            <a:extLst>
              <a:ext uri="{FF2B5EF4-FFF2-40B4-BE49-F238E27FC236}">
                <a16:creationId xmlns:a16="http://schemas.microsoft.com/office/drawing/2014/main" id="{32272A59-298C-2510-AA93-57E4D0E9A2A7}"/>
              </a:ext>
            </a:extLst>
          </p:cNvPr>
          <p:cNvSpPr txBox="1">
            <a:spLocks/>
          </p:cNvSpPr>
          <p:nvPr/>
        </p:nvSpPr>
        <p:spPr>
          <a:xfrm>
            <a:off x="4210119" y="869709"/>
            <a:ext cx="4894807" cy="233600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lnSpc>
                <a:spcPct val="100000"/>
              </a:lnSpc>
              <a:buFont typeface="Wingdings" panose="05000000000000000000" pitchFamily="2" charset="2"/>
              <a:buChar char="§"/>
            </a:pP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CMAS ELA/CSLA </a:t>
            </a:r>
          </a:p>
          <a:p>
            <a:pPr lvl="1">
              <a:lnSpc>
                <a:spcPct val="100000"/>
              </a:lnSpc>
              <a:buFont typeface="Wingdings" panose="05000000000000000000" pitchFamily="2" charset="2"/>
              <a:buChar char="§"/>
            </a:pPr>
            <a:r>
              <a:rPr lang="en-US" sz="1400" dirty="0">
                <a:solidFill>
                  <a:srgbClr val="000000"/>
                </a:solidFill>
                <a:latin typeface="Roboto" panose="02000000000000000000" pitchFamily="2" charset="0"/>
                <a:ea typeface="Roboto" panose="02000000000000000000" pitchFamily="2" charset="0"/>
                <a:cs typeface="Roboto" panose="02000000000000000000" pitchFamily="2" charset="0"/>
              </a:rPr>
              <a:t>Spoken Response: Human Scribe for ELA/CSLA Constructed Response</a:t>
            </a:r>
            <a:endParaRPr lang="en-US" sz="1400" b="1" dirty="0">
              <a:solidFill>
                <a:srgbClr val="0070C0"/>
              </a:solidFill>
              <a:latin typeface="Roboto" panose="02000000000000000000" pitchFamily="2" charset="0"/>
              <a:ea typeface="Roboto" panose="02000000000000000000" pitchFamily="2" charset="0"/>
              <a:cs typeface="Roboto" panose="02000000000000000000" pitchFamily="2" charset="0"/>
            </a:endParaRPr>
          </a:p>
          <a:p>
            <a:pPr>
              <a:lnSpc>
                <a:spcPct val="100000"/>
              </a:lnSpc>
              <a:buFont typeface="Wingdings" panose="05000000000000000000" pitchFamily="2" charset="2"/>
              <a:buChar char="§"/>
            </a:pP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CMAS Math</a:t>
            </a:r>
          </a:p>
          <a:p>
            <a:pPr lvl="1">
              <a:lnSpc>
                <a:spcPct val="100000"/>
              </a:lnSpc>
              <a:buFont typeface="Wingdings" panose="05000000000000000000" pitchFamily="2" charset="2"/>
              <a:buChar char="§"/>
            </a:pPr>
            <a:r>
              <a:rPr lang="en-US" sz="1400" dirty="0">
                <a:solidFill>
                  <a:srgbClr val="000000"/>
                </a:solidFill>
                <a:latin typeface="Roboto" panose="02000000000000000000" pitchFamily="2" charset="0"/>
                <a:ea typeface="Roboto" panose="02000000000000000000" pitchFamily="2" charset="0"/>
                <a:cs typeface="Roboto" panose="02000000000000000000" pitchFamily="2" charset="0"/>
              </a:rPr>
              <a:t>Calculator on Non-Calculator Sections</a:t>
            </a:r>
            <a:endParaRPr lang="en-US" sz="1400" dirty="0">
              <a:latin typeface="Roboto" panose="02000000000000000000" pitchFamily="2" charset="0"/>
              <a:ea typeface="Roboto" panose="02000000000000000000" pitchFamily="2" charset="0"/>
              <a:cs typeface="Roboto" panose="02000000000000000000" pitchFamily="2" charset="0"/>
            </a:endParaRPr>
          </a:p>
          <a:p>
            <a:pPr lvl="1">
              <a:lnSpc>
                <a:spcPct val="100000"/>
              </a:lnSpc>
              <a:buFont typeface="Wingdings" panose="05000000000000000000" pitchFamily="2" charset="2"/>
              <a:buChar char="§"/>
            </a:pPr>
            <a:r>
              <a:rPr lang="en-US" sz="1400" dirty="0">
                <a:latin typeface="Roboto" panose="02000000000000000000" pitchFamily="2" charset="0"/>
                <a:ea typeface="Roboto" panose="02000000000000000000" pitchFamily="2" charset="0"/>
                <a:cs typeface="Roboto" panose="02000000000000000000" pitchFamily="2" charset="0"/>
              </a:rPr>
              <a:t>Math Charts/Counters – </a:t>
            </a:r>
            <a:r>
              <a:rPr lang="en-US" sz="1400" i="1" dirty="0">
                <a:latin typeface="Roboto" panose="02000000000000000000" pitchFamily="2" charset="0"/>
                <a:ea typeface="Roboto" panose="02000000000000000000" pitchFamily="2" charset="0"/>
                <a:cs typeface="Roboto" panose="02000000000000000000" pitchFamily="2" charset="0"/>
              </a:rPr>
              <a:t>District-level approval</a:t>
            </a:r>
          </a:p>
          <a:p>
            <a:pPr marL="0" lvl="1" indent="0">
              <a:lnSpc>
                <a:spcPct val="120000"/>
              </a:lnSpc>
              <a:buNone/>
            </a:pPr>
            <a:endParaRPr lang="en-US" sz="1600" b="1" baseline="30000" dirty="0">
              <a:solidFill>
                <a:srgbClr val="488BC9"/>
              </a:solidFill>
              <a:latin typeface="Roboto" panose="02000000000000000000" pitchFamily="2" charset="0"/>
              <a:ea typeface="Roboto" panose="02000000000000000000" pitchFamily="2" charset="0"/>
              <a:cs typeface="Roboto" panose="02000000000000000000" pitchFamily="2" charset="0"/>
            </a:endParaRPr>
          </a:p>
        </p:txBody>
      </p:sp>
      <p:sp>
        <p:nvSpPr>
          <p:cNvPr id="8" name="Content Placeholder 2">
            <a:extLst>
              <a:ext uri="{FF2B5EF4-FFF2-40B4-BE49-F238E27FC236}">
                <a16:creationId xmlns:a16="http://schemas.microsoft.com/office/drawing/2014/main" id="{BBABFFD7-A51C-AB84-EB07-9EAE12E20F05}"/>
              </a:ext>
            </a:extLst>
          </p:cNvPr>
          <p:cNvSpPr txBox="1">
            <a:spLocks/>
          </p:cNvSpPr>
          <p:nvPr/>
        </p:nvSpPr>
        <p:spPr>
          <a:xfrm>
            <a:off x="4249193" y="2891693"/>
            <a:ext cx="4894807" cy="2251808"/>
          </a:xfrm>
          <a:prstGeom prst="rect">
            <a:avLst/>
          </a:prstGeom>
          <a:solidFill>
            <a:srgbClr val="002060"/>
          </a:solid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0" indent="0">
              <a:lnSpc>
                <a:spcPct val="120000"/>
              </a:lnSpc>
              <a:buNone/>
            </a:pP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Unique Accommodations requiring </a:t>
            </a:r>
            <a:r>
              <a:rPr lang="en-US" sz="1600" b="1" i="1" u="sng" dirty="0">
                <a:solidFill>
                  <a:schemeClr val="bg1"/>
                </a:solidFill>
                <a:latin typeface="Roboto" panose="02000000000000000000" pitchFamily="2" charset="0"/>
                <a:ea typeface="Roboto" panose="02000000000000000000" pitchFamily="2" charset="0"/>
                <a:cs typeface="Roboto" panose="02000000000000000000" pitchFamily="2" charset="0"/>
              </a:rPr>
              <a:t>CDE</a:t>
            </a:r>
            <a:r>
              <a:rPr lang="en-US" sz="1600" i="1" dirty="0">
                <a:solidFill>
                  <a:schemeClr val="bg1"/>
                </a:solidFill>
                <a:latin typeface="Roboto" panose="02000000000000000000" pitchFamily="2" charset="0"/>
                <a:ea typeface="Roboto" panose="02000000000000000000" pitchFamily="2" charset="0"/>
                <a:cs typeface="Roboto" panose="02000000000000000000" pitchFamily="2" charset="0"/>
              </a:rPr>
              <a:t>-approval</a:t>
            </a: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a:t>
            </a:r>
          </a:p>
          <a:p>
            <a:pPr marL="461963" lvl="1" indent="-288925">
              <a:lnSpc>
                <a:spcPct val="120000"/>
              </a:lnSpc>
              <a:spcBef>
                <a:spcPts val="1200"/>
              </a:spcBef>
              <a:buClr>
                <a:schemeClr val="bg1"/>
              </a:buClr>
              <a:buSzPct val="100000"/>
            </a:pPr>
            <a:r>
              <a:rPr lang="en-US" sz="1200" dirty="0">
                <a:solidFill>
                  <a:schemeClr val="bg1"/>
                </a:solidFill>
                <a:latin typeface="Roboto" panose="02000000000000000000" pitchFamily="2" charset="0"/>
                <a:ea typeface="Roboto" panose="02000000000000000000" pitchFamily="2" charset="0"/>
                <a:cs typeface="Roboto" panose="02000000000000000000" pitchFamily="2" charset="0"/>
              </a:rPr>
              <a:t>Spoken Response in the Writing Domain for WIDA ACCESS (includes Human Scribe and STT)</a:t>
            </a:r>
          </a:p>
          <a:p>
            <a:pPr marL="461963" lvl="1" indent="-288925">
              <a:lnSpc>
                <a:spcPct val="120000"/>
              </a:lnSpc>
              <a:spcBef>
                <a:spcPts val="1200"/>
              </a:spcBef>
              <a:buClr>
                <a:schemeClr val="bg1"/>
              </a:buClr>
              <a:buSzPct val="100000"/>
            </a:pPr>
            <a:r>
              <a:rPr lang="en-US" sz="1200" dirty="0">
                <a:solidFill>
                  <a:schemeClr val="bg1"/>
                </a:solidFill>
                <a:latin typeface="Roboto" panose="02000000000000000000" pitchFamily="2" charset="0"/>
                <a:ea typeface="Roboto" panose="02000000000000000000" pitchFamily="2" charset="0"/>
                <a:cs typeface="Roboto" panose="02000000000000000000" pitchFamily="2" charset="0"/>
              </a:rPr>
              <a:t>Spoken Response: Human Scribe for CMAS ELA/CSLA Constructed Responses</a:t>
            </a:r>
          </a:p>
          <a:p>
            <a:pPr marL="461963" lvl="1" indent="-288925">
              <a:lnSpc>
                <a:spcPct val="120000"/>
              </a:lnSpc>
              <a:spcBef>
                <a:spcPts val="1200"/>
              </a:spcBef>
              <a:buClr>
                <a:schemeClr val="bg1"/>
              </a:buClr>
              <a:buSzPct val="100000"/>
            </a:pPr>
            <a:r>
              <a:rPr lang="en-US" sz="1200" dirty="0">
                <a:solidFill>
                  <a:schemeClr val="bg1"/>
                </a:solidFill>
                <a:latin typeface="Roboto" panose="02000000000000000000" pitchFamily="2" charset="0"/>
                <a:ea typeface="Roboto" panose="02000000000000000000" pitchFamily="2" charset="0"/>
                <a:cs typeface="Roboto" panose="02000000000000000000" pitchFamily="2" charset="0"/>
              </a:rPr>
              <a:t>Calculator on Non-Calculator Sections of CMAS Math</a:t>
            </a:r>
            <a:endParaRPr lang="en-US" sz="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4" name="TextBox 3">
            <a:extLst>
              <a:ext uri="{FF2B5EF4-FFF2-40B4-BE49-F238E27FC236}">
                <a16:creationId xmlns:a16="http://schemas.microsoft.com/office/drawing/2014/main" id="{AE6F3DFE-AAB8-72EF-89BE-F86C786412BE}"/>
              </a:ext>
            </a:extLst>
          </p:cNvPr>
          <p:cNvSpPr txBox="1"/>
          <p:nvPr/>
        </p:nvSpPr>
        <p:spPr>
          <a:xfrm>
            <a:off x="500430" y="3931687"/>
            <a:ext cx="3600515" cy="1106713"/>
          </a:xfrm>
          <a:prstGeom prst="rect">
            <a:avLst/>
          </a:prstGeom>
          <a:solidFill>
            <a:srgbClr val="BC7CE4"/>
          </a:solidFill>
        </p:spPr>
        <p:txBody>
          <a:bodyPr wrap="square" rtlCol="0">
            <a:spAutoFit/>
          </a:bodyPr>
          <a:lstStyle/>
          <a:p>
            <a:pPr lvl="3" algn="ctr">
              <a:lnSpc>
                <a:spcPct val="120000"/>
              </a:lnSpc>
            </a:pPr>
            <a:r>
              <a:rPr lang="en-US" dirty="0">
                <a:latin typeface="Roboto" panose="02000000000000000000" pitchFamily="2" charset="0"/>
                <a:ea typeface="Roboto" panose="02000000000000000000" pitchFamily="2" charset="0"/>
                <a:cs typeface="Roboto" panose="02000000000000000000" pitchFamily="2" charset="0"/>
              </a:rPr>
              <a:t>*CDE State Assessment </a:t>
            </a:r>
            <a:r>
              <a:rPr lang="en-US" i="1" dirty="0">
                <a:latin typeface="Roboto" panose="02000000000000000000" pitchFamily="2" charset="0"/>
                <a:ea typeface="Roboto" panose="02000000000000000000" pitchFamily="2" charset="0"/>
                <a:cs typeface="Roboto" panose="02000000000000000000" pitchFamily="2" charset="0"/>
              </a:rPr>
              <a:t>Response Capture Technology Secure Use Agreement </a:t>
            </a:r>
            <a:r>
              <a:rPr lang="en-US" dirty="0">
                <a:latin typeface="Roboto" panose="02000000000000000000" pitchFamily="2" charset="0"/>
                <a:ea typeface="Roboto" panose="02000000000000000000" pitchFamily="2" charset="0"/>
                <a:cs typeface="Roboto" panose="02000000000000000000" pitchFamily="2" charset="0"/>
              </a:rPr>
              <a:t>must be submitted and approved for students requesting STT on WIDA ACCESS</a:t>
            </a:r>
          </a:p>
        </p:txBody>
      </p:sp>
    </p:spTree>
    <p:extLst>
      <p:ext uri="{BB962C8B-B14F-4D97-AF65-F5344CB8AC3E}">
        <p14:creationId xmlns:p14="http://schemas.microsoft.com/office/powerpoint/2010/main" val="18003172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A83D2-98A4-4C7D-5EEB-8E97431F8BCC}"/>
              </a:ext>
            </a:extLst>
          </p:cNvPr>
          <p:cNvSpPr>
            <a:spLocks noGrp="1"/>
          </p:cNvSpPr>
          <p:nvPr>
            <p:ph type="title"/>
          </p:nvPr>
        </p:nvSpPr>
        <p:spPr>
          <a:xfrm>
            <a:off x="311700" y="105100"/>
            <a:ext cx="8569048" cy="741300"/>
          </a:xfrm>
        </p:spPr>
        <p:txBody>
          <a:bodyPr/>
          <a:lstStyle/>
          <a:p>
            <a:r>
              <a:rPr lang="en-US" sz="2800" dirty="0"/>
              <a:t>Special Accommodation Requests (SARs)</a:t>
            </a:r>
          </a:p>
        </p:txBody>
      </p:sp>
      <p:sp>
        <p:nvSpPr>
          <p:cNvPr id="5" name="Content Placeholder 2">
            <a:extLst>
              <a:ext uri="{FF2B5EF4-FFF2-40B4-BE49-F238E27FC236}">
                <a16:creationId xmlns:a16="http://schemas.microsoft.com/office/drawing/2014/main" id="{A2A96CAA-8818-3AA6-F3F5-5E45326CA4DD}"/>
              </a:ext>
            </a:extLst>
          </p:cNvPr>
          <p:cNvSpPr txBox="1">
            <a:spLocks/>
          </p:cNvSpPr>
          <p:nvPr/>
        </p:nvSpPr>
        <p:spPr>
          <a:xfrm>
            <a:off x="263252" y="1635577"/>
            <a:ext cx="4451872" cy="2826979"/>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0" indent="0">
              <a:lnSpc>
                <a:spcPct val="100000"/>
              </a:lnSpc>
              <a:buNone/>
            </a:pPr>
            <a:r>
              <a:rPr lang="en-US" sz="1500" dirty="0">
                <a:latin typeface="Roboto" panose="02000000000000000000" pitchFamily="2" charset="0"/>
                <a:ea typeface="Roboto" panose="02000000000000000000" pitchFamily="2" charset="0"/>
                <a:cs typeface="Roboto" panose="02000000000000000000" pitchFamily="2" charset="0"/>
              </a:rPr>
              <a:t>Accommodations requiring CDE approval:</a:t>
            </a:r>
          </a:p>
          <a:p>
            <a:pPr marL="341313" lvl="1" indent="-257175">
              <a:lnSpc>
                <a:spcPct val="100000"/>
              </a:lnSpc>
            </a:pPr>
            <a:r>
              <a:rPr lang="en-US" sz="1400" dirty="0">
                <a:latin typeface="Roboto" panose="02000000000000000000" pitchFamily="2" charset="0"/>
                <a:ea typeface="Roboto" panose="02000000000000000000" pitchFamily="2" charset="0"/>
                <a:cs typeface="Roboto" panose="02000000000000000000" pitchFamily="2" charset="0"/>
              </a:rPr>
              <a:t>ACCESS</a:t>
            </a:r>
          </a:p>
          <a:p>
            <a:pPr marL="798513" lvl="2" indent="-257175">
              <a:lnSpc>
                <a:spcPct val="100000"/>
              </a:lnSpc>
            </a:pPr>
            <a:r>
              <a:rPr lang="en-US" sz="1400" dirty="0">
                <a:latin typeface="Roboto" panose="02000000000000000000" pitchFamily="2" charset="0"/>
                <a:ea typeface="Roboto" panose="02000000000000000000" pitchFamily="2" charset="0"/>
                <a:cs typeface="Roboto" panose="02000000000000000000" pitchFamily="2" charset="0"/>
              </a:rPr>
              <a:t>Extended testing time within a school day</a:t>
            </a:r>
          </a:p>
          <a:p>
            <a:pPr marL="798513" lvl="2" indent="-257175">
              <a:lnSpc>
                <a:spcPct val="100000"/>
              </a:lnSpc>
            </a:pPr>
            <a:r>
              <a:rPr lang="en-US" sz="1400" dirty="0">
                <a:latin typeface="Roboto" panose="02000000000000000000" pitchFamily="2" charset="0"/>
                <a:ea typeface="Roboto" panose="02000000000000000000" pitchFamily="2" charset="0"/>
                <a:cs typeface="Roboto" panose="02000000000000000000" pitchFamily="2" charset="0"/>
              </a:rPr>
              <a:t>Extended time of a domain over multiple days</a:t>
            </a:r>
          </a:p>
          <a:p>
            <a:pPr marL="798513" lvl="2" indent="-257175">
              <a:lnSpc>
                <a:spcPct val="100000"/>
              </a:lnSpc>
            </a:pPr>
            <a:r>
              <a:rPr lang="en-US" sz="1400" dirty="0">
                <a:latin typeface="Roboto" panose="02000000000000000000" pitchFamily="2" charset="0"/>
                <a:ea typeface="Roboto" panose="02000000000000000000" pitchFamily="2" charset="0"/>
                <a:cs typeface="Roboto" panose="02000000000000000000" pitchFamily="2" charset="0"/>
              </a:rPr>
              <a:t>Other non-standard accommodations</a:t>
            </a:r>
          </a:p>
          <a:p>
            <a:pPr marL="341313" lvl="1" indent="-257175">
              <a:lnSpc>
                <a:spcPct val="100000"/>
              </a:lnSpc>
            </a:pPr>
            <a:r>
              <a:rPr lang="en-US" sz="1400" dirty="0">
                <a:latin typeface="Roboto" panose="02000000000000000000" pitchFamily="2" charset="0"/>
                <a:ea typeface="Roboto" panose="02000000000000000000" pitchFamily="2" charset="0"/>
                <a:cs typeface="Roboto" panose="02000000000000000000" pitchFamily="2" charset="0"/>
              </a:rPr>
              <a:t>CMAS</a:t>
            </a:r>
          </a:p>
          <a:p>
            <a:pPr marL="798513" lvl="2" indent="-257175">
              <a:lnSpc>
                <a:spcPct val="100000"/>
              </a:lnSpc>
            </a:pPr>
            <a:r>
              <a:rPr lang="en-US" sz="1400" dirty="0">
                <a:latin typeface="Roboto" panose="02000000000000000000" pitchFamily="2" charset="0"/>
                <a:ea typeface="Roboto" panose="02000000000000000000" pitchFamily="2" charset="0"/>
                <a:cs typeface="Roboto" panose="02000000000000000000" pitchFamily="2" charset="0"/>
              </a:rPr>
              <a:t>Generative Text</a:t>
            </a:r>
          </a:p>
          <a:p>
            <a:pPr marL="798513" lvl="2" indent="-257175">
              <a:lnSpc>
                <a:spcPct val="100000"/>
              </a:lnSpc>
            </a:pPr>
            <a:r>
              <a:rPr lang="en-US" sz="1400" dirty="0">
                <a:latin typeface="Roboto" panose="02000000000000000000" pitchFamily="2" charset="0"/>
                <a:ea typeface="Roboto" panose="02000000000000000000" pitchFamily="2" charset="0"/>
                <a:cs typeface="Roboto" panose="02000000000000000000" pitchFamily="2" charset="0"/>
              </a:rPr>
              <a:t>Any non-standard accommodations</a:t>
            </a:r>
          </a:p>
          <a:p>
            <a:pPr>
              <a:lnSpc>
                <a:spcPct val="100000"/>
              </a:lnSpc>
            </a:pPr>
            <a:endParaRPr lang="en-US" sz="1500" dirty="0">
              <a:latin typeface="Roboto" panose="02000000000000000000" pitchFamily="2" charset="0"/>
              <a:ea typeface="Roboto" panose="02000000000000000000" pitchFamily="2" charset="0"/>
              <a:cs typeface="Roboto" panose="02000000000000000000" pitchFamily="2" charset="0"/>
            </a:endParaRPr>
          </a:p>
          <a:p>
            <a:pPr>
              <a:lnSpc>
                <a:spcPct val="100000"/>
              </a:lnSpc>
              <a:spcAft>
                <a:spcPts val="450"/>
              </a:spcAft>
            </a:pPr>
            <a:endParaRPr lang="en-US" sz="1500" dirty="0">
              <a:latin typeface="Roboto" panose="02000000000000000000" pitchFamily="2" charset="0"/>
              <a:ea typeface="Roboto" panose="02000000000000000000" pitchFamily="2" charset="0"/>
              <a:cs typeface="Roboto" panose="02000000000000000000" pitchFamily="2" charset="0"/>
            </a:endParaRPr>
          </a:p>
          <a:p>
            <a:pPr>
              <a:lnSpc>
                <a:spcPct val="100000"/>
              </a:lnSpc>
            </a:pPr>
            <a:endParaRPr lang="en-US" sz="1500" dirty="0">
              <a:latin typeface="Roboto" panose="02000000000000000000" pitchFamily="2" charset="0"/>
              <a:ea typeface="Roboto" panose="02000000000000000000" pitchFamily="2" charset="0"/>
              <a:cs typeface="Roboto" panose="02000000000000000000" pitchFamily="2" charset="0"/>
            </a:endParaRPr>
          </a:p>
          <a:p>
            <a:pPr>
              <a:lnSpc>
                <a:spcPct val="100000"/>
              </a:lnSpc>
            </a:pPr>
            <a:endParaRPr lang="en-US" sz="1500" dirty="0">
              <a:latin typeface="Roboto" panose="02000000000000000000" pitchFamily="2" charset="0"/>
              <a:ea typeface="Roboto" panose="02000000000000000000" pitchFamily="2" charset="0"/>
              <a:cs typeface="Roboto" panose="02000000000000000000" pitchFamily="2" charset="0"/>
            </a:endParaRPr>
          </a:p>
        </p:txBody>
      </p:sp>
      <p:sp>
        <p:nvSpPr>
          <p:cNvPr id="7" name="Content Placeholder 2">
            <a:extLst>
              <a:ext uri="{FF2B5EF4-FFF2-40B4-BE49-F238E27FC236}">
                <a16:creationId xmlns:a16="http://schemas.microsoft.com/office/drawing/2014/main" id="{CE6F1879-F479-6798-7039-1A27DA514CBB}"/>
              </a:ext>
            </a:extLst>
          </p:cNvPr>
          <p:cNvSpPr txBox="1">
            <a:spLocks/>
          </p:cNvSpPr>
          <p:nvPr/>
        </p:nvSpPr>
        <p:spPr>
          <a:xfrm>
            <a:off x="4848832" y="1635577"/>
            <a:ext cx="4031916" cy="22788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0" indent="0">
              <a:lnSpc>
                <a:spcPct val="100000"/>
              </a:lnSpc>
              <a:buNone/>
            </a:pPr>
            <a:r>
              <a:rPr lang="en-US" sz="1500" dirty="0">
                <a:latin typeface="Roboto" panose="02000000000000000000" pitchFamily="2" charset="0"/>
                <a:ea typeface="Roboto" panose="02000000000000000000" pitchFamily="2" charset="0"/>
                <a:cs typeface="Roboto" panose="02000000000000000000" pitchFamily="2" charset="0"/>
              </a:rPr>
              <a:t>Students who may qualify must have:</a:t>
            </a:r>
          </a:p>
          <a:p>
            <a:pPr marL="396875" lvl="1">
              <a:lnSpc>
                <a:spcPct val="100000"/>
              </a:lnSpc>
            </a:pPr>
            <a:r>
              <a:rPr lang="en-US" sz="1400" dirty="0">
                <a:latin typeface="Roboto" panose="02000000000000000000" pitchFamily="2" charset="0"/>
                <a:ea typeface="Roboto" panose="02000000000000000000" pitchFamily="2" charset="0"/>
                <a:cs typeface="Roboto" panose="02000000000000000000" pitchFamily="2" charset="0"/>
              </a:rPr>
              <a:t>an IEP/504; </a:t>
            </a:r>
          </a:p>
          <a:p>
            <a:pPr marL="396875" lvl="1">
              <a:lnSpc>
                <a:spcPct val="100000"/>
              </a:lnSpc>
            </a:pPr>
            <a:r>
              <a:rPr lang="en-US" sz="1400" dirty="0">
                <a:latin typeface="Roboto" panose="02000000000000000000" pitchFamily="2" charset="0"/>
                <a:ea typeface="Roboto" panose="02000000000000000000" pitchFamily="2" charset="0"/>
                <a:cs typeface="Roboto" panose="02000000000000000000" pitchFamily="2" charset="0"/>
              </a:rPr>
              <a:t>a disability that directly connects to their ability to access the test;</a:t>
            </a:r>
          </a:p>
          <a:p>
            <a:pPr marL="396875" lvl="1">
              <a:lnSpc>
                <a:spcPct val="100000"/>
              </a:lnSpc>
            </a:pPr>
            <a:r>
              <a:rPr lang="en-US" sz="1400" dirty="0">
                <a:latin typeface="Roboto" panose="02000000000000000000" pitchFamily="2" charset="0"/>
                <a:ea typeface="Roboto" panose="02000000000000000000" pitchFamily="2" charset="0"/>
                <a:cs typeface="Roboto" panose="02000000000000000000" pitchFamily="2" charset="0"/>
              </a:rPr>
              <a:t>documentation that supports the need for the special accommodation.</a:t>
            </a:r>
          </a:p>
          <a:p>
            <a:pPr marL="0" indent="0">
              <a:lnSpc>
                <a:spcPct val="100000"/>
              </a:lnSpc>
              <a:buNone/>
            </a:pPr>
            <a:r>
              <a:rPr lang="en-US" sz="1400" dirty="0">
                <a:latin typeface="Roboto" panose="02000000000000000000" pitchFamily="2" charset="0"/>
                <a:ea typeface="Roboto" panose="02000000000000000000" pitchFamily="2" charset="0"/>
                <a:cs typeface="Roboto" panose="02000000000000000000" pitchFamily="2" charset="0"/>
              </a:rPr>
              <a:t>Contact </a:t>
            </a:r>
            <a:r>
              <a:rPr lang="en-US" sz="1400" dirty="0">
                <a:latin typeface="Roboto" panose="02000000000000000000" pitchFamily="2" charset="0"/>
                <a:ea typeface="Roboto" panose="02000000000000000000" pitchFamily="2" charset="0"/>
                <a:cs typeface="Roboto" panose="02000000000000000000" pitchFamily="2" charset="0"/>
                <a:hlinkClick r:id="rId2"/>
              </a:rPr>
              <a:t>Arti Sachdeva</a:t>
            </a:r>
            <a:r>
              <a:rPr lang="en-US" sz="1400" dirty="0">
                <a:latin typeface="Roboto" panose="02000000000000000000" pitchFamily="2" charset="0"/>
                <a:ea typeface="Roboto" panose="02000000000000000000" pitchFamily="2" charset="0"/>
                <a:cs typeface="Roboto" panose="02000000000000000000" pitchFamily="2" charset="0"/>
              </a:rPr>
              <a:t> if you have a student who may need a special accommodation for more information.</a:t>
            </a:r>
          </a:p>
        </p:txBody>
      </p:sp>
      <p:sp>
        <p:nvSpPr>
          <p:cNvPr id="6" name="TextBox 5">
            <a:extLst>
              <a:ext uri="{FF2B5EF4-FFF2-40B4-BE49-F238E27FC236}">
                <a16:creationId xmlns:a16="http://schemas.microsoft.com/office/drawing/2014/main" id="{CA50F839-64FB-DC55-6669-4758C4C3B00F}"/>
              </a:ext>
            </a:extLst>
          </p:cNvPr>
          <p:cNvSpPr txBox="1"/>
          <p:nvPr/>
        </p:nvSpPr>
        <p:spPr>
          <a:xfrm>
            <a:off x="1792613" y="4474999"/>
            <a:ext cx="5281740" cy="523220"/>
          </a:xfrm>
          <a:prstGeom prst="rect">
            <a:avLst/>
          </a:prstGeom>
          <a:solidFill>
            <a:srgbClr val="BC7CE4"/>
          </a:solidFill>
        </p:spPr>
        <p:txBody>
          <a:bodyPr wrap="square" rtlCol="0">
            <a:spAutoFit/>
          </a:bodyPr>
          <a:lstStyle/>
          <a:p>
            <a:pPr algn="ctr"/>
            <a:r>
              <a:rPr lang="en-US" dirty="0">
                <a:latin typeface="Roboto" panose="02000000000000000000" pitchFamily="2" charset="0"/>
                <a:ea typeface="Roboto" panose="02000000000000000000" pitchFamily="2" charset="0"/>
                <a:cs typeface="Roboto" panose="02000000000000000000" pitchFamily="2" charset="0"/>
              </a:rPr>
              <a:t>Use of special accommodations without CDE approval may result in the student not receiving an Overall Composite Score</a:t>
            </a:r>
          </a:p>
        </p:txBody>
      </p:sp>
      <p:sp>
        <p:nvSpPr>
          <p:cNvPr id="3" name="TextBox 2">
            <a:extLst>
              <a:ext uri="{FF2B5EF4-FFF2-40B4-BE49-F238E27FC236}">
                <a16:creationId xmlns:a16="http://schemas.microsoft.com/office/drawing/2014/main" id="{D56205C4-FB0D-25C7-CC8C-BE9E26825673}"/>
              </a:ext>
            </a:extLst>
          </p:cNvPr>
          <p:cNvSpPr txBox="1"/>
          <p:nvPr/>
        </p:nvSpPr>
        <p:spPr>
          <a:xfrm>
            <a:off x="182316" y="1027462"/>
            <a:ext cx="8779367" cy="608115"/>
          </a:xfrm>
          <a:prstGeom prst="rect">
            <a:avLst/>
          </a:prstGeom>
          <a:noFill/>
        </p:spPr>
        <p:txBody>
          <a:bodyPr wrap="square" rtlCol="0">
            <a:spAutoFit/>
          </a:bodyPr>
          <a:lstStyle/>
          <a:p>
            <a:pPr marL="0" indent="0">
              <a:lnSpc>
                <a:spcPct val="120000"/>
              </a:lnSpc>
              <a:buNone/>
            </a:pPr>
            <a:r>
              <a:rPr lang="en-US" sz="1500" b="1" dirty="0">
                <a:latin typeface="Roboto" panose="02000000000000000000" pitchFamily="2" charset="0"/>
                <a:ea typeface="Roboto" panose="02000000000000000000" pitchFamily="2" charset="0"/>
                <a:cs typeface="Roboto" panose="02000000000000000000" pitchFamily="2" charset="0"/>
              </a:rPr>
              <a:t>A </a:t>
            </a:r>
            <a:r>
              <a:rPr lang="en-US" sz="1500" b="1" i="1" u="sng" dirty="0">
                <a:latin typeface="Roboto" panose="02000000000000000000" pitchFamily="2" charset="0"/>
                <a:ea typeface="Roboto" panose="02000000000000000000" pitchFamily="2" charset="0"/>
                <a:cs typeface="Roboto" panose="02000000000000000000" pitchFamily="2" charset="0"/>
              </a:rPr>
              <a:t>very limited number</a:t>
            </a:r>
            <a:r>
              <a:rPr lang="en-US" sz="1500" b="1" i="1" dirty="0">
                <a:latin typeface="Roboto" panose="02000000000000000000" pitchFamily="2" charset="0"/>
                <a:ea typeface="Roboto" panose="02000000000000000000" pitchFamily="2" charset="0"/>
                <a:cs typeface="Roboto" panose="02000000000000000000" pitchFamily="2" charset="0"/>
              </a:rPr>
              <a:t> </a:t>
            </a:r>
            <a:r>
              <a:rPr lang="en-US" sz="1500" b="1" dirty="0">
                <a:latin typeface="Roboto" panose="02000000000000000000" pitchFamily="2" charset="0"/>
                <a:ea typeface="Roboto" panose="02000000000000000000" pitchFamily="2" charset="0"/>
                <a:cs typeface="Roboto" panose="02000000000000000000" pitchFamily="2" charset="0"/>
              </a:rPr>
              <a:t>of students may meet specific criteria to qualify for special accommodations</a:t>
            </a:r>
          </a:p>
          <a:p>
            <a:pPr marL="227013" indent="-227013">
              <a:lnSpc>
                <a:spcPct val="120000"/>
              </a:lnSpc>
              <a:buFont typeface="Wingdings" panose="05000000000000000000" pitchFamily="2" charset="2"/>
              <a:buChar char="§"/>
            </a:pPr>
            <a:r>
              <a:rPr lang="en-US" dirty="0">
                <a:latin typeface="Roboto" panose="02000000000000000000" pitchFamily="2" charset="0"/>
                <a:ea typeface="Roboto" panose="02000000000000000000" pitchFamily="2" charset="0"/>
                <a:cs typeface="Roboto" panose="02000000000000000000" pitchFamily="2" charset="0"/>
              </a:rPr>
              <a:t>The requested SAR must be listed on the IEP/504 and tied to an instructional goal</a:t>
            </a:r>
          </a:p>
        </p:txBody>
      </p:sp>
    </p:spTree>
    <p:extLst>
      <p:ext uri="{BB962C8B-B14F-4D97-AF65-F5344CB8AC3E}">
        <p14:creationId xmlns:p14="http://schemas.microsoft.com/office/powerpoint/2010/main" val="21447736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C6FCA-6AB9-2BF0-31BB-A3481DD1289D}"/>
              </a:ext>
            </a:extLst>
          </p:cNvPr>
          <p:cNvSpPr>
            <a:spLocks noGrp="1"/>
          </p:cNvSpPr>
          <p:nvPr>
            <p:ph type="title"/>
          </p:nvPr>
        </p:nvSpPr>
        <p:spPr/>
        <p:txBody>
          <a:bodyPr/>
          <a:lstStyle/>
          <a:p>
            <a:r>
              <a:rPr lang="en-US" sz="2800" dirty="0"/>
              <a:t>UAR and SAR: Need to Know</a:t>
            </a:r>
          </a:p>
        </p:txBody>
      </p:sp>
      <p:sp>
        <p:nvSpPr>
          <p:cNvPr id="5" name="Content Placeholder 1">
            <a:extLst>
              <a:ext uri="{FF2B5EF4-FFF2-40B4-BE49-F238E27FC236}">
                <a16:creationId xmlns:a16="http://schemas.microsoft.com/office/drawing/2014/main" id="{C06A7999-9725-B3BC-F049-92DE7BC4B5C1}"/>
              </a:ext>
            </a:extLst>
          </p:cNvPr>
          <p:cNvSpPr txBox="1">
            <a:spLocks/>
          </p:cNvSpPr>
          <p:nvPr/>
        </p:nvSpPr>
        <p:spPr>
          <a:xfrm>
            <a:off x="102138" y="719259"/>
            <a:ext cx="4569615" cy="351470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lnSpc>
                <a:spcPct val="120000"/>
              </a:lnSpc>
              <a:buFont typeface="Wingdings" panose="05000000000000000000" pitchFamily="2" charset="2"/>
              <a:buChar char="§"/>
            </a:pPr>
            <a:r>
              <a:rPr lang="en-US" sz="1400" dirty="0">
                <a:solidFill>
                  <a:srgbClr val="000000"/>
                </a:solidFill>
                <a:latin typeface="Roboto" panose="02000000000000000000" pitchFamily="2" charset="0"/>
                <a:ea typeface="Roboto" panose="02000000000000000000" pitchFamily="2" charset="0"/>
                <a:cs typeface="Roboto" panose="02000000000000000000" pitchFamily="2" charset="0"/>
              </a:rPr>
              <a:t>UAR and SAR Submissions:</a:t>
            </a:r>
          </a:p>
          <a:p>
            <a:pPr lvl="1">
              <a:lnSpc>
                <a:spcPct val="120000"/>
              </a:lnSpc>
              <a:buFont typeface="Wingdings" panose="05000000000000000000" pitchFamily="2" charset="2"/>
              <a:buChar char="§"/>
            </a:pPr>
            <a:r>
              <a:rPr lang="en-US" sz="1400" dirty="0">
                <a:solidFill>
                  <a:srgbClr val="000000"/>
                </a:solidFill>
                <a:latin typeface="Roboto" panose="02000000000000000000" pitchFamily="2" charset="0"/>
                <a:ea typeface="Roboto" panose="02000000000000000000" pitchFamily="2" charset="0"/>
                <a:cs typeface="Roboto" panose="02000000000000000000" pitchFamily="2" charset="0"/>
              </a:rPr>
              <a:t>Students must have an active IEP/504</a:t>
            </a:r>
          </a:p>
          <a:p>
            <a:pPr lvl="1">
              <a:lnSpc>
                <a:spcPct val="120000"/>
              </a:lnSpc>
              <a:buFont typeface="Wingdings" panose="05000000000000000000" pitchFamily="2" charset="2"/>
              <a:buChar char="§"/>
            </a:pPr>
            <a:r>
              <a:rPr lang="en-US" sz="1400" dirty="0">
                <a:latin typeface="Roboto" panose="02000000000000000000" pitchFamily="2" charset="0"/>
                <a:ea typeface="Roboto" panose="02000000000000000000" pitchFamily="2" charset="0"/>
                <a:cs typeface="Roboto" panose="02000000000000000000" pitchFamily="2" charset="0"/>
              </a:rPr>
              <a:t>Need for the unique and special accommodations are directly connected to the student’s specific identified disability which creates an inability for the student to access the standard being assessed or access the test without risking the validity of the test</a:t>
            </a:r>
          </a:p>
          <a:p>
            <a:pPr lvl="1">
              <a:lnSpc>
                <a:spcPct val="120000"/>
              </a:lnSpc>
              <a:buFont typeface="Wingdings" panose="05000000000000000000" pitchFamily="2" charset="2"/>
              <a:buChar char="§"/>
            </a:pPr>
            <a:r>
              <a:rPr lang="en-US" sz="1400" dirty="0">
                <a:solidFill>
                  <a:srgbClr val="000000"/>
                </a:solidFill>
                <a:latin typeface="Roboto" panose="02000000000000000000" pitchFamily="2" charset="0"/>
                <a:ea typeface="Roboto" panose="02000000000000000000" pitchFamily="2" charset="0"/>
                <a:cs typeface="Roboto" panose="02000000000000000000" pitchFamily="2" charset="0"/>
              </a:rPr>
              <a:t>Recent data documenting need/use of the accommodation</a:t>
            </a:r>
          </a:p>
          <a:p>
            <a:pPr lvl="2">
              <a:lnSpc>
                <a:spcPct val="120000"/>
              </a:lnSpc>
              <a:buFont typeface="Wingdings" panose="05000000000000000000" pitchFamily="2" charset="2"/>
              <a:buChar char="§"/>
            </a:pPr>
            <a:r>
              <a:rPr lang="en-US" sz="1400" dirty="0">
                <a:solidFill>
                  <a:srgbClr val="000000"/>
                </a:solidFill>
                <a:latin typeface="Roboto" panose="02000000000000000000" pitchFamily="2" charset="0"/>
                <a:ea typeface="Roboto" panose="02000000000000000000" pitchFamily="2" charset="0"/>
                <a:cs typeface="Roboto" panose="02000000000000000000" pitchFamily="2" charset="0"/>
              </a:rPr>
              <a:t>Within the current school year</a:t>
            </a:r>
          </a:p>
          <a:p>
            <a:pPr lvl="1"/>
            <a:endParaRPr lang="en-US" sz="900" b="1"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9" name="Content Placeholder 1">
            <a:extLst>
              <a:ext uri="{FF2B5EF4-FFF2-40B4-BE49-F238E27FC236}">
                <a16:creationId xmlns:a16="http://schemas.microsoft.com/office/drawing/2014/main" id="{3E897C46-388D-E852-76EC-DE250E0E3FE0}"/>
              </a:ext>
            </a:extLst>
          </p:cNvPr>
          <p:cNvSpPr txBox="1">
            <a:spLocks/>
          </p:cNvSpPr>
          <p:nvPr/>
        </p:nvSpPr>
        <p:spPr>
          <a:xfrm>
            <a:off x="3974999" y="913141"/>
            <a:ext cx="4976036" cy="3727311"/>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lvl="1">
              <a:lnSpc>
                <a:spcPct val="120000"/>
              </a:lnSpc>
              <a:buFont typeface="Wingdings" panose="05000000000000000000" pitchFamily="2" charset="2"/>
              <a:buChar char="§"/>
            </a:pPr>
            <a:r>
              <a:rPr lang="en-US" sz="1400" dirty="0">
                <a:solidFill>
                  <a:srgbClr val="000000"/>
                </a:solidFill>
                <a:latin typeface="Roboto" panose="02000000000000000000" pitchFamily="2" charset="0"/>
                <a:ea typeface="Roboto" panose="02000000000000000000" pitchFamily="2" charset="0"/>
                <a:cs typeface="Roboto" panose="02000000000000000000" pitchFamily="2" charset="0"/>
              </a:rPr>
              <a:t>Spoken Response UARs:</a:t>
            </a:r>
          </a:p>
          <a:p>
            <a:pPr lvl="2">
              <a:lnSpc>
                <a:spcPct val="120000"/>
              </a:lnSpc>
              <a:buFont typeface="Wingdings" panose="05000000000000000000" pitchFamily="2" charset="2"/>
              <a:buChar char="§"/>
            </a:pPr>
            <a:r>
              <a:rPr lang="en-US" sz="1400" dirty="0">
                <a:solidFill>
                  <a:srgbClr val="000000"/>
                </a:solidFill>
                <a:latin typeface="Roboto" panose="02000000000000000000" pitchFamily="2" charset="0"/>
                <a:ea typeface="Roboto" panose="02000000000000000000" pitchFamily="2" charset="0"/>
                <a:cs typeface="Roboto" panose="02000000000000000000" pitchFamily="2" charset="0"/>
              </a:rPr>
              <a:t>Submit a sample of student’s handwriting without support (PBT only)</a:t>
            </a:r>
          </a:p>
          <a:p>
            <a:pPr lvl="3">
              <a:lnSpc>
                <a:spcPct val="120000"/>
              </a:lnSpc>
              <a:buFont typeface="Wingdings" panose="05000000000000000000" pitchFamily="2" charset="2"/>
              <a:buChar char="§"/>
            </a:pPr>
            <a:r>
              <a:rPr lang="en-US" sz="1400" dirty="0">
                <a:solidFill>
                  <a:srgbClr val="000000"/>
                </a:solidFill>
                <a:latin typeface="Roboto" panose="02000000000000000000" pitchFamily="2" charset="0"/>
                <a:ea typeface="Roboto" panose="02000000000000000000" pitchFamily="2" charset="0"/>
                <a:cs typeface="Roboto" panose="02000000000000000000" pitchFamily="2" charset="0"/>
              </a:rPr>
              <a:t>Include time to complete sample</a:t>
            </a:r>
          </a:p>
          <a:p>
            <a:pPr lvl="2">
              <a:lnSpc>
                <a:spcPct val="120000"/>
              </a:lnSpc>
              <a:buFont typeface="Wingdings" panose="05000000000000000000" pitchFamily="2" charset="2"/>
              <a:buChar char="§"/>
            </a:pPr>
            <a:r>
              <a:rPr lang="en-US" sz="1400" dirty="0">
                <a:solidFill>
                  <a:srgbClr val="000000"/>
                </a:solidFill>
                <a:latin typeface="Roboto" panose="02000000000000000000" pitchFamily="2" charset="0"/>
                <a:ea typeface="Roboto" panose="02000000000000000000" pitchFamily="2" charset="0"/>
                <a:cs typeface="Roboto" panose="02000000000000000000" pitchFamily="2" charset="0"/>
              </a:rPr>
              <a:t>Submit a sample of student’s typing/keyboarding without support</a:t>
            </a:r>
          </a:p>
          <a:p>
            <a:pPr lvl="3">
              <a:lnSpc>
                <a:spcPct val="120000"/>
              </a:lnSpc>
              <a:buFont typeface="Wingdings" panose="05000000000000000000" pitchFamily="2" charset="2"/>
              <a:buChar char="§"/>
            </a:pPr>
            <a:r>
              <a:rPr lang="en-US" sz="1400" dirty="0">
                <a:solidFill>
                  <a:srgbClr val="000000"/>
                </a:solidFill>
                <a:latin typeface="Roboto" panose="02000000000000000000" pitchFamily="2" charset="0"/>
                <a:ea typeface="Roboto" panose="02000000000000000000" pitchFamily="2" charset="0"/>
                <a:cs typeface="Roboto" panose="02000000000000000000" pitchFamily="2" charset="0"/>
              </a:rPr>
              <a:t>Include time to complete sample</a:t>
            </a:r>
          </a:p>
          <a:p>
            <a:pPr lvl="2">
              <a:lnSpc>
                <a:spcPct val="120000"/>
              </a:lnSpc>
              <a:buFont typeface="Wingdings" panose="05000000000000000000" pitchFamily="2" charset="2"/>
              <a:buChar char="§"/>
            </a:pPr>
            <a:r>
              <a:rPr lang="en-US" sz="1400" dirty="0">
                <a:solidFill>
                  <a:srgbClr val="000000"/>
                </a:solidFill>
                <a:latin typeface="Roboto" panose="02000000000000000000" pitchFamily="2" charset="0"/>
                <a:ea typeface="Roboto" panose="02000000000000000000" pitchFamily="2" charset="0"/>
                <a:cs typeface="Roboto" panose="02000000000000000000" pitchFamily="2" charset="0"/>
              </a:rPr>
              <a:t>Students with a neurological disorder or physical disability that significantly limits or prevents the student from writing or typing</a:t>
            </a:r>
          </a:p>
          <a:p>
            <a:pPr lvl="1"/>
            <a:endParaRPr lang="en-US" sz="1000" b="1"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8" name="Content Placeholder 1">
            <a:extLst>
              <a:ext uri="{FF2B5EF4-FFF2-40B4-BE49-F238E27FC236}">
                <a16:creationId xmlns:a16="http://schemas.microsoft.com/office/drawing/2014/main" id="{51C41BAA-FB8B-1A08-A82F-78882EE4D07F}"/>
              </a:ext>
            </a:extLst>
          </p:cNvPr>
          <p:cNvSpPr txBox="1">
            <a:spLocks/>
          </p:cNvSpPr>
          <p:nvPr/>
        </p:nvSpPr>
        <p:spPr>
          <a:xfrm>
            <a:off x="1262616" y="4138917"/>
            <a:ext cx="6618767" cy="913142"/>
          </a:xfrm>
          <a:prstGeom prst="rect">
            <a:avLst/>
          </a:prstGeom>
          <a:solidFill>
            <a:srgbClr val="002060"/>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0" lvl="1" indent="0" algn="ctr">
              <a:buNone/>
            </a:pPr>
            <a:r>
              <a:rPr lang="en-US" sz="1400" dirty="0">
                <a:solidFill>
                  <a:schemeClr val="tx2"/>
                </a:solidFill>
                <a:latin typeface="Roboto" panose="02000000000000000000" pitchFamily="2" charset="0"/>
                <a:ea typeface="Roboto" panose="02000000000000000000" pitchFamily="2" charset="0"/>
                <a:cs typeface="Roboto" panose="02000000000000000000" pitchFamily="2" charset="0"/>
              </a:rPr>
              <a:t>Completed UARs and SARs must be signed by the DAC and submitted to CDE by:</a:t>
            </a:r>
          </a:p>
          <a:p>
            <a:pPr marL="0" lvl="1" indent="0" algn="ctr">
              <a:buNone/>
            </a:pPr>
            <a:r>
              <a:rPr lang="en-US" sz="1400" b="1" i="1" u="sng" dirty="0">
                <a:solidFill>
                  <a:schemeClr val="accent5">
                    <a:lumMod val="60000"/>
                    <a:lumOff val="40000"/>
                  </a:schemeClr>
                </a:solidFill>
                <a:latin typeface="Roboto" panose="02000000000000000000" pitchFamily="2" charset="0"/>
                <a:ea typeface="Roboto" panose="02000000000000000000" pitchFamily="2" charset="0"/>
                <a:cs typeface="Roboto" panose="02000000000000000000" pitchFamily="2" charset="0"/>
              </a:rPr>
              <a:t>December 1</a:t>
            </a:r>
            <a:r>
              <a:rPr lang="en-US" sz="1400" dirty="0">
                <a:solidFill>
                  <a:schemeClr val="tx2"/>
                </a:solidFill>
                <a:latin typeface="Roboto" panose="02000000000000000000" pitchFamily="2" charset="0"/>
                <a:ea typeface="Roboto" panose="02000000000000000000" pitchFamily="2" charset="0"/>
                <a:cs typeface="Roboto" panose="02000000000000000000" pitchFamily="2" charset="0"/>
              </a:rPr>
              <a:t> for WIDA ACCESS </a:t>
            </a:r>
            <a:endParaRPr lang="en-US" sz="1400" b="1" dirty="0">
              <a:solidFill>
                <a:schemeClr val="tx2"/>
              </a:solidFill>
              <a:latin typeface="Roboto" panose="02000000000000000000" pitchFamily="2" charset="0"/>
              <a:ea typeface="Roboto" panose="02000000000000000000" pitchFamily="2" charset="0"/>
              <a:cs typeface="Roboto" panose="02000000000000000000" pitchFamily="2" charset="0"/>
            </a:endParaRPr>
          </a:p>
          <a:p>
            <a:pPr marL="0" lvl="1" indent="0" algn="ctr">
              <a:buNone/>
            </a:pPr>
            <a:r>
              <a:rPr lang="en-US" sz="1400" b="1" i="1" u="sng" dirty="0">
                <a:solidFill>
                  <a:schemeClr val="accent5">
                    <a:lumMod val="60000"/>
                    <a:lumOff val="40000"/>
                  </a:schemeClr>
                </a:solidFill>
                <a:latin typeface="Roboto" panose="02000000000000000000" pitchFamily="2" charset="0"/>
                <a:ea typeface="Roboto" panose="02000000000000000000" pitchFamily="2" charset="0"/>
                <a:cs typeface="Roboto" panose="02000000000000000000" pitchFamily="2" charset="0"/>
              </a:rPr>
              <a:t>December 15</a:t>
            </a:r>
            <a:r>
              <a:rPr lang="en-US" sz="1400" dirty="0">
                <a:solidFill>
                  <a:schemeClr val="tx2"/>
                </a:solidFill>
                <a:latin typeface="Roboto" panose="02000000000000000000" pitchFamily="2" charset="0"/>
                <a:ea typeface="Roboto" panose="02000000000000000000" pitchFamily="2" charset="0"/>
                <a:cs typeface="Roboto" panose="02000000000000000000" pitchFamily="2" charset="0"/>
              </a:rPr>
              <a:t> for CMAS</a:t>
            </a:r>
            <a:endParaRPr lang="en-US" sz="1400" b="1" i="1" u="sng" dirty="0">
              <a:solidFill>
                <a:schemeClr val="accent5">
                  <a:lumMod val="60000"/>
                  <a:lumOff val="40000"/>
                </a:schemeClr>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7411855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9E767-3CD0-E33E-0B7D-57FEEDBCF173}"/>
              </a:ext>
            </a:extLst>
          </p:cNvPr>
          <p:cNvSpPr>
            <a:spLocks noGrp="1"/>
          </p:cNvSpPr>
          <p:nvPr>
            <p:ph type="title"/>
          </p:nvPr>
        </p:nvSpPr>
        <p:spPr/>
        <p:txBody>
          <a:bodyPr/>
          <a:lstStyle/>
          <a:p>
            <a:r>
              <a:rPr lang="en-US" sz="2800" dirty="0"/>
              <a:t>UAR Submission Process</a:t>
            </a:r>
          </a:p>
        </p:txBody>
      </p:sp>
      <p:sp>
        <p:nvSpPr>
          <p:cNvPr id="5" name="Content Placeholder 2">
            <a:extLst>
              <a:ext uri="{FF2B5EF4-FFF2-40B4-BE49-F238E27FC236}">
                <a16:creationId xmlns:a16="http://schemas.microsoft.com/office/drawing/2014/main" id="{4FA64BFF-F665-A6F1-9E11-89D40D99EA06}"/>
              </a:ext>
            </a:extLst>
          </p:cNvPr>
          <p:cNvSpPr txBox="1">
            <a:spLocks/>
          </p:cNvSpPr>
          <p:nvPr/>
        </p:nvSpPr>
        <p:spPr>
          <a:xfrm>
            <a:off x="217967" y="901054"/>
            <a:ext cx="8867554" cy="30457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342900" indent="-342900">
              <a:lnSpc>
                <a:spcPct val="120000"/>
              </a:lnSpc>
              <a:buFont typeface="Roboto"/>
              <a:buAutoNum type="arabicPeriod"/>
            </a:pPr>
            <a:r>
              <a:rPr lang="en-US" sz="1400" dirty="0"/>
              <a:t>Download the Guidance Documents and UAR Forms from the CDE </a:t>
            </a:r>
            <a:r>
              <a:rPr lang="en-US" sz="1400" dirty="0">
                <a:hlinkClick r:id="rId2"/>
              </a:rPr>
              <a:t>Accommodations Training Page</a:t>
            </a:r>
            <a:r>
              <a:rPr lang="en-US" sz="1400" dirty="0"/>
              <a:t> </a:t>
            </a:r>
          </a:p>
          <a:p>
            <a:pPr marL="342900" indent="-342900">
              <a:lnSpc>
                <a:spcPct val="120000"/>
              </a:lnSpc>
              <a:buFont typeface="Roboto"/>
              <a:buAutoNum type="arabicPeriod" startAt="2"/>
            </a:pPr>
            <a:r>
              <a:rPr lang="en-US" sz="1400" dirty="0"/>
              <a:t>Complete the UAR form for each student for each required unique accommodation</a:t>
            </a:r>
          </a:p>
          <a:p>
            <a:pPr marL="342900" indent="-342900">
              <a:lnSpc>
                <a:spcPct val="120000"/>
              </a:lnSpc>
              <a:buFont typeface="Roboto"/>
              <a:buAutoNum type="arabicPeriod" startAt="2"/>
            </a:pPr>
            <a:r>
              <a:rPr lang="en-US" sz="1400" dirty="0"/>
              <a:t>Download the UAR Spreadsheet Template from the CDE </a:t>
            </a:r>
            <a:r>
              <a:rPr lang="en-US" sz="1400" dirty="0">
                <a:hlinkClick r:id="rId2"/>
              </a:rPr>
              <a:t>Accommodations Training Page</a:t>
            </a:r>
            <a:r>
              <a:rPr lang="en-US" sz="1400" dirty="0"/>
              <a:t> </a:t>
            </a:r>
          </a:p>
          <a:p>
            <a:pPr lvl="1">
              <a:lnSpc>
                <a:spcPct val="120000"/>
              </a:lnSpc>
              <a:buFont typeface="Wingdings" panose="05000000000000000000" pitchFamily="2" charset="2"/>
              <a:buChar char="§"/>
            </a:pPr>
            <a:r>
              <a:rPr lang="en-US" dirty="0"/>
              <a:t>Enter the appropriate data for each student in the spreadsheet</a:t>
            </a:r>
          </a:p>
          <a:p>
            <a:pPr marL="342900" indent="-342900">
              <a:lnSpc>
                <a:spcPct val="120000"/>
              </a:lnSpc>
              <a:buFont typeface="Roboto"/>
              <a:buAutoNum type="arabicPeriod" startAt="2"/>
            </a:pPr>
            <a:r>
              <a:rPr lang="en-US" sz="1400" dirty="0"/>
              <a:t>Upload the completed UAR spreadsheet, all UAR forms, and the supporting documentation into Syncplicity</a:t>
            </a:r>
          </a:p>
          <a:p>
            <a:pPr lvl="1">
              <a:lnSpc>
                <a:spcPct val="120000"/>
              </a:lnSpc>
              <a:buFont typeface="Wingdings" panose="05000000000000000000" pitchFamily="2" charset="2"/>
              <a:buChar char="§"/>
            </a:pPr>
            <a:r>
              <a:rPr lang="en-US" dirty="0"/>
              <a:t>All WIDA ACCESS UARs uploaded to the ACCESS_Accomm_2026/ACCESS_UAR folder</a:t>
            </a:r>
          </a:p>
          <a:p>
            <a:pPr lvl="1">
              <a:lnSpc>
                <a:spcPct val="120000"/>
              </a:lnSpc>
              <a:buFont typeface="Wingdings" panose="05000000000000000000" pitchFamily="2" charset="2"/>
              <a:buChar char="§"/>
            </a:pPr>
            <a:r>
              <a:rPr lang="en-US" dirty="0"/>
              <a:t>All CMAS UARs uploaded to the CMAS_Accomm_2026/CMAS_UAR folder</a:t>
            </a:r>
          </a:p>
          <a:p>
            <a:pPr marL="342900" indent="-342900">
              <a:lnSpc>
                <a:spcPct val="120000"/>
              </a:lnSpc>
              <a:buFont typeface="Roboto"/>
              <a:buAutoNum type="arabicPeriod" startAt="5"/>
            </a:pPr>
            <a:r>
              <a:rPr lang="en-US" sz="1400" dirty="0"/>
              <a:t>Email </a:t>
            </a:r>
            <a:r>
              <a:rPr lang="en-US" sz="1400" dirty="0">
                <a:hlinkClick r:id="rId3"/>
              </a:rPr>
              <a:t>Arti Sachdeva</a:t>
            </a:r>
            <a:r>
              <a:rPr lang="en-US" sz="1400" dirty="0"/>
              <a:t> to let me know the UARs are ready for review</a:t>
            </a:r>
          </a:p>
          <a:p>
            <a:pPr lvl="1">
              <a:lnSpc>
                <a:spcPct val="120000"/>
              </a:lnSpc>
              <a:buFont typeface="Wingdings" panose="05000000000000000000" pitchFamily="2" charset="2"/>
              <a:buChar char="§"/>
            </a:pPr>
            <a:r>
              <a:rPr lang="en-US" dirty="0"/>
              <a:t>Do NOT send any PII through email</a:t>
            </a:r>
            <a:endParaRPr lang="en-US" sz="1100" dirty="0"/>
          </a:p>
        </p:txBody>
      </p:sp>
      <p:pic>
        <p:nvPicPr>
          <p:cNvPr id="6" name="Picture 5" descr="Screen shot of UAR Spreadsheet.">
            <a:extLst>
              <a:ext uri="{FF2B5EF4-FFF2-40B4-BE49-F238E27FC236}">
                <a16:creationId xmlns:a16="http://schemas.microsoft.com/office/drawing/2014/main" id="{F902E5C3-B3CE-1342-7DFA-CBF9DF693BAE}"/>
              </a:ext>
            </a:extLst>
          </p:cNvPr>
          <p:cNvPicPr>
            <a:picLocks noChangeAspect="1"/>
          </p:cNvPicPr>
          <p:nvPr/>
        </p:nvPicPr>
        <p:blipFill>
          <a:blip r:embed="rId4"/>
          <a:stretch>
            <a:fillRect/>
          </a:stretch>
        </p:blipFill>
        <p:spPr>
          <a:xfrm>
            <a:off x="58479" y="3716860"/>
            <a:ext cx="9032358" cy="1051172"/>
          </a:xfrm>
          <a:prstGeom prst="rect">
            <a:avLst/>
          </a:prstGeom>
        </p:spPr>
      </p:pic>
    </p:spTree>
    <p:extLst>
      <p:ext uri="{BB962C8B-B14F-4D97-AF65-F5344CB8AC3E}">
        <p14:creationId xmlns:p14="http://schemas.microsoft.com/office/powerpoint/2010/main" val="134580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0AB7C-FA01-36DE-3890-4B1A3E3819BC}"/>
              </a:ext>
            </a:extLst>
          </p:cNvPr>
          <p:cNvSpPr>
            <a:spLocks noGrp="1"/>
          </p:cNvSpPr>
          <p:nvPr>
            <p:ph type="title"/>
          </p:nvPr>
        </p:nvSpPr>
        <p:spPr>
          <a:xfrm>
            <a:off x="311700" y="105100"/>
            <a:ext cx="8379008" cy="741300"/>
          </a:xfrm>
        </p:spPr>
        <p:txBody>
          <a:bodyPr/>
          <a:lstStyle/>
          <a:p>
            <a:r>
              <a:rPr lang="en-US" sz="2800" dirty="0"/>
              <a:t>Completing the UAR Spreadsheet Template (cont’d)</a:t>
            </a:r>
          </a:p>
        </p:txBody>
      </p:sp>
      <p:sp>
        <p:nvSpPr>
          <p:cNvPr id="5" name="Content Placeholder 4">
            <a:extLst>
              <a:ext uri="{FF2B5EF4-FFF2-40B4-BE49-F238E27FC236}">
                <a16:creationId xmlns:a16="http://schemas.microsoft.com/office/drawing/2014/main" id="{8C498FF7-D5E5-F835-F213-4FE9C418B433}"/>
              </a:ext>
            </a:extLst>
          </p:cNvPr>
          <p:cNvSpPr txBox="1">
            <a:spLocks/>
          </p:cNvSpPr>
          <p:nvPr/>
        </p:nvSpPr>
        <p:spPr>
          <a:xfrm>
            <a:off x="286743" y="1006544"/>
            <a:ext cx="7935108" cy="821733"/>
          </a:xfrm>
          <a:prstGeom prst="rect">
            <a:avLst/>
          </a:prstGeom>
          <a:noFill/>
          <a:ln>
            <a:noFill/>
          </a:ln>
        </p:spPr>
        <p:txBody>
          <a:bodyPr spcFirstLastPara="1" wrap="square" lIns="91425" tIns="91425" rIns="91425" bIns="91425" rtlCol="0" anchor="t" anchorCtr="0">
            <a:sp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0" indent="0">
              <a:buFont typeface="Roboto"/>
              <a:buNone/>
            </a:pPr>
            <a:r>
              <a:rPr lang="en-US" sz="1800" dirty="0"/>
              <a:t>Some cells have a drop-down selection. Select the cell. There is an arrow to the right of the cell.  Click on the arrow to see the drop-down selection</a:t>
            </a:r>
            <a:r>
              <a:rPr lang="en-US" dirty="0"/>
              <a:t>.</a:t>
            </a:r>
          </a:p>
        </p:txBody>
      </p:sp>
      <p:grpSp>
        <p:nvGrpSpPr>
          <p:cNvPr id="3" name="Group 2" descr="Screen shot of UAR Spreadsheet">
            <a:extLst>
              <a:ext uri="{FF2B5EF4-FFF2-40B4-BE49-F238E27FC236}">
                <a16:creationId xmlns:a16="http://schemas.microsoft.com/office/drawing/2014/main" id="{55C563E4-DF85-E453-6331-D9553F07A0C0}"/>
              </a:ext>
            </a:extLst>
          </p:cNvPr>
          <p:cNvGrpSpPr/>
          <p:nvPr/>
        </p:nvGrpSpPr>
        <p:grpSpPr>
          <a:xfrm>
            <a:off x="399674" y="1863125"/>
            <a:ext cx="8021312" cy="1014750"/>
            <a:chOff x="399674" y="1863125"/>
            <a:chExt cx="8021312" cy="1014750"/>
          </a:xfrm>
        </p:grpSpPr>
        <p:pic>
          <p:nvPicPr>
            <p:cNvPr id="6" name="Content Placeholder 7" descr="Screen-shot of UAR spreadsheet. ">
              <a:extLst>
                <a:ext uri="{FF2B5EF4-FFF2-40B4-BE49-F238E27FC236}">
                  <a16:creationId xmlns:a16="http://schemas.microsoft.com/office/drawing/2014/main" id="{6C5C5656-02A7-5FCD-FA4E-0FED59ED3C36}"/>
                </a:ext>
              </a:extLst>
            </p:cNvPr>
            <p:cNvPicPr>
              <a:picLocks noChangeAspect="1"/>
            </p:cNvPicPr>
            <p:nvPr/>
          </p:nvPicPr>
          <p:blipFill rotWithShape="1">
            <a:blip r:embed="rId2"/>
            <a:srcRect t="7426"/>
            <a:stretch/>
          </p:blipFill>
          <p:spPr>
            <a:xfrm>
              <a:off x="399674" y="1863125"/>
              <a:ext cx="8021312" cy="1014750"/>
            </a:xfrm>
            <a:prstGeom prst="rect">
              <a:avLst/>
            </a:prstGeom>
          </p:spPr>
        </p:pic>
        <p:sp>
          <p:nvSpPr>
            <p:cNvPr id="7" name="Rectangle 6" descr="A cell within the UAR spreadsheet is outlined.">
              <a:extLst>
                <a:ext uri="{FF2B5EF4-FFF2-40B4-BE49-F238E27FC236}">
                  <a16:creationId xmlns:a16="http://schemas.microsoft.com/office/drawing/2014/main" id="{79DF600D-04DA-590F-D0F1-D91CE1089A6D}"/>
                </a:ext>
              </a:extLst>
            </p:cNvPr>
            <p:cNvSpPr/>
            <p:nvPr/>
          </p:nvSpPr>
          <p:spPr>
            <a:xfrm>
              <a:off x="5166230" y="2515408"/>
              <a:ext cx="580218" cy="1126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Straight Arrow Connector 7" descr="Arrow points to a drop-down arrow to the right of the highlighted cell.">
              <a:extLst>
                <a:ext uri="{FF2B5EF4-FFF2-40B4-BE49-F238E27FC236}">
                  <a16:creationId xmlns:a16="http://schemas.microsoft.com/office/drawing/2014/main" id="{967FF506-A383-F676-12C1-ED34B754200E}"/>
                </a:ext>
              </a:extLst>
            </p:cNvPr>
            <p:cNvCxnSpPr>
              <a:cxnSpLocks/>
            </p:cNvCxnSpPr>
            <p:nvPr/>
          </p:nvCxnSpPr>
          <p:spPr>
            <a:xfrm flipH="1">
              <a:off x="5834392" y="2356459"/>
              <a:ext cx="388855" cy="20633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grpSp>
      <p:sp>
        <p:nvSpPr>
          <p:cNvPr id="9" name="TextBox 8">
            <a:extLst>
              <a:ext uri="{FF2B5EF4-FFF2-40B4-BE49-F238E27FC236}">
                <a16:creationId xmlns:a16="http://schemas.microsoft.com/office/drawing/2014/main" id="{0346965A-B269-7534-D22E-42AD33398E4F}"/>
              </a:ext>
            </a:extLst>
          </p:cNvPr>
          <p:cNvSpPr txBox="1"/>
          <p:nvPr/>
        </p:nvSpPr>
        <p:spPr>
          <a:xfrm>
            <a:off x="311700" y="3183430"/>
            <a:ext cx="5772739" cy="369332"/>
          </a:xfrm>
          <a:prstGeom prst="rect">
            <a:avLst/>
          </a:prstGeom>
          <a:noFill/>
        </p:spPr>
        <p:txBody>
          <a:bodyPr wrap="square" rtlCol="0">
            <a:spAutoFit/>
          </a:bodyPr>
          <a:lstStyle/>
          <a:p>
            <a:r>
              <a:rPr lang="en-US" sz="1800" dirty="0">
                <a:latin typeface="Roboto" panose="02000000000000000000" pitchFamily="2" charset="0"/>
                <a:ea typeface="Roboto" panose="02000000000000000000" pitchFamily="2" charset="0"/>
                <a:cs typeface="Roboto" panose="02000000000000000000" pitchFamily="2" charset="0"/>
              </a:rPr>
              <a:t>Select the appropriate choice from the drop-down.</a:t>
            </a:r>
          </a:p>
        </p:txBody>
      </p:sp>
      <p:pic>
        <p:nvPicPr>
          <p:cNvPr id="10" name="Picture 9" descr="Screen-shot of the UAR spreadsheet with the drop-down menu after the drop-down arrow is selected. Disability categories appear: Autism, Deaf-blindness, Developmental delay, Serious emotional disability, Hearing impairment, Intellectual disability, Multiple disabilities, Orthopedic impairment.">
            <a:extLst>
              <a:ext uri="{FF2B5EF4-FFF2-40B4-BE49-F238E27FC236}">
                <a16:creationId xmlns:a16="http://schemas.microsoft.com/office/drawing/2014/main" id="{8770C597-4D80-823A-D59B-A0E863A52BE8}"/>
              </a:ext>
            </a:extLst>
          </p:cNvPr>
          <p:cNvPicPr>
            <a:picLocks noChangeAspect="1"/>
          </p:cNvPicPr>
          <p:nvPr/>
        </p:nvPicPr>
        <p:blipFill rotWithShape="1">
          <a:blip r:embed="rId3"/>
          <a:srcRect t="6943"/>
          <a:stretch/>
        </p:blipFill>
        <p:spPr>
          <a:xfrm>
            <a:off x="422746" y="3533503"/>
            <a:ext cx="7998240" cy="1208618"/>
          </a:xfrm>
          <a:prstGeom prst="rect">
            <a:avLst/>
          </a:prstGeom>
        </p:spPr>
      </p:pic>
    </p:spTree>
    <p:extLst>
      <p:ext uri="{BB962C8B-B14F-4D97-AF65-F5344CB8AC3E}">
        <p14:creationId xmlns:p14="http://schemas.microsoft.com/office/powerpoint/2010/main" val="354800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05478-F820-FBBE-E8F2-FD38992BD5FB}"/>
              </a:ext>
            </a:extLst>
          </p:cNvPr>
          <p:cNvSpPr>
            <a:spLocks noGrp="1"/>
          </p:cNvSpPr>
          <p:nvPr>
            <p:ph type="title"/>
          </p:nvPr>
        </p:nvSpPr>
        <p:spPr/>
        <p:txBody>
          <a:bodyPr/>
          <a:lstStyle/>
          <a:p>
            <a:r>
              <a:rPr lang="en-US" sz="2800" dirty="0"/>
              <a:t>UAR and SAR Deadlines</a:t>
            </a:r>
          </a:p>
        </p:txBody>
      </p:sp>
      <p:sp>
        <p:nvSpPr>
          <p:cNvPr id="3" name="Text Placeholder 2">
            <a:extLst>
              <a:ext uri="{FF2B5EF4-FFF2-40B4-BE49-F238E27FC236}">
                <a16:creationId xmlns:a16="http://schemas.microsoft.com/office/drawing/2014/main" id="{C2E16EBD-9B38-7421-0216-9CD54DCCD525}"/>
              </a:ext>
            </a:extLst>
          </p:cNvPr>
          <p:cNvSpPr>
            <a:spLocks noGrp="1"/>
          </p:cNvSpPr>
          <p:nvPr>
            <p:ph type="body" idx="1"/>
          </p:nvPr>
        </p:nvSpPr>
        <p:spPr>
          <a:xfrm>
            <a:off x="311700" y="1002704"/>
            <a:ext cx="4376678" cy="3034800"/>
          </a:xfrm>
        </p:spPr>
        <p:txBody>
          <a:bodyPr>
            <a:noAutofit/>
          </a:bodyPr>
          <a:lstStyle/>
          <a:p>
            <a:pPr marL="127000" indent="0">
              <a:buNone/>
            </a:pPr>
            <a:r>
              <a:rPr lang="en-US" b="1" dirty="0"/>
              <a:t>WIDA ACCESS</a:t>
            </a:r>
          </a:p>
          <a:p>
            <a:r>
              <a:rPr lang="en-US" dirty="0"/>
              <a:t>UARs and SARs due to CDE</a:t>
            </a:r>
          </a:p>
          <a:p>
            <a:pPr lvl="1"/>
            <a:r>
              <a:rPr lang="en-US" sz="1600" dirty="0"/>
              <a:t> </a:t>
            </a:r>
            <a:r>
              <a:rPr lang="en-US" sz="1600" b="1" dirty="0">
                <a:solidFill>
                  <a:schemeClr val="accent1">
                    <a:lumMod val="75000"/>
                  </a:schemeClr>
                </a:solidFill>
              </a:rPr>
              <a:t>December 1, 2025</a:t>
            </a:r>
          </a:p>
          <a:p>
            <a:r>
              <a:rPr lang="en-US" i="1" dirty="0"/>
              <a:t>CDE State Assessment Response Capture Technology Secure Use Agreement </a:t>
            </a:r>
            <a:r>
              <a:rPr lang="en-US" dirty="0"/>
              <a:t>and supporting documentation due to CDE if using STT</a:t>
            </a:r>
          </a:p>
          <a:p>
            <a:pPr lvl="1"/>
            <a:r>
              <a:rPr lang="en-US" sz="1600" b="1" dirty="0">
                <a:solidFill>
                  <a:schemeClr val="accent1">
                    <a:lumMod val="75000"/>
                  </a:schemeClr>
                </a:solidFill>
              </a:rPr>
              <a:t>December 15, 2025</a:t>
            </a:r>
          </a:p>
          <a:p>
            <a:r>
              <a:rPr lang="en-US" dirty="0"/>
              <a:t>Late UARs and SARs due to CDE for new students only (includes new IEPs/504s)</a:t>
            </a:r>
          </a:p>
          <a:p>
            <a:pPr lvl="1"/>
            <a:r>
              <a:rPr lang="en-US" sz="1600" b="1" dirty="0">
                <a:solidFill>
                  <a:schemeClr val="accent1">
                    <a:lumMod val="75000"/>
                  </a:schemeClr>
                </a:solidFill>
              </a:rPr>
              <a:t>January 30, 2026</a:t>
            </a:r>
          </a:p>
        </p:txBody>
      </p:sp>
      <p:sp>
        <p:nvSpPr>
          <p:cNvPr id="5" name="Text Placeholder 2">
            <a:extLst>
              <a:ext uri="{FF2B5EF4-FFF2-40B4-BE49-F238E27FC236}">
                <a16:creationId xmlns:a16="http://schemas.microsoft.com/office/drawing/2014/main" id="{43370178-859D-2421-869F-C12F81CE9FC7}"/>
              </a:ext>
            </a:extLst>
          </p:cNvPr>
          <p:cNvSpPr txBox="1">
            <a:spLocks/>
          </p:cNvSpPr>
          <p:nvPr/>
        </p:nvSpPr>
        <p:spPr>
          <a:xfrm>
            <a:off x="4775634" y="1002704"/>
            <a:ext cx="3728285" cy="30348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127000" indent="0">
              <a:buNone/>
            </a:pPr>
            <a:r>
              <a:rPr lang="en-US" b="1" dirty="0"/>
              <a:t>CMAS</a:t>
            </a:r>
          </a:p>
          <a:p>
            <a:r>
              <a:rPr lang="en-US" dirty="0"/>
              <a:t>UARs and SARs due to CDE</a:t>
            </a:r>
          </a:p>
          <a:p>
            <a:pPr lvl="1"/>
            <a:r>
              <a:rPr lang="en-US" sz="1600" b="1" dirty="0">
                <a:solidFill>
                  <a:schemeClr val="accent1">
                    <a:lumMod val="75000"/>
                  </a:schemeClr>
                </a:solidFill>
              </a:rPr>
              <a:t>December 15, 2025</a:t>
            </a:r>
          </a:p>
          <a:p>
            <a:r>
              <a:rPr lang="en-US" dirty="0"/>
              <a:t>UAR and SAR resubmissions due to CDE for form errors</a:t>
            </a:r>
          </a:p>
          <a:p>
            <a:pPr lvl="1"/>
            <a:r>
              <a:rPr lang="en-US" sz="1600" b="1" dirty="0">
                <a:solidFill>
                  <a:schemeClr val="accent1">
                    <a:lumMod val="75000"/>
                  </a:schemeClr>
                </a:solidFill>
              </a:rPr>
              <a:t>January 30, 2026</a:t>
            </a:r>
          </a:p>
          <a:p>
            <a:r>
              <a:rPr lang="en-US" dirty="0"/>
              <a:t>Late UARs and SARs due to CDE for new students only (includes new IEPs/504s)</a:t>
            </a:r>
          </a:p>
          <a:p>
            <a:pPr lvl="1"/>
            <a:r>
              <a:rPr lang="en-US" sz="1600" b="1" dirty="0">
                <a:solidFill>
                  <a:schemeClr val="accent1">
                    <a:lumMod val="75000"/>
                  </a:schemeClr>
                </a:solidFill>
              </a:rPr>
              <a:t>March 15, 2026</a:t>
            </a:r>
          </a:p>
          <a:p>
            <a:endParaRPr lang="en-US" dirty="0"/>
          </a:p>
        </p:txBody>
      </p:sp>
      <p:sp>
        <p:nvSpPr>
          <p:cNvPr id="6" name="TextBox 5">
            <a:extLst>
              <a:ext uri="{FF2B5EF4-FFF2-40B4-BE49-F238E27FC236}">
                <a16:creationId xmlns:a16="http://schemas.microsoft.com/office/drawing/2014/main" id="{854F034C-A390-16CE-0C44-A6DAC1D547F0}"/>
              </a:ext>
            </a:extLst>
          </p:cNvPr>
          <p:cNvSpPr txBox="1"/>
          <p:nvPr/>
        </p:nvSpPr>
        <p:spPr>
          <a:xfrm>
            <a:off x="562708" y="4453625"/>
            <a:ext cx="6458573" cy="584775"/>
          </a:xfrm>
          <a:prstGeom prst="rect">
            <a:avLst/>
          </a:prstGeom>
          <a:solidFill>
            <a:srgbClr val="BC7CE4"/>
          </a:solidFill>
        </p:spPr>
        <p:txBody>
          <a:bodyPr wrap="square" rtlCol="0">
            <a:spAutoFit/>
          </a:bodyPr>
          <a:lstStyle/>
          <a:p>
            <a:pPr algn="ctr"/>
            <a:r>
              <a:rPr lang="en-US" sz="1600" b="1" dirty="0">
                <a:latin typeface="Roboto" panose="02000000000000000000" pitchFamily="2" charset="0"/>
                <a:ea typeface="Roboto" panose="02000000000000000000" pitchFamily="2" charset="0"/>
                <a:cs typeface="Roboto" panose="02000000000000000000" pitchFamily="2" charset="0"/>
              </a:rPr>
              <a:t>Note</a:t>
            </a:r>
            <a:r>
              <a:rPr lang="en-US" sz="1600" dirty="0">
                <a:latin typeface="Roboto" panose="02000000000000000000" pitchFamily="2" charset="0"/>
                <a:ea typeface="Roboto" panose="02000000000000000000" pitchFamily="2" charset="0"/>
                <a:cs typeface="Roboto" panose="02000000000000000000" pitchFamily="2" charset="0"/>
              </a:rPr>
              <a:t>: The CDE State Assessment </a:t>
            </a:r>
            <a:r>
              <a:rPr lang="en-US" sz="1600" i="1" dirty="0">
                <a:latin typeface="Roboto" panose="02000000000000000000" pitchFamily="2" charset="0"/>
                <a:ea typeface="Roboto" panose="02000000000000000000" pitchFamily="2" charset="0"/>
                <a:cs typeface="Roboto" panose="02000000000000000000" pitchFamily="2" charset="0"/>
              </a:rPr>
              <a:t>Response Capture Technology Secure Use Agreement</a:t>
            </a:r>
            <a:r>
              <a:rPr lang="en-US" sz="1600" dirty="0">
                <a:latin typeface="Roboto" panose="02000000000000000000" pitchFamily="2" charset="0"/>
                <a:ea typeface="Roboto" panose="02000000000000000000" pitchFamily="2" charset="0"/>
                <a:cs typeface="Roboto" panose="02000000000000000000" pitchFamily="2" charset="0"/>
              </a:rPr>
              <a:t> needs to be submitted annually</a:t>
            </a:r>
          </a:p>
        </p:txBody>
      </p:sp>
    </p:spTree>
    <p:extLst>
      <p:ext uri="{BB962C8B-B14F-4D97-AF65-F5344CB8AC3E}">
        <p14:creationId xmlns:p14="http://schemas.microsoft.com/office/powerpoint/2010/main" val="3226899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69E12-44EC-1DD9-69E3-B766B1327007}"/>
              </a:ext>
            </a:extLst>
          </p:cNvPr>
          <p:cNvSpPr>
            <a:spLocks noGrp="1"/>
          </p:cNvSpPr>
          <p:nvPr>
            <p:ph type="title"/>
          </p:nvPr>
        </p:nvSpPr>
        <p:spPr>
          <a:xfrm>
            <a:off x="311700" y="105100"/>
            <a:ext cx="8561956" cy="741300"/>
          </a:xfrm>
        </p:spPr>
        <p:txBody>
          <a:bodyPr/>
          <a:lstStyle/>
          <a:p>
            <a:r>
              <a:rPr lang="en-US" sz="2800" dirty="0"/>
              <a:t>Privacy Protections for Children’s Online Data</a:t>
            </a:r>
          </a:p>
        </p:txBody>
      </p:sp>
      <p:sp>
        <p:nvSpPr>
          <p:cNvPr id="3" name="Text Placeholder 2">
            <a:extLst>
              <a:ext uri="{FF2B5EF4-FFF2-40B4-BE49-F238E27FC236}">
                <a16:creationId xmlns:a16="http://schemas.microsoft.com/office/drawing/2014/main" id="{C0B25E04-74DD-1C9C-5CEF-D3F6923C96CC}"/>
              </a:ext>
            </a:extLst>
          </p:cNvPr>
          <p:cNvSpPr>
            <a:spLocks noGrp="1"/>
          </p:cNvSpPr>
          <p:nvPr>
            <p:ph type="body" idx="1"/>
          </p:nvPr>
        </p:nvSpPr>
        <p:spPr>
          <a:xfrm>
            <a:off x="311699" y="1152475"/>
            <a:ext cx="7297699" cy="3034800"/>
          </a:xfrm>
        </p:spPr>
        <p:txBody>
          <a:bodyPr>
            <a:normAutofit/>
          </a:bodyPr>
          <a:lstStyle/>
          <a:p>
            <a:pPr>
              <a:buFont typeface="Wingdings" panose="05000000000000000000" pitchFamily="2" charset="2"/>
              <a:buChar char="§"/>
            </a:pPr>
            <a:r>
              <a:rPr lang="en-US" sz="1800" dirty="0"/>
              <a:t>Senate Bill 24-014</a:t>
            </a:r>
          </a:p>
          <a:p>
            <a:pPr>
              <a:buFont typeface="Wingdings" panose="05000000000000000000" pitchFamily="2" charset="2"/>
              <a:buChar char="§"/>
            </a:pPr>
            <a:r>
              <a:rPr lang="en-US" sz="1800" dirty="0"/>
              <a:t>Amendment to Colorado’s Privacy Laws to add online protections for minors.</a:t>
            </a:r>
          </a:p>
          <a:p>
            <a:pPr>
              <a:buFont typeface="Wingdings" panose="05000000000000000000" pitchFamily="2" charset="2"/>
              <a:buChar char="§"/>
            </a:pPr>
            <a:r>
              <a:rPr lang="en-US" sz="1800" dirty="0"/>
              <a:t>Extension of privacy rights to minors and enforcement in the same manner as authorized under the Colorado Privacy Act.</a:t>
            </a:r>
          </a:p>
          <a:p>
            <a:pPr marL="127000" indent="0">
              <a:buNone/>
            </a:pPr>
            <a:r>
              <a:rPr lang="en-US" sz="1800" dirty="0"/>
              <a:t>		     </a:t>
            </a:r>
            <a:r>
              <a:rPr lang="en-US" sz="1200" dirty="0"/>
              <a:t>[6-1-1301 – 6-1-1313, C.R.S]</a:t>
            </a:r>
          </a:p>
        </p:txBody>
      </p:sp>
    </p:spTree>
    <p:extLst>
      <p:ext uri="{BB962C8B-B14F-4D97-AF65-F5344CB8AC3E}">
        <p14:creationId xmlns:p14="http://schemas.microsoft.com/office/powerpoint/2010/main" val="8980219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47120-6D3A-6CD7-596F-093434F6220E}"/>
              </a:ext>
            </a:extLst>
          </p:cNvPr>
          <p:cNvSpPr>
            <a:spLocks noGrp="1"/>
          </p:cNvSpPr>
          <p:nvPr>
            <p:ph type="title"/>
          </p:nvPr>
        </p:nvSpPr>
        <p:spPr/>
        <p:txBody>
          <a:bodyPr/>
          <a:lstStyle/>
          <a:p>
            <a:r>
              <a:rPr lang="en-US" sz="2800" dirty="0"/>
              <a:t>ELA Assessment Accommodation Policy</a:t>
            </a:r>
          </a:p>
        </p:txBody>
      </p:sp>
      <p:sp>
        <p:nvSpPr>
          <p:cNvPr id="5" name="Content Placeholder 2">
            <a:extLst>
              <a:ext uri="{FF2B5EF4-FFF2-40B4-BE49-F238E27FC236}">
                <a16:creationId xmlns:a16="http://schemas.microsoft.com/office/drawing/2014/main" id="{31346920-C8A4-01AC-9BAD-1A6E5568F55B}"/>
              </a:ext>
            </a:extLst>
          </p:cNvPr>
          <p:cNvSpPr txBox="1">
            <a:spLocks/>
          </p:cNvSpPr>
          <p:nvPr/>
        </p:nvSpPr>
        <p:spPr>
          <a:xfrm>
            <a:off x="1320342" y="1340232"/>
            <a:ext cx="6503315" cy="348019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0" indent="0" algn="ctr">
              <a:buFont typeface="Roboto"/>
              <a:buNone/>
            </a:pPr>
            <a:r>
              <a:rPr lang="en-US" sz="1800" i="1" dirty="0"/>
              <a:t>The 2020 Colorado Academic Standards (CAS) expect students to read (decode a printed or tactile code) and comprehend (make meaning of) literary and informational texts independently and proficiently. </a:t>
            </a:r>
          </a:p>
          <a:p>
            <a:pPr marL="0" indent="0" algn="ctr">
              <a:buFont typeface="Roboto"/>
              <a:buNone/>
            </a:pPr>
            <a:endParaRPr lang="en-US" sz="2000" i="1" dirty="0"/>
          </a:p>
          <a:p>
            <a:pPr marL="0" indent="0" algn="ctr">
              <a:buFont typeface="Roboto"/>
              <a:buNone/>
            </a:pPr>
            <a:r>
              <a:rPr lang="en-US" sz="2000" dirty="0"/>
              <a:t>Assessment administration adjustments that would change this expectation are not accommodations.    </a:t>
            </a:r>
          </a:p>
        </p:txBody>
      </p:sp>
    </p:spTree>
    <p:extLst>
      <p:ext uri="{BB962C8B-B14F-4D97-AF65-F5344CB8AC3E}">
        <p14:creationId xmlns:p14="http://schemas.microsoft.com/office/powerpoint/2010/main" val="20688845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9D5FF-BD4D-C7BD-E1CA-A17498CC809E}"/>
              </a:ext>
            </a:extLst>
          </p:cNvPr>
          <p:cNvSpPr>
            <a:spLocks noGrp="1"/>
          </p:cNvSpPr>
          <p:nvPr>
            <p:ph type="title"/>
          </p:nvPr>
        </p:nvSpPr>
        <p:spPr>
          <a:xfrm>
            <a:off x="311699" y="105100"/>
            <a:ext cx="8543131" cy="741300"/>
          </a:xfrm>
        </p:spPr>
        <p:txBody>
          <a:bodyPr/>
          <a:lstStyle/>
          <a:p>
            <a:r>
              <a:rPr lang="en-US" sz="2800" dirty="0"/>
              <a:t>ELA Assessment Accommodation Policy (cont’d)</a:t>
            </a:r>
          </a:p>
        </p:txBody>
      </p:sp>
      <p:sp>
        <p:nvSpPr>
          <p:cNvPr id="5" name="Content Placeholder 2">
            <a:extLst>
              <a:ext uri="{FF2B5EF4-FFF2-40B4-BE49-F238E27FC236}">
                <a16:creationId xmlns:a16="http://schemas.microsoft.com/office/drawing/2014/main" id="{66762552-5CC1-17DF-B95A-6B36D3ED291B}"/>
              </a:ext>
            </a:extLst>
          </p:cNvPr>
          <p:cNvSpPr txBox="1">
            <a:spLocks/>
          </p:cNvSpPr>
          <p:nvPr/>
        </p:nvSpPr>
        <p:spPr>
          <a:xfrm>
            <a:off x="0" y="1097757"/>
            <a:ext cx="8288079" cy="3480197"/>
          </a:xfrm>
          <a:prstGeom prst="rect">
            <a:avLst/>
          </a:prstGeom>
          <a:noFill/>
          <a:ln>
            <a:noFill/>
          </a:ln>
        </p:spPr>
        <p:txBody>
          <a:bodyPr spcFirstLastPara="1" wrap="square" lIns="91425" tIns="91425" rIns="91425" bIns="91425" anchor="t" anchorCtr="0">
            <a:normAutofit fontScale="92500"/>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a:buFont typeface="Wingdings" panose="05000000000000000000" pitchFamily="2" charset="2"/>
              <a:buChar char="§"/>
            </a:pPr>
            <a:r>
              <a:rPr lang="en-US" sz="1725" dirty="0"/>
              <a:t>Because the CMAS English language arts assessment measures reading and writing components of the CAS, providing auditory presentation of printed text changes the assessment’s focus from reading and comprehension of text to listening and comprehension of text, which falls under different, unassessed listening standards.</a:t>
            </a:r>
          </a:p>
          <a:p>
            <a:pPr>
              <a:buFont typeface="Wingdings" panose="05000000000000000000" pitchFamily="2" charset="2"/>
              <a:buChar char="§"/>
            </a:pPr>
            <a:endParaRPr lang="en-US" sz="1725" dirty="0"/>
          </a:p>
          <a:p>
            <a:pPr>
              <a:buFont typeface="Wingdings" panose="05000000000000000000" pitchFamily="2" charset="2"/>
              <a:buChar char="§"/>
            </a:pPr>
            <a:r>
              <a:rPr lang="en-US" sz="1725" dirty="0"/>
              <a:t>The CMAS ELA accommodations policy is grounded in IDEA requirements that only </a:t>
            </a:r>
            <a:r>
              <a:rPr lang="en-US" sz="1725" b="1" dirty="0">
                <a:solidFill>
                  <a:schemeClr val="accent1">
                    <a:lumMod val="75000"/>
                  </a:schemeClr>
                </a:solidFill>
              </a:rPr>
              <a:t>changes to the assessment experience </a:t>
            </a:r>
            <a:r>
              <a:rPr lang="en-US" sz="1725" dirty="0"/>
              <a:t>that do not invalidate a score may be considered as accommodations on the state assessments (34 CFR </a:t>
            </a:r>
            <a:r>
              <a:rPr lang="en-US" sz="1725" dirty="0">
                <a:latin typeface="Arial" panose="020B0604020202020204" pitchFamily="34" charset="0"/>
                <a:cs typeface="Arial" panose="020B0604020202020204" pitchFamily="34" charset="0"/>
              </a:rPr>
              <a:t>§ 300.160)</a:t>
            </a:r>
          </a:p>
          <a:p>
            <a:pPr>
              <a:buFont typeface="Wingdings" panose="05000000000000000000" pitchFamily="2" charset="2"/>
              <a:buChar char="§"/>
            </a:pPr>
            <a:endParaRPr lang="en-US" sz="1725" dirty="0">
              <a:latin typeface="Arial" panose="020B0604020202020204" pitchFamily="34" charset="0"/>
              <a:cs typeface="Arial" panose="020B0604020202020204" pitchFamily="34" charset="0"/>
            </a:endParaRPr>
          </a:p>
          <a:p>
            <a:pPr lvl="1" indent="-285750">
              <a:buFont typeface="Wingdings" panose="05000000000000000000" pitchFamily="2" charset="2"/>
              <a:buChar char="§"/>
            </a:pPr>
            <a:r>
              <a:rPr lang="en-US" sz="1425" dirty="0">
                <a:latin typeface="Arial" panose="020B0604020202020204" pitchFamily="34" charset="0"/>
                <a:cs typeface="Arial" panose="020B0604020202020204" pitchFamily="34" charset="0"/>
              </a:rPr>
              <a:t>If a student has a significantly rare situation (e.g., a newly visually impaired student who has not had an opportunity to learn braille) that needs consideration, contact </a:t>
            </a:r>
            <a:r>
              <a:rPr lang="en-US" sz="1425" dirty="0">
                <a:latin typeface="Arial" panose="020B0604020202020204" pitchFamily="34" charset="0"/>
                <a:cs typeface="Arial" panose="020B0604020202020204" pitchFamily="34" charset="0"/>
                <a:hlinkClick r:id="rId2"/>
              </a:rPr>
              <a:t>Arti Sachdeva</a:t>
            </a:r>
            <a:r>
              <a:rPr lang="en-US" sz="1425" dirty="0">
                <a:latin typeface="Arial" panose="020B0604020202020204" pitchFamily="34" charset="0"/>
                <a:cs typeface="Arial" panose="020B0604020202020204" pitchFamily="34" charset="0"/>
              </a:rPr>
              <a:t> at CDE. </a:t>
            </a:r>
            <a:endParaRPr lang="en-US" sz="1425" dirty="0"/>
          </a:p>
        </p:txBody>
      </p:sp>
    </p:spTree>
    <p:extLst>
      <p:ext uri="{BB962C8B-B14F-4D97-AF65-F5344CB8AC3E}">
        <p14:creationId xmlns:p14="http://schemas.microsoft.com/office/powerpoint/2010/main" val="34419484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18624-8C42-C957-D891-BAC926C43EBC}"/>
              </a:ext>
            </a:extLst>
          </p:cNvPr>
          <p:cNvSpPr>
            <a:spLocks noGrp="1"/>
          </p:cNvSpPr>
          <p:nvPr>
            <p:ph type="title"/>
          </p:nvPr>
        </p:nvSpPr>
        <p:spPr/>
        <p:txBody>
          <a:bodyPr/>
          <a:lstStyle/>
          <a:p>
            <a:r>
              <a:rPr lang="en-US" sz="2800" dirty="0"/>
              <a:t>Reminders</a:t>
            </a:r>
          </a:p>
        </p:txBody>
      </p:sp>
      <p:sp>
        <p:nvSpPr>
          <p:cNvPr id="5" name="Content Placeholder 3">
            <a:extLst>
              <a:ext uri="{FF2B5EF4-FFF2-40B4-BE49-F238E27FC236}">
                <a16:creationId xmlns:a16="http://schemas.microsoft.com/office/drawing/2014/main" id="{98527A40-9DF3-3E2E-5E8F-2E6BAB58222C}"/>
              </a:ext>
            </a:extLst>
          </p:cNvPr>
          <p:cNvSpPr txBox="1">
            <a:spLocks/>
          </p:cNvSpPr>
          <p:nvPr/>
        </p:nvSpPr>
        <p:spPr>
          <a:xfrm>
            <a:off x="138223" y="1097757"/>
            <a:ext cx="8458699" cy="348019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a:buFont typeface="Wingdings" panose="05000000000000000000" pitchFamily="2" charset="2"/>
              <a:buChar char="§"/>
            </a:pPr>
            <a:r>
              <a:rPr lang="en-US" dirty="0"/>
              <a:t>Supporting documentation must be submitted with all UAR and SAR submissions for consideration</a:t>
            </a:r>
          </a:p>
          <a:p>
            <a:pPr lvl="1">
              <a:buFont typeface="Wingdings" panose="05000000000000000000" pitchFamily="2" charset="2"/>
              <a:buChar char="§"/>
            </a:pPr>
            <a:r>
              <a:rPr lang="en-US" sz="1600" dirty="0"/>
              <a:t>Do not send student IEPs/504s with UAR/SAR submissions.</a:t>
            </a:r>
          </a:p>
          <a:p>
            <a:pPr>
              <a:buFont typeface="Wingdings" panose="05000000000000000000" pitchFamily="2" charset="2"/>
              <a:buChar char="§"/>
            </a:pPr>
            <a:r>
              <a:rPr lang="en-US" b="1" dirty="0"/>
              <a:t>Math Charts and Counters are approved at the district level – </a:t>
            </a:r>
            <a:r>
              <a:rPr lang="en-US" b="1" u="sng" dirty="0"/>
              <a:t>do not send to CDE</a:t>
            </a:r>
          </a:p>
          <a:p>
            <a:pPr lvl="1">
              <a:buFont typeface="Wingdings" panose="05000000000000000000" pitchFamily="2" charset="2"/>
              <a:buChar char="§"/>
            </a:pPr>
            <a:r>
              <a:rPr lang="en-US" sz="1600" dirty="0"/>
              <a:t>Number lines are not an approved tool and cannot be used on the math assessment</a:t>
            </a:r>
          </a:p>
          <a:p>
            <a:pPr>
              <a:buFont typeface="Wingdings" panose="05000000000000000000" pitchFamily="2" charset="2"/>
              <a:buChar char="§"/>
            </a:pPr>
            <a:r>
              <a:rPr lang="en-US" dirty="0"/>
              <a:t>Modifications are a misadministration and will result in invalidation of scores</a:t>
            </a:r>
          </a:p>
          <a:p>
            <a:pPr lvl="1">
              <a:buFont typeface="Wingdings" panose="05000000000000000000" pitchFamily="2" charset="2"/>
              <a:buChar char="§"/>
            </a:pPr>
            <a:r>
              <a:rPr lang="en-US" sz="1600" dirty="0"/>
              <a:t>If there is a significantly rare situation that needs to be taken into consideration, contact </a:t>
            </a:r>
            <a:r>
              <a:rPr lang="en-US" sz="1600" dirty="0">
                <a:hlinkClick r:id="rId2"/>
              </a:rPr>
              <a:t>Arti Sachdeva</a:t>
            </a:r>
            <a:r>
              <a:rPr lang="en-US" sz="1600" dirty="0"/>
              <a:t> at CDE</a:t>
            </a:r>
          </a:p>
          <a:p>
            <a:pPr lvl="1"/>
            <a:endParaRPr lang="en-US" sz="1200" dirty="0"/>
          </a:p>
        </p:txBody>
      </p:sp>
    </p:spTree>
    <p:extLst>
      <p:ext uri="{BB962C8B-B14F-4D97-AF65-F5344CB8AC3E}">
        <p14:creationId xmlns:p14="http://schemas.microsoft.com/office/powerpoint/2010/main" val="14598196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Google Shape;512;p23">
            <a:extLst>
              <a:ext uri="{FF2B5EF4-FFF2-40B4-BE49-F238E27FC236}">
                <a16:creationId xmlns:a16="http://schemas.microsoft.com/office/drawing/2014/main" id="{01C1BF81-53E1-91F6-16C3-B9F76AC0F8FD}"/>
              </a:ext>
            </a:extLst>
          </p:cNvPr>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28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Colorado PSAT/SAT</a:t>
            </a:r>
            <a:endParaRPr sz="2800" dirty="0">
              <a:solidFill>
                <a:schemeClr val="bg1"/>
              </a:solidFill>
              <a:latin typeface="Roboto Medium" panose="02000000000000000000" pitchFamily="2" charset="0"/>
              <a:ea typeface="Roboto Medium" panose="02000000000000000000" pitchFamily="2" charset="0"/>
              <a:cs typeface="Roboto Medium" panose="02000000000000000000" pitchFamily="2" charset="0"/>
            </a:endParaRPr>
          </a:p>
        </p:txBody>
      </p:sp>
      <p:pic>
        <p:nvPicPr>
          <p:cNvPr id="4" name="Picture 3" descr="CDE Logo">
            <a:extLst>
              <a:ext uri="{FF2B5EF4-FFF2-40B4-BE49-F238E27FC236}">
                <a16:creationId xmlns:a16="http://schemas.microsoft.com/office/drawing/2014/main" id="{6136B1C9-78A4-BFA7-2363-7E98FF4991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0420"/>
          <a:stretch/>
        </p:blipFill>
        <p:spPr>
          <a:xfrm>
            <a:off x="7497912" y="4414118"/>
            <a:ext cx="1587797" cy="496930"/>
          </a:xfrm>
          <a:prstGeom prst="rect">
            <a:avLst/>
          </a:prstGeom>
        </p:spPr>
      </p:pic>
    </p:spTree>
    <p:extLst>
      <p:ext uri="{BB962C8B-B14F-4D97-AF65-F5344CB8AC3E}">
        <p14:creationId xmlns:p14="http://schemas.microsoft.com/office/powerpoint/2010/main" val="1853592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2E76C-018B-DDBF-38E0-943E5363EB7E}"/>
              </a:ext>
            </a:extLst>
          </p:cNvPr>
          <p:cNvSpPr>
            <a:spLocks noGrp="1"/>
          </p:cNvSpPr>
          <p:nvPr>
            <p:ph type="title"/>
          </p:nvPr>
        </p:nvSpPr>
        <p:spPr/>
        <p:txBody>
          <a:bodyPr/>
          <a:lstStyle/>
          <a:p>
            <a:r>
              <a:rPr lang="en-US" sz="2800" dirty="0"/>
              <a:t>CO PSAT and SAT Accommodations</a:t>
            </a:r>
          </a:p>
        </p:txBody>
      </p:sp>
      <p:sp>
        <p:nvSpPr>
          <p:cNvPr id="5" name="Content Placeholder 1">
            <a:extLst>
              <a:ext uri="{FF2B5EF4-FFF2-40B4-BE49-F238E27FC236}">
                <a16:creationId xmlns:a16="http://schemas.microsoft.com/office/drawing/2014/main" id="{6D3B8EF0-C097-EC88-6E83-E352521DBD46}"/>
              </a:ext>
            </a:extLst>
          </p:cNvPr>
          <p:cNvSpPr txBox="1">
            <a:spLocks/>
          </p:cNvSpPr>
          <p:nvPr/>
        </p:nvSpPr>
        <p:spPr>
          <a:xfrm>
            <a:off x="71770" y="922215"/>
            <a:ext cx="9000460" cy="33154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buFont typeface="Wingdings" panose="05000000000000000000" pitchFamily="2" charset="2"/>
              <a:buChar char="§"/>
            </a:pP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PSAT is administered to all* students in grades 9 and 10 and SAT is administered to all* students in grade 11</a:t>
            </a:r>
          </a:p>
          <a:p>
            <a:pPr lvl="1">
              <a:buFont typeface="Wingdings" panose="05000000000000000000" pitchFamily="2" charset="2"/>
              <a:buChar char="§"/>
            </a:pPr>
            <a:r>
              <a:rPr lang="en-US" sz="1600" b="1" dirty="0">
                <a:solidFill>
                  <a:srgbClr val="000000"/>
                </a:solidFill>
                <a:latin typeface="Roboto" panose="02000000000000000000" pitchFamily="2" charset="0"/>
                <a:ea typeface="Roboto" panose="02000000000000000000" pitchFamily="2" charset="0"/>
                <a:cs typeface="Roboto" panose="02000000000000000000" pitchFamily="2" charset="0"/>
              </a:rPr>
              <a:t>PSAT/SAT accommodation requests are submitted to the College Board through their SSD Online system</a:t>
            </a:r>
          </a:p>
          <a:p>
            <a:pPr lvl="2">
              <a:buFont typeface="Wingdings" panose="05000000000000000000" pitchFamily="2" charset="2"/>
              <a:buChar char="§"/>
            </a:pP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Most accommodation requests are approved according to the information provided in the student’s IEP/504 plan</a:t>
            </a:r>
          </a:p>
          <a:p>
            <a:pPr lvl="2">
              <a:buFont typeface="Wingdings" panose="05000000000000000000" pitchFamily="2" charset="2"/>
              <a:buChar char="§"/>
            </a:pP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In some cases, it may be unclear how the disability impacts the student’s ability to access the assessment, and how the requested accommodation is appropriate to provide access to the student. In these situations, College Board may reject the initial request and ask for additional information or documentation.</a:t>
            </a:r>
          </a:p>
        </p:txBody>
      </p:sp>
      <p:sp>
        <p:nvSpPr>
          <p:cNvPr id="3" name="TextBox 2">
            <a:extLst>
              <a:ext uri="{FF2B5EF4-FFF2-40B4-BE49-F238E27FC236}">
                <a16:creationId xmlns:a16="http://schemas.microsoft.com/office/drawing/2014/main" id="{BB910EDA-5B31-BA8A-107B-67D66C32A3E2}"/>
              </a:ext>
            </a:extLst>
          </p:cNvPr>
          <p:cNvSpPr txBox="1"/>
          <p:nvPr/>
        </p:nvSpPr>
        <p:spPr>
          <a:xfrm>
            <a:off x="562708" y="4453625"/>
            <a:ext cx="7174523" cy="338554"/>
          </a:xfrm>
          <a:prstGeom prst="rect">
            <a:avLst/>
          </a:prstGeom>
          <a:solidFill>
            <a:srgbClr val="BC7CE4"/>
          </a:solidFill>
        </p:spPr>
        <p:txBody>
          <a:bodyPr wrap="square" rtlCol="0">
            <a:spAutoFit/>
          </a:bodyPr>
          <a:lstStyle/>
          <a:p>
            <a:pPr marL="0" indent="0">
              <a:buFont typeface="Arial" panose="020B0604020202020204" pitchFamily="34" charset="0"/>
              <a:buNone/>
            </a:pPr>
            <a:r>
              <a:rPr lang="en-US" sz="1600" dirty="0">
                <a:latin typeface="Roboto" panose="02000000000000000000" pitchFamily="2" charset="0"/>
                <a:ea typeface="Roboto" panose="02000000000000000000" pitchFamily="2" charset="0"/>
                <a:cs typeface="Roboto" panose="02000000000000000000" pitchFamily="2" charset="0"/>
              </a:rPr>
              <a:t>*</a:t>
            </a:r>
            <a:r>
              <a:rPr lang="en-US" sz="1200" dirty="0">
                <a:latin typeface="Roboto" panose="02000000000000000000" pitchFamily="2" charset="0"/>
                <a:ea typeface="Roboto" panose="02000000000000000000" pitchFamily="2" charset="0"/>
                <a:cs typeface="Roboto" panose="02000000000000000000" pitchFamily="2" charset="0"/>
              </a:rPr>
              <a:t>Students who participate in CoAlt take the DLM ELA and Math assessment instead of PSAT/SAT</a:t>
            </a:r>
          </a:p>
        </p:txBody>
      </p:sp>
    </p:spTree>
    <p:extLst>
      <p:ext uri="{BB962C8B-B14F-4D97-AF65-F5344CB8AC3E}">
        <p14:creationId xmlns:p14="http://schemas.microsoft.com/office/powerpoint/2010/main" val="32397866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D5EB2-3905-6A52-4316-63EF0858494B}"/>
              </a:ext>
            </a:extLst>
          </p:cNvPr>
          <p:cNvSpPr>
            <a:spLocks noGrp="1"/>
          </p:cNvSpPr>
          <p:nvPr>
            <p:ph type="title"/>
          </p:nvPr>
        </p:nvSpPr>
        <p:spPr/>
        <p:txBody>
          <a:bodyPr/>
          <a:lstStyle/>
          <a:p>
            <a:r>
              <a:rPr lang="en-US" sz="2800" dirty="0"/>
              <a:t>College Board Accommodations Update</a:t>
            </a:r>
          </a:p>
        </p:txBody>
      </p:sp>
      <p:sp>
        <p:nvSpPr>
          <p:cNvPr id="5" name="Content Placeholder 2">
            <a:extLst>
              <a:ext uri="{FF2B5EF4-FFF2-40B4-BE49-F238E27FC236}">
                <a16:creationId xmlns:a16="http://schemas.microsoft.com/office/drawing/2014/main" id="{108A1F03-C41E-0901-8B1B-F375AC4A9F4B}"/>
              </a:ext>
            </a:extLst>
          </p:cNvPr>
          <p:cNvSpPr txBox="1">
            <a:spLocks/>
          </p:cNvSpPr>
          <p:nvPr/>
        </p:nvSpPr>
        <p:spPr>
          <a:xfrm>
            <a:off x="175438" y="943585"/>
            <a:ext cx="8904766" cy="34801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0" indent="0">
              <a:buFont typeface="Roboto"/>
              <a:buNone/>
            </a:pPr>
            <a:r>
              <a:rPr lang="en-US" sz="1800" dirty="0"/>
              <a:t>PSAT/SAT is delivered </a:t>
            </a:r>
            <a:r>
              <a:rPr lang="en-US" sz="1800" b="1" dirty="0"/>
              <a:t>online</a:t>
            </a:r>
            <a:r>
              <a:rPr lang="en-US" sz="1800" dirty="0"/>
              <a:t> for all students</a:t>
            </a:r>
          </a:p>
          <a:p>
            <a:pPr>
              <a:buFont typeface="Wingdings" panose="05000000000000000000" pitchFamily="2" charset="2"/>
              <a:buChar char="§"/>
            </a:pPr>
            <a:r>
              <a:rPr lang="en-US" sz="1800" dirty="0"/>
              <a:t>Paper-based testing is an accommodation </a:t>
            </a:r>
          </a:p>
          <a:p>
            <a:pPr marL="628650" lvl="1" indent="-285750">
              <a:buFont typeface="Wingdings" panose="05000000000000000000" pitchFamily="2" charset="2"/>
              <a:buChar char="§"/>
            </a:pPr>
            <a:r>
              <a:rPr lang="en-US" sz="1800" dirty="0"/>
              <a:t>Only available to students with a documented disability on their IEP/504 Plan </a:t>
            </a:r>
          </a:p>
          <a:p>
            <a:pPr lvl="1">
              <a:buFont typeface="Wingdings" panose="05000000000000000000" pitchFamily="2" charset="2"/>
              <a:buChar char="§"/>
            </a:pPr>
            <a:r>
              <a:rPr lang="en-US" sz="1800" dirty="0"/>
              <a:t>To be considered for paper-based testing, the student’s disability must directly result in the student’s inability to access a digital test. It is expected that almost all students will be able to test using a computer with or without accommodations, and very few students will be approved for paper-based testing.</a:t>
            </a:r>
          </a:p>
          <a:p>
            <a:pPr>
              <a:buFont typeface="Wingdings" panose="05000000000000000000" pitchFamily="2" charset="2"/>
              <a:buChar char="§"/>
            </a:pPr>
            <a:r>
              <a:rPr lang="en-US" sz="1800" dirty="0"/>
              <a:t>The PSAT/SAT page of the </a:t>
            </a:r>
            <a:r>
              <a:rPr lang="en-US" sz="1800" dirty="0">
                <a:hlinkClick r:id="rId2"/>
              </a:rPr>
              <a:t>Accommodations Crosswalk</a:t>
            </a:r>
            <a:r>
              <a:rPr lang="en-US" sz="1800" dirty="0"/>
              <a:t> reflects online universal accessibility and accommodations</a:t>
            </a:r>
          </a:p>
        </p:txBody>
      </p:sp>
    </p:spTree>
    <p:extLst>
      <p:ext uri="{BB962C8B-B14F-4D97-AF65-F5344CB8AC3E}">
        <p14:creationId xmlns:p14="http://schemas.microsoft.com/office/powerpoint/2010/main" val="4955249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752F6-1380-3C1D-6EAB-A39A58734A1E}"/>
              </a:ext>
            </a:extLst>
          </p:cNvPr>
          <p:cNvSpPr>
            <a:spLocks noGrp="1"/>
          </p:cNvSpPr>
          <p:nvPr>
            <p:ph type="title"/>
          </p:nvPr>
        </p:nvSpPr>
        <p:spPr/>
        <p:txBody>
          <a:bodyPr/>
          <a:lstStyle/>
          <a:p>
            <a:r>
              <a:rPr lang="en-US" sz="2800" dirty="0"/>
              <a:t>College Board Accommodations Requests</a:t>
            </a:r>
          </a:p>
        </p:txBody>
      </p:sp>
      <p:sp>
        <p:nvSpPr>
          <p:cNvPr id="5" name="Content Placeholder 2">
            <a:extLst>
              <a:ext uri="{FF2B5EF4-FFF2-40B4-BE49-F238E27FC236}">
                <a16:creationId xmlns:a16="http://schemas.microsoft.com/office/drawing/2014/main" id="{A5E1BE6E-5A82-37F1-61DF-E0AC4297EE7B}"/>
              </a:ext>
            </a:extLst>
          </p:cNvPr>
          <p:cNvSpPr txBox="1">
            <a:spLocks/>
          </p:cNvSpPr>
          <p:nvPr/>
        </p:nvSpPr>
        <p:spPr>
          <a:xfrm>
            <a:off x="255181" y="1097757"/>
            <a:ext cx="8612371" cy="348019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127000" indent="0">
              <a:buNone/>
            </a:pPr>
            <a:r>
              <a:rPr lang="en-US" sz="1800" dirty="0"/>
              <a:t>Pay particular attention to ensuring you submit your </a:t>
            </a:r>
            <a:r>
              <a:rPr lang="en-US" sz="1800" b="1" dirty="0"/>
              <a:t>accommodations requests</a:t>
            </a:r>
            <a:endParaRPr lang="en-US" sz="1800" dirty="0"/>
          </a:p>
          <a:p>
            <a:pPr>
              <a:buFont typeface="Wingdings" panose="05000000000000000000" pitchFamily="2" charset="2"/>
              <a:buChar char="§"/>
            </a:pPr>
            <a:r>
              <a:rPr lang="en-US" sz="1800" dirty="0"/>
              <a:t>Students MUST have their accommodations approved to receive the correct accommodated test form for their needs</a:t>
            </a:r>
          </a:p>
          <a:p>
            <a:pPr>
              <a:buFont typeface="Wingdings" panose="05000000000000000000" pitchFamily="2" charset="2"/>
              <a:buChar char="§"/>
            </a:pPr>
            <a:endParaRPr lang="en-US" sz="1800" dirty="0">
              <a:solidFill>
                <a:schemeClr val="tx1"/>
              </a:solidFill>
            </a:endParaRPr>
          </a:p>
          <a:p>
            <a:pPr>
              <a:buFont typeface="Wingdings" panose="05000000000000000000" pitchFamily="2" charset="2"/>
              <a:buChar char="§"/>
            </a:pPr>
            <a:r>
              <a:rPr lang="en-US" sz="1800" dirty="0">
                <a:solidFill>
                  <a:schemeClr val="tx1"/>
                </a:solidFill>
              </a:rPr>
              <a:t>Deadlines:</a:t>
            </a:r>
          </a:p>
          <a:p>
            <a:pPr lvl="1">
              <a:buFont typeface="Wingdings" panose="05000000000000000000" pitchFamily="2" charset="2"/>
              <a:buChar char="§"/>
            </a:pPr>
            <a:r>
              <a:rPr lang="en-US" sz="1800" dirty="0">
                <a:solidFill>
                  <a:schemeClr val="tx1"/>
                </a:solidFill>
              </a:rPr>
              <a:t>PSAT/SAT Accommodations Request: </a:t>
            </a:r>
            <a:r>
              <a:rPr lang="en-US" sz="1800" b="1" dirty="0">
                <a:solidFill>
                  <a:schemeClr val="accent1">
                    <a:lumMod val="75000"/>
                  </a:schemeClr>
                </a:solidFill>
              </a:rPr>
              <a:t>February 17, 2026</a:t>
            </a:r>
          </a:p>
          <a:p>
            <a:pPr lvl="1">
              <a:buFont typeface="Wingdings" panose="05000000000000000000" pitchFamily="2" charset="2"/>
              <a:buChar char="§"/>
            </a:pPr>
            <a:r>
              <a:rPr lang="en-US" sz="1800" dirty="0">
                <a:solidFill>
                  <a:schemeClr val="tx1"/>
                </a:solidFill>
              </a:rPr>
              <a:t>PSAT/SAT Accommodations Late Request: </a:t>
            </a:r>
            <a:r>
              <a:rPr lang="en-US" sz="1800" b="1" dirty="0">
                <a:solidFill>
                  <a:schemeClr val="accent1">
                    <a:lumMod val="75000"/>
                  </a:schemeClr>
                </a:solidFill>
              </a:rPr>
              <a:t>March 7, 2026</a:t>
            </a:r>
          </a:p>
          <a:p>
            <a:pPr marL="342900" lvl="1" indent="0">
              <a:buFont typeface="Roboto"/>
              <a:buNone/>
            </a:pPr>
            <a:endParaRPr lang="en-US" sz="1650" b="1" dirty="0"/>
          </a:p>
        </p:txBody>
      </p:sp>
    </p:spTree>
    <p:extLst>
      <p:ext uri="{BB962C8B-B14F-4D97-AF65-F5344CB8AC3E}">
        <p14:creationId xmlns:p14="http://schemas.microsoft.com/office/powerpoint/2010/main" val="29830377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E984F-153E-8BB3-E534-34983132AB55}"/>
              </a:ext>
            </a:extLst>
          </p:cNvPr>
          <p:cNvSpPr>
            <a:spLocks noGrp="1"/>
          </p:cNvSpPr>
          <p:nvPr>
            <p:ph type="title"/>
          </p:nvPr>
        </p:nvSpPr>
        <p:spPr/>
        <p:txBody>
          <a:bodyPr/>
          <a:lstStyle/>
          <a:p>
            <a:r>
              <a:rPr lang="en-US" sz="2800" dirty="0"/>
              <a:t>College Board Approved Accommodations</a:t>
            </a:r>
          </a:p>
        </p:txBody>
      </p:sp>
      <p:sp>
        <p:nvSpPr>
          <p:cNvPr id="5" name="Content Placeholder 2">
            <a:extLst>
              <a:ext uri="{FF2B5EF4-FFF2-40B4-BE49-F238E27FC236}">
                <a16:creationId xmlns:a16="http://schemas.microsoft.com/office/drawing/2014/main" id="{52B217AF-6B3B-5A84-63B0-7FEB355507E1}"/>
              </a:ext>
            </a:extLst>
          </p:cNvPr>
          <p:cNvSpPr txBox="1">
            <a:spLocks/>
          </p:cNvSpPr>
          <p:nvPr/>
        </p:nvSpPr>
        <p:spPr>
          <a:xfrm>
            <a:off x="148856" y="1097757"/>
            <a:ext cx="8670851" cy="34801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a:buFont typeface="Wingdings" panose="05000000000000000000" pitchFamily="2" charset="2"/>
              <a:buChar char="§"/>
            </a:pPr>
            <a:r>
              <a:rPr lang="en-US" sz="1800" dirty="0"/>
              <a:t>Once approved by College Board, the student will receive college- and scholarship-reportable scores when tested using these accommodations</a:t>
            </a:r>
          </a:p>
          <a:p>
            <a:pPr>
              <a:buFont typeface="Wingdings" panose="05000000000000000000" pitchFamily="2" charset="2"/>
              <a:buChar char="§"/>
            </a:pPr>
            <a:r>
              <a:rPr lang="en-US" sz="1800" dirty="0"/>
              <a:t>Approval is continuous from year to year and applies to both PSAT/SAT as well as other College Board assessments (i.e., advanced placement)</a:t>
            </a:r>
          </a:p>
          <a:p>
            <a:pPr>
              <a:buFont typeface="Wingdings" panose="05000000000000000000" pitchFamily="2" charset="2"/>
              <a:buChar char="§"/>
            </a:pPr>
            <a:r>
              <a:rPr lang="en-US" sz="1800" dirty="0"/>
              <a:t>SSD Coordinators should review and confirm each student’s approved accommodations annually, but resubmission is only required if there is a change to the students IEP/504 plan</a:t>
            </a:r>
          </a:p>
        </p:txBody>
      </p:sp>
      <p:sp>
        <p:nvSpPr>
          <p:cNvPr id="3" name="TextBox 2">
            <a:extLst>
              <a:ext uri="{FF2B5EF4-FFF2-40B4-BE49-F238E27FC236}">
                <a16:creationId xmlns:a16="http://schemas.microsoft.com/office/drawing/2014/main" id="{DCB142E5-BB3F-5B1D-9CF0-5C10CF479F2E}"/>
              </a:ext>
            </a:extLst>
          </p:cNvPr>
          <p:cNvSpPr txBox="1"/>
          <p:nvPr/>
        </p:nvSpPr>
        <p:spPr>
          <a:xfrm>
            <a:off x="609601" y="3711163"/>
            <a:ext cx="7174523" cy="1200329"/>
          </a:xfrm>
          <a:prstGeom prst="rect">
            <a:avLst/>
          </a:prstGeom>
          <a:solidFill>
            <a:srgbClr val="BC7CE4"/>
          </a:solidFill>
        </p:spPr>
        <p:txBody>
          <a:bodyPr wrap="square" rtlCol="0">
            <a:spAutoFit/>
          </a:bodyPr>
          <a:lstStyle/>
          <a:p>
            <a:pPr marL="53975" lvl="1" indent="0" algn="ctr">
              <a:buNone/>
            </a:pPr>
            <a:r>
              <a:rPr lang="en-US" sz="1800" dirty="0">
                <a:latin typeface="Roboto" panose="02000000000000000000" pitchFamily="2" charset="0"/>
                <a:ea typeface="Roboto" panose="02000000000000000000" pitchFamily="2" charset="0"/>
                <a:cs typeface="Roboto" panose="02000000000000000000" pitchFamily="2" charset="0"/>
              </a:rPr>
              <a:t>Students who tested using College Board approved accommodations last year will continue to be approved for 2026 if there are no changes to the student’s primary disability or accommodations listed in the student’s IEP.</a:t>
            </a:r>
          </a:p>
        </p:txBody>
      </p:sp>
    </p:spTree>
    <p:extLst>
      <p:ext uri="{BB962C8B-B14F-4D97-AF65-F5344CB8AC3E}">
        <p14:creationId xmlns:p14="http://schemas.microsoft.com/office/powerpoint/2010/main" val="38174340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E984F-153E-8BB3-E534-34983132AB55}"/>
              </a:ext>
            </a:extLst>
          </p:cNvPr>
          <p:cNvSpPr>
            <a:spLocks noGrp="1"/>
          </p:cNvSpPr>
          <p:nvPr>
            <p:ph type="title"/>
          </p:nvPr>
        </p:nvSpPr>
        <p:spPr/>
        <p:txBody>
          <a:bodyPr/>
          <a:lstStyle/>
          <a:p>
            <a:r>
              <a:rPr lang="en-US" sz="2800" dirty="0"/>
              <a:t>State Allowed Accommodations</a:t>
            </a:r>
          </a:p>
        </p:txBody>
      </p:sp>
      <p:sp>
        <p:nvSpPr>
          <p:cNvPr id="5" name="Content Placeholder 2">
            <a:extLst>
              <a:ext uri="{FF2B5EF4-FFF2-40B4-BE49-F238E27FC236}">
                <a16:creationId xmlns:a16="http://schemas.microsoft.com/office/drawing/2014/main" id="{52B217AF-6B3B-5A84-63B0-7FEB355507E1}"/>
              </a:ext>
            </a:extLst>
          </p:cNvPr>
          <p:cNvSpPr txBox="1">
            <a:spLocks/>
          </p:cNvSpPr>
          <p:nvPr/>
        </p:nvSpPr>
        <p:spPr>
          <a:xfrm>
            <a:off x="148856" y="1097757"/>
            <a:ext cx="8670851" cy="34801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a:buFont typeface="Wingdings" panose="05000000000000000000" pitchFamily="2" charset="2"/>
              <a:buChar char="§"/>
            </a:pPr>
            <a:r>
              <a:rPr lang="en-US" sz="1800" b="1" dirty="0"/>
              <a:t>State Allowed </a:t>
            </a:r>
            <a:r>
              <a:rPr lang="en-US" sz="1800" dirty="0"/>
              <a:t>accommodations (SAAs) must be submitted each year</a:t>
            </a:r>
          </a:p>
          <a:p>
            <a:pPr>
              <a:buFont typeface="Wingdings" panose="05000000000000000000" pitchFamily="2" charset="2"/>
              <a:buChar char="§"/>
            </a:pPr>
            <a:r>
              <a:rPr lang="en-US" sz="1800" dirty="0"/>
              <a:t>Students testing with SAAs will receive a score, but it will not be college- or scholarship-reportable</a:t>
            </a:r>
          </a:p>
          <a:p>
            <a:pPr>
              <a:buFont typeface="Wingdings" panose="05000000000000000000" pitchFamily="2" charset="2"/>
              <a:buChar char="§"/>
            </a:pPr>
            <a:r>
              <a:rPr lang="en-US" sz="1800" dirty="0"/>
              <a:t>SAAs are typically limited to a very small number of students</a:t>
            </a:r>
          </a:p>
          <a:p>
            <a:pPr>
              <a:buFont typeface="Wingdings" panose="05000000000000000000" pitchFamily="2" charset="2"/>
              <a:buChar char="§"/>
            </a:pPr>
            <a:r>
              <a:rPr lang="en-US" sz="1800" dirty="0"/>
              <a:t>A student’s accommodation cannot be changed from state allowed to College Board approved after the fact</a:t>
            </a:r>
          </a:p>
        </p:txBody>
      </p:sp>
    </p:spTree>
    <p:extLst>
      <p:ext uri="{BB962C8B-B14F-4D97-AF65-F5344CB8AC3E}">
        <p14:creationId xmlns:p14="http://schemas.microsoft.com/office/powerpoint/2010/main" val="2594366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C40E5-1167-1682-3CC8-069A2A3B8817}"/>
              </a:ext>
            </a:extLst>
          </p:cNvPr>
          <p:cNvSpPr>
            <a:spLocks noGrp="1"/>
          </p:cNvSpPr>
          <p:nvPr>
            <p:ph type="title"/>
          </p:nvPr>
        </p:nvSpPr>
        <p:spPr>
          <a:xfrm>
            <a:off x="311700" y="105100"/>
            <a:ext cx="8597838" cy="741300"/>
          </a:xfrm>
        </p:spPr>
        <p:txBody>
          <a:bodyPr/>
          <a:lstStyle/>
          <a:p>
            <a:r>
              <a:rPr lang="en-US" sz="2200" dirty="0"/>
              <a:t>Auditory Presentation Accommodations and Extended Testing Time</a:t>
            </a:r>
          </a:p>
        </p:txBody>
      </p:sp>
      <p:sp>
        <p:nvSpPr>
          <p:cNvPr id="3" name="Text Placeholder 2">
            <a:extLst>
              <a:ext uri="{FF2B5EF4-FFF2-40B4-BE49-F238E27FC236}">
                <a16:creationId xmlns:a16="http://schemas.microsoft.com/office/drawing/2014/main" id="{1384EE3C-9EFD-42CE-4BBF-01EA639C93BF}"/>
              </a:ext>
            </a:extLst>
          </p:cNvPr>
          <p:cNvSpPr>
            <a:spLocks noGrp="1"/>
          </p:cNvSpPr>
          <p:nvPr>
            <p:ph type="body" idx="1"/>
          </p:nvPr>
        </p:nvSpPr>
        <p:spPr>
          <a:xfrm>
            <a:off x="311699" y="1152475"/>
            <a:ext cx="6115447" cy="3034800"/>
          </a:xfrm>
        </p:spPr>
        <p:txBody>
          <a:bodyPr/>
          <a:lstStyle/>
          <a:p>
            <a:r>
              <a:rPr lang="en-US" dirty="0"/>
              <a:t>All auditory presentation accommodations will be separated from extended time</a:t>
            </a:r>
          </a:p>
          <a:p>
            <a:r>
              <a:rPr lang="en-US" dirty="0"/>
              <a:t>This includes:</a:t>
            </a:r>
          </a:p>
          <a:p>
            <a:pPr lvl="1"/>
            <a:r>
              <a:rPr lang="en-US" dirty="0"/>
              <a:t>Text-to-speech (embedded) for digital assessment</a:t>
            </a:r>
          </a:p>
          <a:p>
            <a:pPr lvl="1"/>
            <a:r>
              <a:rPr lang="en-US" dirty="0"/>
              <a:t>Text-to-speech (non-embedded) for digital assessment</a:t>
            </a:r>
          </a:p>
          <a:p>
            <a:pPr lvl="2"/>
            <a:r>
              <a:rPr lang="en-US" dirty="0"/>
              <a:t>Screen readers</a:t>
            </a:r>
          </a:p>
          <a:p>
            <a:r>
              <a:rPr lang="en-US" dirty="0"/>
              <a:t>If a student needs extended time with their auditory presentation, ET needs to be requested</a:t>
            </a:r>
          </a:p>
        </p:txBody>
      </p:sp>
      <p:sp>
        <p:nvSpPr>
          <p:cNvPr id="7" name="Star: 16 Points 6">
            <a:extLst>
              <a:ext uri="{FF2B5EF4-FFF2-40B4-BE49-F238E27FC236}">
                <a16:creationId xmlns:a16="http://schemas.microsoft.com/office/drawing/2014/main" id="{DB7148DC-73F1-1A82-D75B-1C170F75CE68}"/>
              </a:ext>
            </a:extLst>
          </p:cNvPr>
          <p:cNvSpPr/>
          <p:nvPr/>
        </p:nvSpPr>
        <p:spPr>
          <a:xfrm>
            <a:off x="6671211" y="666904"/>
            <a:ext cx="1994263" cy="2002971"/>
          </a:xfrm>
          <a:prstGeom prst="star16">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t>New This Year!!!</a:t>
            </a:r>
          </a:p>
        </p:txBody>
      </p:sp>
    </p:spTree>
    <p:extLst>
      <p:ext uri="{BB962C8B-B14F-4D97-AF65-F5344CB8AC3E}">
        <p14:creationId xmlns:p14="http://schemas.microsoft.com/office/powerpoint/2010/main" val="2983765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Google Shape;502;p21">
            <a:extLst>
              <a:ext uri="{FF2B5EF4-FFF2-40B4-BE49-F238E27FC236}">
                <a16:creationId xmlns:a16="http://schemas.microsoft.com/office/drawing/2014/main" id="{0593AAD6-FF79-71FF-D372-30FC89117030}"/>
              </a:ext>
            </a:extLst>
          </p:cNvPr>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28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Accommodations</a:t>
            </a:r>
            <a:endParaRPr sz="2800" dirty="0">
              <a:solidFill>
                <a:schemeClr val="bg1"/>
              </a:solidFill>
              <a:latin typeface="Roboto Medium" panose="02000000000000000000" pitchFamily="2" charset="0"/>
              <a:ea typeface="Roboto Medium" panose="02000000000000000000" pitchFamily="2" charset="0"/>
              <a:cs typeface="Roboto Medium" panose="02000000000000000000" pitchFamily="2" charset="0"/>
            </a:endParaRPr>
          </a:p>
        </p:txBody>
      </p:sp>
      <p:pic>
        <p:nvPicPr>
          <p:cNvPr id="7" name="Picture 6" descr="CDE Logo">
            <a:extLst>
              <a:ext uri="{FF2B5EF4-FFF2-40B4-BE49-F238E27FC236}">
                <a16:creationId xmlns:a16="http://schemas.microsoft.com/office/drawing/2014/main" id="{9B82384B-E8C3-5FC4-B49C-1409619DC5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0420"/>
          <a:stretch/>
        </p:blipFill>
        <p:spPr>
          <a:xfrm>
            <a:off x="7497912" y="4414118"/>
            <a:ext cx="1587797" cy="496930"/>
          </a:xfrm>
          <a:prstGeom prst="rect">
            <a:avLst/>
          </a:prstGeom>
        </p:spPr>
      </p:pic>
    </p:spTree>
    <p:extLst>
      <p:ext uri="{BB962C8B-B14F-4D97-AF65-F5344CB8AC3E}">
        <p14:creationId xmlns:p14="http://schemas.microsoft.com/office/powerpoint/2010/main" val="39999191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70F95-534A-6ACC-CB19-00D907AFBC27}"/>
              </a:ext>
            </a:extLst>
          </p:cNvPr>
          <p:cNvSpPr>
            <a:spLocks noGrp="1"/>
          </p:cNvSpPr>
          <p:nvPr>
            <p:ph type="title"/>
          </p:nvPr>
        </p:nvSpPr>
        <p:spPr/>
        <p:txBody>
          <a:bodyPr/>
          <a:lstStyle/>
          <a:p>
            <a:r>
              <a:rPr lang="en-US" sz="2800" dirty="0"/>
              <a:t>CO PSAT/SAT Braille Accommodations</a:t>
            </a:r>
          </a:p>
        </p:txBody>
      </p:sp>
      <p:sp>
        <p:nvSpPr>
          <p:cNvPr id="5" name="Content Placeholder 2">
            <a:extLst>
              <a:ext uri="{FF2B5EF4-FFF2-40B4-BE49-F238E27FC236}">
                <a16:creationId xmlns:a16="http://schemas.microsoft.com/office/drawing/2014/main" id="{DF19C74F-6360-5E98-7715-D6D97F9A4123}"/>
              </a:ext>
            </a:extLst>
          </p:cNvPr>
          <p:cNvSpPr txBox="1">
            <a:spLocks/>
          </p:cNvSpPr>
          <p:nvPr/>
        </p:nvSpPr>
        <p:spPr>
          <a:xfrm>
            <a:off x="311700" y="1097280"/>
            <a:ext cx="8710026" cy="3722984"/>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857250" lvl="2" indent="-171450">
              <a:buFont typeface="Wingdings" panose="05000000000000000000" pitchFamily="2" charset="2"/>
              <a:buChar char="§"/>
            </a:pPr>
            <a:endParaRPr lang="en-US" sz="825" dirty="0">
              <a:solidFill>
                <a:srgbClr val="000000"/>
              </a:solidFill>
            </a:endParaRPr>
          </a:p>
          <a:p>
            <a:pPr marL="53975" lvl="1" indent="0">
              <a:buNone/>
            </a:pPr>
            <a:r>
              <a:rPr lang="en-US" sz="1800" dirty="0">
                <a:solidFill>
                  <a:schemeClr val="tx1"/>
                </a:solidFill>
              </a:rPr>
              <a:t>The default Braille code for College Board assessments is UEB and UEB with Nemeth for math</a:t>
            </a:r>
          </a:p>
          <a:p>
            <a:pPr marL="339725" lvl="1" indent="-285750">
              <a:buFont typeface="Arial" panose="020B0604020202020204" pitchFamily="34" charset="0"/>
              <a:buChar char="•"/>
            </a:pPr>
            <a:r>
              <a:rPr lang="en-US" sz="1800" dirty="0">
                <a:solidFill>
                  <a:schemeClr val="tx1"/>
                </a:solidFill>
              </a:rPr>
              <a:t>UEB Math/Science code (also known as Technical) for math is available on request</a:t>
            </a:r>
          </a:p>
          <a:p>
            <a:pPr marL="339725" lvl="1" indent="-285750">
              <a:buFont typeface="Arial" panose="020B0604020202020204" pitchFamily="34" charset="0"/>
              <a:buChar char="•"/>
            </a:pPr>
            <a:r>
              <a:rPr lang="en-US" sz="1800" dirty="0">
                <a:solidFill>
                  <a:schemeClr val="tx1"/>
                </a:solidFill>
              </a:rPr>
              <a:t>If you have a student who needs to use UEB Math/Science code instead, select Reading/Seeing Text/Other, then type in UEB Math/Science code for math</a:t>
            </a:r>
          </a:p>
          <a:p>
            <a:endParaRPr lang="en-US" dirty="0"/>
          </a:p>
        </p:txBody>
      </p:sp>
    </p:spTree>
    <p:extLst>
      <p:ext uri="{BB962C8B-B14F-4D97-AF65-F5344CB8AC3E}">
        <p14:creationId xmlns:p14="http://schemas.microsoft.com/office/powerpoint/2010/main" val="21632053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D6A39-85C0-E86A-92A5-2DED62122867}"/>
              </a:ext>
            </a:extLst>
          </p:cNvPr>
          <p:cNvSpPr>
            <a:spLocks noGrp="1"/>
          </p:cNvSpPr>
          <p:nvPr>
            <p:ph type="title"/>
          </p:nvPr>
        </p:nvSpPr>
        <p:spPr>
          <a:xfrm>
            <a:off x="311699" y="105100"/>
            <a:ext cx="8644731" cy="741300"/>
          </a:xfrm>
        </p:spPr>
        <p:txBody>
          <a:bodyPr/>
          <a:lstStyle/>
          <a:p>
            <a:r>
              <a:rPr lang="en-US" sz="2800" dirty="0"/>
              <a:t>PSAT/SAT Supports for Multilingual Learners Part 1</a:t>
            </a:r>
          </a:p>
        </p:txBody>
      </p:sp>
      <p:sp>
        <p:nvSpPr>
          <p:cNvPr id="5" name="Content Placeholder 2">
            <a:extLst>
              <a:ext uri="{FF2B5EF4-FFF2-40B4-BE49-F238E27FC236}">
                <a16:creationId xmlns:a16="http://schemas.microsoft.com/office/drawing/2014/main" id="{4B0D269F-DD72-3103-B42F-D3FA05631791}"/>
              </a:ext>
            </a:extLst>
          </p:cNvPr>
          <p:cNvSpPr txBox="1">
            <a:spLocks/>
          </p:cNvSpPr>
          <p:nvPr/>
        </p:nvSpPr>
        <p:spPr>
          <a:xfrm>
            <a:off x="111642" y="972523"/>
            <a:ext cx="8947298" cy="29349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127000" indent="0">
              <a:buNone/>
            </a:pPr>
            <a:r>
              <a:rPr lang="en-US" b="1" dirty="0"/>
              <a:t>Translated Test Directions: </a:t>
            </a:r>
            <a:r>
              <a:rPr lang="en-US" dirty="0"/>
              <a:t>Students who are NEP/LEP can have test directions available in their primary language</a:t>
            </a:r>
          </a:p>
          <a:p>
            <a:r>
              <a:rPr lang="en-US" dirty="0"/>
              <a:t>Translated test directions are available in 18 languages and can be downloaded from the College Board’s Colorado Resource Repository</a:t>
            </a:r>
          </a:p>
          <a:p>
            <a:r>
              <a:rPr lang="en-US" dirty="0"/>
              <a:t>In most situations, the proctor will read the directions in English, and the student will have a paper copy of the translated directions available on their desk</a:t>
            </a:r>
          </a:p>
          <a:p>
            <a:r>
              <a:rPr lang="en-US" dirty="0"/>
              <a:t>This support is available to all NEP/LEP students and does not need to be requested or documented in SSD Online</a:t>
            </a:r>
          </a:p>
          <a:p>
            <a:r>
              <a:rPr lang="en-US" dirty="0"/>
              <a:t>Local translation of </a:t>
            </a:r>
            <a:r>
              <a:rPr lang="en-US" i="1" dirty="0"/>
              <a:t>test directions </a:t>
            </a:r>
            <a:r>
              <a:rPr lang="en-US" dirty="0"/>
              <a:t>is also allowed; however, </a:t>
            </a:r>
            <a:r>
              <a:rPr lang="en-US" b="1" dirty="0"/>
              <a:t>translation of </a:t>
            </a:r>
            <a:r>
              <a:rPr lang="en-US" b="1" i="1" dirty="0"/>
              <a:t>test content</a:t>
            </a:r>
            <a:r>
              <a:rPr lang="en-US" b="1" dirty="0"/>
              <a:t> is not provided nor allowed</a:t>
            </a:r>
          </a:p>
        </p:txBody>
      </p:sp>
    </p:spTree>
    <p:extLst>
      <p:ext uri="{BB962C8B-B14F-4D97-AF65-F5344CB8AC3E}">
        <p14:creationId xmlns:p14="http://schemas.microsoft.com/office/powerpoint/2010/main" val="34629800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355CA-F994-29CB-0057-4364CAD48C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EA52D5-D7A8-71FA-4E62-72CC20DC57BC}"/>
              </a:ext>
            </a:extLst>
          </p:cNvPr>
          <p:cNvSpPr>
            <a:spLocks noGrp="1"/>
          </p:cNvSpPr>
          <p:nvPr>
            <p:ph type="title"/>
          </p:nvPr>
        </p:nvSpPr>
        <p:spPr>
          <a:xfrm>
            <a:off x="311699" y="105100"/>
            <a:ext cx="8644731" cy="741300"/>
          </a:xfrm>
        </p:spPr>
        <p:txBody>
          <a:bodyPr/>
          <a:lstStyle/>
          <a:p>
            <a:r>
              <a:rPr lang="en-US" sz="2800" dirty="0"/>
              <a:t>PSAT/SAT Supports for Multilingual Learners Part 2</a:t>
            </a:r>
          </a:p>
        </p:txBody>
      </p:sp>
      <p:sp>
        <p:nvSpPr>
          <p:cNvPr id="5" name="Content Placeholder 2">
            <a:extLst>
              <a:ext uri="{FF2B5EF4-FFF2-40B4-BE49-F238E27FC236}">
                <a16:creationId xmlns:a16="http://schemas.microsoft.com/office/drawing/2014/main" id="{263128C1-912A-E153-8C62-6E71B2B22126}"/>
              </a:ext>
            </a:extLst>
          </p:cNvPr>
          <p:cNvSpPr txBox="1">
            <a:spLocks/>
          </p:cNvSpPr>
          <p:nvPr/>
        </p:nvSpPr>
        <p:spPr>
          <a:xfrm>
            <a:off x="111642" y="972523"/>
            <a:ext cx="8947298" cy="293494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127000" indent="0">
              <a:buNone/>
            </a:pPr>
            <a:r>
              <a:rPr lang="en-US" b="1" dirty="0"/>
              <a:t>Bilingual Word-to-Word Dictionary: </a:t>
            </a:r>
            <a:r>
              <a:rPr lang="en-US" dirty="0"/>
              <a:t>Similar to their list of approved calculators, College Board publishes a list of reviewed and approved bilingual word-to-word dictionaries</a:t>
            </a:r>
          </a:p>
          <a:p>
            <a:r>
              <a:rPr lang="en-US" dirty="0"/>
              <a:t>Purchase/use of an approved bilingual word-to-word dictionary is the responsibility of the school or student</a:t>
            </a:r>
          </a:p>
          <a:p>
            <a:r>
              <a:rPr lang="en-US" dirty="0">
                <a:hlinkClick r:id="rId2"/>
              </a:rPr>
              <a:t>The Approved Dictionaries List</a:t>
            </a:r>
            <a:r>
              <a:rPr lang="en-US" dirty="0"/>
              <a:t> is available to all NEP/LEP students </a:t>
            </a:r>
          </a:p>
          <a:p>
            <a:r>
              <a:rPr lang="en-US" dirty="0"/>
              <a:t>Use of this support does not need to be requested or documented in SSD Online</a:t>
            </a:r>
          </a:p>
        </p:txBody>
      </p:sp>
    </p:spTree>
    <p:extLst>
      <p:ext uri="{BB962C8B-B14F-4D97-AF65-F5344CB8AC3E}">
        <p14:creationId xmlns:p14="http://schemas.microsoft.com/office/powerpoint/2010/main" val="38628485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D6A39-85C0-E86A-92A5-2DED62122867}"/>
              </a:ext>
            </a:extLst>
          </p:cNvPr>
          <p:cNvSpPr>
            <a:spLocks noGrp="1"/>
          </p:cNvSpPr>
          <p:nvPr>
            <p:ph type="title"/>
          </p:nvPr>
        </p:nvSpPr>
        <p:spPr>
          <a:xfrm>
            <a:off x="311700" y="105100"/>
            <a:ext cx="8492058" cy="741300"/>
          </a:xfrm>
        </p:spPr>
        <p:txBody>
          <a:bodyPr/>
          <a:lstStyle/>
          <a:p>
            <a:r>
              <a:rPr lang="en-US" sz="2800" dirty="0"/>
              <a:t>PSAT/SAT Supports for Multilingual Learners Part 3</a:t>
            </a:r>
          </a:p>
        </p:txBody>
      </p:sp>
      <p:sp>
        <p:nvSpPr>
          <p:cNvPr id="5" name="Content Placeholder 2">
            <a:extLst>
              <a:ext uri="{FF2B5EF4-FFF2-40B4-BE49-F238E27FC236}">
                <a16:creationId xmlns:a16="http://schemas.microsoft.com/office/drawing/2014/main" id="{4B0D269F-DD72-3103-B42F-D3FA05631791}"/>
              </a:ext>
            </a:extLst>
          </p:cNvPr>
          <p:cNvSpPr txBox="1">
            <a:spLocks/>
          </p:cNvSpPr>
          <p:nvPr/>
        </p:nvSpPr>
        <p:spPr>
          <a:xfrm>
            <a:off x="111642" y="972523"/>
            <a:ext cx="8947298" cy="4066616"/>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127000" indent="0">
              <a:buNone/>
            </a:pPr>
            <a:r>
              <a:rPr lang="en-US" sz="1800" b="1" dirty="0"/>
              <a:t>50% Extended Time:</a:t>
            </a:r>
          </a:p>
          <a:p>
            <a:r>
              <a:rPr lang="en-US" dirty="0"/>
              <a:t>NEP/LEP multilingual learners can take the PSAT or SAT using 50% extended time</a:t>
            </a:r>
          </a:p>
          <a:p>
            <a:r>
              <a:rPr lang="en-US" dirty="0"/>
              <a:t>This support MUST be requested in SSD Online prior to the SSD request deadline</a:t>
            </a:r>
          </a:p>
          <a:p>
            <a:pPr marL="127000" indent="0">
              <a:buNone/>
            </a:pPr>
            <a:endParaRPr lang="en-US" sz="800" dirty="0"/>
          </a:p>
          <a:p>
            <a:pPr marL="127000" indent="0">
              <a:buNone/>
            </a:pPr>
            <a:r>
              <a:rPr lang="en-US" sz="1800" b="1" dirty="0"/>
              <a:t>Math Only (student does not take the Reading/Writing portion of the exam):</a:t>
            </a:r>
          </a:p>
          <a:p>
            <a:r>
              <a:rPr lang="en-US" dirty="0"/>
              <a:t>This is ONLY allowed for multilingual learners who are in their First-Year-in-the-U.S</a:t>
            </a:r>
          </a:p>
          <a:p>
            <a:r>
              <a:rPr lang="en-US" b="1" dirty="0"/>
              <a:t>New this year</a:t>
            </a:r>
            <a:r>
              <a:rPr lang="en-US" dirty="0"/>
              <a:t>: College and Scholarship-Reportable and must be submitted in the SSD Online system prior to the SSD request deadline</a:t>
            </a:r>
          </a:p>
          <a:p>
            <a:pPr marL="127000" indent="0">
              <a:buNone/>
            </a:pPr>
            <a:endParaRPr lang="en-US" sz="1800" dirty="0"/>
          </a:p>
        </p:txBody>
      </p:sp>
      <p:sp>
        <p:nvSpPr>
          <p:cNvPr id="3" name="TextBox 2">
            <a:extLst>
              <a:ext uri="{FF2B5EF4-FFF2-40B4-BE49-F238E27FC236}">
                <a16:creationId xmlns:a16="http://schemas.microsoft.com/office/drawing/2014/main" id="{968438E9-70DC-1DC7-2FA7-14B3DDAF9D59}"/>
              </a:ext>
            </a:extLst>
          </p:cNvPr>
          <p:cNvSpPr txBox="1"/>
          <p:nvPr/>
        </p:nvSpPr>
        <p:spPr>
          <a:xfrm>
            <a:off x="1688123" y="3937809"/>
            <a:ext cx="5564555" cy="923330"/>
          </a:xfrm>
          <a:prstGeom prst="rect">
            <a:avLst/>
          </a:prstGeom>
          <a:solidFill>
            <a:srgbClr val="BC7CE4"/>
          </a:solidFill>
        </p:spPr>
        <p:txBody>
          <a:bodyPr wrap="square" rtlCol="0">
            <a:spAutoFit/>
          </a:bodyPr>
          <a:lstStyle/>
          <a:p>
            <a:pPr marL="127000" indent="0" algn="ctr">
              <a:buNone/>
            </a:pPr>
            <a:r>
              <a:rPr lang="en-US" sz="1800" b="1" dirty="0">
                <a:latin typeface="Roboto" panose="02000000000000000000" pitchFamily="2" charset="0"/>
                <a:ea typeface="Roboto" panose="02000000000000000000" pitchFamily="2" charset="0"/>
                <a:cs typeface="Roboto" panose="02000000000000000000" pitchFamily="2" charset="0"/>
              </a:rPr>
              <a:t>Note</a:t>
            </a:r>
            <a:r>
              <a:rPr lang="en-US" sz="1800" dirty="0">
                <a:latin typeface="Roboto" panose="02000000000000000000" pitchFamily="2" charset="0"/>
                <a:ea typeface="Roboto" panose="02000000000000000000" pitchFamily="2" charset="0"/>
                <a:cs typeface="Roboto" panose="02000000000000000000" pitchFamily="2" charset="0"/>
              </a:rPr>
              <a:t>: Both </a:t>
            </a:r>
            <a:r>
              <a:rPr lang="en-US" sz="1800" b="1" dirty="0">
                <a:latin typeface="Roboto" panose="02000000000000000000" pitchFamily="2" charset="0"/>
                <a:ea typeface="Roboto" panose="02000000000000000000" pitchFamily="2" charset="0"/>
                <a:cs typeface="Roboto" panose="02000000000000000000" pitchFamily="2" charset="0"/>
              </a:rPr>
              <a:t>50% Extended Time </a:t>
            </a:r>
            <a:r>
              <a:rPr lang="en-US" sz="1800" dirty="0">
                <a:latin typeface="Roboto" panose="02000000000000000000" pitchFamily="2" charset="0"/>
                <a:ea typeface="Roboto" panose="02000000000000000000" pitchFamily="2" charset="0"/>
                <a:cs typeface="Roboto" panose="02000000000000000000" pitchFamily="2" charset="0"/>
              </a:rPr>
              <a:t>and </a:t>
            </a:r>
            <a:r>
              <a:rPr lang="en-US" sz="1800" b="1" dirty="0">
                <a:latin typeface="Roboto" panose="02000000000000000000" pitchFamily="2" charset="0"/>
                <a:ea typeface="Roboto" panose="02000000000000000000" pitchFamily="2" charset="0"/>
                <a:cs typeface="Roboto" panose="02000000000000000000" pitchFamily="2" charset="0"/>
              </a:rPr>
              <a:t>Math Only </a:t>
            </a:r>
            <a:r>
              <a:rPr lang="en-US" sz="1800" dirty="0">
                <a:latin typeface="Roboto" panose="02000000000000000000" pitchFamily="2" charset="0"/>
                <a:ea typeface="Roboto" panose="02000000000000000000" pitchFamily="2" charset="0"/>
                <a:cs typeface="Roboto" panose="02000000000000000000" pitchFamily="2" charset="0"/>
              </a:rPr>
              <a:t>ML accommodations </a:t>
            </a:r>
            <a:r>
              <a:rPr lang="en-US" sz="1800" u="sng" dirty="0">
                <a:latin typeface="Roboto" panose="02000000000000000000" pitchFamily="2" charset="0"/>
                <a:ea typeface="Roboto" panose="02000000000000000000" pitchFamily="2" charset="0"/>
                <a:cs typeface="Roboto" panose="02000000000000000000" pitchFamily="2" charset="0"/>
              </a:rPr>
              <a:t>must be requested every year</a:t>
            </a:r>
            <a:r>
              <a:rPr lang="en-US" sz="1800" dirty="0">
                <a:latin typeface="Roboto" panose="02000000000000000000" pitchFamily="2" charset="0"/>
                <a:ea typeface="Roboto" panose="02000000000000000000" pitchFamily="2" charset="0"/>
                <a:cs typeface="Roboto" panose="02000000000000000000" pitchFamily="2" charset="0"/>
              </a:rPr>
              <a:t>. These requests will be approved automatically.</a:t>
            </a:r>
          </a:p>
        </p:txBody>
      </p:sp>
      <p:sp>
        <p:nvSpPr>
          <p:cNvPr id="4" name="Star: 16 Points 3">
            <a:extLst>
              <a:ext uri="{FF2B5EF4-FFF2-40B4-BE49-F238E27FC236}">
                <a16:creationId xmlns:a16="http://schemas.microsoft.com/office/drawing/2014/main" id="{F3E27218-05CA-E8EF-AE3B-A5A08151A16C}"/>
              </a:ext>
            </a:extLst>
          </p:cNvPr>
          <p:cNvSpPr/>
          <p:nvPr/>
        </p:nvSpPr>
        <p:spPr>
          <a:xfrm>
            <a:off x="7593532" y="3005831"/>
            <a:ext cx="1550468" cy="1610980"/>
          </a:xfrm>
          <a:prstGeom prst="star16">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t>New This Year!</a:t>
            </a:r>
          </a:p>
        </p:txBody>
      </p:sp>
    </p:spTree>
    <p:extLst>
      <p:ext uri="{BB962C8B-B14F-4D97-AF65-F5344CB8AC3E}">
        <p14:creationId xmlns:p14="http://schemas.microsoft.com/office/powerpoint/2010/main" val="16760455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4E301-089D-36ED-D2E1-BA7C2E8BC7D0}"/>
              </a:ext>
            </a:extLst>
          </p:cNvPr>
          <p:cNvSpPr>
            <a:spLocks noGrp="1"/>
          </p:cNvSpPr>
          <p:nvPr>
            <p:ph type="title"/>
          </p:nvPr>
        </p:nvSpPr>
        <p:spPr/>
        <p:txBody>
          <a:bodyPr/>
          <a:lstStyle/>
          <a:p>
            <a:r>
              <a:rPr lang="en-US" sz="2800" dirty="0"/>
              <a:t>College Board Accommodation Requests</a:t>
            </a:r>
          </a:p>
        </p:txBody>
      </p:sp>
      <p:sp>
        <p:nvSpPr>
          <p:cNvPr id="5" name="Content Placeholder 2">
            <a:extLst>
              <a:ext uri="{FF2B5EF4-FFF2-40B4-BE49-F238E27FC236}">
                <a16:creationId xmlns:a16="http://schemas.microsoft.com/office/drawing/2014/main" id="{644E8917-8B73-4761-B11B-EDCC21A3A91E}"/>
              </a:ext>
            </a:extLst>
          </p:cNvPr>
          <p:cNvSpPr txBox="1">
            <a:spLocks/>
          </p:cNvSpPr>
          <p:nvPr/>
        </p:nvSpPr>
        <p:spPr>
          <a:xfrm>
            <a:off x="111641" y="889946"/>
            <a:ext cx="8894135" cy="371926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285750" indent="-285750"/>
            <a:r>
              <a:rPr lang="en-US" sz="1800" dirty="0"/>
              <a:t>PSAT/SAT accommodation requests and administrations are handled at the school level</a:t>
            </a:r>
          </a:p>
          <a:p>
            <a:pPr marL="285750" indent="-285750"/>
            <a:r>
              <a:rPr lang="en-US" sz="1800" dirty="0"/>
              <a:t>Each school must have a designated SSD Coordinator who will submit PSAT and SAT accommodation requests into College Board’s SSD Online system</a:t>
            </a:r>
          </a:p>
          <a:p>
            <a:pPr marL="742950" lvl="1" indent="-285750"/>
            <a:r>
              <a:rPr lang="en-US" sz="1600" dirty="0"/>
              <a:t>SSD Online is already open to review existing and submit new accommodations requests</a:t>
            </a:r>
          </a:p>
          <a:p>
            <a:pPr marL="742950" lvl="1" indent="-285750"/>
            <a:r>
              <a:rPr lang="en-US" sz="1600" dirty="0"/>
              <a:t>SSD Coordinators must request PSAT and SAT accommodations for:</a:t>
            </a:r>
          </a:p>
          <a:p>
            <a:pPr marL="1200150" lvl="2" indent="-285750"/>
            <a:r>
              <a:rPr lang="en-US" dirty="0"/>
              <a:t>9</a:t>
            </a:r>
            <a:r>
              <a:rPr lang="en-US" baseline="30000" dirty="0"/>
              <a:t>th</a:t>
            </a:r>
            <a:r>
              <a:rPr lang="en-US" dirty="0"/>
              <a:t>, 10</a:t>
            </a:r>
            <a:r>
              <a:rPr lang="en-US" baseline="30000" dirty="0"/>
              <a:t>th</a:t>
            </a:r>
            <a:r>
              <a:rPr lang="en-US" dirty="0"/>
              <a:t>, and 11</a:t>
            </a:r>
            <a:r>
              <a:rPr lang="en-US" baseline="30000" dirty="0"/>
              <a:t>th</a:t>
            </a:r>
            <a:r>
              <a:rPr lang="en-US" dirty="0"/>
              <a:t> grade students</a:t>
            </a:r>
          </a:p>
          <a:p>
            <a:pPr marL="1200150" lvl="2" indent="-285750"/>
            <a:r>
              <a:rPr lang="en-US" dirty="0"/>
              <a:t>newly enrolled students</a:t>
            </a:r>
          </a:p>
          <a:p>
            <a:pPr marL="1200150" lvl="2" indent="-285750"/>
            <a:r>
              <a:rPr lang="en-US" dirty="0"/>
              <a:t>students with a newly identified disability or whose primary disability or accommodation needs have recently changed</a:t>
            </a:r>
          </a:p>
        </p:txBody>
      </p:sp>
      <p:sp>
        <p:nvSpPr>
          <p:cNvPr id="3" name="TextBox 2">
            <a:extLst>
              <a:ext uri="{FF2B5EF4-FFF2-40B4-BE49-F238E27FC236}">
                <a16:creationId xmlns:a16="http://schemas.microsoft.com/office/drawing/2014/main" id="{4D8FD48F-7DA5-8C96-0530-DAC4EE6C6167}"/>
              </a:ext>
            </a:extLst>
          </p:cNvPr>
          <p:cNvSpPr txBox="1"/>
          <p:nvPr/>
        </p:nvSpPr>
        <p:spPr>
          <a:xfrm>
            <a:off x="828707" y="4239882"/>
            <a:ext cx="6650893" cy="738664"/>
          </a:xfrm>
          <a:prstGeom prst="rect">
            <a:avLst/>
          </a:prstGeom>
          <a:solidFill>
            <a:srgbClr val="002060"/>
          </a:solidFill>
        </p:spPr>
        <p:txBody>
          <a:bodyPr wrap="square" rtlCol="0">
            <a:spAutoFit/>
          </a:bodyPr>
          <a:lstStyle/>
          <a:p>
            <a:pPr marL="127000" indent="0" algn="ctr">
              <a:buNone/>
            </a:pPr>
            <a:r>
              <a:rPr lang="en-US" dirty="0">
                <a:solidFill>
                  <a:schemeClr val="bg1"/>
                </a:solidFill>
                <a:latin typeface="Roboto" panose="02000000000000000000" pitchFamily="2" charset="0"/>
                <a:ea typeface="Roboto" panose="02000000000000000000" pitchFamily="2" charset="0"/>
                <a:cs typeface="Roboto" panose="02000000000000000000" pitchFamily="2" charset="0"/>
              </a:rPr>
              <a:t>Colorado PSAT/SAT and CMAS constructs are not identical. Available accommodations may vary across assessments. Check the </a:t>
            </a:r>
            <a:r>
              <a:rPr lang="en-US" dirty="0">
                <a:solidFill>
                  <a:schemeClr val="accent5">
                    <a:lumMod val="60000"/>
                    <a:lumOff val="40000"/>
                  </a:schemeClr>
                </a:solidFill>
                <a:latin typeface="Roboto" panose="02000000000000000000" pitchFamily="2" charset="0"/>
                <a:ea typeface="Roboto" panose="02000000000000000000" pitchFamily="2" charset="0"/>
                <a:cs typeface="Roboto" panose="02000000000000000000" pitchFamily="2" charset="0"/>
                <a:hlinkClick r:id="rId2">
                  <a:extLst>
                    <a:ext uri="{A12FA001-AC4F-418D-AE19-62706E023703}">
                      <ahyp:hlinkClr xmlns:ahyp="http://schemas.microsoft.com/office/drawing/2018/hyperlinkcolor" val="tx"/>
                    </a:ext>
                  </a:extLst>
                </a:hlinkClick>
              </a:rPr>
              <a:t>Accommodations Crosswalk</a:t>
            </a:r>
            <a:r>
              <a:rPr lang="en-US" dirty="0">
                <a:latin typeface="Roboto" panose="02000000000000000000" pitchFamily="2" charset="0"/>
                <a:ea typeface="Roboto" panose="02000000000000000000" pitchFamily="2" charset="0"/>
                <a:cs typeface="Roboto" panose="02000000000000000000" pitchFamily="2" charset="0"/>
              </a:rPr>
              <a:t> </a:t>
            </a:r>
            <a:r>
              <a:rPr lang="en-US" dirty="0">
                <a:solidFill>
                  <a:schemeClr val="bg1"/>
                </a:solidFill>
                <a:latin typeface="Roboto" panose="02000000000000000000" pitchFamily="2" charset="0"/>
                <a:ea typeface="Roboto" panose="02000000000000000000" pitchFamily="2" charset="0"/>
                <a:cs typeface="Roboto" panose="02000000000000000000" pitchFamily="2" charset="0"/>
              </a:rPr>
              <a:t>document to ensure requested accommodations are provided.</a:t>
            </a:r>
          </a:p>
        </p:txBody>
      </p:sp>
    </p:spTree>
    <p:extLst>
      <p:ext uri="{BB962C8B-B14F-4D97-AF65-F5344CB8AC3E}">
        <p14:creationId xmlns:p14="http://schemas.microsoft.com/office/powerpoint/2010/main" val="18045320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B673B-D2E6-400C-832E-DEBC5B17503F}"/>
              </a:ext>
            </a:extLst>
          </p:cNvPr>
          <p:cNvSpPr>
            <a:spLocks noGrp="1"/>
          </p:cNvSpPr>
          <p:nvPr>
            <p:ph type="title"/>
          </p:nvPr>
        </p:nvSpPr>
        <p:spPr/>
        <p:txBody>
          <a:bodyPr/>
          <a:lstStyle/>
          <a:p>
            <a:r>
              <a:rPr lang="en-US" sz="2800" dirty="0"/>
              <a:t>College Board Accommodation Reminders</a:t>
            </a:r>
          </a:p>
        </p:txBody>
      </p:sp>
      <p:sp>
        <p:nvSpPr>
          <p:cNvPr id="5" name="Content Placeholder 2">
            <a:extLst>
              <a:ext uri="{FF2B5EF4-FFF2-40B4-BE49-F238E27FC236}">
                <a16:creationId xmlns:a16="http://schemas.microsoft.com/office/drawing/2014/main" id="{4718A587-D0F3-3FF2-91DC-6257CAA84341}"/>
              </a:ext>
            </a:extLst>
          </p:cNvPr>
          <p:cNvSpPr txBox="1">
            <a:spLocks/>
          </p:cNvSpPr>
          <p:nvPr/>
        </p:nvSpPr>
        <p:spPr>
          <a:xfrm>
            <a:off x="86217" y="772585"/>
            <a:ext cx="8930192" cy="38775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buFont typeface="Wingdings" panose="05000000000000000000" pitchFamily="2" charset="2"/>
              <a:buChar char="§"/>
            </a:pPr>
            <a:r>
              <a:rPr lang="en-US" sz="1600" dirty="0">
                <a:latin typeface="Roboto" panose="02000000000000000000" pitchFamily="2" charset="0"/>
                <a:ea typeface="Roboto" panose="02000000000000000000" pitchFamily="2" charset="0"/>
                <a:cs typeface="Roboto" panose="02000000000000000000" pitchFamily="2" charset="0"/>
              </a:rPr>
              <a:t>Certain accommodation requests may require additional documentation (e.g., requesting human reader, paper testing)</a:t>
            </a:r>
          </a:p>
          <a:p>
            <a:pPr>
              <a:buFont typeface="Wingdings" panose="05000000000000000000" pitchFamily="2" charset="2"/>
              <a:buChar char="§"/>
            </a:pPr>
            <a:r>
              <a:rPr lang="en-US" sz="1600" dirty="0">
                <a:latin typeface="Roboto" panose="02000000000000000000" pitchFamily="2" charset="0"/>
                <a:ea typeface="Roboto" panose="02000000000000000000" pitchFamily="2" charset="0"/>
                <a:cs typeface="Roboto" panose="02000000000000000000" pitchFamily="2" charset="0"/>
              </a:rPr>
              <a:t>Assistive Technology Compatible (ATC) form is used for students who use assistive technology related to visual disabilities</a:t>
            </a:r>
          </a:p>
          <a:p>
            <a:pPr lvl="1">
              <a:buFont typeface="Wingdings" panose="05000000000000000000" pitchFamily="2" charset="2"/>
              <a:buChar char="§"/>
            </a:pPr>
            <a:r>
              <a:rPr lang="en-US" sz="1600" dirty="0">
                <a:latin typeface="Roboto" panose="02000000000000000000" pitchFamily="2" charset="0"/>
                <a:ea typeface="Roboto" panose="02000000000000000000" pitchFamily="2" charset="0"/>
                <a:cs typeface="Roboto" panose="02000000000000000000" pitchFamily="2" charset="0"/>
              </a:rPr>
              <a:t>Works with JAWS, NVDA, ZoomText, etc.</a:t>
            </a:r>
          </a:p>
          <a:p>
            <a:pPr marL="0" indent="0">
              <a:buFont typeface="Arial" panose="020B0604020202020204" pitchFamily="34" charset="0"/>
              <a:buNone/>
            </a:pPr>
            <a:endParaRPr lang="en-US" sz="1500" dirty="0">
              <a:latin typeface="Roboto" panose="02000000000000000000" pitchFamily="2" charset="0"/>
              <a:ea typeface="Roboto" panose="02000000000000000000" pitchFamily="2" charset="0"/>
              <a:cs typeface="Roboto" panose="02000000000000000000" pitchFamily="2" charset="0"/>
            </a:endParaRPr>
          </a:p>
          <a:p>
            <a:pPr marL="0" indent="0" algn="ctr">
              <a:buFont typeface="Arial" panose="020B0604020202020204" pitchFamily="34" charset="0"/>
              <a:buNone/>
            </a:pPr>
            <a:r>
              <a:rPr lang="en-US" sz="1800" dirty="0">
                <a:latin typeface="Roboto" panose="02000000000000000000" pitchFamily="2" charset="0"/>
                <a:ea typeface="Roboto" panose="02000000000000000000" pitchFamily="2" charset="0"/>
                <a:cs typeface="Roboto" panose="02000000000000000000" pitchFamily="2" charset="0"/>
              </a:rPr>
              <a:t>Submit all accommodation requests by </a:t>
            </a:r>
            <a:r>
              <a:rPr lang="en-US" sz="1800" b="1" dirty="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rPr>
              <a:t>February 17, 2026</a:t>
            </a:r>
            <a:r>
              <a:rPr lang="en-US" sz="1800" dirty="0">
                <a:latin typeface="Roboto" panose="02000000000000000000" pitchFamily="2" charset="0"/>
                <a:ea typeface="Roboto" panose="02000000000000000000" pitchFamily="2" charset="0"/>
                <a:cs typeface="Roboto" panose="02000000000000000000" pitchFamily="2" charset="0"/>
              </a:rPr>
              <a:t>.  </a:t>
            </a:r>
          </a:p>
          <a:p>
            <a:pPr marL="0" indent="0" algn="ctr">
              <a:buFont typeface="Arial" panose="020B0604020202020204" pitchFamily="34" charset="0"/>
              <a:buNone/>
            </a:pPr>
            <a:r>
              <a:rPr lang="en-US" sz="1800" dirty="0">
                <a:latin typeface="Roboto" panose="02000000000000000000" pitchFamily="2" charset="0"/>
                <a:ea typeface="Roboto" panose="02000000000000000000" pitchFamily="2" charset="0"/>
                <a:cs typeface="Roboto" panose="02000000000000000000" pitchFamily="2" charset="0"/>
              </a:rPr>
              <a:t>Submit all accommodation late requests by </a:t>
            </a:r>
            <a:r>
              <a:rPr lang="en-US" sz="1800" b="1" dirty="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rPr>
              <a:t>March 7, 2026</a:t>
            </a:r>
            <a:r>
              <a:rPr lang="en-US" sz="1800" dirty="0">
                <a:latin typeface="Roboto" panose="02000000000000000000" pitchFamily="2" charset="0"/>
                <a:ea typeface="Roboto" panose="02000000000000000000" pitchFamily="2" charset="0"/>
                <a:cs typeface="Roboto" panose="02000000000000000000" pitchFamily="2" charset="0"/>
              </a:rPr>
              <a:t>.</a:t>
            </a:r>
          </a:p>
          <a:p>
            <a:pPr marL="342900" lvl="1" indent="0">
              <a:buFont typeface="Arial" panose="020B0604020202020204" pitchFamily="34" charset="0"/>
              <a:buNone/>
            </a:pPr>
            <a:endParaRPr lang="en-US" sz="1350" dirty="0">
              <a:latin typeface="Roboto" panose="02000000000000000000" pitchFamily="2" charset="0"/>
              <a:ea typeface="Roboto" panose="02000000000000000000" pitchFamily="2" charset="0"/>
              <a:cs typeface="Roboto" panose="02000000000000000000" pitchFamily="2" charset="0"/>
            </a:endParaRPr>
          </a:p>
        </p:txBody>
      </p:sp>
      <p:sp>
        <p:nvSpPr>
          <p:cNvPr id="3" name="TextBox 2">
            <a:extLst>
              <a:ext uri="{FF2B5EF4-FFF2-40B4-BE49-F238E27FC236}">
                <a16:creationId xmlns:a16="http://schemas.microsoft.com/office/drawing/2014/main" id="{AC474CDE-20F5-0EF0-3ACD-E79D7295251D}"/>
              </a:ext>
            </a:extLst>
          </p:cNvPr>
          <p:cNvSpPr txBox="1"/>
          <p:nvPr/>
        </p:nvSpPr>
        <p:spPr>
          <a:xfrm>
            <a:off x="828707" y="4239882"/>
            <a:ext cx="6650893" cy="523220"/>
          </a:xfrm>
          <a:prstGeom prst="rect">
            <a:avLst/>
          </a:prstGeom>
          <a:solidFill>
            <a:srgbClr val="BC7CE4"/>
          </a:solidFill>
        </p:spPr>
        <p:txBody>
          <a:bodyPr wrap="square" rtlCol="0">
            <a:spAutoFit/>
          </a:bodyPr>
          <a:lstStyle/>
          <a:p>
            <a:pPr marL="0" indent="0" algn="ctr">
              <a:buFont typeface="Arial" panose="020B0604020202020204" pitchFamily="34" charset="0"/>
              <a:buNone/>
            </a:pPr>
            <a:r>
              <a:rPr lang="en-US" i="1" dirty="0">
                <a:latin typeface="Roboto" panose="02000000000000000000" pitchFamily="2" charset="0"/>
                <a:ea typeface="Roboto" panose="02000000000000000000" pitchFamily="2" charset="0"/>
                <a:cs typeface="Roboto" panose="02000000000000000000" pitchFamily="2" charset="0"/>
              </a:rPr>
              <a:t>Schools must have parent consent prior to sharing disability information with College Board as part of the accommodations request process</a:t>
            </a:r>
            <a:endParaRPr lang="en-US"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8497771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D4CF6-7C2A-BEF4-1CCB-B1ED5C7A50C1}"/>
              </a:ext>
            </a:extLst>
          </p:cNvPr>
          <p:cNvSpPr>
            <a:spLocks noGrp="1"/>
          </p:cNvSpPr>
          <p:nvPr>
            <p:ph type="title"/>
          </p:nvPr>
        </p:nvSpPr>
        <p:spPr/>
        <p:txBody>
          <a:bodyPr anchor="ctr">
            <a:noAutofit/>
          </a:bodyPr>
          <a:lstStyle/>
          <a:p>
            <a:r>
              <a:rPr lang="en-US" dirty="0"/>
              <a:t>Wrap-Up and Final Points</a:t>
            </a:r>
          </a:p>
        </p:txBody>
      </p:sp>
    </p:spTree>
    <p:extLst>
      <p:ext uri="{BB962C8B-B14F-4D97-AF65-F5344CB8AC3E}">
        <p14:creationId xmlns:p14="http://schemas.microsoft.com/office/powerpoint/2010/main" val="33965477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D3E80-D9A6-3FBE-439B-AF820F6C19EA}"/>
              </a:ext>
            </a:extLst>
          </p:cNvPr>
          <p:cNvSpPr>
            <a:spLocks noGrp="1"/>
          </p:cNvSpPr>
          <p:nvPr>
            <p:ph type="title"/>
          </p:nvPr>
        </p:nvSpPr>
        <p:spPr/>
        <p:txBody>
          <a:bodyPr/>
          <a:lstStyle/>
          <a:p>
            <a:r>
              <a:rPr lang="en-US" sz="2800" dirty="0"/>
              <a:t>Adding Accommodations to IEPs</a:t>
            </a:r>
          </a:p>
        </p:txBody>
      </p:sp>
      <p:sp>
        <p:nvSpPr>
          <p:cNvPr id="5" name="Content Placeholder 3">
            <a:extLst>
              <a:ext uri="{FF2B5EF4-FFF2-40B4-BE49-F238E27FC236}">
                <a16:creationId xmlns:a16="http://schemas.microsoft.com/office/drawing/2014/main" id="{C50DC871-06A1-0A37-1945-CBA99A6957A0}"/>
              </a:ext>
            </a:extLst>
          </p:cNvPr>
          <p:cNvSpPr txBox="1">
            <a:spLocks/>
          </p:cNvSpPr>
          <p:nvPr/>
        </p:nvSpPr>
        <p:spPr>
          <a:xfrm>
            <a:off x="180753" y="890423"/>
            <a:ext cx="8536901" cy="348019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buFont typeface="Wingdings" panose="05000000000000000000" pitchFamily="2" charset="2"/>
              <a:buChar char="§"/>
            </a:pPr>
            <a:r>
              <a:rPr lang="en-US" sz="1600" dirty="0">
                <a:latin typeface="Roboto" panose="02000000000000000000" pitchFamily="2" charset="0"/>
                <a:ea typeface="Roboto" panose="02000000000000000000" pitchFamily="2" charset="0"/>
                <a:cs typeface="Roboto" panose="02000000000000000000" pitchFamily="2" charset="0"/>
              </a:rPr>
              <a:t>New IEPs/504s</a:t>
            </a:r>
          </a:p>
          <a:p>
            <a:pPr lvl="1">
              <a:buFont typeface="Wingdings" panose="05000000000000000000" pitchFamily="2" charset="2"/>
              <a:buChar char="§"/>
            </a:pPr>
            <a:r>
              <a:rPr lang="en-US" sz="1600" dirty="0">
                <a:latin typeface="Roboto" panose="02000000000000000000" pitchFamily="2" charset="0"/>
                <a:ea typeface="Roboto" panose="02000000000000000000" pitchFamily="2" charset="0"/>
                <a:cs typeface="Roboto" panose="02000000000000000000" pitchFamily="2" charset="0"/>
              </a:rPr>
              <a:t>Update the accommodations list</a:t>
            </a:r>
          </a:p>
          <a:p>
            <a:pPr>
              <a:buFont typeface="Wingdings" panose="05000000000000000000" pitchFamily="2" charset="2"/>
              <a:buChar char="§"/>
            </a:pPr>
            <a:r>
              <a:rPr lang="en-US" sz="1600" dirty="0">
                <a:latin typeface="Roboto" panose="02000000000000000000" pitchFamily="2" charset="0"/>
                <a:ea typeface="Roboto" panose="02000000000000000000" pitchFamily="2" charset="0"/>
                <a:cs typeface="Roboto" panose="02000000000000000000" pitchFamily="2" charset="0"/>
              </a:rPr>
              <a:t>IEP/504s updates/annuals</a:t>
            </a:r>
          </a:p>
          <a:p>
            <a:pPr lvl="1">
              <a:buFont typeface="Wingdings" panose="05000000000000000000" pitchFamily="2" charset="2"/>
              <a:buChar char="§"/>
            </a:pPr>
            <a:r>
              <a:rPr lang="en-US" sz="1600" dirty="0">
                <a:latin typeface="Roboto" panose="02000000000000000000" pitchFamily="2" charset="0"/>
                <a:ea typeface="Roboto" panose="02000000000000000000" pitchFamily="2" charset="0"/>
                <a:cs typeface="Roboto" panose="02000000000000000000" pitchFamily="2" charset="0"/>
              </a:rPr>
              <a:t>Existing accommodations shown in list</a:t>
            </a:r>
          </a:p>
          <a:p>
            <a:pPr lvl="1">
              <a:buFont typeface="Wingdings" panose="05000000000000000000" pitchFamily="2" charset="2"/>
              <a:buChar char="§"/>
            </a:pPr>
            <a:r>
              <a:rPr lang="en-US" sz="1600" dirty="0">
                <a:latin typeface="Roboto" panose="02000000000000000000" pitchFamily="2" charset="0"/>
                <a:ea typeface="Roboto" panose="02000000000000000000" pitchFamily="2" charset="0"/>
                <a:cs typeface="Roboto" panose="02000000000000000000" pitchFamily="2" charset="0"/>
              </a:rPr>
              <a:t>Can only choose current accommodations</a:t>
            </a:r>
          </a:p>
          <a:p>
            <a:pPr>
              <a:buFont typeface="Wingdings" panose="05000000000000000000" pitchFamily="2" charset="2"/>
              <a:buChar char="§"/>
            </a:pPr>
            <a:r>
              <a:rPr lang="en-US" sz="1600" dirty="0">
                <a:latin typeface="Roboto" panose="02000000000000000000" pitchFamily="2" charset="0"/>
                <a:ea typeface="Roboto" panose="02000000000000000000" pitchFamily="2" charset="0"/>
                <a:cs typeface="Roboto" panose="02000000000000000000" pitchFamily="2" charset="0"/>
              </a:rPr>
              <a:t>Work with Exceptional Student Services Unit (ESSU) to update IEPs regarding UARs and SARs</a:t>
            </a:r>
          </a:p>
          <a:p>
            <a:pPr>
              <a:buFont typeface="Wingdings" panose="05000000000000000000" pitchFamily="2" charset="2"/>
              <a:buChar char="§"/>
            </a:pPr>
            <a:r>
              <a:rPr lang="en-US" sz="1600" dirty="0">
                <a:latin typeface="Roboto" panose="02000000000000000000" pitchFamily="2" charset="0"/>
                <a:ea typeface="Roboto" panose="02000000000000000000" pitchFamily="2" charset="0"/>
                <a:cs typeface="Roboto" panose="02000000000000000000" pitchFamily="2" charset="0"/>
              </a:rPr>
              <a:t>Work with ESSU to ensure state assessment accommodations are allowable accommodations</a:t>
            </a:r>
          </a:p>
          <a:p>
            <a:pPr>
              <a:buFont typeface="Wingdings" panose="05000000000000000000" pitchFamily="2" charset="2"/>
              <a:buChar char="§"/>
            </a:pPr>
            <a:r>
              <a:rPr lang="en-US" sz="1600" b="1" dirty="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rPr>
              <a:t>If the student is not using the accommodation in the classroom, the team should consider removing the accommodation from the student’s IEP/504 plan</a:t>
            </a:r>
            <a:endParaRPr lang="en-US" sz="1200" b="1" dirty="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endParaRPr>
          </a:p>
          <a:p>
            <a:pPr>
              <a:buFont typeface="Wingdings" panose="05000000000000000000" pitchFamily="2" charset="2"/>
              <a:buChar char="§"/>
            </a:pPr>
            <a:endParaRPr lang="en-US" sz="24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4111498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28369-C962-39DF-2A9C-3594418F5431}"/>
              </a:ext>
            </a:extLst>
          </p:cNvPr>
          <p:cNvSpPr>
            <a:spLocks noGrp="1"/>
          </p:cNvSpPr>
          <p:nvPr>
            <p:ph type="title"/>
          </p:nvPr>
        </p:nvSpPr>
        <p:spPr/>
        <p:txBody>
          <a:bodyPr/>
          <a:lstStyle/>
          <a:p>
            <a:r>
              <a:rPr lang="en-US" sz="2800" dirty="0"/>
              <a:t>Final Points</a:t>
            </a:r>
          </a:p>
        </p:txBody>
      </p:sp>
      <p:sp>
        <p:nvSpPr>
          <p:cNvPr id="5" name="Content Placeholder 1">
            <a:extLst>
              <a:ext uri="{FF2B5EF4-FFF2-40B4-BE49-F238E27FC236}">
                <a16:creationId xmlns:a16="http://schemas.microsoft.com/office/drawing/2014/main" id="{407D9AAE-CA75-E05B-6715-4961508717E2}"/>
              </a:ext>
            </a:extLst>
          </p:cNvPr>
          <p:cNvSpPr txBox="1">
            <a:spLocks/>
          </p:cNvSpPr>
          <p:nvPr/>
        </p:nvSpPr>
        <p:spPr>
          <a:xfrm>
            <a:off x="127592" y="930031"/>
            <a:ext cx="8979194" cy="33129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a:buFont typeface="Wingdings" panose="05000000000000000000" pitchFamily="2" charset="2"/>
              <a:buChar char="§"/>
            </a:pP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More is not necessarily better</a:t>
            </a:r>
          </a:p>
          <a:p>
            <a:pPr>
              <a:buFont typeface="Wingdings" panose="05000000000000000000" pitchFamily="2" charset="2"/>
              <a:buChar char="§"/>
            </a:pP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Not all accommodations benefit all students</a:t>
            </a:r>
          </a:p>
          <a:p>
            <a:pPr>
              <a:buFont typeface="Wingdings" panose="05000000000000000000" pitchFamily="2" charset="2"/>
              <a:buChar char="§"/>
            </a:pP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Extended time is often over assigned</a:t>
            </a:r>
          </a:p>
          <a:p>
            <a:pPr>
              <a:buFont typeface="Wingdings" panose="05000000000000000000" pitchFamily="2" charset="2"/>
              <a:buChar char="§"/>
            </a:pP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Students should be practiced and proficient in the accommodations they are assigned</a:t>
            </a:r>
          </a:p>
          <a:p>
            <a:pPr>
              <a:buFont typeface="Wingdings" panose="05000000000000000000" pitchFamily="2" charset="2"/>
              <a:buChar char="§"/>
            </a:pP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Accommodations </a:t>
            </a:r>
            <a:r>
              <a:rPr lang="en-US" sz="1600" i="1" u="sng" dirty="0">
                <a:solidFill>
                  <a:srgbClr val="000000"/>
                </a:solidFill>
                <a:latin typeface="Roboto" panose="02000000000000000000" pitchFamily="2" charset="0"/>
                <a:ea typeface="Roboto" panose="02000000000000000000" pitchFamily="2" charset="0"/>
                <a:cs typeface="Roboto" panose="02000000000000000000" pitchFamily="2" charset="0"/>
              </a:rPr>
              <a:t>will not</a:t>
            </a: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 provide benefit if the student does not use them during instruction on a </a:t>
            </a:r>
            <a:r>
              <a:rPr lang="en-US" sz="1600" i="1" u="sng" dirty="0">
                <a:solidFill>
                  <a:srgbClr val="000000"/>
                </a:solidFill>
                <a:latin typeface="Roboto" panose="02000000000000000000" pitchFamily="2" charset="0"/>
                <a:ea typeface="Roboto" panose="02000000000000000000" pitchFamily="2" charset="0"/>
                <a:cs typeface="Roboto" panose="02000000000000000000" pitchFamily="2" charset="0"/>
              </a:rPr>
              <a:t>regular</a:t>
            </a: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 basis</a:t>
            </a:r>
          </a:p>
          <a:p>
            <a:pPr>
              <a:buFont typeface="Wingdings" panose="05000000000000000000" pitchFamily="2" charset="2"/>
              <a:buChar char="§"/>
            </a:pP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If an assessment accommodation (which by definition cannot violate the construct) is in the IEP and is an allowable accommodation, the student must be offered the accommodation</a:t>
            </a:r>
          </a:p>
          <a:p>
            <a:pPr>
              <a:buFont typeface="Wingdings" panose="05000000000000000000" pitchFamily="2" charset="2"/>
              <a:buChar char="§"/>
            </a:pP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Email </a:t>
            </a: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hlinkClick r:id="rId2"/>
              </a:rPr>
              <a:t>Arti Sachdeva</a:t>
            </a:r>
            <a:r>
              <a:rPr lang="en-US" sz="1600" dirty="0">
                <a:solidFill>
                  <a:srgbClr val="000000"/>
                </a:solidFill>
                <a:latin typeface="Roboto" panose="02000000000000000000" pitchFamily="2" charset="0"/>
                <a:ea typeface="Roboto" panose="02000000000000000000" pitchFamily="2" charset="0"/>
                <a:cs typeface="Roboto" panose="02000000000000000000" pitchFamily="2" charset="0"/>
              </a:rPr>
              <a:t> at CDE after uploading or updating anything in Syncplicity</a:t>
            </a:r>
          </a:p>
          <a:p>
            <a:pPr>
              <a:buFont typeface="Wingdings" panose="05000000000000000000" pitchFamily="2" charset="2"/>
              <a:buChar char="§"/>
            </a:pPr>
            <a:endParaRPr lang="en-US" sz="160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9736375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B1303-71E7-4AD8-209E-FE90133FAC6C}"/>
              </a:ext>
            </a:extLst>
          </p:cNvPr>
          <p:cNvSpPr>
            <a:spLocks noGrp="1"/>
          </p:cNvSpPr>
          <p:nvPr>
            <p:ph type="title"/>
          </p:nvPr>
        </p:nvSpPr>
        <p:spPr/>
        <p:txBody>
          <a:bodyPr/>
          <a:lstStyle/>
          <a:p>
            <a:r>
              <a:rPr lang="en-US" sz="2800" dirty="0"/>
              <a:t>Resources</a:t>
            </a:r>
          </a:p>
        </p:txBody>
      </p:sp>
      <p:sp>
        <p:nvSpPr>
          <p:cNvPr id="5" name="Content Placeholder 1">
            <a:extLst>
              <a:ext uri="{FF2B5EF4-FFF2-40B4-BE49-F238E27FC236}">
                <a16:creationId xmlns:a16="http://schemas.microsoft.com/office/drawing/2014/main" id="{51E1A029-151D-3D8B-7D82-994785A379BD}"/>
              </a:ext>
            </a:extLst>
          </p:cNvPr>
          <p:cNvSpPr txBox="1">
            <a:spLocks/>
          </p:cNvSpPr>
          <p:nvPr/>
        </p:nvSpPr>
        <p:spPr>
          <a:xfrm>
            <a:off x="239233" y="1097757"/>
            <a:ext cx="8334243" cy="348019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0" indent="0">
              <a:buFont typeface="Arial" panose="020B0604020202020204" pitchFamily="34" charset="0"/>
              <a:buNone/>
            </a:pPr>
            <a:r>
              <a:rPr lang="en-US" sz="1800" dirty="0">
                <a:solidFill>
                  <a:srgbClr val="000000"/>
                </a:solidFill>
              </a:rPr>
              <a:t>Assessment Accommodations Information</a:t>
            </a:r>
          </a:p>
          <a:p>
            <a:pPr marL="0" indent="0">
              <a:buFont typeface="Arial" panose="020B0604020202020204" pitchFamily="34" charset="0"/>
              <a:buNone/>
            </a:pPr>
            <a:r>
              <a:rPr lang="en-US" sz="1800" dirty="0">
                <a:hlinkClick r:id="rId2"/>
              </a:rPr>
              <a:t>CDE Assessment Accommodations Training Page</a:t>
            </a:r>
            <a:endParaRPr lang="en-US" sz="1800" dirty="0">
              <a:solidFill>
                <a:srgbClr val="000000"/>
              </a:solidFill>
            </a:endParaRPr>
          </a:p>
          <a:p>
            <a:pPr>
              <a:buFont typeface="Wingdings" panose="05000000000000000000" pitchFamily="2" charset="2"/>
              <a:buChar char="§"/>
            </a:pPr>
            <a:r>
              <a:rPr lang="en-US" sz="1800" dirty="0">
                <a:solidFill>
                  <a:srgbClr val="000000"/>
                </a:solidFill>
              </a:rPr>
              <a:t>Accommodations Webinar</a:t>
            </a:r>
          </a:p>
          <a:p>
            <a:pPr>
              <a:buFont typeface="Wingdings" panose="05000000000000000000" pitchFamily="2" charset="2"/>
              <a:buChar char="§"/>
            </a:pPr>
            <a:r>
              <a:rPr lang="en-US" sz="1800" dirty="0">
                <a:solidFill>
                  <a:srgbClr val="000000"/>
                </a:solidFill>
              </a:rPr>
              <a:t>CMAS and CoAlt Procedures Manual</a:t>
            </a:r>
          </a:p>
          <a:p>
            <a:pPr>
              <a:buFont typeface="Wingdings" panose="05000000000000000000" pitchFamily="2" charset="2"/>
              <a:buChar char="§"/>
            </a:pPr>
            <a:r>
              <a:rPr lang="en-US" sz="1800" dirty="0">
                <a:solidFill>
                  <a:srgbClr val="000000"/>
                </a:solidFill>
              </a:rPr>
              <a:t>Guidance Documents and Forms for UARs </a:t>
            </a:r>
          </a:p>
          <a:p>
            <a:pPr>
              <a:buFont typeface="Wingdings" panose="05000000000000000000" pitchFamily="2" charset="2"/>
              <a:buChar char="§"/>
            </a:pPr>
            <a:r>
              <a:rPr lang="en-US" sz="1800" dirty="0">
                <a:solidFill>
                  <a:srgbClr val="000000"/>
                </a:solidFill>
              </a:rPr>
              <a:t>Other accommodation resources</a:t>
            </a:r>
          </a:p>
          <a:p>
            <a:pPr marL="274320" lvl="1" indent="0">
              <a:buFont typeface="Arial" panose="020B0604020202020204" pitchFamily="34" charset="0"/>
              <a:buNone/>
            </a:pPr>
            <a:endParaRPr lang="en-US" dirty="0"/>
          </a:p>
        </p:txBody>
      </p:sp>
    </p:spTree>
    <p:extLst>
      <p:ext uri="{BB962C8B-B14F-4D97-AF65-F5344CB8AC3E}">
        <p14:creationId xmlns:p14="http://schemas.microsoft.com/office/powerpoint/2010/main" val="2056956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D55BA-05BF-DB41-50BC-9EDB1DA3D5E1}"/>
              </a:ext>
            </a:extLst>
          </p:cNvPr>
          <p:cNvSpPr>
            <a:spLocks noGrp="1"/>
          </p:cNvSpPr>
          <p:nvPr>
            <p:ph type="title"/>
          </p:nvPr>
        </p:nvSpPr>
        <p:spPr/>
        <p:txBody>
          <a:bodyPr/>
          <a:lstStyle/>
          <a:p>
            <a:r>
              <a:rPr lang="en-US" sz="2800" dirty="0"/>
              <a:t>IEPs and 504s</a:t>
            </a:r>
          </a:p>
        </p:txBody>
      </p:sp>
      <p:sp>
        <p:nvSpPr>
          <p:cNvPr id="5" name="Content Placeholder 4">
            <a:extLst>
              <a:ext uri="{FF2B5EF4-FFF2-40B4-BE49-F238E27FC236}">
                <a16:creationId xmlns:a16="http://schemas.microsoft.com/office/drawing/2014/main" id="{662A2176-3A20-E092-480D-0D3D47F185EE}"/>
              </a:ext>
            </a:extLst>
          </p:cNvPr>
          <p:cNvSpPr txBox="1">
            <a:spLocks noGrp="1"/>
          </p:cNvSpPr>
          <p:nvPr>
            <p:ph type="body" idx="1"/>
          </p:nvPr>
        </p:nvSpPr>
        <p:spPr>
          <a:xfrm>
            <a:off x="311149" y="1008000"/>
            <a:ext cx="8513362" cy="3370123"/>
          </a:xfrm>
          <a:prstGeom prst="rect">
            <a:avLst/>
          </a:prstGeom>
          <a:noFill/>
        </p:spPr>
        <p:txBody>
          <a:bodyPr wrap="square" rtlCol="0">
            <a:spAutoFit/>
          </a:bodyPr>
          <a:lstStyle/>
          <a:p>
            <a:pPr marL="285750" indent="-285750">
              <a:buFont typeface="Wingdings" panose="05000000000000000000" pitchFamily="2" charset="2"/>
              <a:buChar char="§"/>
            </a:pPr>
            <a:r>
              <a:rPr lang="en-US" sz="1800" dirty="0"/>
              <a:t>Connect with your Special Education Department to ensure that your IEP/504 platform vendors updated their state assessment accommodations to reflect</a:t>
            </a:r>
            <a:r>
              <a:rPr lang="en-US" sz="1800" dirty="0">
                <a:solidFill>
                  <a:srgbClr val="FF0000"/>
                </a:solidFill>
              </a:rPr>
              <a:t> </a:t>
            </a:r>
            <a:r>
              <a:rPr lang="en-US" sz="1800" dirty="0"/>
              <a:t>the CDE State Assessment Accommodations Crosswalk</a:t>
            </a:r>
          </a:p>
          <a:p>
            <a:pPr marL="285750" indent="-285750">
              <a:buFont typeface="Wingdings" panose="05000000000000000000" pitchFamily="2" charset="2"/>
              <a:buChar char="§"/>
            </a:pPr>
            <a:r>
              <a:rPr lang="en-US" sz="1800" dirty="0"/>
              <a:t>State assessment accommodations need to be aligned with the allowable accommodations identified in the Crosswalk</a:t>
            </a:r>
          </a:p>
          <a:p>
            <a:pPr marL="285750" indent="-285750">
              <a:buFont typeface="Wingdings" panose="05000000000000000000" pitchFamily="2" charset="2"/>
              <a:buChar char="§"/>
            </a:pPr>
            <a:r>
              <a:rPr lang="en-US" sz="1800" dirty="0"/>
              <a:t>The CDE Assessment Accommodations Crosswalk is posted on the CDE Assessment </a:t>
            </a:r>
            <a:r>
              <a:rPr lang="en-US" sz="1800" dirty="0">
                <a:hlinkClick r:id="rId2"/>
              </a:rPr>
              <a:t>Accommodation Training Page</a:t>
            </a:r>
            <a:r>
              <a:rPr lang="en-US" sz="1800" dirty="0"/>
              <a:t> </a:t>
            </a:r>
          </a:p>
          <a:p>
            <a:pPr marL="285750" indent="-285750">
              <a:buFont typeface="Wingdings" panose="05000000000000000000" pitchFamily="2" charset="2"/>
              <a:buChar char="§"/>
            </a:pPr>
            <a:r>
              <a:rPr lang="en-US" sz="1800" dirty="0"/>
              <a:t>Assessment accommodations Guidance Documents, Checklists, and Forms will be posted on the CDE Assessment </a:t>
            </a:r>
            <a:r>
              <a:rPr lang="en-US" sz="1800" dirty="0">
                <a:hlinkClick r:id="rId2"/>
              </a:rPr>
              <a:t>Accommodation Training Page</a:t>
            </a:r>
            <a:r>
              <a:rPr lang="en-US" sz="1800" dirty="0"/>
              <a:t> at the end of September</a:t>
            </a:r>
          </a:p>
        </p:txBody>
      </p:sp>
    </p:spTree>
    <p:extLst>
      <p:ext uri="{BB962C8B-B14F-4D97-AF65-F5344CB8AC3E}">
        <p14:creationId xmlns:p14="http://schemas.microsoft.com/office/powerpoint/2010/main" val="19227896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A7C44-5F62-D5CC-A50B-54D37A0A60C1}"/>
              </a:ext>
            </a:extLst>
          </p:cNvPr>
          <p:cNvSpPr>
            <a:spLocks noGrp="1"/>
          </p:cNvSpPr>
          <p:nvPr>
            <p:ph type="title"/>
          </p:nvPr>
        </p:nvSpPr>
        <p:spPr>
          <a:xfrm>
            <a:off x="311700" y="105100"/>
            <a:ext cx="8675992" cy="741300"/>
          </a:xfrm>
        </p:spPr>
        <p:txBody>
          <a:bodyPr/>
          <a:lstStyle/>
          <a:p>
            <a:r>
              <a:rPr lang="en-US" sz="2200" dirty="0"/>
              <a:t>Dates and Deadlines to Remember for Accommodation Submissions</a:t>
            </a:r>
          </a:p>
        </p:txBody>
      </p:sp>
      <p:sp>
        <p:nvSpPr>
          <p:cNvPr id="5" name="Content Placeholder 2">
            <a:extLst>
              <a:ext uri="{FF2B5EF4-FFF2-40B4-BE49-F238E27FC236}">
                <a16:creationId xmlns:a16="http://schemas.microsoft.com/office/drawing/2014/main" id="{5ED55D5A-5189-6DF7-D2AF-102E2708CEA3}"/>
              </a:ext>
            </a:extLst>
          </p:cNvPr>
          <p:cNvSpPr txBox="1">
            <a:spLocks/>
          </p:cNvSpPr>
          <p:nvPr/>
        </p:nvSpPr>
        <p:spPr>
          <a:xfrm>
            <a:off x="311700" y="992178"/>
            <a:ext cx="4930656" cy="4046221"/>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a:buFont typeface="Wingdings" panose="05000000000000000000" pitchFamily="2" charset="2"/>
              <a:buChar char="§"/>
            </a:pPr>
            <a:r>
              <a:rPr lang="en-US" sz="1400" dirty="0"/>
              <a:t>CMAS Braille Practice Resource Orders</a:t>
            </a:r>
          </a:p>
          <a:p>
            <a:pPr lvl="1">
              <a:buFont typeface="Wingdings" panose="05000000000000000000" pitchFamily="2" charset="2"/>
              <a:buChar char="§"/>
            </a:pPr>
            <a:r>
              <a:rPr lang="en-US" sz="1200" b="1" dirty="0">
                <a:solidFill>
                  <a:schemeClr val="accent1">
                    <a:lumMod val="75000"/>
                  </a:schemeClr>
                </a:solidFill>
              </a:rPr>
              <a:t>September 15, 2025</a:t>
            </a:r>
          </a:p>
          <a:p>
            <a:pPr>
              <a:buFont typeface="Wingdings" panose="05000000000000000000" pitchFamily="2" charset="2"/>
              <a:buChar char="§"/>
            </a:pPr>
            <a:r>
              <a:rPr lang="en-US" sz="1400" dirty="0"/>
              <a:t>UARs and SARs for WIDA ACCESS </a:t>
            </a:r>
          </a:p>
          <a:p>
            <a:pPr lvl="1">
              <a:buFont typeface="Wingdings" panose="05000000000000000000" pitchFamily="2" charset="2"/>
              <a:buChar char="§"/>
            </a:pPr>
            <a:r>
              <a:rPr lang="en-US" sz="1200" b="1" dirty="0">
                <a:solidFill>
                  <a:schemeClr val="accent1">
                    <a:lumMod val="75000"/>
                  </a:schemeClr>
                </a:solidFill>
              </a:rPr>
              <a:t>December 1, 2025</a:t>
            </a:r>
          </a:p>
          <a:p>
            <a:pPr lvl="1">
              <a:buFont typeface="Wingdings" panose="05000000000000000000" pitchFamily="2" charset="2"/>
              <a:buChar char="§"/>
            </a:pPr>
            <a:r>
              <a:rPr lang="en-US" sz="1200" b="1" dirty="0">
                <a:solidFill>
                  <a:schemeClr val="accent1">
                    <a:lumMod val="75000"/>
                  </a:schemeClr>
                </a:solidFill>
              </a:rPr>
              <a:t>January 30, 2026 – New students only</a:t>
            </a:r>
          </a:p>
          <a:p>
            <a:pPr>
              <a:buFont typeface="Wingdings" panose="05000000000000000000" pitchFamily="2" charset="2"/>
              <a:buChar char="§"/>
            </a:pPr>
            <a:r>
              <a:rPr lang="en-US" sz="1400" dirty="0"/>
              <a:t>UARs and SARs for CMAS</a:t>
            </a:r>
          </a:p>
          <a:p>
            <a:pPr lvl="1">
              <a:buFont typeface="Wingdings" panose="05000000000000000000" pitchFamily="2" charset="2"/>
              <a:buChar char="§"/>
            </a:pPr>
            <a:r>
              <a:rPr lang="en-US" sz="1200" b="1" dirty="0">
                <a:solidFill>
                  <a:schemeClr val="accent1">
                    <a:lumMod val="75000"/>
                  </a:schemeClr>
                </a:solidFill>
              </a:rPr>
              <a:t>December 15, 2025</a:t>
            </a:r>
          </a:p>
          <a:p>
            <a:pPr lvl="1">
              <a:buFont typeface="Wingdings" panose="05000000000000000000" pitchFamily="2" charset="2"/>
              <a:buChar char="§"/>
            </a:pPr>
            <a:r>
              <a:rPr lang="en-US" sz="1200" b="1" dirty="0">
                <a:solidFill>
                  <a:schemeClr val="accent1">
                    <a:lumMod val="75000"/>
                  </a:schemeClr>
                </a:solidFill>
              </a:rPr>
              <a:t>January 30, 2026 – Resubmission (form errors)</a:t>
            </a:r>
          </a:p>
          <a:p>
            <a:pPr lvl="1">
              <a:buFont typeface="Wingdings" panose="05000000000000000000" pitchFamily="2" charset="2"/>
              <a:buChar char="§"/>
            </a:pPr>
            <a:r>
              <a:rPr lang="en-US" sz="1200" b="1" dirty="0">
                <a:solidFill>
                  <a:schemeClr val="accent1">
                    <a:lumMod val="75000"/>
                  </a:schemeClr>
                </a:solidFill>
              </a:rPr>
              <a:t>March 15, 2026 – New students only</a:t>
            </a:r>
          </a:p>
          <a:p>
            <a:pPr>
              <a:buFont typeface="Wingdings" panose="05000000000000000000" pitchFamily="2" charset="2"/>
              <a:buChar char="§"/>
            </a:pPr>
            <a:r>
              <a:rPr lang="en-US" sz="1400" i="1" dirty="0">
                <a:solidFill>
                  <a:schemeClr val="tx1"/>
                </a:solidFill>
              </a:rPr>
              <a:t>CDE State Assessment Response Capture Technology Secure Use Agreement </a:t>
            </a:r>
            <a:r>
              <a:rPr lang="en-US" sz="1400" dirty="0">
                <a:solidFill>
                  <a:schemeClr val="tx1"/>
                </a:solidFill>
              </a:rPr>
              <a:t>and supporting documentation</a:t>
            </a:r>
          </a:p>
          <a:p>
            <a:pPr lvl="1">
              <a:buFont typeface="Wingdings" panose="05000000000000000000" pitchFamily="2" charset="2"/>
              <a:buChar char="§"/>
            </a:pPr>
            <a:r>
              <a:rPr lang="en-US" sz="1200" b="1" dirty="0">
                <a:solidFill>
                  <a:schemeClr val="accent1">
                    <a:lumMod val="75000"/>
                  </a:schemeClr>
                </a:solidFill>
              </a:rPr>
              <a:t>December 15, 2025</a:t>
            </a:r>
          </a:p>
          <a:p>
            <a:pPr lvl="1">
              <a:buFont typeface="Wingdings" panose="05000000000000000000" pitchFamily="2" charset="2"/>
              <a:buChar char="§"/>
            </a:pPr>
            <a:r>
              <a:rPr lang="en-US" sz="1200" b="1" dirty="0">
                <a:solidFill>
                  <a:schemeClr val="accent1">
                    <a:lumMod val="75000"/>
                  </a:schemeClr>
                </a:solidFill>
              </a:rPr>
              <a:t>February 28, 2026 – Resubmission (form errors)</a:t>
            </a:r>
          </a:p>
        </p:txBody>
      </p:sp>
      <p:sp>
        <p:nvSpPr>
          <p:cNvPr id="6" name="Content Placeholder 2">
            <a:extLst>
              <a:ext uri="{FF2B5EF4-FFF2-40B4-BE49-F238E27FC236}">
                <a16:creationId xmlns:a16="http://schemas.microsoft.com/office/drawing/2014/main" id="{47522F3D-308F-95CB-A849-3D44E7E3F3D2}"/>
              </a:ext>
            </a:extLst>
          </p:cNvPr>
          <p:cNvSpPr txBox="1">
            <a:spLocks/>
          </p:cNvSpPr>
          <p:nvPr/>
        </p:nvSpPr>
        <p:spPr>
          <a:xfrm>
            <a:off x="4962160" y="992178"/>
            <a:ext cx="3870140" cy="4046221"/>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a:buFont typeface="Wingdings" panose="05000000000000000000" pitchFamily="2" charset="2"/>
              <a:buChar char="§"/>
            </a:pPr>
            <a:r>
              <a:rPr lang="en-US" sz="1400" dirty="0"/>
              <a:t>CMAS Accommodations requiring materials (i.e., braille, large print, standard print, auditory/signed presentation script)</a:t>
            </a:r>
          </a:p>
          <a:p>
            <a:pPr lvl="1">
              <a:buFont typeface="Wingdings" panose="05000000000000000000" pitchFamily="2" charset="2"/>
              <a:buChar char="§"/>
            </a:pPr>
            <a:r>
              <a:rPr lang="en-US" sz="1200" b="1" dirty="0">
                <a:solidFill>
                  <a:schemeClr val="accent1">
                    <a:lumMod val="75000"/>
                  </a:schemeClr>
                </a:solidFill>
              </a:rPr>
              <a:t>PAnext initial order window (January 12 through 30, 2026)</a:t>
            </a:r>
          </a:p>
          <a:p>
            <a:pPr>
              <a:buFont typeface="Wingdings" panose="05000000000000000000" pitchFamily="2" charset="2"/>
              <a:buChar char="§"/>
            </a:pPr>
            <a:r>
              <a:rPr lang="en-US" sz="1400" dirty="0"/>
              <a:t>Accommodation Requests for PSAT and SAT</a:t>
            </a:r>
          </a:p>
          <a:p>
            <a:pPr lvl="1">
              <a:buFont typeface="Wingdings" panose="05000000000000000000" pitchFamily="2" charset="2"/>
              <a:buChar char="§"/>
            </a:pPr>
            <a:r>
              <a:rPr lang="en-US" sz="1200" b="1" dirty="0">
                <a:solidFill>
                  <a:schemeClr val="accent1">
                    <a:lumMod val="75000"/>
                  </a:schemeClr>
                </a:solidFill>
              </a:rPr>
              <a:t>February 17, 2026</a:t>
            </a:r>
          </a:p>
          <a:p>
            <a:pPr lvl="1">
              <a:buFont typeface="Wingdings" panose="05000000000000000000" pitchFamily="2" charset="2"/>
              <a:buChar char="§"/>
            </a:pPr>
            <a:r>
              <a:rPr lang="en-US" sz="1200" b="1" dirty="0">
                <a:solidFill>
                  <a:schemeClr val="accent1">
                    <a:lumMod val="75000"/>
                  </a:schemeClr>
                </a:solidFill>
              </a:rPr>
              <a:t>March 7, 2026 (late requests)</a:t>
            </a:r>
          </a:p>
        </p:txBody>
      </p:sp>
    </p:spTree>
    <p:extLst>
      <p:ext uri="{BB962C8B-B14F-4D97-AF65-F5344CB8AC3E}">
        <p14:creationId xmlns:p14="http://schemas.microsoft.com/office/powerpoint/2010/main" val="27672373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B6D9E-BA86-5129-BCF6-F6DF2855C677}"/>
              </a:ext>
            </a:extLst>
          </p:cNvPr>
          <p:cNvSpPr>
            <a:spLocks noGrp="1"/>
          </p:cNvSpPr>
          <p:nvPr>
            <p:ph type="title"/>
          </p:nvPr>
        </p:nvSpPr>
        <p:spPr/>
        <p:txBody>
          <a:bodyPr/>
          <a:lstStyle/>
          <a:p>
            <a:r>
              <a:rPr lang="en-US" sz="2800" dirty="0"/>
              <a:t>Contact Information</a:t>
            </a:r>
          </a:p>
        </p:txBody>
      </p:sp>
      <p:sp>
        <p:nvSpPr>
          <p:cNvPr id="6" name="Content Placeholder 1">
            <a:extLst>
              <a:ext uri="{FF2B5EF4-FFF2-40B4-BE49-F238E27FC236}">
                <a16:creationId xmlns:a16="http://schemas.microsoft.com/office/drawing/2014/main" id="{801AA902-1A56-9833-8DE2-A7AF327721A8}"/>
              </a:ext>
            </a:extLst>
          </p:cNvPr>
          <p:cNvSpPr txBox="1">
            <a:spLocks/>
          </p:cNvSpPr>
          <p:nvPr/>
        </p:nvSpPr>
        <p:spPr>
          <a:xfrm>
            <a:off x="85502" y="846400"/>
            <a:ext cx="4426688" cy="20295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34290" indent="0" algn="ctr">
              <a:buFont typeface="Arial" panose="020B0604020202020204" pitchFamily="34" charset="0"/>
              <a:buNone/>
            </a:pPr>
            <a:r>
              <a:rPr lang="en-US" sz="1600" dirty="0">
                <a:solidFill>
                  <a:srgbClr val="000000"/>
                </a:solidFill>
              </a:rPr>
              <a:t>Assessment Accommodations for Students with Disabilities</a:t>
            </a:r>
          </a:p>
          <a:p>
            <a:pPr marL="34290" indent="0" algn="ctr">
              <a:buFont typeface="Arial" panose="020B0604020202020204" pitchFamily="34" charset="0"/>
              <a:buNone/>
            </a:pPr>
            <a:r>
              <a:rPr lang="en-US" sz="1600" dirty="0">
                <a:solidFill>
                  <a:srgbClr val="000000"/>
                </a:solidFill>
              </a:rPr>
              <a:t>Arti Sachdeva </a:t>
            </a:r>
          </a:p>
          <a:p>
            <a:pPr marL="34290" indent="0" algn="ctr">
              <a:buFont typeface="Arial" panose="020B0604020202020204" pitchFamily="34" charset="0"/>
              <a:buNone/>
            </a:pPr>
            <a:r>
              <a:rPr lang="en-US" sz="1600" dirty="0">
                <a:solidFill>
                  <a:srgbClr val="000000"/>
                </a:solidFill>
              </a:rPr>
              <a:t>Assessment Division</a:t>
            </a:r>
          </a:p>
          <a:p>
            <a:pPr marL="34290" indent="0" algn="ctr">
              <a:buFont typeface="Arial" panose="020B0604020202020204" pitchFamily="34" charset="0"/>
              <a:buNone/>
            </a:pPr>
            <a:r>
              <a:rPr lang="en-US" sz="1600" dirty="0">
                <a:solidFill>
                  <a:srgbClr val="000000"/>
                </a:solidFill>
                <a:hlinkClick r:id="rId2"/>
              </a:rPr>
              <a:t>s</a:t>
            </a:r>
            <a:r>
              <a:rPr lang="en-US" sz="1600" dirty="0">
                <a:solidFill>
                  <a:srgbClr val="000000"/>
                </a:solidFill>
                <a:hlinkClick r:id="rId3"/>
              </a:rPr>
              <a:t>achdeva_a@cde.state.co.us</a:t>
            </a:r>
            <a:endParaRPr lang="en-US" sz="1600" dirty="0">
              <a:solidFill>
                <a:srgbClr val="000000"/>
              </a:solidFill>
            </a:endParaRPr>
          </a:p>
          <a:p>
            <a:pPr marL="34290" indent="0" algn="ctr">
              <a:buFont typeface="Arial" panose="020B0604020202020204" pitchFamily="34" charset="0"/>
              <a:buNone/>
            </a:pPr>
            <a:endParaRPr lang="en-US" sz="1600" dirty="0">
              <a:solidFill>
                <a:srgbClr val="000000"/>
              </a:solidFill>
            </a:endParaRPr>
          </a:p>
        </p:txBody>
      </p:sp>
      <p:sp>
        <p:nvSpPr>
          <p:cNvPr id="7" name="Content Placeholder 1">
            <a:extLst>
              <a:ext uri="{FF2B5EF4-FFF2-40B4-BE49-F238E27FC236}">
                <a16:creationId xmlns:a16="http://schemas.microsoft.com/office/drawing/2014/main" id="{32A62580-C641-E077-21D0-A108971A0DD8}"/>
              </a:ext>
            </a:extLst>
          </p:cNvPr>
          <p:cNvSpPr txBox="1">
            <a:spLocks/>
          </p:cNvSpPr>
          <p:nvPr/>
        </p:nvSpPr>
        <p:spPr>
          <a:xfrm>
            <a:off x="4405612" y="846400"/>
            <a:ext cx="4426688" cy="20811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34290" indent="0" algn="ctr">
              <a:buFont typeface="Arial" panose="020B0604020202020204" pitchFamily="34" charset="0"/>
              <a:buNone/>
            </a:pPr>
            <a:r>
              <a:rPr lang="en-US" sz="1600" dirty="0">
                <a:solidFill>
                  <a:srgbClr val="000000"/>
                </a:solidFill>
              </a:rPr>
              <a:t>Assessment Linguistic Accommodations for Multilingual Learners </a:t>
            </a:r>
          </a:p>
          <a:p>
            <a:pPr marL="34290" indent="0" algn="ctr">
              <a:buFont typeface="Arial" panose="020B0604020202020204" pitchFamily="34" charset="0"/>
              <a:buNone/>
            </a:pPr>
            <a:r>
              <a:rPr lang="en-US" sz="1600" dirty="0">
                <a:solidFill>
                  <a:srgbClr val="000000"/>
                </a:solidFill>
              </a:rPr>
              <a:t>Heather Villalobos Pavia</a:t>
            </a:r>
          </a:p>
          <a:p>
            <a:pPr marL="34290" indent="0" algn="ctr">
              <a:buFont typeface="Arial" panose="020B0604020202020204" pitchFamily="34" charset="0"/>
              <a:buNone/>
            </a:pPr>
            <a:r>
              <a:rPr lang="en-US" sz="1600" dirty="0">
                <a:solidFill>
                  <a:srgbClr val="000000"/>
                </a:solidFill>
              </a:rPr>
              <a:t>Assessment Division</a:t>
            </a:r>
          </a:p>
          <a:p>
            <a:pPr marL="34290" indent="0" algn="ctr">
              <a:buFont typeface="Arial" panose="020B0604020202020204" pitchFamily="34" charset="0"/>
              <a:buNone/>
            </a:pPr>
            <a:r>
              <a:rPr lang="en-US" sz="1600" dirty="0">
                <a:solidFill>
                  <a:srgbClr val="000000"/>
                </a:solidFill>
                <a:hlinkClick r:id="rId4"/>
              </a:rPr>
              <a:t>villalobospavia_h@cde.state.co.us</a:t>
            </a:r>
            <a:endParaRPr lang="en-US" sz="1600" dirty="0">
              <a:solidFill>
                <a:srgbClr val="000000"/>
              </a:solidFill>
            </a:endParaRPr>
          </a:p>
        </p:txBody>
      </p:sp>
      <p:sp>
        <p:nvSpPr>
          <p:cNvPr id="5" name="Content Placeholder 1">
            <a:extLst>
              <a:ext uri="{FF2B5EF4-FFF2-40B4-BE49-F238E27FC236}">
                <a16:creationId xmlns:a16="http://schemas.microsoft.com/office/drawing/2014/main" id="{DFCC8957-01DD-E7EE-E13C-D24DA084E95E}"/>
              </a:ext>
            </a:extLst>
          </p:cNvPr>
          <p:cNvSpPr txBox="1">
            <a:spLocks/>
          </p:cNvSpPr>
          <p:nvPr/>
        </p:nvSpPr>
        <p:spPr>
          <a:xfrm>
            <a:off x="2493080" y="2725321"/>
            <a:ext cx="3825063" cy="18870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228600" marR="0" lvl="0" indent="-228600" algn="l" defTabSz="914400" rtl="0" eaLnBrk="1" latinLnBrk="0" hangingPunct="1">
              <a:lnSpc>
                <a:spcPct val="90000"/>
              </a:lnSpc>
              <a:spcBef>
                <a:spcPts val="1000"/>
              </a:spcBef>
              <a:spcAft>
                <a:spcPts val="0"/>
              </a:spcAft>
              <a:buClr>
                <a:schemeClr val="dk1"/>
              </a:buClr>
              <a:buSzPts val="1600"/>
              <a:buFont typeface="Arial" panose="020B0604020202020204" pitchFamily="34" charset="0"/>
              <a:buChar char="•"/>
              <a:defRPr sz="2800" b="0" i="0" u="none" strike="noStrike" kern="1200" cap="none">
                <a:solidFill>
                  <a:schemeClr val="tx1"/>
                </a:solidFill>
                <a:latin typeface="+mn-lt"/>
                <a:ea typeface="+mn-ea"/>
                <a:cs typeface="+mn-cs"/>
                <a:sym typeface="Roboto"/>
              </a:defRPr>
            </a:lvl1pPr>
            <a:lvl2pPr marL="685800" marR="0" lvl="1"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400" b="0" i="0" u="none" strike="noStrike" kern="1200" cap="none">
                <a:solidFill>
                  <a:schemeClr val="tx1"/>
                </a:solidFill>
                <a:latin typeface="+mn-lt"/>
                <a:ea typeface="+mn-ea"/>
                <a:cs typeface="+mn-cs"/>
                <a:sym typeface="Roboto"/>
              </a:defRPr>
            </a:lvl2pPr>
            <a:lvl3pPr marL="1143000" marR="0" lvl="2"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2000" b="0" i="0" u="none" strike="noStrike" kern="1200" cap="none">
                <a:solidFill>
                  <a:schemeClr val="tx1"/>
                </a:solidFill>
                <a:latin typeface="+mn-lt"/>
                <a:ea typeface="+mn-ea"/>
                <a:cs typeface="+mn-cs"/>
                <a:sym typeface="Roboto"/>
              </a:defRPr>
            </a:lvl3pPr>
            <a:lvl4pPr marL="1600200" marR="0" lvl="3"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4pPr>
            <a:lvl5pPr marL="2057400" marR="0" lvl="4"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5pPr>
            <a:lvl6pPr marL="2514600" marR="0" lvl="5"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6pPr>
            <a:lvl7pPr marL="2971800" marR="0" lvl="6"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7pPr>
            <a:lvl8pPr marL="3429000" marR="0" lvl="7"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8pPr>
            <a:lvl9pPr marL="3886200" marR="0" lvl="8" indent="-228600" algn="l" defTabSz="914400" rtl="0" eaLnBrk="1" latinLnBrk="0" hangingPunct="1">
              <a:lnSpc>
                <a:spcPct val="90000"/>
              </a:lnSpc>
              <a:spcBef>
                <a:spcPts val="500"/>
              </a:spcBef>
              <a:spcAft>
                <a:spcPts val="0"/>
              </a:spcAft>
              <a:buClr>
                <a:schemeClr val="dk1"/>
              </a:buClr>
              <a:buSzPts val="1400"/>
              <a:buFont typeface="Arial" panose="020B0604020202020204" pitchFamily="34" charset="0"/>
              <a:buChar char="•"/>
              <a:defRPr sz="1800" b="0" i="0" u="none" strike="noStrike" kern="1200" cap="none">
                <a:solidFill>
                  <a:schemeClr val="tx1"/>
                </a:solidFill>
                <a:latin typeface="+mn-lt"/>
                <a:ea typeface="+mn-ea"/>
                <a:cs typeface="+mn-cs"/>
                <a:sym typeface="Roboto"/>
              </a:defRPr>
            </a:lvl9pPr>
          </a:lstStyle>
          <a:p>
            <a:pPr marL="34290" indent="0" algn="ctr">
              <a:buFont typeface="Arial" panose="020B0604020202020204" pitchFamily="34" charset="0"/>
              <a:buNone/>
            </a:pPr>
            <a:r>
              <a:rPr lang="en-US" sz="1600" dirty="0">
                <a:solidFill>
                  <a:srgbClr val="000000"/>
                </a:solidFill>
              </a:rPr>
              <a:t>Instructional Accommodations</a:t>
            </a:r>
          </a:p>
          <a:p>
            <a:pPr marL="34290" indent="0" algn="ctr">
              <a:buFont typeface="Arial" panose="020B0604020202020204" pitchFamily="34" charset="0"/>
              <a:buNone/>
            </a:pPr>
            <a:r>
              <a:rPr lang="en-US" sz="1600" dirty="0">
                <a:solidFill>
                  <a:srgbClr val="000000"/>
                </a:solidFill>
              </a:rPr>
              <a:t>Gina Herrera</a:t>
            </a:r>
          </a:p>
          <a:p>
            <a:pPr marL="34290" indent="0" algn="ctr">
              <a:buFont typeface="Arial" panose="020B0604020202020204" pitchFamily="34" charset="0"/>
              <a:buNone/>
            </a:pPr>
            <a:r>
              <a:rPr lang="en-US" sz="1600" dirty="0">
                <a:solidFill>
                  <a:srgbClr val="000000"/>
                </a:solidFill>
              </a:rPr>
              <a:t>ESSU</a:t>
            </a:r>
          </a:p>
          <a:p>
            <a:pPr marL="34290" indent="0" algn="ctr">
              <a:buFont typeface="Arial" panose="020B0604020202020204" pitchFamily="34" charset="0"/>
              <a:buNone/>
            </a:pPr>
            <a:r>
              <a:rPr lang="en-US" sz="1600" dirty="0">
                <a:solidFill>
                  <a:srgbClr val="000000"/>
                </a:solidFill>
                <a:hlinkClick r:id="rId5"/>
              </a:rPr>
              <a:t>herrera_g@cde.state.co.us</a:t>
            </a:r>
            <a:endParaRPr lang="en-US" sz="1600" dirty="0">
              <a:solidFill>
                <a:srgbClr val="000000"/>
              </a:solidFill>
            </a:endParaRPr>
          </a:p>
        </p:txBody>
      </p:sp>
    </p:spTree>
    <p:extLst>
      <p:ext uri="{BB962C8B-B14F-4D97-AF65-F5344CB8AC3E}">
        <p14:creationId xmlns:p14="http://schemas.microsoft.com/office/powerpoint/2010/main" val="21713429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8836B-B021-A1A7-B9CE-9A37FA065212}"/>
              </a:ext>
            </a:extLst>
          </p:cNvPr>
          <p:cNvSpPr>
            <a:spLocks noGrp="1"/>
          </p:cNvSpPr>
          <p:nvPr>
            <p:ph type="title"/>
          </p:nvPr>
        </p:nvSpPr>
        <p:spPr/>
        <p:txBody>
          <a:bodyPr/>
          <a:lstStyle/>
          <a:p>
            <a:r>
              <a:rPr lang="en-US" sz="2800" dirty="0"/>
              <a:t>Complete Confirmation of Training</a:t>
            </a:r>
          </a:p>
        </p:txBody>
      </p:sp>
      <p:sp>
        <p:nvSpPr>
          <p:cNvPr id="3" name="Text Placeholder 2">
            <a:extLst>
              <a:ext uri="{FF2B5EF4-FFF2-40B4-BE49-F238E27FC236}">
                <a16:creationId xmlns:a16="http://schemas.microsoft.com/office/drawing/2014/main" id="{D812F01C-31DD-E373-3B6A-CF00A5A7E4BD}"/>
              </a:ext>
            </a:extLst>
          </p:cNvPr>
          <p:cNvSpPr>
            <a:spLocks noGrp="1"/>
          </p:cNvSpPr>
          <p:nvPr>
            <p:ph type="body" idx="1"/>
          </p:nvPr>
        </p:nvSpPr>
        <p:spPr>
          <a:xfrm>
            <a:off x="4402835" y="1760069"/>
            <a:ext cx="3386331" cy="1623360"/>
          </a:xfrm>
        </p:spPr>
        <p:txBody>
          <a:bodyPr>
            <a:normAutofit fontScale="55000" lnSpcReduction="20000"/>
          </a:bodyPr>
          <a:lstStyle/>
          <a:p>
            <a:pPr marL="127000" indent="0" algn="ctr">
              <a:buNone/>
            </a:pPr>
            <a:r>
              <a:rPr lang="en-US" sz="4200" dirty="0">
                <a:hlinkClick r:id="rId2"/>
              </a:rPr>
              <a:t>CDE Assessment Accessibility and Accommodations Training Confirmation</a:t>
            </a:r>
            <a:r>
              <a:rPr lang="en-US" sz="4200" dirty="0"/>
              <a:t> </a:t>
            </a:r>
          </a:p>
        </p:txBody>
      </p:sp>
      <p:pic>
        <p:nvPicPr>
          <p:cNvPr id="6" name="Picture 5" descr="Reads, &quot;Scan the QR or use link to join.&quot; This is an image of the QR code.">
            <a:extLst>
              <a:ext uri="{FF2B5EF4-FFF2-40B4-BE49-F238E27FC236}">
                <a16:creationId xmlns:a16="http://schemas.microsoft.com/office/drawing/2014/main" id="{34A45561-0C67-EAC8-83A6-0CA8E25DF201}"/>
              </a:ext>
            </a:extLst>
          </p:cNvPr>
          <p:cNvPicPr>
            <a:picLocks noChangeAspect="1"/>
          </p:cNvPicPr>
          <p:nvPr/>
        </p:nvPicPr>
        <p:blipFill>
          <a:blip r:embed="rId3"/>
          <a:stretch>
            <a:fillRect/>
          </a:stretch>
        </p:blipFill>
        <p:spPr>
          <a:xfrm>
            <a:off x="1354834" y="1075252"/>
            <a:ext cx="1973640" cy="2992993"/>
          </a:xfrm>
          <a:prstGeom prst="rect">
            <a:avLst/>
          </a:prstGeom>
        </p:spPr>
      </p:pic>
    </p:spTree>
    <p:extLst>
      <p:ext uri="{BB962C8B-B14F-4D97-AF65-F5344CB8AC3E}">
        <p14:creationId xmlns:p14="http://schemas.microsoft.com/office/powerpoint/2010/main" val="15290686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2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2800"/>
              <a:buNone/>
            </a:pPr>
            <a:r>
              <a:rPr lang="en-US" dirty="0"/>
              <a:t>Thank you!</a:t>
            </a:r>
            <a:endParaRPr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9a81e36-7bf1-4cef-9c34-a447d2fae1d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371592277610D489A9D9361BA54FDFF" ma:contentTypeVersion="15" ma:contentTypeDescription="Create a new document." ma:contentTypeScope="" ma:versionID="2c11ef6428f718a7898c70474cf5c53d">
  <xsd:schema xmlns:xsd="http://www.w3.org/2001/XMLSchema" xmlns:xs="http://www.w3.org/2001/XMLSchema" xmlns:p="http://schemas.microsoft.com/office/2006/metadata/properties" xmlns:ns3="49a81e36-7bf1-4cef-9c34-a447d2fae1de" xmlns:ns4="1d7a6999-9f23-40c1-89fd-c28d1c6d889e" targetNamespace="http://schemas.microsoft.com/office/2006/metadata/properties" ma:root="true" ma:fieldsID="662df6824ea3bce3cd80a21de96536cd" ns3:_="" ns4:_="">
    <xsd:import namespace="49a81e36-7bf1-4cef-9c34-a447d2fae1de"/>
    <xsd:import namespace="1d7a6999-9f23-40c1-89fd-c28d1c6d889e"/>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SystemTag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a81e36-7bf1-4cef-9c34-a447d2fae1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7a6999-9f23-40c1-89fd-c28d1c6d889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5871AF-E4E2-4474-BBBF-C4CA544DC804}">
  <ds:schemaRefs>
    <ds:schemaRef ds:uri="http://schemas.microsoft.com/office/2006/documentManagement/types"/>
    <ds:schemaRef ds:uri="http://purl.org/dc/dcmitype/"/>
    <ds:schemaRef ds:uri="http://schemas.microsoft.com/office/2006/metadata/properties"/>
    <ds:schemaRef ds:uri="http://www.w3.org/XML/1998/namespace"/>
    <ds:schemaRef ds:uri="http://purl.org/dc/elements/1.1/"/>
    <ds:schemaRef ds:uri="http://schemas.microsoft.com/office/infopath/2007/PartnerControls"/>
    <ds:schemaRef ds:uri="1d7a6999-9f23-40c1-89fd-c28d1c6d889e"/>
    <ds:schemaRef ds:uri="http://schemas.openxmlformats.org/package/2006/metadata/core-properties"/>
    <ds:schemaRef ds:uri="49a81e36-7bf1-4cef-9c34-a447d2fae1de"/>
    <ds:schemaRef ds:uri="http://purl.org/dc/terms/"/>
  </ds:schemaRefs>
</ds:datastoreItem>
</file>

<file path=customXml/itemProps2.xml><?xml version="1.0" encoding="utf-8"?>
<ds:datastoreItem xmlns:ds="http://schemas.openxmlformats.org/officeDocument/2006/customXml" ds:itemID="{B1C9AC83-A244-4C73-9B74-EBB8100F5EE9}">
  <ds:schemaRefs>
    <ds:schemaRef ds:uri="http://schemas.microsoft.com/sharepoint/v3/contenttype/forms"/>
  </ds:schemaRefs>
</ds:datastoreItem>
</file>

<file path=customXml/itemProps3.xml><?xml version="1.0" encoding="utf-8"?>
<ds:datastoreItem xmlns:ds="http://schemas.openxmlformats.org/officeDocument/2006/customXml" ds:itemID="{F91E4219-6D23-4FF3-BB9A-48A8BBD73A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a81e36-7bf1-4cef-9c34-a447d2fae1de"/>
    <ds:schemaRef ds:uri="1d7a6999-9f23-40c1-89fd-c28d1c6d88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TM04033919[[fn=Circuit]]</Template>
  <TotalTime>29710</TotalTime>
  <Words>7203</Words>
  <Application>Microsoft Office PowerPoint</Application>
  <PresentationFormat>On-screen Show (16:9)</PresentationFormat>
  <Paragraphs>823</Paragraphs>
  <Slides>93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93</vt:i4>
      </vt:variant>
    </vt:vector>
  </HeadingPairs>
  <TitlesOfParts>
    <vt:vector size="99" baseType="lpstr">
      <vt:lpstr>Roboto</vt:lpstr>
      <vt:lpstr>Wingdings</vt:lpstr>
      <vt:lpstr>Arial</vt:lpstr>
      <vt:lpstr>Roboto Medium</vt:lpstr>
      <vt:lpstr>Rockwell</vt:lpstr>
      <vt:lpstr>Simple Light</vt:lpstr>
      <vt:lpstr>CDE State Assessment Accessibility and Accommodations</vt:lpstr>
      <vt:lpstr>Agenda</vt:lpstr>
      <vt:lpstr>Privacy Laws in Colorado</vt:lpstr>
      <vt:lpstr>Privacy Laws</vt:lpstr>
      <vt:lpstr>COPPA</vt:lpstr>
      <vt:lpstr>Colorado Student Data Transparency and Security Act</vt:lpstr>
      <vt:lpstr>Privacy Protections for Children’s Online Data</vt:lpstr>
      <vt:lpstr>Accommodations</vt:lpstr>
      <vt:lpstr>IEPs and 504s</vt:lpstr>
      <vt:lpstr>Administrative Considerations and Accessibility Features</vt:lpstr>
      <vt:lpstr>Definition of Accommodations</vt:lpstr>
      <vt:lpstr>Requirements for Accommodations</vt:lpstr>
      <vt:lpstr>Conditions for Using Accommodations</vt:lpstr>
      <vt:lpstr>Instructional Accommodations vs. Assessment Accommodations</vt:lpstr>
      <vt:lpstr>Accommodations do not…</vt:lpstr>
      <vt:lpstr>Accommodations must not be…</vt:lpstr>
      <vt:lpstr>Accommodations are not…</vt:lpstr>
      <vt:lpstr>Assessment Accommodations vs. Assessment Modifications</vt:lpstr>
      <vt:lpstr>Allowable vs. Non-Allowable Accommodations and Modifications</vt:lpstr>
      <vt:lpstr>Tentative 2025-26 State Assessment Calendar</vt:lpstr>
      <vt:lpstr>Accessibility and Accommodations Flowchart</vt:lpstr>
      <vt:lpstr>Accommodations Reminders</vt:lpstr>
      <vt:lpstr>WIDA ACCESS</vt:lpstr>
      <vt:lpstr>ACCESS Assessments: Accessibility and Accommodations</vt:lpstr>
      <vt:lpstr>ACCESS Administrative Considerations and Accessibility Features</vt:lpstr>
      <vt:lpstr>Accommodations on ACCESS</vt:lpstr>
      <vt:lpstr>Online ACCESS Assessments</vt:lpstr>
      <vt:lpstr>ACCESS Presentation Accommodations</vt:lpstr>
      <vt:lpstr>ACCESS Response/Setting Accommodations</vt:lpstr>
      <vt:lpstr>ACCESS Timing/Scheduling Accommodations</vt:lpstr>
      <vt:lpstr>Alternate ACCESS Accommodations</vt:lpstr>
      <vt:lpstr>Accommodations for Kindergarten ACCESS and Alternate ACCESS</vt:lpstr>
      <vt:lpstr>Prohibited Practices</vt:lpstr>
      <vt:lpstr>ACCESS Tasks to Complete Before Testing</vt:lpstr>
      <vt:lpstr>CMAS</vt:lpstr>
      <vt:lpstr>CMAS Accessibilities and Accommodations</vt:lpstr>
      <vt:lpstr>CMAS Administrative Considerations</vt:lpstr>
      <vt:lpstr>More About CMAS Administrative Considerations</vt:lpstr>
      <vt:lpstr>CMAS Accessibility Features</vt:lpstr>
      <vt:lpstr>Available CMAS Accessibility Features</vt:lpstr>
      <vt:lpstr>CMAS Accessibility Feature: Auditory Presentation</vt:lpstr>
      <vt:lpstr>CMAS Auditory Presentation: Text-to-Speech (TTS)</vt:lpstr>
      <vt:lpstr>CMAS Presentation Accommodations</vt:lpstr>
      <vt:lpstr>CMAS Paper-Based Accommodation</vt:lpstr>
      <vt:lpstr>CMAS Large Print and Braille</vt:lpstr>
      <vt:lpstr>CMAS Visual Descriptor Documents</vt:lpstr>
      <vt:lpstr>CMAS Assistive Technology (AT) Forms</vt:lpstr>
      <vt:lpstr>CMAS AT Form Cautions…</vt:lpstr>
      <vt:lpstr>CMAS Response Accommodations</vt:lpstr>
      <vt:lpstr>CMAS Assessment Policy Related to Internet Access</vt:lpstr>
      <vt:lpstr>CMAS Speech-to-Text (STT) and Word Prediction</vt:lpstr>
      <vt:lpstr>CMAS STT and Word Prediction Documentation</vt:lpstr>
      <vt:lpstr>CMAS Speech-to-Text Guidance</vt:lpstr>
      <vt:lpstr>CMAS Online Transcription</vt:lpstr>
      <vt:lpstr>CMAS Timing Accommodations</vt:lpstr>
      <vt:lpstr>CMAS Accommodations: Students Identified as NEP/LEP*</vt:lpstr>
      <vt:lpstr>CMAS Spanish Language Accommodation for ELA = CSLA</vt:lpstr>
      <vt:lpstr>Getting Familiar with CMAS Practice Resources</vt:lpstr>
      <vt:lpstr>CMAS Braille Practice Resources</vt:lpstr>
      <vt:lpstr>CMAS Additional Orders</vt:lpstr>
      <vt:lpstr>Emergency, Unique, and Special Accommodations</vt:lpstr>
      <vt:lpstr>Emergency Accommodations</vt:lpstr>
      <vt:lpstr>Unique Accommodation Requests (UARs)</vt:lpstr>
      <vt:lpstr>ACCESS and CMAS UARs</vt:lpstr>
      <vt:lpstr>Special Accommodation Requests (SARs)</vt:lpstr>
      <vt:lpstr>UAR and SAR: Need to Know</vt:lpstr>
      <vt:lpstr>UAR Submission Process</vt:lpstr>
      <vt:lpstr>Completing the UAR Spreadsheet Template (cont’d)</vt:lpstr>
      <vt:lpstr>UAR and SAR Deadlines</vt:lpstr>
      <vt:lpstr>ELA Assessment Accommodation Policy</vt:lpstr>
      <vt:lpstr>ELA Assessment Accommodation Policy (cont’d)</vt:lpstr>
      <vt:lpstr>Reminders</vt:lpstr>
      <vt:lpstr>Colorado PSAT/SAT</vt:lpstr>
      <vt:lpstr>CO PSAT and SAT Accommodations</vt:lpstr>
      <vt:lpstr>College Board Accommodations Update</vt:lpstr>
      <vt:lpstr>College Board Accommodations Requests</vt:lpstr>
      <vt:lpstr>College Board Approved Accommodations</vt:lpstr>
      <vt:lpstr>State Allowed Accommodations</vt:lpstr>
      <vt:lpstr>Auditory Presentation Accommodations and Extended Testing Time</vt:lpstr>
      <vt:lpstr>CO PSAT/SAT Braille Accommodations</vt:lpstr>
      <vt:lpstr>PSAT/SAT Supports for Multilingual Learners Part 1</vt:lpstr>
      <vt:lpstr>PSAT/SAT Supports for Multilingual Learners Part 2</vt:lpstr>
      <vt:lpstr>PSAT/SAT Supports for Multilingual Learners Part 3</vt:lpstr>
      <vt:lpstr>College Board Accommodation Requests</vt:lpstr>
      <vt:lpstr>College Board Accommodation Reminders</vt:lpstr>
      <vt:lpstr>Wrap-Up and Final Points</vt:lpstr>
      <vt:lpstr>Adding Accommodations to IEPs</vt:lpstr>
      <vt:lpstr>Final Points</vt:lpstr>
      <vt:lpstr>Resources</vt:lpstr>
      <vt:lpstr>Dates and Deadlines to Remember for Accommodation Submissions</vt:lpstr>
      <vt:lpstr>Contact Information</vt:lpstr>
      <vt:lpstr>Complete Confirmation of Training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Dailey, Bridgett</dc:creator>
  <cp:lastModifiedBy>Sachdeva, Ed.D., Arti</cp:lastModifiedBy>
  <cp:revision>119</cp:revision>
  <dcterms:modified xsi:type="dcterms:W3CDTF">2025-09-17T20:31:16Z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0x0101005371592277610D489A9D9361BA54FDFF</vt:lpwstr>
  </property>
</Properties>
</file>