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2.xml" ContentType="application/vnd.openxmlformats-officedocument.presentationml.tags+xml"/>
  <Override PartName="/ppt/notesSlides/notesSlide23.xml" ContentType="application/vnd.openxmlformats-officedocument.presentationml.notesSlide+xml"/>
  <Override PartName="/ppt/tags/tag13.xml" ContentType="application/vnd.openxmlformats-officedocument.presentationml.tags+xml"/>
  <Override PartName="/ppt/notesSlides/notesSlide24.xml" ContentType="application/vnd.openxmlformats-officedocument.presentationml.notesSlide+xml"/>
  <Override PartName="/ppt/tags/tag14.xml" ContentType="application/vnd.openxmlformats-officedocument.presentationml.tags+xml"/>
  <Override PartName="/ppt/notesSlides/notesSlide25.xml" ContentType="application/vnd.openxmlformats-officedocument.presentationml.notesSlide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tags/tag16.xml" ContentType="application/vnd.openxmlformats-officedocument.presentationml.tags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notesSlides/notesSlide28.xml" ContentType="application/vnd.openxmlformats-officedocument.presentationml.notesSlide+xml"/>
  <Override PartName="/ppt/tags/tag18.xml" ContentType="application/vnd.openxmlformats-officedocument.presentationml.tags+xml"/>
  <Override PartName="/ppt/notesSlides/notesSlide29.xml" ContentType="application/vnd.openxmlformats-officedocument.presentationml.notesSlide+xml"/>
  <Override PartName="/ppt/tags/tag19.xml" ContentType="application/vnd.openxmlformats-officedocument.presentationml.tags+xml"/>
  <Override PartName="/ppt/notesSlides/notesSlide30.xml" ContentType="application/vnd.openxmlformats-officedocument.presentationml.notesSlide+xml"/>
  <Override PartName="/ppt/tags/tag20.xml" ContentType="application/vnd.openxmlformats-officedocument.presentationml.tags+xml"/>
  <Override PartName="/ppt/notesSlides/notesSlide31.xml" ContentType="application/vnd.openxmlformats-officedocument.presentationml.notesSlide+xml"/>
  <Override PartName="/ppt/tags/tag21.xml" ContentType="application/vnd.openxmlformats-officedocument.presentationml.tags+xml"/>
  <Override PartName="/ppt/notesSlides/notesSlide32.xml" ContentType="application/vnd.openxmlformats-officedocument.presentationml.notesSlide+xml"/>
  <Override PartName="/ppt/tags/tag22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3.xml" ContentType="application/vnd.openxmlformats-officedocument.presentationml.tags+xml"/>
  <Override PartName="/ppt/notesSlides/notesSlide35.xml" ContentType="application/vnd.openxmlformats-officedocument.presentationml.notesSlide+xml"/>
  <Override PartName="/ppt/tags/tag24.xml" ContentType="application/vnd.openxmlformats-officedocument.presentationml.tags+xml"/>
  <Override PartName="/ppt/notesSlides/notesSlide36.xml" ContentType="application/vnd.openxmlformats-officedocument.presentationml.notesSlide+xml"/>
  <Override PartName="/ppt/tags/tag25.xml" ContentType="application/vnd.openxmlformats-officedocument.presentationml.tags+xml"/>
  <Override PartName="/ppt/notesSlides/notesSlide37.xml" ContentType="application/vnd.openxmlformats-officedocument.presentationml.notesSlide+xml"/>
  <Override PartName="/ppt/tags/tag26.xml" ContentType="application/vnd.openxmlformats-officedocument.presentationml.tag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49"/>
  </p:notesMasterIdLst>
  <p:sldIdLst>
    <p:sldId id="623" r:id="rId2"/>
    <p:sldId id="624" r:id="rId3"/>
    <p:sldId id="726" r:id="rId4"/>
    <p:sldId id="733" r:id="rId5"/>
    <p:sldId id="724" r:id="rId6"/>
    <p:sldId id="729" r:id="rId7"/>
    <p:sldId id="728" r:id="rId8"/>
    <p:sldId id="730" r:id="rId9"/>
    <p:sldId id="731" r:id="rId10"/>
    <p:sldId id="751" r:id="rId11"/>
    <p:sldId id="752" r:id="rId12"/>
    <p:sldId id="753" r:id="rId13"/>
    <p:sldId id="754" r:id="rId14"/>
    <p:sldId id="755" r:id="rId15"/>
    <p:sldId id="756" r:id="rId16"/>
    <p:sldId id="719" r:id="rId17"/>
    <p:sldId id="715" r:id="rId18"/>
    <p:sldId id="717" r:id="rId19"/>
    <p:sldId id="718" r:id="rId20"/>
    <p:sldId id="747" r:id="rId21"/>
    <p:sldId id="738" r:id="rId22"/>
    <p:sldId id="734" r:id="rId23"/>
    <p:sldId id="643" r:id="rId24"/>
    <p:sldId id="644" r:id="rId25"/>
    <p:sldId id="713" r:id="rId26"/>
    <p:sldId id="725" r:id="rId27"/>
    <p:sldId id="722" r:id="rId28"/>
    <p:sldId id="714" r:id="rId29"/>
    <p:sldId id="708" r:id="rId30"/>
    <p:sldId id="740" r:id="rId31"/>
    <p:sldId id="741" r:id="rId32"/>
    <p:sldId id="743" r:id="rId33"/>
    <p:sldId id="744" r:id="rId34"/>
    <p:sldId id="735" r:id="rId35"/>
    <p:sldId id="693" r:id="rId36"/>
    <p:sldId id="721" r:id="rId37"/>
    <p:sldId id="720" r:id="rId38"/>
    <p:sldId id="705" r:id="rId39"/>
    <p:sldId id="706" r:id="rId40"/>
    <p:sldId id="746" r:id="rId41"/>
    <p:sldId id="757" r:id="rId42"/>
    <p:sldId id="681" r:id="rId43"/>
    <p:sldId id="748" r:id="rId44"/>
    <p:sldId id="749" r:id="rId45"/>
    <p:sldId id="750" r:id="rId46"/>
    <p:sldId id="737" r:id="rId47"/>
    <p:sldId id="540" r:id="rId48"/>
  </p:sldIdLst>
  <p:sldSz cx="9144000" cy="6858000" type="screen4x3"/>
  <p:notesSz cx="7010400" cy="9296400"/>
  <p:custDataLst>
    <p:tags r:id="rId50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FF9933"/>
    <a:srgbClr val="76AA22"/>
    <a:srgbClr val="00CC00"/>
    <a:srgbClr val="808080"/>
    <a:srgbClr val="B2B2B2"/>
    <a:srgbClr val="DDDDDD"/>
    <a:srgbClr val="4D4D4D"/>
    <a:srgbClr val="BDE57B"/>
    <a:srgbClr val="A9DD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59" autoAdjust="0"/>
    <p:restoredTop sz="71771" autoAdjust="0"/>
  </p:normalViewPr>
  <p:slideViewPr>
    <p:cSldViewPr>
      <p:cViewPr>
        <p:scale>
          <a:sx n="72" d="100"/>
          <a:sy n="72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208"/>
    </p:cViewPr>
  </p:sorterViewPr>
  <p:notesViewPr>
    <p:cSldViewPr>
      <p:cViewPr varScale="1">
        <p:scale>
          <a:sx n="52" d="100"/>
          <a:sy n="52" d="100"/>
        </p:scale>
        <p:origin x="-2832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7EB626-95A1-4D50-AFE2-F9B3E73DA8AC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B40D94BC-03B2-4620-BD60-D7B9C0699031}">
      <dgm:prSet phldrT="[Text]"/>
      <dgm:spPr>
        <a:ln w="38100">
          <a:solidFill>
            <a:srgbClr val="FF9933"/>
          </a:solidFill>
        </a:ln>
      </dgm:spPr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EC76BB26-2BDF-49E0-B771-D0BA08CB4A21}" type="parTrans" cxnId="{6C24D2E0-1888-4B4F-8ABD-B719A8E74863}">
      <dgm:prSet/>
      <dgm:spPr/>
      <dgm:t>
        <a:bodyPr/>
        <a:lstStyle/>
        <a:p>
          <a:endParaRPr lang="en-US"/>
        </a:p>
      </dgm:t>
    </dgm:pt>
    <dgm:pt modelId="{3872A1B9-63D8-496D-960E-5509F2869EC1}" type="sibTrans" cxnId="{6C24D2E0-1888-4B4F-8ABD-B719A8E74863}">
      <dgm:prSet/>
      <dgm:spPr/>
      <dgm:t>
        <a:bodyPr/>
        <a:lstStyle/>
        <a:p>
          <a:endParaRPr lang="en-US"/>
        </a:p>
      </dgm:t>
    </dgm:pt>
    <dgm:pt modelId="{E73D1430-6611-4BE3-BEAA-7C9632F09521}">
      <dgm:prSet phldrT="[Text]"/>
      <dgm:spPr/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AB8E4AFA-8A21-47D5-9F23-5EE96979E0D8}" type="parTrans" cxnId="{815CFDCE-2AE4-4FEE-BAA7-0726DB74C65E}">
      <dgm:prSet/>
      <dgm:spPr/>
      <dgm:t>
        <a:bodyPr/>
        <a:lstStyle/>
        <a:p>
          <a:endParaRPr lang="en-US"/>
        </a:p>
      </dgm:t>
    </dgm:pt>
    <dgm:pt modelId="{A52F413C-AAA7-4E85-9B94-849D18B0DCF2}" type="sibTrans" cxnId="{815CFDCE-2AE4-4FEE-BAA7-0726DB74C65E}">
      <dgm:prSet/>
      <dgm:spPr/>
      <dgm:t>
        <a:bodyPr/>
        <a:lstStyle/>
        <a:p>
          <a:endParaRPr lang="en-US"/>
        </a:p>
      </dgm:t>
    </dgm:pt>
    <dgm:pt modelId="{50BD759C-8466-45C7-9029-1D80B4A1B114}">
      <dgm:prSet phldrT="[Text]"/>
      <dgm:spPr/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A950FA49-DAEB-4621-A1CE-379DCB45E543}" type="parTrans" cxnId="{16AFCAE4-B2D8-439B-90F1-5CB7308A853A}">
      <dgm:prSet/>
      <dgm:spPr/>
      <dgm:t>
        <a:bodyPr/>
        <a:lstStyle/>
        <a:p>
          <a:endParaRPr lang="en-US"/>
        </a:p>
      </dgm:t>
    </dgm:pt>
    <dgm:pt modelId="{E65B74F2-F2CD-4A48-BA14-76A3EF2005BA}" type="sibTrans" cxnId="{16AFCAE4-B2D8-439B-90F1-5CB7308A853A}">
      <dgm:prSet/>
      <dgm:spPr/>
      <dgm:t>
        <a:bodyPr/>
        <a:lstStyle/>
        <a:p>
          <a:endParaRPr lang="en-US"/>
        </a:p>
      </dgm:t>
    </dgm:pt>
    <dgm:pt modelId="{E2F2E304-1793-4D66-A3AF-7013C66651D3}" type="pres">
      <dgm:prSet presAssocID="{6B7EB626-95A1-4D50-AFE2-F9B3E73DA8AC}" presName="CompostProcess" presStyleCnt="0">
        <dgm:presLayoutVars>
          <dgm:dir/>
          <dgm:resizeHandles val="exact"/>
        </dgm:presLayoutVars>
      </dgm:prSet>
      <dgm:spPr/>
    </dgm:pt>
    <dgm:pt modelId="{1D198241-4FC0-4E83-BB73-6398790C1FA0}" type="pres">
      <dgm:prSet presAssocID="{6B7EB626-95A1-4D50-AFE2-F9B3E73DA8AC}" presName="arrow" presStyleLbl="bgShp" presStyleIdx="0" presStyleCnt="1"/>
      <dgm:spPr/>
    </dgm:pt>
    <dgm:pt modelId="{ADD72D0A-854F-44C2-811A-FAEF9B2C6D7A}" type="pres">
      <dgm:prSet presAssocID="{6B7EB626-95A1-4D50-AFE2-F9B3E73DA8AC}" presName="linearProcess" presStyleCnt="0"/>
      <dgm:spPr/>
    </dgm:pt>
    <dgm:pt modelId="{FACA89F5-86DC-4E00-B1A5-A576B5EC8CE7}" type="pres">
      <dgm:prSet presAssocID="{B40D94BC-03B2-4620-BD60-D7B9C06990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5EC3E-28CB-4B80-BE0B-F434A54AD914}" type="pres">
      <dgm:prSet presAssocID="{3872A1B9-63D8-496D-960E-5509F2869EC1}" presName="sibTrans" presStyleCnt="0"/>
      <dgm:spPr/>
    </dgm:pt>
    <dgm:pt modelId="{A0AE574C-8BCC-404C-A680-040975DFF6ED}" type="pres">
      <dgm:prSet presAssocID="{E73D1430-6611-4BE3-BEAA-7C9632F09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BAE6-4050-43AF-AF7A-66EA8DC2427F}" type="pres">
      <dgm:prSet presAssocID="{A52F413C-AAA7-4E85-9B94-849D18B0DCF2}" presName="sibTrans" presStyleCnt="0"/>
      <dgm:spPr/>
    </dgm:pt>
    <dgm:pt modelId="{77F58494-5855-4F39-9935-B1EF43646609}" type="pres">
      <dgm:prSet presAssocID="{50BD759C-8466-45C7-9029-1D80B4A1B1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4D2E0-1888-4B4F-8ABD-B719A8E74863}" srcId="{6B7EB626-95A1-4D50-AFE2-F9B3E73DA8AC}" destId="{B40D94BC-03B2-4620-BD60-D7B9C0699031}" srcOrd="0" destOrd="0" parTransId="{EC76BB26-2BDF-49E0-B771-D0BA08CB4A21}" sibTransId="{3872A1B9-63D8-496D-960E-5509F2869EC1}"/>
    <dgm:cxn modelId="{16AFCAE4-B2D8-439B-90F1-5CB7308A853A}" srcId="{6B7EB626-95A1-4D50-AFE2-F9B3E73DA8AC}" destId="{50BD759C-8466-45C7-9029-1D80B4A1B114}" srcOrd="2" destOrd="0" parTransId="{A950FA49-DAEB-4621-A1CE-379DCB45E543}" sibTransId="{E65B74F2-F2CD-4A48-BA14-76A3EF2005BA}"/>
    <dgm:cxn modelId="{8F4A48ED-BC27-4007-8C0C-E39C15CF7FEB}" type="presOf" srcId="{50BD759C-8466-45C7-9029-1D80B4A1B114}" destId="{77F58494-5855-4F39-9935-B1EF43646609}" srcOrd="0" destOrd="0" presId="urn:microsoft.com/office/officeart/2005/8/layout/hProcess9"/>
    <dgm:cxn modelId="{7E818953-6774-4ABB-966E-D15473AD439D}" type="presOf" srcId="{E73D1430-6611-4BE3-BEAA-7C9632F09521}" destId="{A0AE574C-8BCC-404C-A680-040975DFF6ED}" srcOrd="0" destOrd="0" presId="urn:microsoft.com/office/officeart/2005/8/layout/hProcess9"/>
    <dgm:cxn modelId="{815CFDCE-2AE4-4FEE-BAA7-0726DB74C65E}" srcId="{6B7EB626-95A1-4D50-AFE2-F9B3E73DA8AC}" destId="{E73D1430-6611-4BE3-BEAA-7C9632F09521}" srcOrd="1" destOrd="0" parTransId="{AB8E4AFA-8A21-47D5-9F23-5EE96979E0D8}" sibTransId="{A52F413C-AAA7-4E85-9B94-849D18B0DCF2}"/>
    <dgm:cxn modelId="{A76726F4-DE8E-47D5-9D25-5C4A0FBEFA4A}" type="presOf" srcId="{6B7EB626-95A1-4D50-AFE2-F9B3E73DA8AC}" destId="{E2F2E304-1793-4D66-A3AF-7013C66651D3}" srcOrd="0" destOrd="0" presId="urn:microsoft.com/office/officeart/2005/8/layout/hProcess9"/>
    <dgm:cxn modelId="{C698F66E-CF7D-41DD-AF5A-F79AE7C7E4E1}" type="presOf" srcId="{B40D94BC-03B2-4620-BD60-D7B9C0699031}" destId="{FACA89F5-86DC-4E00-B1A5-A576B5EC8CE7}" srcOrd="0" destOrd="0" presId="urn:microsoft.com/office/officeart/2005/8/layout/hProcess9"/>
    <dgm:cxn modelId="{B4BF7B71-6EAB-4AB6-9510-78F6E3437A53}" type="presParOf" srcId="{E2F2E304-1793-4D66-A3AF-7013C66651D3}" destId="{1D198241-4FC0-4E83-BB73-6398790C1FA0}" srcOrd="0" destOrd="0" presId="urn:microsoft.com/office/officeart/2005/8/layout/hProcess9"/>
    <dgm:cxn modelId="{6B076F15-3024-4276-BC15-2985BC310D18}" type="presParOf" srcId="{E2F2E304-1793-4D66-A3AF-7013C66651D3}" destId="{ADD72D0A-854F-44C2-811A-FAEF9B2C6D7A}" srcOrd="1" destOrd="0" presId="urn:microsoft.com/office/officeart/2005/8/layout/hProcess9"/>
    <dgm:cxn modelId="{659CFFB7-FFC6-4FF2-A2D1-FA21B0277125}" type="presParOf" srcId="{ADD72D0A-854F-44C2-811A-FAEF9B2C6D7A}" destId="{FACA89F5-86DC-4E00-B1A5-A576B5EC8CE7}" srcOrd="0" destOrd="0" presId="urn:microsoft.com/office/officeart/2005/8/layout/hProcess9"/>
    <dgm:cxn modelId="{751C4F05-265B-4166-B13F-96EA4D692E42}" type="presParOf" srcId="{ADD72D0A-854F-44C2-811A-FAEF9B2C6D7A}" destId="{99F5EC3E-28CB-4B80-BE0B-F434A54AD914}" srcOrd="1" destOrd="0" presId="urn:microsoft.com/office/officeart/2005/8/layout/hProcess9"/>
    <dgm:cxn modelId="{C95CD32A-D340-4848-B230-E9291BA0AA20}" type="presParOf" srcId="{ADD72D0A-854F-44C2-811A-FAEF9B2C6D7A}" destId="{A0AE574C-8BCC-404C-A680-040975DFF6ED}" srcOrd="2" destOrd="0" presId="urn:microsoft.com/office/officeart/2005/8/layout/hProcess9"/>
    <dgm:cxn modelId="{35B4B298-81D0-494F-A3D5-06D6484BD1D2}" type="presParOf" srcId="{ADD72D0A-854F-44C2-811A-FAEF9B2C6D7A}" destId="{3974BAE6-4050-43AF-AF7A-66EA8DC2427F}" srcOrd="3" destOrd="0" presId="urn:microsoft.com/office/officeart/2005/8/layout/hProcess9"/>
    <dgm:cxn modelId="{00FB9037-9BF4-4257-9B98-9B08B35F37F3}" type="presParOf" srcId="{ADD72D0A-854F-44C2-811A-FAEF9B2C6D7A}" destId="{77F58494-5855-4F39-9935-B1EF43646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7EB626-95A1-4D50-AFE2-F9B3E73DA8AC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B40D94BC-03B2-4620-BD60-D7B9C0699031}">
      <dgm:prSet phldrT="[Text]"/>
      <dgm:spPr/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EC76BB26-2BDF-49E0-B771-D0BA08CB4A21}" type="parTrans" cxnId="{6C24D2E0-1888-4B4F-8ABD-B719A8E74863}">
      <dgm:prSet/>
      <dgm:spPr/>
      <dgm:t>
        <a:bodyPr/>
        <a:lstStyle/>
        <a:p>
          <a:endParaRPr lang="en-US"/>
        </a:p>
      </dgm:t>
    </dgm:pt>
    <dgm:pt modelId="{3872A1B9-63D8-496D-960E-5509F2869EC1}" type="sibTrans" cxnId="{6C24D2E0-1888-4B4F-8ABD-B719A8E74863}">
      <dgm:prSet/>
      <dgm:spPr/>
      <dgm:t>
        <a:bodyPr/>
        <a:lstStyle/>
        <a:p>
          <a:endParaRPr lang="en-US"/>
        </a:p>
      </dgm:t>
    </dgm:pt>
    <dgm:pt modelId="{E73D1430-6611-4BE3-BEAA-7C9632F09521}">
      <dgm:prSet phldrT="[Text]"/>
      <dgm:spPr>
        <a:ln w="38100">
          <a:solidFill>
            <a:srgbClr val="FF9933"/>
          </a:solidFill>
        </a:ln>
      </dgm:spPr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AB8E4AFA-8A21-47D5-9F23-5EE96979E0D8}" type="parTrans" cxnId="{815CFDCE-2AE4-4FEE-BAA7-0726DB74C65E}">
      <dgm:prSet/>
      <dgm:spPr/>
      <dgm:t>
        <a:bodyPr/>
        <a:lstStyle/>
        <a:p>
          <a:endParaRPr lang="en-US"/>
        </a:p>
      </dgm:t>
    </dgm:pt>
    <dgm:pt modelId="{A52F413C-AAA7-4E85-9B94-849D18B0DCF2}" type="sibTrans" cxnId="{815CFDCE-2AE4-4FEE-BAA7-0726DB74C65E}">
      <dgm:prSet/>
      <dgm:spPr/>
      <dgm:t>
        <a:bodyPr/>
        <a:lstStyle/>
        <a:p>
          <a:endParaRPr lang="en-US"/>
        </a:p>
      </dgm:t>
    </dgm:pt>
    <dgm:pt modelId="{50BD759C-8466-45C7-9029-1D80B4A1B114}">
      <dgm:prSet phldrT="[Text]"/>
      <dgm:spPr/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A950FA49-DAEB-4621-A1CE-379DCB45E543}" type="parTrans" cxnId="{16AFCAE4-B2D8-439B-90F1-5CB7308A853A}">
      <dgm:prSet/>
      <dgm:spPr/>
      <dgm:t>
        <a:bodyPr/>
        <a:lstStyle/>
        <a:p>
          <a:endParaRPr lang="en-US"/>
        </a:p>
      </dgm:t>
    </dgm:pt>
    <dgm:pt modelId="{E65B74F2-F2CD-4A48-BA14-76A3EF2005BA}" type="sibTrans" cxnId="{16AFCAE4-B2D8-439B-90F1-5CB7308A853A}">
      <dgm:prSet/>
      <dgm:spPr/>
      <dgm:t>
        <a:bodyPr/>
        <a:lstStyle/>
        <a:p>
          <a:endParaRPr lang="en-US"/>
        </a:p>
      </dgm:t>
    </dgm:pt>
    <dgm:pt modelId="{E2F2E304-1793-4D66-A3AF-7013C66651D3}" type="pres">
      <dgm:prSet presAssocID="{6B7EB626-95A1-4D50-AFE2-F9B3E73DA8AC}" presName="CompostProcess" presStyleCnt="0">
        <dgm:presLayoutVars>
          <dgm:dir/>
          <dgm:resizeHandles val="exact"/>
        </dgm:presLayoutVars>
      </dgm:prSet>
      <dgm:spPr/>
    </dgm:pt>
    <dgm:pt modelId="{1D198241-4FC0-4E83-BB73-6398790C1FA0}" type="pres">
      <dgm:prSet presAssocID="{6B7EB626-95A1-4D50-AFE2-F9B3E73DA8AC}" presName="arrow" presStyleLbl="bgShp" presStyleIdx="0" presStyleCnt="1"/>
      <dgm:spPr/>
    </dgm:pt>
    <dgm:pt modelId="{ADD72D0A-854F-44C2-811A-FAEF9B2C6D7A}" type="pres">
      <dgm:prSet presAssocID="{6B7EB626-95A1-4D50-AFE2-F9B3E73DA8AC}" presName="linearProcess" presStyleCnt="0"/>
      <dgm:spPr/>
    </dgm:pt>
    <dgm:pt modelId="{FACA89F5-86DC-4E00-B1A5-A576B5EC8CE7}" type="pres">
      <dgm:prSet presAssocID="{B40D94BC-03B2-4620-BD60-D7B9C06990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5EC3E-28CB-4B80-BE0B-F434A54AD914}" type="pres">
      <dgm:prSet presAssocID="{3872A1B9-63D8-496D-960E-5509F2869EC1}" presName="sibTrans" presStyleCnt="0"/>
      <dgm:spPr/>
    </dgm:pt>
    <dgm:pt modelId="{A0AE574C-8BCC-404C-A680-040975DFF6ED}" type="pres">
      <dgm:prSet presAssocID="{E73D1430-6611-4BE3-BEAA-7C9632F09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BAE6-4050-43AF-AF7A-66EA8DC2427F}" type="pres">
      <dgm:prSet presAssocID="{A52F413C-AAA7-4E85-9B94-849D18B0DCF2}" presName="sibTrans" presStyleCnt="0"/>
      <dgm:spPr/>
    </dgm:pt>
    <dgm:pt modelId="{77F58494-5855-4F39-9935-B1EF43646609}" type="pres">
      <dgm:prSet presAssocID="{50BD759C-8466-45C7-9029-1D80B4A1B1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66233D-C4F1-499F-A350-9E17C8C1F9A7}" type="presOf" srcId="{50BD759C-8466-45C7-9029-1D80B4A1B114}" destId="{77F58494-5855-4F39-9935-B1EF43646609}" srcOrd="0" destOrd="0" presId="urn:microsoft.com/office/officeart/2005/8/layout/hProcess9"/>
    <dgm:cxn modelId="{6C24D2E0-1888-4B4F-8ABD-B719A8E74863}" srcId="{6B7EB626-95A1-4D50-AFE2-F9B3E73DA8AC}" destId="{B40D94BC-03B2-4620-BD60-D7B9C0699031}" srcOrd="0" destOrd="0" parTransId="{EC76BB26-2BDF-49E0-B771-D0BA08CB4A21}" sibTransId="{3872A1B9-63D8-496D-960E-5509F2869EC1}"/>
    <dgm:cxn modelId="{16AFCAE4-B2D8-439B-90F1-5CB7308A853A}" srcId="{6B7EB626-95A1-4D50-AFE2-F9B3E73DA8AC}" destId="{50BD759C-8466-45C7-9029-1D80B4A1B114}" srcOrd="2" destOrd="0" parTransId="{A950FA49-DAEB-4621-A1CE-379DCB45E543}" sibTransId="{E65B74F2-F2CD-4A48-BA14-76A3EF2005BA}"/>
    <dgm:cxn modelId="{CC9D0F8E-DF51-4735-AEC0-5BA256129B9E}" type="presOf" srcId="{6B7EB626-95A1-4D50-AFE2-F9B3E73DA8AC}" destId="{E2F2E304-1793-4D66-A3AF-7013C66651D3}" srcOrd="0" destOrd="0" presId="urn:microsoft.com/office/officeart/2005/8/layout/hProcess9"/>
    <dgm:cxn modelId="{A2502081-4E7B-4046-9779-1DAA596F5F00}" type="presOf" srcId="{E73D1430-6611-4BE3-BEAA-7C9632F09521}" destId="{A0AE574C-8BCC-404C-A680-040975DFF6ED}" srcOrd="0" destOrd="0" presId="urn:microsoft.com/office/officeart/2005/8/layout/hProcess9"/>
    <dgm:cxn modelId="{815CFDCE-2AE4-4FEE-BAA7-0726DB74C65E}" srcId="{6B7EB626-95A1-4D50-AFE2-F9B3E73DA8AC}" destId="{E73D1430-6611-4BE3-BEAA-7C9632F09521}" srcOrd="1" destOrd="0" parTransId="{AB8E4AFA-8A21-47D5-9F23-5EE96979E0D8}" sibTransId="{A52F413C-AAA7-4E85-9B94-849D18B0DCF2}"/>
    <dgm:cxn modelId="{B1257699-110E-4EB6-BC68-485621E5F8B7}" type="presOf" srcId="{B40D94BC-03B2-4620-BD60-D7B9C0699031}" destId="{FACA89F5-86DC-4E00-B1A5-A576B5EC8CE7}" srcOrd="0" destOrd="0" presId="urn:microsoft.com/office/officeart/2005/8/layout/hProcess9"/>
    <dgm:cxn modelId="{55AF89FE-FAEB-4ABF-81CB-01D1D4777300}" type="presParOf" srcId="{E2F2E304-1793-4D66-A3AF-7013C66651D3}" destId="{1D198241-4FC0-4E83-BB73-6398790C1FA0}" srcOrd="0" destOrd="0" presId="urn:microsoft.com/office/officeart/2005/8/layout/hProcess9"/>
    <dgm:cxn modelId="{17E11514-0C9C-4297-8198-DDFE936043DD}" type="presParOf" srcId="{E2F2E304-1793-4D66-A3AF-7013C66651D3}" destId="{ADD72D0A-854F-44C2-811A-FAEF9B2C6D7A}" srcOrd="1" destOrd="0" presId="urn:microsoft.com/office/officeart/2005/8/layout/hProcess9"/>
    <dgm:cxn modelId="{8D5671C3-EB8E-4CE5-919D-FCC9CEED7A76}" type="presParOf" srcId="{ADD72D0A-854F-44C2-811A-FAEF9B2C6D7A}" destId="{FACA89F5-86DC-4E00-B1A5-A576B5EC8CE7}" srcOrd="0" destOrd="0" presId="urn:microsoft.com/office/officeart/2005/8/layout/hProcess9"/>
    <dgm:cxn modelId="{3D5912E8-5088-4663-BFE8-87C89614BB0F}" type="presParOf" srcId="{ADD72D0A-854F-44C2-811A-FAEF9B2C6D7A}" destId="{99F5EC3E-28CB-4B80-BE0B-F434A54AD914}" srcOrd="1" destOrd="0" presId="urn:microsoft.com/office/officeart/2005/8/layout/hProcess9"/>
    <dgm:cxn modelId="{FBDCD581-1C53-4ED9-B0EB-68F67BBA6048}" type="presParOf" srcId="{ADD72D0A-854F-44C2-811A-FAEF9B2C6D7A}" destId="{A0AE574C-8BCC-404C-A680-040975DFF6ED}" srcOrd="2" destOrd="0" presId="urn:microsoft.com/office/officeart/2005/8/layout/hProcess9"/>
    <dgm:cxn modelId="{DA0F010A-E0DB-49F6-9748-19EE0653B0AB}" type="presParOf" srcId="{ADD72D0A-854F-44C2-811A-FAEF9B2C6D7A}" destId="{3974BAE6-4050-43AF-AF7A-66EA8DC2427F}" srcOrd="3" destOrd="0" presId="urn:microsoft.com/office/officeart/2005/8/layout/hProcess9"/>
    <dgm:cxn modelId="{317E4A34-2705-4AC8-A1DA-DD04ACE1AD8F}" type="presParOf" srcId="{ADD72D0A-854F-44C2-811A-FAEF9B2C6D7A}" destId="{77F58494-5855-4F39-9935-B1EF43646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7EB626-95A1-4D50-AFE2-F9B3E73DA8AC}" type="doc">
      <dgm:prSet loTypeId="urn:microsoft.com/office/officeart/2005/8/layout/hProcess9" loCatId="process" qsTypeId="urn:microsoft.com/office/officeart/2005/8/quickstyle/simple3" qsCatId="simple" csTypeId="urn:microsoft.com/office/officeart/2005/8/colors/colorful2" csCatId="colorful" phldr="1"/>
      <dgm:spPr/>
    </dgm:pt>
    <dgm:pt modelId="{B40D94BC-03B2-4620-BD60-D7B9C0699031}">
      <dgm:prSet phldrT="[Text]"/>
      <dgm:spPr/>
      <dgm:t>
        <a:bodyPr/>
        <a:lstStyle/>
        <a:p>
          <a:r>
            <a:rPr lang="en-US" dirty="0" smtClean="0"/>
            <a:t>Before</a:t>
          </a:r>
          <a:endParaRPr lang="en-US" dirty="0"/>
        </a:p>
      </dgm:t>
    </dgm:pt>
    <dgm:pt modelId="{EC76BB26-2BDF-49E0-B771-D0BA08CB4A21}" type="parTrans" cxnId="{6C24D2E0-1888-4B4F-8ABD-B719A8E74863}">
      <dgm:prSet/>
      <dgm:spPr/>
      <dgm:t>
        <a:bodyPr/>
        <a:lstStyle/>
        <a:p>
          <a:endParaRPr lang="en-US"/>
        </a:p>
      </dgm:t>
    </dgm:pt>
    <dgm:pt modelId="{3872A1B9-63D8-496D-960E-5509F2869EC1}" type="sibTrans" cxnId="{6C24D2E0-1888-4B4F-8ABD-B719A8E74863}">
      <dgm:prSet/>
      <dgm:spPr/>
      <dgm:t>
        <a:bodyPr/>
        <a:lstStyle/>
        <a:p>
          <a:endParaRPr lang="en-US"/>
        </a:p>
      </dgm:t>
    </dgm:pt>
    <dgm:pt modelId="{E73D1430-6611-4BE3-BEAA-7C9632F09521}">
      <dgm:prSet phldrT="[Text]"/>
      <dgm:spPr/>
      <dgm:t>
        <a:bodyPr/>
        <a:lstStyle/>
        <a:p>
          <a:r>
            <a:rPr lang="en-US" dirty="0" smtClean="0"/>
            <a:t>During</a:t>
          </a:r>
          <a:endParaRPr lang="en-US" dirty="0"/>
        </a:p>
      </dgm:t>
    </dgm:pt>
    <dgm:pt modelId="{AB8E4AFA-8A21-47D5-9F23-5EE96979E0D8}" type="parTrans" cxnId="{815CFDCE-2AE4-4FEE-BAA7-0726DB74C65E}">
      <dgm:prSet/>
      <dgm:spPr/>
      <dgm:t>
        <a:bodyPr/>
        <a:lstStyle/>
        <a:p>
          <a:endParaRPr lang="en-US"/>
        </a:p>
      </dgm:t>
    </dgm:pt>
    <dgm:pt modelId="{A52F413C-AAA7-4E85-9B94-849D18B0DCF2}" type="sibTrans" cxnId="{815CFDCE-2AE4-4FEE-BAA7-0726DB74C65E}">
      <dgm:prSet/>
      <dgm:spPr/>
      <dgm:t>
        <a:bodyPr/>
        <a:lstStyle/>
        <a:p>
          <a:endParaRPr lang="en-US"/>
        </a:p>
      </dgm:t>
    </dgm:pt>
    <dgm:pt modelId="{50BD759C-8466-45C7-9029-1D80B4A1B114}">
      <dgm:prSet phldrT="[Text]"/>
      <dgm:spPr>
        <a:ln w="38100">
          <a:solidFill>
            <a:srgbClr val="FF9933"/>
          </a:solidFill>
        </a:ln>
      </dgm:spPr>
      <dgm:t>
        <a:bodyPr/>
        <a:lstStyle/>
        <a:p>
          <a:r>
            <a:rPr lang="en-US" dirty="0" smtClean="0"/>
            <a:t>After</a:t>
          </a:r>
          <a:endParaRPr lang="en-US" dirty="0"/>
        </a:p>
      </dgm:t>
    </dgm:pt>
    <dgm:pt modelId="{A950FA49-DAEB-4621-A1CE-379DCB45E543}" type="parTrans" cxnId="{16AFCAE4-B2D8-439B-90F1-5CB7308A853A}">
      <dgm:prSet/>
      <dgm:spPr/>
      <dgm:t>
        <a:bodyPr/>
        <a:lstStyle/>
        <a:p>
          <a:endParaRPr lang="en-US"/>
        </a:p>
      </dgm:t>
    </dgm:pt>
    <dgm:pt modelId="{E65B74F2-F2CD-4A48-BA14-76A3EF2005BA}" type="sibTrans" cxnId="{16AFCAE4-B2D8-439B-90F1-5CB7308A853A}">
      <dgm:prSet/>
      <dgm:spPr/>
      <dgm:t>
        <a:bodyPr/>
        <a:lstStyle/>
        <a:p>
          <a:endParaRPr lang="en-US"/>
        </a:p>
      </dgm:t>
    </dgm:pt>
    <dgm:pt modelId="{E2F2E304-1793-4D66-A3AF-7013C66651D3}" type="pres">
      <dgm:prSet presAssocID="{6B7EB626-95A1-4D50-AFE2-F9B3E73DA8AC}" presName="CompostProcess" presStyleCnt="0">
        <dgm:presLayoutVars>
          <dgm:dir/>
          <dgm:resizeHandles val="exact"/>
        </dgm:presLayoutVars>
      </dgm:prSet>
      <dgm:spPr/>
    </dgm:pt>
    <dgm:pt modelId="{1D198241-4FC0-4E83-BB73-6398790C1FA0}" type="pres">
      <dgm:prSet presAssocID="{6B7EB626-95A1-4D50-AFE2-F9B3E73DA8AC}" presName="arrow" presStyleLbl="bgShp" presStyleIdx="0" presStyleCnt="1"/>
      <dgm:spPr/>
    </dgm:pt>
    <dgm:pt modelId="{ADD72D0A-854F-44C2-811A-FAEF9B2C6D7A}" type="pres">
      <dgm:prSet presAssocID="{6B7EB626-95A1-4D50-AFE2-F9B3E73DA8AC}" presName="linearProcess" presStyleCnt="0"/>
      <dgm:spPr/>
    </dgm:pt>
    <dgm:pt modelId="{FACA89F5-86DC-4E00-B1A5-A576B5EC8CE7}" type="pres">
      <dgm:prSet presAssocID="{B40D94BC-03B2-4620-BD60-D7B9C0699031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F5EC3E-28CB-4B80-BE0B-F434A54AD914}" type="pres">
      <dgm:prSet presAssocID="{3872A1B9-63D8-496D-960E-5509F2869EC1}" presName="sibTrans" presStyleCnt="0"/>
      <dgm:spPr/>
    </dgm:pt>
    <dgm:pt modelId="{A0AE574C-8BCC-404C-A680-040975DFF6ED}" type="pres">
      <dgm:prSet presAssocID="{E73D1430-6611-4BE3-BEAA-7C9632F0952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74BAE6-4050-43AF-AF7A-66EA8DC2427F}" type="pres">
      <dgm:prSet presAssocID="{A52F413C-AAA7-4E85-9B94-849D18B0DCF2}" presName="sibTrans" presStyleCnt="0"/>
      <dgm:spPr/>
    </dgm:pt>
    <dgm:pt modelId="{77F58494-5855-4F39-9935-B1EF43646609}" type="pres">
      <dgm:prSet presAssocID="{50BD759C-8466-45C7-9029-1D80B4A1B11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24D2E0-1888-4B4F-8ABD-B719A8E74863}" srcId="{6B7EB626-95A1-4D50-AFE2-F9B3E73DA8AC}" destId="{B40D94BC-03B2-4620-BD60-D7B9C0699031}" srcOrd="0" destOrd="0" parTransId="{EC76BB26-2BDF-49E0-B771-D0BA08CB4A21}" sibTransId="{3872A1B9-63D8-496D-960E-5509F2869EC1}"/>
    <dgm:cxn modelId="{16AFCAE4-B2D8-439B-90F1-5CB7308A853A}" srcId="{6B7EB626-95A1-4D50-AFE2-F9B3E73DA8AC}" destId="{50BD759C-8466-45C7-9029-1D80B4A1B114}" srcOrd="2" destOrd="0" parTransId="{A950FA49-DAEB-4621-A1CE-379DCB45E543}" sibTransId="{E65B74F2-F2CD-4A48-BA14-76A3EF2005BA}"/>
    <dgm:cxn modelId="{F8FA0FB3-F1F3-43A7-BDB8-F82BE2BA05D2}" type="presOf" srcId="{E73D1430-6611-4BE3-BEAA-7C9632F09521}" destId="{A0AE574C-8BCC-404C-A680-040975DFF6ED}" srcOrd="0" destOrd="0" presId="urn:microsoft.com/office/officeart/2005/8/layout/hProcess9"/>
    <dgm:cxn modelId="{815CFDCE-2AE4-4FEE-BAA7-0726DB74C65E}" srcId="{6B7EB626-95A1-4D50-AFE2-F9B3E73DA8AC}" destId="{E73D1430-6611-4BE3-BEAA-7C9632F09521}" srcOrd="1" destOrd="0" parTransId="{AB8E4AFA-8A21-47D5-9F23-5EE96979E0D8}" sibTransId="{A52F413C-AAA7-4E85-9B94-849D18B0DCF2}"/>
    <dgm:cxn modelId="{6FF9586D-AB20-498F-83E8-364C7E91F933}" type="presOf" srcId="{6B7EB626-95A1-4D50-AFE2-F9B3E73DA8AC}" destId="{E2F2E304-1793-4D66-A3AF-7013C66651D3}" srcOrd="0" destOrd="0" presId="urn:microsoft.com/office/officeart/2005/8/layout/hProcess9"/>
    <dgm:cxn modelId="{3EC98981-8AF5-4D6C-92B1-4CBCDDC465B6}" type="presOf" srcId="{50BD759C-8466-45C7-9029-1D80B4A1B114}" destId="{77F58494-5855-4F39-9935-B1EF43646609}" srcOrd="0" destOrd="0" presId="urn:microsoft.com/office/officeart/2005/8/layout/hProcess9"/>
    <dgm:cxn modelId="{70625122-2518-417C-AB8C-E0D702B4F8CC}" type="presOf" srcId="{B40D94BC-03B2-4620-BD60-D7B9C0699031}" destId="{FACA89F5-86DC-4E00-B1A5-A576B5EC8CE7}" srcOrd="0" destOrd="0" presId="urn:microsoft.com/office/officeart/2005/8/layout/hProcess9"/>
    <dgm:cxn modelId="{4321E5B7-5899-40E0-9346-672ED8A06ED0}" type="presParOf" srcId="{E2F2E304-1793-4D66-A3AF-7013C66651D3}" destId="{1D198241-4FC0-4E83-BB73-6398790C1FA0}" srcOrd="0" destOrd="0" presId="urn:microsoft.com/office/officeart/2005/8/layout/hProcess9"/>
    <dgm:cxn modelId="{800EB91F-9A5A-419C-A820-32A2FF21A0E8}" type="presParOf" srcId="{E2F2E304-1793-4D66-A3AF-7013C66651D3}" destId="{ADD72D0A-854F-44C2-811A-FAEF9B2C6D7A}" srcOrd="1" destOrd="0" presId="urn:microsoft.com/office/officeart/2005/8/layout/hProcess9"/>
    <dgm:cxn modelId="{2D35D5AF-07E4-4D50-AC35-00450A9167D8}" type="presParOf" srcId="{ADD72D0A-854F-44C2-811A-FAEF9B2C6D7A}" destId="{FACA89F5-86DC-4E00-B1A5-A576B5EC8CE7}" srcOrd="0" destOrd="0" presId="urn:microsoft.com/office/officeart/2005/8/layout/hProcess9"/>
    <dgm:cxn modelId="{DA4CA464-5D2B-4D82-A0A2-ACAB848E19FF}" type="presParOf" srcId="{ADD72D0A-854F-44C2-811A-FAEF9B2C6D7A}" destId="{99F5EC3E-28CB-4B80-BE0B-F434A54AD914}" srcOrd="1" destOrd="0" presId="urn:microsoft.com/office/officeart/2005/8/layout/hProcess9"/>
    <dgm:cxn modelId="{882DD218-CEE5-47A8-BFCF-4BD5A31BB95A}" type="presParOf" srcId="{ADD72D0A-854F-44C2-811A-FAEF9B2C6D7A}" destId="{A0AE574C-8BCC-404C-A680-040975DFF6ED}" srcOrd="2" destOrd="0" presId="urn:microsoft.com/office/officeart/2005/8/layout/hProcess9"/>
    <dgm:cxn modelId="{F7D5FA1C-5A82-4FE5-B1A4-A5BBC2F8B81C}" type="presParOf" srcId="{ADD72D0A-854F-44C2-811A-FAEF9B2C6D7A}" destId="{3974BAE6-4050-43AF-AF7A-66EA8DC2427F}" srcOrd="3" destOrd="0" presId="urn:microsoft.com/office/officeart/2005/8/layout/hProcess9"/>
    <dgm:cxn modelId="{7EA38CD0-5358-4848-8FE7-CC106625EB72}" type="presParOf" srcId="{ADD72D0A-854F-44C2-811A-FAEF9B2C6D7A}" destId="{77F58494-5855-4F39-9935-B1EF4364660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198241-4FC0-4E83-BB73-6398790C1FA0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ACA89F5-86DC-4E00-B1A5-A576B5EC8CE7}">
      <dsp:nvSpPr>
        <dsp:cNvPr id="0" name=""/>
        <dsp:cNvSpPr/>
      </dsp:nvSpPr>
      <dsp:spPr>
        <a:xfrm>
          <a:off x="1302" y="1219199"/>
          <a:ext cx="1908497" cy="16256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38100">
          <a:solidFill>
            <a:srgbClr val="FF9933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Before</a:t>
          </a:r>
          <a:endParaRPr lang="en-US" sz="3800" kern="1200" dirty="0"/>
        </a:p>
      </dsp:txBody>
      <dsp:txXfrm>
        <a:off x="80657" y="1298554"/>
        <a:ext cx="1749787" cy="1466890"/>
      </dsp:txXfrm>
    </dsp:sp>
    <dsp:sp modelId="{A0AE574C-8BCC-404C-A680-040975DFF6ED}">
      <dsp:nvSpPr>
        <dsp:cNvPr id="0" name=""/>
        <dsp:cNvSpPr/>
      </dsp:nvSpPr>
      <dsp:spPr>
        <a:xfrm>
          <a:off x="2093751" y="1219199"/>
          <a:ext cx="1908497" cy="1625600"/>
        </a:xfrm>
        <a:prstGeom prst="roundRect">
          <a:avLst/>
        </a:prstGeom>
        <a:gradFill rotWithShape="0">
          <a:gsLst>
            <a:gs pos="0">
              <a:schemeClr val="accent2">
                <a:hueOff val="-7200000"/>
                <a:satOff val="-25001"/>
                <a:lumOff val="30001"/>
                <a:alphaOff val="0"/>
                <a:tint val="50000"/>
                <a:satMod val="300000"/>
              </a:schemeClr>
            </a:gs>
            <a:gs pos="35000">
              <a:schemeClr val="accent2">
                <a:hueOff val="-7200000"/>
                <a:satOff val="-25001"/>
                <a:lumOff val="3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7200000"/>
                <a:satOff val="-25001"/>
                <a:lumOff val="3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During</a:t>
          </a:r>
          <a:endParaRPr lang="en-US" sz="3800" kern="1200" dirty="0"/>
        </a:p>
      </dsp:txBody>
      <dsp:txXfrm>
        <a:off x="2173106" y="1298554"/>
        <a:ext cx="1749787" cy="1466890"/>
      </dsp:txXfrm>
    </dsp:sp>
    <dsp:sp modelId="{77F58494-5855-4F39-9935-B1EF43646609}">
      <dsp:nvSpPr>
        <dsp:cNvPr id="0" name=""/>
        <dsp:cNvSpPr/>
      </dsp:nvSpPr>
      <dsp:spPr>
        <a:xfrm>
          <a:off x="4186200" y="1219199"/>
          <a:ext cx="1908497" cy="1625600"/>
        </a:xfrm>
        <a:prstGeom prst="roundRect">
          <a:avLst/>
        </a:prstGeom>
        <a:gradFill rotWithShape="0">
          <a:gsLst>
            <a:gs pos="0">
              <a:schemeClr val="accent2">
                <a:hueOff val="-14400000"/>
                <a:satOff val="-50003"/>
                <a:lumOff val="60001"/>
                <a:alphaOff val="0"/>
                <a:tint val="50000"/>
                <a:satMod val="300000"/>
              </a:schemeClr>
            </a:gs>
            <a:gs pos="35000">
              <a:schemeClr val="accent2">
                <a:hueOff val="-14400000"/>
                <a:satOff val="-50003"/>
                <a:lumOff val="60001"/>
                <a:alphaOff val="0"/>
                <a:tint val="37000"/>
                <a:satMod val="300000"/>
              </a:schemeClr>
            </a:gs>
            <a:gs pos="100000">
              <a:schemeClr val="accent2">
                <a:hueOff val="-14400000"/>
                <a:satOff val="-50003"/>
                <a:lumOff val="6000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After</a:t>
          </a:r>
          <a:endParaRPr lang="en-US" sz="3800" kern="1200" dirty="0"/>
        </a:p>
      </dsp:txBody>
      <dsp:txXfrm>
        <a:off x="4265555" y="1298554"/>
        <a:ext cx="1749787" cy="14668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9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1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9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5" tIns="46587" rIns="93175" bIns="4658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F113DF-E47A-45D6-B378-2051FFD86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5389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3E731-8184-4DDF-B2DA-ECB7C710AF7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071417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09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05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534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437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8334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41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8589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91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2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311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F5D60-FA38-42F7-8FCA-E1E02B9723BD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71586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452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5323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607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2803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89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2259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6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9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5F5D60-FA38-42F7-8FCA-E1E02B9723B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9542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44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897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673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744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16655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9964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937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6277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7460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2937">
              <a:lnSpc>
                <a:spcPct val="90000"/>
              </a:lnSpc>
              <a:spcBef>
                <a:spcPct val="20000"/>
              </a:spcBef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710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8868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458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4955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13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413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376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83291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2793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F113DF-E47A-45D6-B378-2051FFD86CF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5889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7A1CD3-CAB3-4C70-90B9-C86E6BC4BC90}" type="slidenum">
              <a:rPr lang="en-US" smtClean="0"/>
              <a:pPr/>
              <a:t>47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175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176" indent="-171176" eaLnBrk="1" hangingPunct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80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655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38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344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7E0AA1-AAF4-4B3E-9255-6B7882CB21C7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85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OK_PPT_Background2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573088"/>
            <a:ext cx="1905000" cy="90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  <p:sp>
        <p:nvSpPr>
          <p:cNvPr id="1914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447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04A1C-87F3-4454-93B6-2306551074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A01C8-6C38-46FB-B1F0-BC449FDEBD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07028-D6A1-4328-90B9-EF7E98C8FC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74FB-2082-403D-9E79-FFD8BA3B2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/>
          </p:cNvGrpSpPr>
          <p:nvPr userDrawn="1"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4" name="Rectangle 4"/>
            <p:cNvSpPr>
              <a:spLocks noChangeArrowheads="1"/>
            </p:cNvSpPr>
            <p:nvPr userDrawn="1"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5" name="Picture 10" descr="Pearson_Bound_White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2" descr="Pearson_Strap_Bound_Whit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OK_PPT_Background2"/>
          <p:cNvPicPr>
            <a:picLocks noChangeAspect="1" noChangeArrowheads="1"/>
          </p:cNvPicPr>
          <p:nvPr userDrawn="1">
            <p:custDataLst>
              <p:tags r:id="rId7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66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0BD4B976-42E0-4E6E-B27D-52B990FA0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7467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04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1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915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573088"/>
            <a:ext cx="1905000" cy="90487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4" r:id="rId2"/>
    <p:sldLayoutId id="2147483855" r:id="rId3"/>
    <p:sldLayoutId id="2147483856" r:id="rId4"/>
    <p:sldLayoutId id="214748385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4D4D4D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4D4D4D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4D4D4D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e.state.co.us/assessment/coaltpan_guida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display/PAsup/PearsonAccess+Next+Online+User+Gui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cde.state.co.us/assessment/coaltadmintrg201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hyperlink" Target="http://www.cde.state.co.us/assessment/coaltadmintrg2015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12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6.xml"/><Relationship Id="rId6" Type="http://schemas.openxmlformats.org/officeDocument/2006/relationships/image" Target="../media/image20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mailto:COHelp@support.Pearson.co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de.state.co.us/assessment/copromanual" TargetMode="External"/><Relationship Id="rId3" Type="http://schemas.openxmlformats.org/officeDocument/2006/relationships/notesSlide" Target="../notesSlides/notesSlide9.xml"/><Relationship Id="rId7" Type="http://schemas.openxmlformats.org/officeDocument/2006/relationships/hyperlink" Target="http://www.cde.state.co.us/assessment/coaltem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hyperlink" Target="http://www.cde.state.co.us/assessment/trainings" TargetMode="External"/><Relationship Id="rId5" Type="http://schemas.openxmlformats.org/officeDocument/2006/relationships/image" Target="../media/image4.emf"/><Relationship Id="rId10" Type="http://schemas.openxmlformats.org/officeDocument/2006/relationships/hyperlink" Target="https://enetlearning.adobeconnect.com/p78xxelh5bu/" TargetMode="External"/><Relationship Id="rId4" Type="http://schemas.openxmlformats.org/officeDocument/2006/relationships/image" Target="../media/image3.emf"/><Relationship Id="rId9" Type="http://schemas.openxmlformats.org/officeDocument/2006/relationships/hyperlink" Target="http://www.cde.state.co.us/assessment/CoAlt-Items.as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1950" y="990600"/>
            <a:ext cx="85534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defRPr/>
            </a:pPr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Spring 2016 </a:t>
            </a:r>
          </a:p>
          <a:p>
            <a:pPr algn="l">
              <a:defRPr/>
            </a:pPr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CoAlt: Science and Social Studies </a:t>
            </a:r>
          </a:p>
          <a:p>
            <a:pPr algn="l">
              <a:defRPr/>
            </a:pPr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Administration Training - DACs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339933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410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410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28600"/>
            <a:ext cx="8956964" cy="762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Create a 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144963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District Assessment Coordinators (DACs) and School Assessment Coordinators (SACs) can create Test Examiner accounts in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DACs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SACs can also add the Test Examiner role to existing PearsonAccess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user accounts.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can be created or updated through the User Interface (UI) or through the User File import/export process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into PearsonAccess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 the CoAlt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administration.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/>
          </a:p>
        </p:txBody>
      </p:sp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007165" y="5410200"/>
            <a:ext cx="64008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0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352623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28600"/>
            <a:ext cx="8956964" cy="762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Create a 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763000" cy="5562600"/>
          </a:xfrm>
        </p:spPr>
        <p:txBody>
          <a:bodyPr/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Setup &gt; Users.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Create/Edit Users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Tasks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drop-down and 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Start.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940" y="1295400"/>
            <a:ext cx="1951708" cy="22077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798" y="4191000"/>
            <a:ext cx="4017992" cy="2019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0" name="Picture 10" descr="Pearson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Pearson_Strap_Bound_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90494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28600"/>
            <a:ext cx="8956964" cy="762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Create a 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/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Complete the necessary fields for the New User on the Details screen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Selected Roles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field, select “Test Examiner” from the list of available roles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Create.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438400"/>
            <a:ext cx="4572000" cy="2209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3276600" y="5410200"/>
            <a:ext cx="1314450" cy="6953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0" name="Picture 10" descr="Pearson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2" descr="Pearson_Strap_Bound_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1185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28600"/>
            <a:ext cx="8956964" cy="762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Create a 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the green “Success: Changes saved” message appears at the top of the screen, the new account has been created. 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Exit Tasks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marL="0" indent="0">
              <a:buNone/>
            </a:pPr>
            <a:endParaRPr 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6551" y="2542844"/>
            <a:ext cx="5912485" cy="712470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7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57387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228600"/>
            <a:ext cx="8956964" cy="762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Updating a Test Examiner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715000"/>
          </a:xfrm>
        </p:spPr>
        <p:txBody>
          <a:bodyPr/>
          <a:lstStyle/>
          <a:p>
            <a:pPr marL="0" lvl="0" indent="0"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If the Test Examiner role needs to be added to an existing PearsonAccess</a:t>
            </a:r>
            <a:r>
              <a:rPr lang="en-US" sz="20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account, the following steps should be taken:</a:t>
            </a:r>
          </a:p>
          <a:p>
            <a:pPr marL="0" lv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the CoAlt: Science and Social Studies 2015-2016 Administration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Select Setup &gt; Users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Find Users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search box to locate the account and select the checkbox next to the Username.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Create/Edit Users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from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drop-down and select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username from the list of Users.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white space next to the existing roles in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Selected Roles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box. A list of available roles will appear. Select “Test Examiner”.</a:t>
            </a:r>
          </a:p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button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Once the green “Success: Changes saved” message appears at the top of the screen, the account has been updated. Select the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Exit Tasks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button.</a:t>
            </a:r>
          </a:p>
          <a:p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CoAlt PearsonAccess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uidance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ocument, which includes step-by-step screen shots of this process, is found on the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CDE Training webpage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Avocet, and in PearsonAccess</a:t>
            </a:r>
            <a:r>
              <a:rPr lang="en-US" sz="20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support.</a:t>
            </a:r>
          </a:p>
          <a:p>
            <a:pPr marL="0" lv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971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56964" cy="914400"/>
          </a:xfrm>
        </p:spPr>
        <p:txBody>
          <a:bodyPr/>
          <a:lstStyle/>
          <a:p>
            <a:r>
              <a:rPr lang="en-US" b="1" dirty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/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339933"/>
                </a:solidFill>
              </a:rPr>
              <a:t>Create/ Update Account through a User File </a:t>
            </a:r>
            <a:r>
              <a:rPr lang="en-US" sz="1800" b="1" dirty="0" smtClean="0">
                <a:solidFill>
                  <a:srgbClr val="339933"/>
                </a:solidFill>
              </a:rPr>
              <a:t>Import/Export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562600"/>
          </a:xfrm>
        </p:spPr>
        <p:txBody>
          <a:bodyPr/>
          <a:lstStyle/>
          <a:p>
            <a:pPr marL="0" lv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Directions for creating or updating user accounts through the file import/export process are found in the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PearsonAccess</a:t>
            </a:r>
            <a:r>
              <a:rPr lang="en-US" sz="2000" i="1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i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Online User Guide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https://support.assessment.pearson.com/display/PAsup/PearsonAccess+Next+Online+User+Guide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create a new Test Examiner account or add the Test Examiner role to an existing account TEST_EXAMINER should be entered in Column Letter G in the user file.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3496"/>
              </p:ext>
            </p:extLst>
          </p:nvPr>
        </p:nvGraphicFramePr>
        <p:xfrm>
          <a:off x="1219200" y="4876800"/>
          <a:ext cx="6995160" cy="10559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31720"/>
                <a:gridCol w="2331720"/>
                <a:gridCol w="233172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Column Letter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Field Name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 Value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37011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US" sz="20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Roles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TEST_EXAMINER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7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085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4800" y="228600"/>
            <a:ext cx="7467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339933"/>
                </a:solidFill>
                <a:latin typeface="Verdana" pitchFamily="34" charset="0"/>
              </a:rPr>
              <a:t>Managing </a:t>
            </a:r>
            <a:r>
              <a:rPr lang="en-US" sz="3200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r>
              <a:rPr lang="en-US" sz="3200" b="1" dirty="0" smtClean="0">
                <a:solidFill>
                  <a:srgbClr val="339933"/>
                </a:solidFill>
                <a:latin typeface="Verdana" pitchFamily="34" charset="0"/>
              </a:rPr>
              <a:t> </a:t>
            </a:r>
          </a:p>
          <a:p>
            <a:pPr lvl="0" algn="l"/>
            <a:r>
              <a:rPr lang="en-US" b="1" kern="0" dirty="0">
                <a:solidFill>
                  <a:srgbClr val="339933"/>
                </a:solidFill>
                <a:latin typeface="Verdana" pitchFamily="34" charset="0"/>
              </a:rPr>
              <a:t>Assigning a Test Examiner to a Student Test</a:t>
            </a:r>
          </a:p>
        </p:txBody>
      </p:sp>
      <p:pic>
        <p:nvPicPr>
          <p:cNvPr id="12" name="Pictur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1581149" y="2577548"/>
            <a:ext cx="6400800" cy="838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647699" y="1913692"/>
            <a:ext cx="826770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into PearsonAccess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select the CoAlt administration.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4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75105" y="141332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Managing </a:t>
            </a:r>
            <a:r>
              <a:rPr lang="en-US" sz="3200" b="1" kern="0" dirty="0" err="1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PearsonAccessNext</a:t>
            </a:r>
            <a:endParaRPr lang="en-US" sz="3200" b="1" kern="0" dirty="0" smtClean="0">
              <a:solidFill>
                <a:srgbClr val="339933"/>
              </a:solidFill>
              <a:latin typeface="Verdana" pitchFamily="34" charset="0"/>
              <a:ea typeface="+mj-ea"/>
              <a:cs typeface="+mj-cs"/>
            </a:endParaRPr>
          </a:p>
          <a:p>
            <a:pPr lvl="0" algn="l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Assigning a Test Examiner to a Student Test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75105" y="1219200"/>
            <a:ext cx="864029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Student Tests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under </a:t>
            </a:r>
            <a:r>
              <a:rPr lang="en-US" sz="2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To locate students select the show all results under the search button. 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74" y="1812400"/>
            <a:ext cx="2027555" cy="1916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92" y="4572000"/>
            <a:ext cx="5303520" cy="1487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2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76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Managing </a:t>
            </a:r>
            <a:r>
              <a:rPr lang="en-US" sz="3200" b="1" kern="0" dirty="0" err="1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PearsonAccessNext</a:t>
            </a:r>
            <a:endParaRPr lang="en-US" sz="3200" b="1" kern="0" dirty="0" smtClean="0">
              <a:solidFill>
                <a:srgbClr val="339933"/>
              </a:solidFill>
              <a:latin typeface="Verdana" pitchFamily="34" charset="0"/>
              <a:ea typeface="+mj-ea"/>
              <a:cs typeface="+mj-cs"/>
            </a:endParaRPr>
          </a:p>
          <a:p>
            <a:pPr lvl="0" algn="l"/>
            <a:r>
              <a:rPr lang="en-US" b="1" kern="0" dirty="0">
                <a:solidFill>
                  <a:srgbClr val="339933"/>
                </a:solidFill>
                <a:latin typeface="Verdana" pitchFamily="34" charset="0"/>
              </a:rPr>
              <a:t>Assigning a Test Examiner to a Student Test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81000" y="1371600"/>
            <a:ext cx="8305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Select the checkbox in line with the student’s name (additional </a:t>
            </a:r>
            <a:r>
              <a:rPr lang="en-US" sz="2000" dirty="0" smtClean="0"/>
              <a:t>students can </a:t>
            </a:r>
            <a:r>
              <a:rPr lang="en-US" sz="2000" dirty="0"/>
              <a:t>also be selected at the same time if Test Examiners need to be assigned to multiple students).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745" y="2601912"/>
            <a:ext cx="4842510" cy="1654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26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Managing </a:t>
            </a:r>
            <a:r>
              <a:rPr lang="en-US" sz="3200" b="1" kern="0" dirty="0" err="1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PearsonAccessNext</a:t>
            </a:r>
            <a:endParaRPr lang="en-US" sz="3200" b="1" kern="0" dirty="0" smtClean="0">
              <a:solidFill>
                <a:srgbClr val="339933"/>
              </a:solidFill>
              <a:latin typeface="Verdana" pitchFamily="34" charset="0"/>
              <a:ea typeface="+mj-ea"/>
              <a:cs typeface="+mj-cs"/>
            </a:endParaRPr>
          </a:p>
          <a:p>
            <a:pPr lvl="0" algn="l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Assigning a Test Examiner to a student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610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Select “Assign Users to Student Tests” and then select the </a:t>
            </a:r>
            <a:r>
              <a:rPr lang="en-US" sz="2000" b="1" dirty="0"/>
              <a:t>Start</a:t>
            </a:r>
            <a:r>
              <a:rPr lang="en-US" sz="2000" dirty="0"/>
              <a:t> button</a:t>
            </a:r>
            <a:r>
              <a:rPr lang="en-US" sz="2000" dirty="0" smtClean="0"/>
              <a:t>.</a:t>
            </a:r>
          </a:p>
          <a:p>
            <a:pPr lvl="0" algn="l"/>
            <a:endParaRPr lang="en-US" sz="2000" dirty="0"/>
          </a:p>
          <a:p>
            <a:pPr lvl="0" algn="l"/>
            <a:endParaRPr lang="en-US" sz="2000" dirty="0" smtClean="0"/>
          </a:p>
          <a:p>
            <a:pPr lvl="0" algn="l"/>
            <a:endParaRPr lang="en-US" sz="2000" dirty="0"/>
          </a:p>
          <a:p>
            <a:pPr lvl="0" algn="l"/>
            <a:endParaRPr lang="en-US" sz="2000" dirty="0" smtClean="0"/>
          </a:p>
          <a:p>
            <a:pPr lvl="0" algn="l"/>
            <a:endParaRPr lang="en-US" sz="2000" dirty="0"/>
          </a:p>
          <a:p>
            <a:pPr lvl="0" algn="l"/>
            <a:endParaRPr lang="en-US" sz="2000" dirty="0" smtClean="0"/>
          </a:p>
          <a:p>
            <a:pPr lvl="0" algn="l"/>
            <a:endParaRPr lang="en-US" sz="2000" dirty="0"/>
          </a:p>
          <a:p>
            <a:pPr lvl="0" algn="l"/>
            <a:endParaRPr lang="en-US" sz="2000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170" y="3027362"/>
            <a:ext cx="5788660" cy="19399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926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0188" y="228600"/>
            <a:ext cx="8915400" cy="12192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Spring 2016</a:t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Agenda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29702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TextBox 3"/>
          <p:cNvSpPr txBox="1"/>
          <p:nvPr/>
        </p:nvSpPr>
        <p:spPr>
          <a:xfrm>
            <a:off x="152400" y="1600200"/>
            <a:ext cx="8763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Important Dates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Before Testing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Chain of Custody, Test Security, Annual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Training,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PearsonAccess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  <a:endParaRPr lang="en-US" baseline="30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During Testing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Administering the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Assessment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Testing Procedures, and Examples of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Administering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CoAlt: Science and Social Studies Assessment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Activities After Testing</a:t>
            </a:r>
          </a:p>
          <a:p>
            <a:pPr marL="742950" lvl="1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Score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Entry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Status Reports, and Returning Materials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15240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Managing </a:t>
            </a:r>
            <a:r>
              <a:rPr lang="en-US" sz="3200" b="1" kern="0" dirty="0" err="1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PearsonAccessNext</a:t>
            </a:r>
            <a:endParaRPr lang="en-US" sz="3200" b="1" kern="0" dirty="0" smtClean="0">
              <a:solidFill>
                <a:srgbClr val="339933"/>
              </a:solidFill>
              <a:latin typeface="Verdana" pitchFamily="34" charset="0"/>
              <a:ea typeface="+mj-ea"/>
              <a:cs typeface="+mj-cs"/>
            </a:endParaRPr>
          </a:p>
          <a:p>
            <a:pPr lvl="0" algn="l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  <a:ea typeface="+mj-ea"/>
                <a:cs typeface="+mj-cs"/>
              </a:rPr>
              <a:t>Assigning a Test Examiner to a student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156855"/>
            <a:ext cx="8991600" cy="516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Enter the Test Examiner’s user name in the </a:t>
            </a:r>
            <a:r>
              <a:rPr lang="en-US" sz="2000" b="1" dirty="0"/>
              <a:t>Authorized Users </a:t>
            </a:r>
            <a:r>
              <a:rPr lang="en-US" sz="2000" dirty="0"/>
              <a:t>box in line with the student’s </a:t>
            </a:r>
            <a:r>
              <a:rPr lang="en-US" sz="2000" dirty="0" smtClean="0"/>
              <a:t>name.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 smtClean="0"/>
              <a:t>If </a:t>
            </a:r>
            <a:r>
              <a:rPr lang="en-US" dirty="0"/>
              <a:t>a single Test Examiner will be assigned to multiple students and the students were selected in the previous step, the </a:t>
            </a:r>
            <a:r>
              <a:rPr lang="en-US" b="1" dirty="0"/>
              <a:t>Authorized Users </a:t>
            </a:r>
            <a:r>
              <a:rPr lang="en-US" dirty="0"/>
              <a:t>box at the top of the screen can be used instead to assign that user to multiple students at </a:t>
            </a:r>
            <a:r>
              <a:rPr lang="en-US" dirty="0" smtClean="0"/>
              <a:t>once.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smtClean="0"/>
              <a:t>Select </a:t>
            </a:r>
            <a:r>
              <a:rPr lang="en-US" sz="2000" dirty="0"/>
              <a:t>the </a:t>
            </a:r>
            <a:r>
              <a:rPr lang="en-US" sz="2000" b="1" dirty="0"/>
              <a:t>Save</a:t>
            </a:r>
            <a:r>
              <a:rPr lang="en-US" sz="2000" dirty="0"/>
              <a:t> button and then select </a:t>
            </a:r>
            <a:r>
              <a:rPr lang="en-US" sz="2000" b="1" dirty="0"/>
              <a:t>Exit Task </a:t>
            </a:r>
            <a:r>
              <a:rPr lang="en-US" sz="2000" dirty="0"/>
              <a:t>once the green “Success: Changes saved” message appears</a:t>
            </a:r>
            <a:r>
              <a:rPr lang="en-US" sz="2000" dirty="0" smtClean="0"/>
              <a:t>.</a:t>
            </a:r>
          </a:p>
          <a:p>
            <a:pPr lvl="0" algn="l"/>
            <a:endParaRPr lang="en-US" sz="2000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557270"/>
            <a:ext cx="5937250" cy="2767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213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Receiving and Distributing Materials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Page 87 of the Procedures Manual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96094" y="1905000"/>
            <a:ext cx="849550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4D4D4D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4D4D4D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D4D4D"/>
                </a:solidFill>
                <a:latin typeface="+mn-lt"/>
                <a:cs typeface="+mn-cs"/>
              </a:defRPr>
            </a:lvl9pPr>
          </a:lstStyle>
          <a:p>
            <a:pPr marL="342900" lvl="1" indent="-3429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b="1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Timely distribution allows Test Examiners to:</a:t>
            </a:r>
            <a:endParaRPr lang="en-US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2" indent="-3429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 procedures</a:t>
            </a:r>
          </a:p>
          <a:p>
            <a:pPr marL="742950" lvl="2" indent="-3429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en-U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repare materials</a:t>
            </a:r>
          </a:p>
          <a:p>
            <a:pPr marL="342900" lvl="1" indent="-3429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kern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Upon request, DACs may distribute PDF versions of task manipulatives for accommodations.</a:t>
            </a:r>
          </a:p>
          <a:p>
            <a:pPr marL="0" lvl="1" indent="0" defTabSz="933237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 defTabSz="933237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kern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48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During Testing </a:t>
            </a:r>
            <a:endParaRPr lang="en-US" sz="1800" b="1" kern="0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819383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8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7924800" cy="4144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Student is presented with </a:t>
            </a:r>
            <a:r>
              <a:rPr lang="en-US" sz="2000" b="1" dirty="0" smtClean="0">
                <a:solidFill>
                  <a:srgbClr val="339933"/>
                </a:solidFill>
                <a:latin typeface="Verdana" pitchFamily="34" charset="0"/>
              </a:rPr>
              <a:t>three or four</a:t>
            </a:r>
            <a:r>
              <a:rPr lang="en-US" sz="2000" dirty="0" smtClean="0">
                <a:solidFill>
                  <a:srgbClr val="339933"/>
                </a:solidFill>
                <a:latin typeface="Verdana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answer options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Student will work with item until the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correct answer 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is received or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maximum 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attempts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is reached</a:t>
            </a:r>
            <a:endParaRPr lang="en-US" sz="2000" dirty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CoAlt Test Examiners may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NOT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reword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 prompts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Re-present 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</a:rPr>
              <a:t>prompt at level four </a:t>
            </a:r>
            <a:r>
              <a:rPr lang="en-US" sz="2000" b="1" dirty="0">
                <a:solidFill>
                  <a:srgbClr val="339933"/>
                </a:solidFill>
                <a:latin typeface="Verdana" pitchFamily="34" charset="0"/>
              </a:rPr>
              <a:t>only when the student does not respond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An </a:t>
            </a:r>
            <a:r>
              <a:rPr lang="en-US" sz="2000" b="1" dirty="0" smtClean="0">
                <a:solidFill>
                  <a:srgbClr val="339933"/>
                </a:solidFill>
                <a:latin typeface="Verdana" pitchFamily="34" charset="0"/>
              </a:rPr>
              <a:t>additional prompt is included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to engage the student at level three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Only </a:t>
            </a:r>
            <a:r>
              <a:rPr lang="en-US" sz="2000" b="1" dirty="0" smtClean="0">
                <a:solidFill>
                  <a:srgbClr val="339933"/>
                </a:solidFill>
                <a:latin typeface="Verdana" pitchFamily="34" charset="0"/>
              </a:rPr>
              <a:t>one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</a:rPr>
              <a:t> data point is recorded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915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  <a:endParaRPr lang="en-US" sz="2800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600200"/>
            <a:ext cx="80772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book layout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item types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Selected Response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Performance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Tasks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Score Entry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be completed the same day the assessment is administered.</a:t>
            </a:r>
          </a:p>
          <a:p>
            <a:pPr lvl="1" eaLnBrk="1" hangingPunct="1"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completed by May 4</a:t>
            </a:r>
            <a:r>
              <a:rPr lang="en-US" sz="2000" baseline="30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457200"/>
            <a:ext cx="8915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  <a:endParaRPr lang="en-US" sz="2800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57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994" y="1905000"/>
            <a:ext cx="8229600" cy="40386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grades 4, 5 &amp; 7 there is one test form per grade level.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grade 8 and HS there are two test forms.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 016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Form 026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student must be assessed with their own test book and corresponding task manipulatives.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457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Test Materials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095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994" y="1905000"/>
            <a:ext cx="8229600" cy="3581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manipulatives shrink-wrapped with each test book must be used with that specific test book.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Keep test materials that were shrink-wrapped together</a:t>
            </a:r>
            <a:r>
              <a:rPr lang="en-US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US" sz="24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457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Task Manipulatives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443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994" y="1981200"/>
            <a:ext cx="8229600" cy="3124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Each CoAlt Test Kit contains: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Test book with form number on the front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Task manipulatives</a:t>
            </a:r>
            <a:endParaRPr lang="en-US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Score entry form (with task manipulatives)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Secure return envelope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8600" y="457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Test Materials and Task Manipulatives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3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19894" y="1828800"/>
            <a:ext cx="8305800" cy="43434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Write the student’s full name on the cover of the test book.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Write the student’s full name with a black marker on the secure return envelope.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Cut apart the task manipulatives for each performance task.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Paper clip the cut-apart task manipulatives to the corresponding student response page.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between testing sessions, task manipulatives may be stored in the secure return envelope.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Keep all materials together throughout the test administration.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457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Test Materials and Task Manipulatives, continued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9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3763963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Use the provided picture 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symbols, 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except when the student: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Needs to use objects rather than pictures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eeds pictures of real objects rather than drawings, </a:t>
            </a:r>
          </a:p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-OR-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student has a personal lexicon with a specific representation for the concept or words in the student answer choices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18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this case, all answer choices must be from the student’s personal lexicon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28600" y="457200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Administering the CoAlt: Science and Social Studies Assessment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Test Materials and Task Manipulatives, continued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146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9415" y="228600"/>
            <a:ext cx="8915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Spring 2016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29702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485576"/>
              </p:ext>
            </p:extLst>
          </p:nvPr>
        </p:nvGraphicFramePr>
        <p:xfrm>
          <a:off x="572691" y="1631528"/>
          <a:ext cx="8000206" cy="4190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2709"/>
                <a:gridCol w="3467497"/>
              </a:tblGrid>
              <a:tr h="46252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cap="none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CoAlt PearsonAccess</a:t>
                      </a:r>
                      <a:r>
                        <a:rPr lang="en-US" sz="1800" b="1" cap="none" baseline="3000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next</a:t>
                      </a:r>
                      <a:r>
                        <a:rPr lang="en-US" sz="1800" b="1" cap="none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Important</a:t>
                      </a:r>
                      <a:r>
                        <a:rPr lang="en-US" sz="1800" b="1" cap="none" baseline="0" dirty="0" smtClean="0">
                          <a:solidFill>
                            <a:sysClr val="windowText" lastClr="000000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Dates</a:t>
                      </a:r>
                      <a:endParaRPr lang="en-US" sz="1800" b="1" cap="none" dirty="0" smtClean="0">
                        <a:solidFill>
                          <a:sysClr val="windowText" lastClr="000000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43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SR/PNP </a:t>
                      </a:r>
                      <a:r>
                        <a:rPr lang="en-US" sz="1800" baseline="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Update - </a:t>
                      </a:r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Participation Counts for Initial Orders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January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11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 29, 2016</a:t>
                      </a:r>
                    </a:p>
                  </a:txBody>
                  <a:tcPr anchor="ctr"/>
                </a:tc>
              </a:tr>
              <a:tr h="4518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 Arrive in Districts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none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March 28, 2016</a:t>
                      </a: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Additional Orders - Secure Materials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March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29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April 28, 2016</a:t>
                      </a:r>
                    </a:p>
                  </a:txBody>
                  <a:tcPr anchor="ctr"/>
                </a:tc>
              </a:tr>
              <a:tr h="60144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Additional Orders - </a:t>
                      </a:r>
                      <a:r>
                        <a:rPr lang="en-US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Non-Secure Materials</a:t>
                      </a:r>
                      <a:endParaRPr lang="en-US" sz="1800" dirty="0"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March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29 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- May</a:t>
                      </a:r>
                      <a:r>
                        <a:rPr lang="en-US" sz="1800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2016</a:t>
                      </a:r>
                    </a:p>
                  </a:txBody>
                  <a:tcPr anchor="ctr"/>
                </a:tc>
              </a:tr>
              <a:tr h="343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Testing Window</a:t>
                      </a:r>
                      <a:endParaRPr lang="en-US" sz="1800" kern="1200" dirty="0" smtClean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April 11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–</a:t>
                      </a:r>
                      <a:r>
                        <a:rPr lang="en-US" sz="1800" b="1" kern="1200" baseline="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29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, 2016</a:t>
                      </a:r>
                    </a:p>
                  </a:txBody>
                  <a:tcPr anchor="ctr"/>
                </a:tc>
              </a:tr>
              <a:tr h="3436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Score Entry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May 4, 2016</a:t>
                      </a:r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Schedule Pickup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May 2, 2016</a:t>
                      </a:r>
                    </a:p>
                  </a:txBody>
                  <a:tcPr anchor="ctr"/>
                </a:tc>
              </a:tr>
              <a:tr h="4258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Materials Pickup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May 4, 2016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371600"/>
            <a:ext cx="8991600" cy="47244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Selected Response items are identified as “Item ##” within the test book. </a:t>
            </a: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They contain both a primary prompt and an additional prompt.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Additional information in CoAlt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S/SS Training PPT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4"/>
              </a:rPr>
              <a:t>www.cde.state.co.us/assessment/coaltadmintrg2015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on slides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12-38.</a:t>
            </a:r>
          </a:p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1219200"/>
          </a:xfrm>
        </p:spPr>
        <p:txBody>
          <a:bodyPr/>
          <a:lstStyle/>
          <a:p>
            <a:pPr lvl="0"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3395" y="2590800"/>
            <a:ext cx="823436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83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AutoShape 12"/>
          <p:cNvCxnSpPr>
            <a:cxnSpLocks noChangeShapeType="1"/>
          </p:cNvCxnSpPr>
          <p:nvPr/>
        </p:nvCxnSpPr>
        <p:spPr bwMode="auto">
          <a:xfrm>
            <a:off x="990600" y="5715000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0" name="AutoShape 12"/>
          <p:cNvCxnSpPr>
            <a:cxnSpLocks noChangeShapeType="1"/>
          </p:cNvCxnSpPr>
          <p:nvPr/>
        </p:nvCxnSpPr>
        <p:spPr bwMode="auto">
          <a:xfrm>
            <a:off x="989012" y="4191000"/>
            <a:ext cx="1588" cy="228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52" name="AutoShape 12"/>
          <p:cNvCxnSpPr>
            <a:cxnSpLocks noChangeShapeType="1"/>
          </p:cNvCxnSpPr>
          <p:nvPr/>
        </p:nvCxnSpPr>
        <p:spPr bwMode="auto">
          <a:xfrm>
            <a:off x="989012" y="4724400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4" name="AutoShape 10"/>
          <p:cNvCxnSpPr>
            <a:cxnSpLocks noChangeShapeType="1"/>
          </p:cNvCxnSpPr>
          <p:nvPr/>
        </p:nvCxnSpPr>
        <p:spPr bwMode="auto">
          <a:xfrm>
            <a:off x="990600" y="1828800"/>
            <a:ext cx="0" cy="1143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19200" y="1371600"/>
            <a:ext cx="7924800" cy="4724400"/>
          </a:xfrm>
        </p:spPr>
        <p:txBody>
          <a:bodyPr/>
          <a:lstStyle/>
          <a:p>
            <a:pPr>
              <a:buNone/>
            </a:pP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23862" y="1066800"/>
            <a:ext cx="1252538" cy="795338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Present the Primary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Prompt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1752600" y="1143000"/>
            <a:ext cx="18288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>
            <a:off x="1752600" y="1143000"/>
            <a:ext cx="762000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657600" y="1066800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5038725" y="1295400"/>
            <a:ext cx="1971675" cy="285750"/>
          </a:xfrm>
          <a:prstGeom prst="rightArrow">
            <a:avLst>
              <a:gd name="adj1" fmla="val 50000"/>
              <a:gd name="adj2" fmla="val 17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1905000" y="1333500"/>
            <a:ext cx="1304925" cy="5715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Does Not Respond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6" name="AutoShape 12"/>
          <p:cNvCxnSpPr>
            <a:cxnSpLocks noChangeShapeType="1"/>
          </p:cNvCxnSpPr>
          <p:nvPr/>
        </p:nvCxnSpPr>
        <p:spPr bwMode="auto">
          <a:xfrm>
            <a:off x="2514600" y="1905000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1938337" y="2057400"/>
            <a:ext cx="1185863" cy="766763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Repeat the Primary Prompt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38" name="AutoShape 14"/>
          <p:cNvCxnSpPr>
            <a:cxnSpLocks noChangeShapeType="1"/>
          </p:cNvCxnSpPr>
          <p:nvPr/>
        </p:nvCxnSpPr>
        <p:spPr bwMode="auto">
          <a:xfrm>
            <a:off x="3200400" y="2362200"/>
            <a:ext cx="381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3638550" y="2057400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5257800" y="2209800"/>
            <a:ext cx="1066800" cy="285750"/>
          </a:xfrm>
          <a:prstGeom prst="rightArrow">
            <a:avLst>
              <a:gd name="adj1" fmla="val 50000"/>
              <a:gd name="adj2" fmla="val 933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7239001" y="1981200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7391400" y="2286000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 Points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457200" y="2971800"/>
            <a:ext cx="8229600" cy="314325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Incorrectly    OR 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Does Not Respond (after repeating the Primary Prompt)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457200" y="3429000"/>
            <a:ext cx="2301875" cy="804863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Present the Additional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Prompt and then present the Primary Prompt again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6" name="AutoShape 22"/>
          <p:cNvCxnSpPr>
            <a:cxnSpLocks noChangeShapeType="1"/>
          </p:cNvCxnSpPr>
          <p:nvPr/>
        </p:nvCxnSpPr>
        <p:spPr bwMode="auto">
          <a:xfrm>
            <a:off x="2819400" y="3810000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3657600" y="3429000"/>
            <a:ext cx="1085850" cy="790575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5257800" y="3657600"/>
            <a:ext cx="1057275" cy="285750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457200" y="4419600"/>
            <a:ext cx="8153400" cy="32385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Incorrectly    OR    Student Does Not Respond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8" name="AutoShape 12"/>
          <p:cNvCxnSpPr>
            <a:cxnSpLocks noChangeShapeType="1"/>
          </p:cNvCxnSpPr>
          <p:nvPr/>
        </p:nvCxnSpPr>
        <p:spPr bwMode="auto">
          <a:xfrm>
            <a:off x="2514600" y="2819400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9" name="AutoShape 12"/>
          <p:cNvCxnSpPr>
            <a:cxnSpLocks noChangeShapeType="1"/>
          </p:cNvCxnSpPr>
          <p:nvPr/>
        </p:nvCxnSpPr>
        <p:spPr bwMode="auto">
          <a:xfrm>
            <a:off x="990600" y="3276600"/>
            <a:ext cx="1588" cy="1524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442912" y="4876800"/>
            <a:ext cx="2300288" cy="795338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Present the Correct Answer and then present the Primary Prompt again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>
            <a:off x="2819400" y="5410200"/>
            <a:ext cx="762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3657600" y="4876800"/>
            <a:ext cx="1085850" cy="771525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auto">
          <a:xfrm>
            <a:off x="5267325" y="5105400"/>
            <a:ext cx="1057275" cy="285750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2" name="Text Box 38"/>
          <p:cNvSpPr txBox="1">
            <a:spLocks noChangeArrowheads="1"/>
          </p:cNvSpPr>
          <p:nvPr/>
        </p:nvSpPr>
        <p:spPr bwMode="auto">
          <a:xfrm>
            <a:off x="457200" y="5867400"/>
            <a:ext cx="1600200" cy="5334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Incorrectly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AutoShape 39"/>
          <p:cNvSpPr>
            <a:spLocks noChangeArrowheads="1"/>
          </p:cNvSpPr>
          <p:nvPr/>
        </p:nvSpPr>
        <p:spPr bwMode="auto">
          <a:xfrm>
            <a:off x="2133600" y="6019800"/>
            <a:ext cx="533400" cy="2857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066" name="AutoShape 42"/>
          <p:cNvCxnSpPr>
            <a:cxnSpLocks noChangeShapeType="1"/>
          </p:cNvCxnSpPr>
          <p:nvPr/>
        </p:nvCxnSpPr>
        <p:spPr bwMode="auto">
          <a:xfrm>
            <a:off x="2819400" y="5410200"/>
            <a:ext cx="1828800" cy="7620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4724400" y="5715000"/>
            <a:ext cx="1304925" cy="5715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Does Not Respond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6096000" y="5943600"/>
            <a:ext cx="1143000" cy="2095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9" name="AutoShape 45"/>
          <p:cNvSpPr>
            <a:spLocks noChangeArrowheads="1"/>
          </p:cNvSpPr>
          <p:nvPr/>
        </p:nvSpPr>
        <p:spPr bwMode="auto">
          <a:xfrm>
            <a:off x="7324725" y="5791200"/>
            <a:ext cx="828675" cy="6096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7467600" y="5943600"/>
            <a:ext cx="533400" cy="3048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“NR”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AutoShape 17"/>
          <p:cNvSpPr>
            <a:spLocks noChangeArrowheads="1"/>
          </p:cNvSpPr>
          <p:nvPr/>
        </p:nvSpPr>
        <p:spPr bwMode="auto">
          <a:xfrm>
            <a:off x="7239000" y="1066800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0" name="Text Box 18"/>
          <p:cNvSpPr txBox="1">
            <a:spLocks noChangeArrowheads="1"/>
          </p:cNvSpPr>
          <p:nvPr/>
        </p:nvSpPr>
        <p:spPr bwMode="auto">
          <a:xfrm>
            <a:off x="7391400" y="1371600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 Points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AutoShape 17"/>
          <p:cNvSpPr>
            <a:spLocks noChangeArrowheads="1"/>
          </p:cNvSpPr>
          <p:nvPr/>
        </p:nvSpPr>
        <p:spPr bwMode="auto">
          <a:xfrm>
            <a:off x="7239000" y="4876800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Text Box 18"/>
          <p:cNvSpPr txBox="1">
            <a:spLocks noChangeArrowheads="1"/>
          </p:cNvSpPr>
          <p:nvPr/>
        </p:nvSpPr>
        <p:spPr bwMode="auto">
          <a:xfrm>
            <a:off x="7391400" y="5181600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 Points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AutoShape 17"/>
          <p:cNvSpPr>
            <a:spLocks noChangeArrowheads="1"/>
          </p:cNvSpPr>
          <p:nvPr/>
        </p:nvSpPr>
        <p:spPr bwMode="auto">
          <a:xfrm>
            <a:off x="7239000" y="3429000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7" name="Text Box 18"/>
          <p:cNvSpPr txBox="1">
            <a:spLocks noChangeArrowheads="1"/>
          </p:cNvSpPr>
          <p:nvPr/>
        </p:nvSpPr>
        <p:spPr bwMode="auto">
          <a:xfrm>
            <a:off x="7391400" y="3733800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 Points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AutoShape 17"/>
          <p:cNvSpPr>
            <a:spLocks noChangeArrowheads="1"/>
          </p:cNvSpPr>
          <p:nvPr/>
        </p:nvSpPr>
        <p:spPr bwMode="auto">
          <a:xfrm>
            <a:off x="2743200" y="5715000"/>
            <a:ext cx="990600" cy="838200"/>
          </a:xfrm>
          <a:prstGeom prst="hexagon">
            <a:avLst>
              <a:gd name="adj" fmla="val 28906"/>
              <a:gd name="vf" fmla="val 115470"/>
            </a:avLst>
          </a:prstGeom>
          <a:solidFill>
            <a:srgbClr val="FFFF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8" name="Text Box 18"/>
          <p:cNvSpPr txBox="1">
            <a:spLocks noChangeArrowheads="1"/>
          </p:cNvSpPr>
          <p:nvPr/>
        </p:nvSpPr>
        <p:spPr bwMode="auto">
          <a:xfrm>
            <a:off x="2895600" y="6019800"/>
            <a:ext cx="704850" cy="228600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 Point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4"/>
          <p:cNvSpPr txBox="1">
            <a:spLocks noChangeArrowheads="1"/>
          </p:cNvSpPr>
          <p:nvPr/>
        </p:nvSpPr>
        <p:spPr bwMode="auto">
          <a:xfrm>
            <a:off x="228600" y="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Selected Response Items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Test Examiner Flowchart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90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19200"/>
            <a:ext cx="8953500" cy="5029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Supported Performance Tasks are identified as “Task ##” within the test book.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They are made up of three prompts related to an overall task.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These items require the student to use the task manipulatives by placing them on the student response page (e.g., place task manipulative in designated boxes within a chart or diagram). </a:t>
            </a: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Additional information in CoAlt S/SS Training PPT at 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hlinkClick r:id="rId4"/>
              </a:rPr>
              <a:t>http://www.cde.state.co.us/assessment/coaltadmintrg2015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on slides 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39-59. 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087" y="3276600"/>
            <a:ext cx="8761413" cy="210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228600" y="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31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AutoShape 12"/>
          <p:cNvCxnSpPr>
            <a:cxnSpLocks noChangeShapeType="1"/>
            <a:stCxn id="1045" idx="3"/>
          </p:cNvCxnSpPr>
          <p:nvPr/>
        </p:nvCxnSpPr>
        <p:spPr bwMode="auto">
          <a:xfrm>
            <a:off x="1705889" y="3150718"/>
            <a:ext cx="503911" cy="9763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4" name="AutoShape 10"/>
          <p:cNvCxnSpPr>
            <a:cxnSpLocks noChangeShapeType="1"/>
            <a:stCxn id="1027" idx="2"/>
            <a:endCxn id="1045" idx="0"/>
          </p:cNvCxnSpPr>
          <p:nvPr/>
        </p:nvCxnSpPr>
        <p:spPr bwMode="auto">
          <a:xfrm flipH="1">
            <a:off x="1053400" y="1905000"/>
            <a:ext cx="26220" cy="84328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53351" y="1109662"/>
            <a:ext cx="1252538" cy="795338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Present the </a:t>
            </a:r>
            <a:r>
              <a:rPr lang="en-US" sz="1400" b="1" dirty="0" smtClean="0">
                <a:latin typeface="Calibri" pitchFamily="34" charset="0"/>
                <a:cs typeface="Arial" pitchFamily="34" charset="0"/>
              </a:rPr>
              <a:t>Task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345977" y="1759841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Text Box 15"/>
          <p:cNvSpPr txBox="1">
            <a:spLocks noChangeArrowheads="1"/>
          </p:cNvSpPr>
          <p:nvPr/>
        </p:nvSpPr>
        <p:spPr bwMode="auto">
          <a:xfrm>
            <a:off x="2347870" y="2772099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Incorrectly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3578281" y="2997534"/>
            <a:ext cx="1066800" cy="285750"/>
          </a:xfrm>
          <a:prstGeom prst="rightArrow">
            <a:avLst>
              <a:gd name="adj1" fmla="val 50000"/>
              <a:gd name="adj2" fmla="val 933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5" name="Text Box 21"/>
          <p:cNvSpPr txBox="1">
            <a:spLocks noChangeArrowheads="1"/>
          </p:cNvSpPr>
          <p:nvPr/>
        </p:nvSpPr>
        <p:spPr bwMode="auto">
          <a:xfrm>
            <a:off x="400910" y="2748286"/>
            <a:ext cx="1304979" cy="804863"/>
          </a:xfrm>
          <a:prstGeom prst="rect">
            <a:avLst/>
          </a:prstGeom>
          <a:solidFill>
            <a:srgbClr val="95B3D7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Present the Prompt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AutoShape 24"/>
          <p:cNvSpPr>
            <a:spLocks noChangeArrowheads="1"/>
          </p:cNvSpPr>
          <p:nvPr/>
        </p:nvSpPr>
        <p:spPr bwMode="auto">
          <a:xfrm>
            <a:off x="3591849" y="1969293"/>
            <a:ext cx="1057275" cy="285750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67" name="Text Box 43"/>
          <p:cNvSpPr txBox="1">
            <a:spLocks noChangeArrowheads="1"/>
          </p:cNvSpPr>
          <p:nvPr/>
        </p:nvSpPr>
        <p:spPr bwMode="auto">
          <a:xfrm>
            <a:off x="2345977" y="3763027"/>
            <a:ext cx="1304925" cy="5715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Does Not Respond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AutoShape 44"/>
          <p:cNvSpPr>
            <a:spLocks noChangeArrowheads="1"/>
          </p:cNvSpPr>
          <p:nvPr/>
        </p:nvSpPr>
        <p:spPr bwMode="auto">
          <a:xfrm>
            <a:off x="3770334" y="3921820"/>
            <a:ext cx="866775" cy="2095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50013" y="1693068"/>
            <a:ext cx="990600" cy="838200"/>
            <a:chOff x="7239000" y="1066800"/>
            <a:chExt cx="990600" cy="838200"/>
          </a:xfrm>
        </p:grpSpPr>
        <p:sp>
          <p:nvSpPr>
            <p:cNvPr id="89" name="AutoShape 17"/>
            <p:cNvSpPr>
              <a:spLocks noChangeArrowheads="1"/>
            </p:cNvSpPr>
            <p:nvPr/>
          </p:nvSpPr>
          <p:spPr bwMode="auto">
            <a:xfrm>
              <a:off x="7239000" y="1066800"/>
              <a:ext cx="990600" cy="8382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7391400" y="1371600"/>
              <a:ext cx="704850" cy="2286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Points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50013" y="2714949"/>
            <a:ext cx="990600" cy="838200"/>
            <a:chOff x="7239000" y="3429000"/>
            <a:chExt cx="990600" cy="838200"/>
          </a:xfrm>
        </p:grpSpPr>
        <p:sp>
          <p:nvSpPr>
            <p:cNvPr id="96" name="AutoShape 17"/>
            <p:cNvSpPr>
              <a:spLocks noChangeArrowheads="1"/>
            </p:cNvSpPr>
            <p:nvPr/>
          </p:nvSpPr>
          <p:spPr bwMode="auto">
            <a:xfrm>
              <a:off x="7239000" y="3429000"/>
              <a:ext cx="990600" cy="8382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704850" cy="2286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Points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021614" y="3631925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15"/>
          <p:cNvSpPr txBox="1">
            <a:spLocks noChangeArrowheads="1"/>
          </p:cNvSpPr>
          <p:nvPr/>
        </p:nvSpPr>
        <p:spPr bwMode="auto">
          <a:xfrm>
            <a:off x="5023507" y="4644183"/>
            <a:ext cx="1085850" cy="781050"/>
          </a:xfrm>
          <a:prstGeom prst="rect">
            <a:avLst/>
          </a:prstGeom>
          <a:solidFill>
            <a:srgbClr val="60DA86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Responds Incorrectly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AutoShape 16"/>
          <p:cNvSpPr>
            <a:spLocks noChangeArrowheads="1"/>
          </p:cNvSpPr>
          <p:nvPr/>
        </p:nvSpPr>
        <p:spPr bwMode="auto">
          <a:xfrm>
            <a:off x="6253918" y="4869618"/>
            <a:ext cx="1066800" cy="285750"/>
          </a:xfrm>
          <a:prstGeom prst="rightArrow">
            <a:avLst>
              <a:gd name="adj1" fmla="val 50000"/>
              <a:gd name="adj2" fmla="val 9333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3" name="AutoShape 24"/>
          <p:cNvSpPr>
            <a:spLocks noChangeArrowheads="1"/>
          </p:cNvSpPr>
          <p:nvPr/>
        </p:nvSpPr>
        <p:spPr bwMode="auto">
          <a:xfrm>
            <a:off x="6267486" y="3841377"/>
            <a:ext cx="1057275" cy="285750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4" name="Text Box 43"/>
          <p:cNvSpPr txBox="1">
            <a:spLocks noChangeArrowheads="1"/>
          </p:cNvSpPr>
          <p:nvPr/>
        </p:nvSpPr>
        <p:spPr bwMode="auto">
          <a:xfrm>
            <a:off x="5021614" y="5635111"/>
            <a:ext cx="1304925" cy="571500"/>
          </a:xfrm>
          <a:prstGeom prst="rect">
            <a:avLst/>
          </a:prstGeom>
          <a:solidFill>
            <a:srgbClr val="D99594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Student Does Not Respond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AutoShape 44"/>
          <p:cNvSpPr>
            <a:spLocks noChangeArrowheads="1"/>
          </p:cNvSpPr>
          <p:nvPr/>
        </p:nvSpPr>
        <p:spPr bwMode="auto">
          <a:xfrm>
            <a:off x="6445971" y="5793904"/>
            <a:ext cx="866775" cy="209550"/>
          </a:xfrm>
          <a:prstGeom prst="rightArrow">
            <a:avLst>
              <a:gd name="adj1" fmla="val 50000"/>
              <a:gd name="adj2" fmla="val 46667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7397214" y="5593879"/>
            <a:ext cx="828675" cy="609600"/>
            <a:chOff x="4721577" y="3721795"/>
            <a:chExt cx="828675" cy="609600"/>
          </a:xfrm>
        </p:grpSpPr>
        <p:sp>
          <p:nvSpPr>
            <p:cNvPr id="77" name="AutoShape 45"/>
            <p:cNvSpPr>
              <a:spLocks noChangeArrowheads="1"/>
            </p:cNvSpPr>
            <p:nvPr/>
          </p:nvSpPr>
          <p:spPr bwMode="auto">
            <a:xfrm>
              <a:off x="4721577" y="3721795"/>
              <a:ext cx="828675" cy="6096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Text Box 46"/>
            <p:cNvSpPr txBox="1">
              <a:spLocks noChangeArrowheads="1"/>
            </p:cNvSpPr>
            <p:nvPr/>
          </p:nvSpPr>
          <p:spPr bwMode="auto">
            <a:xfrm>
              <a:off x="4869214" y="3874195"/>
              <a:ext cx="533400" cy="3048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“NR”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7425650" y="3565152"/>
            <a:ext cx="990600" cy="838200"/>
            <a:chOff x="7239000" y="1066800"/>
            <a:chExt cx="990600" cy="838200"/>
          </a:xfrm>
        </p:grpSpPr>
        <p:sp>
          <p:nvSpPr>
            <p:cNvPr id="80" name="AutoShape 17"/>
            <p:cNvSpPr>
              <a:spLocks noChangeArrowheads="1"/>
            </p:cNvSpPr>
            <p:nvPr/>
          </p:nvSpPr>
          <p:spPr bwMode="auto">
            <a:xfrm>
              <a:off x="7239000" y="1066800"/>
              <a:ext cx="990600" cy="8382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Text Box 18"/>
            <p:cNvSpPr txBox="1">
              <a:spLocks noChangeArrowheads="1"/>
            </p:cNvSpPr>
            <p:nvPr/>
          </p:nvSpPr>
          <p:spPr bwMode="auto">
            <a:xfrm>
              <a:off x="7391400" y="1371600"/>
              <a:ext cx="704850" cy="2286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2 Points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7425650" y="4587033"/>
            <a:ext cx="990600" cy="838200"/>
            <a:chOff x="7239000" y="3429000"/>
            <a:chExt cx="990600" cy="838200"/>
          </a:xfrm>
        </p:grpSpPr>
        <p:sp>
          <p:nvSpPr>
            <p:cNvPr id="83" name="AutoShape 17"/>
            <p:cNvSpPr>
              <a:spLocks noChangeArrowheads="1"/>
            </p:cNvSpPr>
            <p:nvPr/>
          </p:nvSpPr>
          <p:spPr bwMode="auto">
            <a:xfrm>
              <a:off x="7239000" y="3429000"/>
              <a:ext cx="990600" cy="838200"/>
            </a:xfrm>
            <a:prstGeom prst="hexagon">
              <a:avLst>
                <a:gd name="adj" fmla="val 28906"/>
                <a:gd name="vf" fmla="val 115470"/>
              </a:avLst>
            </a:prstGeom>
            <a:solidFill>
              <a:srgbClr val="FFFF00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Text Box 18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704850" cy="228600"/>
            </a:xfrm>
            <a:prstGeom prst="rect">
              <a:avLst/>
            </a:prstGeom>
            <a:solidFill>
              <a:srgbClr val="FFFF00"/>
            </a:solidFill>
            <a:ln w="12700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400" b="1" dirty="0">
                  <a:latin typeface="Calibri" pitchFamily="34" charset="0"/>
                  <a:cs typeface="Arial" pitchFamily="34" charset="0"/>
                </a:rPr>
                <a:t>1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Points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86" name="AutoShape 10"/>
          <p:cNvCxnSpPr>
            <a:cxnSpLocks noChangeShapeType="1"/>
            <a:stCxn id="1045" idx="3"/>
          </p:cNvCxnSpPr>
          <p:nvPr/>
        </p:nvCxnSpPr>
        <p:spPr bwMode="auto">
          <a:xfrm flipV="1">
            <a:off x="1705889" y="2255044"/>
            <a:ext cx="503911" cy="89567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1" name="AutoShape 10"/>
          <p:cNvCxnSpPr>
            <a:cxnSpLocks noChangeShapeType="1"/>
          </p:cNvCxnSpPr>
          <p:nvPr/>
        </p:nvCxnSpPr>
        <p:spPr bwMode="auto">
          <a:xfrm>
            <a:off x="1679668" y="3100924"/>
            <a:ext cx="530132" cy="921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0" name="AutoShape 24"/>
          <p:cNvSpPr>
            <a:spLocks noChangeArrowheads="1"/>
          </p:cNvSpPr>
          <p:nvPr/>
        </p:nvSpPr>
        <p:spPr bwMode="auto">
          <a:xfrm rot="5400000">
            <a:off x="7418010" y="5048996"/>
            <a:ext cx="2490590" cy="142875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1" name="AutoShape 24"/>
          <p:cNvSpPr>
            <a:spLocks noChangeArrowheads="1"/>
          </p:cNvSpPr>
          <p:nvPr/>
        </p:nvSpPr>
        <p:spPr bwMode="auto">
          <a:xfrm flipH="1">
            <a:off x="954086" y="6365729"/>
            <a:ext cx="7771545" cy="93610"/>
          </a:xfrm>
          <a:prstGeom prst="rect">
            <a:avLst/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" name="AutoShape 24"/>
          <p:cNvSpPr>
            <a:spLocks noChangeArrowheads="1"/>
          </p:cNvSpPr>
          <p:nvPr/>
        </p:nvSpPr>
        <p:spPr bwMode="auto">
          <a:xfrm rot="5400000" flipH="1">
            <a:off x="-400541" y="4921828"/>
            <a:ext cx="2828171" cy="246856"/>
          </a:xfrm>
          <a:prstGeom prst="rightArrow">
            <a:avLst>
              <a:gd name="adj1" fmla="val 50000"/>
              <a:gd name="adj2" fmla="val 925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 bwMode="auto">
          <a:xfrm>
            <a:off x="228600" y="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Supported Performance Tasks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Test Examiner Flowchart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43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After Testing </a:t>
            </a:r>
            <a:endParaRPr lang="en-US" sz="1800" b="1" kern="0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10503537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88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219200"/>
            <a:ext cx="8458200" cy="4876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Sign into PearsonAccess</a:t>
            </a:r>
            <a:r>
              <a:rPr lang="en-US" sz="20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and select the CoAlt administration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Select the appropriate organization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 smtClean="0"/>
          </a:p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Student Tests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  <a:b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Enter the students score in </a:t>
            </a:r>
            <a:r>
              <a:rPr lang="en-US" sz="1800" b="1" dirty="0" err="1" smtClean="0">
                <a:solidFill>
                  <a:srgbClr val="339933"/>
                </a:solidFill>
                <a:latin typeface="Verdana" pitchFamily="34" charset="0"/>
              </a:rPr>
              <a:t>PearsonAccessNext</a:t>
            </a:r>
            <a:endParaRPr lang="en-US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804581" y="2166730"/>
            <a:ext cx="7536426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016" y="3657600"/>
            <a:ext cx="2027555" cy="19164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30188" y="963613"/>
            <a:ext cx="8915400" cy="53927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Locate the student by typing the student’s last name into the search box or by selecting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drop-down and “Show all results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checkbox in line with the student’s name (additional students can also be selected at the same time if scores need to be entered for multiple students).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034" y="1752600"/>
            <a:ext cx="5303520" cy="14871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539" y="4572000"/>
            <a:ext cx="4842510" cy="1654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690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90601"/>
            <a:ext cx="9144000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“Score Alternate Student Tests” and then 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student’s name on the left side of the screen, select the appropriate form number from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Enter Form Number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drop-down, and select the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115" y="1371600"/>
            <a:ext cx="5754370" cy="19386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2" name="Picture 1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879" y="4284248"/>
            <a:ext cx="4093830" cy="20542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1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19200"/>
            <a:ext cx="8382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IEP and assessment accommodations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915400" cy="9906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Online Score Entry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00200"/>
            <a:ext cx="5828030" cy="42303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689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5" y="18466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Score Entry</a:t>
            </a:r>
            <a:endParaRPr lang="en-US" sz="3200" b="1" dirty="0">
              <a:solidFill>
                <a:srgbClr val="3399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6225" y="1295400"/>
            <a:ext cx="83343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/>
              <a:t>Enter the student’s scores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1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Optional</a:t>
            </a:r>
            <a:r>
              <a:rPr lang="en-US" sz="2000" dirty="0"/>
              <a:t>:  Enter responses to the Test Administration Questions.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algn="l"/>
            <a:endParaRPr lang="en-US" sz="2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t="-1" b="33162"/>
          <a:stretch/>
        </p:blipFill>
        <p:spPr bwMode="auto">
          <a:xfrm>
            <a:off x="1471612" y="1972536"/>
            <a:ext cx="5947410" cy="105727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1471612" y="4421049"/>
            <a:ext cx="5943600" cy="9817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81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Before Testing </a:t>
            </a:r>
            <a:endParaRPr lang="en-US" sz="1800" b="1" kern="0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1419845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577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6225" y="184666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dirty="0" smtClean="0">
                <a:solidFill>
                  <a:srgbClr val="3399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Online Score Entry</a:t>
            </a:r>
            <a:endParaRPr lang="en-US" sz="3200" b="1" dirty="0">
              <a:solidFill>
                <a:srgbClr val="33993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225" y="1219200"/>
            <a:ext cx="8686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Select the </a:t>
            </a:r>
            <a:r>
              <a:rPr lang="en-US" sz="2000" b="1" dirty="0"/>
              <a:t>Save</a:t>
            </a:r>
            <a:r>
              <a:rPr lang="en-US" sz="2000" dirty="0"/>
              <a:t> button</a:t>
            </a:r>
            <a:r>
              <a:rPr lang="en-US" sz="2000" dirty="0" smtClean="0"/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Once the green “Success: Changes saved” message appears at the top of the screen, select the </a:t>
            </a:r>
            <a:r>
              <a:rPr lang="en-US" sz="2000" b="1" dirty="0"/>
              <a:t>Exit Tasks </a:t>
            </a:r>
            <a:r>
              <a:rPr lang="en-US" sz="2000" dirty="0"/>
              <a:t>button.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3700008" y="1901973"/>
            <a:ext cx="1839233" cy="14110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4592955"/>
            <a:ext cx="5939790" cy="15030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50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</a:rPr>
              <a:t>Verify Completion of Score Entry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018309"/>
            <a:ext cx="8915400" cy="52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DACs and SACs can access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Score Entry Reports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through PearsonAccess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to verify the status of student tests across the district or school.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types of reports are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available: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Summary Reports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Test status counts by test/grade across the district or school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Status Reports 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Student Test status by individual student across the district or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school.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reports can be displayed through the UI or downloaded as .csv files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71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</a:rPr>
              <a:t>Verify Completion of Score Entry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1018309"/>
            <a:ext cx="8915400" cy="52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CoAlt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administration and the appropriate organization.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spcBef>
                <a:spcPct val="20000"/>
              </a:spcBef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90000"/>
              </a:lnSpc>
              <a:spcBef>
                <a:spcPct val="20000"/>
              </a:spcBef>
            </a:pPr>
            <a:endParaRPr lang="en-US" sz="24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Reports &gt; Score Entry Reports.</a:t>
            </a:r>
          </a:p>
          <a:p>
            <a:pPr lvl="0" algn="l">
              <a:lnSpc>
                <a:spcPct val="90000"/>
              </a:lnSpc>
              <a:spcBef>
                <a:spcPct val="20000"/>
              </a:spcBef>
            </a:pPr>
            <a:endParaRPr lang="en-US" sz="24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498987" y="1981200"/>
            <a:ext cx="7536426" cy="457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13" y="3495261"/>
            <a:ext cx="2215774" cy="20897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</a:rPr>
              <a:t>Verify Completion of Score Entry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1018309"/>
            <a:ext cx="9144000" cy="52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The </a:t>
            </a:r>
            <a:r>
              <a:rPr lang="en-US" sz="2000" b="1" dirty="0"/>
              <a:t>Score Entry Reports </a:t>
            </a:r>
            <a:r>
              <a:rPr lang="en-US" sz="2000" dirty="0"/>
              <a:t>screen will </a:t>
            </a:r>
            <a:r>
              <a:rPr lang="en-US" sz="2000" dirty="0" smtClean="0"/>
              <a:t>appear. Based </a:t>
            </a:r>
            <a:r>
              <a:rPr lang="en-US" sz="2000" dirty="0"/>
              <a:t>on the selected organization, the report options will be either “District” or “School” level</a:t>
            </a:r>
            <a:r>
              <a:rPr lang="en-US" sz="2000" dirty="0" smtClean="0"/>
              <a:t>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endParaRPr lang="en-US" sz="2800" dirty="0" smtClean="0"/>
          </a:p>
          <a:p>
            <a:pPr lvl="1" algn="l"/>
            <a:r>
              <a:rPr lang="en-US" sz="2800" dirty="0" smtClean="0"/>
              <a:t>	District</a:t>
            </a:r>
            <a:endParaRPr lang="en-US" sz="2800" dirty="0"/>
          </a:p>
          <a:p>
            <a:pPr lvl="1" algn="l"/>
            <a:endParaRPr lang="en-US" dirty="0" smtClean="0"/>
          </a:p>
          <a:p>
            <a:pPr lvl="1" algn="l"/>
            <a:endParaRPr lang="en-US" dirty="0"/>
          </a:p>
          <a:p>
            <a:pPr lvl="1" algn="l"/>
            <a:endParaRPr lang="en-US" dirty="0" smtClean="0"/>
          </a:p>
          <a:p>
            <a:pPr lvl="1" algn="l"/>
            <a:endParaRPr lang="en-US" dirty="0" smtClean="0"/>
          </a:p>
          <a:p>
            <a:pPr lvl="1" algn="l"/>
            <a:endParaRPr lang="en-US" dirty="0"/>
          </a:p>
          <a:p>
            <a:pPr lvl="1" algn="l"/>
            <a:endParaRPr lang="en-US" dirty="0" smtClean="0"/>
          </a:p>
          <a:p>
            <a:pPr lvl="1" algn="l"/>
            <a:endParaRPr lang="en-US" dirty="0"/>
          </a:p>
          <a:p>
            <a:pPr lvl="1" algn="l"/>
            <a:r>
              <a:rPr lang="en-US" sz="2800" dirty="0" smtClean="0"/>
              <a:t>	School 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622550" y="1828799"/>
            <a:ext cx="3289300" cy="160210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622550" y="4228144"/>
            <a:ext cx="3289300" cy="16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26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28600" y="76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</a:rPr>
              <a:t>Verify Completion of Score Entry</a:t>
            </a:r>
          </a:p>
          <a:p>
            <a:pPr lvl="0" algn="l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Summary Report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4798" y="1371600"/>
            <a:ext cx="8686801" cy="5077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Select “Display Report” or “Download CSV” for the </a:t>
            </a:r>
            <a:r>
              <a:rPr lang="en-US" sz="2000" b="1" dirty="0"/>
              <a:t>Summary Report</a:t>
            </a:r>
            <a:r>
              <a:rPr lang="en-US" sz="2000" dirty="0" smtClean="0"/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Verify Student Test status counts by test/grade in the </a:t>
            </a:r>
            <a:r>
              <a:rPr lang="en-US" sz="2000" b="1" dirty="0"/>
              <a:t>Not Started</a:t>
            </a:r>
            <a:r>
              <a:rPr lang="en-US" sz="2000" dirty="0"/>
              <a:t>, </a:t>
            </a:r>
            <a:r>
              <a:rPr lang="en-US" sz="2000" b="1" dirty="0"/>
              <a:t>In Progress</a:t>
            </a:r>
            <a:r>
              <a:rPr lang="en-US" sz="2000" dirty="0"/>
              <a:t>, and </a:t>
            </a:r>
            <a:r>
              <a:rPr lang="en-US" sz="2000" b="1" dirty="0"/>
              <a:t>Completed</a:t>
            </a:r>
            <a:r>
              <a:rPr lang="en-US" sz="2000" dirty="0"/>
              <a:t> columns.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56" y="2895600"/>
            <a:ext cx="6852285" cy="20167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629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19099" y="1222576"/>
            <a:ext cx="8305800" cy="523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Select “Display Report” or “Download CSV” for the </a:t>
            </a:r>
            <a:r>
              <a:rPr lang="en-US" sz="2000" b="1" dirty="0"/>
              <a:t>Status Report</a:t>
            </a:r>
            <a:r>
              <a:rPr lang="en-US" sz="2000" dirty="0" smtClean="0"/>
              <a:t>.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Verify individual student test status in the </a:t>
            </a:r>
            <a:r>
              <a:rPr lang="en-US" sz="2000" b="1" dirty="0"/>
              <a:t>Status</a:t>
            </a:r>
            <a:r>
              <a:rPr lang="en-US" sz="2000" dirty="0"/>
              <a:t> column.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856" y="2590800"/>
            <a:ext cx="6852285" cy="24936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28600" y="76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l"/>
            <a:r>
              <a:rPr lang="en-US" sz="3200" b="1" kern="0" dirty="0" smtClean="0">
                <a:solidFill>
                  <a:srgbClr val="339933"/>
                </a:solidFill>
                <a:latin typeface="Verdana" pitchFamily="34" charset="0"/>
              </a:rPr>
              <a:t>Verify Completion of Score Entry</a:t>
            </a:r>
          </a:p>
          <a:p>
            <a:pPr lvl="0" algn="l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Status Report</a:t>
            </a:r>
          </a:p>
        </p:txBody>
      </p:sp>
    </p:spTree>
    <p:extLst>
      <p:ext uri="{BB962C8B-B14F-4D97-AF65-F5344CB8AC3E}">
        <p14:creationId xmlns:p14="http://schemas.microsoft.com/office/powerpoint/2010/main" val="9996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230188" y="2286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4D4D4D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en-US" b="1" kern="0" dirty="0" smtClean="0">
                <a:solidFill>
                  <a:srgbClr val="339933"/>
                </a:solidFill>
                <a:latin typeface="Verdana" pitchFamily="34" charset="0"/>
              </a:rPr>
              <a:t>CoAlt: Science and Social Studies Return Materials</a:t>
            </a:r>
          </a:p>
          <a:p>
            <a:pPr eaLnBrk="1" hangingPunct="1"/>
            <a:r>
              <a:rPr lang="en-US" sz="1800" b="1" kern="0" dirty="0" smtClean="0">
                <a:solidFill>
                  <a:srgbClr val="339933"/>
                </a:solidFill>
                <a:latin typeface="Verdana" pitchFamily="34" charset="0"/>
              </a:rPr>
              <a:t>Page 94 in the Procedures Manual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33400" y="1860356"/>
            <a:ext cx="8229600" cy="415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Secure Return Envelope (1 per student)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Task manipulatives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Used score recording forms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kern="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erify student scores have been entered in PearsonAccess</a:t>
            </a:r>
            <a:r>
              <a:rPr lang="en-US" kern="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Security Agreement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orm (1 per Test Examiner)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Immediate Return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Schools return all CoAlt materials to DAC once the last student has tested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DACs return CoAlt materials to </a:t>
            </a:r>
            <a:r>
              <a:rPr lang="en-US" sz="2000" kern="0" dirty="0">
                <a:latin typeface="Arial" panose="020B0604020202020204" pitchFamily="34" charset="0"/>
                <a:cs typeface="Arial" panose="020B0604020202020204" pitchFamily="34" charset="0"/>
              </a:rPr>
              <a:t>Pearson once all </a:t>
            </a:r>
            <a:r>
              <a:rPr lang="en-US" sz="2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scores have been entered and the last school has tested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Verdana" panose="020B0604030504040204" pitchFamily="34" charset="0"/>
              <a:buChar char="–"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Last day to schedule pick-up 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May 2, 2016</a:t>
            </a: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Font typeface="Verdana" panose="020B0604030504040204" pitchFamily="34" charset="0"/>
              <a:buChar char="–"/>
            </a:pPr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Last day for material pick-up </a:t>
            </a:r>
            <a:r>
              <a:rPr lang="en-US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May 4, 2016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Verdana" pitchFamily="34" charset="0"/>
              <a:cs typeface="+mn-cs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2000" kern="0" dirty="0" smtClean="0">
              <a:latin typeface="Verdana" pitchFamily="34" charset="0"/>
              <a:cs typeface="+mn-cs"/>
            </a:endParaRPr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38200"/>
            <a:ext cx="2291610" cy="204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0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228600" y="152400"/>
            <a:ext cx="8915400" cy="6858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339933"/>
                </a:solidFill>
                <a:latin typeface="Verdana" pitchFamily="34" charset="0"/>
              </a:rPr>
              <a:t>Support</a:t>
            </a:r>
          </a:p>
        </p:txBody>
      </p:sp>
      <p:sp>
        <p:nvSpPr>
          <p:cNvPr id="29700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Verdana" pitchFamily="34" charset="0"/>
              </a:rPr>
              <a:t>Support Page on </a:t>
            </a:r>
            <a:r>
              <a:rPr lang="en-US" sz="2400" dirty="0" smtClean="0">
                <a:latin typeface="Verdana" pitchFamily="34" charset="0"/>
              </a:rPr>
              <a:t>PearsonAccess</a:t>
            </a:r>
            <a:r>
              <a:rPr lang="en-US" sz="2400" baseline="30000" dirty="0" smtClean="0">
                <a:latin typeface="Verdana" pitchFamily="34" charset="0"/>
              </a:rPr>
              <a:t>next</a:t>
            </a:r>
            <a:endParaRPr lang="en-US" sz="2400" baseline="30000" dirty="0">
              <a:latin typeface="Verdana" pitchFamily="34" charset="0"/>
            </a:endParaRP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>
                <a:latin typeface="Verdana" pitchFamily="34" charset="0"/>
              </a:rPr>
              <a:t>Toll Free Phone Support</a:t>
            </a:r>
          </a:p>
          <a:p>
            <a:pPr marL="1200150" lvl="2" indent="-342900" algn="l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2400" dirty="0">
                <a:latin typeface="Verdana" pitchFamily="34" charset="0"/>
              </a:rPr>
              <a:t>1-888-687-4759 </a:t>
            </a:r>
          </a:p>
          <a:p>
            <a:pPr marL="342900" indent="-342900" algn="l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latin typeface="Verdana" pitchFamily="34" charset="0"/>
              </a:rPr>
              <a:t>Email Support*</a:t>
            </a:r>
            <a:endParaRPr lang="en-US" sz="2400" dirty="0">
              <a:latin typeface="Verdana" pitchFamily="34" charset="0"/>
            </a:endParaRPr>
          </a:p>
          <a:p>
            <a:pPr marL="1200150" lvl="2" indent="-342900" algn="l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  <a:defRPr/>
            </a:pPr>
            <a:r>
              <a:rPr lang="en-US" sz="2400" dirty="0" smtClean="0">
                <a:latin typeface="Verdana" pitchFamily="34" charset="0"/>
                <a:hlinkClick r:id="rId3"/>
              </a:rPr>
              <a:t>COHelp@support.Pearson.com</a:t>
            </a:r>
            <a:endParaRPr lang="en-US" sz="2400" dirty="0" smtClean="0">
              <a:latin typeface="Verdana" pitchFamily="34" charset="0"/>
            </a:endParaRPr>
          </a:p>
          <a:p>
            <a:pPr marL="1200150" lvl="2" indent="-342900" algn="l">
              <a:lnSpc>
                <a:spcPct val="150000"/>
              </a:lnSpc>
              <a:spcBef>
                <a:spcPct val="20000"/>
              </a:spcBef>
              <a:buFont typeface="Symbol" pitchFamily="18" charset="2"/>
              <a:buChar char="-"/>
              <a:defRPr/>
            </a:pPr>
            <a:endParaRPr lang="en-US" sz="2400" dirty="0">
              <a:latin typeface="Verdana" pitchFamily="34" charset="0"/>
            </a:endParaRPr>
          </a:p>
          <a:p>
            <a:pPr marL="0" lvl="2" algn="l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2000" dirty="0" smtClean="0">
                <a:latin typeface="Verdana" pitchFamily="34" charset="0"/>
              </a:rPr>
              <a:t>*Student Personally Identifiable Information (PII), including names and SASIDs, </a:t>
            </a:r>
            <a:r>
              <a:rPr lang="en-US" sz="2000" i="1" dirty="0" smtClean="0">
                <a:latin typeface="Verdana" pitchFamily="34" charset="0"/>
              </a:rPr>
              <a:t>must not </a:t>
            </a:r>
            <a:r>
              <a:rPr lang="en-US" sz="2000" dirty="0" smtClean="0">
                <a:latin typeface="Verdana" pitchFamily="34" charset="0"/>
              </a:rPr>
              <a:t>be emailed.</a:t>
            </a:r>
            <a:endParaRPr lang="en-US" sz="2000" dirty="0">
              <a:latin typeface="Verdana" pitchFamily="34" charset="0"/>
            </a:endParaRPr>
          </a:p>
          <a:p>
            <a:pPr marL="342900" indent="-342900" algn="l">
              <a:spcBef>
                <a:spcPct val="20000"/>
              </a:spcBef>
              <a:defRPr/>
            </a:pPr>
            <a:endParaRPr lang="en-US" sz="2400" dirty="0">
              <a:latin typeface="Verdana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30725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30726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7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CoAlt testing materials are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secure.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Each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 in the chain is responsible for test security while the assessment is in their possession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 Storage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Distribution of Materials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  <a:t>Security and the Chain of </a:t>
            </a:r>
            <a:r>
              <a:rPr lang="en-US" sz="2800" b="1" dirty="0">
                <a:solidFill>
                  <a:srgbClr val="339933"/>
                </a:solidFill>
                <a:latin typeface="Verdana" pitchFamily="34" charset="0"/>
              </a:rPr>
              <a:t>Custody</a:t>
            </a:r>
            <a:br>
              <a:rPr lang="en-US" sz="2800" b="1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page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54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of the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Procedures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Manual</a:t>
            </a:r>
            <a:endParaRPr lang="en-US" sz="1800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4810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Items are not to be reproduced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responses are not reproduced 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Student responses are recorded in the test book or on the included score form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After administering the CoAlt, the scores must be entered into PearsonAccess</a:t>
            </a:r>
            <a:r>
              <a:rPr lang="en-US" baseline="30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next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digital cameras, video cameras, or recoding devices of any type are allowed in the testing environment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  <a:t>Test </a:t>
            </a:r>
            <a:r>
              <a:rPr lang="en-US" sz="2800" b="1" dirty="0">
                <a:solidFill>
                  <a:srgbClr val="339933"/>
                </a:solidFill>
                <a:latin typeface="Verdana" pitchFamily="34" charset="0"/>
              </a:rPr>
              <a:t>Security</a:t>
            </a:r>
            <a:br>
              <a:rPr lang="en-US" sz="2800" b="1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page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54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of the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Procedures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Manual</a:t>
            </a:r>
            <a:endParaRPr lang="en-US" sz="1800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1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47800"/>
            <a:ext cx="8153400" cy="4572000"/>
          </a:xfrm>
        </p:spPr>
        <p:txBody>
          <a:bodyPr/>
          <a:lstStyle/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Separate testing space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 distractions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Turn off the phone (including cell phones)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disrupted by other staff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disrupted by other students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Anyone in the testing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room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trained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 test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sign a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Agreement/confidentiality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  <a:t>The Testing Environment</a:t>
            </a:r>
            <a:b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page 46 of the Procedures Manual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13237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6094" y="1219200"/>
            <a:ext cx="8153400" cy="4572000"/>
          </a:xfrm>
        </p:spPr>
        <p:txBody>
          <a:bodyPr/>
          <a:lstStyle/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a Certified Educator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District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mployee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Education/Special Education 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Substitute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icense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be the person who knows the student best – but not a relative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Must be trained annually</a:t>
            </a:r>
          </a:p>
          <a:p>
            <a:pPr marL="857250" lvl="2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  <a:t>Test </a:t>
            </a:r>
            <a:r>
              <a:rPr lang="en-US" sz="2800" b="1" dirty="0">
                <a:solidFill>
                  <a:srgbClr val="339933"/>
                </a:solidFill>
                <a:latin typeface="Verdana" pitchFamily="34" charset="0"/>
              </a:rPr>
              <a:t>Examiners</a:t>
            </a:r>
            <a:br>
              <a:rPr lang="en-US" sz="2800" b="1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page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36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of the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Procedures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Manual</a:t>
            </a:r>
            <a:endParaRPr lang="en-US" sz="1800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8895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447800"/>
            <a:ext cx="5029200" cy="4343400"/>
          </a:xfrm>
        </p:spPr>
        <p:txBody>
          <a:bodyPr/>
          <a:lstStyle/>
          <a:p>
            <a:pPr marL="0" lvl="1" indent="0" defTabSz="933237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Should include: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Available Resources 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Communication Protocols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Security 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Administration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Procedures</a:t>
            </a: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an opportunity to </a:t>
            </a:r>
            <a:r>
              <a:rPr lang="en-US" sz="2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practice </a:t>
            </a: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giving released items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an opportunity for immediate feedback 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 an opportunity to ask questions</a:t>
            </a: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-457200" defTabSz="933237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228600"/>
            <a:ext cx="89154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339933"/>
                </a:solidFill>
                <a:latin typeface="Verdana" pitchFamily="34" charset="0"/>
              </a:rPr>
              <a:t>Annual </a:t>
            </a:r>
            <a:r>
              <a:rPr lang="en-US" sz="2800" b="1" dirty="0">
                <a:solidFill>
                  <a:srgbClr val="339933"/>
                </a:solidFill>
                <a:latin typeface="Verdana" pitchFamily="34" charset="0"/>
              </a:rPr>
              <a:t>Training</a:t>
            </a:r>
            <a:br>
              <a:rPr lang="en-US" sz="2800" b="1" dirty="0">
                <a:solidFill>
                  <a:srgbClr val="339933"/>
                </a:solidFill>
                <a:latin typeface="Verdana" pitchFamily="34" charset="0"/>
              </a:rPr>
            </a:b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page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62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of the </a:t>
            </a:r>
            <a:r>
              <a:rPr lang="en-US" sz="1800" b="1" dirty="0" smtClean="0">
                <a:solidFill>
                  <a:srgbClr val="339933"/>
                </a:solidFill>
                <a:latin typeface="Verdana" pitchFamily="34" charset="0"/>
              </a:rPr>
              <a:t>Procedures </a:t>
            </a:r>
            <a:r>
              <a:rPr lang="en-US" sz="1800" b="1" dirty="0">
                <a:solidFill>
                  <a:srgbClr val="339933"/>
                </a:solidFill>
                <a:latin typeface="Verdana" pitchFamily="34" charset="0"/>
              </a:rPr>
              <a:t>Manual</a:t>
            </a:r>
            <a:endParaRPr lang="en-US" sz="1800" b="1" dirty="0" smtClean="0">
              <a:solidFill>
                <a:srgbClr val="339933"/>
              </a:solidFill>
              <a:latin typeface="Verdana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56350"/>
            <a:ext cx="9145588" cy="501650"/>
            <a:chOff x="0" y="6356350"/>
            <a:chExt cx="9145588" cy="501650"/>
          </a:xfrm>
        </p:grpSpPr>
        <p:sp>
          <p:nvSpPr>
            <p:cNvPr id="12293" name="Rectangle 4"/>
            <p:cNvSpPr>
              <a:spLocks noChangeArrowheads="1"/>
            </p:cNvSpPr>
            <p:nvPr/>
          </p:nvSpPr>
          <p:spPr bwMode="gray">
            <a:xfrm>
              <a:off x="0" y="6397625"/>
              <a:ext cx="9145588" cy="460375"/>
            </a:xfrm>
            <a:prstGeom prst="rect">
              <a:avLst/>
            </a:prstGeom>
            <a:solidFill>
              <a:srgbClr val="339933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 dirty="0"/>
            </a:p>
          </p:txBody>
        </p:sp>
        <p:pic>
          <p:nvPicPr>
            <p:cNvPr id="12294" name="Picture 10" descr="Pearson_Bound_Whit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488238" y="6356350"/>
              <a:ext cx="1655762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5" name="Picture 12" descr="Pearson_Strap_Bound_Whit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6356350"/>
              <a:ext cx="1908175" cy="49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TextBox 2"/>
          <p:cNvSpPr txBox="1"/>
          <p:nvPr/>
        </p:nvSpPr>
        <p:spPr>
          <a:xfrm>
            <a:off x="5334000" y="138291"/>
            <a:ext cx="3733800" cy="618630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CoAlt Trainings</a:t>
            </a:r>
            <a:endParaRPr lang="en-US" b="1" dirty="0">
              <a:hlinkClick r:id="rId6"/>
            </a:endParaRPr>
          </a:p>
          <a:p>
            <a:r>
              <a:rPr lang="en-US" dirty="0" smtClean="0">
                <a:hlinkClick r:id="rId6"/>
              </a:rPr>
              <a:t>http</a:t>
            </a:r>
            <a:r>
              <a:rPr lang="en-US" dirty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www.cde.state.co.us/assessment/trainings</a:t>
            </a:r>
            <a:r>
              <a:rPr lang="en-US" dirty="0" smtClean="0"/>
              <a:t> &gt; 2015-2016 Trainings &gt; CoAlt: Science and Social Studies Administration</a:t>
            </a:r>
          </a:p>
          <a:p>
            <a:endParaRPr lang="en-US" dirty="0" smtClean="0"/>
          </a:p>
          <a:p>
            <a:r>
              <a:rPr lang="en-US" b="1" dirty="0" smtClean="0"/>
              <a:t>Examiner’s Manual</a:t>
            </a:r>
            <a:endParaRPr lang="en-US" b="1" dirty="0"/>
          </a:p>
          <a:p>
            <a:r>
              <a:rPr lang="en-US" dirty="0">
                <a:hlinkClick r:id="rId7"/>
              </a:rPr>
              <a:t>http://</a:t>
            </a:r>
            <a:r>
              <a:rPr lang="en-US" dirty="0" smtClean="0">
                <a:hlinkClick r:id="rId7"/>
              </a:rPr>
              <a:t>www.cde.state.co.us/assessment/coaltem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/>
              <a:t>Procedures Manual</a:t>
            </a:r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www.cde.state.co.us/assessment/copromanual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b="1" dirty="0" smtClean="0"/>
              <a:t>Released Items</a:t>
            </a:r>
            <a:endParaRPr lang="en-US" b="1" dirty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www.cde.state.co.us/assessment/CoAlt-Items.asp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b="1" dirty="0" smtClean="0"/>
              <a:t>DAC CoAlt Administration Training (Recorded Fall 2015)</a:t>
            </a:r>
          </a:p>
          <a:p>
            <a:r>
              <a:rPr lang="en-US" dirty="0">
                <a:hlinkClick r:id="rId10"/>
              </a:rPr>
              <a:t>https://enetlearning.adobeconnect.com/p78xxelh5bu</a:t>
            </a:r>
            <a:r>
              <a:rPr lang="en-US" dirty="0" smtClean="0">
                <a:hlinkClick r:id="rId10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925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PRESENTATION_PLAYLIST_COUNT" val="0"/>
  <p:tag name="PRESENTATION_PRESENTER_SLIDE_LEVEL" val="0"/>
  <p:tag name="ARTICULATE_PRESENTER_VERSION" val="6"/>
  <p:tag name="PUBLISH_TITLE" val="Oklahoma PearsonAccess Orientation"/>
  <p:tag name="ARTICULATE_PUBLISH_PATH" val="C:\Documents and Settings\vorona\My Documents\WIP - temp\OK"/>
  <p:tag name="ARTICULATE_LOGO" val="(None selected)"/>
  <p:tag name="ARTICULATE_PRESENTER" val="(None selected)"/>
  <p:tag name="ARTICULATE_PRESENTER_GUID" val="9869030842"/>
  <p:tag name="ARTICULATE_LMS" val="0"/>
  <p:tag name="ARTICULATE_TEMPLATE" val="OK_Orientation"/>
  <p:tag name="ARTICULATE_TEMPLATE_GUID" val="705c2d42-3b6f-405c-836a-5dbbafdad83d"/>
  <p:tag name="LMS_PUBLISH" val="No"/>
  <p:tag name="PRESENTER_PREVIEW_MODE" val="0"/>
  <p:tag name="PRESENTER_PREVIEW_START" val="1"/>
  <p:tag name="LAUNCHINNEWWINDOW" val="0"/>
  <p:tag name="LASTPUBLISHED" val="C:\Documents and Settings\vorona\My Documents\WIP - temp\OK\Oklahoma PearsonAccess Orientation\player.html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Oklahoma School Testing Program (OSTP) Web Site&amp;quot;&quot;/&gt;&lt;property id=&quot;20307&quot; value=&quot;256&quot;/&gt;&lt;/object&gt;&lt;object type=&quot;3&quot; unique_id=&quot;10032&quot;&gt;&lt;property id=&quot;20148&quot; value=&quot;5&quot;/&gt;&lt;property id=&quot;20300&quot; value=&quot;Slide 2&quot;/&gt;&lt;property id=&quot;20307&quot; value=&quot;257&quot;/&gt;&lt;/object&gt;&lt;object type=&quot;3&quot; unique_id=&quot;10033&quot;&gt;&lt;property id=&quot;20148&quot; value=&quot;5&quot;/&gt;&lt;property id=&quot;20300&quot; value=&quot;Slide 3 - &amp;quot; &amp;quot;&quot;/&gt;&lt;property id=&quot;20307&quot; value=&quot;258&quot;/&gt;&lt;/object&gt;&lt;object type=&quot;3&quot; unique_id=&quot;10034&quot;&gt;&lt;property id=&quot;20148&quot; value=&quot;5&quot;/&gt;&lt;property id=&quot;20300&quot; value=&quot;Slide 7 - &amp;quot;OKASSESSMENTS.COM&amp;quot;&quot;/&gt;&lt;property id=&quot;20307&quot; value=&quot;259&quot;/&gt;&lt;/object&gt;&lt;object type=&quot;3&quot; unique_id=&quot;10226&quot;&gt;&lt;property id=&quot;20148&quot; value=&quot;5&quot;/&gt;&lt;property id=&quot;20300&quot; value=&quot;Slide 48 - &amp;quot;Organizations&amp;quot;&quot;/&gt;&lt;property id=&quot;20307&quot; value=&quot;266&quot;/&gt;&lt;/object&gt;&lt;object type=&quot;3&quot; unique_id=&quot;10967&quot;&gt;&lt;property id=&quot;20148&quot; value=&quot;5&quot;/&gt;&lt;property id=&quot;20300&quot; value=&quot;Slide 57 - &amp;quot;Test Setup&amp;quot;&quot;/&gt;&lt;property id=&quot;20307&quot; value=&quot;280&quot;/&gt;&lt;/object&gt;&lt;object type=&quot;3&quot; unique_id=&quot;11972&quot;&gt;&lt;property id=&quot;20148&quot; value=&quot;5&quot;/&gt;&lt;property id=&quot;20300&quot; value=&quot;Slide 50 - &amp;quot;Classes are Not Organizations&amp;quot;&quot;/&gt;&lt;property id=&quot;20307&quot; value=&quot;288&quot;/&gt;&lt;/object&gt;&lt;object type=&quot;3&quot; unique_id=&quot;24148&quot;&gt;&lt;property id=&quot;20148&quot; value=&quot;5&quot;/&gt;&lt;property id=&quot;20300&quot; value=&quot;Slide 5 - &amp;quot;Programs Supported&amp;quot;&quot;/&gt;&lt;property id=&quot;20307&quot; value=&quot;334&quot;/&gt;&lt;/object&gt;&lt;object type=&quot;3&quot; unique_id=&quot;27108&quot;&gt;&lt;property id=&quot;20148&quot; value=&quot;5&quot;/&gt;&lt;property id=&quot;20300&quot; value=&quot;Slide 22 - &amp;quot;ePAT &amp;quot;&quot;/&gt;&lt;property id=&quot;20307&quot; value=&quot;340&quot;/&gt;&lt;/object&gt;&lt;object type=&quot;3&quot; unique_id=&quot;27110&quot;&gt;&lt;property id=&quot;20148&quot; value=&quot;5&quot;/&gt;&lt;property id=&quot;20300&quot; value=&quot;Slide 20 - &amp;quot;Training Center&amp;quot;&quot;/&gt;&lt;property id=&quot;20307&quot; value=&quot;342&quot;/&gt;&lt;/object&gt;&lt;object type=&quot;3&quot; unique_id=&quot;27111&quot;&gt;&lt;property id=&quot;20148&quot; value=&quot;5&quot;/&gt;&lt;property id=&quot;20300&quot; value=&quot;Slide 21 - &amp;quot;Training Center – Logging In&amp;quot;&quot;/&gt;&lt;property id=&quot;20307&quot; value=&quot;343&quot;/&gt;&lt;/object&gt;&lt;object type=&quot;3&quot; unique_id=&quot;27112&quot;&gt;&lt;property id=&quot;20148&quot; value=&quot;5&quot;/&gt;&lt;property id=&quot;20300&quot; value=&quot;Slide 36 - &amp;quot;Administrative Management&amp;quot;&quot;/&gt;&lt;property id=&quot;20307&quot; value=&quot;346&quot;/&gt;&lt;/object&gt;&lt;object type=&quot;3&quot; unique_id=&quot;27113&quot;&gt;&lt;property id=&quot;20148&quot; value=&quot;5&quot;/&gt;&lt;property id=&quot;20300&quot; value=&quot;Slide 37 - &amp;quot;“User” in the OSTP Web Site&amp;quot;&quot;/&gt;&lt;property id=&quot;20307&quot; value=&quot;347&quot;/&gt;&lt;/object&gt;&lt;object type=&quot;3&quot; unique_id=&quot;27114&quot;&gt;&lt;property id=&quot;20148&quot; value=&quot;5&quot;/&gt;&lt;property id=&quot;20300&quot; value=&quot;Slide 38 - &amp;quot;Roles-based Access&amp;quot;&quot;/&gt;&lt;property id=&quot;20307&quot; value=&quot;348&quot;/&gt;&lt;/object&gt;&lt;object type=&quot;3&quot; unique_id=&quot;27117&quot;&gt;&lt;property id=&quot;20148&quot; value=&quot;5&quot;/&gt;&lt;property id=&quot;20300&quot; value=&quot;Slide 41 - &amp;quot;User Account in the OSTP Web Site&amp;quot;&quot;/&gt;&lt;property id=&quot;20307&quot; value=&quot;351&quot;/&gt;&lt;/object&gt;&lt;object type=&quot;3&quot; unique_id=&quot;27119&quot;&gt;&lt;property id=&quot;20148&quot; value=&quot;5&quot;/&gt;&lt;property id=&quot;20300&quot; value=&quot;Slide 42 - &amp;quot;Adding User Accounts&amp;quot;&quot;/&gt;&lt;property id=&quot;20307&quot; value=&quot;353&quot;/&gt;&lt;/object&gt;&lt;object type=&quot;3&quot; unique_id=&quot;27123&quot;&gt;&lt;property id=&quot;20148&quot; value=&quot;5&quot;/&gt;&lt;property id=&quot;20300&quot; value=&quot;Slide 45 - &amp;quot;View User Accounts - Managing User Accounts&amp;quot;&quot;/&gt;&lt;property id=&quot;20307&quot; value=&quot;357&quot;/&gt;&lt;/object&gt;&lt;object type=&quot;3&quot; unique_id=&quot;27124&quot;&gt;&lt;property id=&quot;20148&quot; value=&quot;5&quot;/&gt;&lt;property id=&quot;20300&quot; value=&quot;Slide 46 - &amp;quot;View User Accounts - Locked Account&amp;quot;&quot;/&gt;&lt;property id=&quot;20307&quot; value=&quot;358&quot;/&gt;&lt;/object&gt;&lt;object type=&quot;3&quot; unique_id=&quot;27125&quot;&gt;&lt;property id=&quot;20148&quot; value=&quot;5&quot;/&gt;&lt;property id=&quot;20300&quot; value=&quot;Slide 51 - &amp;quot;Organizations&amp;quot;&quot;/&gt;&lt;property id=&quot;20307&quot; value=&quot;359&quot;/&gt;&lt;/object&gt;&lt;object type=&quot;3&quot; unique_id=&quot;28672&quot;&gt;&lt;property id=&quot;20148&quot; value=&quot;5&quot;/&gt;&lt;property id=&quot;20300&quot; value=&quot;Slide 52 - &amp;quot;Participation/Enrollment Counts&amp;quot;&quot;/&gt;&lt;property id=&quot;20307&quot; value=&quot;371&quot;/&gt;&lt;/object&gt;&lt;object type=&quot;3&quot; unique_id=&quot;28673&quot;&gt;&lt;property id=&quot;20148&quot; value=&quot;5&quot;/&gt;&lt;property id=&quot;20300&quot; value=&quot;Slide 54 - &amp;quot;Registration/Precode&amp;quot;&quot;/&gt;&lt;property id=&quot;20307&quot; value=&quot;372&quot;/&gt;&lt;/object&gt;&lt;object type=&quot;3&quot; unique_id=&quot;28674&quot;&gt;&lt;property id=&quot;20148&quot; value=&quot;5&quot;/&gt;&lt;property id=&quot;20300&quot; value=&quot;Slide 55 - &amp;quot;Submit Precode File (Student Data Upload)&amp;quot;&quot;/&gt;&lt;property id=&quot;20307&quot; value=&quot;373&quot;/&gt;&lt;/object&gt;&lt;object type=&quot;3&quot; unique_id=&quot;28677&quot;&gt;&lt;property id=&quot;20148&quot; value=&quot;5&quot;/&gt;&lt;property id=&quot;20300&quot; value=&quot;Slide 56 - &amp;quot;Manage Student Data&amp;quot;&quot;/&gt;&lt;property id=&quot;20307&quot; value=&quot;377&quot;/&gt;&lt;/object&gt;&lt;object type=&quot;3&quot; unique_id=&quot;30393&quot;&gt;&lt;property id=&quot;20148&quot; value=&quot;5&quot;/&gt;&lt;property id=&quot;20300&quot; value=&quot;Slide 39 - &amp;quot;Roles-based Access&amp;quot;&quot;/&gt;&lt;property id=&quot;20307&quot; value=&quot;391&quot;/&gt;&lt;/object&gt;&lt;object type=&quot;3&quot; unique_id=&quot;31357&quot;&gt;&lt;property id=&quot;20148&quot; value=&quot;5&quot;/&gt;&lt;property id=&quot;20300&quot; value=&quot;Slide 43 - &amp;quot;View User Accounts - Changing Your Password&amp;quot;&quot;/&gt;&lt;property id=&quot;20307&quot; value=&quot;393&quot;/&gt;&lt;/object&gt;&lt;object type=&quot;3&quot; unique_id=&quot;31359&quot;&gt;&lt;property id=&quot;20148&quot; value=&quot;5&quot;/&gt;&lt;property id=&quot;20300&quot; value=&quot;Slide 44 - &amp;quot;View User Accounts - Resetting Your Password&amp;quot;&quot;/&gt;&lt;property id=&quot;20307&quot; value=&quot;395&quot;/&gt;&lt;/object&gt;&lt;object type=&quot;3&quot; unique_id=&quot;36771&quot;&gt;&lt;property id=&quot;20148&quot; value=&quot;5&quot;/&gt;&lt;property id=&quot;20300&quot; value=&quot;Slide 58 - &amp;quot;Order Additional Materials and Tracking&amp;quot;&quot;/&gt;&lt;property id=&quot;20307&quot; value=&quot;405&quot;/&gt;&lt;/object&gt;&lt;object type=&quot;3&quot; unique_id=&quot;38678&quot;&gt;&lt;property id=&quot;20148&quot; value=&quot;5&quot;/&gt;&lt;property id=&quot;20300&quot; value=&quot;Slide 24 - &amp;quot;Navigation&amp;quot;&quot;/&gt;&lt;property id=&quot;20307&quot; value=&quot;413&quot;/&gt;&lt;/object&gt;&lt;object type=&quot;3&quot; unique_id=&quot;43594&quot;&gt;&lt;property id=&quot;20148&quot; value=&quot;5&quot;/&gt;&lt;property id=&quot;20300&quot; value=&quot;Slide 25 - &amp;quot;Navigation: Global Navigation&amp;quot;&quot;/&gt;&lt;property id=&quot;20307&quot; value=&quot;441&quot;/&gt;&lt;/object&gt;&lt;object type=&quot;3&quot; unique_id=&quot;43595&quot;&gt;&lt;property id=&quot;20148&quot; value=&quot;5&quot;/&gt;&lt;property id=&quot;20300&quot; value=&quot;Slide 26 - &amp;quot;Navigation: Tabs&amp;quot;&quot;/&gt;&lt;property id=&quot;20307&quot; value=&quot;442&quot;/&gt;&lt;/object&gt;&lt;object type=&quot;3&quot; unique_id=&quot;43596&quot;&gt;&lt;property id=&quot;20148&quot; value=&quot;5&quot;/&gt;&lt;property id=&quot;20300&quot; value=&quot;Slide 27 - &amp;quot;Navigation: “Breadcrumbs”&amp;quot;&quot;/&gt;&lt;property id=&quot;20307&quot; value=&quot;443&quot;/&gt;&lt;/object&gt;&lt;object type=&quot;3&quot; unique_id=&quot;43597&quot;&gt;&lt;property id=&quot;20148&quot; value=&quot;5&quot;/&gt;&lt;property id=&quot;20300&quot; value=&quot;Slide 28 - &amp;quot;Navigation: Test Administration&amp;quot;&quot;/&gt;&lt;property id=&quot;20307&quot; value=&quot;444&quot;/&gt;&lt;/object&gt;&lt;object type=&quot;3&quot; unique_id=&quot;43598&quot;&gt;&lt;property id=&quot;20148&quot; value=&quot;5&quot;/&gt;&lt;property id=&quot;20300&quot; value=&quot;Slide 30 - &amp;quot;Navigation: Organization&amp;quot;&quot;/&gt;&lt;property id=&quot;20307&quot; value=&quot;445&quot;/&gt;&lt;/object&gt;&lt;object type=&quot;3&quot; unique_id=&quot;44207&quot;&gt;&lt;property id=&quot;20148&quot; value=&quot;5&quot;/&gt;&lt;property id=&quot;20300&quot; value=&quot;Slide 31 - &amp;quot;Navigation: Help&amp;quot;&quot;/&gt;&lt;property id=&quot;20307&quot; value=&quot;446&quot;/&gt;&lt;/object&gt;&lt;object type=&quot;3&quot; unique_id=&quot;44208&quot;&gt;&lt;property id=&quot;20148&quot; value=&quot;5&quot;/&gt;&lt;property id=&quot;20300&quot; value=&quot;Slide 32 - &amp;quot;Navigation: Buttons/Functions&amp;quot;&quot;/&gt;&lt;property id=&quot;20307&quot; value=&quot;447&quot;/&gt;&lt;/object&gt;&lt;object type=&quot;3&quot; unique_id=&quot;44209&quot;&gt;&lt;property id=&quot;20148&quot; value=&quot;5&quot;/&gt;&lt;property id=&quot;20300&quot; value=&quot;Slide 33 - &amp;quot;Navigation: Search&amp;quot;&quot;/&gt;&lt;property id=&quot;20307&quot; value=&quot;448&quot;/&gt;&lt;/object&gt;&lt;object type=&quot;3&quot; unique_id=&quot;44582&quot;&gt;&lt;property id=&quot;20148&quot; value=&quot;5&quot;/&gt;&lt;property id=&quot;20300&quot; value=&quot;Slide 34 - &amp;quot;Navigation: Filtering&amp;quot;&quot;/&gt;&lt;property id=&quot;20307&quot; value=&quot;449&quot;/&gt;&lt;/object&gt;&lt;object type=&quot;3&quot; unique_id=&quot;46948&quot;&gt;&lt;property id=&quot;20148&quot; value=&quot;5&quot;/&gt;&lt;property id=&quot;20300&quot; value=&quot;Slide 12&quot;/&gt;&lt;property id=&quot;20307&quot; value=&quot;450&quot;/&gt;&lt;/object&gt;&lt;object type=&quot;3&quot; unique_id=&quot;46949&quot;&gt;&lt;property id=&quot;20148&quot; value=&quot;5&quot;/&gt;&lt;property id=&quot;20300&quot; value=&quot;Slide 13 - &amp;quot;Benefits&amp;quot;&quot;/&gt;&lt;property id=&quot;20307&quot; value=&quot;451&quot;/&gt;&lt;/object&gt;&lt;object type=&quot;3&quot; unique_id=&quot;46950&quot;&gt;&lt;property id=&quot;20148&quot; value=&quot;5&quot;/&gt;&lt;property id=&quot;20300&quot; value=&quot;Slide 14 - &amp;quot;Benefits Cont.&amp;quot;&quot;/&gt;&lt;property id=&quot;20307&quot; value=&quot;452&quot;/&gt;&lt;/object&gt;&lt;object type=&quot;3&quot; unique_id=&quot;46951&quot;&gt;&lt;property id=&quot;20148&quot; value=&quot;5&quot;/&gt;&lt;property id=&quot;20300&quot; value=&quot;Slide 15 - &amp;quot;Benefits Cont.&amp;quot;&quot;/&gt;&lt;property id=&quot;20307&quot; value=&quot;453&quot;/&gt;&lt;/object&gt;&lt;object type=&quot;3&quot; unique_id=&quot;46952&quot;&gt;&lt;property id=&quot;20148&quot; value=&quot;5&quot;/&gt;&lt;property id=&quot;20300&quot; value=&quot;Slide 23&quot;/&gt;&lt;property id=&quot;20307&quot; value=&quot;454&quot;/&gt;&lt;/object&gt;&lt;object type=&quot;3&quot; unique_id=&quot;46954&quot;&gt;&lt;property id=&quot;20148&quot; value=&quot;5&quot;/&gt;&lt;property id=&quot;20300&quot; value=&quot;Slide 59&quot;/&gt;&lt;property id=&quot;20307&quot; value=&quot;455&quot;/&gt;&lt;/object&gt;&lt;object type=&quot;3&quot; unique_id=&quot;46955&quot;&gt;&lt;property id=&quot;20148&quot; value=&quot;5&quot;/&gt;&lt;property id=&quot;20300&quot; value=&quot;Slide 60 - &amp;quot;Preparation for next steps&amp;quot;&quot;/&gt;&lt;property id=&quot;20307&quot; value=&quot;456&quot;/&gt;&lt;/object&gt;&lt;object type=&quot;3&quot; unique_id=&quot;47448&quot;&gt;&lt;property id=&quot;20148&quot; value=&quot;5&quot;/&gt;&lt;property id=&quot;20300&quot; value=&quot;Slide 4 - &amp;quot;OSTP Testing Contractor - Pearson&amp;quot;&quot;/&gt;&lt;property id=&quot;20307&quot; value=&quot;466&quot;/&gt;&lt;/object&gt;&lt;object type=&quot;3&quot; unique_id=&quot;47449&quot;&gt;&lt;property id=&quot;20148&quot; value=&quot;5&quot;/&gt;&lt;property id=&quot;20300&quot; value=&quot;Slide 6&quot;/&gt;&lt;property id=&quot;20307&quot; value=&quot;465&quot;/&gt;&lt;/object&gt;&lt;object type=&quot;3&quot; unique_id=&quot;47450&quot;&gt;&lt;property id=&quot;20148&quot; value=&quot;5&quot;/&gt;&lt;property id=&quot;20300&quot; value=&quot;Slide 8 - &amp;quot;Getting Access to the OSTP Web Site&amp;quot;&quot;/&gt;&lt;property id=&quot;20307&quot; value=&quot;467&quot;/&gt;&lt;/object&gt;&lt;object type=&quot;3&quot; unique_id=&quot;47452&quot;&gt;&lt;property id=&quot;20148&quot; value=&quot;5&quot;/&gt;&lt;property id=&quot;20300&quot; value=&quot;Slide 16 - &amp;quot;Available Resources - PearsonAccess&amp;quot;&quot;/&gt;&lt;property id=&quot;20307&quot; value=&quot;461&quot;/&gt;&lt;/object&gt;&lt;object type=&quot;3&quot; unique_id=&quot;47453&quot;&gt;&lt;property id=&quot;20148&quot; value=&quot;5&quot;/&gt;&lt;property id=&quot;20300&quot; value=&quot;Slide 17 - &amp;quot;Support Center Information&amp;quot;&quot;/&gt;&lt;property id=&quot;20307&quot; value=&quot;468&quot;/&gt;&lt;/object&gt;&lt;object type=&quot;3&quot; unique_id=&quot;47454&quot;&gt;&lt;property id=&quot;20148&quot; value=&quot;5&quot;/&gt;&lt;property id=&quot;20300&quot; value=&quot;Slide 18 - &amp;quot;Available Resources - Support&amp;quot;&quot;/&gt;&lt;property id=&quot;20307&quot; value=&quot;462&quot;/&gt;&lt;/object&gt;&lt;object type=&quot;3&quot; unique_id=&quot;47455&quot;&gt;&lt;property id=&quot;20148&quot; value=&quot;5&quot;/&gt;&lt;property id=&quot;20300&quot; value=&quot;Slide 19 - &amp;quot;Available Resources – Support Continued&amp;quot;&quot;/&gt;&lt;property id=&quot;20307&quot; value=&quot;463&quot;/&gt;&lt;/object&gt;&lt;object type=&quot;3&quot; unique_id=&quot;47456&quot;&gt;&lt;property id=&quot;20148&quot; value=&quot;5&quot;/&gt;&lt;property id=&quot;20300&quot; value=&quot;Slide 29 - &amp;quot;Test Administrations&amp;quot;&quot;/&gt;&lt;property id=&quot;20307&quot; value=&quot;469&quot;/&gt;&lt;/object&gt;&lt;object type=&quot;3&quot; unique_id=&quot;47457&quot;&gt;&lt;property id=&quot;20148&quot; value=&quot;5&quot;/&gt;&lt;property id=&quot;20300&quot; value=&quot;Slide 40 - &amp;quot;How users are created&amp;quot;&quot;/&gt;&lt;property id=&quot;20307&quot; value=&quot;464&quot;/&gt;&lt;/object&gt;&lt;object type=&quot;3&quot; unique_id=&quot;47458&quot;&gt;&lt;property id=&quot;20148&quot; value=&quot;5&quot;/&gt;&lt;property id=&quot;20300&quot; value=&quot;Slide 47 - &amp;quot;View User Accounts - Deleted Account&amp;quot;&quot;/&gt;&lt;property id=&quot;20307&quot; value=&quot;470&quot;/&gt;&lt;/object&gt;&lt;object type=&quot;3&quot; unique_id=&quot;49990&quot;&gt;&lt;property id=&quot;20148&quot; value=&quot;5&quot;/&gt;&lt;property id=&quot;20300&quot; value=&quot;Slide 49 - &amp;quot;Are classes part of the organizational hierarchy?&amp;quot;&quot;/&gt;&lt;property id=&quot;20307&quot; value=&quot;471&quot;/&gt;&lt;/object&gt;&lt;object type=&quot;3&quot; unique_id=&quot;50357&quot;&gt;&lt;property id=&quot;20148&quot; value=&quot;5&quot;/&gt;&lt;property id=&quot;20300&quot; value=&quot;Slide 53 - &amp;quot;SchoolHouse&amp;quot;&quot;/&gt;&lt;property id=&quot;20307&quot; value=&quot;472&quot;/&gt;&lt;/object&gt;&lt;object type=&quot;3&quot; unique_id=&quot;51111&quot;&gt;&lt;property id=&quot;20148&quot; value=&quot;5&quot;/&gt;&lt;property id=&quot;20300&quot; value=&quot;Slide 9&quot;/&gt;&lt;property id=&quot;20307&quot; value=&quot;473&quot;/&gt;&lt;/object&gt;&lt;object type=&quot;3&quot; unique_id=&quot;51112&quot;&gt;&lt;property id=&quot;20148&quot; value=&quot;5&quot;/&gt;&lt;property id=&quot;20300&quot; value=&quot;Slide 10 - &amp;quot;Changes&amp;quot;&quot;/&gt;&lt;property id=&quot;20307&quot; value=&quot;474&quot;/&gt;&lt;/object&gt;&lt;object type=&quot;3&quot; unique_id=&quot;51113&quot;&gt;&lt;property id=&quot;20148&quot; value=&quot;5&quot;/&gt;&lt;property id=&quot;20300&quot; value=&quot;Slide 11 - &amp;quot; &amp;quot;&quot;/&gt;&lt;property id=&quot;20307&quot; value=&quot;475&quot;/&gt;&lt;/object&gt;&lt;object type=&quot;3&quot; unique_id=&quot;51114&quot;&gt;&lt;property id=&quot;20148&quot; value=&quot;5&quot;/&gt;&lt;property id=&quot;20300&quot; value=&quot;Slide 35&quot;/&gt;&lt;property id=&quot;20307&quot; value=&quot;476&quot;/&gt;&lt;/object&gt;&lt;/object&gt;&lt;/object&gt;&lt;/database&gt;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vorona\LOCALS~1\Temp\articulate\presenter\imgtemp\0GWAcy1z_files\slide0001_image001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DOCUME~1\vorona\LOCALS~1\Temp\articulate\presenter\imgtemp\fdNd52Si_files\slide0001_image001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cb3cb7cf-be34-42f7-bf5a-508244585443"/>
  <p:tag name="ARTICULATE_SLIDE_PAUSE" val="1"/>
  <p:tag name="ARTICULATE_NAV_LEVEL" val="1"/>
  <p:tag name="ARTICULATE_PLAYLIST_ID" val="-1"/>
  <p:tag name="ARTICULATE_LOCK_SLIDE" val="0"/>
  <p:tag name="ARTICULATE_SLIDE_NAV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31"/>
  <p:tag name="ARTICULATE_SLIDE_GUID" val="4e13c501-b170-47a6-8706-096a1fa719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31"/>
  <p:tag name="ARTICULATE_SLIDE_GUID" val="4e13c501-b170-47a6-8706-096a1fa7191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PAUSE" val="1"/>
  <p:tag name="ARTICULATE_NAV_LEVEL" val="3"/>
  <p:tag name="ARTICULATE_PLAYLIST_ID" val="-1"/>
  <p:tag name="ARTICULATE_LOCK_SLIDE" val="0"/>
  <p:tag name="ARTICULATE_SLIDE_NAV" val="29"/>
  <p:tag name="ARTICULATE_SLIDE_GUID" val="7a5c44a4-5b14-45e4-affa-b1c7cf1db137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2292</Words>
  <Application>Microsoft Office PowerPoint</Application>
  <PresentationFormat>On-screen Show (4:3)</PresentationFormat>
  <Paragraphs>478</Paragraphs>
  <Slides>47</Slides>
  <Notes>47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Blank Presentation</vt:lpstr>
      <vt:lpstr>PowerPoint Presentation</vt:lpstr>
      <vt:lpstr>CoAlt: Science and Social Studies Spring 2016 Agenda</vt:lpstr>
      <vt:lpstr>CoAlt: Science and Social Studies Spring 2016</vt:lpstr>
      <vt:lpstr>PowerPoint Presentation</vt:lpstr>
      <vt:lpstr>Security and the Chain of Custody page 54 of the Procedures Manual</vt:lpstr>
      <vt:lpstr>Test Security page 54 of the Procedures Manual</vt:lpstr>
      <vt:lpstr>The Testing Environment page 46 of the Procedures Manual</vt:lpstr>
      <vt:lpstr>Test Examiners page 36 of the Procedures Manual</vt:lpstr>
      <vt:lpstr>Annual Training page 62 of the Procedures Manual</vt:lpstr>
      <vt:lpstr>Managing PearsonAccessNext Create a Test Examiner</vt:lpstr>
      <vt:lpstr>Managing PearsonAccessNext Create a Test Examiner</vt:lpstr>
      <vt:lpstr>Managing PearsonAccessNext Create a Test Examiner</vt:lpstr>
      <vt:lpstr>Managing PearsonAccessNext Create a Test Examiner</vt:lpstr>
      <vt:lpstr>Managing PearsonAccessNext Updating a Test Examiner</vt:lpstr>
      <vt:lpstr>Managing PearsonAccessNext Create/ Update Account through a User File Import/Export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Administering the CoAlt: Science and Social Studies Assessment</vt:lpstr>
      <vt:lpstr>Administering the CoAlt: Science and Social Studies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Selected Response Items</vt:lpstr>
      <vt:lpstr>PowerPoint Presentation</vt:lpstr>
      <vt:lpstr>PowerPoint Presentation</vt:lpstr>
      <vt:lpstr>PowerPoint Presentation</vt:lpstr>
      <vt:lpstr>PowerPoint Presentation</vt:lpstr>
      <vt:lpstr>Online Score Entry Enter the students score in PearsonAccessNext</vt:lpstr>
      <vt:lpstr>Online Score Entry</vt:lpstr>
      <vt:lpstr>Online Score Entry</vt:lpstr>
      <vt:lpstr>Online Score Entry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Support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2016-03-02T22:12:59Z</dcterms:created>
  <dcterms:modified xsi:type="dcterms:W3CDTF">2016-03-02T22:25:47Z</dcterms:modified>
</cp:coreProperties>
</file>