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39"/>
  </p:notesMasterIdLst>
  <p:sldIdLst>
    <p:sldId id="256" r:id="rId3"/>
    <p:sldId id="295" r:id="rId4"/>
    <p:sldId id="274" r:id="rId5"/>
    <p:sldId id="257" r:id="rId6"/>
    <p:sldId id="297" r:id="rId7"/>
    <p:sldId id="282" r:id="rId8"/>
    <p:sldId id="273" r:id="rId9"/>
    <p:sldId id="260" r:id="rId10"/>
    <p:sldId id="298" r:id="rId11"/>
    <p:sldId id="288" r:id="rId12"/>
    <p:sldId id="312" r:id="rId13"/>
    <p:sldId id="311" r:id="rId14"/>
    <p:sldId id="313" r:id="rId15"/>
    <p:sldId id="291" r:id="rId16"/>
    <p:sldId id="292" r:id="rId17"/>
    <p:sldId id="287" r:id="rId18"/>
    <p:sldId id="283" r:id="rId19"/>
    <p:sldId id="278" r:id="rId20"/>
    <p:sldId id="303" r:id="rId21"/>
    <p:sldId id="305" r:id="rId22"/>
    <p:sldId id="299" r:id="rId23"/>
    <p:sldId id="300" r:id="rId24"/>
    <p:sldId id="301" r:id="rId25"/>
    <p:sldId id="302" r:id="rId26"/>
    <p:sldId id="304" r:id="rId27"/>
    <p:sldId id="293" r:id="rId28"/>
    <p:sldId id="284" r:id="rId29"/>
    <p:sldId id="285" r:id="rId30"/>
    <p:sldId id="306" r:id="rId31"/>
    <p:sldId id="307" r:id="rId32"/>
    <p:sldId id="308" r:id="rId33"/>
    <p:sldId id="309" r:id="rId34"/>
    <p:sldId id="310" r:id="rId35"/>
    <p:sldId id="294" r:id="rId36"/>
    <p:sldId id="262" r:id="rId37"/>
    <p:sldId id="27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415" autoAdjust="0"/>
  </p:normalViewPr>
  <p:slideViewPr>
    <p:cSldViewPr>
      <p:cViewPr varScale="1">
        <p:scale>
          <a:sx n="77" d="100"/>
          <a:sy n="77" d="100"/>
        </p:scale>
        <p:origin x="-95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C8891-AAB8-4822-8B03-C24B1CA36BCB}" type="datetimeFigureOut">
              <a:rPr lang="en-US" smtClean="0"/>
              <a:t>9/20/2016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EA63E4-907E-4BD6-B667-D231F83B6057}" type="slidenum">
              <a:rPr lang="en-US" smtClean="0"/>
              <a:t>‹#›</a:t>
            </a:fld>
            <a:endParaRPr lang="en-US"/>
          </a:p>
        </p:txBody>
      </p:sp>
    </p:spTree>
    <p:extLst>
      <p:ext uri="{BB962C8B-B14F-4D97-AF65-F5344CB8AC3E}">
        <p14:creationId xmlns:p14="http://schemas.microsoft.com/office/powerpoint/2010/main" val="257995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a:t>
            </a:fld>
            <a:endParaRPr lang="en-US"/>
          </a:p>
        </p:txBody>
      </p:sp>
    </p:spTree>
    <p:extLst>
      <p:ext uri="{BB962C8B-B14F-4D97-AF65-F5344CB8AC3E}">
        <p14:creationId xmlns:p14="http://schemas.microsoft.com/office/powerpoint/2010/main" val="2157163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districts needing more time to complete their ELA and math testing due to device numbers (i.e., the number of computers available will require multiple groups for each test unit) may begin testing those content areas earlier. </a:t>
            </a:r>
          </a:p>
          <a:p>
            <a:endParaRPr lang="en-US" dirty="0" smtClean="0"/>
          </a:p>
          <a:p>
            <a:r>
              <a:rPr lang="en-US" dirty="0" smtClean="0"/>
              <a:t>The maximum test window will be six weeks. </a:t>
            </a:r>
          </a:p>
          <a:p>
            <a:endParaRPr lang="en-US" dirty="0" smtClean="0"/>
          </a:p>
          <a:p>
            <a:r>
              <a:rPr lang="en-US" dirty="0" smtClean="0"/>
              <a:t>Six weeks will allow schools needing three groups per CMAS session to complete testing.  </a:t>
            </a:r>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4</a:t>
            </a:fld>
            <a:endParaRPr lang="en-US"/>
          </a:p>
        </p:txBody>
      </p:sp>
    </p:spTree>
    <p:extLst>
      <p:ext uri="{BB962C8B-B14F-4D97-AF65-F5344CB8AC3E}">
        <p14:creationId xmlns:p14="http://schemas.microsoft.com/office/powerpoint/2010/main" val="992352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9</a:t>
            </a:fld>
            <a:endParaRPr lang="en-US" dirty="0"/>
          </a:p>
        </p:txBody>
      </p:sp>
    </p:spTree>
    <p:extLst>
      <p:ext uri="{BB962C8B-B14F-4D97-AF65-F5344CB8AC3E}">
        <p14:creationId xmlns:p14="http://schemas.microsoft.com/office/powerpoint/2010/main" val="2104731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Software Updates &amp; Technology Readiness Checklist</a:t>
            </a:r>
            <a:endParaRPr lang="en-US" sz="1200" b="1" kern="1200" dirty="0" smtClean="0">
              <a:solidFill>
                <a:schemeClr val="lt1"/>
              </a:solidFill>
              <a:effectLst/>
              <a:latin typeface="+mn-lt"/>
              <a:ea typeface="+mn-ea"/>
              <a:cs typeface="+mn-cs"/>
            </a:endParaRPr>
          </a:p>
          <a:p>
            <a:pPr marL="171450" lvl="0" indent="-171450">
              <a:buFont typeface="Arial" panose="020B0604020202020204" pitchFamily="34" charset="0"/>
              <a:buChar char="•"/>
            </a:pPr>
            <a:r>
              <a:rPr lang="en-US" dirty="0" smtClean="0"/>
              <a:t>Share new updates to the TSM, INSIGHT </a:t>
            </a:r>
          </a:p>
          <a:p>
            <a:pPr marL="171450" lvl="0" indent="-171450">
              <a:buFont typeface="Arial" panose="020B0604020202020204" pitchFamily="34" charset="0"/>
              <a:buChar char="•"/>
            </a:pPr>
            <a:r>
              <a:rPr lang="en-US" dirty="0" smtClean="0"/>
              <a:t>Introduce and walkthrough the Technology Readiness Checklist</a:t>
            </a:r>
          </a:p>
          <a:p>
            <a:pPr marL="171450" lvl="0" indent="-171450">
              <a:buFont typeface="Arial" panose="020B0604020202020204" pitchFamily="34" charset="0"/>
              <a:buChar char="•"/>
            </a:pPr>
            <a:r>
              <a:rPr lang="en-US" dirty="0" smtClean="0"/>
              <a:t> </a:t>
            </a:r>
          </a:p>
          <a:p>
            <a:pPr marL="0" lvl="0" indent="0">
              <a:buFont typeface="Arial" panose="020B0604020202020204" pitchFamily="34" charset="0"/>
              <a:buNone/>
            </a:pPr>
            <a:r>
              <a:rPr lang="en-US" dirty="0" smtClean="0"/>
              <a:t>Technology Installations *1.5 hours</a:t>
            </a:r>
          </a:p>
          <a:p>
            <a:pPr marL="171450" lvl="0" indent="-171450">
              <a:buFont typeface="Arial" panose="020B0604020202020204" pitchFamily="34" charset="0"/>
              <a:buChar char="•"/>
            </a:pPr>
            <a:r>
              <a:rPr lang="en-US" dirty="0" smtClean="0"/>
              <a:t>Provide installs of the TSM, INSIGHT and DTK on varying devices (Windows, Macs, Chromebooks, iPads, Androids) </a:t>
            </a:r>
          </a:p>
          <a:p>
            <a:pPr marL="171450" lvl="0" indent="-171450">
              <a:buFont typeface="Arial" panose="020B0604020202020204" pitchFamily="34" charset="0"/>
              <a:buChar char="•"/>
            </a:pPr>
            <a:r>
              <a:rPr lang="en-US" dirty="0" smtClean="0"/>
              <a:t>Share information on updated system requirements</a:t>
            </a:r>
          </a:p>
          <a:p>
            <a:pPr marL="0" lvl="0" indent="0">
              <a:buFont typeface="Arial" panose="020B0604020202020204" pitchFamily="34" charset="0"/>
              <a:buNone/>
            </a:pPr>
            <a:endParaRPr lang="en-US" dirty="0" smtClean="0"/>
          </a:p>
          <a:p>
            <a:pPr marL="0" lvl="0" indent="0">
              <a:buFont typeface="Arial" panose="020B0604020202020204" pitchFamily="34" charset="0"/>
              <a:buNone/>
            </a:pPr>
            <a:r>
              <a:rPr lang="en-US" dirty="0" smtClean="0"/>
              <a:t>Technology Coordinator Support for Test Administration</a:t>
            </a:r>
          </a:p>
          <a:p>
            <a:pPr marL="171450" lvl="0" indent="-171450">
              <a:buFont typeface="Arial" panose="020B0604020202020204" pitchFamily="34" charset="0"/>
              <a:buChar char="•"/>
            </a:pPr>
            <a:r>
              <a:rPr lang="en-US" dirty="0" smtClean="0"/>
              <a:t>Provide Technology Coordinators information to communicate with Test Coordinators and Administrators </a:t>
            </a:r>
          </a:p>
          <a:p>
            <a:pPr marL="171450" lvl="0" indent="-171450">
              <a:buFont typeface="Arial" panose="020B0604020202020204" pitchFamily="34" charset="0"/>
              <a:buChar char="•"/>
            </a:pPr>
            <a:r>
              <a:rPr lang="en-US" dirty="0" smtClean="0"/>
              <a:t>Facilitate how to establish a local communication plan to identify issues and troubleshoot if problems arise </a:t>
            </a:r>
          </a:p>
          <a:p>
            <a:pPr marL="171450" lvl="0" indent="-171450">
              <a:buFont typeface="Arial" panose="020B0604020202020204" pitchFamily="34" charset="0"/>
              <a:buChar char="•"/>
            </a:pPr>
            <a:r>
              <a:rPr lang="en-US" dirty="0" smtClean="0"/>
              <a:t>Review when to support Test Administrators at their testing sites by training them to respond to technical issues and when/how to report them</a:t>
            </a:r>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17</a:t>
            </a:fld>
            <a:endParaRPr lang="en-US"/>
          </a:p>
        </p:txBody>
      </p:sp>
    </p:spTree>
    <p:extLst>
      <p:ext uri="{BB962C8B-B14F-4D97-AF65-F5344CB8AC3E}">
        <p14:creationId xmlns:p14="http://schemas.microsoft.com/office/powerpoint/2010/main" val="1341558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18</a:t>
            </a:fld>
            <a:endParaRPr lang="en-US"/>
          </a:p>
        </p:txBody>
      </p:sp>
    </p:spTree>
    <p:extLst>
      <p:ext uri="{BB962C8B-B14F-4D97-AF65-F5344CB8AC3E}">
        <p14:creationId xmlns:p14="http://schemas.microsoft.com/office/powerpoint/2010/main" val="325613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28</a:t>
            </a:fld>
            <a:endParaRPr lang="en-US"/>
          </a:p>
        </p:txBody>
      </p:sp>
    </p:spTree>
    <p:extLst>
      <p:ext uri="{BB962C8B-B14F-4D97-AF65-F5344CB8AC3E}">
        <p14:creationId xmlns:p14="http://schemas.microsoft.com/office/powerpoint/2010/main" val="57060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29</a:t>
            </a:fld>
            <a:endParaRPr lang="en-US" dirty="0"/>
          </a:p>
        </p:txBody>
      </p:sp>
    </p:spTree>
    <p:extLst>
      <p:ext uri="{BB962C8B-B14F-4D97-AF65-F5344CB8AC3E}">
        <p14:creationId xmlns:p14="http://schemas.microsoft.com/office/powerpoint/2010/main" val="3051362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9/20/2016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31</a:t>
            </a:fld>
            <a:endParaRPr lang="en-US" dirty="0"/>
          </a:p>
        </p:txBody>
      </p:sp>
    </p:spTree>
    <p:extLst>
      <p:ext uri="{BB962C8B-B14F-4D97-AF65-F5344CB8AC3E}">
        <p14:creationId xmlns:p14="http://schemas.microsoft.com/office/powerpoint/2010/main" val="359954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35</a:t>
            </a:fld>
            <a:endParaRPr lang="en-US"/>
          </a:p>
        </p:txBody>
      </p:sp>
    </p:spTree>
    <p:extLst>
      <p:ext uri="{BB962C8B-B14F-4D97-AF65-F5344CB8AC3E}">
        <p14:creationId xmlns:p14="http://schemas.microsoft.com/office/powerpoint/2010/main" val="23228320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smtClean="0"/>
              <a:t>Click to edit Master title style</a:t>
            </a:r>
            <a:endParaRPr lang="en-US" dirty="0"/>
          </a:p>
        </p:txBody>
      </p:sp>
      <p:pic>
        <p:nvPicPr>
          <p:cNvPr id="11" name="Picture 10"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pic>
        <p:nvPicPr>
          <p:cNvPr id="6" name="Picture 5"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3288519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482463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5" name="Picture 4" descr="co_cde_shield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1294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857278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529474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2187367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51035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4" name="Picture 3"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64071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2" name="Picture 11"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1156454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smtClean="0"/>
              <a:t>Click to edit Master title style</a:t>
            </a:r>
            <a:endParaRPr lang="en-US" dirty="0"/>
          </a:p>
        </p:txBody>
      </p:sp>
      <p:pic>
        <p:nvPicPr>
          <p:cNvPr id="7" name="Picture 6"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48329648"/>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smtClean="0"/>
              <a:t>Click to edit Master title style</a:t>
            </a:r>
            <a:endParaRPr lang="en-US" dirty="0"/>
          </a:p>
        </p:txBody>
      </p:sp>
      <p:pic>
        <p:nvPicPr>
          <p:cNvPr id="11" name="Picture 10"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025876647"/>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smtClean="0"/>
              <a:t>Click to edit Master title style</a:t>
            </a:r>
            <a:endParaRPr lang="en-US" dirty="0"/>
          </a:p>
        </p:txBody>
      </p:sp>
      <p:pic>
        <p:nvPicPr>
          <p:cNvPr id="10" name="Picture 9"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86388072"/>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smtClean="0"/>
              <a:t>Click to edit Master title style</a:t>
            </a:r>
            <a:endParaRPr lang="en-US" dirty="0"/>
          </a:p>
        </p:txBody>
      </p:sp>
      <p:pic>
        <p:nvPicPr>
          <p:cNvPr id="11" name="Picture 10"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9" name="Picture 8"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130515873"/>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5E208E2-AD28-42DB-A022-44E85B5D30C5}" type="datetimeFigureOut">
              <a:rPr lang="en-US" smtClean="0">
                <a:solidFill>
                  <a:srgbClr val="5C6670"/>
                </a:solidFill>
              </a:rPr>
              <a:pPr/>
              <a:t>9/20/2016</a:t>
            </a:fld>
            <a:endParaRPr lang="en-US" dirty="0">
              <a:solidFill>
                <a:srgbClr val="5C6670"/>
              </a:solidFill>
            </a:endParaRP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2D91EA-FA20-48B8-83C8-3AF2D751E409}" type="slidenum">
              <a:rPr lang="en-US" smtClean="0">
                <a:solidFill>
                  <a:srgbClr val="5C6670"/>
                </a:solidFill>
              </a:rPr>
              <a:pPr/>
              <a:t>‹#›</a:t>
            </a:fld>
            <a:endParaRPr lang="en-US" dirty="0">
              <a:solidFill>
                <a:srgbClr val="5C6670"/>
              </a:solidFill>
            </a:endParaRPr>
          </a:p>
        </p:txBody>
      </p:sp>
    </p:spTree>
    <p:extLst>
      <p:ext uri="{BB962C8B-B14F-4D97-AF65-F5344CB8AC3E}">
        <p14:creationId xmlns:p14="http://schemas.microsoft.com/office/powerpoint/2010/main" val="31584545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37952882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41433461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solidFill>
                  <a:srgbClr val="EF7521">
                    <a:lumMod val="50000"/>
                  </a:srgbClr>
                </a:solidFill>
              </a:rPr>
              <a:pPr/>
              <a:t>‹#›</a:t>
            </a:fld>
            <a:endParaRPr lang="en-US" dirty="0" smtClean="0">
              <a:solidFill>
                <a:srgbClr val="EF7521">
                  <a:lumMod val="50000"/>
                </a:srgbClr>
              </a:solidFill>
            </a:endParaRPr>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503928976"/>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46404514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0443576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265964345"/>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42915568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a:p>
        </p:txBody>
      </p:sp>
      <p:pic>
        <p:nvPicPr>
          <p:cNvPr id="5" name="Picture 4"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2" name="Picture 11"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3.emf"/><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6.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a:p>
        </p:txBody>
      </p:sp>
      <p:pic>
        <p:nvPicPr>
          <p:cNvPr id="6" name="Picture 5" descr="co_cde_shield_rgb.eps"/>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2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pic>
        <p:nvPicPr>
          <p:cNvPr id="8" name="Picture 7" descr="co_cde_shield_rgb.eps"/>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11990134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hyperlink" Target="https://kansasedu.qualtrics.com/jfe/form/SV_b4oD8QDSAmztfUx"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Bonner_C@cde.state.co.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hyperlink" Target="http://www.cde.state.co.us/assessment/newassess-dt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lstStyle/>
          <a:p>
            <a:pPr>
              <a:defRPr/>
            </a:pPr>
            <a:r>
              <a:rPr lang="en-US" dirty="0"/>
              <a:t>Meeting One conference number:  1 866 783-5479</a:t>
            </a:r>
          </a:p>
          <a:p>
            <a:pPr>
              <a:defRPr/>
            </a:pPr>
            <a:r>
              <a:rPr lang="en-US" dirty="0"/>
              <a:t>Dial </a:t>
            </a:r>
            <a:r>
              <a:rPr lang="en-US" sz="2800" dirty="0">
                <a:solidFill>
                  <a:srgbClr val="000000"/>
                </a:solidFill>
              </a:rPr>
              <a:t>*#</a:t>
            </a:r>
            <a:r>
              <a:rPr lang="en-US" dirty="0"/>
              <a:t> to mute and unmute your phones.</a:t>
            </a:r>
          </a:p>
          <a:p>
            <a:pPr>
              <a:defRPr/>
            </a:pPr>
            <a:r>
              <a:rPr lang="en-US" dirty="0"/>
              <a:t>Please type your Name and District in the Chat box to check in!</a:t>
            </a:r>
          </a:p>
        </p:txBody>
      </p:sp>
      <p:sp>
        <p:nvSpPr>
          <p:cNvPr id="2" name="Title 1"/>
          <p:cNvSpPr>
            <a:spLocks noGrp="1"/>
          </p:cNvSpPr>
          <p:nvPr>
            <p:ph type="title"/>
          </p:nvPr>
        </p:nvSpPr>
        <p:spPr/>
        <p:txBody>
          <a:bodyPr/>
          <a:lstStyle/>
          <a:p>
            <a:r>
              <a:rPr lang="en-US" dirty="0" smtClean="0">
                <a:solidFill>
                  <a:schemeClr val="tx1">
                    <a:lumMod val="75000"/>
                  </a:schemeClr>
                </a:solidFill>
              </a:rPr>
              <a:t>DTC Kick-Off</a:t>
            </a:r>
            <a:endParaRPr lang="en-US" dirty="0">
              <a:solidFill>
                <a:schemeClr val="tx1">
                  <a:lumMod val="75000"/>
                </a:schemeClr>
              </a:solidFill>
            </a:endParaRPr>
          </a:p>
        </p:txBody>
      </p:sp>
      <p:sp>
        <p:nvSpPr>
          <p:cNvPr id="4" name="Text Placeholder 3"/>
          <p:cNvSpPr>
            <a:spLocks noGrp="1"/>
          </p:cNvSpPr>
          <p:nvPr>
            <p:ph type="body" sz="quarter" idx="10"/>
          </p:nvPr>
        </p:nvSpPr>
        <p:spPr/>
        <p:txBody>
          <a:bodyPr/>
          <a:lstStyle/>
          <a:p>
            <a:r>
              <a:rPr lang="en-US" dirty="0" smtClean="0"/>
              <a:t>September 20</a:t>
            </a:r>
            <a:r>
              <a:rPr lang="en-US" baseline="30000" dirty="0" smtClean="0"/>
              <a:t>th</a:t>
            </a:r>
            <a:r>
              <a:rPr lang="en-US" dirty="0" smtClean="0"/>
              <a:t> 2016</a:t>
            </a:r>
            <a:endParaRPr lang="en-US" dirty="0"/>
          </a:p>
          <a:p>
            <a:endParaRPr lang="en-US" dirty="0"/>
          </a:p>
        </p:txBody>
      </p:sp>
    </p:spTree>
    <p:extLst>
      <p:ext uri="{BB962C8B-B14F-4D97-AF65-F5344CB8AC3E}">
        <p14:creationId xmlns:p14="http://schemas.microsoft.com/office/powerpoint/2010/main" val="2726907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a:xfrm>
            <a:off x="380999" y="1740194"/>
            <a:ext cx="8341851" cy="2222205"/>
          </a:xfrm>
        </p:spPr>
        <p:txBody>
          <a:bodyPr/>
          <a:lstStyle/>
          <a:p>
            <a:r>
              <a:rPr lang="en-US" dirty="0"/>
              <a:t>Dynamic Learning </a:t>
            </a:r>
            <a:r>
              <a:rPr lang="en-US" dirty="0" smtClean="0"/>
              <a:t>Maps’ KITE System</a:t>
            </a:r>
            <a:endParaRPr lang="en-US" dirty="0"/>
          </a:p>
        </p:txBody>
      </p:sp>
    </p:spTree>
    <p:extLst>
      <p:ext uri="{BB962C8B-B14F-4D97-AF65-F5344CB8AC3E}">
        <p14:creationId xmlns:p14="http://schemas.microsoft.com/office/powerpoint/2010/main" val="2824008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Computer-based assessment</a:t>
            </a:r>
            <a:endParaRPr lang="en-US" b="0" dirty="0">
              <a:solidFill>
                <a:srgbClr val="000000"/>
              </a:solidFill>
            </a:endParaRPr>
          </a:p>
          <a:p>
            <a:r>
              <a:rPr lang="en-US" b="0" dirty="0">
                <a:solidFill>
                  <a:srgbClr val="000000"/>
                </a:solidFill>
              </a:rPr>
              <a:t>Individually </a:t>
            </a:r>
            <a:r>
              <a:rPr lang="en-US" b="0" dirty="0" smtClean="0">
                <a:solidFill>
                  <a:srgbClr val="000000"/>
                </a:solidFill>
              </a:rPr>
              <a:t>administered</a:t>
            </a:r>
          </a:p>
          <a:p>
            <a:r>
              <a:rPr lang="en-US" b="0" dirty="0" smtClean="0">
                <a:solidFill>
                  <a:srgbClr val="000000"/>
                </a:solidFill>
              </a:rPr>
              <a:t>Test Administrators/DACs use Educator Portal for student management</a:t>
            </a:r>
          </a:p>
          <a:p>
            <a:r>
              <a:rPr lang="en-US" b="0" dirty="0" smtClean="0">
                <a:solidFill>
                  <a:srgbClr val="000000"/>
                </a:solidFill>
              </a:rPr>
              <a:t>Students test using KITE Client</a:t>
            </a:r>
            <a:endParaRPr lang="en-US" b="0" dirty="0">
              <a:solidFill>
                <a:srgbClr val="000000"/>
              </a:solidFill>
            </a:endParaRPr>
          </a:p>
          <a:p>
            <a:pPr marL="45720" indent="0">
              <a:buNone/>
            </a:pPr>
            <a:endParaRPr lang="en-US" b="0" dirty="0">
              <a:solidFill>
                <a:srgbClr val="000000"/>
              </a:solidFill>
            </a:endParaRPr>
          </a:p>
          <a:p>
            <a:r>
              <a:rPr lang="en-US" b="0" dirty="0" smtClean="0">
                <a:solidFill>
                  <a:srgbClr val="000000"/>
                </a:solidFill>
              </a:rPr>
              <a:t>Same window as CMAS (PARCC) ELA and Math</a:t>
            </a:r>
          </a:p>
          <a:p>
            <a:pPr lvl="1"/>
            <a:r>
              <a:rPr lang="en-US" sz="2400" dirty="0">
                <a:solidFill>
                  <a:srgbClr val="000000"/>
                </a:solidFill>
              </a:rPr>
              <a:t>If using the </a:t>
            </a:r>
            <a:r>
              <a:rPr lang="en-US" sz="2400" dirty="0" smtClean="0">
                <a:solidFill>
                  <a:srgbClr val="000000"/>
                </a:solidFill>
              </a:rPr>
              <a:t>3-week </a:t>
            </a:r>
            <a:r>
              <a:rPr lang="en-US" sz="2400" dirty="0">
                <a:solidFill>
                  <a:srgbClr val="000000"/>
                </a:solidFill>
              </a:rPr>
              <a:t>window (paper-based or online), </a:t>
            </a:r>
            <a:r>
              <a:rPr lang="en-US" sz="2400" dirty="0" smtClean="0">
                <a:solidFill>
                  <a:srgbClr val="000000"/>
                </a:solidFill>
              </a:rPr>
              <a:t>have </a:t>
            </a:r>
            <a:r>
              <a:rPr lang="en-US" sz="2400" dirty="0">
                <a:solidFill>
                  <a:srgbClr val="000000"/>
                </a:solidFill>
              </a:rPr>
              <a:t>the same 3 week window for DLM.  </a:t>
            </a:r>
          </a:p>
          <a:p>
            <a:pPr lvl="1"/>
            <a:r>
              <a:rPr lang="en-US" sz="2400" dirty="0" smtClean="0">
                <a:solidFill>
                  <a:srgbClr val="000000"/>
                </a:solidFill>
              </a:rPr>
              <a:t>If using the 6-week extended window for the general online assessments, have the same 6-week window for DLM.</a:t>
            </a:r>
          </a:p>
        </p:txBody>
      </p:sp>
      <p:sp>
        <p:nvSpPr>
          <p:cNvPr id="3" name="Title 2"/>
          <p:cNvSpPr>
            <a:spLocks noGrp="1"/>
          </p:cNvSpPr>
          <p:nvPr>
            <p:ph type="title"/>
          </p:nvPr>
        </p:nvSpPr>
        <p:spPr/>
        <p:txBody>
          <a:bodyPr/>
          <a:lstStyle/>
          <a:p>
            <a:r>
              <a:rPr lang="en-US" dirty="0" smtClean="0"/>
              <a:t>CoAlt: ELA and Math (DLM)</a:t>
            </a:r>
            <a:endParaRPr lang="en-US" dirty="0"/>
          </a:p>
        </p:txBody>
      </p:sp>
    </p:spTree>
    <p:extLst>
      <p:ext uri="{BB962C8B-B14F-4D97-AF65-F5344CB8AC3E}">
        <p14:creationId xmlns:p14="http://schemas.microsoft.com/office/powerpoint/2010/main" val="3322100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0790"/>
            <a:ext cx="8381260" cy="782073"/>
          </a:xfrm>
        </p:spPr>
        <p:txBody>
          <a:bodyPr/>
          <a:lstStyle/>
          <a:p>
            <a:r>
              <a:rPr lang="en-US" dirty="0"/>
              <a:t>DLM’s Administration System: KITE Components</a:t>
            </a: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864004824"/>
              </p:ext>
            </p:extLst>
          </p:nvPr>
        </p:nvGraphicFramePr>
        <p:xfrm>
          <a:off x="228600" y="1295400"/>
          <a:ext cx="8686804" cy="3017520"/>
        </p:xfrm>
        <a:graphic>
          <a:graphicData uri="http://schemas.openxmlformats.org/drawingml/2006/table">
            <a:tbl>
              <a:tblPr firstRow="1" bandRow="1">
                <a:tableStyleId>{5C22544A-7EE6-4342-B048-85BDC9FD1C3A}</a:tableStyleId>
              </a:tblPr>
              <a:tblGrid>
                <a:gridCol w="1447800"/>
                <a:gridCol w="1438275"/>
                <a:gridCol w="1557339"/>
                <a:gridCol w="1340759"/>
                <a:gridCol w="2902631"/>
              </a:tblGrid>
              <a:tr h="596128">
                <a:tc>
                  <a:txBody>
                    <a:bodyPr/>
                    <a:lstStyle/>
                    <a:p>
                      <a:pPr algn="ctr"/>
                      <a:r>
                        <a:rPr lang="en-US" sz="2000" dirty="0" smtClean="0"/>
                        <a:t>Component</a:t>
                      </a:r>
                      <a:endParaRPr lang="en-US" sz="2000" dirty="0"/>
                    </a:p>
                  </a:txBody>
                  <a:tcPr anchor="b"/>
                </a:tc>
                <a:tc>
                  <a:txBody>
                    <a:bodyPr/>
                    <a:lstStyle/>
                    <a:p>
                      <a:pPr algn="ctr"/>
                      <a:r>
                        <a:rPr lang="en-US" sz="2000" dirty="0" smtClean="0"/>
                        <a:t>Current Software Version</a:t>
                      </a:r>
                      <a:endParaRPr lang="en-US" sz="2000" dirty="0"/>
                    </a:p>
                  </a:txBody>
                  <a:tcPr anchor="b"/>
                </a:tc>
                <a:tc>
                  <a:txBody>
                    <a:bodyPr/>
                    <a:lstStyle/>
                    <a:p>
                      <a:pPr algn="ctr"/>
                      <a:r>
                        <a:rPr lang="en-US" sz="2000" dirty="0" smtClean="0"/>
                        <a:t>New Software Version</a:t>
                      </a:r>
                      <a:endParaRPr lang="en-US" sz="2000" dirty="0"/>
                    </a:p>
                  </a:txBody>
                  <a:tcPr anchor="b"/>
                </a:tc>
                <a:tc>
                  <a:txBody>
                    <a:bodyPr/>
                    <a:lstStyle/>
                    <a:p>
                      <a:pPr algn="ctr"/>
                      <a:r>
                        <a:rPr lang="en-US" sz="2000" dirty="0" smtClean="0"/>
                        <a:t>Next Release date</a:t>
                      </a:r>
                      <a:endParaRPr lang="en-US" sz="2000" dirty="0"/>
                    </a:p>
                  </a:txBody>
                  <a:tcPr anchor="b"/>
                </a:tc>
                <a:tc>
                  <a:txBody>
                    <a:bodyPr/>
                    <a:lstStyle/>
                    <a:p>
                      <a:pPr algn="ctr"/>
                      <a:r>
                        <a:rPr lang="en-US" sz="2000" dirty="0" smtClean="0"/>
                        <a:t>Recommendations</a:t>
                      </a:r>
                      <a:endParaRPr lang="en-US" sz="2000" dirty="0"/>
                    </a:p>
                  </a:txBody>
                  <a:tcPr anchor="b"/>
                </a:tc>
              </a:tr>
              <a:tr h="546872">
                <a:tc>
                  <a:txBody>
                    <a:bodyPr/>
                    <a:lstStyle/>
                    <a:p>
                      <a:pPr algn="ctr"/>
                      <a:r>
                        <a:rPr lang="en-US" sz="2000" b="1" dirty="0" smtClean="0">
                          <a:solidFill>
                            <a:srgbClr val="000000"/>
                          </a:solidFill>
                        </a:rPr>
                        <a:t>KITE Local Caching Server</a:t>
                      </a: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endParaRPr lang="en-US" sz="2000" b="1" dirty="0">
                        <a:solidFill>
                          <a:srgbClr val="000000"/>
                        </a:solidFill>
                      </a:endParaRPr>
                    </a:p>
                  </a:txBody>
                  <a:tcPr/>
                </a:tc>
                <a:tc>
                  <a:txBody>
                    <a:bodyPr/>
                    <a:lstStyle/>
                    <a:p>
                      <a:pPr algn="ctr"/>
                      <a:r>
                        <a:rPr lang="en-US" sz="2000" b="1" u="sng" dirty="0" smtClean="0">
                          <a:solidFill>
                            <a:srgbClr val="FF0000"/>
                          </a:solidFill>
                        </a:rPr>
                        <a:t>DO NOT USE</a:t>
                      </a:r>
                      <a:endParaRPr lang="en-US" sz="2000" b="1" u="sng" dirty="0">
                        <a:solidFill>
                          <a:srgbClr val="FF0000"/>
                        </a:solidFill>
                      </a:endParaRPr>
                    </a:p>
                  </a:txBody>
                  <a:tcPr/>
                </a:tc>
              </a:tr>
              <a:tr h="604408">
                <a:tc>
                  <a:txBody>
                    <a:bodyPr/>
                    <a:lstStyle/>
                    <a:p>
                      <a:pPr algn="ctr"/>
                      <a:r>
                        <a:rPr lang="en-US" sz="2000" dirty="0" smtClean="0">
                          <a:solidFill>
                            <a:srgbClr val="000000"/>
                          </a:solidFill>
                        </a:rPr>
                        <a:t>KITE Client</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2.1</a:t>
                      </a:r>
                    </a:p>
                    <a:p>
                      <a:pPr algn="ctr"/>
                      <a:endParaRPr lang="en-US" sz="2000" dirty="0">
                        <a:solidFill>
                          <a:srgbClr val="000000"/>
                        </a:solidFill>
                      </a:endParaRPr>
                    </a:p>
                  </a:txBody>
                  <a:tcPr/>
                </a:tc>
                <a:tc>
                  <a:txBody>
                    <a:bodyPr/>
                    <a:lstStyle/>
                    <a:p>
                      <a:pPr algn="ctr"/>
                      <a:r>
                        <a:rPr lang="en-US" sz="2000" dirty="0" smtClean="0">
                          <a:solidFill>
                            <a:srgbClr val="000000"/>
                          </a:solidFill>
                        </a:rPr>
                        <a:t>3.0</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September 19</a:t>
                      </a:r>
                      <a:r>
                        <a:rPr lang="en-US" sz="2000" baseline="30000" dirty="0" smtClean="0">
                          <a:solidFill>
                            <a:srgbClr val="000000"/>
                          </a:solidFill>
                        </a:rPr>
                        <a:t>th</a:t>
                      </a:r>
                      <a:r>
                        <a:rPr lang="en-US" sz="2000" dirty="0" smtClean="0">
                          <a:solidFill>
                            <a:srgbClr val="000000"/>
                          </a:solidFill>
                        </a:rPr>
                        <a:t> 2016</a:t>
                      </a:r>
                    </a:p>
                    <a:p>
                      <a:pPr algn="ctr"/>
                      <a:endParaRPr lang="en-US" sz="2000" dirty="0">
                        <a:solidFill>
                          <a:srgbClr val="000000"/>
                        </a:solidFill>
                      </a:endParaRPr>
                    </a:p>
                  </a:txBody>
                  <a:tcPr/>
                </a:tc>
                <a:tc>
                  <a:txBody>
                    <a:bodyPr/>
                    <a:lstStyle/>
                    <a:p>
                      <a:pPr algn="ctr"/>
                      <a:r>
                        <a:rPr lang="en-US" sz="2000" dirty="0" smtClean="0">
                          <a:solidFill>
                            <a:srgbClr val="000000"/>
                          </a:solidFill>
                        </a:rPr>
                        <a:t>Reinstall</a:t>
                      </a:r>
                      <a:r>
                        <a:rPr lang="en-US" sz="2000" baseline="0" dirty="0" smtClean="0">
                          <a:solidFill>
                            <a:srgbClr val="000000"/>
                          </a:solidFill>
                        </a:rPr>
                        <a:t> KITE Client on student computers.</a:t>
                      </a:r>
                      <a:endParaRPr lang="en-US" sz="2000" dirty="0">
                        <a:solidFill>
                          <a:srgbClr val="000000"/>
                        </a:solidFill>
                      </a:endParaRPr>
                    </a:p>
                  </a:txBody>
                  <a:tcPr/>
                </a:tc>
              </a:tr>
            </a:tbl>
          </a:graphicData>
        </a:graphic>
      </p:graphicFrame>
    </p:spTree>
    <p:extLst>
      <p:ext uri="{BB962C8B-B14F-4D97-AF65-F5344CB8AC3E}">
        <p14:creationId xmlns:p14="http://schemas.microsoft.com/office/powerpoint/2010/main" val="4123824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0" dirty="0">
                <a:solidFill>
                  <a:srgbClr val="000000"/>
                </a:solidFill>
              </a:rPr>
              <a:t>Supported Platforms for KITE Client 2016-17</a:t>
            </a:r>
          </a:p>
          <a:p>
            <a:pPr lvl="1"/>
            <a:r>
              <a:rPr lang="en-US" b="0" dirty="0" smtClean="0">
                <a:solidFill>
                  <a:srgbClr val="000000"/>
                </a:solidFill>
              </a:rPr>
              <a:t>Windows </a:t>
            </a:r>
            <a:r>
              <a:rPr lang="en-US" b="0" dirty="0">
                <a:solidFill>
                  <a:srgbClr val="000000"/>
                </a:solidFill>
              </a:rPr>
              <a:t>7. 8.1, 10 (desktop, laptop)</a:t>
            </a:r>
          </a:p>
          <a:p>
            <a:pPr lvl="1"/>
            <a:r>
              <a:rPr lang="en-US" b="0" dirty="0" smtClean="0">
                <a:solidFill>
                  <a:srgbClr val="000000"/>
                </a:solidFill>
              </a:rPr>
              <a:t>MAC </a:t>
            </a:r>
            <a:r>
              <a:rPr lang="en-US" b="0" dirty="0">
                <a:solidFill>
                  <a:srgbClr val="000000"/>
                </a:solidFill>
              </a:rPr>
              <a:t>OS X 10.10 – 10.11</a:t>
            </a:r>
          </a:p>
          <a:p>
            <a:pPr lvl="1"/>
            <a:r>
              <a:rPr lang="en-US" b="0" dirty="0" smtClean="0">
                <a:solidFill>
                  <a:srgbClr val="000000"/>
                </a:solidFill>
              </a:rPr>
              <a:t>Chromebook</a:t>
            </a:r>
            <a:endParaRPr lang="en-US" b="0" dirty="0">
              <a:solidFill>
                <a:srgbClr val="000000"/>
              </a:solidFill>
            </a:endParaRPr>
          </a:p>
          <a:p>
            <a:pPr lvl="1"/>
            <a:r>
              <a:rPr lang="en-US" b="0" dirty="0" smtClean="0">
                <a:solidFill>
                  <a:srgbClr val="000000"/>
                </a:solidFill>
              </a:rPr>
              <a:t>iPad</a:t>
            </a:r>
            <a:r>
              <a:rPr lang="en-US" b="0" dirty="0">
                <a:solidFill>
                  <a:srgbClr val="000000"/>
                </a:solidFill>
              </a:rPr>
              <a:t>, IOS 9</a:t>
            </a:r>
          </a:p>
          <a:p>
            <a:pPr marL="45720" indent="0">
              <a:buNone/>
            </a:pPr>
            <a:r>
              <a:rPr lang="en-US" b="0" dirty="0">
                <a:solidFill>
                  <a:srgbClr val="000000"/>
                </a:solidFill>
              </a:rPr>
              <a:t>Educator Portal Supported Platforms</a:t>
            </a:r>
          </a:p>
          <a:p>
            <a:pPr lvl="1"/>
            <a:r>
              <a:rPr lang="en-US" dirty="0" smtClean="0">
                <a:solidFill>
                  <a:srgbClr val="000000"/>
                </a:solidFill>
              </a:rPr>
              <a:t>Firefox </a:t>
            </a:r>
            <a:r>
              <a:rPr lang="en-US" dirty="0">
                <a:solidFill>
                  <a:srgbClr val="000000"/>
                </a:solidFill>
              </a:rPr>
              <a:t>38.7.1 or above</a:t>
            </a:r>
          </a:p>
          <a:p>
            <a:pPr lvl="1"/>
            <a:r>
              <a:rPr lang="en-US" dirty="0" smtClean="0">
                <a:solidFill>
                  <a:srgbClr val="000000"/>
                </a:solidFill>
              </a:rPr>
              <a:t>Safari </a:t>
            </a:r>
            <a:r>
              <a:rPr lang="en-US" dirty="0">
                <a:solidFill>
                  <a:srgbClr val="000000"/>
                </a:solidFill>
              </a:rPr>
              <a:t>9.0.3 or above</a:t>
            </a:r>
          </a:p>
          <a:p>
            <a:pPr lvl="1"/>
            <a:r>
              <a:rPr lang="en-US" dirty="0" smtClean="0">
                <a:solidFill>
                  <a:srgbClr val="000000"/>
                </a:solidFill>
              </a:rPr>
              <a:t>Internet </a:t>
            </a:r>
            <a:r>
              <a:rPr lang="en-US" dirty="0">
                <a:solidFill>
                  <a:srgbClr val="000000"/>
                </a:solidFill>
              </a:rPr>
              <a:t>Explorer 11</a:t>
            </a:r>
          </a:p>
          <a:p>
            <a:pPr lvl="1"/>
            <a:r>
              <a:rPr lang="en-US" dirty="0" smtClean="0">
                <a:solidFill>
                  <a:srgbClr val="000000"/>
                </a:solidFill>
              </a:rPr>
              <a:t>Chrome </a:t>
            </a:r>
            <a:r>
              <a:rPr lang="en-US" dirty="0">
                <a:solidFill>
                  <a:srgbClr val="000000"/>
                </a:solidFill>
              </a:rPr>
              <a:t>35 or above</a:t>
            </a:r>
          </a:p>
        </p:txBody>
      </p:sp>
      <p:sp>
        <p:nvSpPr>
          <p:cNvPr id="3" name="Title 2"/>
          <p:cNvSpPr>
            <a:spLocks noGrp="1"/>
          </p:cNvSpPr>
          <p:nvPr>
            <p:ph type="title"/>
          </p:nvPr>
        </p:nvSpPr>
        <p:spPr/>
        <p:txBody>
          <a:bodyPr/>
          <a:lstStyle/>
          <a:p>
            <a:r>
              <a:rPr lang="en-US" dirty="0"/>
              <a:t>New Supported Platforms for KITE </a:t>
            </a:r>
          </a:p>
        </p:txBody>
      </p:sp>
    </p:spTree>
    <p:extLst>
      <p:ext uri="{BB962C8B-B14F-4D97-AF65-F5344CB8AC3E}">
        <p14:creationId xmlns:p14="http://schemas.microsoft.com/office/powerpoint/2010/main" val="3376461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DLM Technical Liaison Webinar</a:t>
            </a:r>
          </a:p>
          <a:p>
            <a:pPr lvl="1"/>
            <a:r>
              <a:rPr lang="en-US" sz="2400" dirty="0" smtClean="0"/>
              <a:t>Available now!</a:t>
            </a:r>
          </a:p>
          <a:p>
            <a:pPr lvl="1"/>
            <a:r>
              <a:rPr lang="en-US" sz="2400" dirty="0" smtClean="0"/>
              <a:t>Recorded </a:t>
            </a:r>
            <a:r>
              <a:rPr lang="en-US" sz="2400" dirty="0"/>
              <a:t>Webinar </a:t>
            </a:r>
            <a:r>
              <a:rPr lang="en-US" sz="2000" dirty="0">
                <a:hlinkClick r:id="rId2"/>
              </a:rPr>
              <a:t>https://</a:t>
            </a:r>
            <a:r>
              <a:rPr lang="en-US" sz="2000" dirty="0" smtClean="0">
                <a:hlinkClick r:id="rId2"/>
              </a:rPr>
              <a:t>kansasedu.qualtrics.com/jfe/form/SV_b4oD8QDSAmztfUx</a:t>
            </a:r>
            <a:r>
              <a:rPr lang="en-US" sz="2000" dirty="0" smtClean="0"/>
              <a:t> </a:t>
            </a:r>
          </a:p>
          <a:p>
            <a:pPr lvl="1"/>
            <a:r>
              <a:rPr lang="en-US" sz="2400" dirty="0" smtClean="0"/>
              <a:t>Optional </a:t>
            </a:r>
            <a:r>
              <a:rPr lang="en-US" sz="2400" dirty="0"/>
              <a:t>online Q&amp;A chat session </a:t>
            </a:r>
            <a:r>
              <a:rPr lang="en-US" sz="2400" dirty="0" smtClean="0"/>
              <a:t>– Register at the end of the video</a:t>
            </a:r>
          </a:p>
          <a:p>
            <a:pPr lvl="2"/>
            <a:r>
              <a:rPr lang="en-US" sz="2400" dirty="0" smtClean="0"/>
              <a:t>Thursday</a:t>
            </a:r>
            <a:r>
              <a:rPr lang="en-US" sz="2400" dirty="0"/>
              <a:t>, </a:t>
            </a:r>
            <a:r>
              <a:rPr lang="en-US" sz="2400" dirty="0" smtClean="0"/>
              <a:t>September </a:t>
            </a:r>
            <a:r>
              <a:rPr lang="en-US" sz="2400" dirty="0"/>
              <a:t>29, 2016 at 2:00 - 3:00 pm </a:t>
            </a:r>
            <a:r>
              <a:rPr lang="en-US" sz="2400" dirty="0" smtClean="0"/>
              <a:t>CST</a:t>
            </a:r>
            <a:endParaRPr lang="en-US" sz="2400" dirty="0"/>
          </a:p>
        </p:txBody>
      </p:sp>
      <p:sp>
        <p:nvSpPr>
          <p:cNvPr id="3" name="Title 2"/>
          <p:cNvSpPr>
            <a:spLocks noGrp="1"/>
          </p:cNvSpPr>
          <p:nvPr>
            <p:ph type="title"/>
          </p:nvPr>
        </p:nvSpPr>
        <p:spPr/>
        <p:txBody>
          <a:bodyPr/>
          <a:lstStyle/>
          <a:p>
            <a:r>
              <a:rPr lang="en-US" dirty="0" smtClean="0"/>
              <a:t>KITE Events</a:t>
            </a:r>
            <a:endParaRPr lang="en-US" dirty="0"/>
          </a:p>
        </p:txBody>
      </p:sp>
    </p:spTree>
    <p:extLst>
      <p:ext uri="{BB962C8B-B14F-4D97-AF65-F5344CB8AC3E}">
        <p14:creationId xmlns:p14="http://schemas.microsoft.com/office/powerpoint/2010/main" val="2080846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KITE Questions?</a:t>
            </a:r>
            <a:endParaRPr lang="en-US" dirty="0"/>
          </a:p>
        </p:txBody>
      </p:sp>
    </p:spTree>
    <p:extLst>
      <p:ext uri="{BB962C8B-B14F-4D97-AF65-F5344CB8AC3E}">
        <p14:creationId xmlns:p14="http://schemas.microsoft.com/office/powerpoint/2010/main" val="2265761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a:xfrm>
            <a:off x="380999" y="1740194"/>
            <a:ext cx="8341851" cy="2222205"/>
          </a:xfrm>
        </p:spPr>
        <p:txBody>
          <a:bodyPr/>
          <a:lstStyle/>
          <a:p>
            <a:r>
              <a:rPr lang="en-US" dirty="0" smtClean="0"/>
              <a:t>Data Recognition Corporation’s ACCESS </a:t>
            </a:r>
            <a:r>
              <a:rPr lang="en-US" dirty="0"/>
              <a:t>for ELLs 2.0 </a:t>
            </a:r>
          </a:p>
        </p:txBody>
      </p:sp>
    </p:spTree>
    <p:extLst>
      <p:ext uri="{BB962C8B-B14F-4D97-AF65-F5344CB8AC3E}">
        <p14:creationId xmlns:p14="http://schemas.microsoft.com/office/powerpoint/2010/main" val="9691370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203461106"/>
              </p:ext>
            </p:extLst>
          </p:nvPr>
        </p:nvGraphicFramePr>
        <p:xfrm>
          <a:off x="152400" y="685800"/>
          <a:ext cx="8915401" cy="5425440"/>
        </p:xfrm>
        <a:graphic>
          <a:graphicData uri="http://schemas.openxmlformats.org/drawingml/2006/table">
            <a:tbl>
              <a:tblPr firstRow="1" firstCol="1" bandRow="1">
                <a:tableStyleId>{5C22544A-7EE6-4342-B048-85BDC9FD1C3A}</a:tableStyleId>
              </a:tblPr>
              <a:tblGrid>
                <a:gridCol w="7429138"/>
                <a:gridCol w="1486263"/>
              </a:tblGrid>
              <a:tr h="36560">
                <a:tc>
                  <a:txBody>
                    <a:bodyPr/>
                    <a:lstStyle/>
                    <a:p>
                      <a:pPr marL="0" marR="0" algn="ctr">
                        <a:spcBef>
                          <a:spcPts val="0"/>
                        </a:spcBef>
                        <a:spcAft>
                          <a:spcPts val="0"/>
                        </a:spcAft>
                      </a:pPr>
                      <a:r>
                        <a:rPr lang="en-US" sz="1800" dirty="0" smtClean="0">
                          <a:effectLst/>
                        </a:rPr>
                        <a:t>Release</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a:t>
                      </a:r>
                      <a:endParaRPr lang="en-US" sz="1800" dirty="0">
                        <a:effectLst/>
                        <a:latin typeface="Times New Roman"/>
                        <a:ea typeface="Calibri"/>
                      </a:endParaRPr>
                    </a:p>
                  </a:txBody>
                  <a:tcPr marL="0" marR="0" marT="0" marB="0" anchor="ctr"/>
                </a:tc>
              </a:tr>
              <a:tr h="563880">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Calibri"/>
                          <a:cs typeface="+mn-cs"/>
                        </a:rPr>
                        <a:t>WIDA Assessment Management System - </a:t>
                      </a:r>
                      <a:r>
                        <a:rPr lang="en-US" dirty="0" smtClean="0"/>
                        <a:t>New in WIDA-AMS &amp; User Accounts</a:t>
                      </a:r>
                      <a:endParaRPr lang="en-US" sz="1800" b="1" kern="1200" dirty="0" smtClean="0">
                        <a:solidFill>
                          <a:schemeClr val="lt1"/>
                        </a:solidFill>
                        <a:effectLst/>
                        <a:latin typeface="+mn-lt"/>
                        <a:ea typeface="Calibri"/>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September 29</a:t>
                      </a:r>
                      <a:r>
                        <a:rPr lang="en-US" sz="1800" b="1" i="0" u="none" strike="noStrike" kern="1200" baseline="30000" dirty="0" smtClean="0">
                          <a:solidFill>
                            <a:schemeClr val="dk1"/>
                          </a:solidFill>
                          <a:latin typeface="+mn-lt"/>
                          <a:ea typeface="+mn-ea"/>
                          <a:cs typeface="+mn-cs"/>
                        </a:rPr>
                        <a:t>th</a:t>
                      </a:r>
                      <a:r>
                        <a:rPr lang="en-US" sz="1800" b="1" i="0" u="none" strike="noStrike" kern="1200" baseline="0" dirty="0" smtClean="0">
                          <a:solidFill>
                            <a:schemeClr val="dk1"/>
                          </a:solidFill>
                          <a:latin typeface="+mn-lt"/>
                          <a:ea typeface="+mn-ea"/>
                          <a:cs typeface="+mn-cs"/>
                        </a:rPr>
                        <a:t>  2015</a:t>
                      </a:r>
                      <a:endParaRPr lang="en-US" sz="1800" b="0" i="0" u="none" strike="noStrike" kern="1200" baseline="0" dirty="0" smtClean="0">
                        <a:solidFill>
                          <a:schemeClr val="dk1"/>
                        </a:solidFill>
                        <a:latin typeface="+mn-lt"/>
                        <a:ea typeface="+mn-ea"/>
                        <a:cs typeface="+mn-cs"/>
                      </a:endParaRPr>
                    </a:p>
                  </a:txBody>
                  <a:tcPr marL="0" marR="0" marT="0" marB="0" anchor="ctr"/>
                </a:tc>
              </a:tr>
              <a:tr h="53948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mn-ea"/>
                          <a:cs typeface="+mn-cs"/>
                        </a:rPr>
                        <a:t>Technology User Guide released.</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October 5th 2016</a:t>
                      </a:r>
                      <a:endParaRPr lang="en-US" sz="1800" b="0" i="0" u="none" strike="noStrike" kern="1200" baseline="0" dirty="0" smtClean="0">
                        <a:solidFill>
                          <a:schemeClr val="dk1"/>
                        </a:solidFill>
                        <a:latin typeface="+mn-lt"/>
                        <a:ea typeface="+mn-ea"/>
                        <a:cs typeface="+mn-cs"/>
                      </a:endParaRPr>
                    </a:p>
                  </a:txBody>
                  <a:tcPr marL="0" marR="0" marT="0" marB="0" anchor="ctr"/>
                </a:tc>
              </a:tr>
              <a:tr h="129540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mn-ea"/>
                          <a:cs typeface="+mn-cs"/>
                        </a:rPr>
                        <a:t>Testing Site Manager (TSM) module available for download from DRC.</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b="1" kern="1200" dirty="0" smtClean="0">
                        <a:solidFill>
                          <a:schemeClr val="lt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mn-ea"/>
                          <a:cs typeface="+mn-cs"/>
                        </a:rPr>
                        <a:t>  module released and available for download from DRC.</a:t>
                      </a:r>
                      <a:endParaRPr lang="en-US" sz="1800" b="1" kern="1200" dirty="0">
                        <a:solidFill>
                          <a:schemeClr val="lt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Late October</a:t>
                      </a:r>
                    </a:p>
                  </a:txBody>
                  <a:tcPr marL="0" marR="0" marT="0" marB="0" anchor="ctr"/>
                </a:tc>
              </a:tr>
              <a:tr h="357618">
                <a:tc>
                  <a:txBody>
                    <a:bodyPr/>
                    <a:lstStyle/>
                    <a:p>
                      <a:pPr marL="0" marR="0" algn="l" defTabSz="914400" rtl="0" eaLnBrk="1" latinLnBrk="0" hangingPunct="1">
                        <a:spcBef>
                          <a:spcPts val="0"/>
                        </a:spcBef>
                        <a:spcAft>
                          <a:spcPts val="0"/>
                        </a:spcAft>
                      </a:pPr>
                      <a:r>
                        <a:rPr lang="en-US" sz="1800" b="1" kern="1200" dirty="0" smtClean="0">
                          <a:solidFill>
                            <a:schemeClr val="lt1"/>
                          </a:solidFill>
                          <a:effectLst/>
                          <a:latin typeface="+mn-lt"/>
                          <a:ea typeface="+mn-ea"/>
                          <a:cs typeface="+mn-cs"/>
                        </a:rPr>
                        <a:t>WIDA Technology Coordinator: </a:t>
                      </a:r>
                      <a:r>
                        <a:rPr lang="en-US" dirty="0" smtClean="0"/>
                        <a:t>Software Updates &amp; Technology Readiness Checklist</a:t>
                      </a:r>
                      <a:endParaRPr lang="en-US" sz="1800" b="1" kern="1200" dirty="0">
                        <a:solidFill>
                          <a:schemeClr val="lt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9/29/16, 10/13/16, and</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11/3/16</a:t>
                      </a:r>
                    </a:p>
                  </a:txBody>
                  <a:tcPr marL="0" marR="0" marT="0" marB="0" anchor="ctr"/>
                </a:tc>
              </a:tr>
              <a:tr h="357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WIDA Technology Coordinator: </a:t>
                      </a:r>
                      <a:r>
                        <a:rPr lang="en-US" dirty="0" smtClean="0"/>
                        <a:t>Technology Installations *1.5 hours</a:t>
                      </a:r>
                      <a:endParaRPr lang="en-US" sz="1800" b="1" kern="1200" dirty="0">
                        <a:solidFill>
                          <a:schemeClr val="lt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10/6/16 and 10/20/16</a:t>
                      </a:r>
                      <a:endParaRPr lang="en-US" sz="1800" b="1" i="0" u="none" strike="noStrike" kern="1200" baseline="0" dirty="0">
                        <a:solidFill>
                          <a:schemeClr val="dk1"/>
                        </a:solidFill>
                        <a:latin typeface="+mn-lt"/>
                        <a:ea typeface="+mn-ea"/>
                        <a:cs typeface="+mn-cs"/>
                      </a:endParaRPr>
                    </a:p>
                  </a:txBody>
                  <a:tcPr marL="0" marR="0" marT="0" marB="0" anchor="ctr"/>
                </a:tc>
              </a:tr>
              <a:tr h="357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WIDA Technology Coordinator: </a:t>
                      </a:r>
                      <a:r>
                        <a:rPr lang="en-US" dirty="0" smtClean="0"/>
                        <a:t>Technology Coordinator Support for Test Administration</a:t>
                      </a:r>
                      <a:endParaRPr lang="en-US" sz="1800" b="1" kern="1200" dirty="0" smtClean="0">
                        <a:solidFill>
                          <a:schemeClr val="lt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11/10/16</a:t>
                      </a:r>
                      <a:endParaRPr lang="en-US" sz="1800" b="1" i="0" u="none" strike="noStrike" kern="1200" baseline="0" dirty="0">
                        <a:solidFill>
                          <a:schemeClr val="dk1"/>
                        </a:solidFill>
                        <a:latin typeface="+mn-lt"/>
                        <a:ea typeface="+mn-ea"/>
                        <a:cs typeface="+mn-cs"/>
                      </a:endParaRPr>
                    </a:p>
                  </a:txBody>
                  <a:tcPr marL="0" marR="0" marT="0" marB="0" anchor="ctr"/>
                </a:tc>
              </a:tr>
              <a:tr h="609600">
                <a:tc>
                  <a:txBody>
                    <a:bodyPr/>
                    <a:lstStyle/>
                    <a:p>
                      <a:pPr marL="0" marR="0" algn="l">
                        <a:spcBef>
                          <a:spcPts val="0"/>
                        </a:spcBef>
                        <a:spcAft>
                          <a:spcPts val="0"/>
                        </a:spcAft>
                      </a:pPr>
                      <a:r>
                        <a:rPr lang="en-US" sz="1800" dirty="0" smtClean="0">
                          <a:effectLst/>
                          <a:latin typeface="+mn-lt"/>
                        </a:rPr>
                        <a:t> ACCESS for ELLs 2.0 operational </a:t>
                      </a:r>
                      <a:r>
                        <a:rPr lang="en-US" sz="1800" baseline="0" dirty="0" smtClean="0">
                          <a:effectLst/>
                          <a:latin typeface="+mn-lt"/>
                        </a:rPr>
                        <a:t>testing</a:t>
                      </a:r>
                      <a:r>
                        <a:rPr lang="en-US" sz="1800" dirty="0" smtClean="0">
                          <a:effectLst/>
                          <a:latin typeface="+mn-lt"/>
                        </a:rPr>
                        <a:t> window</a:t>
                      </a:r>
                    </a:p>
                  </a:txBody>
                  <a:tcPr marL="0" marR="0" marT="0" marB="0" anchor="ctr"/>
                </a:tc>
                <a:tc>
                  <a:txBody>
                    <a:bodyPr/>
                    <a:lstStyle/>
                    <a:p>
                      <a:pPr algn="ctr"/>
                      <a:r>
                        <a:rPr lang="en-US" sz="1800" b="1" i="0" u="none" strike="noStrike" kern="1200" baseline="0" dirty="0" smtClean="0">
                          <a:solidFill>
                            <a:schemeClr val="dk1"/>
                          </a:solidFill>
                          <a:latin typeface="+mn-lt"/>
                          <a:ea typeface="+mn-ea"/>
                          <a:cs typeface="+mn-cs"/>
                        </a:rPr>
                        <a:t>January 11 - February 12, 2017</a:t>
                      </a:r>
                      <a:endParaRPr lang="en-US" sz="1800" b="0" i="0" u="none" strike="noStrike" kern="1200" baseline="0" dirty="0" smtClean="0">
                        <a:solidFill>
                          <a:schemeClr val="dk1"/>
                        </a:solidFill>
                        <a:latin typeface="+mn-lt"/>
                        <a:ea typeface="+mn-ea"/>
                        <a:cs typeface="+mn-cs"/>
                      </a:endParaRPr>
                    </a:p>
                  </a:txBody>
                  <a:tcPr marL="0" marR="0" marT="0" marB="0" anchor="ctr"/>
                </a:tc>
              </a:tr>
            </a:tbl>
          </a:graphicData>
        </a:graphic>
      </p:graphicFrame>
      <p:sp>
        <p:nvSpPr>
          <p:cNvPr id="3" name="Title 2"/>
          <p:cNvSpPr>
            <a:spLocks noGrp="1"/>
          </p:cNvSpPr>
          <p:nvPr>
            <p:ph type="title" idx="4294967295"/>
          </p:nvPr>
        </p:nvSpPr>
        <p:spPr>
          <a:xfrm>
            <a:off x="0" y="0"/>
            <a:ext cx="8382000" cy="782638"/>
          </a:xfrm>
        </p:spPr>
        <p:txBody>
          <a:bodyPr/>
          <a:lstStyle/>
          <a:p>
            <a:r>
              <a:rPr lang="en-US" dirty="0" smtClean="0">
                <a:solidFill>
                  <a:srgbClr val="0070C0"/>
                </a:solidFill>
              </a:rPr>
              <a:t>2015-2016 Timeline</a:t>
            </a:r>
            <a:endParaRPr lang="en-US" dirty="0">
              <a:solidFill>
                <a:srgbClr val="0070C0"/>
              </a:solidFill>
            </a:endParaRPr>
          </a:p>
        </p:txBody>
      </p:sp>
    </p:spTree>
    <p:extLst>
      <p:ext uri="{BB962C8B-B14F-4D97-AF65-F5344CB8AC3E}">
        <p14:creationId xmlns:p14="http://schemas.microsoft.com/office/powerpoint/2010/main" val="2504266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5847"/>
            <a:ext cx="8533660" cy="782073"/>
          </a:xfrm>
        </p:spPr>
        <p:txBody>
          <a:bodyPr/>
          <a:lstStyle/>
          <a:p>
            <a:r>
              <a:rPr lang="en-US" dirty="0"/>
              <a:t>ACCESS for ELLs </a:t>
            </a:r>
            <a:r>
              <a:rPr lang="en-US" dirty="0" smtClean="0"/>
              <a:t>2.0 Components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853643703"/>
              </p:ext>
            </p:extLst>
          </p:nvPr>
        </p:nvGraphicFramePr>
        <p:xfrm>
          <a:off x="66402" y="1295400"/>
          <a:ext cx="9011195" cy="5477692"/>
        </p:xfrm>
        <a:graphic>
          <a:graphicData uri="http://schemas.openxmlformats.org/drawingml/2006/table">
            <a:tbl>
              <a:tblPr firstRow="1" bandRow="1">
                <a:tableStyleId>{5C22544A-7EE6-4342-B048-85BDC9FD1C3A}</a:tableStyleId>
              </a:tblPr>
              <a:tblGrid>
                <a:gridCol w="1752600"/>
                <a:gridCol w="1409223"/>
                <a:gridCol w="1543137"/>
                <a:gridCol w="4306235"/>
              </a:tblGrid>
              <a:tr h="1008490">
                <a:tc>
                  <a:txBody>
                    <a:bodyPr/>
                    <a:lstStyle/>
                    <a:p>
                      <a:r>
                        <a:rPr lang="en-US" dirty="0" smtClean="0"/>
                        <a:t>Component</a:t>
                      </a:r>
                      <a:endParaRPr lang="en-US" dirty="0"/>
                    </a:p>
                  </a:txBody>
                  <a:tcPr/>
                </a:tc>
                <a:tc>
                  <a:txBody>
                    <a:bodyPr/>
                    <a:lstStyle/>
                    <a:p>
                      <a:r>
                        <a:rPr lang="en-US" dirty="0" smtClean="0"/>
                        <a:t>Current Software Version</a:t>
                      </a:r>
                      <a:endParaRPr lang="en-US" dirty="0"/>
                    </a:p>
                  </a:txBody>
                  <a:tcPr/>
                </a:tc>
                <a:tc>
                  <a:txBody>
                    <a:bodyPr/>
                    <a:lstStyle/>
                    <a:p>
                      <a:r>
                        <a:rPr lang="en-US" dirty="0" smtClean="0"/>
                        <a:t>Next Release date</a:t>
                      </a:r>
                      <a:endParaRPr lang="en-US" dirty="0"/>
                    </a:p>
                  </a:txBody>
                  <a:tcPr/>
                </a:tc>
                <a:tc>
                  <a:txBody>
                    <a:bodyPr/>
                    <a:lstStyle/>
                    <a:p>
                      <a:r>
                        <a:rPr lang="en-US" dirty="0" smtClean="0"/>
                        <a:t>Recommendations</a:t>
                      </a:r>
                      <a:endParaRPr lang="en-US" dirty="0"/>
                    </a:p>
                  </a:txBody>
                  <a:tcPr/>
                </a:tc>
              </a:tr>
              <a:tr h="1578198">
                <a:tc>
                  <a:txBody>
                    <a:bodyPr/>
                    <a:lstStyle/>
                    <a:p>
                      <a:r>
                        <a:rPr lang="en-US" sz="1800" kern="1200" dirty="0" smtClean="0">
                          <a:solidFill>
                            <a:schemeClr val="dk1"/>
                          </a:solidFill>
                          <a:effectLst/>
                          <a:latin typeface="+mn-lt"/>
                          <a:ea typeface="+mn-ea"/>
                          <a:cs typeface="+mn-cs"/>
                        </a:rPr>
                        <a:t>WIDA Assessment Management System (WIDA AMS) </a:t>
                      </a:r>
                      <a:endParaRPr lang="en-US" dirty="0"/>
                    </a:p>
                  </a:txBody>
                  <a:tcPr/>
                </a:tc>
                <a:tc>
                  <a:txBody>
                    <a:bodyPr/>
                    <a:lstStyle/>
                    <a:p>
                      <a:r>
                        <a:rPr lang="en-US" dirty="0" smtClean="0"/>
                        <a:t>NA</a:t>
                      </a:r>
                      <a:endParaRPr lang="en-US" dirty="0"/>
                    </a:p>
                  </a:txBody>
                  <a:tcPr/>
                </a:tc>
                <a:tc>
                  <a:txBody>
                    <a:bodyPr/>
                    <a:lstStyle/>
                    <a:p>
                      <a:r>
                        <a:rPr lang="en-US" baseline="0" dirty="0" smtClean="0"/>
                        <a:t> Available</a:t>
                      </a:r>
                      <a:endParaRPr lang="en-US" dirty="0"/>
                    </a:p>
                  </a:txBody>
                  <a:tcPr/>
                </a:tc>
                <a:tc>
                  <a:txBody>
                    <a:bodyPr/>
                    <a:lstStyle/>
                    <a:p>
                      <a:r>
                        <a:rPr lang="en-US" dirty="0" smtClean="0"/>
                        <a:t>Look for training</a:t>
                      </a:r>
                      <a:r>
                        <a:rPr lang="en-US" baseline="0" dirty="0" smtClean="0"/>
                        <a:t> </a:t>
                      </a:r>
                      <a:r>
                        <a:rPr lang="en-US" sz="1800" kern="1200" dirty="0" smtClean="0">
                          <a:solidFill>
                            <a:schemeClr val="dk1"/>
                          </a:solidFill>
                          <a:effectLst/>
                          <a:latin typeface="+mn-lt"/>
                          <a:ea typeface="+mn-ea"/>
                          <a:cs typeface="+mn-cs"/>
                        </a:rPr>
                        <a:t>modules</a:t>
                      </a:r>
                      <a:r>
                        <a:rPr lang="en-US" sz="1800" kern="1200" baseline="0" dirty="0" smtClean="0">
                          <a:solidFill>
                            <a:schemeClr val="dk1"/>
                          </a:solidFill>
                          <a:effectLst/>
                          <a:latin typeface="+mn-lt"/>
                          <a:ea typeface="+mn-ea"/>
                          <a:cs typeface="+mn-cs"/>
                        </a:rPr>
                        <a:t> to be released in late September</a:t>
                      </a:r>
                      <a:endParaRPr lang="en-US" dirty="0"/>
                    </a:p>
                  </a:txBody>
                  <a:tcPr/>
                </a:tc>
              </a:tr>
              <a:tr h="1217265">
                <a:tc>
                  <a:txBody>
                    <a:bodyPr/>
                    <a:lstStyle/>
                    <a:p>
                      <a:r>
                        <a:rPr lang="en-US" sz="1800" kern="1200" dirty="0" smtClean="0">
                          <a:solidFill>
                            <a:schemeClr val="dk1"/>
                          </a:solidFill>
                          <a:effectLst/>
                          <a:latin typeface="+mn-lt"/>
                          <a:ea typeface="+mn-ea"/>
                          <a:cs typeface="+mn-cs"/>
                        </a:rPr>
                        <a:t>Testing Site Manager (TSM)  Caching Software</a:t>
                      </a:r>
                      <a:endParaRPr lang="en-US" dirty="0"/>
                    </a:p>
                  </a:txBody>
                  <a:tcPr/>
                </a:tc>
                <a:tc>
                  <a:txBody>
                    <a:bodyPr/>
                    <a:lstStyle/>
                    <a:p>
                      <a:r>
                        <a:rPr lang="en-US" dirty="0" smtClean="0"/>
                        <a:t>V9.1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Late October</a:t>
                      </a:r>
                      <a:endParaRPr lang="en-US" dirty="0"/>
                    </a:p>
                  </a:txBody>
                  <a:tcPr/>
                </a:tc>
                <a:tc rowSpan="2">
                  <a:txBody>
                    <a:bodyPr/>
                    <a:lstStyle/>
                    <a:p>
                      <a:r>
                        <a:rPr lang="en-US" dirty="0" smtClean="0"/>
                        <a:t>3 Technology trainings available from WIDA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Software Updates &amp; Technology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Readiness Checklist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Technology Installations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b="1" kern="1200" dirty="0" smtClean="0">
                        <a:solidFill>
                          <a:schemeClr val="lt1"/>
                        </a:solidFill>
                        <a:effectLst/>
                        <a:latin typeface="+mn-lt"/>
                        <a:ea typeface="+mn-ea"/>
                        <a:cs typeface="+mn-cs"/>
                      </a:endParaRPr>
                    </a:p>
                    <a:p>
                      <a:endParaRPr lang="en-US" dirty="0"/>
                    </a:p>
                  </a:txBody>
                  <a:tcPr/>
                </a:tc>
              </a:tr>
              <a:tr h="1673739">
                <a:tc>
                  <a:txBody>
                    <a:bodyPr/>
                    <a:lstStyle/>
                    <a:p>
                      <a:r>
                        <a:rPr lang="en-US" sz="1800" kern="1200" dirty="0" smtClean="0">
                          <a:solidFill>
                            <a:schemeClr val="dk1"/>
                          </a:solidFill>
                          <a:effectLst/>
                          <a:latin typeface="+mn-lt"/>
                          <a:ea typeface="+mn-ea"/>
                          <a:cs typeface="+mn-cs"/>
                        </a:rPr>
                        <a:t>INSIGHT Test Engine </a:t>
                      </a:r>
                      <a:endParaRPr lang="en-US" dirty="0"/>
                    </a:p>
                  </a:txBody>
                  <a:tcPr/>
                </a:tc>
                <a:tc>
                  <a:txBody>
                    <a:bodyPr/>
                    <a:lstStyle/>
                    <a:p>
                      <a:r>
                        <a:rPr lang="en-US" dirty="0" smtClean="0"/>
                        <a:t>NA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Late October</a:t>
                      </a:r>
                      <a:endParaRPr lang="en-US" dirty="0"/>
                    </a:p>
                  </a:txBody>
                  <a:tcPr/>
                </a:tc>
                <a:tc vMerge="1">
                  <a:txBody>
                    <a:bodyPr/>
                    <a:lstStyle/>
                    <a:p>
                      <a:endParaRPr lang="en-US" dirty="0"/>
                    </a:p>
                  </a:txBody>
                  <a:tcPr/>
                </a:tc>
              </a:tr>
            </a:tbl>
          </a:graphicData>
        </a:graphic>
      </p:graphicFrame>
    </p:spTree>
    <p:extLst>
      <p:ext uri="{BB962C8B-B14F-4D97-AF65-F5344CB8AC3E}">
        <p14:creationId xmlns:p14="http://schemas.microsoft.com/office/powerpoint/2010/main" val="30208320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solidFill>
                  <a:schemeClr val="tx1"/>
                </a:solidFill>
              </a:rPr>
              <a:t>ACCESS: New Insight and TSM features for 2017 </a:t>
            </a:r>
            <a:endParaRPr lang="en-US" dirty="0">
              <a:solidFill>
                <a:schemeClr val="tx1"/>
              </a:solidFill>
            </a:endParaRPr>
          </a:p>
        </p:txBody>
      </p:sp>
      <p:sp>
        <p:nvSpPr>
          <p:cNvPr id="5" name="Subtitle 4"/>
          <p:cNvSpPr>
            <a:spLocks noGrp="1"/>
          </p:cNvSpPr>
          <p:nvPr>
            <p:ph type="subTitle" idx="1"/>
          </p:nvPr>
        </p:nvSpPr>
        <p:spPr/>
        <p:txBody>
          <a:bodyPr/>
          <a:lstStyle/>
          <a:p>
            <a:r>
              <a:rPr lang="en-US" dirty="0" smtClean="0"/>
              <a:t>DRC</a:t>
            </a:r>
            <a:endParaRPr lang="en-US" dirty="0"/>
          </a:p>
        </p:txBody>
      </p:sp>
    </p:spTree>
    <p:extLst>
      <p:ext uri="{BB962C8B-B14F-4D97-AF65-F5344CB8AC3E}">
        <p14:creationId xmlns:p14="http://schemas.microsoft.com/office/powerpoint/2010/main" val="232094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a:buFont typeface="Wingdings" pitchFamily="2" charset="2"/>
              <a:buChar char="§"/>
            </a:pPr>
            <a:r>
              <a:rPr lang="en-US" dirty="0" smtClean="0"/>
              <a:t>CDE - Collin </a:t>
            </a:r>
            <a:r>
              <a:rPr lang="en-US" dirty="0"/>
              <a:t>Bonner- </a:t>
            </a:r>
            <a:r>
              <a:rPr lang="en-US" dirty="0">
                <a:hlinkClick r:id="rId2"/>
              </a:rPr>
              <a:t>Bonner_C@cde.state.co.us</a:t>
            </a:r>
            <a:endParaRPr lang="en-US" dirty="0"/>
          </a:p>
          <a:p>
            <a:pPr marL="547370" lvl="1">
              <a:buFont typeface="Wingdings" pitchFamily="2" charset="2"/>
              <a:buChar char="§"/>
            </a:pPr>
            <a:r>
              <a:rPr lang="en-US" dirty="0"/>
              <a:t>Technology Specialist  Assessment Unit of CDE.</a:t>
            </a:r>
          </a:p>
          <a:p>
            <a:endParaRPr lang="en-US" dirty="0" smtClean="0"/>
          </a:p>
          <a:p>
            <a:r>
              <a:rPr lang="en-US" dirty="0" smtClean="0"/>
              <a:t>DRC </a:t>
            </a:r>
            <a:r>
              <a:rPr lang="en-US" dirty="0"/>
              <a:t>- Jim Fleming</a:t>
            </a:r>
          </a:p>
          <a:p>
            <a:pPr lvl="1"/>
            <a:r>
              <a:rPr lang="en-US" dirty="0"/>
              <a:t>Sr. Director, IS Strategy &amp; Information Security</a:t>
            </a:r>
          </a:p>
          <a:p>
            <a:pPr marL="273050">
              <a:buFont typeface="Wingdings" pitchFamily="2" charset="2"/>
              <a:buChar char="§"/>
            </a:pPr>
            <a:endParaRPr lang="en-US" dirty="0" smtClean="0"/>
          </a:p>
          <a:p>
            <a:pPr marL="273050">
              <a:buFont typeface="Wingdings" pitchFamily="2" charset="2"/>
              <a:buChar char="§"/>
            </a:pPr>
            <a:r>
              <a:rPr lang="en-US" dirty="0" smtClean="0"/>
              <a:t>Pearson - </a:t>
            </a:r>
            <a:r>
              <a:rPr lang="en-US" dirty="0"/>
              <a:t>Jason </a:t>
            </a:r>
            <a:r>
              <a:rPr lang="en-US" dirty="0" err="1" smtClean="0"/>
              <a:t>Gormley</a:t>
            </a:r>
            <a:r>
              <a:rPr lang="en-US" dirty="0" smtClean="0"/>
              <a:t> </a:t>
            </a:r>
          </a:p>
          <a:p>
            <a:pPr marL="547370" lvl="1">
              <a:buFont typeface="Wingdings" pitchFamily="2" charset="2"/>
              <a:buChar char="§"/>
            </a:pPr>
            <a:r>
              <a:rPr lang="en-US" dirty="0"/>
              <a:t>Level 2 Technical </a:t>
            </a:r>
            <a:r>
              <a:rPr lang="en-US" dirty="0" smtClean="0"/>
              <a:t>Services - </a:t>
            </a:r>
            <a:r>
              <a:rPr lang="en-US" dirty="0"/>
              <a:t>Assessment Technology </a:t>
            </a:r>
            <a:r>
              <a:rPr lang="en-US" dirty="0" smtClean="0"/>
              <a:t>Engineering at </a:t>
            </a:r>
            <a:r>
              <a:rPr lang="en-US" dirty="0"/>
              <a:t>Pearson.</a:t>
            </a:r>
          </a:p>
          <a:p>
            <a:pPr lvl="1"/>
            <a:endParaRPr lang="en-US" dirty="0"/>
          </a:p>
        </p:txBody>
      </p:sp>
      <p:sp>
        <p:nvSpPr>
          <p:cNvPr id="3" name="Title 2"/>
          <p:cNvSpPr>
            <a:spLocks noGrp="1"/>
          </p:cNvSpPr>
          <p:nvPr>
            <p:ph type="title"/>
          </p:nvPr>
        </p:nvSpPr>
        <p:spPr/>
        <p:txBody>
          <a:bodyPr/>
          <a:lstStyle/>
          <a:p>
            <a:r>
              <a:rPr lang="en-US" dirty="0" smtClean="0"/>
              <a:t>Introductions</a:t>
            </a:r>
            <a:endParaRPr lang="en-US" dirty="0"/>
          </a:p>
        </p:txBody>
      </p:sp>
    </p:spTree>
    <p:extLst>
      <p:ext uri="{BB962C8B-B14F-4D97-AF65-F5344CB8AC3E}">
        <p14:creationId xmlns:p14="http://schemas.microsoft.com/office/powerpoint/2010/main" val="4092627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AMS Updates</a:t>
            </a:r>
          </a:p>
        </p:txBody>
      </p:sp>
      <p:sp>
        <p:nvSpPr>
          <p:cNvPr id="3" name="Content Placeholder 2"/>
          <p:cNvSpPr>
            <a:spLocks noGrp="1"/>
          </p:cNvSpPr>
          <p:nvPr>
            <p:ph idx="1"/>
          </p:nvPr>
        </p:nvSpPr>
        <p:spPr>
          <a:xfrm>
            <a:off x="457199" y="1484556"/>
            <a:ext cx="8331799" cy="5373444"/>
          </a:xfrm>
        </p:spPr>
        <p:txBody>
          <a:bodyPr>
            <a:normAutofit fontScale="85000" lnSpcReduction="20000"/>
          </a:bodyPr>
          <a:lstStyle/>
          <a:p>
            <a:pPr marL="0" indent="0">
              <a:lnSpc>
                <a:spcPct val="120000"/>
              </a:lnSpc>
              <a:buNone/>
            </a:pPr>
            <a:r>
              <a:rPr lang="en-US" sz="3100" b="1" dirty="0"/>
              <a:t>Available Now</a:t>
            </a:r>
          </a:p>
          <a:p>
            <a:pPr marL="225425" indent="-225425">
              <a:buFont typeface="Arial" panose="020B0604020202020204" pitchFamily="34" charset="0"/>
              <a:buChar char="•"/>
            </a:pPr>
            <a:r>
              <a:rPr lang="en-US" sz="3100" dirty="0"/>
              <a:t>Data Validation export &gt; 500</a:t>
            </a:r>
          </a:p>
          <a:p>
            <a:pPr marL="225425" indent="-225425">
              <a:buFont typeface="Arial" panose="020B0604020202020204" pitchFamily="34" charset="0"/>
              <a:buChar char="•"/>
            </a:pPr>
            <a:r>
              <a:rPr lang="en-US" sz="3100" dirty="0"/>
              <a:t>Enhanced District progress report</a:t>
            </a:r>
          </a:p>
          <a:p>
            <a:pPr marL="225425" indent="-225425">
              <a:buFont typeface="Arial" panose="020B0604020202020204" pitchFamily="34" charset="0"/>
              <a:buChar char="•"/>
            </a:pPr>
            <a:r>
              <a:rPr lang="en-US" sz="3100" dirty="0"/>
              <a:t>Menu Navigation changes</a:t>
            </a:r>
          </a:p>
          <a:p>
            <a:pPr marL="225425" indent="-225425">
              <a:buFont typeface="Arial" panose="020B0604020202020204" pitchFamily="34" charset="0"/>
              <a:buChar char="•"/>
            </a:pPr>
            <a:r>
              <a:rPr lang="en-US" sz="3100" dirty="0"/>
              <a:t>4 Tickets per page from current 8 tickets per page </a:t>
            </a:r>
          </a:p>
          <a:p>
            <a:pPr marL="225425" indent="-225425">
              <a:buFont typeface="Arial" panose="020B0604020202020204" pitchFamily="34" charset="0"/>
              <a:buChar char="•"/>
            </a:pPr>
            <a:r>
              <a:rPr lang="en-US" sz="3100" dirty="0"/>
              <a:t>Student Transfer Request</a:t>
            </a:r>
          </a:p>
          <a:p>
            <a:pPr marL="0" indent="0">
              <a:lnSpc>
                <a:spcPct val="120000"/>
              </a:lnSpc>
              <a:spcBef>
                <a:spcPts val="0"/>
              </a:spcBef>
              <a:buNone/>
            </a:pPr>
            <a:r>
              <a:rPr lang="en-US" sz="3100" b="1" dirty="0"/>
              <a:t>Planned</a:t>
            </a:r>
          </a:p>
          <a:p>
            <a:pPr marL="225425" indent="-225425">
              <a:buFont typeface="Arial" panose="020B0604020202020204" pitchFamily="34" charset="0"/>
              <a:buChar char="•"/>
            </a:pPr>
            <a:r>
              <a:rPr lang="en-US" sz="3100" dirty="0"/>
              <a:t>Performance</a:t>
            </a:r>
          </a:p>
          <a:p>
            <a:pPr marL="515938" lvl="1">
              <a:buFont typeface="Arial" panose="020B0604020202020204" pitchFamily="34" charset="0"/>
              <a:buChar char="•"/>
            </a:pPr>
            <a:r>
              <a:rPr lang="en-US" dirty="0"/>
              <a:t>Student Management – late October</a:t>
            </a:r>
          </a:p>
          <a:p>
            <a:pPr marL="515938" lvl="1">
              <a:buFont typeface="Arial" panose="020B0604020202020204" pitchFamily="34" charset="0"/>
              <a:buChar char="•"/>
            </a:pPr>
            <a:r>
              <a:rPr lang="en-US" dirty="0"/>
              <a:t>Test Management – early November </a:t>
            </a:r>
          </a:p>
          <a:p>
            <a:pPr marL="225425" indent="-225425">
              <a:buFont typeface="Arial" panose="020B0604020202020204" pitchFamily="34" charset="0"/>
              <a:buChar char="•"/>
            </a:pPr>
            <a:r>
              <a:rPr lang="en-US" sz="3100" dirty="0"/>
              <a:t>Domain Termination (role based) – Mid-November</a:t>
            </a:r>
          </a:p>
          <a:p>
            <a:pPr marL="225425" indent="-225425">
              <a:buFont typeface="Arial" panose="020B0604020202020204" pitchFamily="34" charset="0"/>
              <a:buChar char="•"/>
            </a:pPr>
            <a:r>
              <a:rPr lang="en-US" sz="3100" dirty="0" smtClean="0"/>
              <a:t>Student </a:t>
            </a:r>
            <a:r>
              <a:rPr lang="en-US" sz="3100" dirty="0"/>
              <a:t>Export (All Fields, &gt;3000, Export/Import) - 01/18/16</a:t>
            </a:r>
          </a:p>
        </p:txBody>
      </p:sp>
    </p:spTree>
    <p:extLst>
      <p:ext uri="{BB962C8B-B14F-4D97-AF65-F5344CB8AC3E}">
        <p14:creationId xmlns:p14="http://schemas.microsoft.com/office/powerpoint/2010/main" val="3972690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latin typeface="Museo Slab 500" pitchFamily="50" charset="0"/>
                <a:ea typeface="Calibri"/>
                <a:cs typeface="Times New Roman"/>
              </a:rPr>
              <a:t>TSM </a:t>
            </a:r>
            <a:r>
              <a:rPr lang="en-US" dirty="0" smtClean="0">
                <a:latin typeface="Museo Slab 500" pitchFamily="50" charset="0"/>
                <a:ea typeface="Calibri"/>
                <a:cs typeface="Times New Roman"/>
              </a:rPr>
              <a:t>Scalability</a:t>
            </a:r>
            <a:endParaRPr lang="en-US" dirty="0">
              <a:latin typeface="Museo Slab 500" pitchFamily="50" charset="0"/>
            </a:endParaRPr>
          </a:p>
        </p:txBody>
      </p:sp>
      <p:sp>
        <p:nvSpPr>
          <p:cNvPr id="3" name="Content Placeholder 2"/>
          <p:cNvSpPr>
            <a:spLocks noGrp="1"/>
          </p:cNvSpPr>
          <p:nvPr>
            <p:ph idx="1"/>
          </p:nvPr>
        </p:nvSpPr>
        <p:spPr/>
        <p:txBody>
          <a:bodyPr/>
          <a:lstStyle/>
          <a:p>
            <a:r>
              <a:rPr lang="en-US" dirty="0"/>
              <a:t>64-bit JVM, requires 64-bit OS and dedicated machine</a:t>
            </a:r>
          </a:p>
          <a:p>
            <a:r>
              <a:rPr lang="en-US" dirty="0"/>
              <a:t>Requires a reinstall</a:t>
            </a:r>
          </a:p>
          <a:p>
            <a:r>
              <a:rPr lang="en-US" dirty="0"/>
              <a:t>Ability to take advantage of additional Memory/Processor if available</a:t>
            </a:r>
          </a:p>
          <a:p>
            <a:r>
              <a:rPr lang="en-US" dirty="0"/>
              <a:t>Ability for load balance multiple TSMs </a:t>
            </a:r>
            <a:endParaRPr lang="en-US" dirty="0">
              <a:effectLst/>
            </a:endParaRPr>
          </a:p>
        </p:txBody>
      </p:sp>
    </p:spTree>
    <p:extLst>
      <p:ext uri="{BB962C8B-B14F-4D97-AF65-F5344CB8AC3E}">
        <p14:creationId xmlns:p14="http://schemas.microsoft.com/office/powerpoint/2010/main" val="3523355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Removal of Response Caching</a:t>
            </a:r>
          </a:p>
        </p:txBody>
      </p:sp>
      <p:sp>
        <p:nvSpPr>
          <p:cNvPr id="3" name="Content Placeholder 2"/>
          <p:cNvSpPr>
            <a:spLocks noGrp="1"/>
          </p:cNvSpPr>
          <p:nvPr>
            <p:ph idx="1"/>
          </p:nvPr>
        </p:nvSpPr>
        <p:spPr/>
        <p:txBody>
          <a:bodyPr/>
          <a:lstStyle/>
          <a:p>
            <a:r>
              <a:rPr lang="en-US" dirty="0"/>
              <a:t>Responses will go directly from test client to DRC</a:t>
            </a:r>
          </a:p>
          <a:p>
            <a:r>
              <a:rPr lang="en-US" dirty="0"/>
              <a:t>Remove dependency between client and TSM</a:t>
            </a:r>
          </a:p>
          <a:p>
            <a:r>
              <a:rPr lang="en-US" dirty="0"/>
              <a:t>Remove 15 minute sending dependency</a:t>
            </a:r>
          </a:p>
          <a:p>
            <a:r>
              <a:rPr lang="en-US" dirty="0"/>
              <a:t>More flexibility when going back into a started test session</a:t>
            </a:r>
          </a:p>
          <a:p>
            <a:r>
              <a:rPr lang="en-US" dirty="0"/>
              <a:t>Continue testing will not requiring response to be cleared by DRC Customer Service</a:t>
            </a:r>
          </a:p>
          <a:p>
            <a:r>
              <a:rPr lang="en-US" dirty="0"/>
              <a:t>Enhancement to how speaking response are processed and sent to DRC</a:t>
            </a:r>
            <a:endParaRPr lang="en-US" dirty="0">
              <a:effectLst/>
            </a:endParaRPr>
          </a:p>
        </p:txBody>
      </p:sp>
    </p:spTree>
    <p:extLst>
      <p:ext uri="{BB962C8B-B14F-4D97-AF65-F5344CB8AC3E}">
        <p14:creationId xmlns:p14="http://schemas.microsoft.com/office/powerpoint/2010/main" val="1690644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Improved Content Management</a:t>
            </a:r>
          </a:p>
        </p:txBody>
      </p:sp>
      <p:sp>
        <p:nvSpPr>
          <p:cNvPr id="3" name="Content Placeholder 2"/>
          <p:cNvSpPr>
            <a:spLocks noGrp="1"/>
          </p:cNvSpPr>
          <p:nvPr>
            <p:ph idx="1"/>
          </p:nvPr>
        </p:nvSpPr>
        <p:spPr/>
        <p:txBody>
          <a:bodyPr/>
          <a:lstStyle/>
          <a:p>
            <a:r>
              <a:rPr lang="en-US" dirty="0"/>
              <a:t>Enhanced verification and retries of downloads</a:t>
            </a:r>
          </a:p>
          <a:p>
            <a:r>
              <a:rPr lang="en-US" dirty="0"/>
              <a:t>Ad hoc content verification and correction</a:t>
            </a:r>
          </a:p>
          <a:p>
            <a:r>
              <a:rPr lang="en-US" dirty="0"/>
              <a:t>Additional logging of download issues for improved troubleshooting</a:t>
            </a:r>
          </a:p>
          <a:p>
            <a:r>
              <a:rPr lang="en-US" dirty="0"/>
              <a:t>Configure multiple TSM’s for content retrieval in DTK</a:t>
            </a:r>
          </a:p>
          <a:p>
            <a:r>
              <a:rPr lang="en-US" dirty="0"/>
              <a:t>Content hosted securely in cloud</a:t>
            </a:r>
            <a:endParaRPr lang="en-US" dirty="0">
              <a:effectLst/>
            </a:endParaRPr>
          </a:p>
        </p:txBody>
      </p:sp>
    </p:spTree>
    <p:extLst>
      <p:ext uri="{BB962C8B-B14F-4D97-AF65-F5344CB8AC3E}">
        <p14:creationId xmlns:p14="http://schemas.microsoft.com/office/powerpoint/2010/main" val="563184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 Support</a:t>
            </a:r>
          </a:p>
        </p:txBody>
      </p:sp>
      <p:sp>
        <p:nvSpPr>
          <p:cNvPr id="3" name="Content Placeholder 2"/>
          <p:cNvSpPr>
            <a:spLocks noGrp="1"/>
          </p:cNvSpPr>
          <p:nvPr>
            <p:ph idx="1"/>
          </p:nvPr>
        </p:nvSpPr>
        <p:spPr/>
        <p:txBody>
          <a:bodyPr/>
          <a:lstStyle/>
          <a:p>
            <a:r>
              <a:rPr lang="en-US" sz="2600" dirty="0"/>
              <a:t>Limited log information sent to DRC at regular intervals </a:t>
            </a:r>
            <a:endParaRPr lang="en-US" sz="2600" dirty="0" smtClean="0"/>
          </a:p>
          <a:p>
            <a:r>
              <a:rPr lang="en-US" sz="2600" dirty="0" smtClean="0"/>
              <a:t>More </a:t>
            </a:r>
            <a:r>
              <a:rPr lang="en-US" sz="2600" dirty="0"/>
              <a:t>student friendly error messages – so they don’t feel they did something wrong</a:t>
            </a:r>
          </a:p>
          <a:p>
            <a:r>
              <a:rPr lang="en-US" sz="2600" dirty="0"/>
              <a:t>Consistent end-of-test messages</a:t>
            </a:r>
          </a:p>
          <a:p>
            <a:r>
              <a:rPr lang="en-US" sz="2600" dirty="0"/>
              <a:t>More specific messages on the problem encountered</a:t>
            </a:r>
          </a:p>
          <a:p>
            <a:r>
              <a:rPr lang="en-US" sz="2600" dirty="0"/>
              <a:t>Improved troubleshooting information for site and DRC Customer Support</a:t>
            </a:r>
          </a:p>
        </p:txBody>
      </p:sp>
    </p:spTree>
    <p:extLst>
      <p:ext uri="{BB962C8B-B14F-4D97-AF65-F5344CB8AC3E}">
        <p14:creationId xmlns:p14="http://schemas.microsoft.com/office/powerpoint/2010/main" val="3309362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WIDA’s TSM Guidance for 2016-17</a:t>
            </a:r>
          </a:p>
        </p:txBody>
      </p:sp>
      <p:sp>
        <p:nvSpPr>
          <p:cNvPr id="3" name="Content Placeholder 2"/>
          <p:cNvSpPr>
            <a:spLocks noGrp="1"/>
          </p:cNvSpPr>
          <p:nvPr>
            <p:ph idx="1"/>
          </p:nvPr>
        </p:nvSpPr>
        <p:spPr>
          <a:xfrm>
            <a:off x="457199" y="1600200"/>
            <a:ext cx="8365787" cy="4994238"/>
          </a:xfrm>
        </p:spPr>
        <p:txBody>
          <a:bodyPr>
            <a:normAutofit fontScale="92500" lnSpcReduction="20000"/>
          </a:bodyPr>
          <a:lstStyle/>
          <a:p>
            <a:pPr lvl="0"/>
            <a:r>
              <a:rPr lang="en-US" dirty="0"/>
              <a:t>Highly recommend using the 64-bit TSM</a:t>
            </a:r>
          </a:p>
          <a:p>
            <a:pPr lvl="0"/>
            <a:r>
              <a:rPr lang="en-US" dirty="0"/>
              <a:t>All existing TSMs should uninstall and reinstall TSM 9.1</a:t>
            </a:r>
          </a:p>
          <a:p>
            <a:pPr lvl="1"/>
            <a:r>
              <a:rPr lang="en-US" dirty="0"/>
              <a:t>required if moving to 64-bit TSM</a:t>
            </a:r>
          </a:p>
          <a:p>
            <a:pPr lvl="0"/>
            <a:r>
              <a:rPr lang="en-US" dirty="0"/>
              <a:t>Content Caching</a:t>
            </a:r>
          </a:p>
          <a:p>
            <a:pPr lvl="1"/>
            <a:r>
              <a:rPr lang="en-US" dirty="0"/>
              <a:t>Highly recommends site specific TSMs with Content Caching</a:t>
            </a:r>
          </a:p>
          <a:p>
            <a:pPr lvl="1"/>
            <a:r>
              <a:rPr lang="en-US" dirty="0"/>
              <a:t>Sites with high-bandwidth infrastructure may consider other configuration including:</a:t>
            </a:r>
          </a:p>
          <a:p>
            <a:pPr lvl="2"/>
            <a:r>
              <a:rPr lang="en-US" dirty="0"/>
              <a:t>Centralized TSMs </a:t>
            </a:r>
          </a:p>
          <a:p>
            <a:pPr lvl="2"/>
            <a:r>
              <a:rPr lang="en-US" dirty="0"/>
              <a:t>No content caching, in consultation with WIDA and DRC</a:t>
            </a:r>
          </a:p>
          <a:p>
            <a:pPr lvl="0"/>
            <a:r>
              <a:rPr lang="en-US" dirty="0"/>
              <a:t>Response Caching</a:t>
            </a:r>
          </a:p>
          <a:p>
            <a:pPr lvl="1"/>
            <a:r>
              <a:rPr lang="en-US" dirty="0"/>
              <a:t>Available for Writing Test and is optional </a:t>
            </a:r>
          </a:p>
          <a:p>
            <a:pPr lvl="1"/>
            <a:r>
              <a:rPr lang="en-US" dirty="0"/>
              <a:t>Enhanced Speaking Test response processing will not utilize TSM</a:t>
            </a:r>
          </a:p>
          <a:p>
            <a:pPr lvl="1"/>
            <a:r>
              <a:rPr lang="en-US" dirty="0"/>
              <a:t>Listening and Reading Tests continue to not utilize response caching</a:t>
            </a:r>
          </a:p>
          <a:p>
            <a:r>
              <a:rPr lang="en-US" dirty="0"/>
              <a:t>Support of Central Office for ACCESS for ELLs 2.0 is not planned for 2016-17</a:t>
            </a:r>
          </a:p>
        </p:txBody>
      </p:sp>
    </p:spTree>
    <p:extLst>
      <p:ext uri="{BB962C8B-B14F-4D97-AF65-F5344CB8AC3E}">
        <p14:creationId xmlns:p14="http://schemas.microsoft.com/office/powerpoint/2010/main" val="3161154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smtClean="0"/>
              <a:t>DRC Questions?</a:t>
            </a:r>
            <a:endParaRPr lang="en-US" dirty="0"/>
          </a:p>
        </p:txBody>
      </p:sp>
      <p:sp>
        <p:nvSpPr>
          <p:cNvPr id="4" name="Footer Placeholder 3"/>
          <p:cNvSpPr>
            <a:spLocks noGrp="1"/>
          </p:cNvSpPr>
          <p:nvPr>
            <p:ph type="ftr" sz="quarter" idx="4294967295"/>
          </p:nvPr>
        </p:nvSpPr>
        <p:spPr>
          <a:xfrm>
            <a:off x="0" y="6265863"/>
            <a:ext cx="2895600" cy="365125"/>
          </a:xfrm>
        </p:spPr>
        <p:txBody>
          <a:bodyPr/>
          <a:lstStyle/>
          <a:p>
            <a:fld id="{757A2F4E-5D54-B04B-91BD-7E78EE1FE9FD}" type="slidenum">
              <a:rPr lang="en-US" smtClean="0"/>
              <a:pPr/>
              <a:t>26</a:t>
            </a:fld>
            <a:endParaRPr lang="en-US" dirty="0" smtClean="0"/>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t>Pearson’s </a:t>
            </a:r>
            <a:r>
              <a:rPr lang="en-US" dirty="0" err="1" smtClean="0"/>
              <a:t>TestNav</a:t>
            </a:r>
            <a:endParaRPr lang="en-US" dirty="0"/>
          </a:p>
        </p:txBody>
      </p:sp>
    </p:spTree>
    <p:extLst>
      <p:ext uri="{BB962C8B-B14F-4D97-AF65-F5344CB8AC3E}">
        <p14:creationId xmlns:p14="http://schemas.microsoft.com/office/powerpoint/2010/main" val="425110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81000" y="-26126"/>
            <a:ext cx="8382000" cy="782638"/>
          </a:xfrm>
        </p:spPr>
        <p:txBody>
          <a:bodyPr/>
          <a:lstStyle/>
          <a:p>
            <a:r>
              <a:rPr lang="en-US" dirty="0" smtClean="0">
                <a:solidFill>
                  <a:srgbClr val="0070C0"/>
                </a:solidFill>
              </a:rPr>
              <a:t>2016-2017 </a:t>
            </a:r>
            <a:r>
              <a:rPr lang="en-US" dirty="0">
                <a:solidFill>
                  <a:srgbClr val="0070C0"/>
                </a:solidFill>
              </a:rPr>
              <a:t>Timeline</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426688064"/>
              </p:ext>
            </p:extLst>
          </p:nvPr>
        </p:nvGraphicFramePr>
        <p:xfrm>
          <a:off x="76201" y="609600"/>
          <a:ext cx="8991600" cy="6172199"/>
        </p:xfrm>
        <a:graphic>
          <a:graphicData uri="http://schemas.openxmlformats.org/drawingml/2006/table">
            <a:tbl>
              <a:tblPr firstRow="1" firstCol="1" bandRow="1">
                <a:tableStyleId>{5C22544A-7EE6-4342-B048-85BDC9FD1C3A}</a:tableStyleId>
              </a:tblPr>
              <a:tblGrid>
                <a:gridCol w="2971800"/>
                <a:gridCol w="4724399"/>
                <a:gridCol w="1295401"/>
              </a:tblGrid>
              <a:tr h="479950">
                <a:tc>
                  <a:txBody>
                    <a:bodyPr/>
                    <a:lstStyle/>
                    <a:p>
                      <a:pPr marL="0" marR="0" algn="ctr">
                        <a:spcBef>
                          <a:spcPts val="0"/>
                        </a:spcBef>
                        <a:spcAft>
                          <a:spcPts val="0"/>
                        </a:spcAft>
                      </a:pPr>
                      <a:r>
                        <a:rPr lang="en-US" sz="1800" dirty="0" smtClean="0">
                          <a:effectLst/>
                        </a:rPr>
                        <a:t>Task</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Description</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a:t>
                      </a:r>
                      <a:endParaRPr lang="en-US" sz="1800" dirty="0">
                        <a:effectLst/>
                        <a:latin typeface="Times New Roman"/>
                        <a:ea typeface="Calibri"/>
                      </a:endParaRPr>
                    </a:p>
                  </a:txBody>
                  <a:tcPr marL="0" marR="0" marT="0" marB="0" anchor="ctr"/>
                </a:tc>
              </a:tr>
              <a:tr h="5682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latin typeface="+mn-lt"/>
                          <a:ea typeface="Calibri"/>
                        </a:rPr>
                        <a:t>Update proctor Cache Device</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mn-ea"/>
                        </a:rPr>
                        <a:t>Software Install</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Now</a:t>
                      </a:r>
                      <a:endParaRPr lang="en-US" sz="1800" dirty="0">
                        <a:solidFill>
                          <a:srgbClr val="000000"/>
                        </a:solidFill>
                        <a:effectLst/>
                        <a:latin typeface="+mn-lt"/>
                        <a:ea typeface="Calibri"/>
                      </a:endParaRPr>
                    </a:p>
                  </a:txBody>
                  <a:tcPr marL="0" marR="0" marT="0" marB="0" anchor="ctr"/>
                </a:tc>
              </a:tr>
              <a:tr h="751022">
                <a:tc>
                  <a:txBody>
                    <a:bodyPr/>
                    <a:lstStyle/>
                    <a:p>
                      <a:pPr algn="ctr">
                        <a:spcAft>
                          <a:spcPts val="0"/>
                        </a:spcAft>
                      </a:pPr>
                      <a:r>
                        <a:rPr lang="en-US" b="0" dirty="0" smtClean="0">
                          <a:effectLst/>
                        </a:rPr>
                        <a:t>CMAS (ELA, Math, Science, Social Studies) SR/PNP upload </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mn-ea"/>
                        </a:rPr>
                        <a:t>Student Data Upload</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a:t>
                      </a:r>
                      <a:endParaRPr lang="en-US" sz="1800" dirty="0">
                        <a:solidFill>
                          <a:srgbClr val="000000"/>
                        </a:solidFill>
                        <a:effectLst/>
                        <a:latin typeface="+mn-lt"/>
                        <a:ea typeface="Calibri"/>
                      </a:endParaRPr>
                    </a:p>
                  </a:txBody>
                  <a:tcPr marL="0" marR="0" marT="0" marB="0" anchor="ctr"/>
                </a:tc>
              </a:tr>
              <a:tr h="719014">
                <a:tc>
                  <a:txBody>
                    <a:bodyPr/>
                    <a:lstStyle/>
                    <a:p>
                      <a:pPr marL="0" marR="0" algn="ctr">
                        <a:spcBef>
                          <a:spcPts val="0"/>
                        </a:spcBef>
                        <a:spcAft>
                          <a:spcPts val="0"/>
                        </a:spcAft>
                      </a:pPr>
                      <a:r>
                        <a:rPr lang="en-US" sz="1800" b="0" dirty="0" smtClean="0">
                          <a:effectLst/>
                          <a:latin typeface="+mn-lt"/>
                          <a:ea typeface="Calibri"/>
                        </a:rPr>
                        <a:t> Site Readiness Pearson </a:t>
                      </a:r>
                      <a:r>
                        <a:rPr lang="en-US" sz="1800" b="0" dirty="0" err="1" smtClean="0">
                          <a:effectLst/>
                          <a:latin typeface="+mn-lt"/>
                          <a:ea typeface="Calibri"/>
                        </a:rPr>
                        <a:t>TestNav</a:t>
                      </a:r>
                      <a:r>
                        <a:rPr lang="en-US" sz="1800" b="0" dirty="0" smtClean="0">
                          <a:effectLst/>
                          <a:latin typeface="+mn-lt"/>
                          <a:ea typeface="Calibri"/>
                        </a:rPr>
                        <a:t> Technical Training</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Webinar</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a:t>
                      </a:r>
                      <a:endParaRPr lang="en-US" sz="1800" dirty="0">
                        <a:solidFill>
                          <a:srgbClr val="000000"/>
                        </a:solidFill>
                        <a:effectLst/>
                        <a:latin typeface="+mn-lt"/>
                        <a:ea typeface="Calibri"/>
                      </a:endParaRPr>
                    </a:p>
                  </a:txBody>
                  <a:tcPr marL="0" marR="0" marT="0" marB="0" anchor="ctr"/>
                </a:tc>
              </a:tr>
              <a:tr h="903519">
                <a:tc>
                  <a:txBody>
                    <a:bodyPr/>
                    <a:lstStyle/>
                    <a:p>
                      <a:pPr marL="0" marR="0" algn="ctr">
                        <a:spcBef>
                          <a:spcPts val="0"/>
                        </a:spcBef>
                        <a:spcAft>
                          <a:spcPts val="0"/>
                        </a:spcAft>
                      </a:pPr>
                      <a:r>
                        <a:rPr lang="en-US" sz="1800" b="0" dirty="0" smtClean="0">
                          <a:effectLst/>
                          <a:latin typeface="+mn-lt"/>
                        </a:rPr>
                        <a:t>PAN Training Access</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Create practice tests. Tests proctor cache device, TN </a:t>
                      </a:r>
                      <a:r>
                        <a:rPr lang="en-US" sz="1800" dirty="0" err="1" smtClean="0">
                          <a:solidFill>
                            <a:srgbClr val="000000"/>
                          </a:solidFill>
                          <a:effectLst/>
                          <a:latin typeface="+mn-lt"/>
                          <a:ea typeface="Calibri"/>
                        </a:rPr>
                        <a:t>config</a:t>
                      </a:r>
                      <a:r>
                        <a:rPr lang="en-US" sz="1800" dirty="0" smtClean="0">
                          <a:solidFill>
                            <a:srgbClr val="000000"/>
                          </a:solidFill>
                          <a:effectLst/>
                          <a:latin typeface="+mn-lt"/>
                          <a:ea typeface="Calibri"/>
                        </a:rPr>
                        <a:t>, student devices, and</a:t>
                      </a:r>
                      <a:r>
                        <a:rPr lang="en-US" sz="1800" baseline="0" dirty="0" smtClean="0">
                          <a:solidFill>
                            <a:srgbClr val="000000"/>
                          </a:solidFill>
                          <a:effectLst/>
                          <a:latin typeface="+mn-lt"/>
                          <a:ea typeface="Calibri"/>
                        </a:rPr>
                        <a:t> capacity. Does not use SRF files in PAN training.</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TBD</a:t>
                      </a:r>
                      <a:endParaRPr lang="en-US" sz="1800" dirty="0">
                        <a:solidFill>
                          <a:srgbClr val="000000"/>
                        </a:solidFill>
                        <a:effectLst/>
                        <a:latin typeface="+mn-lt"/>
                        <a:ea typeface="Calibri"/>
                      </a:endParaRPr>
                    </a:p>
                  </a:txBody>
                  <a:tcPr marL="0" marR="0" marT="0" marB="0" anchor="ctr"/>
                </a:tc>
              </a:tr>
              <a:tr h="871900">
                <a:tc>
                  <a:txBody>
                    <a:bodyPr/>
                    <a:lstStyle/>
                    <a:p>
                      <a:pPr marL="0" marR="0" algn="ctr">
                        <a:spcBef>
                          <a:spcPts val="0"/>
                        </a:spcBef>
                        <a:spcAft>
                          <a:spcPts val="0"/>
                        </a:spcAft>
                      </a:pPr>
                      <a:r>
                        <a:rPr lang="en-US" sz="1800" b="0" dirty="0" err="1" smtClean="0">
                          <a:effectLst/>
                          <a:latin typeface="+mn-lt"/>
                        </a:rPr>
                        <a:t>TestNav</a:t>
                      </a:r>
                      <a:r>
                        <a:rPr lang="en-US" sz="1800" b="0" dirty="0" smtClean="0">
                          <a:effectLst/>
                          <a:latin typeface="+mn-lt"/>
                        </a:rPr>
                        <a:t> Configuration in PAN</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Points sessions to proctor caching’s IP address</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TBD</a:t>
                      </a:r>
                      <a:endParaRPr lang="en-US" sz="1800" dirty="0">
                        <a:solidFill>
                          <a:srgbClr val="000000"/>
                        </a:solidFill>
                        <a:effectLst/>
                        <a:latin typeface="+mn-lt"/>
                        <a:ea typeface="Calibri"/>
                      </a:endParaRPr>
                    </a:p>
                  </a:txBody>
                  <a:tcPr marL="0" marR="0" marT="0" marB="0" anchor="ctr"/>
                </a:tc>
              </a:tr>
              <a:tr h="10373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latin typeface="+mn-lt"/>
                          <a:ea typeface="Calibri"/>
                        </a:rPr>
                        <a:t>Device Student Preparation</a:t>
                      </a:r>
                    </a:p>
                    <a:p>
                      <a:pPr marL="0" marR="0" algn="ctr">
                        <a:spcBef>
                          <a:spcPts val="0"/>
                        </a:spcBef>
                        <a:spcAft>
                          <a:spcPts val="0"/>
                        </a:spcAft>
                      </a:pPr>
                      <a:endParaRPr lang="en-US" sz="1800" b="0" dirty="0" smtClean="0">
                        <a:effectLst/>
                        <a:latin typeface="+mn-lt"/>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Install Client or Prepare Test Components</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a:t>
                      </a:r>
                      <a:endParaRPr lang="en-US" sz="1800" dirty="0">
                        <a:solidFill>
                          <a:srgbClr val="000000"/>
                        </a:solidFill>
                        <a:effectLst/>
                        <a:latin typeface="+mn-lt"/>
                        <a:ea typeface="Calibri"/>
                      </a:endParaRPr>
                    </a:p>
                  </a:txBody>
                  <a:tcPr marL="0" marR="0" marT="0" marB="0" anchor="ctr"/>
                </a:tc>
              </a:tr>
              <a:tr h="841144">
                <a:tc>
                  <a:txBody>
                    <a:bodyPr/>
                    <a:lstStyle/>
                    <a:p>
                      <a:pPr marL="0" marR="0" algn="ctr">
                        <a:spcBef>
                          <a:spcPts val="0"/>
                        </a:spcBef>
                        <a:spcAft>
                          <a:spcPts val="0"/>
                        </a:spcAft>
                      </a:pPr>
                      <a:r>
                        <a:rPr lang="en-US" sz="1800" b="0" dirty="0" smtClean="0">
                          <a:effectLst/>
                          <a:latin typeface="+mn-lt"/>
                        </a:rPr>
                        <a:t>Cache Test Content</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40404"/>
                          </a:solidFill>
                          <a:effectLst/>
                          <a:latin typeface="+mn-lt"/>
                          <a:ea typeface="Calibri"/>
                        </a:rPr>
                        <a:t>Decide</a:t>
                      </a:r>
                      <a:r>
                        <a:rPr lang="en-US" sz="1800" baseline="0" dirty="0" smtClean="0">
                          <a:solidFill>
                            <a:srgbClr val="040404"/>
                          </a:solidFill>
                          <a:effectLst/>
                          <a:latin typeface="+mn-lt"/>
                          <a:ea typeface="Calibri"/>
                        </a:rPr>
                        <a:t> if Cashing by Test or by Session</a:t>
                      </a:r>
                      <a:endParaRPr lang="en-US" sz="1800" dirty="0" smtClean="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March</a:t>
                      </a:r>
                    </a:p>
                  </a:txBody>
                  <a:tcPr marL="0" marR="0" marT="0" marB="0" anchor="ctr"/>
                </a:tc>
              </a:tr>
            </a:tbl>
          </a:graphicData>
        </a:graphic>
      </p:graphicFrame>
    </p:spTree>
    <p:extLst>
      <p:ext uri="{BB962C8B-B14F-4D97-AF65-F5344CB8AC3E}">
        <p14:creationId xmlns:p14="http://schemas.microsoft.com/office/powerpoint/2010/main" val="294183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5847"/>
            <a:ext cx="8533660" cy="782073"/>
          </a:xfrm>
        </p:spPr>
        <p:txBody>
          <a:bodyPr/>
          <a:lstStyle/>
          <a:p>
            <a:r>
              <a:rPr lang="en-US" dirty="0" smtClean="0"/>
              <a:t>2016-2017 TestNav </a:t>
            </a:r>
            <a:r>
              <a:rPr lang="en-US" dirty="0"/>
              <a:t>Components</a:t>
            </a:r>
          </a:p>
        </p:txBody>
      </p:sp>
      <p:graphicFrame>
        <p:nvGraphicFramePr>
          <p:cNvPr id="3" name="Table 3"/>
          <p:cNvGraphicFramePr>
            <a:graphicFrameLocks noGrp="1"/>
          </p:cNvGraphicFramePr>
          <p:nvPr>
            <p:extLst>
              <p:ext uri="{D42A27DB-BD31-4B8C-83A1-F6EECF244321}">
                <p14:modId xmlns:p14="http://schemas.microsoft.com/office/powerpoint/2010/main" val="632008049"/>
              </p:ext>
            </p:extLst>
          </p:nvPr>
        </p:nvGraphicFramePr>
        <p:xfrm>
          <a:off x="228600" y="1295400"/>
          <a:ext cx="8686799" cy="4764931"/>
        </p:xfrm>
        <a:graphic>
          <a:graphicData uri="http://schemas.openxmlformats.org/drawingml/2006/table">
            <a:tbl>
              <a:tblPr firstRow="1" bandRow="1">
                <a:tableStyleId>{5C22544A-7EE6-4342-B048-85BDC9FD1C3A}</a:tableStyleId>
              </a:tblPr>
              <a:tblGrid>
                <a:gridCol w="1524000"/>
                <a:gridCol w="1371600"/>
                <a:gridCol w="2514600"/>
                <a:gridCol w="3276599"/>
              </a:tblGrid>
              <a:tr h="1006227">
                <a:tc>
                  <a:txBody>
                    <a:bodyPr/>
                    <a:lstStyle/>
                    <a:p>
                      <a:r>
                        <a:rPr lang="en-US" sz="2000" dirty="0" smtClean="0"/>
                        <a:t>Component</a:t>
                      </a:r>
                      <a:endParaRPr lang="en-US" sz="2000" dirty="0"/>
                    </a:p>
                  </a:txBody>
                  <a:tcPr/>
                </a:tc>
                <a:tc>
                  <a:txBody>
                    <a:bodyPr/>
                    <a:lstStyle/>
                    <a:p>
                      <a:r>
                        <a:rPr lang="en-US" sz="2000" dirty="0" smtClean="0"/>
                        <a:t>Current Software Version</a:t>
                      </a:r>
                      <a:endParaRPr lang="en-US" sz="2000" dirty="0"/>
                    </a:p>
                  </a:txBody>
                  <a:tcPr/>
                </a:tc>
                <a:tc>
                  <a:txBody>
                    <a:bodyPr/>
                    <a:lstStyle/>
                    <a:p>
                      <a:r>
                        <a:rPr lang="en-US" sz="2000" dirty="0" smtClean="0"/>
                        <a:t>Next Release date</a:t>
                      </a:r>
                      <a:endParaRPr lang="en-US" sz="2000" dirty="0"/>
                    </a:p>
                  </a:txBody>
                  <a:tcPr/>
                </a:tc>
                <a:tc>
                  <a:txBody>
                    <a:bodyPr/>
                    <a:lstStyle/>
                    <a:p>
                      <a:r>
                        <a:rPr lang="en-US" sz="2000" dirty="0" smtClean="0"/>
                        <a:t>Recommendations</a:t>
                      </a:r>
                      <a:endParaRPr lang="en-US" sz="2000" dirty="0"/>
                    </a:p>
                  </a:txBody>
                  <a:tcPr/>
                </a:tc>
              </a:tr>
              <a:tr h="962334">
                <a:tc>
                  <a:txBody>
                    <a:bodyPr/>
                    <a:lstStyle/>
                    <a:p>
                      <a:r>
                        <a:rPr lang="en-US" dirty="0" smtClean="0">
                          <a:solidFill>
                            <a:srgbClr val="000000"/>
                          </a:solidFill>
                        </a:rPr>
                        <a:t>Proctor Caching</a:t>
                      </a:r>
                      <a:endParaRPr lang="en-US" dirty="0">
                        <a:solidFill>
                          <a:srgbClr val="000000"/>
                        </a:solidFill>
                      </a:endParaRPr>
                    </a:p>
                  </a:txBody>
                  <a:tcPr/>
                </a:tc>
                <a:tc>
                  <a:txBody>
                    <a:bodyPr/>
                    <a:lstStyle/>
                    <a:p>
                      <a:r>
                        <a:rPr lang="en-US" dirty="0" smtClean="0">
                          <a:solidFill>
                            <a:srgbClr val="000000"/>
                          </a:solidFill>
                        </a:rPr>
                        <a:t>v2016.9.0.0</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Eliminates the JAVA requirement for caching test content in PA next.</a:t>
                      </a:r>
                      <a:endParaRPr lang="en-US" dirty="0">
                        <a:solidFill>
                          <a:srgbClr val="000000"/>
                        </a:solidFill>
                      </a:endParaRPr>
                    </a:p>
                  </a:txBody>
                  <a:tcPr/>
                </a:tc>
              </a:tr>
              <a:tr h="1418377">
                <a:tc>
                  <a:txBody>
                    <a:bodyPr/>
                    <a:lstStyle/>
                    <a:p>
                      <a:r>
                        <a:rPr lang="en-US" dirty="0" smtClean="0">
                          <a:solidFill>
                            <a:srgbClr val="000000"/>
                          </a:solidFill>
                        </a:rPr>
                        <a:t>TestNav</a:t>
                      </a:r>
                      <a:endParaRPr lang="en-US" dirty="0">
                        <a:solidFill>
                          <a:srgbClr val="000000"/>
                        </a:solidFill>
                      </a:endParaRPr>
                    </a:p>
                  </a:txBody>
                  <a:tcPr/>
                </a:tc>
                <a:tc>
                  <a:txBody>
                    <a:bodyPr/>
                    <a:lstStyle/>
                    <a:p>
                      <a:r>
                        <a:rPr lang="en-US" dirty="0" smtClean="0">
                          <a:solidFill>
                            <a:srgbClr val="000000"/>
                          </a:solidFill>
                        </a:rPr>
                        <a:t>v8.7</a:t>
                      </a:r>
                      <a:endParaRPr lang="en-US"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rgbClr val="000000"/>
                          </a:solidFill>
                          <a:effectLst/>
                          <a:latin typeface="+mn-lt"/>
                          <a:ea typeface="+mn-ea"/>
                          <a:cs typeface="+mn-cs"/>
                        </a:rPr>
                        <a:t>Installable TestNav -</a:t>
                      </a:r>
                      <a:endParaRPr lang="en-US" dirty="0" smtClean="0">
                        <a:solidFill>
                          <a:srgbClr val="00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000000"/>
                          </a:solidFill>
                        </a:rPr>
                        <a:t>v8.7</a:t>
                      </a:r>
                      <a:r>
                        <a:rPr lang="en-US" b="1" baseline="0" dirty="0" smtClean="0">
                          <a:solidFill>
                            <a:srgbClr val="000000"/>
                          </a:solidFill>
                        </a:rPr>
                        <a:t> </a:t>
                      </a:r>
                      <a:r>
                        <a:rPr lang="en-US" b="0" baseline="0" dirty="0" smtClean="0">
                          <a:solidFill>
                            <a:srgbClr val="000000"/>
                          </a:solidFill>
                        </a:rPr>
                        <a:t>available now </a:t>
                      </a:r>
                      <a:endParaRPr lang="en-US" b="0" dirty="0" smtClean="0">
                        <a:solidFill>
                          <a:srgbClr val="000000"/>
                        </a:solidFill>
                      </a:endParaRPr>
                    </a:p>
                    <a:p>
                      <a:r>
                        <a:rPr lang="en-US" b="1" dirty="0" smtClean="0">
                          <a:solidFill>
                            <a:srgbClr val="000000"/>
                          </a:solidFill>
                        </a:rPr>
                        <a:t>v8.8</a:t>
                      </a:r>
                      <a:r>
                        <a:rPr lang="en-US" baseline="0" dirty="0" smtClean="0">
                          <a:solidFill>
                            <a:srgbClr val="000000"/>
                          </a:solidFill>
                        </a:rPr>
                        <a:t> anticipated release in December</a:t>
                      </a:r>
                      <a:endParaRPr lang="en-US" dirty="0">
                        <a:solidFill>
                          <a:srgbClr val="000000"/>
                        </a:solidFill>
                      </a:endParaRPr>
                    </a:p>
                  </a:txBody>
                  <a:tcPr/>
                </a:tc>
                <a:tc>
                  <a:txBody>
                    <a:bodyPr/>
                    <a:lstStyle/>
                    <a:p>
                      <a:r>
                        <a:rPr lang="en-US" dirty="0" smtClean="0">
                          <a:solidFill>
                            <a:srgbClr val="000000"/>
                          </a:solidFill>
                        </a:rPr>
                        <a:t>Wait</a:t>
                      </a:r>
                      <a:r>
                        <a:rPr lang="en-US" baseline="0" dirty="0" smtClean="0">
                          <a:solidFill>
                            <a:srgbClr val="000000"/>
                          </a:solidFill>
                        </a:rPr>
                        <a:t> until TN </a:t>
                      </a:r>
                      <a:r>
                        <a:rPr lang="en-US" b="1" baseline="0" dirty="0" smtClean="0">
                          <a:solidFill>
                            <a:srgbClr val="000000"/>
                          </a:solidFill>
                        </a:rPr>
                        <a:t>8.8</a:t>
                      </a:r>
                      <a:r>
                        <a:rPr lang="en-US" baseline="0" dirty="0" smtClean="0">
                          <a:solidFill>
                            <a:srgbClr val="000000"/>
                          </a:solidFill>
                        </a:rPr>
                        <a:t> for spring testing then run full testing.</a:t>
                      </a:r>
                      <a:endParaRPr lang="en-US" dirty="0">
                        <a:solidFill>
                          <a:srgbClr val="000000"/>
                        </a:solidFill>
                      </a:endParaRPr>
                    </a:p>
                  </a:txBody>
                  <a:tcPr/>
                </a:tc>
              </a:tr>
              <a:tr h="673634">
                <a:tc>
                  <a:txBody>
                    <a:bodyPr/>
                    <a:lstStyle/>
                    <a:p>
                      <a:r>
                        <a:rPr lang="en-US" dirty="0" smtClean="0">
                          <a:solidFill>
                            <a:srgbClr val="000000"/>
                          </a:solidFill>
                        </a:rPr>
                        <a:t>iPad App</a:t>
                      </a:r>
                      <a:endParaRPr lang="en-US" dirty="0">
                        <a:solidFill>
                          <a:srgbClr val="000000"/>
                        </a:solidFill>
                      </a:endParaRPr>
                    </a:p>
                  </a:txBody>
                  <a:tcPr/>
                </a:tc>
                <a:tc>
                  <a:txBody>
                    <a:bodyPr/>
                    <a:lstStyle/>
                    <a:p>
                      <a:r>
                        <a:rPr lang="en-US" dirty="0" smtClean="0">
                          <a:solidFill>
                            <a:srgbClr val="000000"/>
                          </a:solidFill>
                        </a:rPr>
                        <a:t>v1.5.1</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Select App Check from the User dropdown menu</a:t>
                      </a:r>
                      <a:endParaRPr lang="en-US" dirty="0">
                        <a:solidFill>
                          <a:srgbClr val="000000"/>
                        </a:solidFill>
                      </a:endParaRPr>
                    </a:p>
                  </a:txBody>
                  <a:tcPr/>
                </a:tc>
              </a:tr>
              <a:tr h="704359">
                <a:tc>
                  <a:txBody>
                    <a:bodyPr/>
                    <a:lstStyle/>
                    <a:p>
                      <a:r>
                        <a:rPr lang="en-US" dirty="0" smtClean="0">
                          <a:solidFill>
                            <a:srgbClr val="000000"/>
                          </a:solidFill>
                        </a:rPr>
                        <a:t>Chromebook App</a:t>
                      </a:r>
                      <a:endParaRPr lang="en-US" dirty="0">
                        <a:solidFill>
                          <a:srgbClr val="000000"/>
                        </a:solidFill>
                      </a:endParaRPr>
                    </a:p>
                  </a:txBody>
                  <a:tcPr/>
                </a:tc>
                <a:tc>
                  <a:txBody>
                    <a:bodyPr/>
                    <a:lstStyle/>
                    <a:p>
                      <a:r>
                        <a:rPr lang="en-US" dirty="0" smtClean="0">
                          <a:solidFill>
                            <a:srgbClr val="000000"/>
                          </a:solidFill>
                        </a:rPr>
                        <a:t>v1.5.78</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Select App Check from the User dropdown menu</a:t>
                      </a:r>
                      <a:endParaRPr lang="en-US" dirty="0">
                        <a:solidFill>
                          <a:srgbClr val="000000"/>
                        </a:solidFill>
                      </a:endParaRPr>
                    </a:p>
                  </a:txBody>
                  <a:tcPr/>
                </a:tc>
              </a:tr>
            </a:tbl>
          </a:graphicData>
        </a:graphic>
      </p:graphicFrame>
    </p:spTree>
    <p:extLst>
      <p:ext uri="{BB962C8B-B14F-4D97-AF65-F5344CB8AC3E}">
        <p14:creationId xmlns:p14="http://schemas.microsoft.com/office/powerpoint/2010/main" val="4041026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381000" y="0"/>
            <a:ext cx="8382000" cy="609600"/>
          </a:xfrm>
        </p:spPr>
        <p:txBody>
          <a:bodyPr/>
          <a:lstStyle/>
          <a:p>
            <a:r>
              <a:rPr lang="en-US" dirty="0">
                <a:solidFill>
                  <a:schemeClr val="accent3">
                    <a:lumMod val="75000"/>
                  </a:schemeClr>
                </a:solidFill>
              </a:rPr>
              <a:t>2016-2017 Assessment Calendar</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1025106798"/>
              </p:ext>
            </p:extLst>
          </p:nvPr>
        </p:nvGraphicFramePr>
        <p:xfrm>
          <a:off x="236844" y="762000"/>
          <a:ext cx="8754755" cy="5305912"/>
        </p:xfrm>
        <a:graphic>
          <a:graphicData uri="http://schemas.openxmlformats.org/drawingml/2006/table">
            <a:tbl>
              <a:tblPr firstRow="1" firstCol="1" bandRow="1">
                <a:tableStyleId>{8799B23B-EC83-4686-B30A-512413B5E67A}</a:tableStyleId>
              </a:tblPr>
              <a:tblGrid>
                <a:gridCol w="3445830"/>
                <a:gridCol w="1103540"/>
                <a:gridCol w="4205385"/>
              </a:tblGrid>
              <a:tr h="297275">
                <a:tc>
                  <a:txBody>
                    <a:bodyPr/>
                    <a:lstStyle/>
                    <a:p>
                      <a:pPr marL="0" marR="0" algn="ctr">
                        <a:spcBef>
                          <a:spcPts val="0"/>
                        </a:spcBef>
                        <a:spcAft>
                          <a:spcPts val="0"/>
                        </a:spcAft>
                      </a:pPr>
                      <a:r>
                        <a:rPr lang="en-US" sz="1800" dirty="0">
                          <a:effectLst/>
                        </a:rPr>
                        <a:t>Assessment</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Grade</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effectLst/>
                        <a:latin typeface="Times New Roman"/>
                        <a:ea typeface="Calibri"/>
                      </a:endParaRPr>
                    </a:p>
                  </a:txBody>
                  <a:tcPr marL="0" marR="0" marT="0" marB="0" anchor="ctr"/>
                </a:tc>
              </a:tr>
              <a:tr h="76942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70C0"/>
                          </a:solidFill>
                          <a:effectLst/>
                          <a:latin typeface="+mn-lt"/>
                          <a:ea typeface="Calibri"/>
                          <a:cs typeface="+mn-cs"/>
                        </a:rPr>
                        <a:t>ACCESS for ELLs® - Reading, Writing, Speaking and Listening</a:t>
                      </a: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K-12</a:t>
                      </a:r>
                      <a:endParaRPr lang="en-US" sz="18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 9 - February 10, 2017</a:t>
                      </a:r>
                      <a:endParaRPr lang="en-US" sz="1800" dirty="0">
                        <a:solidFill>
                          <a:srgbClr val="000000"/>
                        </a:solidFill>
                        <a:effectLst/>
                        <a:latin typeface="+mn-lt"/>
                        <a:ea typeface="Calibri"/>
                      </a:endParaRPr>
                    </a:p>
                  </a:txBody>
                  <a:tcPr marL="0" marR="0" marT="0" marB="0" anchor="ctr"/>
                </a:tc>
              </a:tr>
              <a:tr h="4684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70C0"/>
                          </a:solidFill>
                          <a:effectLst/>
                          <a:latin typeface="+mn-lt"/>
                          <a:ea typeface="Calibri"/>
                          <a:cs typeface="+mn-cs"/>
                        </a:rPr>
                        <a:t>CMAS and CoAlt: Social Studies*</a:t>
                      </a: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4, 7</a:t>
                      </a:r>
                      <a:endParaRPr lang="en-US" sz="1800" baseline="300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dirty="0" smtClean="0">
                          <a:solidFill>
                            <a:srgbClr val="000000"/>
                          </a:solidFill>
                          <a:latin typeface="+mn-lt"/>
                        </a:rPr>
                        <a:t>April 10 - April 28, 2017</a:t>
                      </a:r>
                      <a:endParaRPr lang="en-US" sz="1800" baseline="30000" dirty="0">
                        <a:solidFill>
                          <a:srgbClr val="000000"/>
                        </a:solidFill>
                        <a:effectLst/>
                        <a:latin typeface="+mn-lt"/>
                        <a:ea typeface="Calibri"/>
                      </a:endParaRPr>
                    </a:p>
                  </a:txBody>
                  <a:tcPr marL="0" marR="0" marT="0" marB="0" anchor="ctr"/>
                </a:tc>
              </a:tr>
              <a:tr h="4684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70C0"/>
                          </a:solidFill>
                          <a:effectLst/>
                          <a:latin typeface="+mn-lt"/>
                          <a:ea typeface="Calibri"/>
                          <a:cs typeface="+mn-cs"/>
                        </a:rPr>
                        <a:t>CMAS and CoAlt: Science</a:t>
                      </a: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5, 8, 11</a:t>
                      </a:r>
                      <a:endParaRPr lang="en-US" sz="1800" baseline="300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dirty="0" smtClean="0">
                          <a:solidFill>
                            <a:srgbClr val="000000"/>
                          </a:solidFill>
                          <a:latin typeface="+mn-lt"/>
                        </a:rPr>
                        <a:t>April 10 - April 28, 2017</a:t>
                      </a:r>
                      <a:r>
                        <a:rPr lang="en-US" baseline="30000" dirty="0" smtClean="0">
                          <a:solidFill>
                            <a:srgbClr val="000000"/>
                          </a:solidFill>
                          <a:latin typeface="+mn-lt"/>
                        </a:rPr>
                        <a:t>2</a:t>
                      </a:r>
                      <a:endParaRPr lang="en-US" sz="1800" baseline="30000" dirty="0">
                        <a:solidFill>
                          <a:srgbClr val="000000"/>
                        </a:solidFill>
                        <a:effectLst/>
                        <a:latin typeface="+mn-lt"/>
                        <a:ea typeface="Calibri"/>
                      </a:endParaRPr>
                    </a:p>
                  </a:txBody>
                  <a:tcPr marL="0" marR="0" marT="0" marB="0" anchor="ctr"/>
                </a:tc>
              </a:tr>
              <a:tr h="3903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70C0"/>
                          </a:solidFill>
                          <a:effectLst/>
                          <a:latin typeface="+mn-lt"/>
                          <a:ea typeface="Calibri"/>
                          <a:cs typeface="+mn-cs"/>
                        </a:rPr>
                        <a:t>CMAS: PARCC ELA and Math **</a:t>
                      </a: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3-9</a:t>
                      </a:r>
                      <a:endParaRPr lang="en-US" sz="1800" dirty="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b="0" dirty="0" smtClean="0">
                          <a:solidFill>
                            <a:srgbClr val="000000"/>
                          </a:solidFill>
                          <a:effectLst/>
                          <a:latin typeface="+mn-lt"/>
                          <a:ea typeface="Calibri"/>
                        </a:rPr>
                        <a:t>April 10 - </a:t>
                      </a:r>
                      <a:r>
                        <a:rPr lang="en-US" sz="1800" b="0" baseline="0" dirty="0" smtClean="0">
                          <a:solidFill>
                            <a:srgbClr val="000000"/>
                          </a:solidFill>
                          <a:effectLst/>
                          <a:latin typeface="+mn-lt"/>
                          <a:ea typeface="Calibri"/>
                        </a:rPr>
                        <a:t>April 28, 2017</a:t>
                      </a:r>
                      <a:r>
                        <a:rPr lang="en-US" baseline="30000" dirty="0" smtClean="0">
                          <a:solidFill>
                            <a:srgbClr val="000000"/>
                          </a:solidFill>
                          <a:latin typeface="+mn-lt"/>
                        </a:rPr>
                        <a:t>2</a:t>
                      </a:r>
                      <a:endParaRPr lang="en-US" sz="1800" b="0" baseline="0" dirty="0" smtClean="0">
                        <a:solidFill>
                          <a:srgbClr val="000000"/>
                        </a:solidFill>
                        <a:effectLst/>
                        <a:latin typeface="+mn-lt"/>
                        <a:ea typeface="Calibri"/>
                      </a:endParaRPr>
                    </a:p>
                  </a:txBody>
                  <a:tcPr marL="0" marR="0" marT="0" marB="0" anchor="ctr"/>
                </a:tc>
              </a:tr>
              <a:tr h="612691">
                <a:tc>
                  <a:txBody>
                    <a:bodyPr/>
                    <a:lstStyle/>
                    <a:p>
                      <a:pPr marL="0" marR="0" algn="ctr">
                        <a:spcBef>
                          <a:spcPts val="0"/>
                        </a:spcBef>
                        <a:spcAft>
                          <a:spcPts val="0"/>
                        </a:spcAft>
                      </a:pPr>
                      <a:r>
                        <a:rPr lang="en-US" sz="1800" dirty="0" smtClean="0">
                          <a:solidFill>
                            <a:srgbClr val="0070C0"/>
                          </a:solidFill>
                          <a:effectLst/>
                          <a:latin typeface="+mn-lt"/>
                          <a:ea typeface="Calibri"/>
                        </a:rPr>
                        <a:t>CoAlt: DLM ELA and</a:t>
                      </a:r>
                      <a:r>
                        <a:rPr lang="en-US" sz="1800" baseline="0" dirty="0" smtClean="0">
                          <a:solidFill>
                            <a:srgbClr val="0070C0"/>
                          </a:solidFill>
                          <a:effectLst/>
                          <a:latin typeface="+mn-lt"/>
                          <a:ea typeface="Calibri"/>
                        </a:rPr>
                        <a:t> Math</a:t>
                      </a:r>
                      <a:endParaRPr lang="en-US" sz="1800" dirty="0">
                        <a:solidFill>
                          <a:srgbClr val="0070C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3-11</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Aligned to CMAS: ELA</a:t>
                      </a:r>
                      <a:r>
                        <a:rPr lang="en-US" sz="1800" baseline="0" dirty="0" smtClean="0">
                          <a:solidFill>
                            <a:srgbClr val="000000"/>
                          </a:solidFill>
                          <a:effectLst/>
                          <a:latin typeface="+mn-lt"/>
                          <a:ea typeface="Calibri"/>
                        </a:rPr>
                        <a:t> and Math schedule</a:t>
                      </a:r>
                      <a:endParaRPr lang="en-US" sz="1800" dirty="0">
                        <a:solidFill>
                          <a:srgbClr val="000000"/>
                        </a:solidFill>
                        <a:effectLst/>
                        <a:latin typeface="+mn-lt"/>
                        <a:ea typeface="Calibri"/>
                      </a:endParaRPr>
                    </a:p>
                  </a:txBody>
                  <a:tcPr marL="0" marR="0" marT="0" marB="0" anchor="ctr"/>
                </a:tc>
              </a:tr>
              <a:tr h="612691">
                <a:tc>
                  <a:txBody>
                    <a:bodyPr/>
                    <a:lstStyle/>
                    <a:p>
                      <a:pPr marL="0" marR="0" algn="ctr">
                        <a:spcBef>
                          <a:spcPts val="0"/>
                        </a:spcBef>
                        <a:spcAft>
                          <a:spcPts val="0"/>
                        </a:spcAft>
                      </a:pPr>
                      <a:r>
                        <a:rPr lang="en-US" sz="1800" dirty="0" smtClean="0">
                          <a:effectLst/>
                          <a:latin typeface="+mn-lt"/>
                          <a:ea typeface="Calibri"/>
                        </a:rPr>
                        <a:t>PSAT 10</a:t>
                      </a:r>
                      <a:endParaRPr lang="en-US" sz="1800" baseline="0" dirty="0" smtClean="0">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40404"/>
                          </a:solidFill>
                          <a:effectLst/>
                          <a:latin typeface="+mn-lt"/>
                          <a:ea typeface="Calibri"/>
                        </a:rPr>
                        <a:t>10</a:t>
                      </a:r>
                    </a:p>
                  </a:txBody>
                  <a:tcPr marL="0" marR="0" marT="0" marB="0" anchor="ctr"/>
                </a:tc>
                <a:tc>
                  <a:txBody>
                    <a:bodyPr/>
                    <a:lstStyle/>
                    <a:p>
                      <a:pPr algn="ctr"/>
                      <a:r>
                        <a:rPr lang="en-US" sz="1800" b="0" i="0" kern="1200" dirty="0" smtClean="0">
                          <a:solidFill>
                            <a:srgbClr val="000000"/>
                          </a:solidFill>
                          <a:effectLst/>
                          <a:latin typeface="+mn-lt"/>
                          <a:ea typeface="+mn-ea"/>
                          <a:cs typeface="+mn-cs"/>
                        </a:rPr>
                        <a:t>April 11</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or April 12</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a:t>
                      </a:r>
                    </a:p>
                    <a:p>
                      <a:pPr algn="ctr"/>
                      <a:r>
                        <a:rPr lang="en-US" sz="1800" b="0" i="0" kern="1200" dirty="0" smtClean="0">
                          <a:solidFill>
                            <a:srgbClr val="000000"/>
                          </a:solidFill>
                          <a:effectLst/>
                          <a:latin typeface="+mn-lt"/>
                          <a:ea typeface="+mn-ea"/>
                          <a:cs typeface="+mn-cs"/>
                        </a:rPr>
                        <a:t>April 25</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or April 26</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 make-up</a:t>
                      </a:r>
                      <a:endParaRPr lang="en-US" sz="1800" b="0" i="0" kern="1200" dirty="0">
                        <a:solidFill>
                          <a:srgbClr val="000000"/>
                        </a:solidFill>
                        <a:effectLst/>
                        <a:latin typeface="+mn-lt"/>
                        <a:ea typeface="+mn-ea"/>
                        <a:cs typeface="+mn-cs"/>
                      </a:endParaRPr>
                    </a:p>
                  </a:txBody>
                  <a:tcPr marL="0" marR="0" marT="0" marB="0" anchor="ctr"/>
                </a:tc>
              </a:tr>
              <a:tr h="1686494">
                <a:tc>
                  <a:txBody>
                    <a:bodyPr/>
                    <a:lstStyle/>
                    <a:p>
                      <a:pPr marL="0" marR="0" algn="ctr">
                        <a:spcBef>
                          <a:spcPts val="0"/>
                        </a:spcBef>
                        <a:spcAft>
                          <a:spcPts val="0"/>
                        </a:spcAft>
                      </a:pPr>
                      <a:r>
                        <a:rPr lang="en-US" sz="1800" dirty="0" smtClean="0">
                          <a:effectLst/>
                          <a:latin typeface="+mn-lt"/>
                        </a:rPr>
                        <a:t>SAT</a:t>
                      </a:r>
                      <a:endParaRPr lang="en-US" sz="1800" baseline="0" dirty="0" smtClean="0">
                        <a:effectLst/>
                        <a:latin typeface="+mn-lt"/>
                      </a:endParaRPr>
                    </a:p>
                  </a:txBody>
                  <a:tcPr marL="0" marR="0" marT="0" marB="0" anchor="ctr"/>
                </a:tc>
                <a:tc>
                  <a:txBody>
                    <a:bodyPr/>
                    <a:lstStyle/>
                    <a:p>
                      <a:pPr marL="0" marR="0" algn="ctr">
                        <a:spcBef>
                          <a:spcPts val="0"/>
                        </a:spcBef>
                        <a:spcAft>
                          <a:spcPts val="0"/>
                        </a:spcAft>
                      </a:pPr>
                      <a:r>
                        <a:rPr lang="en-US" sz="1800" dirty="0" smtClean="0">
                          <a:solidFill>
                            <a:srgbClr val="040404"/>
                          </a:solidFill>
                          <a:effectLst/>
                          <a:latin typeface="+mn-lt"/>
                          <a:ea typeface="Calibri"/>
                        </a:rPr>
                        <a:t>11</a:t>
                      </a:r>
                      <a:endParaRPr lang="en-US" sz="1800" dirty="0">
                        <a:solidFill>
                          <a:srgbClr val="040404"/>
                        </a:solidFill>
                        <a:effectLst/>
                        <a:latin typeface="+mn-lt"/>
                        <a:ea typeface="Calibri"/>
                      </a:endParaRPr>
                    </a:p>
                  </a:txBody>
                  <a:tcPr marL="0" marR="0" marT="0" marB="0" anchor="ctr"/>
                </a:tc>
                <a:tc>
                  <a:txBody>
                    <a:bodyPr/>
                    <a:lstStyle/>
                    <a:p>
                      <a:pPr algn="ctr"/>
                      <a:r>
                        <a:rPr lang="en-US" sz="1800" b="0" i="0" kern="1200" dirty="0" smtClean="0">
                          <a:solidFill>
                            <a:srgbClr val="000000"/>
                          </a:solidFill>
                          <a:effectLst/>
                          <a:latin typeface="+mn-lt"/>
                          <a:ea typeface="+mn-ea"/>
                          <a:cs typeface="+mn-cs"/>
                        </a:rPr>
                        <a:t>April 11</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a:t>
                      </a:r>
                    </a:p>
                    <a:p>
                      <a:pPr marL="0" marR="0" indent="0" algn="l" defTabSz="914400" rtl="0" eaLnBrk="1" fontAlgn="t" latinLnBrk="0" hangingPunct="1">
                        <a:lnSpc>
                          <a:spcPct val="100000"/>
                        </a:lnSpc>
                        <a:spcBef>
                          <a:spcPts val="0"/>
                        </a:spcBef>
                        <a:spcAft>
                          <a:spcPts val="0"/>
                        </a:spcAft>
                        <a:buClrTx/>
                        <a:buSzTx/>
                        <a:buFontTx/>
                        <a:buNone/>
                        <a:tabLst/>
                        <a:defRPr/>
                      </a:pPr>
                      <a:r>
                        <a:rPr lang="en-US" sz="1800" b="0" i="0" kern="1200" dirty="0" smtClean="0">
                          <a:solidFill>
                            <a:srgbClr val="000000"/>
                          </a:solidFill>
                          <a:effectLst/>
                          <a:latin typeface="+mn-lt"/>
                          <a:ea typeface="+mn-ea"/>
                          <a:cs typeface="+mn-cs"/>
                        </a:rPr>
                        <a:t>April 25</a:t>
                      </a:r>
                      <a:r>
                        <a:rPr lang="en-US" sz="1800" b="0" i="0" kern="1200" baseline="30000" dirty="0" smtClean="0">
                          <a:solidFill>
                            <a:srgbClr val="000000"/>
                          </a:solidFill>
                          <a:effectLst/>
                          <a:latin typeface="+mn-lt"/>
                          <a:ea typeface="+mn-ea"/>
                          <a:cs typeface="+mn-cs"/>
                        </a:rPr>
                        <a:t>th</a:t>
                      </a:r>
                      <a:r>
                        <a:rPr lang="en-US" sz="1800" b="0" i="0" kern="1200" dirty="0" smtClean="0">
                          <a:solidFill>
                            <a:srgbClr val="000000"/>
                          </a:solidFill>
                          <a:effectLst/>
                          <a:latin typeface="+mn-lt"/>
                          <a:ea typeface="+mn-ea"/>
                          <a:cs typeface="+mn-cs"/>
                        </a:rPr>
                        <a:t>, 2017: Make-up date</a:t>
                      </a:r>
                    </a:p>
                    <a:p>
                      <a:pPr algn="l" fontAlgn="t"/>
                      <a:r>
                        <a:rPr lang="en-US" sz="1800" dirty="0" smtClean="0">
                          <a:solidFill>
                            <a:srgbClr val="000000"/>
                          </a:solidFill>
                          <a:effectLst/>
                        </a:rPr>
                        <a:t>April 11</a:t>
                      </a:r>
                      <a:r>
                        <a:rPr lang="en-US" sz="1800" baseline="30000" dirty="0" smtClean="0">
                          <a:solidFill>
                            <a:srgbClr val="000000"/>
                          </a:solidFill>
                          <a:effectLst/>
                        </a:rPr>
                        <a:t>th</a:t>
                      </a:r>
                      <a:r>
                        <a:rPr lang="en-US" sz="1800" dirty="0" smtClean="0">
                          <a:solidFill>
                            <a:srgbClr val="000000"/>
                          </a:solidFill>
                          <a:effectLst/>
                        </a:rPr>
                        <a:t> – 14</a:t>
                      </a:r>
                      <a:r>
                        <a:rPr lang="en-US" sz="1800" baseline="30000" dirty="0" smtClean="0">
                          <a:solidFill>
                            <a:srgbClr val="000000"/>
                          </a:solidFill>
                          <a:effectLst/>
                        </a:rPr>
                        <a:t>th</a:t>
                      </a:r>
                      <a:r>
                        <a:rPr lang="en-US" sz="1800" dirty="0" smtClean="0">
                          <a:solidFill>
                            <a:srgbClr val="000000"/>
                          </a:solidFill>
                          <a:effectLst/>
                        </a:rPr>
                        <a:t>, 2017: Accommodations window </a:t>
                      </a:r>
                    </a:p>
                    <a:p>
                      <a:pPr algn="l" fontAlgn="t"/>
                      <a:r>
                        <a:rPr lang="en-US" sz="1800" dirty="0" smtClean="0">
                          <a:solidFill>
                            <a:srgbClr val="000000"/>
                          </a:solidFill>
                          <a:effectLst/>
                        </a:rPr>
                        <a:t>April 17</a:t>
                      </a:r>
                      <a:r>
                        <a:rPr lang="en-US" sz="1800" baseline="30000" dirty="0" smtClean="0">
                          <a:solidFill>
                            <a:srgbClr val="000000"/>
                          </a:solidFill>
                          <a:effectLst/>
                        </a:rPr>
                        <a:t>th</a:t>
                      </a:r>
                      <a:r>
                        <a:rPr lang="en-US" sz="1800" dirty="0" smtClean="0">
                          <a:solidFill>
                            <a:srgbClr val="000000"/>
                          </a:solidFill>
                          <a:effectLst/>
                        </a:rPr>
                        <a:t> – 21</a:t>
                      </a:r>
                      <a:r>
                        <a:rPr lang="en-US" sz="1800" baseline="30000" dirty="0" smtClean="0">
                          <a:solidFill>
                            <a:srgbClr val="000000"/>
                          </a:solidFill>
                          <a:effectLst/>
                        </a:rPr>
                        <a:t>st</a:t>
                      </a:r>
                      <a:r>
                        <a:rPr lang="en-US" sz="1800" baseline="0" dirty="0" smtClean="0">
                          <a:solidFill>
                            <a:srgbClr val="000000"/>
                          </a:solidFill>
                          <a:effectLst/>
                        </a:rPr>
                        <a:t>, 2017: </a:t>
                      </a:r>
                      <a:r>
                        <a:rPr lang="en-US" sz="1800" dirty="0" smtClean="0">
                          <a:solidFill>
                            <a:srgbClr val="000000"/>
                          </a:solidFill>
                          <a:effectLst/>
                        </a:rPr>
                        <a:t>Accommodations</a:t>
                      </a:r>
                      <a:r>
                        <a:rPr lang="en-US" sz="1800" baseline="0" dirty="0" smtClean="0">
                          <a:solidFill>
                            <a:srgbClr val="000000"/>
                          </a:solidFill>
                          <a:effectLst/>
                        </a:rPr>
                        <a:t> make-up testing</a:t>
                      </a:r>
                      <a:endParaRPr lang="en-US" sz="1800" dirty="0" smtClean="0">
                        <a:solidFill>
                          <a:srgbClr val="000000"/>
                        </a:solidFill>
                        <a:effectLst/>
                      </a:endParaRPr>
                    </a:p>
                  </a:txBody>
                  <a:tcPr marL="0" marR="0" marT="0" marB="0" anchor="ctr"/>
                </a:tc>
              </a:tr>
            </a:tbl>
          </a:graphicData>
        </a:graphic>
      </p:graphicFrame>
      <p:sp>
        <p:nvSpPr>
          <p:cNvPr id="4" name="TextBox 3"/>
          <p:cNvSpPr txBox="1"/>
          <p:nvPr/>
        </p:nvSpPr>
        <p:spPr>
          <a:xfrm>
            <a:off x="236844" y="6154644"/>
            <a:ext cx="7448470" cy="646331"/>
          </a:xfrm>
          <a:prstGeom prst="rect">
            <a:avLst/>
          </a:prstGeom>
          <a:noFill/>
        </p:spPr>
        <p:txBody>
          <a:bodyPr wrap="square" rtlCol="0">
            <a:spAutoFit/>
          </a:bodyPr>
          <a:lstStyle/>
          <a:p>
            <a:r>
              <a:rPr lang="en-US" dirty="0" smtClean="0">
                <a:solidFill>
                  <a:srgbClr val="000000"/>
                </a:solidFill>
              </a:rPr>
              <a:t>*Social Studies will be on a sampling basis.</a:t>
            </a:r>
          </a:p>
          <a:p>
            <a:r>
              <a:rPr lang="en-US" dirty="0" smtClean="0">
                <a:solidFill>
                  <a:srgbClr val="000000"/>
                </a:solidFill>
              </a:rPr>
              <a:t>**Optional extended window options for online testing.</a:t>
            </a:r>
            <a:endParaRPr lang="en-US" dirty="0">
              <a:solidFill>
                <a:srgbClr val="000000"/>
              </a:solidFill>
            </a:endParaRPr>
          </a:p>
        </p:txBody>
      </p:sp>
    </p:spTree>
    <p:extLst>
      <p:ext uri="{BB962C8B-B14F-4D97-AF65-F5344CB8AC3E}">
        <p14:creationId xmlns:p14="http://schemas.microsoft.com/office/powerpoint/2010/main" val="36942512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0999" y="1719071"/>
            <a:ext cx="8519810" cy="4407408"/>
          </a:xfrm>
        </p:spPr>
        <p:txBody>
          <a:bodyPr/>
          <a:lstStyle/>
          <a:p>
            <a:r>
              <a:rPr lang="en-US" dirty="0">
                <a:solidFill>
                  <a:srgbClr val="000000"/>
                </a:solidFill>
              </a:rPr>
              <a:t>PARCC Practice tests are being updated with current test design</a:t>
            </a:r>
          </a:p>
          <a:p>
            <a:r>
              <a:rPr lang="en-US" dirty="0">
                <a:solidFill>
                  <a:srgbClr val="000000"/>
                </a:solidFill>
              </a:rPr>
              <a:t>TestNav </a:t>
            </a:r>
            <a:r>
              <a:rPr lang="en-US" dirty="0" smtClean="0">
                <a:solidFill>
                  <a:srgbClr val="000000"/>
                </a:solidFill>
              </a:rPr>
              <a:t>8.8 – </a:t>
            </a:r>
            <a:r>
              <a:rPr lang="en-US" dirty="0">
                <a:solidFill>
                  <a:srgbClr val="000000"/>
                </a:solidFill>
              </a:rPr>
              <a:t>Desktop app will  </a:t>
            </a:r>
            <a:r>
              <a:rPr lang="en-US" dirty="0" smtClean="0">
                <a:solidFill>
                  <a:srgbClr val="000000"/>
                </a:solidFill>
              </a:rPr>
              <a:t>be available </a:t>
            </a:r>
            <a:r>
              <a:rPr lang="en-US" dirty="0">
                <a:solidFill>
                  <a:srgbClr val="000000"/>
                </a:solidFill>
              </a:rPr>
              <a:t>December</a:t>
            </a:r>
          </a:p>
          <a:p>
            <a:r>
              <a:rPr lang="en-US" dirty="0">
                <a:solidFill>
                  <a:srgbClr val="000000"/>
                </a:solidFill>
              </a:rPr>
              <a:t>PearsonAccessnext 4.0 will update in January/February. </a:t>
            </a:r>
            <a:endParaRPr lang="en-US" dirty="0">
              <a:solidFill>
                <a:srgbClr val="FF0000"/>
              </a:solidFill>
            </a:endParaRPr>
          </a:p>
          <a:p>
            <a:pPr marL="274320" lvl="1" indent="-228600">
              <a:buClr>
                <a:schemeClr val="accent1"/>
              </a:buClr>
            </a:pPr>
            <a:r>
              <a:rPr lang="en-US" b="1" dirty="0">
                <a:solidFill>
                  <a:srgbClr val="000000"/>
                </a:solidFill>
              </a:rPr>
              <a:t>We recommend running the Assess Testing Capacity task in PAnext</a:t>
            </a:r>
          </a:p>
          <a:p>
            <a:pPr marL="548640" lvl="2" indent="-228600">
              <a:buClr>
                <a:schemeClr val="accent1"/>
              </a:buClr>
            </a:pPr>
            <a:r>
              <a:rPr lang="en-US" b="1" dirty="0">
                <a:solidFill>
                  <a:srgbClr val="000000"/>
                </a:solidFill>
              </a:rPr>
              <a:t> </a:t>
            </a:r>
            <a:r>
              <a:rPr lang="en-US" dirty="0">
                <a:solidFill>
                  <a:srgbClr val="000000"/>
                </a:solidFill>
              </a:rPr>
              <a:t>Located in PA next under Organizations&gt;Test Administration task Dropdown menu.</a:t>
            </a:r>
          </a:p>
          <a:p>
            <a:r>
              <a:rPr lang="en-US" dirty="0" smtClean="0">
                <a:solidFill>
                  <a:srgbClr val="000000"/>
                </a:solidFill>
              </a:rPr>
              <a:t>CO site </a:t>
            </a:r>
            <a:r>
              <a:rPr lang="en-US" dirty="0">
                <a:solidFill>
                  <a:srgbClr val="000000"/>
                </a:solidFill>
              </a:rPr>
              <a:t>readiness form is being updated to include ELA audio items. </a:t>
            </a:r>
          </a:p>
          <a:p>
            <a:pPr lvl="1"/>
            <a:r>
              <a:rPr lang="en-US" dirty="0">
                <a:solidFill>
                  <a:srgbClr val="000000"/>
                </a:solidFill>
              </a:rPr>
              <a:t>Strongly suggest that school test their equipment with this form once it is </a:t>
            </a:r>
            <a:r>
              <a:rPr lang="en-US" dirty="0" smtClean="0">
                <a:solidFill>
                  <a:srgbClr val="000000"/>
                </a:solidFill>
              </a:rPr>
              <a:t>available </a:t>
            </a:r>
            <a:endParaRPr lang="en-US" dirty="0">
              <a:solidFill>
                <a:srgbClr val="FF0000"/>
              </a:solidFill>
            </a:endParaRPr>
          </a:p>
          <a:p>
            <a:pPr lvl="1"/>
            <a:r>
              <a:rPr lang="en-US" dirty="0" smtClean="0">
                <a:solidFill>
                  <a:srgbClr val="000000"/>
                </a:solidFill>
              </a:rPr>
              <a:t>If </a:t>
            </a:r>
            <a:r>
              <a:rPr lang="en-US" dirty="0">
                <a:solidFill>
                  <a:srgbClr val="000000"/>
                </a:solidFill>
              </a:rPr>
              <a:t>using iPad 2, must use this form to ensure that audio will work</a:t>
            </a:r>
            <a:endParaRPr lang="en-US" dirty="0">
              <a:solidFill>
                <a:srgbClr val="FF0000"/>
              </a:solidFill>
            </a:endParaRPr>
          </a:p>
          <a:p>
            <a:endParaRPr lang="en-US" dirty="0">
              <a:solidFill>
                <a:srgbClr val="000000"/>
              </a:solidFill>
            </a:endParaRPr>
          </a:p>
        </p:txBody>
      </p:sp>
      <p:sp>
        <p:nvSpPr>
          <p:cNvPr id="2" name="Title 1"/>
          <p:cNvSpPr>
            <a:spLocks noGrp="1"/>
          </p:cNvSpPr>
          <p:nvPr>
            <p:ph type="title"/>
          </p:nvPr>
        </p:nvSpPr>
        <p:spPr/>
        <p:txBody>
          <a:bodyPr/>
          <a:lstStyle/>
          <a:p>
            <a:r>
              <a:rPr lang="en-US" dirty="0" smtClean="0"/>
              <a:t>Updates for 2016-17</a:t>
            </a:r>
            <a:endParaRPr lang="en-US" dirty="0"/>
          </a:p>
        </p:txBody>
      </p:sp>
    </p:spTree>
    <p:extLst>
      <p:ext uri="{BB962C8B-B14F-4D97-AF65-F5344CB8AC3E}">
        <p14:creationId xmlns:p14="http://schemas.microsoft.com/office/powerpoint/2010/main" val="2696771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4320" lvl="1" indent="-228600">
              <a:buClr>
                <a:schemeClr val="accent1"/>
              </a:buClr>
            </a:pPr>
            <a:r>
              <a:rPr lang="en-US" dirty="0" smtClean="0">
                <a:solidFill>
                  <a:srgbClr val="000000"/>
                </a:solidFill>
              </a:rPr>
              <a:t>The </a:t>
            </a:r>
            <a:r>
              <a:rPr lang="en-US" dirty="0">
                <a:solidFill>
                  <a:srgbClr val="000000"/>
                </a:solidFill>
              </a:rPr>
              <a:t>keyboard was removed from Minimum Specifications, kept in Recommended </a:t>
            </a:r>
            <a:r>
              <a:rPr lang="en-US" dirty="0" smtClean="0">
                <a:solidFill>
                  <a:srgbClr val="000000"/>
                </a:solidFill>
              </a:rPr>
              <a:t>Specifications for tablet devices.</a:t>
            </a:r>
            <a:endParaRPr lang="en-US" dirty="0">
              <a:solidFill>
                <a:srgbClr val="000000"/>
              </a:solidFill>
            </a:endParaRPr>
          </a:p>
          <a:p>
            <a:r>
              <a:rPr lang="en-US" b="0" dirty="0" smtClean="0">
                <a:solidFill>
                  <a:srgbClr val="000000"/>
                </a:solidFill>
              </a:rPr>
              <a:t>iOS </a:t>
            </a:r>
            <a:r>
              <a:rPr lang="en-US" b="0" dirty="0">
                <a:solidFill>
                  <a:srgbClr val="000000"/>
                </a:solidFill>
              </a:rPr>
              <a:t>Automatic Assessment </a:t>
            </a:r>
            <a:r>
              <a:rPr lang="en-US" b="0" dirty="0" smtClean="0">
                <a:solidFill>
                  <a:srgbClr val="000000"/>
                </a:solidFill>
              </a:rPr>
              <a:t>Configuration</a:t>
            </a:r>
          </a:p>
          <a:p>
            <a:pPr lvl="1"/>
            <a:r>
              <a:rPr lang="en-US" dirty="0" smtClean="0">
                <a:solidFill>
                  <a:srgbClr val="000000"/>
                </a:solidFill>
              </a:rPr>
              <a:t>Allow Microphone</a:t>
            </a:r>
          </a:p>
          <a:p>
            <a:pPr lvl="1"/>
            <a:r>
              <a:rPr lang="en-US" dirty="0">
                <a:solidFill>
                  <a:srgbClr val="000000"/>
                </a:solidFill>
              </a:rPr>
              <a:t>Allow App Self-Lock prompt </a:t>
            </a:r>
            <a:endParaRPr lang="en-US" dirty="0" smtClean="0">
              <a:solidFill>
                <a:srgbClr val="000000"/>
              </a:solidFill>
            </a:endParaRPr>
          </a:p>
          <a:p>
            <a:r>
              <a:rPr lang="en-US" dirty="0" smtClean="0">
                <a:solidFill>
                  <a:srgbClr val="000000"/>
                </a:solidFill>
              </a:rPr>
              <a:t>Practice tests </a:t>
            </a:r>
            <a:r>
              <a:rPr lang="en-US" b="0" dirty="0" smtClean="0">
                <a:solidFill>
                  <a:srgbClr val="000000"/>
                </a:solidFill>
              </a:rPr>
              <a:t>can be completed on Chrome and Edge Browsers</a:t>
            </a:r>
          </a:p>
          <a:p>
            <a:pPr lvl="1"/>
            <a:r>
              <a:rPr lang="en-US" b="0" dirty="0" smtClean="0">
                <a:solidFill>
                  <a:srgbClr val="000000"/>
                </a:solidFill>
              </a:rPr>
              <a:t>not operational tests!</a:t>
            </a:r>
          </a:p>
          <a:p>
            <a:r>
              <a:rPr lang="en-US" b="0" dirty="0" smtClean="0">
                <a:solidFill>
                  <a:srgbClr val="000000"/>
                </a:solidFill>
              </a:rPr>
              <a:t>Added support for Windows and Chrome OS Touchscreen devices</a:t>
            </a:r>
          </a:p>
          <a:p>
            <a:r>
              <a:rPr lang="en-US" b="0" dirty="0">
                <a:solidFill>
                  <a:srgbClr val="000000"/>
                </a:solidFill>
              </a:rPr>
              <a:t>The TN log </a:t>
            </a:r>
            <a:r>
              <a:rPr lang="en-US" b="0" dirty="0" smtClean="0">
                <a:solidFill>
                  <a:srgbClr val="000000"/>
                </a:solidFill>
              </a:rPr>
              <a:t>file new </a:t>
            </a:r>
            <a:r>
              <a:rPr lang="en-US" b="0" dirty="0">
                <a:solidFill>
                  <a:srgbClr val="000000"/>
                </a:solidFill>
              </a:rPr>
              <a:t>filename is Date-Time-StudentName to make log files easier to </a:t>
            </a:r>
            <a:r>
              <a:rPr lang="en-US" b="0" dirty="0" smtClean="0">
                <a:solidFill>
                  <a:srgbClr val="000000"/>
                </a:solidFill>
              </a:rPr>
              <a:t>find</a:t>
            </a:r>
          </a:p>
        </p:txBody>
      </p:sp>
      <p:sp>
        <p:nvSpPr>
          <p:cNvPr id="3" name="Title 2"/>
          <p:cNvSpPr>
            <a:spLocks noGrp="1"/>
          </p:cNvSpPr>
          <p:nvPr>
            <p:ph type="title"/>
          </p:nvPr>
        </p:nvSpPr>
        <p:spPr/>
        <p:txBody>
          <a:bodyPr/>
          <a:lstStyle/>
          <a:p>
            <a:r>
              <a:rPr lang="en-US" dirty="0" smtClean="0"/>
              <a:t>TestNav Updates</a:t>
            </a:r>
            <a:endParaRPr lang="en-US" dirty="0"/>
          </a:p>
        </p:txBody>
      </p:sp>
    </p:spTree>
    <p:extLst>
      <p:ext uri="{BB962C8B-B14F-4D97-AF65-F5344CB8AC3E}">
        <p14:creationId xmlns:p14="http://schemas.microsoft.com/office/powerpoint/2010/main" val="21660752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Firefox Extended Support Release (ESR)</a:t>
            </a:r>
          </a:p>
          <a:p>
            <a:pPr lvl="1"/>
            <a:r>
              <a:rPr lang="en-US" dirty="0">
                <a:solidFill>
                  <a:srgbClr val="000000"/>
                </a:solidFill>
              </a:rPr>
              <a:t>Firefox ESR 32-bit browser will be the only browser supported </a:t>
            </a:r>
          </a:p>
          <a:p>
            <a:pPr lvl="1"/>
            <a:r>
              <a:rPr lang="en-US" dirty="0">
                <a:solidFill>
                  <a:srgbClr val="000000"/>
                </a:solidFill>
              </a:rPr>
              <a:t>Students using assistive technologies must test with the Firefox 45 ESR 32-bit browser, which is only available on Windows and Mac</a:t>
            </a:r>
          </a:p>
          <a:p>
            <a:pPr lvl="1"/>
            <a:r>
              <a:rPr lang="en-US" dirty="0">
                <a:solidFill>
                  <a:srgbClr val="000000"/>
                </a:solidFill>
              </a:rPr>
              <a:t>Note: Oracle Corporation has posted notice that Java updates are scheduled on the following dates:</a:t>
            </a:r>
          </a:p>
          <a:p>
            <a:pPr lvl="2"/>
            <a:r>
              <a:rPr lang="en-US" dirty="0">
                <a:solidFill>
                  <a:srgbClr val="000000"/>
                </a:solidFill>
              </a:rPr>
              <a:t>October 18, 2016</a:t>
            </a:r>
          </a:p>
          <a:p>
            <a:pPr lvl="2"/>
            <a:r>
              <a:rPr lang="en-US" dirty="0">
                <a:solidFill>
                  <a:srgbClr val="000000"/>
                </a:solidFill>
              </a:rPr>
              <a:t>January 17, 2017</a:t>
            </a:r>
          </a:p>
          <a:p>
            <a:pPr lvl="2"/>
            <a:r>
              <a:rPr lang="en-US" dirty="0">
                <a:solidFill>
                  <a:srgbClr val="000000"/>
                </a:solidFill>
              </a:rPr>
              <a:t>April 18, 2017</a:t>
            </a:r>
          </a:p>
          <a:p>
            <a:endParaRPr lang="en-US" dirty="0"/>
          </a:p>
        </p:txBody>
      </p:sp>
      <p:sp>
        <p:nvSpPr>
          <p:cNvPr id="3" name="Title 2"/>
          <p:cNvSpPr>
            <a:spLocks noGrp="1"/>
          </p:cNvSpPr>
          <p:nvPr>
            <p:ph type="title"/>
          </p:nvPr>
        </p:nvSpPr>
        <p:spPr/>
        <p:txBody>
          <a:bodyPr/>
          <a:lstStyle/>
          <a:p>
            <a:r>
              <a:rPr lang="en-US" dirty="0" smtClean="0"/>
              <a:t>TestNav Updates</a:t>
            </a:r>
            <a:endParaRPr lang="en-US" dirty="0"/>
          </a:p>
        </p:txBody>
      </p:sp>
    </p:spTree>
    <p:extLst>
      <p:ext uri="{BB962C8B-B14F-4D97-AF65-F5344CB8AC3E}">
        <p14:creationId xmlns:p14="http://schemas.microsoft.com/office/powerpoint/2010/main" val="1423732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00"/>
                </a:solidFill>
              </a:rPr>
              <a:t>iPad 2s are supported this year with some caveats:</a:t>
            </a:r>
          </a:p>
          <a:p>
            <a:pPr lvl="1"/>
            <a:r>
              <a:rPr lang="en-US" dirty="0">
                <a:solidFill>
                  <a:srgbClr val="000000"/>
                </a:solidFill>
              </a:rPr>
              <a:t>They have </a:t>
            </a:r>
            <a:r>
              <a:rPr lang="en-US" b="1" dirty="0">
                <a:solidFill>
                  <a:srgbClr val="000000"/>
                </a:solidFill>
              </a:rPr>
              <a:t>memory limitations </a:t>
            </a:r>
            <a:r>
              <a:rPr lang="en-US" dirty="0">
                <a:solidFill>
                  <a:srgbClr val="000000"/>
                </a:solidFill>
              </a:rPr>
              <a:t>(512 MB), which fall below </a:t>
            </a:r>
            <a:r>
              <a:rPr lang="en-US" dirty="0" smtClean="0">
                <a:solidFill>
                  <a:srgbClr val="000000"/>
                </a:solidFill>
              </a:rPr>
              <a:t>the </a:t>
            </a:r>
            <a:r>
              <a:rPr lang="en-US" dirty="0">
                <a:solidFill>
                  <a:srgbClr val="000000"/>
                </a:solidFill>
              </a:rPr>
              <a:t>standard recommended memory for testing devices.</a:t>
            </a:r>
          </a:p>
          <a:p>
            <a:pPr lvl="1"/>
            <a:r>
              <a:rPr lang="en-US" dirty="0">
                <a:solidFill>
                  <a:srgbClr val="000000"/>
                </a:solidFill>
              </a:rPr>
              <a:t>Do not use them for accommodated </a:t>
            </a:r>
            <a:r>
              <a:rPr lang="en-US" dirty="0" smtClean="0">
                <a:solidFill>
                  <a:srgbClr val="000000"/>
                </a:solidFill>
              </a:rPr>
              <a:t>forms versions </a:t>
            </a:r>
            <a:r>
              <a:rPr lang="en-US" dirty="0">
                <a:solidFill>
                  <a:srgbClr val="000000"/>
                </a:solidFill>
              </a:rPr>
              <a:t>(TTS, ASL</a:t>
            </a:r>
            <a:r>
              <a:rPr lang="en-US" dirty="0" smtClean="0">
                <a:solidFill>
                  <a:srgbClr val="000000"/>
                </a:solidFill>
              </a:rPr>
              <a:t>) </a:t>
            </a:r>
          </a:p>
          <a:p>
            <a:pPr lvl="1"/>
            <a:r>
              <a:rPr lang="en-US" dirty="0" smtClean="0">
                <a:solidFill>
                  <a:srgbClr val="000000"/>
                </a:solidFill>
              </a:rPr>
              <a:t>Science simulations may cause an issue</a:t>
            </a:r>
            <a:endParaRPr lang="en-US" dirty="0">
              <a:solidFill>
                <a:srgbClr val="000000"/>
              </a:solidFill>
            </a:endParaRPr>
          </a:p>
          <a:p>
            <a:pPr lvl="1"/>
            <a:r>
              <a:rPr lang="en-US" dirty="0">
                <a:solidFill>
                  <a:srgbClr val="000000"/>
                </a:solidFill>
              </a:rPr>
              <a:t>Have a plan in case there is an issue.</a:t>
            </a:r>
          </a:p>
          <a:p>
            <a:endParaRPr lang="en-US" dirty="0"/>
          </a:p>
        </p:txBody>
      </p:sp>
      <p:sp>
        <p:nvSpPr>
          <p:cNvPr id="3" name="Title 2"/>
          <p:cNvSpPr>
            <a:spLocks noGrp="1"/>
          </p:cNvSpPr>
          <p:nvPr>
            <p:ph type="title"/>
          </p:nvPr>
        </p:nvSpPr>
        <p:spPr/>
        <p:txBody>
          <a:bodyPr/>
          <a:lstStyle/>
          <a:p>
            <a:r>
              <a:rPr lang="en-US" dirty="0" smtClean="0"/>
              <a:t>iPad 2</a:t>
            </a:r>
            <a:endParaRPr lang="en-US" dirty="0"/>
          </a:p>
        </p:txBody>
      </p:sp>
    </p:spTree>
    <p:extLst>
      <p:ext uri="{BB962C8B-B14F-4D97-AF65-F5344CB8AC3E}">
        <p14:creationId xmlns:p14="http://schemas.microsoft.com/office/powerpoint/2010/main" val="3815201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5" name="Title 4"/>
          <p:cNvSpPr>
            <a:spLocks noGrp="1"/>
          </p:cNvSpPr>
          <p:nvPr>
            <p:ph type="title"/>
          </p:nvPr>
        </p:nvSpPr>
        <p:spPr/>
        <p:txBody>
          <a:bodyPr/>
          <a:lstStyle/>
          <a:p>
            <a:r>
              <a:rPr lang="en-US" dirty="0" err="1" smtClean="0"/>
              <a:t>TestNav</a:t>
            </a:r>
            <a:r>
              <a:rPr lang="en-US" dirty="0" smtClean="0"/>
              <a:t> Questions?</a:t>
            </a:r>
            <a:endParaRPr lang="en-US" dirty="0"/>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0"/>
            <a:ext cx="8407893" cy="5138929"/>
          </a:xfrm>
        </p:spPr>
        <p:txBody>
          <a:bodyPr/>
          <a:lstStyle/>
          <a:p>
            <a:r>
              <a:rPr lang="en-US" sz="2000" dirty="0" smtClean="0"/>
              <a:t>Checklists – High Level</a:t>
            </a:r>
          </a:p>
          <a:p>
            <a:pPr lvl="1"/>
            <a:r>
              <a:rPr lang="en-US" sz="1800" dirty="0"/>
              <a:t>Network Preparation</a:t>
            </a:r>
          </a:p>
          <a:p>
            <a:pPr lvl="1"/>
            <a:r>
              <a:rPr lang="en-US" sz="1800" dirty="0"/>
              <a:t>Proctor Caching</a:t>
            </a:r>
          </a:p>
          <a:p>
            <a:pPr lvl="1"/>
            <a:r>
              <a:rPr lang="en-US" sz="1800" dirty="0"/>
              <a:t>Device Preparation</a:t>
            </a:r>
          </a:p>
          <a:p>
            <a:pPr lvl="1"/>
            <a:r>
              <a:rPr lang="en-US" sz="1800" dirty="0" smtClean="0"/>
              <a:t>Testing the Assessment Environment</a:t>
            </a:r>
          </a:p>
          <a:p>
            <a:pPr lvl="1"/>
            <a:r>
              <a:rPr lang="en-US" sz="1800" dirty="0" smtClean="0"/>
              <a:t>Post Test Tasks</a:t>
            </a:r>
          </a:p>
          <a:p>
            <a:r>
              <a:rPr lang="en-US" sz="2000" dirty="0" smtClean="0"/>
              <a:t>Technical Training Slide Decks – Detailed Training</a:t>
            </a:r>
          </a:p>
          <a:p>
            <a:pPr lvl="1"/>
            <a:r>
              <a:rPr lang="en-US" sz="1800" dirty="0" smtClean="0"/>
              <a:t>Follow the structure of checklists</a:t>
            </a:r>
          </a:p>
          <a:p>
            <a:pPr lvl="1"/>
            <a:r>
              <a:rPr lang="en-US" sz="1800" dirty="0" smtClean="0"/>
              <a:t>Detailed instructions with links to documentation</a:t>
            </a:r>
          </a:p>
          <a:p>
            <a:r>
              <a:rPr lang="en-US" sz="2000" dirty="0" smtClean="0"/>
              <a:t>Webinars</a:t>
            </a:r>
          </a:p>
          <a:p>
            <a:pPr lvl="1"/>
            <a:r>
              <a:rPr lang="en-US" sz="1800" dirty="0" smtClean="0"/>
              <a:t>Trainings - Cover Technical Training Slide Decks</a:t>
            </a:r>
          </a:p>
          <a:p>
            <a:pPr lvl="1"/>
            <a:r>
              <a:rPr lang="en-US" sz="1800" dirty="0" smtClean="0"/>
              <a:t>Q &amp; A Sessions to answer specific questions </a:t>
            </a:r>
          </a:p>
          <a:p>
            <a:pPr lvl="1"/>
            <a:r>
              <a:rPr lang="en-US" sz="1800" dirty="0" smtClean="0"/>
              <a:t>Check</a:t>
            </a:r>
            <a:r>
              <a:rPr lang="en-US" sz="1800" dirty="0"/>
              <a:t> </a:t>
            </a:r>
            <a:r>
              <a:rPr lang="en-US" sz="1800" dirty="0" smtClean="0">
                <a:hlinkClick r:id="rId3"/>
              </a:rPr>
              <a:t>http</a:t>
            </a:r>
            <a:r>
              <a:rPr lang="en-US" sz="1800" dirty="0">
                <a:hlinkClick r:id="rId3"/>
              </a:rPr>
              <a:t>://</a:t>
            </a:r>
            <a:r>
              <a:rPr lang="en-US" sz="1800" dirty="0" smtClean="0">
                <a:hlinkClick r:id="rId3"/>
              </a:rPr>
              <a:t>www.cde.state.co.us/assessment/newassess-dtc</a:t>
            </a:r>
            <a:r>
              <a:rPr lang="en-US" sz="1800" dirty="0" smtClean="0"/>
              <a:t> for details.</a:t>
            </a:r>
          </a:p>
          <a:p>
            <a:pPr lvl="1"/>
            <a:endParaRPr lang="en-US" dirty="0" smtClean="0"/>
          </a:p>
          <a:p>
            <a:pPr lvl="1"/>
            <a:endParaRPr lang="en-US" dirty="0"/>
          </a:p>
        </p:txBody>
      </p:sp>
      <p:sp>
        <p:nvSpPr>
          <p:cNvPr id="4" name="Title 3"/>
          <p:cNvSpPr>
            <a:spLocks noGrp="1"/>
          </p:cNvSpPr>
          <p:nvPr>
            <p:ph type="title"/>
          </p:nvPr>
        </p:nvSpPr>
        <p:spPr/>
        <p:txBody>
          <a:bodyPr/>
          <a:lstStyle/>
          <a:p>
            <a:r>
              <a:rPr lang="en-US" dirty="0" smtClean="0"/>
              <a:t>CDE Support</a:t>
            </a:r>
            <a:endParaRPr lang="en-US" dirty="0"/>
          </a:p>
        </p:txBody>
      </p:sp>
    </p:spTree>
    <p:extLst>
      <p:ext uri="{BB962C8B-B14F-4D97-AF65-F5344CB8AC3E}">
        <p14:creationId xmlns:p14="http://schemas.microsoft.com/office/powerpoint/2010/main" val="3097162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Thanks for Your Time</a:t>
            </a:r>
            <a:endParaRPr lang="en-US" dirty="0"/>
          </a:p>
        </p:txBody>
      </p:sp>
    </p:spTree>
    <p:extLst>
      <p:ext uri="{BB962C8B-B14F-4D97-AF65-F5344CB8AC3E}">
        <p14:creationId xmlns:p14="http://schemas.microsoft.com/office/powerpoint/2010/main" val="355746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639331"/>
            <a:ext cx="8991599" cy="5181599"/>
          </a:xfrm>
        </p:spPr>
        <p:txBody>
          <a:bodyPr/>
          <a:lstStyle/>
          <a:p>
            <a:pPr marL="45720" indent="0">
              <a:buNone/>
            </a:pPr>
            <a:r>
              <a:rPr lang="en-US" dirty="0" smtClean="0">
                <a:latin typeface="+mj-lt"/>
              </a:rPr>
              <a:t>CMAS: science</a:t>
            </a:r>
            <a:r>
              <a:rPr lang="en-US" dirty="0">
                <a:latin typeface="+mj-lt"/>
              </a:rPr>
              <a:t>, social studies, ELA and </a:t>
            </a:r>
            <a:r>
              <a:rPr lang="en-US" dirty="0" smtClean="0">
                <a:latin typeface="+mj-lt"/>
              </a:rPr>
              <a:t>math including </a:t>
            </a:r>
            <a:r>
              <a:rPr lang="en-US" dirty="0" err="1" smtClean="0">
                <a:latin typeface="+mj-lt"/>
              </a:rPr>
              <a:t>CoAlt</a:t>
            </a:r>
            <a:endParaRPr lang="en-US" dirty="0" smtClean="0">
              <a:latin typeface="+mj-lt"/>
            </a:endParaRPr>
          </a:p>
          <a:p>
            <a:r>
              <a:rPr lang="en-US" sz="2000" dirty="0" smtClean="0"/>
              <a:t>3 </a:t>
            </a:r>
            <a:r>
              <a:rPr lang="en-US" sz="2000" dirty="0"/>
              <a:t>weeks  </a:t>
            </a:r>
            <a:endParaRPr lang="en-US" sz="2000" dirty="0" smtClean="0"/>
          </a:p>
          <a:p>
            <a:pPr lvl="1"/>
            <a:r>
              <a:rPr lang="en-US" sz="1800" dirty="0" smtClean="0"/>
              <a:t>April 10</a:t>
            </a:r>
            <a:r>
              <a:rPr lang="en-US" sz="1800" baseline="30000" dirty="0" smtClean="0"/>
              <a:t>th</a:t>
            </a:r>
            <a:r>
              <a:rPr lang="en-US" sz="1800" dirty="0" smtClean="0"/>
              <a:t>  through April 28</a:t>
            </a:r>
            <a:r>
              <a:rPr lang="en-US" sz="1800" baseline="30000" dirty="0" smtClean="0"/>
              <a:t>th</a:t>
            </a:r>
            <a:r>
              <a:rPr lang="en-US" sz="1800" dirty="0" smtClean="0"/>
              <a:t>, 2017</a:t>
            </a:r>
          </a:p>
          <a:p>
            <a:r>
              <a:rPr lang="en-US" sz="2000" dirty="0" smtClean="0"/>
              <a:t>4 weeks</a:t>
            </a:r>
          </a:p>
          <a:p>
            <a:pPr lvl="1"/>
            <a:r>
              <a:rPr lang="en-US" sz="1800" dirty="0" smtClean="0"/>
              <a:t>additional </a:t>
            </a:r>
            <a:r>
              <a:rPr lang="en-US" sz="1800" dirty="0"/>
              <a:t>week for ELA and </a:t>
            </a:r>
            <a:r>
              <a:rPr lang="en-US" sz="1800" dirty="0" smtClean="0"/>
              <a:t>math</a:t>
            </a:r>
          </a:p>
          <a:p>
            <a:pPr lvl="1"/>
            <a:r>
              <a:rPr lang="en-US" sz="1800" dirty="0" smtClean="0"/>
              <a:t>April 3</a:t>
            </a:r>
            <a:r>
              <a:rPr lang="en-US" sz="1800" baseline="30000" dirty="0" smtClean="0"/>
              <a:t>rd</a:t>
            </a:r>
            <a:r>
              <a:rPr lang="en-US" sz="1800" dirty="0" smtClean="0"/>
              <a:t> </a:t>
            </a:r>
            <a:r>
              <a:rPr lang="en-US" sz="1800" dirty="0"/>
              <a:t> ‐ April </a:t>
            </a:r>
            <a:r>
              <a:rPr lang="en-US" sz="1800" dirty="0" smtClean="0"/>
              <a:t>28</a:t>
            </a:r>
            <a:r>
              <a:rPr lang="en-US" sz="1800" baseline="30000" dirty="0" smtClean="0"/>
              <a:t>th</a:t>
            </a:r>
            <a:r>
              <a:rPr lang="en-US" sz="1800" dirty="0" smtClean="0"/>
              <a:t>, 2017</a:t>
            </a:r>
          </a:p>
          <a:p>
            <a:r>
              <a:rPr lang="en-US" sz="2000" dirty="0" smtClean="0"/>
              <a:t>5 </a:t>
            </a:r>
            <a:r>
              <a:rPr lang="en-US" sz="2000" dirty="0"/>
              <a:t>weeks</a:t>
            </a:r>
          </a:p>
          <a:p>
            <a:pPr lvl="1"/>
            <a:r>
              <a:rPr lang="en-US" sz="1800" dirty="0"/>
              <a:t>additional </a:t>
            </a:r>
            <a:r>
              <a:rPr lang="en-US" sz="1800" dirty="0" smtClean="0"/>
              <a:t>weeks </a:t>
            </a:r>
            <a:r>
              <a:rPr lang="en-US" sz="1800" dirty="0"/>
              <a:t>for ELA and math</a:t>
            </a:r>
          </a:p>
          <a:p>
            <a:pPr lvl="1"/>
            <a:r>
              <a:rPr lang="en-US" sz="1800" dirty="0" smtClean="0"/>
              <a:t>March 27</a:t>
            </a:r>
            <a:r>
              <a:rPr lang="en-US" sz="1800" baseline="30000" dirty="0" smtClean="0"/>
              <a:t>th</a:t>
            </a:r>
            <a:r>
              <a:rPr lang="en-US" sz="1800" dirty="0" smtClean="0"/>
              <a:t>  ‐ April 28</a:t>
            </a:r>
            <a:r>
              <a:rPr lang="en-US" sz="1800" baseline="30000" dirty="0" smtClean="0"/>
              <a:t>th</a:t>
            </a:r>
            <a:r>
              <a:rPr lang="en-US" sz="1800" dirty="0" smtClean="0"/>
              <a:t> , 2017 </a:t>
            </a:r>
            <a:r>
              <a:rPr lang="en-US" sz="1800" i="1" dirty="0" smtClean="0"/>
              <a:t>or</a:t>
            </a:r>
            <a:r>
              <a:rPr lang="en-US" sz="1800" dirty="0" smtClean="0"/>
              <a:t> March 20</a:t>
            </a:r>
            <a:r>
              <a:rPr lang="en-US" sz="1800" baseline="30000" dirty="0" smtClean="0"/>
              <a:t>th</a:t>
            </a:r>
            <a:r>
              <a:rPr lang="en-US" sz="1800" dirty="0" smtClean="0"/>
              <a:t> ‐ March 24</a:t>
            </a:r>
            <a:r>
              <a:rPr lang="en-US" sz="1800" baseline="30000" dirty="0" smtClean="0"/>
              <a:t>th</a:t>
            </a:r>
            <a:r>
              <a:rPr lang="en-US" sz="1800" dirty="0" smtClean="0"/>
              <a:t>, 2016 and April 3</a:t>
            </a:r>
            <a:r>
              <a:rPr lang="en-US" sz="1800" baseline="30000" dirty="0" smtClean="0"/>
              <a:t>rd</a:t>
            </a:r>
            <a:r>
              <a:rPr lang="en-US" sz="1800" dirty="0"/>
              <a:t> </a:t>
            </a:r>
            <a:r>
              <a:rPr lang="en-US" sz="1800" dirty="0" smtClean="0"/>
              <a:t>‐ April 28</a:t>
            </a:r>
            <a:r>
              <a:rPr lang="en-US" sz="1800" baseline="30000" dirty="0" smtClean="0"/>
              <a:t>th</a:t>
            </a:r>
            <a:r>
              <a:rPr lang="en-US" sz="1800" dirty="0" smtClean="0"/>
              <a:t>, 2017. </a:t>
            </a:r>
          </a:p>
          <a:p>
            <a:r>
              <a:rPr lang="en-US" sz="2000" dirty="0" smtClean="0"/>
              <a:t>6 </a:t>
            </a:r>
            <a:r>
              <a:rPr lang="en-US" sz="2000" dirty="0"/>
              <a:t>weeks</a:t>
            </a:r>
          </a:p>
          <a:p>
            <a:pPr lvl="1"/>
            <a:r>
              <a:rPr lang="en-US" sz="1800" dirty="0"/>
              <a:t>additional weeks for ELA and </a:t>
            </a:r>
            <a:r>
              <a:rPr lang="en-US" sz="1800" dirty="0" smtClean="0"/>
              <a:t>math</a:t>
            </a:r>
          </a:p>
          <a:p>
            <a:pPr lvl="1"/>
            <a:r>
              <a:rPr lang="en-US" sz="1800" dirty="0"/>
              <a:t>March </a:t>
            </a:r>
            <a:r>
              <a:rPr lang="en-US" sz="1800" dirty="0" smtClean="0"/>
              <a:t>14</a:t>
            </a:r>
            <a:r>
              <a:rPr lang="en-US" sz="1800" baseline="30000" dirty="0" smtClean="0"/>
              <a:t>th</a:t>
            </a:r>
            <a:r>
              <a:rPr lang="en-US" sz="1800" dirty="0"/>
              <a:t> ‐ April </a:t>
            </a:r>
            <a:r>
              <a:rPr lang="en-US" sz="1800" dirty="0" smtClean="0"/>
              <a:t>29</a:t>
            </a:r>
            <a:r>
              <a:rPr lang="en-US" sz="1800" baseline="30000" dirty="0" smtClean="0"/>
              <a:t>th</a:t>
            </a:r>
            <a:r>
              <a:rPr lang="en-US" sz="1800" dirty="0" smtClean="0"/>
              <a:t>, </a:t>
            </a:r>
            <a:r>
              <a:rPr lang="en-US" sz="1800" dirty="0"/>
              <a:t>2016 with one week of spring break in the </a:t>
            </a:r>
            <a:r>
              <a:rPr lang="en-US" sz="1800" dirty="0" smtClean="0"/>
              <a:t>middle</a:t>
            </a:r>
          </a:p>
          <a:p>
            <a:pPr lvl="1"/>
            <a:r>
              <a:rPr lang="en-US" sz="1800" dirty="0" err="1" smtClean="0"/>
              <a:t>CoAlt</a:t>
            </a:r>
            <a:r>
              <a:rPr lang="en-US" sz="1800" dirty="0" smtClean="0"/>
              <a:t> </a:t>
            </a:r>
            <a:r>
              <a:rPr lang="en-US" sz="1800" dirty="0"/>
              <a:t>DLM system is not scheduled to open until </a:t>
            </a:r>
            <a:r>
              <a:rPr lang="en-US" sz="1800"/>
              <a:t>March </a:t>
            </a:r>
            <a:r>
              <a:rPr lang="en-US" sz="1800" smtClean="0"/>
              <a:t>15</a:t>
            </a:r>
            <a:r>
              <a:rPr lang="en-US" sz="1800" baseline="30000" smtClean="0"/>
              <a:t>th</a:t>
            </a:r>
            <a:r>
              <a:rPr lang="en-US" sz="1800" smtClean="0"/>
              <a:t> </a:t>
            </a:r>
            <a:endParaRPr lang="en-US" sz="1800" dirty="0"/>
          </a:p>
          <a:p>
            <a:pPr lvl="1"/>
            <a:endParaRPr lang="en-US" sz="1800" dirty="0" smtClean="0"/>
          </a:p>
          <a:p>
            <a:pPr lvl="1"/>
            <a:endParaRPr lang="en-US" dirty="0"/>
          </a:p>
          <a:p>
            <a:pPr lvl="1"/>
            <a:endParaRPr lang="en-US" dirty="0"/>
          </a:p>
        </p:txBody>
      </p:sp>
      <p:sp>
        <p:nvSpPr>
          <p:cNvPr id="4" name="Title 3"/>
          <p:cNvSpPr>
            <a:spLocks noGrp="1"/>
          </p:cNvSpPr>
          <p:nvPr>
            <p:ph type="title"/>
          </p:nvPr>
        </p:nvSpPr>
        <p:spPr/>
        <p:txBody>
          <a:bodyPr/>
          <a:lstStyle/>
          <a:p>
            <a:r>
              <a:rPr lang="en-US" dirty="0" smtClean="0"/>
              <a:t>CMAS Spring Assessment Schedule</a:t>
            </a:r>
            <a:endParaRPr lang="en-US" dirty="0"/>
          </a:p>
        </p:txBody>
      </p:sp>
    </p:spTree>
    <p:extLst>
      <p:ext uri="{BB962C8B-B14F-4D97-AF65-F5344CB8AC3E}">
        <p14:creationId xmlns:p14="http://schemas.microsoft.com/office/powerpoint/2010/main" val="3596118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solidFill>
                  <a:srgbClr val="000000"/>
                </a:solidFill>
              </a:rPr>
              <a:t>Standard window: April 10 - April 28</a:t>
            </a:r>
          </a:p>
          <a:p>
            <a:pPr lvl="1"/>
            <a:r>
              <a:rPr lang="en-US" sz="1800" dirty="0"/>
              <a:t>All elementary and middle school science and social studies administrations must be completed within this window</a:t>
            </a:r>
          </a:p>
          <a:p>
            <a:r>
              <a:rPr lang="en-US" dirty="0">
                <a:solidFill>
                  <a:srgbClr val="000000"/>
                </a:solidFill>
              </a:rPr>
              <a:t>H</a:t>
            </a:r>
            <a:r>
              <a:rPr lang="en-US" dirty="0" smtClean="0">
                <a:solidFill>
                  <a:srgbClr val="000000"/>
                </a:solidFill>
              </a:rPr>
              <a:t>igh </a:t>
            </a:r>
            <a:r>
              <a:rPr lang="en-US" dirty="0">
                <a:solidFill>
                  <a:srgbClr val="000000"/>
                </a:solidFill>
              </a:rPr>
              <a:t>S</a:t>
            </a:r>
            <a:r>
              <a:rPr lang="en-US" dirty="0" smtClean="0">
                <a:solidFill>
                  <a:srgbClr val="000000"/>
                </a:solidFill>
              </a:rPr>
              <a:t>chool science </a:t>
            </a:r>
            <a:r>
              <a:rPr lang="en-US" dirty="0">
                <a:solidFill>
                  <a:srgbClr val="000000"/>
                </a:solidFill>
              </a:rPr>
              <a:t>window can start </a:t>
            </a:r>
            <a:r>
              <a:rPr lang="en-US" dirty="0" smtClean="0">
                <a:solidFill>
                  <a:srgbClr val="000000"/>
                </a:solidFill>
              </a:rPr>
              <a:t>as early as March 27</a:t>
            </a:r>
            <a:r>
              <a:rPr lang="en-US" baseline="30000" dirty="0" smtClean="0">
                <a:solidFill>
                  <a:srgbClr val="000000"/>
                </a:solidFill>
              </a:rPr>
              <a:t>th</a:t>
            </a:r>
            <a:r>
              <a:rPr lang="en-US" dirty="0" smtClean="0">
                <a:solidFill>
                  <a:srgbClr val="000000"/>
                </a:solidFill>
              </a:rPr>
              <a:t> </a:t>
            </a:r>
          </a:p>
          <a:p>
            <a:pPr lvl="1"/>
            <a:r>
              <a:rPr lang="en-US" sz="1800" dirty="0" smtClean="0"/>
              <a:t>Not an extended window.</a:t>
            </a:r>
          </a:p>
          <a:p>
            <a:pPr lvl="1"/>
            <a:r>
              <a:rPr lang="en-US" sz="1800" dirty="0" smtClean="0"/>
              <a:t>3 week testing window.</a:t>
            </a:r>
            <a:endParaRPr lang="en-US" sz="1800" dirty="0"/>
          </a:p>
          <a:p>
            <a:pPr lvl="1"/>
            <a:r>
              <a:rPr lang="en-US" sz="1800" dirty="0"/>
              <a:t>Process for notifying CDE of intent to participate in early HS science window will be similar to the process for early online ELA/math</a:t>
            </a:r>
          </a:p>
          <a:p>
            <a:pPr lvl="1"/>
            <a:endParaRPr lang="en-US"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Early CMAS: HS Science Administration</a:t>
            </a:r>
            <a:endParaRPr lang="en-US" dirty="0"/>
          </a:p>
        </p:txBody>
      </p:sp>
    </p:spTree>
    <p:extLst>
      <p:ext uri="{BB962C8B-B14F-4D97-AF65-F5344CB8AC3E}">
        <p14:creationId xmlns:p14="http://schemas.microsoft.com/office/powerpoint/2010/main" val="994192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lstStyle/>
          <a:p>
            <a:r>
              <a:rPr lang="en-US" dirty="0"/>
              <a:t>Fulfill new district policy requirements of HB 15-1323</a:t>
            </a:r>
          </a:p>
          <a:p>
            <a:pPr lvl="1"/>
            <a:r>
              <a:rPr lang="en-US" sz="2000" dirty="0"/>
              <a:t>Adopt and implement a policy by which the LEP decides whether to request the paper form of the state assessments for its students</a:t>
            </a:r>
          </a:p>
          <a:p>
            <a:pPr lvl="1"/>
            <a:r>
              <a:rPr lang="en-US" sz="2000" dirty="0"/>
              <a:t>Adopt and implement a written policy and procedure by which a student’s parent may excuse the student from participating in one or more of the state assessments</a:t>
            </a:r>
          </a:p>
          <a:p>
            <a:pPr lvl="1"/>
            <a:r>
              <a:rPr lang="en-US" sz="2000" dirty="0"/>
              <a:t>Distribute to parents and post on LEP’s website written information regarding assessments, including an assessment calendar</a:t>
            </a:r>
          </a:p>
          <a:p>
            <a:r>
              <a:rPr lang="en-US" dirty="0"/>
              <a:t>Determine mode of testing (computer or paper) for each school and each subject </a:t>
            </a:r>
          </a:p>
          <a:p>
            <a:r>
              <a:rPr lang="en-US" dirty="0"/>
              <a:t>If testing online, determine if technology capacity requires an extended window for ELA and math (4, 5, or 6 weeks)</a:t>
            </a:r>
          </a:p>
          <a:p>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smtClean="0"/>
              <a:t>Assessment Choice</a:t>
            </a:r>
            <a:endParaRPr lang="en-US" dirty="0"/>
          </a:p>
        </p:txBody>
      </p:sp>
    </p:spTree>
    <p:extLst>
      <p:ext uri="{BB962C8B-B14F-4D97-AF65-F5344CB8AC3E}">
        <p14:creationId xmlns:p14="http://schemas.microsoft.com/office/powerpoint/2010/main" val="2870378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8053" y="1600200"/>
            <a:ext cx="8775947" cy="5138929"/>
          </a:xfrm>
        </p:spPr>
        <p:txBody>
          <a:bodyPr/>
          <a:lstStyle/>
          <a:p>
            <a:r>
              <a:rPr lang="en-US" dirty="0"/>
              <a:t>ACCESS for ELLs</a:t>
            </a:r>
            <a:r>
              <a:rPr lang="en-US" dirty="0" smtClean="0"/>
              <a:t>®</a:t>
            </a:r>
          </a:p>
          <a:p>
            <a:pPr lvl="1"/>
            <a:r>
              <a:rPr lang="en-US" dirty="0" smtClean="0"/>
              <a:t> Online test option for districts this year</a:t>
            </a:r>
          </a:p>
          <a:p>
            <a:r>
              <a:rPr lang="en-US" dirty="0" smtClean="0"/>
              <a:t>CMAS </a:t>
            </a:r>
          </a:p>
          <a:p>
            <a:pPr lvl="1"/>
            <a:r>
              <a:rPr lang="en-US" dirty="0" smtClean="0"/>
              <a:t>Science and social studies </a:t>
            </a:r>
          </a:p>
          <a:p>
            <a:pPr lvl="2"/>
            <a:r>
              <a:rPr lang="en-US" dirty="0"/>
              <a:t>Social studies assessments will be administered on a sampling basis to one‐third of the schools each </a:t>
            </a:r>
            <a:r>
              <a:rPr lang="en-US" dirty="0" smtClean="0"/>
              <a:t>year.</a:t>
            </a:r>
            <a:endParaRPr lang="en-US" dirty="0"/>
          </a:p>
          <a:p>
            <a:pPr lvl="1"/>
            <a:r>
              <a:rPr lang="en-US" dirty="0" smtClean="0"/>
              <a:t>PARCC </a:t>
            </a:r>
            <a:r>
              <a:rPr lang="en-US" dirty="0"/>
              <a:t>English language </a:t>
            </a:r>
            <a:r>
              <a:rPr lang="en-US" dirty="0" smtClean="0"/>
              <a:t>arts </a:t>
            </a:r>
            <a:r>
              <a:rPr lang="en-US" dirty="0"/>
              <a:t>and PARCC </a:t>
            </a:r>
            <a:r>
              <a:rPr lang="en-US" dirty="0" smtClean="0"/>
              <a:t>math</a:t>
            </a:r>
          </a:p>
          <a:p>
            <a:pPr lvl="2"/>
            <a:r>
              <a:rPr lang="en-US" dirty="0" smtClean="0"/>
              <a:t>Including </a:t>
            </a:r>
            <a:r>
              <a:rPr lang="en-US" dirty="0"/>
              <a:t>Colorado Spanish Language Arts</a:t>
            </a:r>
            <a:endParaRPr lang="en-US" dirty="0" smtClean="0"/>
          </a:p>
          <a:p>
            <a:r>
              <a:rPr lang="en-US" dirty="0" err="1" smtClean="0"/>
              <a:t>CoAlt</a:t>
            </a:r>
            <a:r>
              <a:rPr lang="en-US" dirty="0" smtClean="0"/>
              <a:t> </a:t>
            </a:r>
          </a:p>
          <a:p>
            <a:pPr lvl="1"/>
            <a:r>
              <a:rPr lang="en-US" dirty="0" smtClean="0"/>
              <a:t>science </a:t>
            </a:r>
            <a:r>
              <a:rPr lang="en-US" dirty="0"/>
              <a:t>and social </a:t>
            </a:r>
            <a:r>
              <a:rPr lang="en-US" dirty="0" smtClean="0"/>
              <a:t>studies</a:t>
            </a:r>
          </a:p>
          <a:p>
            <a:r>
              <a:rPr lang="en-US" dirty="0" err="1" smtClean="0"/>
              <a:t>CoAlt</a:t>
            </a:r>
            <a:r>
              <a:rPr lang="en-US" dirty="0" smtClean="0"/>
              <a:t> DLM</a:t>
            </a:r>
          </a:p>
          <a:p>
            <a:pPr lvl="1"/>
            <a:r>
              <a:rPr lang="en-US" dirty="0" smtClean="0"/>
              <a:t>English </a:t>
            </a:r>
            <a:r>
              <a:rPr lang="en-US" dirty="0"/>
              <a:t>language arts and </a:t>
            </a:r>
            <a:r>
              <a:rPr lang="en-US" dirty="0" smtClean="0"/>
              <a:t>math</a:t>
            </a:r>
          </a:p>
        </p:txBody>
      </p:sp>
      <p:sp>
        <p:nvSpPr>
          <p:cNvPr id="3" name="Title 2"/>
          <p:cNvSpPr>
            <a:spLocks noGrp="1"/>
          </p:cNvSpPr>
          <p:nvPr>
            <p:ph type="title"/>
          </p:nvPr>
        </p:nvSpPr>
        <p:spPr/>
        <p:txBody>
          <a:bodyPr/>
          <a:lstStyle/>
          <a:p>
            <a:r>
              <a:rPr lang="en-US" dirty="0" smtClean="0"/>
              <a:t>Online Assessments</a:t>
            </a:r>
            <a:endParaRPr lang="en-US" dirty="0"/>
          </a:p>
        </p:txBody>
      </p:sp>
    </p:spTree>
    <p:extLst>
      <p:ext uri="{BB962C8B-B14F-4D97-AF65-F5344CB8AC3E}">
        <p14:creationId xmlns:p14="http://schemas.microsoft.com/office/powerpoint/2010/main" val="1145148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t>Supporting 3 Platforms</a:t>
            </a:r>
            <a:endParaRPr lang="en-US" dirty="0"/>
          </a:p>
        </p:txBody>
      </p:sp>
    </p:spTree>
    <p:extLst>
      <p:ext uri="{BB962C8B-B14F-4D97-AF65-F5344CB8AC3E}">
        <p14:creationId xmlns:p14="http://schemas.microsoft.com/office/powerpoint/2010/main" val="3134975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Online Assessment Platforms</a:t>
            </a:r>
            <a:endParaRPr lang="en-US" dirty="0">
              <a:solidFill>
                <a:srgbClr val="FF0000"/>
              </a:solidFill>
            </a:endParaRPr>
          </a:p>
        </p:txBody>
      </p:sp>
      <p:graphicFrame>
        <p:nvGraphicFramePr>
          <p:cNvPr id="3" name="Content Placeholder 2"/>
          <p:cNvGraphicFramePr>
            <a:graphicFrameLocks noGrp="1"/>
          </p:cNvGraphicFramePr>
          <p:nvPr>
            <p:ph idx="4294967295"/>
            <p:extLst>
              <p:ext uri="{D42A27DB-BD31-4B8C-83A1-F6EECF244321}">
                <p14:modId xmlns:p14="http://schemas.microsoft.com/office/powerpoint/2010/main" val="1854531243"/>
              </p:ext>
            </p:extLst>
          </p:nvPr>
        </p:nvGraphicFramePr>
        <p:xfrm>
          <a:off x="99390" y="1219201"/>
          <a:ext cx="8915398" cy="4877595"/>
        </p:xfrm>
        <a:graphic>
          <a:graphicData uri="http://schemas.openxmlformats.org/drawingml/2006/table">
            <a:tbl>
              <a:tblPr firstRow="1" bandRow="1">
                <a:tableStyleId>{5C22544A-7EE6-4342-B048-85BDC9FD1C3A}</a:tableStyleId>
              </a:tblPr>
              <a:tblGrid>
                <a:gridCol w="1866901"/>
                <a:gridCol w="1562098"/>
                <a:gridCol w="1815353"/>
                <a:gridCol w="3671046"/>
              </a:tblGrid>
              <a:tr h="348990">
                <a:tc>
                  <a:txBody>
                    <a:bodyPr/>
                    <a:lstStyle/>
                    <a:p>
                      <a:r>
                        <a:rPr lang="en-US" sz="1800" dirty="0" smtClean="0"/>
                        <a:t>Assessment</a:t>
                      </a:r>
                      <a:endParaRPr lang="en-US" sz="1800" dirty="0"/>
                    </a:p>
                  </a:txBody>
                  <a:tcPr marL="89196" marR="89196" marT="44598" marB="44598"/>
                </a:tc>
                <a:tc>
                  <a:txBody>
                    <a:bodyPr/>
                    <a:lstStyle/>
                    <a:p>
                      <a:r>
                        <a:rPr lang="en-US" sz="1800" dirty="0" smtClean="0"/>
                        <a:t>Test Engine</a:t>
                      </a:r>
                      <a:endParaRPr lang="en-US" sz="1800" dirty="0"/>
                    </a:p>
                  </a:txBody>
                  <a:tcPr marL="89196" marR="89196" marT="44598" marB="44598"/>
                </a:tc>
                <a:tc>
                  <a:txBody>
                    <a:bodyPr/>
                    <a:lstStyle/>
                    <a:p>
                      <a:r>
                        <a:rPr lang="en-US" sz="1800" dirty="0" smtClean="0"/>
                        <a:t>SIS</a:t>
                      </a:r>
                      <a:endParaRPr lang="en-US" sz="1800" dirty="0"/>
                    </a:p>
                  </a:txBody>
                  <a:tcPr marL="89196" marR="89196" marT="44598" marB="44598"/>
                </a:tc>
                <a:tc>
                  <a:txBody>
                    <a:bodyPr/>
                    <a:lstStyle/>
                    <a:p>
                      <a:r>
                        <a:rPr lang="en-US" sz="1800" dirty="0" smtClean="0"/>
                        <a:t>Notes</a:t>
                      </a:r>
                      <a:endParaRPr lang="en-US" sz="1800" dirty="0"/>
                    </a:p>
                  </a:txBody>
                  <a:tcPr marL="89196" marR="89196" marT="44598" marB="44598"/>
                </a:tc>
              </a:tr>
              <a:tr h="1402423">
                <a:tc>
                  <a:txBody>
                    <a:bodyPr/>
                    <a:lstStyle/>
                    <a:p>
                      <a:pPr marL="0" marR="0" algn="l">
                        <a:spcBef>
                          <a:spcPts val="0"/>
                        </a:spcBef>
                        <a:spcAft>
                          <a:spcPts val="0"/>
                        </a:spcAft>
                      </a:pPr>
                      <a:r>
                        <a:rPr lang="en-US" sz="1800" dirty="0" smtClean="0">
                          <a:solidFill>
                            <a:srgbClr val="000000"/>
                          </a:solidFill>
                          <a:effectLst/>
                          <a:latin typeface="+mn-lt"/>
                        </a:rPr>
                        <a:t>ACCESS for ELLs®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effectLst/>
                          <a:latin typeface="+mn-lt"/>
                        </a:rPr>
                        <a:t>Reading,</a:t>
                      </a:r>
                      <a:r>
                        <a:rPr lang="en-US" sz="1800" baseline="0" dirty="0" smtClean="0">
                          <a:solidFill>
                            <a:srgbClr val="000000"/>
                          </a:solidFill>
                          <a:effectLst/>
                          <a:latin typeface="+mn-lt"/>
                        </a:rPr>
                        <a:t> </a:t>
                      </a:r>
                      <a:r>
                        <a:rPr lang="en-US" sz="1800" dirty="0" smtClean="0">
                          <a:solidFill>
                            <a:srgbClr val="000000"/>
                          </a:solidFill>
                          <a:effectLst/>
                          <a:latin typeface="+mn-lt"/>
                        </a:rPr>
                        <a:t>Writing, Speaking and Listening</a:t>
                      </a:r>
                      <a:endParaRPr lang="en-US" sz="1800" dirty="0" smtClean="0">
                        <a:solidFill>
                          <a:srgbClr val="000000"/>
                        </a:solidFill>
                        <a:effectLst/>
                        <a:latin typeface="+mn-lt"/>
                        <a:ea typeface="Calibri"/>
                      </a:endParaRPr>
                    </a:p>
                  </a:txBody>
                  <a:tcPr marL="89196" marR="89196" marT="44598" marB="44598">
                    <a:solidFill>
                      <a:schemeClr val="accent1">
                        <a:lumMod val="40000"/>
                        <a:lumOff val="60000"/>
                      </a:schemeClr>
                    </a:solidFill>
                  </a:tcPr>
                </a:tc>
                <a:tc>
                  <a:txBody>
                    <a:bodyPr/>
                    <a:lstStyle/>
                    <a:p>
                      <a:endParaRPr lang="en-US" sz="1800" dirty="0">
                        <a:solidFill>
                          <a:srgbClr val="000000"/>
                        </a:solidFill>
                      </a:endParaRPr>
                    </a:p>
                  </a:txBody>
                  <a:tcPr marL="89196" marR="89196" marT="44598" marB="44598">
                    <a:solidFill>
                      <a:schemeClr val="accent1">
                        <a:lumMod val="40000"/>
                        <a:lumOff val="60000"/>
                      </a:schemeClr>
                    </a:solidFill>
                  </a:tcPr>
                </a:tc>
                <a:tc>
                  <a:txBody>
                    <a:bodyPr/>
                    <a:lstStyle/>
                    <a:p>
                      <a:r>
                        <a:rPr lang="en-US" sz="1800" b="0" dirty="0" smtClean="0">
                          <a:solidFill>
                            <a:srgbClr val="000000"/>
                          </a:solidFill>
                        </a:rPr>
                        <a:t>WIDA Assessment Management System </a:t>
                      </a:r>
                      <a:r>
                        <a:rPr lang="en-US" sz="1800" dirty="0" smtClean="0">
                          <a:solidFill>
                            <a:srgbClr val="000000"/>
                          </a:solidFill>
                        </a:rPr>
                        <a:t>(WIDA AMS)</a:t>
                      </a:r>
                      <a:endParaRPr lang="en-US" sz="1800" dirty="0">
                        <a:solidFill>
                          <a:srgbClr val="000000"/>
                        </a:solidFill>
                      </a:endParaRPr>
                    </a:p>
                  </a:txBody>
                  <a:tcPr marL="89196" marR="89196" marT="44598" marB="44598">
                    <a:solidFill>
                      <a:schemeClr val="accent1">
                        <a:lumMod val="40000"/>
                        <a:lumOff val="60000"/>
                      </a:schemeClr>
                    </a:solidFill>
                  </a:tcPr>
                </a:tc>
                <a:tc>
                  <a:txBody>
                    <a:bodyPr/>
                    <a:lstStyle/>
                    <a:p>
                      <a:pPr marL="285750" indent="-285750">
                        <a:buFont typeface="Arial" panose="020B0604020202020204" pitchFamily="34" charset="0"/>
                        <a:buChar char="•"/>
                      </a:pPr>
                      <a:r>
                        <a:rPr lang="en-US" sz="1800" dirty="0" smtClean="0">
                          <a:solidFill>
                            <a:srgbClr val="000000"/>
                          </a:solidFill>
                        </a:rPr>
                        <a:t>Caching server. </a:t>
                      </a:r>
                    </a:p>
                    <a:p>
                      <a:pPr marL="285750" indent="-285750">
                        <a:buFont typeface="Arial" panose="020B0604020202020204" pitchFamily="34" charset="0"/>
                        <a:buChar char="•"/>
                      </a:pPr>
                      <a:r>
                        <a:rPr lang="en-US" sz="1800" dirty="0" smtClean="0">
                          <a:solidFill>
                            <a:srgbClr val="000000"/>
                          </a:solidFill>
                        </a:rPr>
                        <a:t>Clients for Windows, Linux, Mac OSX,</a:t>
                      </a:r>
                      <a:r>
                        <a:rPr lang="en-US" sz="1800" baseline="0" dirty="0" smtClean="0">
                          <a:solidFill>
                            <a:srgbClr val="000000"/>
                          </a:solidFill>
                        </a:rPr>
                        <a:t> Chromebooks, iPads, and Android.</a:t>
                      </a:r>
                    </a:p>
                  </a:txBody>
                  <a:tcPr marL="89196" marR="89196" marT="44598" marB="44598">
                    <a:solidFill>
                      <a:schemeClr val="accent1">
                        <a:lumMod val="40000"/>
                        <a:lumOff val="60000"/>
                      </a:schemeClr>
                    </a:solidFill>
                  </a:tcPr>
                </a:tc>
              </a:tr>
              <a:tr h="8757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 and CoAlt: Science and Social Studies</a:t>
                      </a: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rowSpan="2">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solidFill>
                            <a:srgbClr val="000000"/>
                          </a:solidFill>
                        </a:rPr>
                        <a:t>Caching server available.</a:t>
                      </a:r>
                    </a:p>
                    <a:p>
                      <a:pPr marL="285750" indent="-285750">
                        <a:buFont typeface="Arial" panose="020B0604020202020204" pitchFamily="34" charset="0"/>
                        <a:buChar char="•"/>
                      </a:pPr>
                      <a:r>
                        <a:rPr lang="en-US" sz="1800" dirty="0" smtClean="0">
                          <a:solidFill>
                            <a:srgbClr val="000000"/>
                          </a:solidFill>
                        </a:rPr>
                        <a:t>Installable apps for </a:t>
                      </a:r>
                      <a:r>
                        <a:rPr lang="en-US" sz="1800" dirty="0" smtClean="0">
                          <a:solidFill>
                            <a:srgbClr val="000000"/>
                          </a:solidFill>
                        </a:rPr>
                        <a:t>Windows, Linux and Mac OSX.</a:t>
                      </a:r>
                      <a:endParaRPr lang="en-US" sz="1800" baseline="0" dirty="0" smtClean="0">
                        <a:solidFill>
                          <a:srgbClr val="000000"/>
                        </a:solidFill>
                      </a:endParaRPr>
                    </a:p>
                    <a:p>
                      <a:pPr marL="285750" indent="-285750">
                        <a:buFont typeface="Arial" panose="020B0604020202020204" pitchFamily="34" charset="0"/>
                        <a:buChar char="•"/>
                      </a:pPr>
                      <a:r>
                        <a:rPr lang="en-US" sz="1800" baseline="0" dirty="0" smtClean="0">
                          <a:solidFill>
                            <a:srgbClr val="000000"/>
                          </a:solidFill>
                        </a:rPr>
                        <a:t>Apps for Chromebooks , Androids, and iPads</a:t>
                      </a:r>
                      <a:r>
                        <a:rPr lang="en-US" sz="1800" baseline="0" dirty="0" smtClean="0">
                          <a:solidFill>
                            <a:srgbClr val="000000"/>
                          </a:solidFill>
                        </a:rPr>
                        <a:t>.</a:t>
                      </a:r>
                    </a:p>
                    <a:p>
                      <a:pPr marL="285750" indent="-285750">
                        <a:buFont typeface="Arial" panose="020B0604020202020204" pitchFamily="34" charset="0"/>
                        <a:buChar char="•"/>
                      </a:pPr>
                      <a:r>
                        <a:rPr lang="en-US" sz="1800" baseline="0" dirty="0" smtClean="0">
                          <a:solidFill>
                            <a:srgbClr val="000000"/>
                          </a:solidFill>
                        </a:rPr>
                        <a:t>Browser based option for external Accessibility devices.</a:t>
                      </a:r>
                      <a:endParaRPr lang="en-US" sz="1800" dirty="0">
                        <a:solidFill>
                          <a:srgbClr val="000000"/>
                        </a:solidFill>
                      </a:endParaRPr>
                    </a:p>
                  </a:txBody>
                  <a:tcPr marL="89196" marR="89196" marT="44598" marB="44598">
                    <a:solidFill>
                      <a:schemeClr val="accent1">
                        <a:lumMod val="20000"/>
                        <a:lumOff val="80000"/>
                      </a:schemeClr>
                    </a:solidFill>
                  </a:tcPr>
                </a:tc>
              </a:tr>
              <a:tr h="10534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CMAS-ELA</a:t>
                      </a:r>
                      <a:r>
                        <a:rPr lang="en-US" sz="1800" baseline="0" dirty="0" smtClean="0">
                          <a:solidFill>
                            <a:srgbClr val="000000"/>
                          </a:solidFill>
                        </a:rPr>
                        <a:t> </a:t>
                      </a:r>
                      <a:r>
                        <a:rPr lang="en-US" sz="1800" dirty="0" smtClean="0">
                          <a:solidFill>
                            <a:srgbClr val="000000"/>
                          </a:solidFill>
                        </a:rPr>
                        <a:t>and Mathematics (PARCC )</a:t>
                      </a: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a:txBody>
                    <a:bodyPr/>
                    <a:lstStyle/>
                    <a:p>
                      <a:endParaRPr lang="en-US" sz="1800" dirty="0">
                        <a:solidFill>
                          <a:srgbClr val="000000"/>
                        </a:solidFill>
                      </a:endParaRPr>
                    </a:p>
                  </a:txBody>
                  <a:tcPr marL="89196" marR="89196" marT="44598" marB="44598">
                    <a:solidFill>
                      <a:schemeClr val="accent1">
                        <a:lumMod val="20000"/>
                        <a:lumOff val="80000"/>
                      </a:schemeClr>
                    </a:solidFill>
                  </a:tcPr>
                </a:tc>
                <a:tc vMerge="1">
                  <a:txBody>
                    <a:bodyPr/>
                    <a:lstStyle/>
                    <a:p>
                      <a:endParaRPr lang="en-US" sz="1800" dirty="0"/>
                    </a:p>
                  </a:txBody>
                  <a:tcPr marL="89196" marR="89196" marT="44598" marB="44598"/>
                </a:tc>
              </a:tr>
              <a:tr h="1043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00000"/>
                          </a:solidFill>
                        </a:rPr>
                        <a:t>Dynamic Learning Maps (DLM) CoAlt</a:t>
                      </a:r>
                    </a:p>
                  </a:txBody>
                  <a:tcPr marL="89196" marR="89196" marT="44598" marB="44598">
                    <a:solidFill>
                      <a:schemeClr val="accent1">
                        <a:lumMod val="40000"/>
                        <a:lumOff val="60000"/>
                      </a:schemeClr>
                    </a:solidFill>
                  </a:tcPr>
                </a:tc>
                <a:tc>
                  <a:txBody>
                    <a:bodyPr/>
                    <a:lstStyle/>
                    <a:p>
                      <a:endParaRPr lang="en-US" sz="1800" dirty="0">
                        <a:solidFill>
                          <a:srgbClr val="000000"/>
                        </a:solidFill>
                      </a:endParaRPr>
                    </a:p>
                  </a:txBody>
                  <a:tcPr marL="89196" marR="89196" marT="44598" marB="44598">
                    <a:solidFill>
                      <a:schemeClr val="accent1">
                        <a:lumMod val="40000"/>
                        <a:lumOff val="60000"/>
                      </a:schemeClr>
                    </a:solidFill>
                  </a:tcPr>
                </a:tc>
                <a:tc>
                  <a:txBody>
                    <a:bodyPr/>
                    <a:lstStyle/>
                    <a:p>
                      <a:r>
                        <a:rPr lang="en-US" sz="1800" b="0" i="0" kern="1200" dirty="0" smtClean="0">
                          <a:solidFill>
                            <a:srgbClr val="000000"/>
                          </a:solidFill>
                          <a:effectLst/>
                          <a:latin typeface="+mn-lt"/>
                          <a:ea typeface="+mn-ea"/>
                          <a:cs typeface="+mn-cs"/>
                        </a:rPr>
                        <a:t>Educator Portal</a:t>
                      </a:r>
                      <a:endParaRPr lang="en-US" sz="1800" b="0" dirty="0">
                        <a:solidFill>
                          <a:srgbClr val="000000"/>
                        </a:solidFill>
                      </a:endParaRPr>
                    </a:p>
                  </a:txBody>
                  <a:tcPr marL="89196" marR="89196" marT="44598" marB="44598">
                    <a:solidFill>
                      <a:schemeClr val="accent1">
                        <a:lumMod val="40000"/>
                        <a:lumOff val="60000"/>
                      </a:schemeClr>
                    </a:solidFill>
                  </a:tcPr>
                </a:tc>
                <a:tc>
                  <a:txBody>
                    <a:bodyPr/>
                    <a:lstStyle/>
                    <a:p>
                      <a:pPr marL="285750" indent="-285750">
                        <a:buFont typeface="Arial" panose="020B0604020202020204" pitchFamily="34" charset="0"/>
                        <a:buChar char="•"/>
                      </a:pPr>
                      <a:r>
                        <a:rPr lang="en-US" sz="1800" dirty="0" smtClean="0">
                          <a:solidFill>
                            <a:srgbClr val="000000"/>
                          </a:solidFill>
                        </a:rPr>
                        <a:t>KITE</a:t>
                      </a:r>
                      <a:r>
                        <a:rPr lang="en-US" sz="1800" baseline="0" dirty="0" smtClean="0">
                          <a:solidFill>
                            <a:srgbClr val="000000"/>
                          </a:solidFill>
                        </a:rPr>
                        <a:t> c</a:t>
                      </a:r>
                      <a:r>
                        <a:rPr lang="en-US" sz="1800" dirty="0" smtClean="0">
                          <a:solidFill>
                            <a:srgbClr val="000000"/>
                          </a:solidFill>
                        </a:rPr>
                        <a:t>lient install for each device</a:t>
                      </a:r>
                      <a:r>
                        <a:rPr lang="en-US" sz="1800" baseline="0" dirty="0" smtClean="0">
                          <a:solidFill>
                            <a:srgbClr val="000000"/>
                          </a:solidFill>
                        </a:rPr>
                        <a:t>.</a:t>
                      </a:r>
                    </a:p>
                    <a:p>
                      <a:pPr marL="285750" indent="-285750">
                        <a:buFont typeface="Arial" panose="020B0604020202020204" pitchFamily="34" charset="0"/>
                        <a:buChar char="•"/>
                      </a:pPr>
                      <a:r>
                        <a:rPr lang="en-US" sz="1800" baseline="0" dirty="0" smtClean="0">
                          <a:solidFill>
                            <a:srgbClr val="000000"/>
                          </a:solidFill>
                        </a:rPr>
                        <a:t>Do not use caching server.</a:t>
                      </a:r>
                      <a:endParaRPr lang="en-US" sz="1800" dirty="0" smtClean="0">
                        <a:solidFill>
                          <a:srgbClr val="000000"/>
                        </a:solidFill>
                      </a:endParaRPr>
                    </a:p>
                  </a:txBody>
                  <a:tcPr marL="89196" marR="89196" marT="44598" marB="44598">
                    <a:solidFill>
                      <a:schemeClr val="accent1">
                        <a:lumMod val="40000"/>
                        <a:lumOff val="60000"/>
                      </a:schemeClr>
                    </a:solidFill>
                  </a:tcPr>
                </a:tc>
              </a:tr>
            </a:tbl>
          </a:graphicData>
        </a:graphic>
      </p:graphicFrame>
      <p:pic>
        <p:nvPicPr>
          <p:cNvPr id="7"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65324" y="3285353"/>
            <a:ext cx="1335861" cy="4871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ducator.cete.us/AART/images/kite-aart-logo_80tall.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73425" y="5152231"/>
            <a:ext cx="1127760" cy="36379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12605" y="3386076"/>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9736" y="4188753"/>
            <a:ext cx="1666875" cy="285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1972346" y="1893289"/>
            <a:ext cx="1328839" cy="534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965323" y="4088030"/>
            <a:ext cx="1335861" cy="487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650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Green">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DE New Blu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15210</TotalTime>
  <Words>2010</Words>
  <Application>Microsoft Office PowerPoint</Application>
  <PresentationFormat>On-screen Show (4:3)</PresentationFormat>
  <Paragraphs>370</Paragraphs>
  <Slides>36</Slides>
  <Notes>9</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CDE Green</vt:lpstr>
      <vt:lpstr>CDE New Blue</vt:lpstr>
      <vt:lpstr>DTC Kick-Off</vt:lpstr>
      <vt:lpstr>Introductions</vt:lpstr>
      <vt:lpstr>2016-2017 Assessment Calendar</vt:lpstr>
      <vt:lpstr>CMAS Spring Assessment Schedule</vt:lpstr>
      <vt:lpstr>Early CMAS: HS Science Administration</vt:lpstr>
      <vt:lpstr>Assessment Choice</vt:lpstr>
      <vt:lpstr>Online Assessments</vt:lpstr>
      <vt:lpstr>Supporting 3 Platforms</vt:lpstr>
      <vt:lpstr>Online Assessment Platforms</vt:lpstr>
      <vt:lpstr>Dynamic Learning Maps’ KITE System</vt:lpstr>
      <vt:lpstr>CoAlt: ELA and Math (DLM)</vt:lpstr>
      <vt:lpstr>DLM’s Administration System: KITE Components</vt:lpstr>
      <vt:lpstr>New Supported Platforms for KITE </vt:lpstr>
      <vt:lpstr>KITE Events</vt:lpstr>
      <vt:lpstr>KITE Questions?</vt:lpstr>
      <vt:lpstr>Data Recognition Corporation’s ACCESS for ELLs 2.0 </vt:lpstr>
      <vt:lpstr>2015-2016 Timeline</vt:lpstr>
      <vt:lpstr>ACCESS for ELLs 2.0 Components</vt:lpstr>
      <vt:lpstr>ACCESS: New Insight and TSM features for 2017 </vt:lpstr>
      <vt:lpstr>AMS Updates</vt:lpstr>
      <vt:lpstr>TSM Scalability</vt:lpstr>
      <vt:lpstr>Removal of Response Caching</vt:lpstr>
      <vt:lpstr>Improved Content Management</vt:lpstr>
      <vt:lpstr>Customer Support</vt:lpstr>
      <vt:lpstr>WIDA’s TSM Guidance for 2016-17</vt:lpstr>
      <vt:lpstr>DRC Questions?</vt:lpstr>
      <vt:lpstr>Pearson’s TestNav</vt:lpstr>
      <vt:lpstr>2016-2017 Timeline</vt:lpstr>
      <vt:lpstr>2016-2017 TestNav Components</vt:lpstr>
      <vt:lpstr>Updates for 2016-17</vt:lpstr>
      <vt:lpstr>TestNav Updates</vt:lpstr>
      <vt:lpstr>TestNav Updates</vt:lpstr>
      <vt:lpstr>iPad 2</vt:lpstr>
      <vt:lpstr>TestNav Questions?</vt:lpstr>
      <vt:lpstr>CDE Support</vt:lpstr>
      <vt:lpstr>Thanks for Your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DTC Spring Kick-Off</dc:title>
  <dc:creator>Bonner, Collin</dc:creator>
  <cp:lastModifiedBy>Bonner, Collin</cp:lastModifiedBy>
  <cp:revision>131</cp:revision>
  <dcterms:created xsi:type="dcterms:W3CDTF">2006-08-16T00:00:00Z</dcterms:created>
  <dcterms:modified xsi:type="dcterms:W3CDTF">2016-09-20T18:26:15Z</dcterms:modified>
</cp:coreProperties>
</file>