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383" r:id="rId2"/>
    <p:sldId id="258" r:id="rId3"/>
    <p:sldId id="259" r:id="rId4"/>
    <p:sldId id="391" r:id="rId5"/>
    <p:sldId id="384" r:id="rId6"/>
    <p:sldId id="257" r:id="rId7"/>
    <p:sldId id="385" r:id="rId8"/>
    <p:sldId id="392" r:id="rId9"/>
    <p:sldId id="338" r:id="rId10"/>
    <p:sldId id="339" r:id="rId11"/>
    <p:sldId id="393" r:id="rId12"/>
    <p:sldId id="366" r:id="rId13"/>
    <p:sldId id="388" r:id="rId14"/>
    <p:sldId id="262" r:id="rId15"/>
    <p:sldId id="369" r:id="rId16"/>
    <p:sldId id="274" r:id="rId17"/>
    <p:sldId id="275" r:id="rId18"/>
    <p:sldId id="276" r:id="rId19"/>
    <p:sldId id="277" r:id="rId20"/>
    <p:sldId id="279" r:id="rId21"/>
    <p:sldId id="390" r:id="rId22"/>
    <p:sldId id="270" r:id="rId23"/>
    <p:sldId id="271" r:id="rId24"/>
    <p:sldId id="280" r:id="rId25"/>
    <p:sldId id="283" r:id="rId26"/>
    <p:sldId id="286" r:id="rId27"/>
    <p:sldId id="378" r:id="rId28"/>
    <p:sldId id="288" r:id="rId29"/>
    <p:sldId id="352" r:id="rId30"/>
    <p:sldId id="289" r:id="rId31"/>
    <p:sldId id="290" r:id="rId32"/>
    <p:sldId id="370" r:id="rId33"/>
    <p:sldId id="371" r:id="rId34"/>
    <p:sldId id="361" r:id="rId35"/>
    <p:sldId id="372" r:id="rId36"/>
    <p:sldId id="373" r:id="rId37"/>
    <p:sldId id="389" r:id="rId38"/>
    <p:sldId id="362" r:id="rId39"/>
    <p:sldId id="363" r:id="rId40"/>
    <p:sldId id="364" r:id="rId41"/>
    <p:sldId id="365" r:id="rId42"/>
    <p:sldId id="387" r:id="rId43"/>
    <p:sldId id="394" r:id="rId44"/>
    <p:sldId id="319" r:id="rId45"/>
    <p:sldId id="321" r:id="rId46"/>
    <p:sldId id="374" r:id="rId47"/>
    <p:sldId id="375" r:id="rId48"/>
    <p:sldId id="324" r:id="rId49"/>
    <p:sldId id="351"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arey, Jasmine" initials="CJ" lastIdx="1" clrIdx="6">
    <p:extLst>
      <p:ext uri="{19B8F6BF-5375-455C-9EA6-DF929625EA0E}">
        <p15:presenceInfo xmlns:p15="http://schemas.microsoft.com/office/powerpoint/2012/main" userId="S::Carey_J@cde.state.co.us::f824631c-ee58-4147-9207-eaf0ccde4905" providerId="AD"/>
      </p:ext>
    </p:extLst>
  </p:cmAuthor>
  <p:cmAuthor id="1" name="Loerzel, Sara" initials="LS" lastIdx="6" clrIdx="0">
    <p:extLst>
      <p:ext uri="{19B8F6BF-5375-455C-9EA6-DF929625EA0E}">
        <p15:presenceInfo xmlns:p15="http://schemas.microsoft.com/office/powerpoint/2012/main" userId="S::Loerzel_S@cde.state.co.us::169e59bf-37fe-4389-9a2d-56a93b8ce5b7" providerId="AD"/>
      </p:ext>
    </p:extLst>
  </p:cmAuthor>
  <p:cmAuthor id="8" name="Bonner, Collin" initials="BC" lastIdx="9" clrIdx="7">
    <p:extLst>
      <p:ext uri="{19B8F6BF-5375-455C-9EA6-DF929625EA0E}">
        <p15:presenceInfo xmlns:p15="http://schemas.microsoft.com/office/powerpoint/2012/main" userId="S::Bonner_C@cde.state.co.us::e840a39e-639f-46f6-8389-41ecbca21bd8" providerId="AD"/>
      </p:ext>
    </p:extLst>
  </p:cmAuthor>
  <p:cmAuthor id="2" name="Wirth-Hawkins, Christina" initials="WC" lastIdx="8" clrIdx="1">
    <p:extLst>
      <p:ext uri="{19B8F6BF-5375-455C-9EA6-DF929625EA0E}">
        <p15:presenceInfo xmlns:p15="http://schemas.microsoft.com/office/powerpoint/2012/main" userId="S::Wirth-Hawkins_C@cde.state.co.us::8d4d8cee-ae6c-43f5-9a98-c68e2b1cb366" providerId="AD"/>
      </p:ext>
    </p:extLst>
  </p:cmAuthor>
  <p:cmAuthor id="3" name="Sachdeva, Arti" initials="SA" lastIdx="2" clrIdx="2">
    <p:extLst>
      <p:ext uri="{19B8F6BF-5375-455C-9EA6-DF929625EA0E}">
        <p15:presenceInfo xmlns:p15="http://schemas.microsoft.com/office/powerpoint/2012/main" userId="S::Sachdeva_a@cde.state.co.us::e9d21b97-d6bc-4abe-94e7-cb1eb06695ef" providerId="AD"/>
      </p:ext>
    </p:extLst>
  </p:cmAuthor>
  <p:cmAuthor id="4" name="Villalobos Pavia, Heather" initials="VPH" lastIdx="3" clrIdx="3">
    <p:extLst>
      <p:ext uri="{19B8F6BF-5375-455C-9EA6-DF929625EA0E}">
        <p15:presenceInfo xmlns:p15="http://schemas.microsoft.com/office/powerpoint/2012/main" userId="S::VillalobosPavia_H@cde.state.co.us::29832d76-5367-411d-91b4-60ca61439ef5" providerId="AD"/>
      </p:ext>
    </p:extLst>
  </p:cmAuthor>
  <p:cmAuthor id="5" name="Morton, Will" initials="MW" lastIdx="14" clrIdx="4">
    <p:extLst>
      <p:ext uri="{19B8F6BF-5375-455C-9EA6-DF929625EA0E}">
        <p15:presenceInfo xmlns:p15="http://schemas.microsoft.com/office/powerpoint/2012/main" userId="S::Morton_W@cde.state.co.us::258da7f2-f75d-4514-9135-3427dc28b178" providerId="AD"/>
      </p:ext>
    </p:extLst>
  </p:cmAuthor>
  <p:cmAuthor id="6" name="Anthony, Jared" initials="AJ" lastIdx="4" clrIdx="5">
    <p:extLst>
      <p:ext uri="{19B8F6BF-5375-455C-9EA6-DF929625EA0E}">
        <p15:presenceInfo xmlns:p15="http://schemas.microsoft.com/office/powerpoint/2012/main" userId="S::Anthony_J@cde.state.co.us::5a35980d-6c95-4913-b32e-689d1be0db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21" autoAdjust="0"/>
    <p:restoredTop sz="94681" autoAdjust="0"/>
  </p:normalViewPr>
  <p:slideViewPr>
    <p:cSldViewPr snapToGrid="0">
      <p:cViewPr varScale="1">
        <p:scale>
          <a:sx n="113" d="100"/>
          <a:sy n="113" d="100"/>
        </p:scale>
        <p:origin x="1194"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5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10/30/2020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14</a:t>
            </a:fld>
            <a:endParaRPr lang="en-US" dirty="0"/>
          </a:p>
        </p:txBody>
      </p:sp>
    </p:spTree>
    <p:extLst>
      <p:ext uri="{BB962C8B-B14F-4D97-AF65-F5344CB8AC3E}">
        <p14:creationId xmlns:p14="http://schemas.microsoft.com/office/powerpoint/2010/main" val="351500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15</a:t>
            </a:fld>
            <a:endParaRPr lang="en-US" dirty="0"/>
          </a:p>
        </p:txBody>
      </p:sp>
    </p:spTree>
    <p:extLst>
      <p:ext uri="{BB962C8B-B14F-4D97-AF65-F5344CB8AC3E}">
        <p14:creationId xmlns:p14="http://schemas.microsoft.com/office/powerpoint/2010/main" val="757551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aligning TestNav system requirements with manufacturer-supported operating systems (OSs), devices, and browsers.</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32</a:t>
            </a:fld>
            <a:endParaRPr lang="en-US"/>
          </a:p>
        </p:txBody>
      </p:sp>
    </p:spTree>
    <p:extLst>
      <p:ext uri="{BB962C8B-B14F-4D97-AF65-F5344CB8AC3E}">
        <p14:creationId xmlns:p14="http://schemas.microsoft.com/office/powerpoint/2010/main" val="2206320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Pearson has temporarily delayed dropping support for </a:t>
            </a:r>
            <a:r>
              <a:rPr lang="en-US" sz="1200" b="1" i="0" kern="1200" dirty="0">
                <a:solidFill>
                  <a:schemeClr val="tx1"/>
                </a:solidFill>
                <a:effectLst/>
                <a:latin typeface="+mn-lt"/>
                <a:ea typeface="+mn-ea"/>
                <a:cs typeface="+mn-cs"/>
              </a:rPr>
              <a:t>Windows 7</a:t>
            </a:r>
            <a:r>
              <a:rPr lang="en-US" sz="1200" b="0" i="0" kern="1200" dirty="0">
                <a:solidFill>
                  <a:schemeClr val="tx1"/>
                </a:solidFill>
                <a:effectLst/>
                <a:latin typeface="+mn-lt"/>
                <a:ea typeface="+mn-ea"/>
                <a:cs typeface="+mn-cs"/>
              </a:rPr>
              <a:t> and </a:t>
            </a:r>
            <a:r>
              <a:rPr lang="en-US" sz="1200" b="1" i="0" kern="1200" dirty="0">
                <a:solidFill>
                  <a:schemeClr val="tx1"/>
                </a:solidFill>
                <a:effectLst/>
                <a:latin typeface="+mn-lt"/>
                <a:ea typeface="+mn-ea"/>
                <a:cs typeface="+mn-cs"/>
              </a:rPr>
              <a:t>8.1</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34</a:t>
            </a:fld>
            <a:endParaRPr lang="en-US"/>
          </a:p>
        </p:txBody>
      </p:sp>
    </p:spTree>
    <p:extLst>
      <p:ext uri="{BB962C8B-B14F-4D97-AF65-F5344CB8AC3E}">
        <p14:creationId xmlns:p14="http://schemas.microsoft.com/office/powerpoint/2010/main" val="3205198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Pearson has temporarily delayed dropping support for </a:t>
            </a:r>
            <a:r>
              <a:rPr lang="en-US" sz="1200" b="1" i="0" kern="1200" dirty="0">
                <a:solidFill>
                  <a:schemeClr val="tx1"/>
                </a:solidFill>
                <a:effectLst/>
                <a:latin typeface="+mn-lt"/>
                <a:ea typeface="+mn-ea"/>
                <a:cs typeface="+mn-cs"/>
              </a:rPr>
              <a:t>Windows 7</a:t>
            </a:r>
            <a:r>
              <a:rPr lang="en-US" sz="1200" b="0" i="0" kern="1200" dirty="0">
                <a:solidFill>
                  <a:schemeClr val="tx1"/>
                </a:solidFill>
                <a:effectLst/>
                <a:latin typeface="+mn-lt"/>
                <a:ea typeface="+mn-ea"/>
                <a:cs typeface="+mn-cs"/>
              </a:rPr>
              <a:t> and </a:t>
            </a:r>
            <a:r>
              <a:rPr lang="en-US" sz="1200" b="1" i="0" kern="1200" dirty="0">
                <a:solidFill>
                  <a:schemeClr val="tx1"/>
                </a:solidFill>
                <a:effectLst/>
                <a:latin typeface="+mn-lt"/>
                <a:ea typeface="+mn-ea"/>
                <a:cs typeface="+mn-cs"/>
              </a:rPr>
              <a:t>8.1</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C3E97E-4890-4915-A7C2-F3D207C521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785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488B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Divider - Blue">
    <p:spTree>
      <p:nvGrpSpPr>
        <p:cNvPr id="1" name=""/>
        <p:cNvGrpSpPr/>
        <p:nvPr/>
      </p:nvGrpSpPr>
      <p:grpSpPr>
        <a:xfrm>
          <a:off x="0" y="0"/>
          <a:ext cx="0" cy="0"/>
          <a:chOff x="0" y="0"/>
          <a:chExt cx="0" cy="0"/>
        </a:xfrm>
      </p:grpSpPr>
      <p:pic>
        <p:nvPicPr>
          <p:cNvPr id="8" name="Picture 7" title="Blue 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685800" y="2062163"/>
            <a:ext cx="7772400" cy="2387600"/>
          </a:xfrm>
        </p:spPr>
        <p:txBody>
          <a:bodyPr lIns="0" tIns="0" rIns="0" bIns="0" anchor="ctr" anchorCtr="0">
            <a:normAutofit/>
          </a:bodyPr>
          <a:lstStyle>
            <a:lvl1pPr algn="ctr">
              <a:defRPr sz="5400">
                <a:solidFill>
                  <a:schemeClr val="bg1"/>
                </a:solidFill>
                <a:latin typeface="Museo Slab 500" panose="02000000000000000000" pitchFamily="50" charset="0"/>
              </a:defRPr>
            </a:lvl1pPr>
          </a:lstStyle>
          <a:p>
            <a:r>
              <a:rPr lang="en-US" dirty="0"/>
              <a:t>Click to edit </a:t>
            </a:r>
            <a:br>
              <a:rPr lang="en-US" dirty="0"/>
            </a:br>
            <a:r>
              <a:rPr lang="en-US" dirty="0"/>
              <a:t>Master title style</a:t>
            </a:r>
          </a:p>
        </p:txBody>
      </p:sp>
      <p:pic>
        <p:nvPicPr>
          <p:cNvPr id="10" name="Picture 9"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
        <p:nvSpPr>
          <p:cNvPr id="6" name="Slide Number Placeholder 5"/>
          <p:cNvSpPr>
            <a:spLocks noGrp="1"/>
          </p:cNvSpPr>
          <p:nvPr>
            <p:ph type="sldNum" sz="quarter" idx="4"/>
          </p:nvPr>
        </p:nvSpPr>
        <p:spPr>
          <a:xfrm>
            <a:off x="274320" y="6356351"/>
            <a:ext cx="467783" cy="365125"/>
          </a:xfrm>
          <a:prstGeom prst="rect">
            <a:avLst/>
          </a:prstGeom>
        </p:spPr>
        <p:txBody>
          <a:bodyPr/>
          <a:lstStyle>
            <a:lvl1pPr algn="ctr">
              <a:defRPr sz="1400">
                <a:solidFill>
                  <a:schemeClr val="bg1"/>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2649222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ection divider - blue to green">
    <p:spTree>
      <p:nvGrpSpPr>
        <p:cNvPr id="1" name=""/>
        <p:cNvGrpSpPr/>
        <p:nvPr/>
      </p:nvGrpSpPr>
      <p:grpSpPr>
        <a:xfrm>
          <a:off x="0" y="0"/>
          <a:ext cx="0" cy="0"/>
          <a:chOff x="0" y="0"/>
          <a:chExt cx="0" cy="0"/>
        </a:xfrm>
      </p:grpSpPr>
      <p:pic>
        <p:nvPicPr>
          <p:cNvPr id="6" name="Picture 5" title="Blue-green 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685800" y="2062163"/>
            <a:ext cx="7772400" cy="2387600"/>
          </a:xfrm>
        </p:spPr>
        <p:txBody>
          <a:bodyPr lIns="0" tIns="0" rIns="0" bIns="0" anchor="ctr" anchorCtr="0">
            <a:normAutofit/>
          </a:bodyPr>
          <a:lstStyle>
            <a:lvl1pPr algn="ctr">
              <a:defRPr sz="5400">
                <a:solidFill>
                  <a:schemeClr val="bg1"/>
                </a:solidFill>
                <a:latin typeface="Museo Slab 500" panose="02000000000000000000" pitchFamily="50" charset="0"/>
              </a:defRPr>
            </a:lvl1pPr>
          </a:lstStyle>
          <a:p>
            <a:r>
              <a:rPr lang="en-US" dirty="0"/>
              <a:t>Click to edit </a:t>
            </a:r>
            <a:br>
              <a:rPr lang="en-US" dirty="0"/>
            </a:br>
            <a:r>
              <a:rPr lang="en-US" dirty="0"/>
              <a:t>Master title style</a:t>
            </a:r>
          </a:p>
        </p:txBody>
      </p:sp>
      <p:pic>
        <p:nvPicPr>
          <p:cNvPr id="9" name="Picture 8"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
        <p:nvSpPr>
          <p:cNvPr id="8" name="Slide Number Placeholder 5"/>
          <p:cNvSpPr>
            <a:spLocks noGrp="1"/>
          </p:cNvSpPr>
          <p:nvPr>
            <p:ph type="sldNum" sz="quarter" idx="4"/>
          </p:nvPr>
        </p:nvSpPr>
        <p:spPr>
          <a:xfrm>
            <a:off x="274320" y="6356351"/>
            <a:ext cx="467783" cy="365125"/>
          </a:xfrm>
          <a:prstGeom prst="rect">
            <a:avLst/>
          </a:prstGeom>
        </p:spPr>
        <p:txBody>
          <a:bodyPr/>
          <a:lstStyle>
            <a:lvl1pPr algn="ctr">
              <a:defRPr sz="1400">
                <a:solidFill>
                  <a:schemeClr val="bg1"/>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3772073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DBD3D8B-7C78-4FD5-A4B4-6D2939FB0835}"/>
              </a:ext>
            </a:extLst>
          </p:cNvPr>
          <p:cNvSpPr>
            <a:spLocks noGrp="1"/>
          </p:cNvSpPr>
          <p:nvPr>
            <p:ph type="sldNum" sz="quarter" idx="10"/>
          </p:nvPr>
        </p:nvSpPr>
        <p:spPr/>
        <p:txBody>
          <a:bodyPr/>
          <a:lstStyle/>
          <a:p>
            <a:fld id="{C1E9C267-FC72-D447-BF05-09A3351C68CB}" type="slidenum">
              <a:rPr lang="en-US" smtClean="0"/>
              <a:t>‹#›</a:t>
            </a:fld>
            <a:endParaRPr lang="en-US"/>
          </a:p>
        </p:txBody>
      </p:sp>
    </p:spTree>
    <p:extLst>
      <p:ext uri="{BB962C8B-B14F-4D97-AF65-F5344CB8AC3E}">
        <p14:creationId xmlns:p14="http://schemas.microsoft.com/office/powerpoint/2010/main" val="173083749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 id="2147483676" r:id="rId14"/>
    <p:sldLayoutId id="2147483677" r:id="rId15"/>
    <p:sldLayoutId id="2147483691"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jpg@01D67C78.B1F87C20" TargetMode="External"/><Relationship Id="rId2" Type="http://schemas.openxmlformats.org/officeDocument/2006/relationships/image" Target="../media/image15.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hyperlink" Target="http://www.cde.state.co.us/assessment/DT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mailto:dtc-unsubscribe-request@cdelist.cde.state.co.u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support.google.com/chrome/a/answer/6220366"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apple.com/business/docs/resources/iOS_Lifecycle_Management.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android.com/" TargetMode="External"/><Relationship Id="rId5" Type="http://schemas.openxmlformats.org/officeDocument/2006/relationships/hyperlink" Target="https://support.microsoft.com/en-us/help/13853/windows-lifecycle-fact-sheet" TargetMode="External"/><Relationship Id="rId4" Type="http://schemas.openxmlformats.org/officeDocument/2006/relationships/hyperlink" Target="https://support.google.com/chrome/a/answer/6220366?hl=en"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cde.state.co.us/assessment/newassess-dtc"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cde.state.co.us/assessment/training-coalt"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42D1CB7-9E50-416A-8EF5-71C2418E78EF}"/>
              </a:ext>
            </a:extLst>
          </p:cNvPr>
          <p:cNvSpPr>
            <a:spLocks noGrp="1"/>
          </p:cNvSpPr>
          <p:nvPr>
            <p:ph sz="half" idx="1"/>
          </p:nvPr>
        </p:nvSpPr>
        <p:spPr>
          <a:xfrm>
            <a:off x="628650" y="1463040"/>
            <a:ext cx="3886200" cy="4583799"/>
          </a:xfrm>
        </p:spPr>
        <p:txBody>
          <a:bodyPr>
            <a:normAutofit fontScale="85000" lnSpcReduction="20000"/>
          </a:bodyPr>
          <a:lstStyle/>
          <a:p>
            <a:pPr marL="0" indent="0">
              <a:buNone/>
            </a:pPr>
            <a:r>
              <a:rPr lang="en-US" sz="4000" dirty="0"/>
              <a:t>Welcome!</a:t>
            </a:r>
          </a:p>
          <a:p>
            <a:pPr marL="0" indent="0">
              <a:buNone/>
            </a:pPr>
            <a:r>
              <a:rPr lang="en-US" b="1" dirty="0"/>
              <a:t>Introduce Yourself</a:t>
            </a:r>
          </a:p>
          <a:p>
            <a:pPr lvl="0"/>
            <a:r>
              <a:rPr lang="en-US" dirty="0"/>
              <a:t>From the top of the right-hand navigation select the </a:t>
            </a:r>
            <a:r>
              <a:rPr lang="en-US" b="1" dirty="0"/>
              <a:t>Live event Q&amp;A</a:t>
            </a:r>
            <a:endParaRPr lang="en-US" dirty="0"/>
          </a:p>
          <a:p>
            <a:pPr lvl="0"/>
            <a:r>
              <a:rPr lang="en-US" dirty="0"/>
              <a:t>Below the Live event Q&amp;A heading select </a:t>
            </a:r>
            <a:r>
              <a:rPr lang="en-US" b="1" dirty="0"/>
              <a:t>My questions</a:t>
            </a:r>
            <a:r>
              <a:rPr lang="en-US" dirty="0"/>
              <a:t>.</a:t>
            </a:r>
          </a:p>
          <a:p>
            <a:pPr lvl="0"/>
            <a:r>
              <a:rPr lang="en-US" dirty="0"/>
              <a:t>At the bottom of the Q&amp;A box enter your name using this format: </a:t>
            </a:r>
            <a:r>
              <a:rPr lang="en-US" b="1" dirty="0"/>
              <a:t>First Last (District)</a:t>
            </a:r>
            <a:endParaRPr lang="en-US" dirty="0"/>
          </a:p>
          <a:p>
            <a:pPr lvl="0"/>
            <a:r>
              <a:rPr lang="en-US" dirty="0"/>
              <a:t>In the </a:t>
            </a:r>
            <a:r>
              <a:rPr lang="en-US" b="1" dirty="0"/>
              <a:t>Ask a question</a:t>
            </a:r>
            <a:r>
              <a:rPr lang="en-US" dirty="0"/>
              <a:t> section tell us your district role and how long you have held your position.</a:t>
            </a:r>
          </a:p>
          <a:p>
            <a:pPr lvl="0"/>
            <a:r>
              <a:rPr lang="en-US"/>
              <a:t>Select the paper airplane icon in the bottom right corner of the window to send it.</a:t>
            </a:r>
          </a:p>
          <a:p>
            <a:endParaRPr lang="en-US" sz="4000" dirty="0"/>
          </a:p>
        </p:txBody>
      </p:sp>
      <p:sp>
        <p:nvSpPr>
          <p:cNvPr id="2" name="Title 1">
            <a:extLst>
              <a:ext uri="{FF2B5EF4-FFF2-40B4-BE49-F238E27FC236}">
                <a16:creationId xmlns:a16="http://schemas.microsoft.com/office/drawing/2014/main" id="{33140810-68B2-4629-BF6A-93440EE5109C}"/>
              </a:ext>
            </a:extLst>
          </p:cNvPr>
          <p:cNvSpPr>
            <a:spLocks noGrp="1"/>
          </p:cNvSpPr>
          <p:nvPr>
            <p:ph type="title"/>
          </p:nvPr>
        </p:nvSpPr>
        <p:spPr>
          <a:xfrm>
            <a:off x="245193" y="134768"/>
            <a:ext cx="7913386" cy="756418"/>
          </a:xfrm>
        </p:spPr>
        <p:txBody>
          <a:bodyPr>
            <a:noAutofit/>
          </a:bodyPr>
          <a:lstStyle/>
          <a:p>
            <a:r>
              <a:rPr lang="en-US" sz="3600" b="1" dirty="0">
                <a:latin typeface="+mn-lt"/>
              </a:rPr>
              <a:t>2020-2021</a:t>
            </a:r>
            <a:br>
              <a:rPr lang="en-US" sz="3600" b="1" dirty="0">
                <a:latin typeface="+mn-lt"/>
              </a:rPr>
            </a:br>
            <a:r>
              <a:rPr lang="en-US" sz="3600" b="1" dirty="0">
                <a:latin typeface="+mn-lt"/>
              </a:rPr>
              <a:t>District Technology Coordinator Kickoff </a:t>
            </a:r>
            <a:r>
              <a:rPr lang="en-US" sz="3600" dirty="0">
                <a:latin typeface="+mn-lt"/>
              </a:rPr>
              <a:t>Meeting</a:t>
            </a:r>
          </a:p>
        </p:txBody>
      </p:sp>
      <p:sp>
        <p:nvSpPr>
          <p:cNvPr id="4" name="Slide Number Placeholder 3">
            <a:extLst>
              <a:ext uri="{FF2B5EF4-FFF2-40B4-BE49-F238E27FC236}">
                <a16:creationId xmlns:a16="http://schemas.microsoft.com/office/drawing/2014/main" id="{9E1C6873-9006-4F8A-83F3-AF673D15657F}"/>
              </a:ext>
            </a:extLst>
          </p:cNvPr>
          <p:cNvSpPr>
            <a:spLocks noGrp="1"/>
          </p:cNvSpPr>
          <p:nvPr>
            <p:ph type="sldNum" sz="quarter" idx="12"/>
          </p:nvPr>
        </p:nvSpPr>
        <p:spPr>
          <a:xfrm>
            <a:off x="223071" y="6427018"/>
            <a:ext cx="2057400" cy="365125"/>
          </a:xfrm>
        </p:spPr>
        <p:txBody>
          <a:bodyPr/>
          <a:lstStyle/>
          <a:p>
            <a:fld id="{C479D5F6-EDCB-402A-AC08-4943A1820E8F}" type="slidenum">
              <a:rPr lang="en-US" smtClean="0"/>
              <a:pPr/>
              <a:t>1</a:t>
            </a:fld>
            <a:endParaRPr lang="en-US" dirty="0"/>
          </a:p>
        </p:txBody>
      </p:sp>
      <p:pic>
        <p:nvPicPr>
          <p:cNvPr id="1028" name="Picture 1" descr="cid:image001.jpg@01D67C78.B1F87C20">
            <a:extLst>
              <a:ext uri="{FF2B5EF4-FFF2-40B4-BE49-F238E27FC236}">
                <a16:creationId xmlns:a16="http://schemas.microsoft.com/office/drawing/2014/main" id="{AC742B9F-88CD-4AB7-AE03-EE340853BFC8}"/>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891596" y="1315766"/>
            <a:ext cx="4117500" cy="4731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5788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270157" cy="756418"/>
          </a:xfrm>
        </p:spPr>
        <p:txBody>
          <a:bodyPr anchor="ctr">
            <a:noAutofit/>
          </a:bodyPr>
          <a:lstStyle/>
          <a:p>
            <a:r>
              <a:rPr lang="en-US" sz="3600" b="1" dirty="0">
                <a:latin typeface="+mn-lt"/>
              </a:rPr>
              <a:t>District Technology Coordinator (DTC)</a:t>
            </a:r>
          </a:p>
        </p:txBody>
      </p:sp>
      <p:sp>
        <p:nvSpPr>
          <p:cNvPr id="3" name="Content Placeholder 2"/>
          <p:cNvSpPr>
            <a:spLocks noGrp="1"/>
          </p:cNvSpPr>
          <p:nvPr>
            <p:ph idx="1"/>
          </p:nvPr>
        </p:nvSpPr>
        <p:spPr>
          <a:xfrm>
            <a:off x="274320" y="1359243"/>
            <a:ext cx="8241030" cy="4744471"/>
          </a:xfrm>
        </p:spPr>
        <p:txBody>
          <a:bodyPr>
            <a:normAutofit/>
          </a:bodyPr>
          <a:lstStyle/>
          <a:p>
            <a:r>
              <a:rPr lang="en-US" sz="2000" dirty="0">
                <a:solidFill>
                  <a:schemeClr val="tx1"/>
                </a:solidFill>
              </a:rPr>
              <a:t>Check the CDE website to determine the appropriate person is listed as DTC</a:t>
            </a:r>
          </a:p>
          <a:p>
            <a:pPr marL="1028700" lvl="1" indent="-342900"/>
            <a:r>
              <a:rPr lang="en-US" dirty="0">
                <a:solidFill>
                  <a:schemeClr val="tx1"/>
                </a:solidFill>
                <a:hlinkClick r:id="rId2"/>
              </a:rPr>
              <a:t>http://www.cde.state.co.us/assessment/DTC</a:t>
            </a:r>
            <a:r>
              <a:rPr lang="en-US" dirty="0">
                <a:solidFill>
                  <a:schemeClr val="tx1"/>
                </a:solidFill>
              </a:rPr>
              <a:t>  </a:t>
            </a:r>
          </a:p>
          <a:p>
            <a:pPr marL="342900" indent="-342900">
              <a:buFont typeface="Arial" panose="020B0604020202020204" pitchFamily="34" charset="0"/>
              <a:buChar char="•"/>
            </a:pPr>
            <a:endParaRPr lang="en-US" sz="800" dirty="0">
              <a:solidFill>
                <a:schemeClr val="tx1"/>
              </a:solidFill>
            </a:endParaRPr>
          </a:p>
          <a:p>
            <a:r>
              <a:rPr lang="en-US" sz="2000" dirty="0">
                <a:solidFill>
                  <a:schemeClr val="tx1"/>
                </a:solidFill>
              </a:rPr>
              <a:t>It is important to identify a DTC for the district –</a:t>
            </a:r>
            <a:r>
              <a:rPr lang="en-US" sz="2000" dirty="0"/>
              <a:t> </a:t>
            </a:r>
            <a:r>
              <a:rPr lang="en-US" sz="2000" dirty="0">
                <a:solidFill>
                  <a:schemeClr val="tx1"/>
                </a:solidFill>
              </a:rPr>
              <a:t>make sure this position is updated if there is a change</a:t>
            </a:r>
          </a:p>
          <a:p>
            <a:pPr marL="1028700" lvl="1" indent="-342900"/>
            <a:r>
              <a:rPr lang="en-US" dirty="0">
                <a:solidFill>
                  <a:schemeClr val="tx1"/>
                </a:solidFill>
              </a:rPr>
              <a:t>Superintendent-appointed</a:t>
            </a:r>
          </a:p>
          <a:p>
            <a:pPr marL="342900" indent="-342900">
              <a:buFont typeface="Arial" panose="020B0604020202020204" pitchFamily="34" charset="0"/>
              <a:buChar char="•"/>
            </a:pPr>
            <a:endParaRPr lang="en-US" sz="800" dirty="0">
              <a:solidFill>
                <a:schemeClr val="tx1"/>
              </a:solidFill>
            </a:endParaRPr>
          </a:p>
          <a:p>
            <a:r>
              <a:rPr lang="en-US" sz="2000" dirty="0">
                <a:solidFill>
                  <a:schemeClr val="tx1"/>
                </a:solidFill>
              </a:rPr>
              <a:t>DTC receives emails from CDE with information about training and technology updates throughout the year</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10</a:t>
            </a:fld>
            <a:endParaRPr lang="en-US" dirty="0"/>
          </a:p>
        </p:txBody>
      </p:sp>
    </p:spTree>
    <p:extLst>
      <p:ext uri="{BB962C8B-B14F-4D97-AF65-F5344CB8AC3E}">
        <p14:creationId xmlns:p14="http://schemas.microsoft.com/office/powerpoint/2010/main" val="181924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50EB9A-2F39-4AA7-ACB7-F04B1A21D928}"/>
              </a:ext>
            </a:extLst>
          </p:cNvPr>
          <p:cNvSpPr>
            <a:spLocks noGrp="1"/>
          </p:cNvSpPr>
          <p:nvPr>
            <p:ph type="ctrTitle"/>
          </p:nvPr>
        </p:nvSpPr>
        <p:spPr/>
        <p:txBody>
          <a:bodyPr/>
          <a:lstStyle/>
          <a:p>
            <a:r>
              <a:rPr lang="en-US" sz="4800" b="1" dirty="0">
                <a:latin typeface="+mn-lt"/>
              </a:rPr>
              <a:t>New DTC Listserv</a:t>
            </a:r>
          </a:p>
        </p:txBody>
      </p:sp>
      <p:sp>
        <p:nvSpPr>
          <p:cNvPr id="4" name="Slide Number Placeholder 3">
            <a:extLst>
              <a:ext uri="{FF2B5EF4-FFF2-40B4-BE49-F238E27FC236}">
                <a16:creationId xmlns:a16="http://schemas.microsoft.com/office/drawing/2014/main" id="{63CBB125-02BB-4E8C-9DE3-BCE3833D847F}"/>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143041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New DTC Listserv</a:t>
            </a:r>
          </a:p>
        </p:txBody>
      </p:sp>
      <p:sp>
        <p:nvSpPr>
          <p:cNvPr id="3" name="Content Placeholder 2"/>
          <p:cNvSpPr>
            <a:spLocks noGrp="1"/>
          </p:cNvSpPr>
          <p:nvPr>
            <p:ph idx="1"/>
          </p:nvPr>
        </p:nvSpPr>
        <p:spPr/>
        <p:txBody>
          <a:bodyPr>
            <a:normAutofit lnSpcReduction="10000"/>
          </a:bodyPr>
          <a:lstStyle/>
          <a:p>
            <a:r>
              <a:rPr lang="en-US" dirty="0"/>
              <a:t>DTC Listserv Notification sent via listserv October 7</a:t>
            </a:r>
            <a:r>
              <a:rPr lang="en-US" baseline="30000" dirty="0"/>
              <a:t>th</a:t>
            </a:r>
            <a:r>
              <a:rPr lang="en-US" dirty="0"/>
              <a:t>.</a:t>
            </a:r>
          </a:p>
          <a:p>
            <a:endParaRPr lang="en-US" dirty="0"/>
          </a:p>
          <a:p>
            <a:r>
              <a:rPr lang="en-US" dirty="0"/>
              <a:t>Option to unsubscribe from this listserv reply to </a:t>
            </a:r>
            <a:r>
              <a:rPr lang="en-US" u="sng" dirty="0">
                <a:hlinkClick r:id="rId2"/>
              </a:rPr>
              <a:t>dtc-unsubscribe-request@cdelist.cde.state.co.us</a:t>
            </a:r>
            <a:r>
              <a:rPr lang="en-US" dirty="0"/>
              <a:t>  </a:t>
            </a:r>
          </a:p>
          <a:p>
            <a:endParaRPr lang="en-US" dirty="0"/>
          </a:p>
          <a:p>
            <a:r>
              <a:rPr lang="en-US" dirty="0"/>
              <a:t>Delivery errors automatically  deleted from  the list  when:</a:t>
            </a:r>
          </a:p>
          <a:p>
            <a:pPr lvl="1"/>
            <a:r>
              <a:rPr lang="en-US" dirty="0"/>
              <a:t>errors have been  reported for a period  of 4 days or more or,</a:t>
            </a:r>
          </a:p>
          <a:p>
            <a:pPr lvl="1"/>
            <a:r>
              <a:rPr lang="en-US" dirty="0"/>
              <a:t>more than  100 delivery  errors have  been received</a:t>
            </a:r>
          </a:p>
          <a:p>
            <a:pPr lvl="1"/>
            <a:endParaRPr lang="en-US" dirty="0"/>
          </a:p>
          <a:p>
            <a:r>
              <a:rPr lang="en-US" dirty="0"/>
              <a:t>I will only reach out when active DTCs receive errors.</a:t>
            </a:r>
          </a:p>
          <a:p>
            <a:endParaRPr lang="en-US" dirty="0"/>
          </a:p>
          <a:p>
            <a:r>
              <a:rPr lang="en-US" dirty="0"/>
              <a:t>Contact me to request additional district </a:t>
            </a:r>
            <a:r>
              <a:rPr lang="en-US" dirty="0" err="1"/>
              <a:t>subcriptions</a:t>
            </a:r>
            <a:r>
              <a:rPr lang="en-US" dirty="0"/>
              <a:t>.</a:t>
            </a:r>
          </a:p>
          <a:p>
            <a:pPr marL="0" indent="0">
              <a:buNone/>
            </a:pPr>
            <a:endParaRPr lang="en-US" dirty="0"/>
          </a:p>
          <a:p>
            <a:pPr lvl="1"/>
            <a:endParaRPr lang="en-US" dirty="0"/>
          </a:p>
          <a:p>
            <a:endParaRPr lang="en-US" dirty="0"/>
          </a:p>
          <a:p>
            <a:pPr marL="0" indent="0">
              <a:buNone/>
            </a:pPr>
            <a:endParaRPr lang="en-US" dirty="0"/>
          </a:p>
          <a:p>
            <a:pPr marL="914400" lvl="1" indent="-45720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3986809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solidFill>
                  <a:schemeClr val="tx1"/>
                </a:solidFill>
              </a:rPr>
            </a:br>
            <a:r>
              <a:rPr lang="en-US" sz="4800" b="1" dirty="0">
                <a:latin typeface="+mn-lt"/>
              </a:rPr>
              <a:t>Supporting 3 Platforms</a:t>
            </a:r>
          </a:p>
        </p:txBody>
      </p:sp>
      <p:sp>
        <p:nvSpPr>
          <p:cNvPr id="3" name="Slide Number Placeholder 2"/>
          <p:cNvSpPr>
            <a:spLocks noGrp="1"/>
          </p:cNvSpPr>
          <p:nvPr>
            <p:ph type="sldNum" sz="quarter" idx="12"/>
          </p:nvPr>
        </p:nvSpPr>
        <p:spPr/>
        <p:txBody>
          <a:bodyPr/>
          <a:lstStyle/>
          <a:p>
            <a:fld id="{67726FA2-3EC9-4717-AD62-D8C823692DD3}" type="slidenum">
              <a:rPr lang="en-US" smtClean="0"/>
              <a:pPr/>
              <a:t>13</a:t>
            </a:fld>
            <a:endParaRPr lang="en-US" dirty="0"/>
          </a:p>
        </p:txBody>
      </p:sp>
    </p:spTree>
    <p:extLst>
      <p:ext uri="{BB962C8B-B14F-4D97-AF65-F5344CB8AC3E}">
        <p14:creationId xmlns:p14="http://schemas.microsoft.com/office/powerpoint/2010/main" val="1040171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noAutofit/>
          </a:bodyPr>
          <a:lstStyle/>
          <a:p>
            <a:r>
              <a:rPr lang="en-US" sz="3600" b="1" dirty="0">
                <a:latin typeface="+mn-lt"/>
              </a:rPr>
              <a:t>Colorado Assessments</a:t>
            </a:r>
          </a:p>
        </p:txBody>
      </p:sp>
      <p:sp>
        <p:nvSpPr>
          <p:cNvPr id="5" name="Slide Number Placeholder 4"/>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14</a:t>
            </a:fld>
            <a:endParaRPr lang="en-US" dirty="0"/>
          </a:p>
        </p:txBody>
      </p:sp>
      <p:sp>
        <p:nvSpPr>
          <p:cNvPr id="6" name="Text Box 2"/>
          <p:cNvSpPr txBox="1">
            <a:spLocks noChangeArrowheads="1"/>
          </p:cNvSpPr>
          <p:nvPr/>
        </p:nvSpPr>
        <p:spPr bwMode="auto">
          <a:xfrm>
            <a:off x="223929" y="1279118"/>
            <a:ext cx="2377757" cy="923330"/>
          </a:xfrm>
          <a:prstGeom prst="rect">
            <a:avLst/>
          </a:prstGeom>
          <a:solidFill>
            <a:srgbClr val="488BC9"/>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a:solidFill>
                  <a:schemeClr val="bg1"/>
                </a:solidFill>
                <a:effectLst/>
                <a:latin typeface="Trebuchet MS" panose="020B0603020202020204" pitchFamily="34" charset="0"/>
                <a:ea typeface="Calibri"/>
                <a:cs typeface="Times New Roman"/>
              </a:rPr>
              <a:t>Colorado Measures of</a:t>
            </a:r>
          </a:p>
          <a:p>
            <a:pPr marL="0" marR="0" algn="ctr">
              <a:spcBef>
                <a:spcPts val="0"/>
              </a:spcBef>
              <a:spcAft>
                <a:spcPts val="0"/>
              </a:spcAft>
            </a:pPr>
            <a:r>
              <a:rPr lang="en-US" sz="1800" dirty="0">
                <a:solidFill>
                  <a:schemeClr val="bg1"/>
                </a:solidFill>
                <a:effectLst/>
                <a:latin typeface="Trebuchet MS" panose="020B0603020202020204" pitchFamily="34" charset="0"/>
                <a:ea typeface="Calibri"/>
                <a:cs typeface="Times New Roman"/>
              </a:rPr>
              <a:t>Academic Success</a:t>
            </a:r>
          </a:p>
          <a:p>
            <a:pPr marL="0" marR="0" algn="ctr">
              <a:spcBef>
                <a:spcPts val="0"/>
              </a:spcBef>
              <a:spcAft>
                <a:spcPts val="0"/>
              </a:spcAft>
            </a:pPr>
            <a:r>
              <a:rPr lang="en-US" sz="1800" dirty="0">
                <a:solidFill>
                  <a:schemeClr val="bg1"/>
                </a:solidFill>
                <a:effectLst/>
                <a:latin typeface="Trebuchet MS" panose="020B0603020202020204" pitchFamily="34" charset="0"/>
                <a:ea typeface="Calibri"/>
                <a:cs typeface="Times New Roman"/>
              </a:rPr>
              <a:t>(CMAS)</a:t>
            </a:r>
            <a:endParaRPr lang="en-US" sz="1200" dirty="0">
              <a:solidFill>
                <a:schemeClr val="bg1"/>
              </a:solidFill>
              <a:effectLst/>
              <a:latin typeface="Trebuchet MS" panose="020B0603020202020204" pitchFamily="34" charset="0"/>
              <a:ea typeface="Calibri"/>
              <a:cs typeface="Times New Roman"/>
            </a:endParaRPr>
          </a:p>
        </p:txBody>
      </p:sp>
      <p:sp>
        <p:nvSpPr>
          <p:cNvPr id="7" name="Text Box 2"/>
          <p:cNvSpPr txBox="1">
            <a:spLocks noChangeArrowheads="1"/>
          </p:cNvSpPr>
          <p:nvPr/>
        </p:nvSpPr>
        <p:spPr bwMode="auto">
          <a:xfrm>
            <a:off x="223928" y="2423366"/>
            <a:ext cx="2377758" cy="369332"/>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solidFill>
                  <a:srgbClr val="000000"/>
                </a:solidFill>
                <a:ea typeface="Calibri"/>
                <a:cs typeface="Times New Roman"/>
              </a:rPr>
              <a:t>Math*</a:t>
            </a:r>
            <a:endParaRPr lang="en-US" dirty="0">
              <a:solidFill>
                <a:srgbClr val="000000"/>
              </a:solidFill>
              <a:effectLst/>
              <a:ea typeface="Calibri"/>
              <a:cs typeface="Times New Roman"/>
            </a:endParaRPr>
          </a:p>
        </p:txBody>
      </p:sp>
      <p:sp>
        <p:nvSpPr>
          <p:cNvPr id="8" name="Text Box 2"/>
          <p:cNvSpPr txBox="1">
            <a:spLocks noChangeArrowheads="1"/>
          </p:cNvSpPr>
          <p:nvPr/>
        </p:nvSpPr>
        <p:spPr bwMode="auto">
          <a:xfrm>
            <a:off x="3083044" y="2426967"/>
            <a:ext cx="2377756" cy="369332"/>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solidFill>
                  <a:srgbClr val="000000"/>
                </a:solidFill>
                <a:effectLst/>
                <a:ea typeface="Calibri"/>
                <a:cs typeface="Times New Roman"/>
              </a:rPr>
              <a:t>Math (DLM)*</a:t>
            </a:r>
          </a:p>
        </p:txBody>
      </p:sp>
      <p:sp>
        <p:nvSpPr>
          <p:cNvPr id="11" name="Text Box 2"/>
          <p:cNvSpPr txBox="1">
            <a:spLocks noChangeArrowheads="1"/>
          </p:cNvSpPr>
          <p:nvPr/>
        </p:nvSpPr>
        <p:spPr bwMode="auto">
          <a:xfrm>
            <a:off x="3083044" y="3778796"/>
            <a:ext cx="2377756" cy="369332"/>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solidFill>
                  <a:srgbClr val="000000"/>
                </a:solidFill>
                <a:effectLst/>
                <a:ea typeface="Calibri"/>
                <a:cs typeface="Times New Roman"/>
              </a:rPr>
              <a:t>Science*</a:t>
            </a:r>
          </a:p>
        </p:txBody>
      </p:sp>
      <p:sp>
        <p:nvSpPr>
          <p:cNvPr id="18" name="Text Box 2"/>
          <p:cNvSpPr txBox="1">
            <a:spLocks noChangeArrowheads="1"/>
          </p:cNvSpPr>
          <p:nvPr/>
        </p:nvSpPr>
        <p:spPr bwMode="auto">
          <a:xfrm>
            <a:off x="7412086" y="4039611"/>
            <a:ext cx="1533793" cy="646331"/>
          </a:xfrm>
          <a:prstGeom prst="rect">
            <a:avLst/>
          </a:prstGeom>
          <a:solidFill>
            <a:srgbClr val="7030A0"/>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solidFill>
                  <a:schemeClr val="bg1"/>
                </a:solidFill>
                <a:effectLst/>
                <a:ea typeface="Calibri"/>
                <a:cs typeface="Times New Roman"/>
              </a:rPr>
              <a:t>ACCESS </a:t>
            </a:r>
          </a:p>
          <a:p>
            <a:pPr marL="0" marR="0" algn="ctr">
              <a:spcBef>
                <a:spcPts val="0"/>
              </a:spcBef>
              <a:spcAft>
                <a:spcPts val="0"/>
              </a:spcAft>
            </a:pPr>
            <a:r>
              <a:rPr lang="en-US" dirty="0">
                <a:solidFill>
                  <a:schemeClr val="bg1"/>
                </a:solidFill>
                <a:effectLst/>
                <a:ea typeface="Calibri"/>
                <a:cs typeface="Times New Roman"/>
              </a:rPr>
              <a:t>for ELLs </a:t>
            </a:r>
          </a:p>
        </p:txBody>
      </p:sp>
      <p:sp>
        <p:nvSpPr>
          <p:cNvPr id="20" name="Text Box 2"/>
          <p:cNvSpPr txBox="1">
            <a:spLocks noChangeArrowheads="1"/>
          </p:cNvSpPr>
          <p:nvPr/>
        </p:nvSpPr>
        <p:spPr bwMode="auto">
          <a:xfrm>
            <a:off x="5961153" y="1301738"/>
            <a:ext cx="2765403" cy="923330"/>
          </a:xfrm>
          <a:prstGeom prst="rect">
            <a:avLst/>
          </a:prstGeom>
          <a:solidFill>
            <a:srgbClr val="FFC000"/>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effectLst/>
                <a:ea typeface="Calibri"/>
                <a:cs typeface="Times New Roman"/>
              </a:rPr>
              <a:t>CO PSAT/SAT</a:t>
            </a:r>
          </a:p>
          <a:p>
            <a:pPr marL="0" marR="0" algn="ctr">
              <a:spcBef>
                <a:spcPts val="0"/>
              </a:spcBef>
              <a:spcAft>
                <a:spcPts val="0"/>
              </a:spcAft>
            </a:pPr>
            <a:r>
              <a:rPr lang="en-US" dirty="0">
                <a:ea typeface="Calibri"/>
                <a:cs typeface="Times New Roman"/>
              </a:rPr>
              <a:t>SAT – grade 11*</a:t>
            </a:r>
          </a:p>
          <a:p>
            <a:pPr marL="0" marR="0" algn="ctr">
              <a:spcBef>
                <a:spcPts val="0"/>
              </a:spcBef>
              <a:spcAft>
                <a:spcPts val="0"/>
              </a:spcAft>
            </a:pPr>
            <a:r>
              <a:rPr lang="en-US" dirty="0">
                <a:effectLst/>
                <a:ea typeface="Calibri"/>
                <a:cs typeface="Times New Roman"/>
              </a:rPr>
              <a:t>PSAT – Grades 9 and 10**</a:t>
            </a:r>
          </a:p>
        </p:txBody>
      </p:sp>
      <p:sp>
        <p:nvSpPr>
          <p:cNvPr id="21" name="Text Box 2"/>
          <p:cNvSpPr txBox="1">
            <a:spLocks noChangeArrowheads="1"/>
          </p:cNvSpPr>
          <p:nvPr/>
        </p:nvSpPr>
        <p:spPr bwMode="auto">
          <a:xfrm>
            <a:off x="5982924" y="3077407"/>
            <a:ext cx="2540590" cy="646331"/>
          </a:xfrm>
          <a:prstGeom prst="rect">
            <a:avLst/>
          </a:prstGeom>
          <a:solidFill>
            <a:schemeClr val="accent4">
              <a:lumMod val="20000"/>
              <a:lumOff val="8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a:solidFill>
                  <a:srgbClr val="000000"/>
                </a:solidFill>
                <a:ea typeface="Calibri"/>
                <a:cs typeface="Times New Roman"/>
              </a:rPr>
              <a:t>***Evidenced-based Reading and Writing</a:t>
            </a:r>
          </a:p>
        </p:txBody>
      </p:sp>
      <p:sp>
        <p:nvSpPr>
          <p:cNvPr id="2" name="TextBox 1"/>
          <p:cNvSpPr txBox="1"/>
          <p:nvPr/>
        </p:nvSpPr>
        <p:spPr>
          <a:xfrm>
            <a:off x="223929" y="5165476"/>
            <a:ext cx="5251658" cy="923330"/>
          </a:xfrm>
          <a:prstGeom prst="rect">
            <a:avLst/>
          </a:prstGeom>
          <a:noFill/>
          <a:ln>
            <a:solidFill>
              <a:schemeClr val="accent1"/>
            </a:solidFill>
          </a:ln>
        </p:spPr>
        <p:txBody>
          <a:bodyPr wrap="square" rtlCol="0">
            <a:spAutoFit/>
          </a:bodyPr>
          <a:lstStyle/>
          <a:p>
            <a:r>
              <a:rPr lang="en-US" dirty="0">
                <a:solidFill>
                  <a:srgbClr val="000000"/>
                </a:solidFill>
              </a:rPr>
              <a:t>  * Required by Colorado law and federal law</a:t>
            </a:r>
          </a:p>
          <a:p>
            <a:r>
              <a:rPr lang="en-US" dirty="0">
                <a:solidFill>
                  <a:srgbClr val="000000"/>
                </a:solidFill>
              </a:rPr>
              <a:t> ** Required by Colorado law</a:t>
            </a:r>
          </a:p>
          <a:p>
            <a:r>
              <a:rPr lang="en-US" dirty="0">
                <a:solidFill>
                  <a:srgbClr val="000000"/>
                </a:solidFill>
              </a:rPr>
              <a:t>*** Allowed by Colorado law</a:t>
            </a:r>
          </a:p>
        </p:txBody>
      </p:sp>
      <p:sp>
        <p:nvSpPr>
          <p:cNvPr id="15" name="Text Box 2"/>
          <p:cNvSpPr txBox="1">
            <a:spLocks noChangeArrowheads="1"/>
          </p:cNvSpPr>
          <p:nvPr/>
        </p:nvSpPr>
        <p:spPr bwMode="auto">
          <a:xfrm>
            <a:off x="5961154" y="2426597"/>
            <a:ext cx="2562360" cy="369332"/>
          </a:xfrm>
          <a:prstGeom prst="rect">
            <a:avLst/>
          </a:prstGeom>
          <a:solidFill>
            <a:schemeClr val="accent4">
              <a:lumMod val="20000"/>
              <a:lumOff val="8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a:solidFill>
                  <a:srgbClr val="000000"/>
                </a:solidFill>
                <a:ea typeface="Calibri"/>
                <a:cs typeface="Times New Roman"/>
              </a:rPr>
              <a:t>Math</a:t>
            </a:r>
          </a:p>
        </p:txBody>
      </p:sp>
      <p:sp>
        <p:nvSpPr>
          <p:cNvPr id="17" name="Text Box 2"/>
          <p:cNvSpPr txBox="1">
            <a:spLocks noChangeArrowheads="1"/>
          </p:cNvSpPr>
          <p:nvPr/>
        </p:nvSpPr>
        <p:spPr bwMode="auto">
          <a:xfrm>
            <a:off x="223928" y="4458770"/>
            <a:ext cx="2377758" cy="369332"/>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solidFill>
                  <a:srgbClr val="000000"/>
                </a:solidFill>
                <a:ea typeface="Calibri"/>
                <a:cs typeface="Times New Roman"/>
              </a:rPr>
              <a:t>Social Studies</a:t>
            </a:r>
            <a:r>
              <a:rPr lang="en-US" dirty="0">
                <a:solidFill>
                  <a:srgbClr val="000000"/>
                </a:solidFill>
                <a:effectLst/>
                <a:ea typeface="Calibri"/>
                <a:cs typeface="Times New Roman"/>
              </a:rPr>
              <a:t>**</a:t>
            </a:r>
          </a:p>
        </p:txBody>
      </p:sp>
      <p:sp>
        <p:nvSpPr>
          <p:cNvPr id="22" name="Text Box 2"/>
          <p:cNvSpPr txBox="1">
            <a:spLocks noChangeArrowheads="1"/>
          </p:cNvSpPr>
          <p:nvPr/>
        </p:nvSpPr>
        <p:spPr bwMode="auto">
          <a:xfrm>
            <a:off x="223928" y="3103187"/>
            <a:ext cx="2377758" cy="369332"/>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solidFill>
                  <a:srgbClr val="000000"/>
                </a:solidFill>
                <a:effectLst/>
                <a:ea typeface="Calibri"/>
                <a:cs typeface="Times New Roman"/>
              </a:rPr>
              <a:t>ELA*</a:t>
            </a:r>
          </a:p>
        </p:txBody>
      </p:sp>
      <p:sp>
        <p:nvSpPr>
          <p:cNvPr id="23" name="Text Box 2"/>
          <p:cNvSpPr txBox="1">
            <a:spLocks noChangeArrowheads="1"/>
          </p:cNvSpPr>
          <p:nvPr/>
        </p:nvSpPr>
        <p:spPr bwMode="auto">
          <a:xfrm>
            <a:off x="223928" y="3779931"/>
            <a:ext cx="2377758" cy="369332"/>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solidFill>
                  <a:srgbClr val="000000"/>
                </a:solidFill>
                <a:ea typeface="Calibri"/>
                <a:cs typeface="Times New Roman"/>
              </a:rPr>
              <a:t>Science</a:t>
            </a:r>
            <a:r>
              <a:rPr lang="en-US" dirty="0">
                <a:solidFill>
                  <a:srgbClr val="000000"/>
                </a:solidFill>
                <a:effectLst/>
                <a:ea typeface="Calibri"/>
                <a:cs typeface="Times New Roman"/>
              </a:rPr>
              <a:t>*</a:t>
            </a:r>
          </a:p>
        </p:txBody>
      </p:sp>
      <p:sp>
        <p:nvSpPr>
          <p:cNvPr id="24" name="Text Box 2"/>
          <p:cNvSpPr txBox="1">
            <a:spLocks noChangeArrowheads="1"/>
          </p:cNvSpPr>
          <p:nvPr/>
        </p:nvSpPr>
        <p:spPr bwMode="auto">
          <a:xfrm>
            <a:off x="3083044" y="3094501"/>
            <a:ext cx="2377756" cy="369332"/>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solidFill>
                  <a:srgbClr val="000000"/>
                </a:solidFill>
                <a:effectLst/>
                <a:ea typeface="Calibri"/>
                <a:cs typeface="Times New Roman"/>
              </a:rPr>
              <a:t>ELA (DLM)*</a:t>
            </a:r>
          </a:p>
        </p:txBody>
      </p:sp>
      <p:sp>
        <p:nvSpPr>
          <p:cNvPr id="25" name="Text Box 2"/>
          <p:cNvSpPr txBox="1">
            <a:spLocks noChangeArrowheads="1"/>
          </p:cNvSpPr>
          <p:nvPr/>
        </p:nvSpPr>
        <p:spPr bwMode="auto">
          <a:xfrm>
            <a:off x="3083044" y="4458770"/>
            <a:ext cx="2379026" cy="369332"/>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dirty="0">
                <a:solidFill>
                  <a:srgbClr val="000000"/>
                </a:solidFill>
                <a:effectLst/>
                <a:ea typeface="Calibri"/>
                <a:cs typeface="Times New Roman"/>
              </a:rPr>
              <a:t>Social Studies**</a:t>
            </a:r>
          </a:p>
        </p:txBody>
      </p:sp>
      <p:sp>
        <p:nvSpPr>
          <p:cNvPr id="27" name="Text Box 2"/>
          <p:cNvSpPr txBox="1">
            <a:spLocks noChangeArrowheads="1"/>
          </p:cNvSpPr>
          <p:nvPr/>
        </p:nvSpPr>
        <p:spPr bwMode="auto">
          <a:xfrm>
            <a:off x="3083043" y="1290238"/>
            <a:ext cx="2377757" cy="923330"/>
          </a:xfrm>
          <a:prstGeom prst="rect">
            <a:avLst/>
          </a:prstGeom>
          <a:solidFill>
            <a:schemeClr val="accent6">
              <a:lumMod val="75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a:solidFill>
                  <a:schemeClr val="bg1"/>
                </a:solidFill>
                <a:effectLst/>
                <a:latin typeface="Trebuchet MS" panose="020B0603020202020204" pitchFamily="34" charset="0"/>
                <a:ea typeface="Calibri"/>
                <a:cs typeface="Times New Roman"/>
              </a:rPr>
              <a:t>Colorado Alternate Assessments</a:t>
            </a:r>
          </a:p>
          <a:p>
            <a:pPr marL="0" marR="0" algn="ctr">
              <a:spcBef>
                <a:spcPts val="0"/>
              </a:spcBef>
              <a:spcAft>
                <a:spcPts val="0"/>
              </a:spcAft>
            </a:pPr>
            <a:r>
              <a:rPr lang="en-US" sz="1800" dirty="0">
                <a:solidFill>
                  <a:schemeClr val="bg1"/>
                </a:solidFill>
                <a:effectLst/>
                <a:latin typeface="Trebuchet MS" panose="020B0603020202020204" pitchFamily="34" charset="0"/>
                <a:ea typeface="Calibri"/>
                <a:cs typeface="Times New Roman"/>
              </a:rPr>
              <a:t>(CoAlt)</a:t>
            </a:r>
          </a:p>
        </p:txBody>
      </p:sp>
      <p:sp>
        <p:nvSpPr>
          <p:cNvPr id="4" name="Right Arrow 3"/>
          <p:cNvSpPr/>
          <p:nvPr/>
        </p:nvSpPr>
        <p:spPr>
          <a:xfrm>
            <a:off x="2620682" y="1577411"/>
            <a:ext cx="472300" cy="2810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flipH="1">
            <a:off x="5460800" y="1579027"/>
            <a:ext cx="481357" cy="27947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2"/>
          <p:cNvSpPr txBox="1">
            <a:spLocks noChangeArrowheads="1"/>
          </p:cNvSpPr>
          <p:nvPr/>
        </p:nvSpPr>
        <p:spPr bwMode="auto">
          <a:xfrm>
            <a:off x="7412086" y="4893791"/>
            <a:ext cx="1533794" cy="1200329"/>
          </a:xfrm>
          <a:prstGeom prst="rect">
            <a:avLst/>
          </a:prstGeom>
          <a:solidFill>
            <a:schemeClr val="bg2"/>
          </a:solidFill>
          <a:ln w="9525">
            <a:noFill/>
            <a:miter lim="800000"/>
            <a:headEnd/>
            <a:tailEnd/>
          </a:ln>
        </p:spPr>
        <p:txBody>
          <a:bodyPr rot="0" vert="horz" wrap="square" lIns="91440" tIns="45720" rIns="91440" bIns="45720" anchor="t" anchorCtr="0">
            <a:spAutoFit/>
          </a:bodyPr>
          <a:lstStyle/>
          <a:p>
            <a:pPr algn="ctr"/>
            <a:r>
              <a:rPr lang="en-US" dirty="0">
                <a:solidFill>
                  <a:srgbClr val="000000"/>
                </a:solidFill>
                <a:ea typeface="Calibri"/>
                <a:cs typeface="Times New Roman"/>
              </a:rPr>
              <a:t>NAEP </a:t>
            </a:r>
          </a:p>
          <a:p>
            <a:pPr algn="ctr"/>
            <a:r>
              <a:rPr lang="en-US" dirty="0">
                <a:solidFill>
                  <a:srgbClr val="000000"/>
                </a:solidFill>
                <a:ea typeface="Calibri"/>
                <a:cs typeface="Times New Roman"/>
              </a:rPr>
              <a:t>&amp; International Assessments</a:t>
            </a:r>
          </a:p>
        </p:txBody>
      </p:sp>
      <p:sp>
        <p:nvSpPr>
          <p:cNvPr id="9" name="Rectangle 8">
            <a:extLst>
              <a:ext uri="{FF2B5EF4-FFF2-40B4-BE49-F238E27FC236}">
                <a16:creationId xmlns:a16="http://schemas.microsoft.com/office/drawing/2014/main" id="{776EA73E-5360-4470-8AA1-FBB1504CF403}"/>
              </a:ext>
            </a:extLst>
          </p:cNvPr>
          <p:cNvSpPr/>
          <p:nvPr/>
        </p:nvSpPr>
        <p:spPr>
          <a:xfrm>
            <a:off x="223928" y="2423367"/>
            <a:ext cx="2396754" cy="2404736"/>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DD4C514-C184-435D-9F83-6DD78AAE0D16}"/>
              </a:ext>
            </a:extLst>
          </p:cNvPr>
          <p:cNvSpPr/>
          <p:nvPr/>
        </p:nvSpPr>
        <p:spPr>
          <a:xfrm>
            <a:off x="3081656" y="2399230"/>
            <a:ext cx="2396754" cy="1073289"/>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5A87116-88B2-409A-9F67-97F41966B026}"/>
              </a:ext>
            </a:extLst>
          </p:cNvPr>
          <p:cNvSpPr/>
          <p:nvPr/>
        </p:nvSpPr>
        <p:spPr>
          <a:xfrm>
            <a:off x="7410815" y="4005217"/>
            <a:ext cx="1535063" cy="680726"/>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173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9" grpId="0" animBg="1"/>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a:latin typeface="+mn-lt"/>
              </a:rPr>
              <a:t>Online Assessment Platforms</a:t>
            </a:r>
          </a:p>
        </p:txBody>
      </p:sp>
      <p:graphicFrame>
        <p:nvGraphicFramePr>
          <p:cNvPr id="5" name="Content Placeholder 2"/>
          <p:cNvGraphicFramePr>
            <a:graphicFrameLocks noGrp="1"/>
          </p:cNvGraphicFramePr>
          <p:nvPr>
            <p:ph idx="1"/>
          </p:nvPr>
        </p:nvGraphicFramePr>
        <p:xfrm>
          <a:off x="69124" y="1290151"/>
          <a:ext cx="8873834" cy="5454301"/>
        </p:xfrm>
        <a:graphic>
          <a:graphicData uri="http://schemas.openxmlformats.org/drawingml/2006/table">
            <a:tbl>
              <a:tblPr firstRow="1" bandRow="1">
                <a:tableStyleId>{5C22544A-7EE6-4342-B048-85BDC9FD1C3A}</a:tableStyleId>
              </a:tblPr>
              <a:tblGrid>
                <a:gridCol w="1739967">
                  <a:extLst>
                    <a:ext uri="{9D8B030D-6E8A-4147-A177-3AD203B41FA5}">
                      <a16:colId xmlns:a16="http://schemas.microsoft.com/office/drawing/2014/main" val="20000"/>
                    </a:ext>
                  </a:extLst>
                </a:gridCol>
                <a:gridCol w="1739967">
                  <a:extLst>
                    <a:ext uri="{9D8B030D-6E8A-4147-A177-3AD203B41FA5}">
                      <a16:colId xmlns:a16="http://schemas.microsoft.com/office/drawing/2014/main" val="20001"/>
                    </a:ext>
                  </a:extLst>
                </a:gridCol>
                <a:gridCol w="1739967">
                  <a:extLst>
                    <a:ext uri="{9D8B030D-6E8A-4147-A177-3AD203B41FA5}">
                      <a16:colId xmlns:a16="http://schemas.microsoft.com/office/drawing/2014/main" val="20002"/>
                    </a:ext>
                  </a:extLst>
                </a:gridCol>
                <a:gridCol w="3653933">
                  <a:extLst>
                    <a:ext uri="{9D8B030D-6E8A-4147-A177-3AD203B41FA5}">
                      <a16:colId xmlns:a16="http://schemas.microsoft.com/office/drawing/2014/main" val="20003"/>
                    </a:ext>
                  </a:extLst>
                </a:gridCol>
              </a:tblGrid>
              <a:tr h="646196">
                <a:tc>
                  <a:txBody>
                    <a:bodyPr/>
                    <a:lstStyle/>
                    <a:p>
                      <a:pPr algn="ctr"/>
                      <a:r>
                        <a:rPr lang="en-US" sz="1800" dirty="0"/>
                        <a:t>Assessment</a:t>
                      </a:r>
                    </a:p>
                  </a:txBody>
                  <a:tcPr marL="79938" marR="79938" marT="45183" marB="45183" anchor="ctr"/>
                </a:tc>
                <a:tc>
                  <a:txBody>
                    <a:bodyPr/>
                    <a:lstStyle/>
                    <a:p>
                      <a:pPr algn="ctr"/>
                      <a:r>
                        <a:rPr lang="en-US" sz="1800" dirty="0"/>
                        <a:t>Test Engine</a:t>
                      </a:r>
                    </a:p>
                  </a:txBody>
                  <a:tcPr marL="79938" marR="79938" marT="45183" marB="45183" anchor="ctr"/>
                </a:tc>
                <a:tc>
                  <a:txBody>
                    <a:bodyPr/>
                    <a:lstStyle/>
                    <a:p>
                      <a:pPr algn="ctr"/>
                      <a:r>
                        <a:rPr lang="en-US" sz="1800" dirty="0"/>
                        <a:t>Student Info</a:t>
                      </a:r>
                      <a:r>
                        <a:rPr lang="en-US" sz="1800" baseline="0" dirty="0"/>
                        <a:t> </a:t>
                      </a:r>
                      <a:r>
                        <a:rPr lang="en-US" sz="1800" dirty="0"/>
                        <a:t>System</a:t>
                      </a:r>
                    </a:p>
                  </a:txBody>
                  <a:tcPr marL="79938" marR="79938" marT="45183" marB="45183" anchor="ctr"/>
                </a:tc>
                <a:tc>
                  <a:txBody>
                    <a:bodyPr/>
                    <a:lstStyle/>
                    <a:p>
                      <a:pPr algn="ctr"/>
                      <a:r>
                        <a:rPr lang="en-US" sz="1800" dirty="0"/>
                        <a:t>Features</a:t>
                      </a:r>
                    </a:p>
                  </a:txBody>
                  <a:tcPr marL="79938" marR="79938" marT="45183" marB="45183" anchor="ctr"/>
                </a:tc>
                <a:extLst>
                  <a:ext uri="{0D108BD9-81ED-4DB2-BD59-A6C34878D82A}">
                    <a16:rowId xmlns:a16="http://schemas.microsoft.com/office/drawing/2014/main" val="10000"/>
                  </a:ext>
                </a:extLst>
              </a:tr>
              <a:tr h="1479942">
                <a:tc>
                  <a:txBody>
                    <a:bodyPr/>
                    <a:lstStyle/>
                    <a:p>
                      <a:pPr marL="0" marR="0" algn="ctr">
                        <a:spcBef>
                          <a:spcPts val="0"/>
                        </a:spcBef>
                        <a:spcAft>
                          <a:spcPts val="0"/>
                        </a:spcAft>
                      </a:pPr>
                      <a:r>
                        <a:rPr lang="en-US" sz="1800" dirty="0">
                          <a:effectLst/>
                        </a:rPr>
                        <a:t>ACCESS for ELLs®</a:t>
                      </a:r>
                      <a:endParaRPr lang="en-US" sz="1800" dirty="0">
                        <a:solidFill>
                          <a:schemeClr val="tx1">
                            <a:lumMod val="50000"/>
                          </a:schemeClr>
                        </a:solidFill>
                        <a:effectLst/>
                      </a:endParaRPr>
                    </a:p>
                  </a:txBody>
                  <a:tcPr marL="79938" marR="79938" marT="45183" marB="45183" anchor="ctr"/>
                </a:tc>
                <a:tc>
                  <a:txBody>
                    <a:bodyPr/>
                    <a:lstStyle/>
                    <a:p>
                      <a:endParaRPr lang="en-US" sz="1800" dirty="0">
                        <a:solidFill>
                          <a:schemeClr val="tx1">
                            <a:lumMod val="50000"/>
                          </a:schemeClr>
                        </a:solidFill>
                      </a:endParaRPr>
                    </a:p>
                  </a:txBody>
                  <a:tcPr marL="79938" marR="79938" marT="45183" marB="45183"/>
                </a:tc>
                <a:tc>
                  <a:txBody>
                    <a:bodyPr/>
                    <a:lstStyle/>
                    <a:p>
                      <a:pPr algn="ctr"/>
                      <a:r>
                        <a:rPr lang="en-US" sz="1800" dirty="0"/>
                        <a:t>WIDA Assessment Management System (WIDA AMS)</a:t>
                      </a:r>
                      <a:endParaRPr lang="en-US" sz="1800" dirty="0">
                        <a:solidFill>
                          <a:schemeClr val="tx1">
                            <a:lumMod val="50000"/>
                          </a:schemeClr>
                        </a:solidFill>
                      </a:endParaRPr>
                    </a:p>
                  </a:txBody>
                  <a:tcPr marL="79938" marR="79938" marT="45183" marB="45183" anchor="ctr"/>
                </a:tc>
                <a:tc>
                  <a:txBody>
                    <a:bodyPr/>
                    <a:lstStyle/>
                    <a:p>
                      <a:pPr marL="285750" indent="-285750">
                        <a:buFont typeface="Arial" panose="020B0604020202020204" pitchFamily="34" charset="0"/>
                        <a:buChar char="•"/>
                      </a:pPr>
                      <a:r>
                        <a:rPr lang="en-US" sz="1800" dirty="0"/>
                        <a:t>Caching server</a:t>
                      </a:r>
                    </a:p>
                    <a:p>
                      <a:pPr marL="285750" indent="-285750">
                        <a:buFont typeface="Arial" panose="020B0604020202020204" pitchFamily="34" charset="0"/>
                        <a:buChar char="•"/>
                      </a:pPr>
                      <a:r>
                        <a:rPr lang="en-US" sz="1800" dirty="0"/>
                        <a:t>Clients for Windows, Linux, Mac OSX,</a:t>
                      </a:r>
                      <a:r>
                        <a:rPr lang="en-US" sz="1800" baseline="0" dirty="0"/>
                        <a:t> Chromebooks, iPads and Android</a:t>
                      </a:r>
                      <a:endParaRPr lang="en-US" sz="1800" baseline="0" dirty="0">
                        <a:solidFill>
                          <a:schemeClr val="tx1">
                            <a:lumMod val="50000"/>
                          </a:schemeClr>
                        </a:solidFill>
                      </a:endParaRPr>
                    </a:p>
                  </a:txBody>
                  <a:tcPr marL="79938" marR="79938" marT="45183" marB="45183" anchor="ctr"/>
                </a:tc>
                <a:extLst>
                  <a:ext uri="{0D108BD9-81ED-4DB2-BD59-A6C34878D82A}">
                    <a16:rowId xmlns:a16="http://schemas.microsoft.com/office/drawing/2014/main" val="10001"/>
                  </a:ext>
                </a:extLst>
              </a:tr>
              <a:tr h="12020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CMAS</a:t>
                      </a:r>
                      <a:endParaRPr lang="en-US" sz="1800" dirty="0">
                        <a:solidFill>
                          <a:schemeClr val="tx1">
                            <a:lumMod val="50000"/>
                          </a:schemeClr>
                        </a:solidFill>
                      </a:endParaRPr>
                    </a:p>
                  </a:txBody>
                  <a:tcPr marL="79938" marR="79938" marT="45183" marB="45183" anchor="ctr"/>
                </a:tc>
                <a:tc>
                  <a:txBody>
                    <a:bodyPr/>
                    <a:lstStyle/>
                    <a:p>
                      <a:endParaRPr lang="en-US" sz="1800" dirty="0">
                        <a:solidFill>
                          <a:schemeClr val="tx1">
                            <a:lumMod val="50000"/>
                          </a:schemeClr>
                        </a:solidFill>
                      </a:endParaRPr>
                    </a:p>
                  </a:txBody>
                  <a:tcPr marL="79938" marR="79938" marT="45183" marB="45183"/>
                </a:tc>
                <a:tc>
                  <a:txBody>
                    <a:bodyPr/>
                    <a:lstStyle/>
                    <a:p>
                      <a:pPr algn="ctr"/>
                      <a:endParaRPr lang="en-US" sz="1800" dirty="0">
                        <a:solidFill>
                          <a:schemeClr val="tx1">
                            <a:lumMod val="50000"/>
                          </a:schemeClr>
                        </a:solidFill>
                      </a:endParaRPr>
                    </a:p>
                  </a:txBody>
                  <a:tcPr marL="79938" marR="79938" marT="45183" marB="45183"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Caching server available</a:t>
                      </a:r>
                    </a:p>
                    <a:p>
                      <a:pPr marL="285750" indent="-285750">
                        <a:buFont typeface="Arial" panose="020B0604020202020204" pitchFamily="34" charset="0"/>
                        <a:buChar char="•"/>
                      </a:pPr>
                      <a:r>
                        <a:rPr lang="en-US" sz="1800" dirty="0"/>
                        <a:t>Installable apps for desktop, </a:t>
                      </a:r>
                      <a:r>
                        <a:rPr lang="en-US" sz="1800" baseline="0" dirty="0"/>
                        <a:t>Chromebooks, Androids and iPads</a:t>
                      </a:r>
                      <a:endParaRPr lang="en-US" sz="1800" dirty="0">
                        <a:solidFill>
                          <a:schemeClr val="tx1">
                            <a:lumMod val="50000"/>
                          </a:schemeClr>
                        </a:solidFill>
                      </a:endParaRPr>
                    </a:p>
                  </a:txBody>
                  <a:tcPr marL="79938" marR="79938" marT="45183" marB="45183" anchor="ctr"/>
                </a:tc>
                <a:extLst>
                  <a:ext uri="{0D108BD9-81ED-4DB2-BD59-A6C34878D82A}">
                    <a16:rowId xmlns:a16="http://schemas.microsoft.com/office/drawing/2014/main" val="10002"/>
                  </a:ext>
                </a:extLst>
              </a:tr>
              <a:tr h="924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CoAlt Science and Social Studies</a:t>
                      </a:r>
                      <a:endParaRPr lang="en-US" sz="1800" dirty="0">
                        <a:solidFill>
                          <a:schemeClr val="tx1">
                            <a:lumMod val="50000"/>
                          </a:schemeClr>
                        </a:solidFill>
                      </a:endParaRPr>
                    </a:p>
                  </a:txBody>
                  <a:tcPr marL="79938" marR="79938" marT="45183" marB="45183" anchor="ctr"/>
                </a:tc>
                <a:tc>
                  <a:txBody>
                    <a:bodyPr/>
                    <a:lstStyle/>
                    <a:p>
                      <a:pPr algn="ctr"/>
                      <a:r>
                        <a:rPr lang="en-US" sz="1800" dirty="0"/>
                        <a:t>N/A</a:t>
                      </a:r>
                      <a:endParaRPr lang="en-US" sz="1800" dirty="0">
                        <a:solidFill>
                          <a:schemeClr val="tx1">
                            <a:lumMod val="50000"/>
                          </a:schemeClr>
                        </a:solidFill>
                      </a:endParaRPr>
                    </a:p>
                  </a:txBody>
                  <a:tcPr marL="79938" marR="79938" marT="45183" marB="45183" anchor="ctr"/>
                </a:tc>
                <a:tc>
                  <a:txBody>
                    <a:bodyPr/>
                    <a:lstStyle/>
                    <a:p>
                      <a:pPr algn="ctr"/>
                      <a:endParaRPr lang="en-US" sz="1800" dirty="0">
                        <a:solidFill>
                          <a:schemeClr val="tx1">
                            <a:lumMod val="50000"/>
                          </a:schemeClr>
                        </a:solidFill>
                      </a:endParaRPr>
                    </a:p>
                  </a:txBody>
                  <a:tcPr marL="79938" marR="79938" marT="45183" marB="45183" anchor="ctr"/>
                </a:tc>
                <a:tc>
                  <a:txBody>
                    <a:bodyPr/>
                    <a:lstStyle/>
                    <a:p>
                      <a:pPr marL="285750" indent="-285750">
                        <a:buFont typeface="Arial" panose="020B0604020202020204" pitchFamily="34" charset="0"/>
                        <a:buChar char="•"/>
                      </a:pPr>
                      <a:endParaRPr lang="en-US" sz="1800" dirty="0">
                        <a:solidFill>
                          <a:schemeClr val="tx1">
                            <a:lumMod val="50000"/>
                          </a:schemeClr>
                        </a:solidFill>
                      </a:endParaRPr>
                    </a:p>
                  </a:txBody>
                  <a:tcPr marL="79938" marR="79938" marT="45183" marB="45183" anchor="ctr"/>
                </a:tc>
                <a:extLst>
                  <a:ext uri="{0D108BD9-81ED-4DB2-BD59-A6C34878D82A}">
                    <a16:rowId xmlns:a16="http://schemas.microsoft.com/office/drawing/2014/main" val="10003"/>
                  </a:ext>
                </a:extLst>
              </a:tr>
              <a:tr h="12020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CoAlt ELA and Math (Dynamic Learning Maps (DLM))</a:t>
                      </a:r>
                      <a:endParaRPr lang="en-US" sz="1800" dirty="0">
                        <a:solidFill>
                          <a:schemeClr val="tx1">
                            <a:lumMod val="50000"/>
                          </a:schemeClr>
                        </a:solidFill>
                      </a:endParaRPr>
                    </a:p>
                  </a:txBody>
                  <a:tcPr marL="79938" marR="79938" marT="45183" marB="45183" anchor="ctr"/>
                </a:tc>
                <a:tc>
                  <a:txBody>
                    <a:bodyPr/>
                    <a:lstStyle/>
                    <a:p>
                      <a:endParaRPr lang="en-US" sz="1800" dirty="0"/>
                    </a:p>
                    <a:p>
                      <a:endParaRPr lang="en-US" sz="1800" dirty="0"/>
                    </a:p>
                    <a:p>
                      <a:r>
                        <a:rPr lang="en-US" sz="1800" dirty="0"/>
                        <a:t>Student Portal</a:t>
                      </a:r>
                      <a:endParaRPr lang="en-US" sz="1800" dirty="0">
                        <a:solidFill>
                          <a:schemeClr val="tx1">
                            <a:lumMod val="50000"/>
                          </a:schemeClr>
                        </a:solidFill>
                      </a:endParaRPr>
                    </a:p>
                  </a:txBody>
                  <a:tcPr marL="79938" marR="79938" marT="45183" marB="45183"/>
                </a:tc>
                <a:tc>
                  <a:txBody>
                    <a:bodyPr/>
                    <a:lstStyle/>
                    <a:p>
                      <a:pPr algn="ctr"/>
                      <a:endParaRPr lang="en-US" sz="1800" kern="1200" dirty="0">
                        <a:effectLst/>
                      </a:endParaRPr>
                    </a:p>
                    <a:p>
                      <a:pPr algn="ctr"/>
                      <a:r>
                        <a:rPr lang="en-US" sz="1800" kern="1200" dirty="0">
                          <a:effectLst/>
                        </a:rPr>
                        <a:t>Educator Portal</a:t>
                      </a:r>
                      <a:endParaRPr lang="en-US" sz="1800" b="0" dirty="0">
                        <a:solidFill>
                          <a:schemeClr val="tx1">
                            <a:lumMod val="50000"/>
                          </a:schemeClr>
                        </a:solidFill>
                      </a:endParaRPr>
                    </a:p>
                  </a:txBody>
                  <a:tcPr marL="79938" marR="79938" marT="45183" marB="45183" anchor="ctr"/>
                </a:tc>
                <a:tc>
                  <a:txBody>
                    <a:bodyPr/>
                    <a:lstStyle/>
                    <a:p>
                      <a:pPr marL="285750" indent="-285750">
                        <a:buFont typeface="Arial" panose="020B0604020202020204" pitchFamily="34" charset="0"/>
                        <a:buChar char="•"/>
                      </a:pPr>
                      <a:r>
                        <a:rPr lang="en-US" sz="1800" dirty="0"/>
                        <a:t>KITE</a:t>
                      </a:r>
                      <a:r>
                        <a:rPr lang="en-US" sz="1800" baseline="0" dirty="0"/>
                        <a:t> c</a:t>
                      </a:r>
                      <a:r>
                        <a:rPr lang="en-US" sz="1800" dirty="0"/>
                        <a:t>lient install for each device</a:t>
                      </a:r>
                      <a:endParaRPr lang="en-US" sz="1800" dirty="0">
                        <a:solidFill>
                          <a:schemeClr val="tx1">
                            <a:lumMod val="50000"/>
                          </a:schemeClr>
                        </a:solidFill>
                      </a:endParaRPr>
                    </a:p>
                  </a:txBody>
                  <a:tcPr marL="79938" marR="79938" marT="45183" marB="45183" anchor="ct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a:xfrm>
            <a:off x="274320" y="6305075"/>
            <a:ext cx="467783" cy="365125"/>
          </a:xfrm>
          <a:prstGeom prst="rect">
            <a:avLst/>
          </a:prstGeom>
        </p:spPr>
        <p:txBody>
          <a:bodyPr/>
          <a:lstStyle/>
          <a:p>
            <a:fld id="{67726FA2-3EC9-4717-AD62-D8C823692DD3}" type="slidenum">
              <a:rPr lang="en-US" smtClean="0"/>
              <a:pPr/>
              <a:t>15</a:t>
            </a:fld>
            <a:endParaRPr lang="en-US" dirty="0"/>
          </a:p>
        </p:txBody>
      </p:sp>
      <p:pic>
        <p:nvPicPr>
          <p:cNvPr id="6" name="Picture 2" descr="http://www.pearsonassessments.com/content/dam/ped/ani/pa/us/LSA/TestNavlogo_V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16056" y="3773704"/>
            <a:ext cx="1335861" cy="48719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https://support.assessment.pearson.com/download/attachments/6029315/pearsonaccess-next-text-small-orange.png?version=1&amp;modificationDate=1414172621000&amp;api=v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2604" y="3910849"/>
            <a:ext cx="16668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https://support.assessment.pearson.com/download/attachments/6029315/pearsonaccess-next-text-small-orange.png?version=1&amp;modificationDate=1414172621000&amp;api=v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2605" y="4941015"/>
            <a:ext cx="16668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16056" y="5649136"/>
            <a:ext cx="890755" cy="456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25407" y="5649136"/>
            <a:ext cx="890755" cy="456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a:extLst>
              <a:ext uri="{FF2B5EF4-FFF2-40B4-BE49-F238E27FC236}">
                <a16:creationId xmlns:a16="http://schemas.microsoft.com/office/drawing/2014/main" id="{F0418661-AD5E-4C24-9534-11587B0D685D}"/>
              </a:ext>
            </a:extLst>
          </p:cNvPr>
          <p:cNvPicPr>
            <a:picLocks noChangeAspect="1"/>
          </p:cNvPicPr>
          <p:nvPr/>
        </p:nvPicPr>
        <p:blipFill>
          <a:blip r:embed="rId6"/>
          <a:stretch>
            <a:fillRect/>
          </a:stretch>
        </p:blipFill>
        <p:spPr>
          <a:xfrm>
            <a:off x="1885949" y="2431804"/>
            <a:ext cx="1565968" cy="439235"/>
          </a:xfrm>
          <a:prstGeom prst="rect">
            <a:avLst/>
          </a:prstGeom>
        </p:spPr>
      </p:pic>
    </p:spTree>
    <p:extLst>
      <p:ext uri="{BB962C8B-B14F-4D97-AF65-F5344CB8AC3E}">
        <p14:creationId xmlns:p14="http://schemas.microsoft.com/office/powerpoint/2010/main" val="605995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a:latin typeface="+mn-lt"/>
              </a:rPr>
              <a:t>2020-21</a:t>
            </a:r>
            <a:br>
              <a:rPr lang="en-US" sz="4800" b="1" dirty="0">
                <a:latin typeface="+mn-lt"/>
              </a:rPr>
            </a:br>
            <a:r>
              <a:rPr lang="en-US" sz="4800" b="1" dirty="0">
                <a:latin typeface="+mn-lt"/>
              </a:rPr>
              <a:t>State Assessment Schedule</a:t>
            </a:r>
            <a:br>
              <a:rPr lang="en-US" sz="4800" b="1" dirty="0">
                <a:latin typeface="+mn-lt"/>
              </a:rPr>
            </a:br>
            <a:r>
              <a:rPr lang="en-US" sz="4800" b="1" dirty="0">
                <a:latin typeface="+mn-lt"/>
              </a:rPr>
              <a:t>(subject to change)</a:t>
            </a:r>
          </a:p>
        </p:txBody>
      </p:sp>
      <p:sp>
        <p:nvSpPr>
          <p:cNvPr id="3" name="Slide Number Placeholder 2"/>
          <p:cNvSpPr>
            <a:spLocks noGrp="1"/>
          </p:cNvSpPr>
          <p:nvPr>
            <p:ph type="sldNum" sz="quarter" idx="12"/>
          </p:nvPr>
        </p:nvSpPr>
        <p:spPr/>
        <p:txBody>
          <a:bodyPr/>
          <a:lstStyle/>
          <a:p>
            <a:fld id="{67726FA2-3EC9-4717-AD62-D8C823692DD3}" type="slidenum">
              <a:rPr lang="en-US" smtClean="0"/>
              <a:pPr/>
              <a:t>16</a:t>
            </a:fld>
            <a:endParaRPr lang="en-US" dirty="0"/>
          </a:p>
        </p:txBody>
      </p:sp>
    </p:spTree>
    <p:extLst>
      <p:ext uri="{BB962C8B-B14F-4D97-AF65-F5344CB8AC3E}">
        <p14:creationId xmlns:p14="http://schemas.microsoft.com/office/powerpoint/2010/main" val="2355120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668" y="124866"/>
            <a:ext cx="8626664" cy="756418"/>
          </a:xfrm>
        </p:spPr>
        <p:txBody>
          <a:bodyPr anchor="ctr">
            <a:noAutofit/>
          </a:bodyPr>
          <a:lstStyle/>
          <a:p>
            <a:r>
              <a:rPr lang="en-US" sz="3600" b="1" dirty="0">
                <a:latin typeface="+mn-lt"/>
              </a:rPr>
              <a:t>Tentative 2020-21 State Assessment Calendar (subject to change)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68301478"/>
              </p:ext>
            </p:extLst>
          </p:nvPr>
        </p:nvGraphicFramePr>
        <p:xfrm>
          <a:off x="-1" y="1010932"/>
          <a:ext cx="9144002" cy="4606612"/>
        </p:xfrm>
        <a:graphic>
          <a:graphicData uri="http://schemas.openxmlformats.org/drawingml/2006/table">
            <a:tbl>
              <a:tblPr firstRow="1" bandRow="1">
                <a:tableStyleId>{5C22544A-7EE6-4342-B048-85BDC9FD1C3A}</a:tableStyleId>
              </a:tblPr>
              <a:tblGrid>
                <a:gridCol w="3347524">
                  <a:extLst>
                    <a:ext uri="{9D8B030D-6E8A-4147-A177-3AD203B41FA5}">
                      <a16:colId xmlns:a16="http://schemas.microsoft.com/office/drawing/2014/main" val="20000"/>
                    </a:ext>
                  </a:extLst>
                </a:gridCol>
                <a:gridCol w="1031673">
                  <a:extLst>
                    <a:ext uri="{9D8B030D-6E8A-4147-A177-3AD203B41FA5}">
                      <a16:colId xmlns:a16="http://schemas.microsoft.com/office/drawing/2014/main" val="20001"/>
                    </a:ext>
                  </a:extLst>
                </a:gridCol>
                <a:gridCol w="4764805">
                  <a:extLst>
                    <a:ext uri="{9D8B030D-6E8A-4147-A177-3AD203B41FA5}">
                      <a16:colId xmlns:a16="http://schemas.microsoft.com/office/drawing/2014/main" val="20002"/>
                    </a:ext>
                  </a:extLst>
                </a:gridCol>
              </a:tblGrid>
              <a:tr h="384261">
                <a:tc>
                  <a:txBody>
                    <a:bodyPr/>
                    <a:lstStyle/>
                    <a:p>
                      <a:pPr marL="0" marR="0" algn="ctr">
                        <a:spcBef>
                          <a:spcPts val="0"/>
                        </a:spcBef>
                        <a:spcAft>
                          <a:spcPts val="0"/>
                        </a:spcAft>
                      </a:pPr>
                      <a:r>
                        <a:rPr lang="en-US" sz="1800" dirty="0">
                          <a:effectLst/>
                        </a:rPr>
                        <a:t>Assessment</a:t>
                      </a:r>
                      <a:endParaRPr lang="en-US" sz="1800" dirty="0">
                        <a:solidFill>
                          <a:schemeClr val="bg1">
                            <a:lumMod val="10000"/>
                          </a:schemeClr>
                        </a:solidFill>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a:effectLst/>
                        </a:rPr>
                        <a:t>Grade(s)</a:t>
                      </a:r>
                      <a:endParaRPr lang="en-US" sz="1800" dirty="0">
                        <a:solidFill>
                          <a:schemeClr val="bg1">
                            <a:lumMod val="10000"/>
                          </a:schemeClr>
                        </a:solidFill>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a:effectLst/>
                        </a:rPr>
                        <a:t>Tentative Windows</a:t>
                      </a:r>
                      <a:endParaRPr lang="en-US" sz="1800" dirty="0">
                        <a:solidFill>
                          <a:schemeClr val="bg1">
                            <a:lumMod val="10000"/>
                          </a:schemeClr>
                        </a:solidFill>
                        <a:effectLst/>
                        <a:latin typeface="Times New Roman"/>
                        <a:ea typeface="Calibri"/>
                      </a:endParaRPr>
                    </a:p>
                  </a:txBody>
                  <a:tcPr marL="0" marR="0" marT="0" marB="0" anchor="ctr"/>
                </a:tc>
                <a:extLst>
                  <a:ext uri="{0D108BD9-81ED-4DB2-BD59-A6C34878D82A}">
                    <a16:rowId xmlns:a16="http://schemas.microsoft.com/office/drawing/2014/main" val="10000"/>
                  </a:ext>
                </a:extLst>
              </a:tr>
              <a:tr h="427591">
                <a:tc>
                  <a:txBody>
                    <a:bodyPr/>
                    <a:lstStyle/>
                    <a:p>
                      <a:pPr marL="0" marR="0" algn="ctr">
                        <a:spcBef>
                          <a:spcPts val="0"/>
                        </a:spcBef>
                        <a:spcAft>
                          <a:spcPts val="0"/>
                        </a:spcAft>
                      </a:pPr>
                      <a:r>
                        <a:rPr lang="en-US" sz="1800" dirty="0">
                          <a:effectLst/>
                        </a:rPr>
                        <a:t>ACCESS for ELLs® </a:t>
                      </a:r>
                      <a:endParaRPr lang="en-US" sz="1800" b="0" dirty="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a:effectLst/>
                        </a:rPr>
                        <a:t>K-12</a:t>
                      </a:r>
                      <a:endParaRPr lang="en-US" sz="1800" dirty="0">
                        <a:solidFill>
                          <a:srgbClr val="000000"/>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a:effectLst/>
                        </a:rPr>
                        <a:t>January 11 - February 12, 2021</a:t>
                      </a:r>
                      <a:endParaRPr lang="en-US" sz="1800" dirty="0">
                        <a:solidFill>
                          <a:srgbClr val="000000"/>
                        </a:solidFill>
                        <a:effectLst/>
                        <a:latin typeface="+mn-lt"/>
                        <a:ea typeface="Calibri"/>
                      </a:endParaRPr>
                    </a:p>
                  </a:txBody>
                  <a:tcPr marL="0" marR="0" marT="0" marB="0" anchor="ctr"/>
                </a:tc>
                <a:extLst>
                  <a:ext uri="{0D108BD9-81ED-4DB2-BD59-A6C34878D82A}">
                    <a16:rowId xmlns:a16="http://schemas.microsoft.com/office/drawing/2014/main" val="10001"/>
                  </a:ext>
                </a:extLst>
              </a:tr>
              <a:tr h="42976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effectLst/>
                        </a:rPr>
                        <a:t>CMAS and CoAlt: Social Studies</a:t>
                      </a:r>
                      <a:r>
                        <a:rPr lang="en-US" sz="1800" baseline="30000" dirty="0">
                          <a:effectLst/>
                        </a:rPr>
                        <a:t>1</a:t>
                      </a:r>
                      <a:endParaRPr lang="en-US" sz="1800" b="0" baseline="30000" dirty="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effectLst/>
                        </a:rPr>
                        <a:t>4,</a:t>
                      </a:r>
                      <a:r>
                        <a:rPr lang="en-US" sz="1800" baseline="0" dirty="0">
                          <a:effectLst/>
                        </a:rPr>
                        <a:t> </a:t>
                      </a:r>
                      <a:r>
                        <a:rPr lang="en-US" sz="1800" dirty="0">
                          <a:effectLst/>
                        </a:rPr>
                        <a:t>7</a:t>
                      </a:r>
                      <a:endParaRPr lang="en-US" sz="1800" baseline="30000" dirty="0">
                        <a:solidFill>
                          <a:srgbClr val="FF0000"/>
                        </a:solidFill>
                        <a:effectLst/>
                        <a:latin typeface="+mn-lt"/>
                        <a:ea typeface="Calibri"/>
                      </a:endParaRPr>
                    </a:p>
                  </a:txBody>
                  <a:tcPr marL="0" marR="0" marT="0" marB="0" anchor="ctr"/>
                </a:tc>
                <a:tc rowSpan="3">
                  <a:txBody>
                    <a:bodyPr/>
                    <a:lstStyle/>
                    <a:p>
                      <a:pPr marL="0" marR="0" algn="ctr">
                        <a:spcBef>
                          <a:spcPts val="0"/>
                        </a:spcBef>
                        <a:spcAft>
                          <a:spcPts val="0"/>
                        </a:spcAft>
                      </a:pPr>
                      <a:r>
                        <a:rPr lang="en-US" dirty="0"/>
                        <a:t>April 12 - 30, 2021</a:t>
                      </a:r>
                      <a:endParaRPr lang="en-US" sz="1800" baseline="30000" dirty="0">
                        <a:solidFill>
                          <a:srgbClr val="000000"/>
                        </a:solidFill>
                        <a:effectLst/>
                        <a:latin typeface="+mn-lt"/>
                        <a:ea typeface="Calibri"/>
                      </a:endParaRPr>
                    </a:p>
                  </a:txBody>
                  <a:tcPr marL="0" marR="0" marT="0" marB="0" anchor="ctr"/>
                </a:tc>
                <a:extLst>
                  <a:ext uri="{0D108BD9-81ED-4DB2-BD59-A6C34878D82A}">
                    <a16:rowId xmlns:a16="http://schemas.microsoft.com/office/drawing/2014/main" val="10002"/>
                  </a:ext>
                </a:extLst>
              </a:tr>
              <a:tr h="42976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effectLst/>
                        </a:rPr>
                        <a:t>CMAS and CoAlt: Science</a:t>
                      </a:r>
                      <a:endParaRPr lang="en-US" sz="1800" b="0" baseline="30000" dirty="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effectLst/>
                        </a:rPr>
                        <a:t>5, 8, 11</a:t>
                      </a:r>
                      <a:r>
                        <a:rPr lang="en-US" baseline="30000" dirty="0"/>
                        <a:t>2</a:t>
                      </a:r>
                      <a:endParaRPr lang="en-US" sz="1800" baseline="30000" dirty="0">
                        <a:solidFill>
                          <a:srgbClr val="000000"/>
                        </a:solidFill>
                        <a:effectLst/>
                        <a:latin typeface="+mn-lt"/>
                        <a:ea typeface="Calibri"/>
                      </a:endParaRPr>
                    </a:p>
                  </a:txBody>
                  <a:tcPr marL="0" marR="0" marT="0" marB="0" anchor="ctr"/>
                </a:tc>
                <a:tc vMerge="1">
                  <a:txBody>
                    <a:bodyPr/>
                    <a:lstStyle/>
                    <a:p>
                      <a:pPr marL="0" marR="0" algn="ctr">
                        <a:spcBef>
                          <a:spcPts val="0"/>
                        </a:spcBef>
                        <a:spcAft>
                          <a:spcPts val="0"/>
                        </a:spcAft>
                      </a:pPr>
                      <a:endParaRPr lang="en-US" sz="1800" baseline="30000" dirty="0">
                        <a:solidFill>
                          <a:schemeClr val="tx1">
                            <a:lumMod val="50000"/>
                          </a:schemeClr>
                        </a:solidFill>
                        <a:effectLst/>
                        <a:latin typeface="+mn-lt"/>
                        <a:ea typeface="Calibri"/>
                      </a:endParaRPr>
                    </a:p>
                  </a:txBody>
                  <a:tcPr marL="0" marR="0" marT="0" marB="0" anchor="ctr"/>
                </a:tc>
                <a:extLst>
                  <a:ext uri="{0D108BD9-81ED-4DB2-BD59-A6C34878D82A}">
                    <a16:rowId xmlns:a16="http://schemas.microsoft.com/office/drawing/2014/main" val="10003"/>
                  </a:ext>
                </a:extLst>
              </a:tr>
              <a:tr h="42976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effectLst/>
                        </a:rPr>
                        <a:t>CMAS:</a:t>
                      </a:r>
                      <a:r>
                        <a:rPr lang="en-US" sz="1800" baseline="0" dirty="0">
                          <a:effectLst/>
                        </a:rPr>
                        <a:t> </a:t>
                      </a:r>
                      <a:r>
                        <a:rPr lang="en-US" sz="1800" dirty="0">
                          <a:effectLst/>
                        </a:rPr>
                        <a:t>Math</a:t>
                      </a:r>
                      <a:r>
                        <a:rPr lang="en-US" sz="1800" baseline="0" dirty="0">
                          <a:effectLst/>
                        </a:rPr>
                        <a:t> and ELA (CSLA</a:t>
                      </a:r>
                      <a:r>
                        <a:rPr lang="en-US" sz="1800" baseline="30000" dirty="0">
                          <a:effectLst/>
                        </a:rPr>
                        <a:t>3</a:t>
                      </a:r>
                      <a:r>
                        <a:rPr lang="en-US" sz="1800" baseline="0" dirty="0">
                          <a:effectLst/>
                        </a:rPr>
                        <a:t>)</a:t>
                      </a:r>
                      <a:r>
                        <a:rPr lang="en-US" sz="1800" dirty="0">
                          <a:effectLst/>
                        </a:rPr>
                        <a:t> </a:t>
                      </a:r>
                      <a:endParaRPr lang="en-US" sz="1800" b="0" dirty="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a:effectLst/>
                        </a:rPr>
                        <a:t>3-8</a:t>
                      </a:r>
                      <a:r>
                        <a:rPr lang="en-US" sz="1800" baseline="30000" dirty="0">
                          <a:effectLst/>
                        </a:rPr>
                        <a:t>2</a:t>
                      </a:r>
                      <a:endParaRPr lang="en-US" sz="1800" baseline="30000" dirty="0">
                        <a:solidFill>
                          <a:srgbClr val="000000"/>
                        </a:solidFill>
                        <a:effectLst/>
                        <a:latin typeface="+mn-lt"/>
                        <a:ea typeface="Calibri"/>
                      </a:endParaRPr>
                    </a:p>
                  </a:txBody>
                  <a:tcPr marL="0" marR="0" marT="0" marB="0" anchor="ctr"/>
                </a:tc>
                <a:tc vMerge="1">
                  <a:txBody>
                    <a:bodyPr/>
                    <a:lstStyle/>
                    <a:p>
                      <a:pPr marL="0" marR="0" algn="ctr">
                        <a:spcBef>
                          <a:spcPts val="0"/>
                        </a:spcBef>
                        <a:spcAft>
                          <a:spcPts val="0"/>
                        </a:spcAft>
                      </a:pPr>
                      <a:endParaRPr lang="en-US" sz="1800" b="0" baseline="0" dirty="0">
                        <a:solidFill>
                          <a:schemeClr val="tx1">
                            <a:lumMod val="50000"/>
                          </a:schemeClr>
                        </a:solidFill>
                        <a:effectLst/>
                        <a:latin typeface="+mn-lt"/>
                        <a:ea typeface="Calibri"/>
                      </a:endParaRPr>
                    </a:p>
                  </a:txBody>
                  <a:tcPr marL="0" marR="0" marT="0" marB="0" anchor="ctr"/>
                </a:tc>
                <a:extLst>
                  <a:ext uri="{0D108BD9-81ED-4DB2-BD59-A6C34878D82A}">
                    <a16:rowId xmlns:a16="http://schemas.microsoft.com/office/drawing/2014/main" val="10004"/>
                  </a:ext>
                </a:extLst>
              </a:tr>
              <a:tr h="429768">
                <a:tc>
                  <a:txBody>
                    <a:bodyPr/>
                    <a:lstStyle/>
                    <a:p>
                      <a:pPr marL="0" marR="0" algn="ctr">
                        <a:spcBef>
                          <a:spcPts val="0"/>
                        </a:spcBef>
                        <a:spcAft>
                          <a:spcPts val="0"/>
                        </a:spcAft>
                      </a:pPr>
                      <a:r>
                        <a:rPr lang="en-US" sz="1800" dirty="0">
                          <a:effectLst/>
                        </a:rPr>
                        <a:t>CoAlt: DLM ELA and</a:t>
                      </a:r>
                      <a:r>
                        <a:rPr lang="en-US" sz="1800" baseline="0" dirty="0">
                          <a:effectLst/>
                        </a:rPr>
                        <a:t> Math</a:t>
                      </a:r>
                      <a:endParaRPr lang="en-US" sz="1800" b="0" dirty="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a:effectLst/>
                        </a:rPr>
                        <a:t>3-8</a:t>
                      </a:r>
                      <a:endParaRPr lang="en-US" sz="1800" dirty="0">
                        <a:solidFill>
                          <a:srgbClr val="000000"/>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a:effectLst/>
                        </a:rPr>
                        <a:t>Aligned to CMAS: Math </a:t>
                      </a:r>
                      <a:r>
                        <a:rPr lang="en-US" sz="1800" baseline="0" dirty="0">
                          <a:effectLst/>
                        </a:rPr>
                        <a:t>and ELA schedule</a:t>
                      </a:r>
                      <a:endParaRPr lang="en-US" sz="1800" dirty="0">
                        <a:solidFill>
                          <a:srgbClr val="000000"/>
                        </a:solidFill>
                        <a:effectLst/>
                        <a:latin typeface="+mn-lt"/>
                        <a:ea typeface="Calibri"/>
                      </a:endParaRPr>
                    </a:p>
                  </a:txBody>
                  <a:tcPr marL="0" marR="0" marT="0" marB="0" anchor="ctr"/>
                </a:tc>
                <a:extLst>
                  <a:ext uri="{0D108BD9-81ED-4DB2-BD59-A6C34878D82A}">
                    <a16:rowId xmlns:a16="http://schemas.microsoft.com/office/drawing/2014/main" val="10005"/>
                  </a:ext>
                </a:extLst>
              </a:tr>
              <a:tr h="91440">
                <a:tc>
                  <a:txBody>
                    <a:bodyPr/>
                    <a:lstStyle/>
                    <a:p>
                      <a:pPr marL="0" marR="0" algn="ctr">
                        <a:spcBef>
                          <a:spcPts val="0"/>
                        </a:spcBef>
                        <a:spcAft>
                          <a:spcPts val="0"/>
                        </a:spcAft>
                      </a:pPr>
                      <a:r>
                        <a:rPr lang="en-US" sz="1800" dirty="0">
                          <a:effectLst/>
                        </a:rPr>
                        <a:t>CO PSAT</a:t>
                      </a:r>
                      <a:endParaRPr lang="en-US" sz="1800" b="0" baseline="0" dirty="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effectLst/>
                        </a:rPr>
                        <a:t>9,</a:t>
                      </a:r>
                      <a:r>
                        <a:rPr lang="en-US" sz="1800" baseline="0" dirty="0">
                          <a:effectLst/>
                        </a:rPr>
                        <a:t> </a:t>
                      </a:r>
                      <a:r>
                        <a:rPr lang="en-US" sz="1800" dirty="0">
                          <a:effectLst/>
                        </a:rPr>
                        <a:t>10</a:t>
                      </a:r>
                      <a:endParaRPr lang="en-US" sz="1800" dirty="0">
                        <a:solidFill>
                          <a:srgbClr val="000000"/>
                        </a:solidFill>
                        <a:effectLst/>
                        <a:latin typeface="+mn-lt"/>
                        <a:ea typeface="Calibri"/>
                      </a:endParaRPr>
                    </a:p>
                  </a:txBody>
                  <a:tcPr marL="0" marR="0" marT="0" marB="0" anchor="ctr"/>
                </a:tc>
                <a:tc>
                  <a:txBody>
                    <a:bodyPr/>
                    <a:lstStyle/>
                    <a:p>
                      <a:pPr algn="ctr"/>
                      <a:r>
                        <a:rPr lang="en-US" sz="1800" kern="1200" dirty="0">
                          <a:effectLst/>
                        </a:rPr>
                        <a:t>April 13, 14 or 15, 2021</a:t>
                      </a:r>
                      <a:r>
                        <a:rPr lang="en-US" sz="1800" kern="1200" baseline="30000" dirty="0">
                          <a:effectLst/>
                        </a:rPr>
                        <a:t>4</a:t>
                      </a:r>
                    </a:p>
                    <a:p>
                      <a:pPr algn="ctr"/>
                      <a:r>
                        <a:rPr lang="en-US" sz="1800" kern="1200" dirty="0">
                          <a:effectLst/>
                        </a:rPr>
                        <a:t>April</a:t>
                      </a:r>
                      <a:r>
                        <a:rPr lang="en-US" sz="1800" kern="1200" baseline="0" dirty="0">
                          <a:effectLst/>
                        </a:rPr>
                        <a:t> 27 or 28</a:t>
                      </a:r>
                      <a:r>
                        <a:rPr lang="en-US" sz="1800" kern="1200" dirty="0">
                          <a:effectLst/>
                        </a:rPr>
                        <a:t>, 2021: Make-up date</a:t>
                      </a:r>
                    </a:p>
                    <a:p>
                      <a:pPr algn="ctr"/>
                      <a:r>
                        <a:rPr lang="en-US" sz="1800" kern="1200" dirty="0">
                          <a:effectLst/>
                        </a:rPr>
                        <a:t>April 13 - 20</a:t>
                      </a:r>
                      <a:r>
                        <a:rPr lang="en-US" sz="1800" kern="1200" baseline="0" dirty="0">
                          <a:effectLst/>
                        </a:rPr>
                        <a:t>, 2021: Accommodations window</a:t>
                      </a:r>
                      <a:endParaRPr lang="en-US" sz="1800" b="0" i="0"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val="10006"/>
                  </a:ext>
                </a:extLst>
              </a:tr>
              <a:tr h="91440">
                <a:tc>
                  <a:txBody>
                    <a:bodyPr/>
                    <a:lstStyle/>
                    <a:p>
                      <a:pPr marL="0" marR="0" algn="ctr">
                        <a:spcBef>
                          <a:spcPts val="0"/>
                        </a:spcBef>
                        <a:spcAft>
                          <a:spcPts val="0"/>
                        </a:spcAft>
                      </a:pPr>
                      <a:r>
                        <a:rPr lang="en-US" sz="1800" dirty="0">
                          <a:effectLst/>
                        </a:rPr>
                        <a:t>CO SAT</a:t>
                      </a:r>
                      <a:endParaRPr lang="en-US" sz="1800" b="0" baseline="0" dirty="0">
                        <a:solidFill>
                          <a:schemeClr val="tx1">
                            <a:lumMod val="50000"/>
                          </a:schemeClr>
                        </a:solidFill>
                        <a:effectLst/>
                        <a:latin typeface="+mn-lt"/>
                      </a:endParaRPr>
                    </a:p>
                  </a:txBody>
                  <a:tcPr marL="0" marR="0" marT="0" marB="0" anchor="ctr"/>
                </a:tc>
                <a:tc>
                  <a:txBody>
                    <a:bodyPr/>
                    <a:lstStyle/>
                    <a:p>
                      <a:pPr marL="0" marR="0" algn="ctr">
                        <a:spcBef>
                          <a:spcPts val="0"/>
                        </a:spcBef>
                        <a:spcAft>
                          <a:spcPts val="0"/>
                        </a:spcAft>
                      </a:pPr>
                      <a:r>
                        <a:rPr lang="en-US" sz="1800" dirty="0">
                          <a:effectLst/>
                        </a:rPr>
                        <a:t>11</a:t>
                      </a:r>
                      <a:endParaRPr lang="en-US" sz="1800" dirty="0">
                        <a:solidFill>
                          <a:srgbClr val="000000"/>
                        </a:solidFill>
                        <a:effectLst/>
                        <a:latin typeface="+mn-lt"/>
                        <a:ea typeface="Calibri"/>
                      </a:endParaRPr>
                    </a:p>
                  </a:txBody>
                  <a:tcPr marL="0" marR="0" marT="0" marB="0" anchor="ctr"/>
                </a:tc>
                <a:tc>
                  <a:txBody>
                    <a:bodyPr/>
                    <a:lstStyle/>
                    <a:p>
                      <a:pPr algn="ctr"/>
                      <a:r>
                        <a:rPr lang="en-US" sz="1800" kern="1200" dirty="0">
                          <a:effectLst/>
                        </a:rPr>
                        <a:t>April 13, 2021</a:t>
                      </a:r>
                    </a:p>
                    <a:p>
                      <a:pPr marL="0" marR="0" indent="0" algn="ctr" defTabSz="914400" rtl="0" eaLnBrk="1" fontAlgn="t" latinLnBrk="0" hangingPunct="1">
                        <a:lnSpc>
                          <a:spcPct val="100000"/>
                        </a:lnSpc>
                        <a:spcBef>
                          <a:spcPts val="0"/>
                        </a:spcBef>
                        <a:spcAft>
                          <a:spcPts val="0"/>
                        </a:spcAft>
                        <a:buClrTx/>
                        <a:buSzTx/>
                        <a:buFontTx/>
                        <a:buNone/>
                        <a:tabLst/>
                        <a:defRPr/>
                      </a:pPr>
                      <a:r>
                        <a:rPr lang="en-US" sz="1800" kern="1200" dirty="0">
                          <a:effectLst/>
                        </a:rPr>
                        <a:t>April 27, 2021: Make-up test date</a:t>
                      </a:r>
                    </a:p>
                    <a:p>
                      <a:pPr algn="ctr" fontAlgn="t"/>
                      <a:r>
                        <a:rPr lang="en-US" sz="1800" dirty="0">
                          <a:effectLst/>
                        </a:rPr>
                        <a:t>April 13 - 16, 2021: Accommodations window </a:t>
                      </a:r>
                      <a:endParaRPr lang="en-US" sz="1800" dirty="0">
                        <a:solidFill>
                          <a:srgbClr val="000000"/>
                        </a:solidFill>
                        <a:effectLst/>
                      </a:endParaRPr>
                    </a:p>
                  </a:txBody>
                  <a:tcPr marL="0" marR="0" marT="0" marB="0" anchor="ctr"/>
                </a:tc>
                <a:extLst>
                  <a:ext uri="{0D108BD9-81ED-4DB2-BD59-A6C34878D82A}">
                    <a16:rowId xmlns:a16="http://schemas.microsoft.com/office/drawing/2014/main" val="10007"/>
                  </a:ext>
                </a:extLst>
              </a:tr>
              <a:tr h="429768">
                <a:tc>
                  <a:txBody>
                    <a:bodyPr/>
                    <a:lstStyle/>
                    <a:p>
                      <a:pPr marL="0" marR="0" algn="ctr">
                        <a:spcBef>
                          <a:spcPts val="0"/>
                        </a:spcBef>
                        <a:spcAft>
                          <a:spcPts val="0"/>
                        </a:spcAft>
                      </a:pPr>
                      <a:r>
                        <a:rPr lang="en-US" sz="1800" b="0" baseline="0" dirty="0">
                          <a:solidFill>
                            <a:schemeClr val="tx1">
                              <a:lumMod val="50000"/>
                            </a:schemeClr>
                          </a:solidFill>
                          <a:effectLst/>
                          <a:latin typeface="+mn-lt"/>
                        </a:rPr>
                        <a:t>CoAlt: DLM ELA and Math</a:t>
                      </a:r>
                    </a:p>
                  </a:txBody>
                  <a:tcPr marL="0" marR="0" marT="0" marB="0" anchor="ctr"/>
                </a:tc>
                <a:tc>
                  <a:txBody>
                    <a:bodyPr/>
                    <a:lstStyle/>
                    <a:p>
                      <a:pPr marL="0" marR="0" algn="ctr">
                        <a:spcBef>
                          <a:spcPts val="0"/>
                        </a:spcBef>
                        <a:spcAft>
                          <a:spcPts val="0"/>
                        </a:spcAft>
                      </a:pPr>
                      <a:r>
                        <a:rPr lang="en-US" sz="1800" dirty="0">
                          <a:solidFill>
                            <a:srgbClr val="000000"/>
                          </a:solidFill>
                          <a:effectLst/>
                          <a:latin typeface="+mn-lt"/>
                          <a:ea typeface="Calibri"/>
                        </a:rPr>
                        <a:t>9-11</a:t>
                      </a:r>
                    </a:p>
                  </a:txBody>
                  <a:tcPr marL="0" marR="0" marT="0" marB="0" anchor="ctr"/>
                </a:tc>
                <a:tc>
                  <a:txBody>
                    <a:bodyPr/>
                    <a:lstStyle/>
                    <a:p>
                      <a:pPr algn="ctr" fontAlgn="t"/>
                      <a:r>
                        <a:rPr lang="en-US" sz="1800" dirty="0">
                          <a:solidFill>
                            <a:srgbClr val="000000"/>
                          </a:solidFill>
                          <a:effectLst/>
                        </a:rPr>
                        <a:t>Aligned to PSAT and SAT schedules</a:t>
                      </a:r>
                    </a:p>
                  </a:txBody>
                  <a:tcPr marL="0" marR="0" marT="0" marB="0" anchor="ctr"/>
                </a:tc>
                <a:extLst>
                  <a:ext uri="{0D108BD9-81ED-4DB2-BD59-A6C34878D82A}">
                    <a16:rowId xmlns:a16="http://schemas.microsoft.com/office/drawing/2014/main" val="3356140669"/>
                  </a:ext>
                </a:extLst>
              </a:tr>
            </a:tbl>
          </a:graphicData>
        </a:graphic>
      </p:graphicFrame>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17</a:t>
            </a:fld>
            <a:endParaRPr lang="en-US" dirty="0"/>
          </a:p>
        </p:txBody>
      </p:sp>
      <p:sp>
        <p:nvSpPr>
          <p:cNvPr id="6" name="TextBox 5"/>
          <p:cNvSpPr txBox="1"/>
          <p:nvPr/>
        </p:nvSpPr>
        <p:spPr>
          <a:xfrm>
            <a:off x="942975" y="5670992"/>
            <a:ext cx="6995582" cy="1200329"/>
          </a:xfrm>
          <a:prstGeom prst="rect">
            <a:avLst/>
          </a:prstGeom>
          <a:noFill/>
        </p:spPr>
        <p:txBody>
          <a:bodyPr wrap="square" rtlCol="0">
            <a:spAutoFit/>
          </a:bodyPr>
          <a:lstStyle/>
          <a:p>
            <a:r>
              <a:rPr lang="en-US" baseline="30000" dirty="0">
                <a:solidFill>
                  <a:srgbClr val="000000"/>
                </a:solidFill>
              </a:rPr>
              <a:t>1</a:t>
            </a:r>
            <a:r>
              <a:rPr lang="en-US" dirty="0">
                <a:solidFill>
                  <a:srgbClr val="000000"/>
                </a:solidFill>
              </a:rPr>
              <a:t>Social Studies are administered on a sampling basis</a:t>
            </a:r>
          </a:p>
          <a:p>
            <a:r>
              <a:rPr lang="en-US" baseline="30000" dirty="0">
                <a:solidFill>
                  <a:srgbClr val="000000"/>
                </a:solidFill>
              </a:rPr>
              <a:t>2</a:t>
            </a:r>
            <a:r>
              <a:rPr lang="en-US" dirty="0">
                <a:solidFill>
                  <a:srgbClr val="000000"/>
                </a:solidFill>
              </a:rPr>
              <a:t>See next two slides for early window options</a:t>
            </a:r>
          </a:p>
          <a:p>
            <a:r>
              <a:rPr lang="en-US" baseline="30000" dirty="0">
                <a:solidFill>
                  <a:srgbClr val="000000"/>
                </a:solidFill>
              </a:rPr>
              <a:t>3</a:t>
            </a:r>
            <a:r>
              <a:rPr lang="en-US" dirty="0">
                <a:solidFill>
                  <a:srgbClr val="000000"/>
                </a:solidFill>
              </a:rPr>
              <a:t>CSLA is for eligible English learners in grades 3 and 4 only</a:t>
            </a:r>
          </a:p>
          <a:p>
            <a:r>
              <a:rPr lang="en-US" baseline="30000" dirty="0">
                <a:solidFill>
                  <a:srgbClr val="000000"/>
                </a:solidFill>
              </a:rPr>
              <a:t>4</a:t>
            </a:r>
            <a:r>
              <a:rPr lang="en-US" dirty="0">
                <a:solidFill>
                  <a:srgbClr val="000000"/>
                </a:solidFill>
              </a:rPr>
              <a:t>District choice for initial test date</a:t>
            </a:r>
          </a:p>
        </p:txBody>
      </p:sp>
    </p:spTree>
    <p:extLst>
      <p:ext uri="{BB962C8B-B14F-4D97-AF65-F5344CB8AC3E}">
        <p14:creationId xmlns:p14="http://schemas.microsoft.com/office/powerpoint/2010/main" val="1468527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r>
              <a:rPr lang="en-US" sz="3600" b="1" dirty="0">
                <a:latin typeface="+mn-lt"/>
              </a:rPr>
              <a:t>CMAS Assessment Window (subject to change)</a:t>
            </a:r>
          </a:p>
        </p:txBody>
      </p:sp>
      <p:sp>
        <p:nvSpPr>
          <p:cNvPr id="3" name="Content Placeholder 2"/>
          <p:cNvSpPr>
            <a:spLocks noGrp="1"/>
          </p:cNvSpPr>
          <p:nvPr>
            <p:ph idx="1"/>
          </p:nvPr>
        </p:nvSpPr>
        <p:spPr>
          <a:xfrm>
            <a:off x="274320" y="1463040"/>
            <a:ext cx="8241030" cy="4640674"/>
          </a:xfrm>
        </p:spPr>
        <p:txBody>
          <a:bodyPr/>
          <a:lstStyle/>
          <a:p>
            <a:pPr marL="342900" indent="-342900">
              <a:lnSpc>
                <a:spcPct val="100000"/>
              </a:lnSpc>
              <a:buFont typeface="Arial" panose="020B0604020202020204" pitchFamily="34" charset="0"/>
              <a:buChar char="•"/>
            </a:pPr>
            <a:r>
              <a:rPr lang="en-US" dirty="0">
                <a:solidFill>
                  <a:schemeClr val="tx1"/>
                </a:solidFill>
              </a:rPr>
              <a:t>Official window: </a:t>
            </a:r>
            <a:r>
              <a:rPr lang="en-US" dirty="0"/>
              <a:t>April 12 - 30, 2021</a:t>
            </a:r>
          </a:p>
          <a:p>
            <a:pPr marL="1028700" lvl="1" indent="-342900">
              <a:lnSpc>
                <a:spcPct val="100000"/>
              </a:lnSpc>
            </a:pPr>
            <a:r>
              <a:rPr lang="en-US" dirty="0">
                <a:solidFill>
                  <a:schemeClr val="tx1"/>
                </a:solidFill>
              </a:rPr>
              <a:t>All elementary and middle school science and social studies administrations must be completed within this window</a:t>
            </a:r>
          </a:p>
          <a:p>
            <a:pPr marL="1028700" lvl="1" indent="-342900">
              <a:lnSpc>
                <a:spcPct val="100000"/>
              </a:lnSpc>
            </a:pPr>
            <a:r>
              <a:rPr lang="en-US" dirty="0">
                <a:solidFill>
                  <a:schemeClr val="tx1"/>
                </a:solidFill>
              </a:rPr>
              <a:t>All school-wide paper-based administrations for math and ELA must be completed within this window</a:t>
            </a:r>
          </a:p>
          <a:p>
            <a:pPr marL="1485900" lvl="2" indent="-342900">
              <a:lnSpc>
                <a:spcPct val="100000"/>
              </a:lnSpc>
            </a:pPr>
            <a:r>
              <a:rPr lang="en-US" dirty="0">
                <a:solidFill>
                  <a:schemeClr val="tx1"/>
                </a:solidFill>
              </a:rPr>
              <a:t>Students taking CoAlt </a:t>
            </a:r>
            <a:r>
              <a:rPr lang="en-US" dirty="0"/>
              <a:t>ELA and math (DLM)</a:t>
            </a:r>
            <a:r>
              <a:rPr lang="en-US" dirty="0">
                <a:solidFill>
                  <a:schemeClr val="tx1"/>
                </a:solidFill>
              </a:rPr>
              <a:t> </a:t>
            </a:r>
            <a:r>
              <a:rPr lang="en-US" dirty="0"/>
              <a:t>and those </a:t>
            </a:r>
            <a:r>
              <a:rPr lang="en-US" dirty="0">
                <a:solidFill>
                  <a:schemeClr val="tx1"/>
                </a:solidFill>
              </a:rPr>
              <a:t>requiring paper accommodations </a:t>
            </a:r>
            <a:r>
              <a:rPr lang="en-US" dirty="0"/>
              <a:t>should</a:t>
            </a:r>
            <a:r>
              <a:rPr lang="en-US" dirty="0">
                <a:solidFill>
                  <a:schemeClr val="tx1"/>
                </a:solidFill>
              </a:rPr>
              <a:t> test at the same time as their peers (this includes CSLA)</a:t>
            </a:r>
          </a:p>
          <a:p>
            <a:pPr marL="1485900" lvl="2" indent="-342900">
              <a:lnSpc>
                <a:spcPct val="100000"/>
              </a:lnSpc>
            </a:pPr>
            <a:endParaRPr lang="en-US" dirty="0">
              <a:solidFill>
                <a:schemeClr val="tx1"/>
              </a:solidFill>
            </a:endParaRP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18</a:t>
            </a:fld>
            <a:endParaRPr lang="en-US" dirty="0"/>
          </a:p>
        </p:txBody>
      </p:sp>
    </p:spTree>
    <p:extLst>
      <p:ext uri="{BB962C8B-B14F-4D97-AF65-F5344CB8AC3E}">
        <p14:creationId xmlns:p14="http://schemas.microsoft.com/office/powerpoint/2010/main" val="1620207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r>
              <a:rPr lang="en-US" sz="3600" b="1" dirty="0">
                <a:latin typeface="+mn-lt"/>
              </a:rPr>
              <a:t>CMAS Early Window Options (subject to change)</a:t>
            </a:r>
          </a:p>
        </p:txBody>
      </p:sp>
      <p:sp>
        <p:nvSpPr>
          <p:cNvPr id="3" name="Content Placeholder 2"/>
          <p:cNvSpPr>
            <a:spLocks noGrp="1"/>
          </p:cNvSpPr>
          <p:nvPr>
            <p:ph idx="1"/>
          </p:nvPr>
        </p:nvSpPr>
        <p:spPr>
          <a:xfrm>
            <a:off x="274319" y="1344168"/>
            <a:ext cx="8630783" cy="5377308"/>
          </a:xfrm>
        </p:spPr>
        <p:txBody>
          <a:bodyPr>
            <a:noAutofit/>
          </a:bodyPr>
          <a:lstStyle/>
          <a:p>
            <a:pPr marL="342900" indent="-342900">
              <a:buFont typeface="Arial" panose="020B0604020202020204" pitchFamily="34" charset="0"/>
              <a:buChar char="•"/>
            </a:pPr>
            <a:r>
              <a:rPr lang="en-US" sz="1800" dirty="0">
                <a:solidFill>
                  <a:schemeClr val="tx1"/>
                </a:solidFill>
              </a:rPr>
              <a:t>Online math and ELA</a:t>
            </a:r>
          </a:p>
          <a:p>
            <a:pPr marL="1028700" lvl="1" indent="-342900"/>
            <a:r>
              <a:rPr lang="en-US" sz="1800" dirty="0">
                <a:solidFill>
                  <a:schemeClr val="tx1"/>
                </a:solidFill>
              </a:rPr>
              <a:t>To compensate for technology capacity, the math and ELA window can open early for </a:t>
            </a:r>
            <a:r>
              <a:rPr lang="en-US" sz="1800" u="sng" dirty="0">
                <a:solidFill>
                  <a:schemeClr val="tx1"/>
                </a:solidFill>
              </a:rPr>
              <a:t>online administrations only</a:t>
            </a:r>
          </a:p>
          <a:p>
            <a:pPr marL="1485900" lvl="2" indent="-342900"/>
            <a:r>
              <a:rPr lang="en-US" dirty="0"/>
              <a:t>Students taking </a:t>
            </a:r>
            <a:r>
              <a:rPr lang="en-US" dirty="0" err="1"/>
              <a:t>CoAlt</a:t>
            </a:r>
            <a:r>
              <a:rPr lang="en-US" dirty="0"/>
              <a:t> ELA and Math (DLM) and those requiring paper accommodations should test at the same time as their peers (includes CSLA)</a:t>
            </a:r>
            <a:endParaRPr lang="en-US" u="sng" dirty="0">
              <a:solidFill>
                <a:schemeClr val="tx1"/>
              </a:solidFill>
            </a:endParaRPr>
          </a:p>
          <a:p>
            <a:pPr marL="1028700" lvl="1" indent="-342900"/>
            <a:r>
              <a:rPr lang="en-US" sz="1800" dirty="0">
                <a:solidFill>
                  <a:schemeClr val="tx1"/>
                </a:solidFill>
              </a:rPr>
              <a:t>Earliest start date for online math and ELA: </a:t>
            </a:r>
            <a:r>
              <a:rPr lang="en-US" sz="1800" b="1" dirty="0">
                <a:solidFill>
                  <a:srgbClr val="488BC9"/>
                </a:solidFill>
              </a:rPr>
              <a:t>March 22, 2021</a:t>
            </a:r>
          </a:p>
          <a:p>
            <a:pPr marL="1028700" lvl="1" indent="-342900"/>
            <a:r>
              <a:rPr lang="en-US" sz="1800" dirty="0">
                <a:solidFill>
                  <a:schemeClr val="tx1"/>
                </a:solidFill>
              </a:rPr>
              <a:t>This is an </a:t>
            </a:r>
            <a:r>
              <a:rPr lang="en-US" sz="1800" u="sng" dirty="0">
                <a:solidFill>
                  <a:schemeClr val="tx1"/>
                </a:solidFill>
              </a:rPr>
              <a:t>extended</a:t>
            </a:r>
            <a:r>
              <a:rPr lang="en-US" sz="1800" dirty="0">
                <a:solidFill>
                  <a:schemeClr val="tx1"/>
                </a:solidFill>
              </a:rPr>
              <a:t> window – total of 5 testing weeks</a:t>
            </a:r>
          </a:p>
          <a:p>
            <a:pPr marL="342900" indent="-342900">
              <a:buFont typeface="Arial" panose="020B0604020202020204" pitchFamily="34" charset="0"/>
              <a:buChar char="•"/>
            </a:pPr>
            <a:r>
              <a:rPr lang="en-US" sz="1800" dirty="0">
                <a:solidFill>
                  <a:schemeClr val="tx1"/>
                </a:solidFill>
              </a:rPr>
              <a:t>High school science</a:t>
            </a:r>
            <a:endParaRPr lang="en-US" sz="1800" dirty="0">
              <a:solidFill>
                <a:srgbClr val="FF0000"/>
              </a:solidFill>
            </a:endParaRPr>
          </a:p>
          <a:p>
            <a:pPr marL="1028700" lvl="1" indent="-342900"/>
            <a:r>
              <a:rPr lang="en-US" sz="1800" dirty="0">
                <a:solidFill>
                  <a:schemeClr val="tx1"/>
                </a:solidFill>
              </a:rPr>
              <a:t>To accommodate high school assessment schedules including SAT, AP and IB exams, the high school science window can open and close early</a:t>
            </a:r>
          </a:p>
          <a:p>
            <a:pPr marL="1028700" lvl="1" indent="-342900"/>
            <a:r>
              <a:rPr lang="en-US" sz="1800" dirty="0">
                <a:solidFill>
                  <a:schemeClr val="tx1"/>
                </a:solidFill>
              </a:rPr>
              <a:t>Early window options:</a:t>
            </a:r>
          </a:p>
          <a:p>
            <a:pPr marL="1485900" lvl="2" indent="-342900"/>
            <a:r>
              <a:rPr lang="en-US" b="1" dirty="0">
                <a:solidFill>
                  <a:srgbClr val="488BC9"/>
                </a:solidFill>
              </a:rPr>
              <a:t>March 29 – April 16, 2021</a:t>
            </a:r>
            <a:endParaRPr lang="en-US" dirty="0">
              <a:solidFill>
                <a:srgbClr val="488BC9"/>
              </a:solidFill>
            </a:endParaRPr>
          </a:p>
          <a:p>
            <a:pPr marL="1485900" lvl="2" indent="-342900"/>
            <a:r>
              <a:rPr lang="en-US" b="1" dirty="0">
                <a:solidFill>
                  <a:srgbClr val="488BC9"/>
                </a:solidFill>
              </a:rPr>
              <a:t>April 5 – April 23, 2021</a:t>
            </a:r>
          </a:p>
          <a:p>
            <a:pPr marL="1028700" lvl="1" indent="-342900"/>
            <a:r>
              <a:rPr lang="en-US" sz="1800" dirty="0">
                <a:solidFill>
                  <a:schemeClr val="tx1"/>
                </a:solidFill>
              </a:rPr>
              <a:t>This is an </a:t>
            </a:r>
            <a:r>
              <a:rPr lang="en-US" sz="1800" u="sng" dirty="0">
                <a:solidFill>
                  <a:schemeClr val="tx1"/>
                </a:solidFill>
              </a:rPr>
              <a:t>early</a:t>
            </a:r>
            <a:r>
              <a:rPr lang="en-US" sz="1800" dirty="0">
                <a:solidFill>
                  <a:schemeClr val="tx1"/>
                </a:solidFill>
              </a:rPr>
              <a:t> window – total of 3 testing weeks</a:t>
            </a:r>
          </a:p>
          <a:p>
            <a:pPr marL="342900" indent="-342900">
              <a:buFont typeface="Arial" panose="020B0604020202020204" pitchFamily="34" charset="0"/>
              <a:buChar char="•"/>
            </a:pPr>
            <a:r>
              <a:rPr lang="en-US" sz="1800" dirty="0">
                <a:solidFill>
                  <a:schemeClr val="tx1"/>
                </a:solidFill>
              </a:rPr>
              <a:t>Districts are asked at fall administration trainings to notify CDE of intent to participate in early windows by </a:t>
            </a:r>
            <a:r>
              <a:rPr lang="en-US" sz="1800" b="1" dirty="0">
                <a:solidFill>
                  <a:srgbClr val="488BC9"/>
                </a:solidFill>
              </a:rPr>
              <a:t>December 15, 2020</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19</a:t>
            </a:fld>
            <a:endParaRPr lang="en-US" dirty="0"/>
          </a:p>
        </p:txBody>
      </p:sp>
    </p:spTree>
    <p:extLst>
      <p:ext uri="{BB962C8B-B14F-4D97-AF65-F5344CB8AC3E}">
        <p14:creationId xmlns:p14="http://schemas.microsoft.com/office/powerpoint/2010/main" val="213812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b="1" dirty="0">
                <a:latin typeface="+mn-lt"/>
              </a:rPr>
              <a:t>2020-2021</a:t>
            </a:r>
            <a:br>
              <a:rPr lang="en-US" sz="3600" b="1" dirty="0">
                <a:latin typeface="+mn-lt"/>
              </a:rPr>
            </a:br>
            <a:r>
              <a:rPr lang="en-US" sz="3600" b="1" dirty="0">
                <a:latin typeface="+mn-lt"/>
              </a:rPr>
              <a:t>District </a:t>
            </a:r>
            <a:r>
              <a:rPr lang="en-US" b="1" dirty="0">
                <a:latin typeface="+mn-lt"/>
              </a:rPr>
              <a:t>Technology </a:t>
            </a:r>
            <a:r>
              <a:rPr lang="en-US" sz="3600" b="1" dirty="0">
                <a:latin typeface="+mn-lt"/>
              </a:rPr>
              <a:t>Coordinator</a:t>
            </a:r>
            <a:br>
              <a:rPr lang="en-US" sz="3600" b="1" dirty="0">
                <a:latin typeface="+mn-lt"/>
              </a:rPr>
            </a:br>
            <a:r>
              <a:rPr lang="en-US" sz="3600" b="1" dirty="0">
                <a:latin typeface="+mn-lt"/>
              </a:rPr>
              <a:t>Kickoff Meeting</a:t>
            </a:r>
          </a:p>
        </p:txBody>
      </p:sp>
      <p:sp>
        <p:nvSpPr>
          <p:cNvPr id="3" name="Subtitle 2"/>
          <p:cNvSpPr>
            <a:spLocks noGrp="1"/>
          </p:cNvSpPr>
          <p:nvPr>
            <p:ph type="subTitle" idx="1"/>
          </p:nvPr>
        </p:nvSpPr>
        <p:spPr>
          <a:xfrm>
            <a:off x="1143000" y="5093063"/>
            <a:ext cx="6858000" cy="673255"/>
          </a:xfrm>
        </p:spPr>
        <p:txBody>
          <a:bodyPr>
            <a:normAutofit fontScale="92500" lnSpcReduction="20000"/>
          </a:bodyPr>
          <a:lstStyle/>
          <a:p>
            <a:r>
              <a:rPr lang="en-US" dirty="0"/>
              <a:t>CDE Assessment Division</a:t>
            </a:r>
          </a:p>
          <a:p>
            <a:r>
              <a:rPr lang="en-US" dirty="0"/>
              <a:t>October 29, 2020</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2</a:t>
            </a:fld>
            <a:endParaRPr lang="en-US" dirty="0"/>
          </a:p>
        </p:txBody>
      </p:sp>
    </p:spTree>
    <p:extLst>
      <p:ext uri="{BB962C8B-B14F-4D97-AF65-F5344CB8AC3E}">
        <p14:creationId xmlns:p14="http://schemas.microsoft.com/office/powerpoint/2010/main" val="2534138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a:latin typeface="+mn-lt"/>
              </a:rPr>
              <a:t>Social Studies</a:t>
            </a:r>
          </a:p>
        </p:txBody>
      </p:sp>
      <p:sp>
        <p:nvSpPr>
          <p:cNvPr id="3" name="Content Placeholder 2"/>
          <p:cNvSpPr>
            <a:spLocks noGrp="1"/>
          </p:cNvSpPr>
          <p:nvPr>
            <p:ph idx="1"/>
          </p:nvPr>
        </p:nvSpPr>
        <p:spPr>
          <a:xfrm>
            <a:off x="274320" y="1722064"/>
            <a:ext cx="8241030" cy="5135936"/>
          </a:xfrm>
        </p:spPr>
        <p:txBody>
          <a:bodyPr>
            <a:normAutofit/>
          </a:bodyPr>
          <a:lstStyle/>
          <a:p>
            <a:pPr marL="342900" indent="-342900">
              <a:lnSpc>
                <a:spcPct val="100000"/>
              </a:lnSpc>
            </a:pPr>
            <a:r>
              <a:rPr lang="en-US" dirty="0"/>
              <a:t>High school social studies will no longer be administered</a:t>
            </a:r>
          </a:p>
          <a:p>
            <a:pPr marL="342900" indent="-342900">
              <a:lnSpc>
                <a:spcPct val="100000"/>
              </a:lnSpc>
            </a:pPr>
            <a:endParaRPr lang="en-US" dirty="0"/>
          </a:p>
          <a:p>
            <a:pPr marL="342900" indent="-342900">
              <a:lnSpc>
                <a:spcPct val="100000"/>
              </a:lnSpc>
            </a:pPr>
            <a:r>
              <a:rPr lang="en-US" dirty="0"/>
              <a:t>Fourth and seventh grade administration options are being considered by the Department and the stakeholder group</a:t>
            </a:r>
          </a:p>
          <a:p>
            <a:pPr marL="800100" lvl="1" indent="-342900">
              <a:lnSpc>
                <a:spcPct val="100000"/>
              </a:lnSpc>
            </a:pPr>
            <a:r>
              <a:rPr lang="en-US" dirty="0">
                <a:solidFill>
                  <a:schemeClr val="tx1"/>
                </a:solidFill>
              </a:rPr>
              <a:t>Individual elementary and middle schools are expected to be sampled once every three years</a:t>
            </a:r>
            <a:endParaRPr lang="en-US" dirty="0"/>
          </a:p>
          <a:p>
            <a:pPr marL="800100" lvl="1" indent="-342900">
              <a:lnSpc>
                <a:spcPct val="100000"/>
              </a:lnSpc>
            </a:pPr>
            <a:r>
              <a:rPr lang="en-US" dirty="0">
                <a:solidFill>
                  <a:schemeClr val="tx1"/>
                </a:solidFill>
              </a:rPr>
              <a:t>We will keep you posted on how those conversations progress</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20</a:t>
            </a:fld>
            <a:endParaRPr lang="en-US" dirty="0"/>
          </a:p>
        </p:txBody>
      </p:sp>
    </p:spTree>
    <p:extLst>
      <p:ext uri="{BB962C8B-B14F-4D97-AF65-F5344CB8AC3E}">
        <p14:creationId xmlns:p14="http://schemas.microsoft.com/office/powerpoint/2010/main" val="3793661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a:latin typeface="+mn-lt"/>
              </a:rPr>
              <a:t>Legislation</a:t>
            </a:r>
          </a:p>
        </p:txBody>
      </p:sp>
      <p:sp>
        <p:nvSpPr>
          <p:cNvPr id="3" name="Slide Number Placeholder 2"/>
          <p:cNvSpPr>
            <a:spLocks noGrp="1"/>
          </p:cNvSpPr>
          <p:nvPr>
            <p:ph type="sldNum" sz="quarter" idx="12"/>
          </p:nvPr>
        </p:nvSpPr>
        <p:spPr/>
        <p:txBody>
          <a:bodyPr/>
          <a:lstStyle/>
          <a:p>
            <a:fld id="{67726FA2-3EC9-4717-AD62-D8C823692DD3}" type="slidenum">
              <a:rPr lang="en-US" smtClean="0"/>
              <a:pPr/>
              <a:t>21</a:t>
            </a:fld>
            <a:endParaRPr lang="en-US" dirty="0"/>
          </a:p>
        </p:txBody>
      </p:sp>
    </p:spTree>
    <p:extLst>
      <p:ext uri="{BB962C8B-B14F-4D97-AF65-F5344CB8AC3E}">
        <p14:creationId xmlns:p14="http://schemas.microsoft.com/office/powerpoint/2010/main" val="1996323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200" dirty="0">
                <a:solidFill>
                  <a:schemeClr val="tx1"/>
                </a:solidFill>
              </a:rPr>
              <a:t>Charter Schools</a:t>
            </a:r>
          </a:p>
        </p:txBody>
      </p:sp>
      <p:sp>
        <p:nvSpPr>
          <p:cNvPr id="3" name="Content Placeholder 2"/>
          <p:cNvSpPr>
            <a:spLocks noGrp="1"/>
          </p:cNvSpPr>
          <p:nvPr>
            <p:ph idx="1"/>
          </p:nvPr>
        </p:nvSpPr>
        <p:spPr>
          <a:xfrm>
            <a:off x="274320" y="1463040"/>
            <a:ext cx="8241030" cy="4640674"/>
          </a:xfrm>
        </p:spPr>
        <p:txBody>
          <a:bodyPr>
            <a:normAutofit/>
          </a:bodyPr>
          <a:lstStyle/>
          <a:p>
            <a:pPr marL="342900" indent="-342900">
              <a:lnSpc>
                <a:spcPct val="100000"/>
              </a:lnSpc>
              <a:buFont typeface="Arial" panose="020B0604020202020204" pitchFamily="34" charset="0"/>
              <a:buChar char="•"/>
            </a:pPr>
            <a:r>
              <a:rPr lang="en-US" sz="2200" dirty="0">
                <a:solidFill>
                  <a:schemeClr val="tx1"/>
                </a:solidFill>
              </a:rPr>
              <a:t>Charter Schools are considered their own LEP (Local Education Provider) for purposes of the following state laws:</a:t>
            </a:r>
          </a:p>
          <a:p>
            <a:pPr marL="1028700" lvl="1" indent="-342900">
              <a:lnSpc>
                <a:spcPct val="100000"/>
              </a:lnSpc>
            </a:pPr>
            <a:r>
              <a:rPr lang="en-US" dirty="0">
                <a:solidFill>
                  <a:schemeClr val="tx1"/>
                </a:solidFill>
              </a:rPr>
              <a:t>Paper-based testing options: §22-7-1013(6), §22-7-1006.3(1)(d-e)</a:t>
            </a:r>
          </a:p>
          <a:p>
            <a:pPr marL="1028700" lvl="1" indent="-342900">
              <a:lnSpc>
                <a:spcPct val="100000"/>
              </a:lnSpc>
            </a:pPr>
            <a:r>
              <a:rPr lang="en-US" dirty="0">
                <a:solidFill>
                  <a:schemeClr val="tx1"/>
                </a:solidFill>
              </a:rPr>
              <a:t>Assessment information for parents: §22-7-1013(7)(a)</a:t>
            </a:r>
          </a:p>
          <a:p>
            <a:pPr marL="1028700" lvl="1" indent="-342900">
              <a:lnSpc>
                <a:spcPct val="100000"/>
              </a:lnSpc>
            </a:pPr>
            <a:r>
              <a:rPr lang="en-US" dirty="0">
                <a:solidFill>
                  <a:schemeClr val="tx1"/>
                </a:solidFill>
              </a:rPr>
              <a:t>Parent excuse information: §22-7-1013(8)(a-c)</a:t>
            </a:r>
          </a:p>
          <a:p>
            <a:pPr marL="342900" indent="-342900">
              <a:lnSpc>
                <a:spcPct val="100000"/>
              </a:lnSpc>
              <a:buFont typeface="Arial" panose="020B0604020202020204" pitchFamily="34" charset="0"/>
              <a:buChar char="•"/>
            </a:pPr>
            <a:r>
              <a:rPr lang="en-US" sz="2200" dirty="0">
                <a:solidFill>
                  <a:schemeClr val="tx1"/>
                </a:solidFill>
              </a:rPr>
              <a:t>DTCs are responsible for:</a:t>
            </a:r>
          </a:p>
          <a:p>
            <a:pPr marL="1028700" lvl="1" indent="-342900">
              <a:lnSpc>
                <a:spcPct val="100000"/>
              </a:lnSpc>
            </a:pPr>
            <a:r>
              <a:rPr lang="en-US" dirty="0">
                <a:solidFill>
                  <a:schemeClr val="tx1"/>
                </a:solidFill>
              </a:rPr>
              <a:t>Communicating  technology requirements and issues to district charter schools.</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22</a:t>
            </a:fld>
            <a:endParaRPr lang="en-US" dirty="0"/>
          </a:p>
        </p:txBody>
      </p:sp>
    </p:spTree>
    <p:extLst>
      <p:ext uri="{BB962C8B-B14F-4D97-AF65-F5344CB8AC3E}">
        <p14:creationId xmlns:p14="http://schemas.microsoft.com/office/powerpoint/2010/main" val="889793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2" y="254514"/>
            <a:ext cx="8898807" cy="756418"/>
          </a:xfrm>
        </p:spPr>
        <p:txBody>
          <a:bodyPr anchor="ctr">
            <a:noAutofit/>
          </a:bodyPr>
          <a:lstStyle/>
          <a:p>
            <a:r>
              <a:rPr lang="en-US" sz="3200" dirty="0">
                <a:solidFill>
                  <a:schemeClr val="tx1"/>
                </a:solidFill>
              </a:rPr>
              <a:t>Requirements &amp; District Responsibilities</a:t>
            </a:r>
            <a:br>
              <a:rPr lang="en-US" sz="3200" dirty="0">
                <a:solidFill>
                  <a:schemeClr val="tx1"/>
                </a:solidFill>
              </a:rPr>
            </a:br>
            <a:r>
              <a:rPr lang="en-US" sz="3200" dirty="0">
                <a:solidFill>
                  <a:schemeClr val="tx1"/>
                </a:solidFill>
              </a:rPr>
              <a:t>Paper     §22-7-1013(6), §22-7-1006.3(1)(d-e)</a:t>
            </a:r>
          </a:p>
        </p:txBody>
      </p:sp>
      <p:sp>
        <p:nvSpPr>
          <p:cNvPr id="3" name="Content Placeholder 2"/>
          <p:cNvSpPr>
            <a:spLocks noGrp="1"/>
          </p:cNvSpPr>
          <p:nvPr>
            <p:ph idx="1"/>
          </p:nvPr>
        </p:nvSpPr>
        <p:spPr>
          <a:xfrm>
            <a:off x="274320" y="1380744"/>
            <a:ext cx="8800011" cy="5340732"/>
          </a:xfrm>
        </p:spPr>
        <p:txBody>
          <a:bodyPr>
            <a:noAutofit/>
          </a:bodyPr>
          <a:lstStyle/>
          <a:p>
            <a:pPr marL="342900" indent="-342900">
              <a:buFont typeface="Arial" panose="020B0604020202020204" pitchFamily="34" charset="0"/>
              <a:buChar char="•"/>
            </a:pPr>
            <a:r>
              <a:rPr lang="en-US" sz="2000" dirty="0">
                <a:solidFill>
                  <a:schemeClr val="tx1"/>
                </a:solidFill>
              </a:rPr>
              <a:t>Each LEP must adopt and implement a written policy by which it decides whether to request the paper form of the state assessments for its students</a:t>
            </a:r>
          </a:p>
          <a:p>
            <a:pPr marL="1028700" lvl="1" indent="-342900"/>
            <a:r>
              <a:rPr lang="en-US" sz="1800" dirty="0">
                <a:solidFill>
                  <a:schemeClr val="tx1"/>
                </a:solidFill>
              </a:rPr>
              <a:t>Decision must be made in consultation with schools and parents</a:t>
            </a:r>
          </a:p>
          <a:p>
            <a:pPr marL="1028700" lvl="1" indent="-342900"/>
            <a:r>
              <a:rPr lang="en-US" sz="1800" dirty="0">
                <a:solidFill>
                  <a:schemeClr val="tx1"/>
                </a:solidFill>
              </a:rPr>
              <a:t>Copy of policy must be shared with parents and posted on LEP website</a:t>
            </a:r>
          </a:p>
          <a:p>
            <a:pPr marL="1028700" lvl="1" indent="-342900"/>
            <a:r>
              <a:rPr lang="en-US" sz="1800" dirty="0">
                <a:solidFill>
                  <a:schemeClr val="tx1"/>
                </a:solidFill>
              </a:rPr>
              <a:t>LEP may make the decision by school or class (i.e., grade level and content area)</a:t>
            </a:r>
          </a:p>
          <a:p>
            <a:pPr marL="1028700" lvl="1" indent="-342900"/>
            <a:r>
              <a:rPr lang="en-US" sz="1800" dirty="0">
                <a:solidFill>
                  <a:schemeClr val="tx1"/>
                </a:solidFill>
              </a:rPr>
              <a:t>LEP will report to CDE the number of students who will take the paper form (indicated prior to initial order deadline)</a:t>
            </a:r>
          </a:p>
          <a:p>
            <a:pPr marL="342900" indent="-342900">
              <a:buFont typeface="Arial" panose="020B0604020202020204" pitchFamily="34" charset="0"/>
              <a:buChar char="•"/>
            </a:pPr>
            <a:r>
              <a:rPr lang="en-US" sz="2000" dirty="0">
                <a:solidFill>
                  <a:schemeClr val="tx1"/>
                </a:solidFill>
              </a:rPr>
              <a:t>Considerations</a:t>
            </a:r>
          </a:p>
          <a:p>
            <a:pPr marL="1028700" lvl="1" indent="-342900"/>
            <a:r>
              <a:rPr lang="en-US" sz="1800" dirty="0">
                <a:solidFill>
                  <a:schemeClr val="tx1"/>
                </a:solidFill>
              </a:rPr>
              <a:t>Technology capacity</a:t>
            </a:r>
          </a:p>
          <a:p>
            <a:pPr marL="1028700" lvl="1" indent="-342900"/>
            <a:r>
              <a:rPr lang="en-US" sz="1800" dirty="0">
                <a:solidFill>
                  <a:schemeClr val="tx1"/>
                </a:solidFill>
              </a:rPr>
              <a:t>Logistics</a:t>
            </a:r>
          </a:p>
          <a:p>
            <a:pPr marL="1028700" lvl="1" indent="-342900"/>
            <a:r>
              <a:rPr lang="en-US" sz="1800" dirty="0">
                <a:solidFill>
                  <a:schemeClr val="tx1"/>
                </a:solidFill>
              </a:rPr>
              <a:t>Must have the grade appropriate calculators for math (grades 6-8)</a:t>
            </a:r>
          </a:p>
          <a:p>
            <a:pPr marL="342900" indent="-342900">
              <a:buFont typeface="Arial" panose="020B0604020202020204" pitchFamily="34" charset="0"/>
              <a:buChar char="•"/>
            </a:pPr>
            <a:r>
              <a:rPr lang="en-US" sz="2000" dirty="0">
                <a:solidFill>
                  <a:schemeClr val="tx1"/>
                </a:solidFill>
              </a:rPr>
              <a:t>Paper and online form always available to individual students as an accommodation</a:t>
            </a:r>
          </a:p>
          <a:p>
            <a:pPr marL="342900" indent="-342900">
              <a:buFont typeface="Arial" panose="020B0604020202020204" pitchFamily="34" charset="0"/>
              <a:buChar char="•"/>
            </a:pPr>
            <a:r>
              <a:rPr lang="en-US" sz="2000" dirty="0">
                <a:solidFill>
                  <a:schemeClr val="tx1"/>
                </a:solidFill>
              </a:rPr>
              <a:t>Must commit to meeting security requirements and accounting for all secure materials</a:t>
            </a:r>
          </a:p>
          <a:p>
            <a:pPr marL="1028700" lvl="1" indent="-342900"/>
            <a:r>
              <a:rPr lang="en-US" sz="1800" dirty="0">
                <a:solidFill>
                  <a:schemeClr val="tx1"/>
                </a:solidFill>
              </a:rPr>
              <a:t>Chain-of-custody documentation and reports for missing materials</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23</a:t>
            </a:fld>
            <a:endParaRPr lang="en-US" dirty="0"/>
          </a:p>
        </p:txBody>
      </p:sp>
    </p:spTree>
    <p:extLst>
      <p:ext uri="{BB962C8B-B14F-4D97-AF65-F5344CB8AC3E}">
        <p14:creationId xmlns:p14="http://schemas.microsoft.com/office/powerpoint/2010/main" val="1192788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a:latin typeface="+mn-lt"/>
              </a:rPr>
              <a:t>WIDA</a:t>
            </a:r>
            <a:br>
              <a:rPr lang="en-US" sz="4800" b="1" dirty="0">
                <a:latin typeface="+mn-lt"/>
              </a:rPr>
            </a:br>
            <a:r>
              <a:rPr lang="en-US" sz="4800" b="1" dirty="0">
                <a:latin typeface="+mn-lt"/>
              </a:rPr>
              <a:t>ACCESS for ELLs</a:t>
            </a:r>
            <a:r>
              <a:rPr lang="en-US" sz="4800" b="1" baseline="30000" dirty="0">
                <a:latin typeface="+mn-lt"/>
              </a:rPr>
              <a:t>®</a:t>
            </a:r>
            <a:br>
              <a:rPr lang="en-US" dirty="0">
                <a:solidFill>
                  <a:schemeClr val="tx1"/>
                </a:solidFill>
              </a:rPr>
            </a:br>
            <a:endParaRPr lang="en-US" dirty="0">
              <a:solidFill>
                <a:schemeClr val="tx1"/>
              </a:solidFill>
            </a:endParaRPr>
          </a:p>
        </p:txBody>
      </p:sp>
      <p:sp>
        <p:nvSpPr>
          <p:cNvPr id="3" name="Slide Number Placeholder 2"/>
          <p:cNvSpPr>
            <a:spLocks noGrp="1"/>
          </p:cNvSpPr>
          <p:nvPr>
            <p:ph type="sldNum" sz="quarter" idx="12"/>
          </p:nvPr>
        </p:nvSpPr>
        <p:spPr/>
        <p:txBody>
          <a:bodyPr/>
          <a:lstStyle/>
          <a:p>
            <a:fld id="{67726FA2-3EC9-4717-AD62-D8C823692DD3}" type="slidenum">
              <a:rPr lang="en-US" smtClean="0"/>
              <a:pPr/>
              <a:t>24</a:t>
            </a:fld>
            <a:endParaRPr lang="en-US" dirty="0"/>
          </a:p>
        </p:txBody>
      </p:sp>
    </p:spTree>
    <p:extLst>
      <p:ext uri="{BB962C8B-B14F-4D97-AF65-F5344CB8AC3E}">
        <p14:creationId xmlns:p14="http://schemas.microsoft.com/office/powerpoint/2010/main" val="1078370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sz="3600" b="1" dirty="0">
                <a:latin typeface="+mn-lt"/>
              </a:rPr>
              <a:t>ACCESS for ELLs</a:t>
            </a:r>
            <a:r>
              <a:rPr lang="en-US" sz="3600" b="1" baseline="30000" dirty="0">
                <a:latin typeface="+mn-lt"/>
              </a:rPr>
              <a:t>® </a:t>
            </a:r>
            <a:r>
              <a:rPr lang="en-US" sz="3600" b="1" dirty="0">
                <a:latin typeface="+mn-lt"/>
              </a:rPr>
              <a:t>Key Dates</a:t>
            </a:r>
            <a:br>
              <a:rPr lang="en-US" sz="3600" b="1" dirty="0">
                <a:latin typeface="+mn-lt"/>
              </a:rPr>
            </a:br>
            <a:r>
              <a:rPr lang="en-US" sz="3600" b="1" dirty="0">
                <a:latin typeface="+mn-lt"/>
              </a:rPr>
              <a:t>(subject to change)</a:t>
            </a:r>
          </a:p>
        </p:txBody>
      </p:sp>
      <p:sp>
        <p:nvSpPr>
          <p:cNvPr id="3" name="Content Placeholder 2"/>
          <p:cNvSpPr>
            <a:spLocks noGrp="1"/>
          </p:cNvSpPr>
          <p:nvPr>
            <p:ph idx="1"/>
          </p:nvPr>
        </p:nvSpPr>
        <p:spPr>
          <a:xfrm>
            <a:off x="274320" y="1463040"/>
            <a:ext cx="8241030" cy="4640674"/>
          </a:xfrm>
        </p:spPr>
        <p:txBody>
          <a:bodyPr>
            <a:normAutofit/>
          </a:bodyPr>
          <a:lstStyle/>
          <a:p>
            <a:pPr marL="342900" indent="-342900">
              <a:buFont typeface="Arial" panose="020B0604020202020204" pitchFamily="34" charset="0"/>
              <a:buChar char="•"/>
            </a:pPr>
            <a:r>
              <a:rPr lang="en-US" dirty="0">
                <a:solidFill>
                  <a:schemeClr val="tx1"/>
                </a:solidFill>
              </a:rPr>
              <a:t>ACCESS Testing Window</a:t>
            </a:r>
          </a:p>
          <a:p>
            <a:pPr marL="1028700" lvl="1" indent="-342900"/>
            <a:r>
              <a:rPr lang="en-US" dirty="0"/>
              <a:t>Monday, January 11 – Friday, February 12, 2021</a:t>
            </a:r>
          </a:p>
          <a:p>
            <a:pPr marL="342900" indent="-342900">
              <a:buFont typeface="Arial" panose="020B0604020202020204" pitchFamily="34" charset="0"/>
              <a:buChar char="•"/>
            </a:pPr>
            <a:endParaRPr lang="en-US" sz="800" dirty="0">
              <a:highlight>
                <a:srgbClr val="FFFF00"/>
              </a:highlight>
            </a:endParaRPr>
          </a:p>
          <a:p>
            <a:pPr marL="342900" indent="-342900">
              <a:buFont typeface="Arial" panose="020B0604020202020204" pitchFamily="34" charset="0"/>
              <a:buChar char="•"/>
            </a:pPr>
            <a:endParaRPr lang="en-US" sz="800" dirty="0">
              <a:highlight>
                <a:srgbClr val="FFFF00"/>
              </a:highlight>
            </a:endParaRPr>
          </a:p>
          <a:p>
            <a:pPr marL="342900" indent="-342900">
              <a:buFont typeface="Arial" panose="020B0604020202020204" pitchFamily="34" charset="0"/>
              <a:buChar char="•"/>
            </a:pPr>
            <a:r>
              <a:rPr lang="en-US" dirty="0"/>
              <a:t>WIDA AMS Test Setup Available</a:t>
            </a:r>
          </a:p>
          <a:p>
            <a:pPr marL="1028700" lvl="1" indent="-342900"/>
            <a:r>
              <a:rPr lang="en-US" dirty="0"/>
              <a:t>November 20, 2020 – February 18, 2021</a:t>
            </a:r>
            <a:endParaRPr lang="en-US" sz="800"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25</a:t>
            </a:fld>
            <a:endParaRPr lang="en-US" dirty="0"/>
          </a:p>
        </p:txBody>
      </p:sp>
    </p:spTree>
    <p:extLst>
      <p:ext uri="{BB962C8B-B14F-4D97-AF65-F5344CB8AC3E}">
        <p14:creationId xmlns:p14="http://schemas.microsoft.com/office/powerpoint/2010/main" val="3507579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a:latin typeface="+mn-lt"/>
              </a:rPr>
              <a:t>DRC WIDA AMS Updates</a:t>
            </a:r>
          </a:p>
        </p:txBody>
      </p:sp>
      <p:sp>
        <p:nvSpPr>
          <p:cNvPr id="3" name="Content Placeholder 2"/>
          <p:cNvSpPr>
            <a:spLocks noGrp="1"/>
          </p:cNvSpPr>
          <p:nvPr>
            <p:ph idx="1"/>
          </p:nvPr>
        </p:nvSpPr>
        <p:spPr>
          <a:xfrm>
            <a:off x="245193" y="1335024"/>
            <a:ext cx="8802554" cy="5228146"/>
          </a:xfrm>
        </p:spPr>
        <p:txBody>
          <a:bodyPr>
            <a:normAutofit fontScale="92500"/>
          </a:bodyPr>
          <a:lstStyle/>
          <a:p>
            <a:pPr marL="0" indent="0">
              <a:buNone/>
            </a:pPr>
            <a:r>
              <a:rPr lang="en-US" sz="2800" dirty="0">
                <a:ea typeface="Calibri" panose="020F0502020204030204" pitchFamily="34" charset="0"/>
              </a:rPr>
              <a:t>The Device Toolkit renamed </a:t>
            </a:r>
            <a:r>
              <a:rPr lang="en-US" sz="2800" b="1" dirty="0">
                <a:ea typeface="Calibri" panose="020F0502020204030204" pitchFamily="34" charset="0"/>
              </a:rPr>
              <a:t>Central Office Services (COS)</a:t>
            </a:r>
            <a:r>
              <a:rPr lang="en-US" sz="2800" dirty="0">
                <a:ea typeface="Calibri" panose="020F0502020204030204" pitchFamily="34" charset="0"/>
              </a:rPr>
              <a:t>:</a:t>
            </a:r>
          </a:p>
          <a:p>
            <a:r>
              <a:rPr lang="en-US" dirty="0"/>
              <a:t>Central Office Services (COS) is an web application in WIDA AMS that allows users to install, configure, and manage ACCESS online testing environment from a central location.  </a:t>
            </a:r>
          </a:p>
          <a:p>
            <a:endParaRPr lang="en-US" dirty="0"/>
          </a:p>
          <a:p>
            <a:r>
              <a:rPr lang="en-US" dirty="0"/>
              <a:t>COS includes a number of functional components including the COS Service Device (COS-SD) Software for Content Management and Content Hosting.</a:t>
            </a:r>
            <a:r>
              <a:rPr lang="en-US" b="1" dirty="0"/>
              <a:t> </a:t>
            </a:r>
          </a:p>
          <a:p>
            <a:endParaRPr lang="en-US" b="1" dirty="0"/>
          </a:p>
          <a:p>
            <a:r>
              <a:rPr lang="en-US" dirty="0"/>
              <a:t>COS was updated to improve usability and accessibility as well as include all of the steps for creating a New COS configuration in one window.  </a:t>
            </a:r>
          </a:p>
          <a:p>
            <a:endParaRPr lang="en-US" dirty="0"/>
          </a:p>
          <a:p>
            <a:r>
              <a:rPr lang="en-US" b="1" dirty="0"/>
              <a:t>These changes have no impact on the pre-existing configurations and testing devices within the site.</a:t>
            </a:r>
            <a:endParaRPr lang="en-US" dirty="0"/>
          </a:p>
          <a:p>
            <a:endParaRPr lang="en-US" sz="2800" dirty="0">
              <a:ea typeface="Calibri" panose="020F0502020204030204" pitchFamily="34" charset="0"/>
            </a:endParaRP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26</a:t>
            </a:fld>
            <a:endParaRPr lang="en-US" dirty="0"/>
          </a:p>
        </p:txBody>
      </p:sp>
    </p:spTree>
    <p:extLst>
      <p:ext uri="{BB962C8B-B14F-4D97-AF65-F5344CB8AC3E}">
        <p14:creationId xmlns:p14="http://schemas.microsoft.com/office/powerpoint/2010/main" val="3263270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sz="3600" b="1" dirty="0">
                <a:latin typeface="+mn-lt"/>
              </a:rPr>
              <a:t>DRC Device and OS Support Updates</a:t>
            </a:r>
          </a:p>
        </p:txBody>
      </p:sp>
      <p:sp>
        <p:nvSpPr>
          <p:cNvPr id="3" name="Content Placeholder 2"/>
          <p:cNvSpPr>
            <a:spLocks noGrp="1"/>
          </p:cNvSpPr>
          <p:nvPr>
            <p:ph idx="1"/>
          </p:nvPr>
        </p:nvSpPr>
        <p:spPr>
          <a:xfrm>
            <a:off x="245193" y="1335024"/>
            <a:ext cx="8270157" cy="5228146"/>
          </a:xfrm>
        </p:spPr>
        <p:txBody>
          <a:bodyPr>
            <a:normAutofit/>
          </a:bodyPr>
          <a:lstStyle/>
          <a:p>
            <a:pPr marL="0" indent="0">
              <a:buNone/>
            </a:pPr>
            <a:r>
              <a:rPr lang="en-US" sz="2800" dirty="0">
                <a:ea typeface="Calibri" panose="020F0502020204030204" pitchFamily="34" charset="0"/>
              </a:rPr>
              <a:t>WIDA Screener: 2020-21 OS Support beginning:</a:t>
            </a:r>
          </a:p>
          <a:p>
            <a:pPr marL="457200"/>
            <a:r>
              <a:rPr lang="en-US" sz="2800" dirty="0"/>
              <a:t>Phase 1 Best Effort Support The operating systems listed below:</a:t>
            </a:r>
          </a:p>
          <a:p>
            <a:pPr marL="914400" lvl="1"/>
            <a:r>
              <a:rPr lang="en-US" sz="2200" dirty="0"/>
              <a:t>Ubuntu 20.04 LTS version with Gnome Shell – Released April 23, 2020 </a:t>
            </a:r>
          </a:p>
          <a:p>
            <a:pPr marL="914400" lvl="1"/>
            <a:r>
              <a:rPr lang="en-US" sz="2200" dirty="0" err="1"/>
              <a:t>iPadOS</a:t>
            </a:r>
            <a:r>
              <a:rPr lang="en-US" sz="2200" dirty="0"/>
              <a:t> 14.x – anticipated September 2020 release </a:t>
            </a:r>
          </a:p>
          <a:p>
            <a:pPr marL="914400" lvl="1"/>
            <a:r>
              <a:rPr lang="en-US" sz="2200" dirty="0"/>
              <a:t>macOS 10.16 – anticipated September 2020 release</a:t>
            </a:r>
          </a:p>
          <a:p>
            <a:pPr marL="914400" lvl="1"/>
            <a:r>
              <a:rPr lang="en-US" sz="2200" dirty="0"/>
              <a:t>Windows 10 fall update – anticipated September 2020 release</a:t>
            </a:r>
            <a:r>
              <a:rPr lang="en-US" sz="2200" dirty="0">
                <a:ea typeface="Calibri" panose="020F0502020204030204" pitchFamily="34" charset="0"/>
              </a:rPr>
              <a:t> </a:t>
            </a:r>
          </a:p>
          <a:p>
            <a:pPr marL="0" indent="0">
              <a:buNone/>
            </a:pPr>
            <a:r>
              <a:rPr lang="en-US" sz="2800" dirty="0">
                <a:ea typeface="Calibri" panose="020F0502020204030204" pitchFamily="34" charset="0"/>
              </a:rPr>
              <a:t>WIDA Screener: 2020-21 OS Support ended or ending</a:t>
            </a:r>
          </a:p>
          <a:p>
            <a:pPr marL="457200"/>
            <a:r>
              <a:rPr lang="en-US" dirty="0"/>
              <a:t>iPad Air devices: The iPad Air device supports only iOS 12.x. DRC anticipates with the launch of iOS 14 in the fall Apple will drop support for iOS 12.x resulting in this device no longer being supported by Apple and therefore DRC.</a:t>
            </a:r>
            <a:endParaRPr lang="en-US" dirty="0">
              <a:ea typeface="Calibri" panose="020F0502020204030204" pitchFamily="34" charset="0"/>
            </a:endParaRP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27</a:t>
            </a:fld>
            <a:endParaRPr lang="en-US" dirty="0"/>
          </a:p>
        </p:txBody>
      </p:sp>
    </p:spTree>
    <p:extLst>
      <p:ext uri="{BB962C8B-B14F-4D97-AF65-F5344CB8AC3E}">
        <p14:creationId xmlns:p14="http://schemas.microsoft.com/office/powerpoint/2010/main" val="2553449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a:latin typeface="+mn-lt"/>
              </a:rPr>
              <a:t>DRC Chrome Updates</a:t>
            </a:r>
          </a:p>
        </p:txBody>
      </p:sp>
      <p:sp>
        <p:nvSpPr>
          <p:cNvPr id="3" name="Content Placeholder 2"/>
          <p:cNvSpPr>
            <a:spLocks noGrp="1"/>
          </p:cNvSpPr>
          <p:nvPr>
            <p:ph idx="1"/>
          </p:nvPr>
        </p:nvSpPr>
        <p:spPr>
          <a:xfrm>
            <a:off x="0" y="1272540"/>
            <a:ext cx="8869680" cy="5448936"/>
          </a:xfrm>
        </p:spPr>
        <p:txBody>
          <a:bodyPr>
            <a:normAutofit/>
          </a:bodyPr>
          <a:lstStyle/>
          <a:p>
            <a:pPr indent="0">
              <a:buNone/>
            </a:pPr>
            <a:r>
              <a:rPr lang="en-US" sz="2800" dirty="0"/>
              <a:t>DRC offers the following levels of support for Chrome OS: </a:t>
            </a:r>
          </a:p>
          <a:p>
            <a:pPr marL="1028700" lvl="1" indent="-342900"/>
            <a:r>
              <a:rPr lang="en-US" sz="2200" dirty="0"/>
              <a:t>Full Support for the current stable channel level. </a:t>
            </a:r>
          </a:p>
          <a:p>
            <a:pPr marL="1028700" lvl="1" indent="-342900"/>
            <a:endParaRPr lang="en-US" sz="2200" dirty="0"/>
          </a:p>
          <a:p>
            <a:pPr marL="1028700" lvl="1" indent="-342900"/>
            <a:r>
              <a:rPr lang="en-US" sz="2200" dirty="0"/>
              <a:t>Best Effort Support for stable channel levels between level 83 and current stable channel level. Note: DRC also offers Best Effort Support for unmanaged Chrome devices (the DRC INSIGHT Secure App for Chrome OS was manually installed) that meet the system device and supported operating system requirements. </a:t>
            </a:r>
          </a:p>
          <a:p>
            <a:pPr marL="1028700" lvl="1" indent="-342900"/>
            <a:endParaRPr lang="en-US" sz="2200" dirty="0"/>
          </a:p>
          <a:p>
            <a:pPr marL="1028700" lvl="1" indent="-342900"/>
            <a:r>
              <a:rPr lang="en-US" sz="2200" dirty="0"/>
              <a:t>End of Support (no support) for stable channel levels before 83.</a:t>
            </a:r>
          </a:p>
          <a:p>
            <a:pPr marL="1028700" lvl="1" indent="-342900"/>
            <a:endParaRPr lang="en-US" sz="2200" dirty="0"/>
          </a:p>
          <a:p>
            <a:pPr marL="1028700" lvl="1" indent="-342900"/>
            <a:r>
              <a:rPr lang="en-US" sz="2200" dirty="0"/>
              <a:t>DRC recommends not using any Chrome devices that have reached, or will reach, Auto Update Expiration (AUE) within the 2020-2021 school year for testing. For reference, use the following link to help determine the AUE of a specific Chrome device: </a:t>
            </a:r>
            <a:r>
              <a:rPr lang="en-US" sz="2200" dirty="0">
                <a:hlinkClick r:id="rId2"/>
              </a:rPr>
              <a:t>https://support.google.com/chrome/a/answer/6220366</a:t>
            </a:r>
            <a:r>
              <a:rPr lang="en-US" sz="2200" dirty="0"/>
              <a:t> </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28</a:t>
            </a:fld>
            <a:endParaRPr lang="en-US" dirty="0"/>
          </a:p>
        </p:txBody>
      </p:sp>
    </p:spTree>
    <p:extLst>
      <p:ext uri="{BB962C8B-B14F-4D97-AF65-F5344CB8AC3E}">
        <p14:creationId xmlns:p14="http://schemas.microsoft.com/office/powerpoint/2010/main" val="1934441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a:latin typeface="+mn-lt"/>
              </a:rPr>
              <a:t>DRC Technology Reminders</a:t>
            </a:r>
          </a:p>
        </p:txBody>
      </p:sp>
      <p:sp>
        <p:nvSpPr>
          <p:cNvPr id="3" name="Content Placeholder 2"/>
          <p:cNvSpPr>
            <a:spLocks noGrp="1"/>
          </p:cNvSpPr>
          <p:nvPr>
            <p:ph idx="1"/>
          </p:nvPr>
        </p:nvSpPr>
        <p:spPr>
          <a:xfrm>
            <a:off x="329184" y="1463040"/>
            <a:ext cx="8186166" cy="4640674"/>
          </a:xfrm>
        </p:spPr>
        <p:txBody>
          <a:bodyPr/>
          <a:lstStyle/>
          <a:p>
            <a:pPr>
              <a:lnSpc>
                <a:spcPct val="100000"/>
              </a:lnSpc>
            </a:pPr>
            <a:r>
              <a:rPr lang="en-US" dirty="0"/>
              <a:t>Automatic Operating System Updates and Other Background Processes:</a:t>
            </a:r>
          </a:p>
          <a:p>
            <a:pPr marL="1028700" lvl="1" indent="-342900">
              <a:lnSpc>
                <a:spcPct val="100000"/>
              </a:lnSpc>
            </a:pPr>
            <a:r>
              <a:rPr lang="en-US" dirty="0"/>
              <a:t>Impacts Google, Microsoft and Apple </a:t>
            </a:r>
          </a:p>
          <a:p>
            <a:pPr marL="1028700" lvl="1" indent="-342900">
              <a:lnSpc>
                <a:spcPct val="100000"/>
              </a:lnSpc>
            </a:pPr>
            <a:endParaRPr lang="en-US" dirty="0"/>
          </a:p>
          <a:p>
            <a:pPr marL="1028700" lvl="1" indent="-342900">
              <a:lnSpc>
                <a:spcPct val="100000"/>
              </a:lnSpc>
            </a:pPr>
            <a:r>
              <a:rPr lang="en-US" dirty="0"/>
              <a:t>Update processes running in the background on testing devices consume CPU and memory</a:t>
            </a:r>
          </a:p>
          <a:p>
            <a:pPr marL="1028700" lvl="1" indent="-342900">
              <a:lnSpc>
                <a:spcPct val="100000"/>
              </a:lnSpc>
            </a:pPr>
            <a:endParaRPr lang="en-US" dirty="0"/>
          </a:p>
          <a:p>
            <a:pPr marL="1028700" lvl="1" indent="-342900">
              <a:lnSpc>
                <a:spcPct val="100000"/>
              </a:lnSpc>
            </a:pPr>
            <a:r>
              <a:rPr lang="en-US" dirty="0"/>
              <a:t>Can affect the testing experience</a:t>
            </a:r>
          </a:p>
          <a:p>
            <a:pPr marL="1485900" lvl="2" indent="-342900">
              <a:lnSpc>
                <a:spcPct val="100000"/>
              </a:lnSpc>
            </a:pPr>
            <a:r>
              <a:rPr lang="en-US" sz="2000" dirty="0"/>
              <a:t>Audio playback may be choppy </a:t>
            </a:r>
          </a:p>
          <a:p>
            <a:pPr marL="1485900" lvl="2" indent="-342900">
              <a:lnSpc>
                <a:spcPct val="100000"/>
              </a:lnSpc>
            </a:pPr>
            <a:r>
              <a:rPr lang="en-US" sz="2000" dirty="0"/>
              <a:t>Speaking test responses may be distorted</a:t>
            </a:r>
          </a:p>
          <a:p>
            <a:pPr>
              <a:lnSpc>
                <a:spcPct val="100000"/>
              </a:lnSpc>
            </a:pPr>
            <a:r>
              <a:rPr lang="en-US" dirty="0"/>
              <a:t>Verify devices have the most current version of the operating system before the test session starts to avoid issues.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29</a:t>
            </a:fld>
            <a:endParaRPr lang="en-US" dirty="0"/>
          </a:p>
        </p:txBody>
      </p:sp>
    </p:spTree>
    <p:extLst>
      <p:ext uri="{BB962C8B-B14F-4D97-AF65-F5344CB8AC3E}">
        <p14:creationId xmlns:p14="http://schemas.microsoft.com/office/powerpoint/2010/main" val="423768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a:latin typeface="+mn-lt"/>
              </a:rPr>
              <a:t>Welcome and Agenda</a:t>
            </a:r>
          </a:p>
        </p:txBody>
      </p:sp>
      <p:sp>
        <p:nvSpPr>
          <p:cNvPr id="3" name="Content Placeholder 2"/>
          <p:cNvSpPr>
            <a:spLocks noGrp="1"/>
          </p:cNvSpPr>
          <p:nvPr>
            <p:ph idx="1"/>
          </p:nvPr>
        </p:nvSpPr>
        <p:spPr>
          <a:xfrm>
            <a:off x="274320" y="1463040"/>
            <a:ext cx="8241030" cy="4640674"/>
          </a:xfrm>
        </p:spPr>
        <p:txBody>
          <a:bodyPr>
            <a:normAutofit/>
          </a:bodyPr>
          <a:lstStyle/>
          <a:p>
            <a:r>
              <a:rPr lang="en-US" dirty="0"/>
              <a:t>Current Circumstances</a:t>
            </a:r>
          </a:p>
          <a:p>
            <a:r>
              <a:rPr lang="en-US" dirty="0"/>
              <a:t>DTC responsibilities and privileges</a:t>
            </a:r>
          </a:p>
          <a:p>
            <a:r>
              <a:rPr lang="en-US" dirty="0"/>
              <a:t>DTC Listserv</a:t>
            </a:r>
          </a:p>
          <a:p>
            <a:r>
              <a:rPr lang="en-US" dirty="0"/>
              <a:t>Assessments and Platforms</a:t>
            </a:r>
          </a:p>
          <a:p>
            <a:r>
              <a:rPr lang="en-US" dirty="0"/>
              <a:t>State Assessment Schedule</a:t>
            </a:r>
          </a:p>
          <a:p>
            <a:r>
              <a:rPr lang="en-US" dirty="0"/>
              <a:t>Legislation</a:t>
            </a:r>
          </a:p>
          <a:p>
            <a:r>
              <a:rPr lang="en-US" dirty="0"/>
              <a:t>ACCESS for ELLs</a:t>
            </a:r>
            <a:r>
              <a:rPr lang="en-US" baseline="30000" dirty="0"/>
              <a:t> </a:t>
            </a:r>
            <a:r>
              <a:rPr lang="en-US" dirty="0"/>
              <a:t>Insight</a:t>
            </a:r>
          </a:p>
          <a:p>
            <a:r>
              <a:rPr lang="en-US" dirty="0"/>
              <a:t>CMAS/TestNav</a:t>
            </a:r>
          </a:p>
          <a:p>
            <a:r>
              <a:rPr lang="en-US" dirty="0" err="1"/>
              <a:t>CoAlt</a:t>
            </a:r>
            <a:r>
              <a:rPr lang="en-US" dirty="0"/>
              <a:t>/KITE</a:t>
            </a:r>
          </a:p>
          <a:p>
            <a:endParaRPr lang="en-US" dirty="0"/>
          </a:p>
          <a:p>
            <a:endParaRPr lang="en-US" dirty="0"/>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3</a:t>
            </a:fld>
            <a:endParaRPr lang="en-US" dirty="0"/>
          </a:p>
        </p:txBody>
      </p:sp>
    </p:spTree>
    <p:extLst>
      <p:ext uri="{BB962C8B-B14F-4D97-AF65-F5344CB8AC3E}">
        <p14:creationId xmlns:p14="http://schemas.microsoft.com/office/powerpoint/2010/main" val="39954876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954" y="1866373"/>
            <a:ext cx="8765017" cy="2337620"/>
          </a:xfrm>
        </p:spPr>
        <p:txBody>
          <a:bodyPr>
            <a:noAutofit/>
          </a:bodyPr>
          <a:lstStyle/>
          <a:p>
            <a:r>
              <a:rPr lang="en-US" sz="4800" b="1" dirty="0">
                <a:latin typeface="+mn-lt"/>
              </a:rPr>
              <a:t>CMAS</a:t>
            </a:r>
            <a:br>
              <a:rPr lang="en-US" sz="4800" b="1" dirty="0">
                <a:latin typeface="+mn-lt"/>
              </a:rPr>
            </a:br>
            <a:r>
              <a:rPr lang="en-US" sz="4800" b="1" dirty="0">
                <a:latin typeface="+mn-lt"/>
              </a:rPr>
              <a:t>Mathematics, English Language Arts/Literacy, Colorado Spanish Language Arts (CSLA), Science and Social Studies</a:t>
            </a:r>
          </a:p>
        </p:txBody>
      </p:sp>
      <p:sp>
        <p:nvSpPr>
          <p:cNvPr id="3" name="Slide Number Placeholder 2"/>
          <p:cNvSpPr>
            <a:spLocks noGrp="1"/>
          </p:cNvSpPr>
          <p:nvPr>
            <p:ph type="sldNum" sz="quarter" idx="12"/>
          </p:nvPr>
        </p:nvSpPr>
        <p:spPr/>
        <p:txBody>
          <a:bodyPr/>
          <a:lstStyle/>
          <a:p>
            <a:fld id="{67726FA2-3EC9-4717-AD62-D8C823692DD3}" type="slidenum">
              <a:rPr lang="en-US" smtClean="0"/>
              <a:pPr/>
              <a:t>30</a:t>
            </a:fld>
            <a:endParaRPr lang="en-US" dirty="0"/>
          </a:p>
        </p:txBody>
      </p:sp>
    </p:spTree>
    <p:extLst>
      <p:ext uri="{BB962C8B-B14F-4D97-AF65-F5344CB8AC3E}">
        <p14:creationId xmlns:p14="http://schemas.microsoft.com/office/powerpoint/2010/main" val="749768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7325501" cy="756418"/>
          </a:xfrm>
        </p:spPr>
        <p:txBody>
          <a:bodyPr anchor="ctr">
            <a:normAutofit/>
          </a:bodyPr>
          <a:lstStyle/>
          <a:p>
            <a:r>
              <a:rPr lang="en-US" sz="3600" b="1" dirty="0">
                <a:latin typeface="+mn-lt"/>
              </a:rPr>
              <a:t>CMAS Grades and Content Areas</a:t>
            </a:r>
          </a:p>
        </p:txBody>
      </p:sp>
      <p:sp>
        <p:nvSpPr>
          <p:cNvPr id="3" name="Content Placeholder 2"/>
          <p:cNvSpPr>
            <a:spLocks noGrp="1"/>
          </p:cNvSpPr>
          <p:nvPr>
            <p:ph idx="1"/>
          </p:nvPr>
        </p:nvSpPr>
        <p:spPr>
          <a:xfrm>
            <a:off x="274320" y="1362457"/>
            <a:ext cx="8241030" cy="5234896"/>
          </a:xfrm>
        </p:spPr>
        <p:txBody>
          <a:bodyPr>
            <a:normAutofit/>
          </a:bodyPr>
          <a:lstStyle/>
          <a:p>
            <a:pPr marL="0" indent="0">
              <a:buNone/>
            </a:pPr>
            <a:r>
              <a:rPr lang="en-US" dirty="0">
                <a:solidFill>
                  <a:schemeClr val="tx1"/>
                </a:solidFill>
              </a:rPr>
              <a:t>Science and Social Studies</a:t>
            </a:r>
          </a:p>
          <a:p>
            <a:pPr marL="342900" indent="-342900">
              <a:buFont typeface="Arial" panose="020B0604020202020204" pitchFamily="34" charset="0"/>
              <a:buChar char="•"/>
            </a:pPr>
            <a:r>
              <a:rPr lang="en-US" sz="2200" dirty="0">
                <a:solidFill>
                  <a:schemeClr val="tx1"/>
                </a:solidFill>
              </a:rPr>
              <a:t>Elementary, middle and high school assessments</a:t>
            </a:r>
          </a:p>
          <a:p>
            <a:pPr marL="1028700" lvl="1" indent="-342900"/>
            <a:r>
              <a:rPr lang="en-US" dirty="0">
                <a:solidFill>
                  <a:schemeClr val="tx1"/>
                </a:solidFill>
              </a:rPr>
              <a:t>Science: grades 5, 8 and 11</a:t>
            </a:r>
          </a:p>
          <a:p>
            <a:pPr marL="1028700" lvl="1" indent="-342900"/>
            <a:r>
              <a:rPr lang="en-US" dirty="0">
                <a:solidFill>
                  <a:schemeClr val="tx1"/>
                </a:solidFill>
              </a:rPr>
              <a:t>Social Studies: grades 4</a:t>
            </a:r>
            <a:r>
              <a:rPr lang="en-US" dirty="0"/>
              <a:t> and 7</a:t>
            </a:r>
            <a:endParaRPr lang="en-US" dirty="0">
              <a:solidFill>
                <a:schemeClr val="tx1"/>
              </a:solidFill>
            </a:endParaRPr>
          </a:p>
          <a:p>
            <a:pPr marL="1485900" lvl="2" indent="-342900"/>
            <a:r>
              <a:rPr lang="en-US" dirty="0">
                <a:solidFill>
                  <a:schemeClr val="tx1"/>
                </a:solidFill>
              </a:rPr>
              <a:t>Administered on a sampling basis</a:t>
            </a:r>
          </a:p>
          <a:p>
            <a:pPr marL="1485900" lvl="2" indent="-342900"/>
            <a:r>
              <a:rPr lang="en-US" dirty="0">
                <a:solidFill>
                  <a:schemeClr val="tx1"/>
                </a:solidFill>
              </a:rPr>
              <a:t>Individual schools sampled once in three years</a:t>
            </a:r>
          </a:p>
          <a:p>
            <a:pPr marL="1485900" lvl="2" indent="-342900"/>
            <a:endParaRPr lang="en-US" sz="800" dirty="0"/>
          </a:p>
          <a:p>
            <a:pPr marL="0" indent="0">
              <a:buNone/>
            </a:pPr>
            <a:r>
              <a:rPr lang="en-US" dirty="0">
                <a:solidFill>
                  <a:schemeClr val="tx1"/>
                </a:solidFill>
              </a:rPr>
              <a:t>Math and ELA </a:t>
            </a:r>
          </a:p>
          <a:p>
            <a:pPr marL="342900" indent="-342900">
              <a:buFont typeface="Arial" panose="020B0604020202020204" pitchFamily="34" charset="0"/>
              <a:buChar char="•"/>
            </a:pPr>
            <a:r>
              <a:rPr lang="en-US" sz="2200" dirty="0">
                <a:solidFill>
                  <a:schemeClr val="tx1"/>
                </a:solidFill>
              </a:rPr>
              <a:t>Elementary and middle school assessments </a:t>
            </a:r>
          </a:p>
          <a:p>
            <a:pPr marL="1028700" lvl="1" indent="-342900"/>
            <a:r>
              <a:rPr lang="en-US" dirty="0">
                <a:solidFill>
                  <a:schemeClr val="tx1"/>
                </a:solidFill>
              </a:rPr>
              <a:t>Math: grades 3-8</a:t>
            </a:r>
          </a:p>
          <a:p>
            <a:pPr marL="1028700" lvl="1" indent="-342900"/>
            <a:r>
              <a:rPr lang="en-US" dirty="0">
                <a:solidFill>
                  <a:schemeClr val="tx1"/>
                </a:solidFill>
              </a:rPr>
              <a:t>ELA: grades 3-8</a:t>
            </a:r>
          </a:p>
          <a:p>
            <a:pPr marL="1485900" lvl="2" indent="-342900"/>
            <a:r>
              <a:rPr lang="en-US" dirty="0">
                <a:solidFill>
                  <a:schemeClr val="tx1"/>
                </a:solidFill>
              </a:rPr>
              <a:t>CSLA: ELA accommodation only for eligible English learners in grades 3-4</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31</a:t>
            </a:fld>
            <a:endParaRPr lang="en-US" dirty="0"/>
          </a:p>
        </p:txBody>
      </p:sp>
    </p:spTree>
    <p:extLst>
      <p:ext uri="{BB962C8B-B14F-4D97-AF65-F5344CB8AC3E}">
        <p14:creationId xmlns:p14="http://schemas.microsoft.com/office/powerpoint/2010/main" val="324853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270157" cy="756418"/>
          </a:xfrm>
        </p:spPr>
        <p:txBody>
          <a:bodyPr anchor="ctr">
            <a:normAutofit/>
          </a:bodyPr>
          <a:lstStyle/>
          <a:p>
            <a:r>
              <a:rPr lang="en-US" sz="3600" b="1" dirty="0">
                <a:latin typeface="+mn-lt"/>
              </a:rPr>
              <a:t>TestNav Requirements Policy</a:t>
            </a:r>
            <a:endParaRPr lang="en-US" sz="3600" b="1" baseline="30000" dirty="0">
              <a:latin typeface="+mn-lt"/>
            </a:endParaRP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32</a:t>
            </a:fld>
            <a:endParaRPr lang="en-US" dirty="0"/>
          </a:p>
        </p:txBody>
      </p:sp>
      <p:graphicFrame>
        <p:nvGraphicFramePr>
          <p:cNvPr id="5" name="Table 4">
            <a:extLst>
              <a:ext uri="{FF2B5EF4-FFF2-40B4-BE49-F238E27FC236}">
                <a16:creationId xmlns:a16="http://schemas.microsoft.com/office/drawing/2014/main" id="{137650A2-7D68-4140-80A3-073641EF718B}"/>
              </a:ext>
            </a:extLst>
          </p:cNvPr>
          <p:cNvGraphicFramePr>
            <a:graphicFrameLocks noGrp="1"/>
          </p:cNvGraphicFramePr>
          <p:nvPr/>
        </p:nvGraphicFramePr>
        <p:xfrm>
          <a:off x="126609" y="1252026"/>
          <a:ext cx="8862646" cy="5469449"/>
        </p:xfrm>
        <a:graphic>
          <a:graphicData uri="http://schemas.openxmlformats.org/drawingml/2006/table">
            <a:tbl>
              <a:tblPr firstRow="1" bandRow="1">
                <a:tableStyleId>{5C22544A-7EE6-4342-B048-85BDC9FD1C3A}</a:tableStyleId>
              </a:tblPr>
              <a:tblGrid>
                <a:gridCol w="1731625">
                  <a:extLst>
                    <a:ext uri="{9D8B030D-6E8A-4147-A177-3AD203B41FA5}">
                      <a16:colId xmlns:a16="http://schemas.microsoft.com/office/drawing/2014/main" val="126237389"/>
                    </a:ext>
                  </a:extLst>
                </a:gridCol>
                <a:gridCol w="4485862">
                  <a:extLst>
                    <a:ext uri="{9D8B030D-6E8A-4147-A177-3AD203B41FA5}">
                      <a16:colId xmlns:a16="http://schemas.microsoft.com/office/drawing/2014/main" val="874784100"/>
                    </a:ext>
                  </a:extLst>
                </a:gridCol>
                <a:gridCol w="2645159">
                  <a:extLst>
                    <a:ext uri="{9D8B030D-6E8A-4147-A177-3AD203B41FA5}">
                      <a16:colId xmlns:a16="http://schemas.microsoft.com/office/drawing/2014/main" val="3796661186"/>
                    </a:ext>
                  </a:extLst>
                </a:gridCol>
              </a:tblGrid>
              <a:tr h="894510">
                <a:tc>
                  <a:txBody>
                    <a:bodyPr/>
                    <a:lstStyle/>
                    <a:p>
                      <a:pPr algn="l" fontAlgn="t"/>
                      <a:r>
                        <a:rPr lang="en-US" sz="2400" dirty="0">
                          <a:effectLst/>
                        </a:rPr>
                        <a:t>OS:</a:t>
                      </a:r>
                    </a:p>
                  </a:txBody>
                  <a:tcPr marL="84328" marR="84328" marT="59030" marB="59030"/>
                </a:tc>
                <a:tc>
                  <a:txBody>
                    <a:bodyPr/>
                    <a:lstStyle/>
                    <a:p>
                      <a:pPr algn="l" fontAlgn="t"/>
                      <a:r>
                        <a:rPr lang="en-US" sz="2400" dirty="0">
                          <a:effectLst/>
                        </a:rPr>
                        <a:t>Based on manufacturer support Pearson will support:</a:t>
                      </a:r>
                    </a:p>
                  </a:txBody>
                  <a:tcPr marL="84328" marR="84328" marT="59030" marB="59030"/>
                </a:tc>
                <a:tc>
                  <a:txBody>
                    <a:bodyPr/>
                    <a:lstStyle/>
                    <a:p>
                      <a:pPr algn="l" fontAlgn="t"/>
                      <a:r>
                        <a:rPr lang="en-US" sz="2400" dirty="0">
                          <a:effectLst/>
                        </a:rPr>
                        <a:t>Resources:</a:t>
                      </a:r>
                    </a:p>
                  </a:txBody>
                  <a:tcPr marL="84328" marR="84328" marT="59030" marB="59030"/>
                </a:tc>
                <a:extLst>
                  <a:ext uri="{0D108BD9-81ED-4DB2-BD59-A6C34878D82A}">
                    <a16:rowId xmlns:a16="http://schemas.microsoft.com/office/drawing/2014/main" val="578628003"/>
                  </a:ext>
                </a:extLst>
              </a:tr>
              <a:tr h="761643">
                <a:tc>
                  <a:txBody>
                    <a:bodyPr/>
                    <a:lstStyle/>
                    <a:p>
                      <a:pPr algn="l" fontAlgn="t"/>
                      <a:r>
                        <a:rPr lang="en-US" sz="2000" dirty="0">
                          <a:effectLst/>
                        </a:rPr>
                        <a:t>OS X and macOS</a:t>
                      </a:r>
                    </a:p>
                  </a:txBody>
                  <a:tcPr marL="84328" marR="84328" marT="59030" marB="59030"/>
                </a:tc>
                <a:tc>
                  <a:txBody>
                    <a:bodyPr/>
                    <a:lstStyle/>
                    <a:p>
                      <a:pPr algn="l" fontAlgn="t"/>
                      <a:r>
                        <a:rPr lang="en-US" sz="2000" dirty="0">
                          <a:effectLst/>
                        </a:rPr>
                        <a:t>The two past releases as of July 15.</a:t>
                      </a:r>
                    </a:p>
                  </a:txBody>
                  <a:tcPr marL="84328" marR="84328" marT="59030" marB="59030"/>
                </a:tc>
                <a:tc>
                  <a:txBody>
                    <a:bodyPr/>
                    <a:lstStyle/>
                    <a:p>
                      <a:pPr algn="l" fontAlgn="t"/>
                      <a:r>
                        <a:rPr lang="en-US" sz="2000" dirty="0">
                          <a:effectLst/>
                        </a:rPr>
                        <a:t>N/A</a:t>
                      </a:r>
                    </a:p>
                  </a:txBody>
                  <a:tcPr marL="84328" marR="84328" marT="59030" marB="59030"/>
                </a:tc>
                <a:extLst>
                  <a:ext uri="{0D108BD9-81ED-4DB2-BD59-A6C34878D82A}">
                    <a16:rowId xmlns:a16="http://schemas.microsoft.com/office/drawing/2014/main" val="3514949110"/>
                  </a:ext>
                </a:extLst>
              </a:tr>
              <a:tr h="761643">
                <a:tc>
                  <a:txBody>
                    <a:bodyPr/>
                    <a:lstStyle/>
                    <a:p>
                      <a:pPr algn="l" fontAlgn="t"/>
                      <a:r>
                        <a:rPr lang="en-US" sz="2000">
                          <a:effectLst/>
                        </a:rPr>
                        <a:t>iOS</a:t>
                      </a:r>
                    </a:p>
                  </a:txBody>
                  <a:tcPr marL="84328" marR="84328" marT="59030" marB="59030"/>
                </a:tc>
                <a:tc>
                  <a:txBody>
                    <a:bodyPr/>
                    <a:lstStyle/>
                    <a:p>
                      <a:pPr algn="l" fontAlgn="t"/>
                      <a:r>
                        <a:rPr lang="en-US" sz="2000">
                          <a:effectLst/>
                        </a:rPr>
                        <a:t>The two past releases as of July 15.</a:t>
                      </a:r>
                    </a:p>
                  </a:txBody>
                  <a:tcPr marL="84328" marR="84328" marT="59030" marB="59030"/>
                </a:tc>
                <a:tc>
                  <a:txBody>
                    <a:bodyPr/>
                    <a:lstStyle/>
                    <a:p>
                      <a:pPr algn="l" fontAlgn="t"/>
                      <a:r>
                        <a:rPr lang="en-US" sz="2000" u="none" strike="noStrike">
                          <a:effectLst/>
                          <a:hlinkClick r:id="rId3"/>
                        </a:rPr>
                        <a:t>iOS Life Cycle Management</a:t>
                      </a:r>
                      <a:endParaRPr lang="en-US" sz="2000">
                        <a:effectLst/>
                      </a:endParaRPr>
                    </a:p>
                  </a:txBody>
                  <a:tcPr marL="84328" marR="84328" marT="59030" marB="59030"/>
                </a:tc>
                <a:extLst>
                  <a:ext uri="{0D108BD9-81ED-4DB2-BD59-A6C34878D82A}">
                    <a16:rowId xmlns:a16="http://schemas.microsoft.com/office/drawing/2014/main" val="1373260375"/>
                  </a:ext>
                </a:extLst>
              </a:tr>
              <a:tr h="948150">
                <a:tc>
                  <a:txBody>
                    <a:bodyPr/>
                    <a:lstStyle/>
                    <a:p>
                      <a:pPr algn="l" fontAlgn="t"/>
                      <a:r>
                        <a:rPr lang="en-US" sz="2000">
                          <a:effectLst/>
                        </a:rPr>
                        <a:t>ChromeOS</a:t>
                      </a:r>
                    </a:p>
                  </a:txBody>
                  <a:tcPr marL="84328" marR="84328" marT="59030" marB="59030"/>
                </a:tc>
                <a:tc>
                  <a:txBody>
                    <a:bodyPr/>
                    <a:lstStyle/>
                    <a:p>
                      <a:pPr algn="l" fontAlgn="t"/>
                      <a:r>
                        <a:rPr lang="en-US" sz="2000" dirty="0">
                          <a:effectLst/>
                        </a:rPr>
                        <a:t>Releases Google supports as of July 15 of the current calendar school year.</a:t>
                      </a:r>
                    </a:p>
                  </a:txBody>
                  <a:tcPr marL="84328" marR="84328" marT="59030" marB="59030"/>
                </a:tc>
                <a:tc>
                  <a:txBody>
                    <a:bodyPr/>
                    <a:lstStyle/>
                    <a:p>
                      <a:pPr algn="l" fontAlgn="t"/>
                      <a:r>
                        <a:rPr lang="en-US" sz="2000" u="none" strike="noStrike">
                          <a:effectLst/>
                          <a:hlinkClick r:id="rId4"/>
                        </a:rPr>
                        <a:t>Chrome Update Policy</a:t>
                      </a:r>
                      <a:endParaRPr lang="en-US" sz="2000">
                        <a:effectLst/>
                      </a:endParaRPr>
                    </a:p>
                  </a:txBody>
                  <a:tcPr marL="84328" marR="84328" marT="59030" marB="59030"/>
                </a:tc>
                <a:extLst>
                  <a:ext uri="{0D108BD9-81ED-4DB2-BD59-A6C34878D82A}">
                    <a16:rowId xmlns:a16="http://schemas.microsoft.com/office/drawing/2014/main" val="3578071310"/>
                  </a:ext>
                </a:extLst>
              </a:tr>
              <a:tr h="1080678">
                <a:tc>
                  <a:txBody>
                    <a:bodyPr/>
                    <a:lstStyle/>
                    <a:p>
                      <a:pPr algn="l" fontAlgn="t"/>
                      <a:r>
                        <a:rPr lang="en-US" sz="2000">
                          <a:effectLst/>
                        </a:rPr>
                        <a:t>Windows</a:t>
                      </a:r>
                    </a:p>
                    <a:p>
                      <a:pPr algn="l" fontAlgn="t"/>
                      <a:br>
                        <a:rPr lang="en-US" sz="2000">
                          <a:effectLst/>
                        </a:rPr>
                      </a:br>
                      <a:endParaRPr lang="en-US" sz="2000">
                        <a:effectLst/>
                      </a:endParaRPr>
                    </a:p>
                  </a:txBody>
                  <a:tcPr marL="84328" marR="84328" marT="59030" marB="59030"/>
                </a:tc>
                <a:tc>
                  <a:txBody>
                    <a:bodyPr/>
                    <a:lstStyle/>
                    <a:p>
                      <a:pPr algn="l" fontAlgn="t"/>
                      <a:r>
                        <a:rPr lang="en-US" sz="2000">
                          <a:effectLst/>
                        </a:rPr>
                        <a:t>Releases Microsoft supports as of July 15 of the current calendar school year.</a:t>
                      </a:r>
                    </a:p>
                  </a:txBody>
                  <a:tcPr marL="84328" marR="84328" marT="59030" marB="59030"/>
                </a:tc>
                <a:tc>
                  <a:txBody>
                    <a:bodyPr/>
                    <a:lstStyle/>
                    <a:p>
                      <a:pPr algn="l" fontAlgn="t"/>
                      <a:r>
                        <a:rPr lang="en-US" sz="2000" u="none" strike="noStrike">
                          <a:effectLst/>
                          <a:hlinkClick r:id="rId5"/>
                        </a:rPr>
                        <a:t>Windows lifecycle fact sheet</a:t>
                      </a:r>
                      <a:endParaRPr lang="en-US" sz="2000">
                        <a:effectLst/>
                      </a:endParaRPr>
                    </a:p>
                  </a:txBody>
                  <a:tcPr marL="84328" marR="84328" marT="59030" marB="59030"/>
                </a:tc>
                <a:extLst>
                  <a:ext uri="{0D108BD9-81ED-4DB2-BD59-A6C34878D82A}">
                    <a16:rowId xmlns:a16="http://schemas.microsoft.com/office/drawing/2014/main" val="1375356253"/>
                  </a:ext>
                </a:extLst>
              </a:tr>
              <a:tr h="580217">
                <a:tc>
                  <a:txBody>
                    <a:bodyPr/>
                    <a:lstStyle/>
                    <a:p>
                      <a:pPr algn="l" fontAlgn="t"/>
                      <a:r>
                        <a:rPr lang="en-US" sz="2000">
                          <a:effectLst/>
                        </a:rPr>
                        <a:t>Ubuntu</a:t>
                      </a:r>
                    </a:p>
                  </a:txBody>
                  <a:tcPr marL="84328" marR="84328" marT="59030" marB="59030"/>
                </a:tc>
                <a:tc>
                  <a:txBody>
                    <a:bodyPr/>
                    <a:lstStyle/>
                    <a:p>
                      <a:pPr algn="l" fontAlgn="t"/>
                      <a:r>
                        <a:rPr lang="en-US" sz="2000">
                          <a:effectLst/>
                        </a:rPr>
                        <a:t>The last two long-term releases.</a:t>
                      </a:r>
                    </a:p>
                  </a:txBody>
                  <a:tcPr marL="84328" marR="84328" marT="59030" marB="59030"/>
                </a:tc>
                <a:tc>
                  <a:txBody>
                    <a:bodyPr/>
                    <a:lstStyle/>
                    <a:p>
                      <a:pPr algn="l" fontAlgn="t"/>
                      <a:r>
                        <a:rPr lang="en-US" sz="2000">
                          <a:effectLst/>
                        </a:rPr>
                        <a:t>N/A</a:t>
                      </a:r>
                    </a:p>
                  </a:txBody>
                  <a:tcPr marL="84328" marR="84328" marT="59030" marB="59030"/>
                </a:tc>
                <a:extLst>
                  <a:ext uri="{0D108BD9-81ED-4DB2-BD59-A6C34878D82A}">
                    <a16:rowId xmlns:a16="http://schemas.microsoft.com/office/drawing/2014/main" val="1140792607"/>
                  </a:ext>
                </a:extLst>
              </a:tr>
              <a:tr h="442608">
                <a:tc>
                  <a:txBody>
                    <a:bodyPr/>
                    <a:lstStyle/>
                    <a:p>
                      <a:pPr algn="l" fontAlgn="t"/>
                      <a:r>
                        <a:rPr lang="en-US" sz="2000">
                          <a:effectLst/>
                        </a:rPr>
                        <a:t>Android</a:t>
                      </a:r>
                    </a:p>
                  </a:txBody>
                  <a:tcPr marL="84328" marR="84328" marT="59030" marB="59030"/>
                </a:tc>
                <a:tc>
                  <a:txBody>
                    <a:bodyPr/>
                    <a:lstStyle/>
                    <a:p>
                      <a:pPr algn="l" fontAlgn="t"/>
                      <a:r>
                        <a:rPr lang="en-US" sz="2000">
                          <a:effectLst/>
                        </a:rPr>
                        <a:t>The last two releases.</a:t>
                      </a:r>
                    </a:p>
                  </a:txBody>
                  <a:tcPr marL="84328" marR="84328" marT="59030" marB="59030"/>
                </a:tc>
                <a:tc>
                  <a:txBody>
                    <a:bodyPr/>
                    <a:lstStyle/>
                    <a:p>
                      <a:pPr algn="l" fontAlgn="t"/>
                      <a:r>
                        <a:rPr lang="en-US" sz="2000" u="none" strike="noStrike" dirty="0">
                          <a:effectLst/>
                          <a:hlinkClick r:id="rId6"/>
                        </a:rPr>
                        <a:t>Android</a:t>
                      </a:r>
                      <a:r>
                        <a:rPr lang="en-US" sz="2000" dirty="0">
                          <a:effectLst/>
                        </a:rPr>
                        <a:t> website</a:t>
                      </a:r>
                    </a:p>
                  </a:txBody>
                  <a:tcPr marL="84328" marR="84328" marT="59030" marB="59030"/>
                </a:tc>
                <a:extLst>
                  <a:ext uri="{0D108BD9-81ED-4DB2-BD59-A6C34878D82A}">
                    <a16:rowId xmlns:a16="http://schemas.microsoft.com/office/drawing/2014/main" val="2501382552"/>
                  </a:ext>
                </a:extLst>
              </a:tr>
            </a:tbl>
          </a:graphicData>
        </a:graphic>
      </p:graphicFrame>
    </p:spTree>
    <p:extLst>
      <p:ext uri="{BB962C8B-B14F-4D97-AF65-F5344CB8AC3E}">
        <p14:creationId xmlns:p14="http://schemas.microsoft.com/office/powerpoint/2010/main" val="14428525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270157" cy="756418"/>
          </a:xfrm>
        </p:spPr>
        <p:txBody>
          <a:bodyPr anchor="ctr">
            <a:normAutofit/>
          </a:bodyPr>
          <a:lstStyle/>
          <a:p>
            <a:r>
              <a:rPr lang="en-US" sz="3600" b="1" dirty="0">
                <a:latin typeface="+mn-lt"/>
              </a:rPr>
              <a:t>TestNav Software Requirements 2020-21</a:t>
            </a:r>
            <a:endParaRPr lang="en-US" sz="3600" b="1" baseline="30000" dirty="0">
              <a:latin typeface="+mn-lt"/>
            </a:endParaRP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33</a:t>
            </a:fld>
            <a:endParaRPr lang="en-US" dirty="0"/>
          </a:p>
        </p:txBody>
      </p:sp>
      <p:graphicFrame>
        <p:nvGraphicFramePr>
          <p:cNvPr id="8" name="Table 7">
            <a:extLst>
              <a:ext uri="{FF2B5EF4-FFF2-40B4-BE49-F238E27FC236}">
                <a16:creationId xmlns:a16="http://schemas.microsoft.com/office/drawing/2014/main" id="{2F3203F6-CE2A-4792-BCD3-B602EABC4190}"/>
              </a:ext>
            </a:extLst>
          </p:cNvPr>
          <p:cNvGraphicFramePr>
            <a:graphicFrameLocks noGrp="1"/>
          </p:cNvGraphicFramePr>
          <p:nvPr>
            <p:extLst>
              <p:ext uri="{D42A27DB-BD31-4B8C-83A1-F6EECF244321}">
                <p14:modId xmlns:p14="http://schemas.microsoft.com/office/powerpoint/2010/main" val="3367265256"/>
              </p:ext>
            </p:extLst>
          </p:nvPr>
        </p:nvGraphicFramePr>
        <p:xfrm>
          <a:off x="285188" y="1373938"/>
          <a:ext cx="8573623" cy="4586802"/>
        </p:xfrm>
        <a:graphic>
          <a:graphicData uri="http://schemas.openxmlformats.org/drawingml/2006/table">
            <a:tbl>
              <a:tblPr firstRow="1" bandRow="1">
                <a:tableStyleId>{5C22544A-7EE6-4342-B048-85BDC9FD1C3A}</a:tableStyleId>
              </a:tblPr>
              <a:tblGrid>
                <a:gridCol w="3683411">
                  <a:extLst>
                    <a:ext uri="{9D8B030D-6E8A-4147-A177-3AD203B41FA5}">
                      <a16:colId xmlns:a16="http://schemas.microsoft.com/office/drawing/2014/main" val="240600243"/>
                    </a:ext>
                  </a:extLst>
                </a:gridCol>
                <a:gridCol w="4890212">
                  <a:extLst>
                    <a:ext uri="{9D8B030D-6E8A-4147-A177-3AD203B41FA5}">
                      <a16:colId xmlns:a16="http://schemas.microsoft.com/office/drawing/2014/main" val="2739919444"/>
                    </a:ext>
                  </a:extLst>
                </a:gridCol>
              </a:tblGrid>
              <a:tr h="432752">
                <a:tc>
                  <a:txBody>
                    <a:bodyPr/>
                    <a:lstStyle/>
                    <a:p>
                      <a:pPr algn="l" fontAlgn="t"/>
                      <a:r>
                        <a:rPr lang="en-US" sz="2400" dirty="0">
                          <a:effectLst/>
                        </a:rPr>
                        <a:t>OS</a:t>
                      </a:r>
                      <a:endParaRPr lang="en-US" sz="2400" b="1" dirty="0">
                        <a:effectLst/>
                      </a:endParaRPr>
                    </a:p>
                  </a:txBody>
                  <a:tcPr marL="95250" marR="95250" marT="66675" marB="66675"/>
                </a:tc>
                <a:tc>
                  <a:txBody>
                    <a:bodyPr/>
                    <a:lstStyle/>
                    <a:p>
                      <a:pPr algn="l" fontAlgn="t"/>
                      <a:r>
                        <a:rPr lang="en-US" sz="2400" dirty="0">
                          <a:effectLst/>
                        </a:rPr>
                        <a:t>Estimated Version Support 2020-21</a:t>
                      </a:r>
                      <a:endParaRPr lang="en-US" sz="2400" b="1" dirty="0">
                        <a:effectLst/>
                      </a:endParaRPr>
                    </a:p>
                  </a:txBody>
                  <a:tcPr marL="95250" marR="95250" marT="66675" marB="66675"/>
                </a:tc>
                <a:extLst>
                  <a:ext uri="{0D108BD9-81ED-4DB2-BD59-A6C34878D82A}">
                    <a16:rowId xmlns:a16="http://schemas.microsoft.com/office/drawing/2014/main" val="3204430530"/>
                  </a:ext>
                </a:extLst>
              </a:tr>
              <a:tr h="723949">
                <a:tc>
                  <a:txBody>
                    <a:bodyPr/>
                    <a:lstStyle/>
                    <a:p>
                      <a:pPr algn="l" fontAlgn="t"/>
                      <a:r>
                        <a:rPr lang="en-US" sz="2000" dirty="0">
                          <a:effectLst/>
                        </a:rPr>
                        <a:t>Android (pending resolution with Google)</a:t>
                      </a:r>
                    </a:p>
                  </a:txBody>
                  <a:tcPr marL="95250" marR="95250" marT="66675" marB="66675"/>
                </a:tc>
                <a:tc>
                  <a:txBody>
                    <a:bodyPr/>
                    <a:lstStyle/>
                    <a:p>
                      <a:pPr algn="l" fontAlgn="t"/>
                      <a:r>
                        <a:rPr lang="en-US" sz="2000" dirty="0">
                          <a:effectLst/>
                        </a:rPr>
                        <a:t>9, 10</a:t>
                      </a:r>
                    </a:p>
                  </a:txBody>
                  <a:tcPr marL="95250" marR="95250" marT="66675" marB="66675"/>
                </a:tc>
                <a:extLst>
                  <a:ext uri="{0D108BD9-81ED-4DB2-BD59-A6C34878D82A}">
                    <a16:rowId xmlns:a16="http://schemas.microsoft.com/office/drawing/2014/main" val="2146123263"/>
                  </a:ext>
                </a:extLst>
              </a:tr>
              <a:tr h="1015146">
                <a:tc>
                  <a:txBody>
                    <a:bodyPr/>
                    <a:lstStyle/>
                    <a:p>
                      <a:pPr algn="l" fontAlgn="t"/>
                      <a:r>
                        <a:rPr lang="en-US" sz="2000" dirty="0">
                          <a:effectLst/>
                        </a:rPr>
                        <a:t>Chrome OS</a:t>
                      </a:r>
                    </a:p>
                  </a:txBody>
                  <a:tcPr marL="95250" marR="95250" marT="66675" marB="66675"/>
                </a:tc>
                <a:tc>
                  <a:txBody>
                    <a:bodyPr/>
                    <a:lstStyle/>
                    <a:p>
                      <a:pPr algn="l" fontAlgn="t"/>
                      <a:r>
                        <a:rPr lang="en-US" sz="2000" dirty="0">
                          <a:effectLst/>
                        </a:rPr>
                        <a:t>83, 84</a:t>
                      </a:r>
                      <a:r>
                        <a:rPr lang="en-US" sz="2000">
                          <a:effectLst/>
                        </a:rPr>
                        <a:t>, 85, 86</a:t>
                      </a:r>
                      <a:endParaRPr lang="en-US" sz="2000" dirty="0">
                        <a:effectLst/>
                      </a:endParaRPr>
                    </a:p>
                  </a:txBody>
                  <a:tcPr marL="95250" marR="95250" marT="66675" marB="66675"/>
                </a:tc>
                <a:extLst>
                  <a:ext uri="{0D108BD9-81ED-4DB2-BD59-A6C34878D82A}">
                    <a16:rowId xmlns:a16="http://schemas.microsoft.com/office/drawing/2014/main" val="3545189473"/>
                  </a:ext>
                </a:extLst>
              </a:tr>
              <a:tr h="432752">
                <a:tc>
                  <a:txBody>
                    <a:bodyPr/>
                    <a:lstStyle/>
                    <a:p>
                      <a:pPr algn="l" fontAlgn="t"/>
                      <a:r>
                        <a:rPr lang="en-US" sz="2000" dirty="0">
                          <a:effectLst/>
                        </a:rPr>
                        <a:t>iOS</a:t>
                      </a:r>
                    </a:p>
                  </a:txBody>
                  <a:tcPr marL="95250" marR="95250" marT="66675" marB="66675"/>
                </a:tc>
                <a:tc>
                  <a:txBody>
                    <a:bodyPr/>
                    <a:lstStyle/>
                    <a:p>
                      <a:pPr algn="l" fontAlgn="t"/>
                      <a:r>
                        <a:rPr lang="en-US" sz="2000" dirty="0">
                          <a:effectLst/>
                        </a:rPr>
                        <a:t>12, 13, 14</a:t>
                      </a:r>
                    </a:p>
                  </a:txBody>
                  <a:tcPr marL="95250" marR="95250" marT="66675" marB="66675"/>
                </a:tc>
                <a:extLst>
                  <a:ext uri="{0D108BD9-81ED-4DB2-BD59-A6C34878D82A}">
                    <a16:rowId xmlns:a16="http://schemas.microsoft.com/office/drawing/2014/main" val="220785356"/>
                  </a:ext>
                </a:extLst>
              </a:tr>
              <a:tr h="432752">
                <a:tc>
                  <a:txBody>
                    <a:bodyPr/>
                    <a:lstStyle/>
                    <a:p>
                      <a:pPr algn="l" fontAlgn="t"/>
                      <a:r>
                        <a:rPr lang="en-US" sz="2000">
                          <a:effectLst/>
                        </a:rPr>
                        <a:t>Linux</a:t>
                      </a:r>
                    </a:p>
                  </a:txBody>
                  <a:tcPr marL="95250" marR="95250" marT="66675" marB="66675"/>
                </a:tc>
                <a:tc>
                  <a:txBody>
                    <a:bodyPr/>
                    <a:lstStyle/>
                    <a:p>
                      <a:pPr algn="l" fontAlgn="t"/>
                      <a:r>
                        <a:rPr lang="en-US" sz="2000" dirty="0">
                          <a:effectLst/>
                        </a:rPr>
                        <a:t>Fedora 28 (64-bit); Ubuntu 18.04 (64-bit)</a:t>
                      </a:r>
                    </a:p>
                  </a:txBody>
                  <a:tcPr marL="95250" marR="95250" marT="66675" marB="66675"/>
                </a:tc>
                <a:extLst>
                  <a:ext uri="{0D108BD9-81ED-4DB2-BD59-A6C34878D82A}">
                    <a16:rowId xmlns:a16="http://schemas.microsoft.com/office/drawing/2014/main" val="863910213"/>
                  </a:ext>
                </a:extLst>
              </a:tr>
              <a:tr h="432752">
                <a:tc>
                  <a:txBody>
                    <a:bodyPr/>
                    <a:lstStyle/>
                    <a:p>
                      <a:pPr algn="l" fontAlgn="t"/>
                      <a:r>
                        <a:rPr lang="en-US" sz="2000">
                          <a:effectLst/>
                        </a:rPr>
                        <a:t>OS X/macOS</a:t>
                      </a:r>
                    </a:p>
                  </a:txBody>
                  <a:tcPr marL="95250" marR="95250" marT="66675" marB="66675"/>
                </a:tc>
                <a:tc>
                  <a:txBody>
                    <a:bodyPr/>
                    <a:lstStyle/>
                    <a:p>
                      <a:pPr algn="l" fontAlgn="t"/>
                      <a:r>
                        <a:rPr lang="en-US" sz="2000" dirty="0">
                          <a:effectLst/>
                        </a:rPr>
                        <a:t>10.13, 10.14, 10.15</a:t>
                      </a:r>
                    </a:p>
                  </a:txBody>
                  <a:tcPr marL="95250" marR="95250" marT="66675" marB="66675"/>
                </a:tc>
                <a:extLst>
                  <a:ext uri="{0D108BD9-81ED-4DB2-BD59-A6C34878D82A}">
                    <a16:rowId xmlns:a16="http://schemas.microsoft.com/office/drawing/2014/main" val="1215553808"/>
                  </a:ext>
                </a:extLst>
              </a:tr>
              <a:tr h="1015146">
                <a:tc>
                  <a:txBody>
                    <a:bodyPr/>
                    <a:lstStyle/>
                    <a:p>
                      <a:pPr algn="l" fontAlgn="t"/>
                      <a:r>
                        <a:rPr lang="en-US" sz="2000" dirty="0">
                          <a:effectLst/>
                        </a:rPr>
                        <a:t>Windows</a:t>
                      </a:r>
                    </a:p>
                  </a:txBody>
                  <a:tcPr marL="95250" marR="95250" marT="66675" marB="66675"/>
                </a:tc>
                <a:tc>
                  <a:txBody>
                    <a:bodyPr/>
                    <a:lstStyle/>
                    <a:p>
                      <a:pPr marL="0" algn="l" defTabSz="914400" rtl="0" eaLnBrk="1" fontAlgn="t" latinLnBrk="0" hangingPunct="1"/>
                      <a:r>
                        <a:rPr lang="en-US" sz="2000" kern="1200" dirty="0">
                          <a:solidFill>
                            <a:schemeClr val="dk1"/>
                          </a:solidFill>
                          <a:effectLst/>
                          <a:latin typeface="+mn-lt"/>
                          <a:ea typeface="+mn-ea"/>
                          <a:cs typeface="+mn-cs"/>
                        </a:rPr>
                        <a:t>7, 8.1, 10* (includes Windows Store app)</a:t>
                      </a:r>
                    </a:p>
                    <a:p>
                      <a:pPr marL="0" algn="l" defTabSz="914400" rtl="0" eaLnBrk="1" fontAlgn="t" latinLnBrk="0" hangingPunct="1"/>
                      <a:r>
                        <a:rPr lang="en-US" sz="2000" kern="1200" dirty="0">
                          <a:solidFill>
                            <a:schemeClr val="dk1"/>
                          </a:solidFill>
                          <a:effectLst/>
                          <a:latin typeface="+mn-lt"/>
                          <a:ea typeface="+mn-ea"/>
                          <a:cs typeface="+mn-cs"/>
                        </a:rPr>
                        <a:t>*Build version 17763.107 or higher</a:t>
                      </a:r>
                    </a:p>
                  </a:txBody>
                  <a:tcPr marL="95250" marR="95250" marT="66675" marB="66675"/>
                </a:tc>
                <a:extLst>
                  <a:ext uri="{0D108BD9-81ED-4DB2-BD59-A6C34878D82A}">
                    <a16:rowId xmlns:a16="http://schemas.microsoft.com/office/drawing/2014/main" val="2600341472"/>
                  </a:ext>
                </a:extLst>
              </a:tr>
            </a:tbl>
          </a:graphicData>
        </a:graphic>
      </p:graphicFrame>
    </p:spTree>
    <p:extLst>
      <p:ext uri="{BB962C8B-B14F-4D97-AF65-F5344CB8AC3E}">
        <p14:creationId xmlns:p14="http://schemas.microsoft.com/office/powerpoint/2010/main" val="1135128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270157" cy="756418"/>
          </a:xfrm>
        </p:spPr>
        <p:txBody>
          <a:bodyPr anchor="ctr">
            <a:normAutofit/>
          </a:bodyPr>
          <a:lstStyle/>
          <a:p>
            <a:r>
              <a:rPr lang="en-US" sz="3600" dirty="0">
                <a:latin typeface="+mn-lt"/>
              </a:rPr>
              <a:t>TestNav Loss of Support 2020-21</a:t>
            </a:r>
            <a:endParaRPr lang="en-US" sz="3600" baseline="30000" dirty="0">
              <a:latin typeface="+mn-lt"/>
            </a:endParaRP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34</a:t>
            </a:fld>
            <a:endParaRPr lang="en-US" dirty="0"/>
          </a:p>
        </p:txBody>
      </p:sp>
      <p:sp>
        <p:nvSpPr>
          <p:cNvPr id="3" name="Rectangle 2">
            <a:extLst>
              <a:ext uri="{FF2B5EF4-FFF2-40B4-BE49-F238E27FC236}">
                <a16:creationId xmlns:a16="http://schemas.microsoft.com/office/drawing/2014/main" id="{73D660A3-E308-41FE-9AD8-DA16A7A2C55D}"/>
              </a:ext>
            </a:extLst>
          </p:cNvPr>
          <p:cNvSpPr/>
          <p:nvPr/>
        </p:nvSpPr>
        <p:spPr>
          <a:xfrm>
            <a:off x="274319" y="1505243"/>
            <a:ext cx="8095957" cy="4462760"/>
          </a:xfrm>
          <a:prstGeom prst="rect">
            <a:avLst/>
          </a:prstGeom>
        </p:spPr>
        <p:txBody>
          <a:bodyPr wrap="square">
            <a:spAutoFit/>
          </a:bodyPr>
          <a:lstStyle/>
          <a:p>
            <a:r>
              <a:rPr lang="en-US" sz="2800" dirty="0"/>
              <a:t>Updated TestNav System to drop support for:</a:t>
            </a:r>
          </a:p>
          <a:p>
            <a:endParaRPr lang="en-US" sz="2800" dirty="0"/>
          </a:p>
          <a:p>
            <a:pPr marL="742950" lvl="1" indent="-285750">
              <a:buFont typeface="Arial" panose="020B0604020202020204" pitchFamily="34" charset="0"/>
              <a:buChar char="•"/>
            </a:pPr>
            <a:r>
              <a:rPr lang="en-US" sz="2800" dirty="0"/>
              <a:t>Android 7 and 8 (newer versions also not currently supported)</a:t>
            </a:r>
          </a:p>
          <a:p>
            <a:pPr marL="742950" lvl="1" indent="-285750">
              <a:buFont typeface="Arial" panose="020B0604020202020204" pitchFamily="34" charset="0"/>
              <a:buChar char="•"/>
            </a:pPr>
            <a:endParaRPr lang="en-US" sz="2800" dirty="0"/>
          </a:p>
          <a:p>
            <a:pPr marL="742950" lvl="1" indent="-285750">
              <a:buFont typeface="Arial" panose="020B0604020202020204" pitchFamily="34" charset="0"/>
              <a:buChar char="•"/>
            </a:pPr>
            <a:r>
              <a:rPr lang="en-US" sz="2800" dirty="0"/>
              <a:t>Chrome </a:t>
            </a:r>
            <a:r>
              <a:rPr lang="en-US" sz="2800"/>
              <a:t>OS 74-82</a:t>
            </a:r>
            <a:endParaRPr lang="en-US" sz="2800" dirty="0"/>
          </a:p>
          <a:p>
            <a:pPr marL="742950" lvl="1" indent="-285750">
              <a:buFont typeface="Arial" panose="020B0604020202020204" pitchFamily="34" charset="0"/>
              <a:buChar char="•"/>
            </a:pPr>
            <a:endParaRPr lang="en-US" sz="2800" dirty="0"/>
          </a:p>
          <a:p>
            <a:pPr marL="742950" lvl="1" indent="-285750">
              <a:buFont typeface="Arial" panose="020B0604020202020204" pitchFamily="34" charset="0"/>
              <a:buChar char="•"/>
            </a:pPr>
            <a:r>
              <a:rPr lang="en-US" sz="2800" dirty="0"/>
              <a:t>macOS 10.12</a:t>
            </a:r>
          </a:p>
          <a:p>
            <a:pPr marL="742950" lvl="1" indent="-285750">
              <a:buFont typeface="Arial" panose="020B0604020202020204" pitchFamily="34" charset="0"/>
              <a:buChar char="•"/>
            </a:pPr>
            <a:endParaRPr lang="en-US" sz="2800" dirty="0"/>
          </a:p>
          <a:p>
            <a:pPr marL="742950" lvl="1" indent="-285750">
              <a:buFont typeface="Arial" panose="020B0604020202020204" pitchFamily="34" charset="0"/>
              <a:buChar char="•"/>
            </a:pPr>
            <a:r>
              <a:rPr lang="en-US" sz="2800" dirty="0"/>
              <a:t>Internet Explorer (IE) 11 (Practice tests)</a:t>
            </a:r>
            <a:endParaRPr lang="en-US" sz="2800" b="0" i="0" dirty="0">
              <a:effectLst/>
            </a:endParaRPr>
          </a:p>
        </p:txBody>
      </p:sp>
    </p:spTree>
    <p:extLst>
      <p:ext uri="{BB962C8B-B14F-4D97-AF65-F5344CB8AC3E}">
        <p14:creationId xmlns:p14="http://schemas.microsoft.com/office/powerpoint/2010/main" val="3099757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49" y="0"/>
            <a:ext cx="7886700" cy="1325563"/>
          </a:xfrm>
        </p:spPr>
        <p:txBody>
          <a:bodyPr vert="horz" lIns="91440" tIns="45720" rIns="91440" bIns="45720" rtlCol="0" anchor="ctr">
            <a:normAutofit/>
          </a:bodyPr>
          <a:lstStyle/>
          <a:p>
            <a:r>
              <a:rPr lang="en-US" sz="3600" b="1" dirty="0">
                <a:latin typeface="+mn-lt"/>
              </a:rPr>
              <a:t>TestNav Components 2020-21</a:t>
            </a:r>
          </a:p>
        </p:txBody>
      </p:sp>
      <p:sp>
        <p:nvSpPr>
          <p:cNvPr id="4" name="Slide Number Placeholder 3"/>
          <p:cNvSpPr>
            <a:spLocks noGrp="1"/>
          </p:cNvSpPr>
          <p:nvPr>
            <p:ph type="sldNum" sz="quarter" idx="12"/>
          </p:nvPr>
        </p:nvSpPr>
        <p:spPr>
          <a:xfrm>
            <a:off x="150349" y="6323693"/>
            <a:ext cx="2057400" cy="365125"/>
          </a:xfrm>
          <a:prstGeom prst="rect">
            <a:avLst/>
          </a:prstGeom>
        </p:spPr>
        <p:txBody>
          <a:bodyPr vert="horz" lIns="91440" tIns="45720" rIns="91440" bIns="45720" rtlCol="0" anchor="ctr">
            <a:normAutofit/>
          </a:bodyPr>
          <a:lstStyle/>
          <a:p>
            <a:pPr>
              <a:spcAft>
                <a:spcPts val="600"/>
              </a:spcAft>
            </a:pPr>
            <a:fld id="{67726FA2-3EC9-4717-AD62-D8C823692DD3}" type="slidenum">
              <a:rPr lang="en-US" smtClean="0">
                <a:solidFill>
                  <a:schemeClr val="tx1">
                    <a:tint val="75000"/>
                  </a:schemeClr>
                </a:solidFill>
              </a:rPr>
              <a:pPr>
                <a:spcAft>
                  <a:spcPts val="600"/>
                </a:spcAft>
              </a:pPr>
              <a:t>35</a:t>
            </a:fld>
            <a:endParaRPr lang="en-US" dirty="0">
              <a:solidFill>
                <a:schemeClr val="tx1">
                  <a:tint val="75000"/>
                </a:schemeClr>
              </a:solidFill>
            </a:endParaRPr>
          </a:p>
        </p:txBody>
      </p:sp>
      <p:graphicFrame>
        <p:nvGraphicFramePr>
          <p:cNvPr id="6" name="Table 5"/>
          <p:cNvGraphicFramePr>
            <a:graphicFrameLocks noGrp="1"/>
          </p:cNvGraphicFramePr>
          <p:nvPr/>
        </p:nvGraphicFramePr>
        <p:xfrm>
          <a:off x="150349" y="1325563"/>
          <a:ext cx="8843303" cy="4821592"/>
        </p:xfrm>
        <a:graphic>
          <a:graphicData uri="http://schemas.openxmlformats.org/drawingml/2006/table">
            <a:tbl>
              <a:tblPr firstRow="1" bandRow="1">
                <a:tableStyleId>{5C22544A-7EE6-4342-B048-85BDC9FD1C3A}</a:tableStyleId>
              </a:tblPr>
              <a:tblGrid>
                <a:gridCol w="1943833">
                  <a:extLst>
                    <a:ext uri="{9D8B030D-6E8A-4147-A177-3AD203B41FA5}">
                      <a16:colId xmlns:a16="http://schemas.microsoft.com/office/drawing/2014/main" val="20000"/>
                    </a:ext>
                  </a:extLst>
                </a:gridCol>
                <a:gridCol w="1412772">
                  <a:extLst>
                    <a:ext uri="{9D8B030D-6E8A-4147-A177-3AD203B41FA5}">
                      <a16:colId xmlns:a16="http://schemas.microsoft.com/office/drawing/2014/main" val="20001"/>
                    </a:ext>
                  </a:extLst>
                </a:gridCol>
                <a:gridCol w="1847755">
                  <a:extLst>
                    <a:ext uri="{9D8B030D-6E8A-4147-A177-3AD203B41FA5}">
                      <a16:colId xmlns:a16="http://schemas.microsoft.com/office/drawing/2014/main" val="20002"/>
                    </a:ext>
                  </a:extLst>
                </a:gridCol>
                <a:gridCol w="3638943">
                  <a:extLst>
                    <a:ext uri="{9D8B030D-6E8A-4147-A177-3AD203B41FA5}">
                      <a16:colId xmlns:a16="http://schemas.microsoft.com/office/drawing/2014/main" val="20003"/>
                    </a:ext>
                  </a:extLst>
                </a:gridCol>
              </a:tblGrid>
              <a:tr h="1178413">
                <a:tc>
                  <a:txBody>
                    <a:bodyPr/>
                    <a:lstStyle/>
                    <a:p>
                      <a:pPr marL="0" marR="0">
                        <a:spcBef>
                          <a:spcPts val="0"/>
                        </a:spcBef>
                        <a:spcAft>
                          <a:spcPts val="0"/>
                        </a:spcAft>
                      </a:pPr>
                      <a:r>
                        <a:rPr lang="en-US" sz="2400">
                          <a:effectLst/>
                        </a:rPr>
                        <a:t>Component</a:t>
                      </a:r>
                      <a:endParaRPr lang="en-US" sz="24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2400">
                          <a:effectLst/>
                        </a:rPr>
                        <a:t>Current Software Version</a:t>
                      </a:r>
                      <a:endParaRPr lang="en-US" sz="24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2400" dirty="0">
                          <a:effectLst/>
                        </a:rPr>
                        <a:t>Next Release Date</a:t>
                      </a:r>
                      <a:endParaRPr lang="en-US" sz="2400"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2400" dirty="0">
                          <a:effectLst/>
                        </a:rPr>
                        <a:t>Installation</a:t>
                      </a:r>
                      <a:endParaRPr lang="en-US" sz="2400" dirty="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0000"/>
                  </a:ext>
                </a:extLst>
              </a:tr>
              <a:tr h="643729">
                <a:tc>
                  <a:txBody>
                    <a:bodyPr/>
                    <a:lstStyle/>
                    <a:p>
                      <a:pPr marL="0" marR="0">
                        <a:spcBef>
                          <a:spcPts val="0"/>
                        </a:spcBef>
                        <a:spcAft>
                          <a:spcPts val="0"/>
                        </a:spcAft>
                      </a:pPr>
                      <a:r>
                        <a:rPr lang="en-US" sz="1800">
                          <a:effectLst/>
                        </a:rPr>
                        <a:t>Proctor Caching</a:t>
                      </a:r>
                      <a:endParaRPr lang="en-US" sz="18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a:effectLst/>
                        </a:rPr>
                        <a:t>V2020.1</a:t>
                      </a:r>
                      <a:endParaRPr lang="en-US" sz="18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dirty="0">
                          <a:effectLst/>
                        </a:rPr>
                        <a:t>TBD</a:t>
                      </a:r>
                      <a:endParaRPr lang="en-US" sz="1800"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a:effectLst/>
                        </a:rPr>
                        <a:t>Uninstall and reinstall newest version</a:t>
                      </a:r>
                      <a:endParaRPr lang="en-US" sz="18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0001"/>
                  </a:ext>
                </a:extLst>
              </a:tr>
              <a:tr h="782072">
                <a:tc>
                  <a:txBody>
                    <a:bodyPr/>
                    <a:lstStyle/>
                    <a:p>
                      <a:pPr marL="0" marR="0">
                        <a:spcBef>
                          <a:spcPts val="0"/>
                        </a:spcBef>
                        <a:spcAft>
                          <a:spcPts val="0"/>
                        </a:spcAft>
                      </a:pPr>
                      <a:r>
                        <a:rPr lang="en-US" sz="1800">
                          <a:effectLst/>
                        </a:rPr>
                        <a:t>TestNav Server side software</a:t>
                      </a:r>
                      <a:endParaRPr lang="en-US" sz="18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a:effectLst/>
                        </a:rPr>
                        <a:t>v8.15</a:t>
                      </a:r>
                      <a:endParaRPr lang="en-US" sz="18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dirty="0">
                          <a:effectLst/>
                        </a:rPr>
                        <a:t>TBD</a:t>
                      </a:r>
                      <a:endParaRPr lang="en-US" sz="1800"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a:effectLst/>
                        </a:rPr>
                        <a:t>No install required apps are automatically updated</a:t>
                      </a:r>
                      <a:endParaRPr lang="en-US" sz="18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0002"/>
                  </a:ext>
                </a:extLst>
              </a:tr>
              <a:tr h="1195497">
                <a:tc>
                  <a:txBody>
                    <a:bodyPr/>
                    <a:lstStyle/>
                    <a:p>
                      <a:pPr marL="0" marR="0">
                        <a:spcBef>
                          <a:spcPts val="0"/>
                        </a:spcBef>
                        <a:spcAft>
                          <a:spcPts val="0"/>
                        </a:spcAft>
                      </a:pPr>
                      <a:r>
                        <a:rPr lang="en-US" sz="1800">
                          <a:effectLst/>
                        </a:rPr>
                        <a:t>Desktop Client App</a:t>
                      </a:r>
                      <a:endParaRPr lang="en-US" sz="18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dirty="0">
                          <a:effectLst/>
                        </a:rPr>
                        <a:t>V1.9.7</a:t>
                      </a:r>
                      <a:endParaRPr lang="en-US" sz="1800"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dirty="0">
                          <a:effectLst/>
                        </a:rPr>
                        <a:t>TBD</a:t>
                      </a:r>
                      <a:endParaRPr lang="en-US" sz="1800"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dirty="0">
                          <a:effectLst/>
                        </a:rPr>
                        <a:t>The new app can be pushed out to Mac OS or Windows OS devices without the need to uninstall the old version</a:t>
                      </a:r>
                      <a:endParaRPr lang="en-US" sz="1800" dirty="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0003"/>
                  </a:ext>
                </a:extLst>
              </a:tr>
              <a:tr h="367845">
                <a:tc>
                  <a:txBody>
                    <a:bodyPr/>
                    <a:lstStyle/>
                    <a:p>
                      <a:pPr marL="0" marR="0">
                        <a:spcBef>
                          <a:spcPts val="0"/>
                        </a:spcBef>
                        <a:spcAft>
                          <a:spcPts val="0"/>
                        </a:spcAft>
                      </a:pPr>
                      <a:r>
                        <a:rPr lang="en-US" sz="1800">
                          <a:effectLst/>
                        </a:rPr>
                        <a:t>iPad Client App</a:t>
                      </a:r>
                      <a:endParaRPr lang="en-US" sz="18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a:effectLst/>
                        </a:rPr>
                        <a:t>v1.9.1</a:t>
                      </a:r>
                      <a:endParaRPr lang="en-US" sz="18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dirty="0">
                          <a:effectLst/>
                        </a:rPr>
                        <a:t>TBD</a:t>
                      </a:r>
                      <a:endParaRPr lang="en-US" sz="1800"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a:effectLst/>
                        </a:rPr>
                        <a:t>Auto updates are supported</a:t>
                      </a:r>
                      <a:endParaRPr lang="en-US" sz="18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0004"/>
                  </a:ext>
                </a:extLst>
              </a:tr>
              <a:tr h="643729">
                <a:tc>
                  <a:txBody>
                    <a:bodyPr/>
                    <a:lstStyle/>
                    <a:p>
                      <a:pPr marL="0" marR="0">
                        <a:spcBef>
                          <a:spcPts val="0"/>
                        </a:spcBef>
                        <a:spcAft>
                          <a:spcPts val="0"/>
                        </a:spcAft>
                      </a:pPr>
                      <a:r>
                        <a:rPr lang="en-US" sz="1800">
                          <a:effectLst/>
                        </a:rPr>
                        <a:t>Chromebook Client App</a:t>
                      </a:r>
                      <a:endParaRPr lang="en-US" sz="18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a:effectLst/>
                        </a:rPr>
                        <a:t>v1.9.107</a:t>
                      </a:r>
                      <a:endParaRPr lang="en-US" sz="180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dirty="0">
                          <a:effectLst/>
                        </a:rPr>
                        <a:t>TBD</a:t>
                      </a:r>
                      <a:endParaRPr lang="en-US" sz="1800"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800" dirty="0">
                          <a:effectLst/>
                        </a:rPr>
                        <a:t>Auto updates are supported</a:t>
                      </a:r>
                      <a:endParaRPr lang="en-US" sz="1800" dirty="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64886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270157" cy="756418"/>
          </a:xfrm>
        </p:spPr>
        <p:txBody>
          <a:bodyPr anchor="ctr">
            <a:noAutofit/>
          </a:bodyPr>
          <a:lstStyle/>
          <a:p>
            <a:r>
              <a:rPr lang="en-US" sz="3600" b="1" dirty="0">
                <a:latin typeface="+mn-lt"/>
              </a:rPr>
              <a:t>Site Readiness Activities 2020-21</a:t>
            </a:r>
            <a:endParaRPr lang="en-US" sz="3600" b="1" baseline="30000" dirty="0">
              <a:latin typeface="+mn-lt"/>
            </a:endParaRPr>
          </a:p>
        </p:txBody>
      </p:sp>
      <p:sp>
        <p:nvSpPr>
          <p:cNvPr id="3" name="Content Placeholder 2"/>
          <p:cNvSpPr>
            <a:spLocks noGrp="1"/>
          </p:cNvSpPr>
          <p:nvPr>
            <p:ph idx="1"/>
          </p:nvPr>
        </p:nvSpPr>
        <p:spPr>
          <a:xfrm>
            <a:off x="274320" y="1463040"/>
            <a:ext cx="8241030" cy="5258436"/>
          </a:xfrm>
        </p:spPr>
        <p:txBody>
          <a:bodyPr>
            <a:normAutofit/>
          </a:bodyPr>
          <a:lstStyle/>
          <a:p>
            <a:pPr marL="342900" indent="-342900">
              <a:buFont typeface="Arial" panose="020B0604020202020204" pitchFamily="34" charset="0"/>
              <a:buChar char="•"/>
            </a:pPr>
            <a:r>
              <a:rPr lang="en-US" sz="3200" dirty="0">
                <a:solidFill>
                  <a:schemeClr val="tx1"/>
                </a:solidFill>
              </a:rPr>
              <a:t>CDE recommends:</a:t>
            </a:r>
          </a:p>
          <a:p>
            <a:pPr marL="1028700" lvl="1" indent="-342900"/>
            <a:r>
              <a:rPr lang="en-US" sz="2800" dirty="0">
                <a:solidFill>
                  <a:schemeClr val="tx1"/>
                </a:solidFill>
              </a:rPr>
              <a:t>Conduct CMAS Infrastructure Trial through the </a:t>
            </a:r>
            <a:r>
              <a:rPr lang="en-US" sz="2800" dirty="0" err="1">
                <a:solidFill>
                  <a:schemeClr val="tx1"/>
                </a:solidFill>
              </a:rPr>
              <a:t>PearsonAccess</a:t>
            </a:r>
            <a:r>
              <a:rPr lang="en-US" sz="2800" baseline="30000" dirty="0" err="1">
                <a:solidFill>
                  <a:schemeClr val="tx1"/>
                </a:solidFill>
              </a:rPr>
              <a:t>next</a:t>
            </a:r>
            <a:r>
              <a:rPr lang="en-US" sz="2800" dirty="0">
                <a:solidFill>
                  <a:schemeClr val="tx1"/>
                </a:solidFill>
              </a:rPr>
              <a:t> Training Site</a:t>
            </a:r>
          </a:p>
          <a:p>
            <a:pPr marL="1028700" lvl="1" indent="-342900"/>
            <a:endParaRPr lang="en-US" sz="2400" dirty="0">
              <a:solidFill>
                <a:schemeClr val="tx1"/>
              </a:solidFill>
            </a:endParaRPr>
          </a:p>
          <a:p>
            <a:pPr marL="1485900" lvl="2" indent="-342900"/>
            <a:r>
              <a:rPr lang="en-US" sz="2400" dirty="0">
                <a:solidFill>
                  <a:schemeClr val="tx1"/>
                </a:solidFill>
              </a:rPr>
              <a:t>Provides a way to test the local online assessment environment to verify the network, proctor caching devices and student testing devices are configured correctly using CMAS items </a:t>
            </a:r>
          </a:p>
          <a:p>
            <a:pPr marL="1485900" lvl="2" indent="-342900"/>
            <a:endParaRPr lang="en-US" sz="2400" dirty="0">
              <a:solidFill>
                <a:schemeClr val="tx1"/>
              </a:solidFill>
            </a:endParaRPr>
          </a:p>
          <a:p>
            <a:pPr marL="1485900" lvl="2" indent="-342900"/>
            <a:r>
              <a:rPr lang="en-US" sz="2400" dirty="0">
                <a:solidFill>
                  <a:schemeClr val="tx1"/>
                </a:solidFill>
              </a:rPr>
              <a:t>Highly recommended for districts and schools using virtualized device solutions</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36</a:t>
            </a:fld>
            <a:endParaRPr lang="en-US" dirty="0"/>
          </a:p>
        </p:txBody>
      </p:sp>
    </p:spTree>
    <p:extLst>
      <p:ext uri="{BB962C8B-B14F-4D97-AF65-F5344CB8AC3E}">
        <p14:creationId xmlns:p14="http://schemas.microsoft.com/office/powerpoint/2010/main" val="875256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Proctor Caching</a:t>
            </a:r>
          </a:p>
        </p:txBody>
      </p:sp>
      <p:sp>
        <p:nvSpPr>
          <p:cNvPr id="3" name="Content Placeholder 2"/>
          <p:cNvSpPr>
            <a:spLocks noGrp="1"/>
          </p:cNvSpPr>
          <p:nvPr>
            <p:ph idx="1"/>
          </p:nvPr>
        </p:nvSpPr>
        <p:spPr>
          <a:xfrm>
            <a:off x="471055" y="1463040"/>
            <a:ext cx="4100945" cy="4640674"/>
          </a:xfrm>
        </p:spPr>
        <p:txBody>
          <a:bodyPr>
            <a:normAutofit/>
          </a:bodyPr>
          <a:lstStyle/>
          <a:p>
            <a:pPr marL="0" indent="0">
              <a:buNone/>
            </a:pPr>
            <a:r>
              <a:rPr lang="en-US" sz="2800" dirty="0"/>
              <a:t>Windows</a:t>
            </a:r>
          </a:p>
          <a:p>
            <a:r>
              <a:rPr lang="en-US" dirty="0"/>
              <a:t>v2020.1</a:t>
            </a:r>
          </a:p>
          <a:p>
            <a:r>
              <a:rPr lang="en-US" dirty="0"/>
              <a:t>Processor</a:t>
            </a:r>
          </a:p>
          <a:p>
            <a:pPr lvl="1"/>
            <a:r>
              <a:rPr lang="en-US" dirty="0"/>
              <a:t>x86/x32 and x64</a:t>
            </a:r>
          </a:p>
          <a:p>
            <a:pPr lvl="1"/>
            <a:r>
              <a:rPr lang="en-US" dirty="0"/>
              <a:t>Minimum</a:t>
            </a:r>
          </a:p>
          <a:p>
            <a:pPr lvl="1"/>
            <a:r>
              <a:rPr lang="en-US" dirty="0"/>
              <a:t>2 GHz</a:t>
            </a:r>
          </a:p>
          <a:p>
            <a:r>
              <a:rPr lang="en-US" dirty="0"/>
              <a:t>Memory</a:t>
            </a:r>
          </a:p>
          <a:p>
            <a:pPr lvl="1"/>
            <a:r>
              <a:rPr lang="en-US" dirty="0"/>
              <a:t>Recommended: 4 GB RAM</a:t>
            </a:r>
          </a:p>
          <a:p>
            <a:pPr lvl="1"/>
            <a:r>
              <a:rPr lang="en-US" dirty="0"/>
              <a:t>Minimum: 2 GB RAM</a:t>
            </a:r>
          </a:p>
        </p:txBody>
      </p:sp>
      <p:sp>
        <p:nvSpPr>
          <p:cNvPr id="4" name="Slide Number Placeholder 3"/>
          <p:cNvSpPr>
            <a:spLocks noGrp="1"/>
          </p:cNvSpPr>
          <p:nvPr>
            <p:ph type="sldNum" sz="quarter" idx="12"/>
          </p:nvPr>
        </p:nvSpPr>
        <p:spPr/>
        <p:txBody>
          <a:bodyPr/>
          <a:lstStyle/>
          <a:p>
            <a:fld id="{C479D5F6-EDCB-402A-AC08-4943A1820E8F}" type="slidenum">
              <a:rPr lang="en-US" smtClean="0"/>
              <a:pPr/>
              <a:t>37</a:t>
            </a:fld>
            <a:endParaRPr lang="en-US" dirty="0"/>
          </a:p>
        </p:txBody>
      </p:sp>
      <p:sp>
        <p:nvSpPr>
          <p:cNvPr id="6" name="Content Placeholder 2"/>
          <p:cNvSpPr txBox="1">
            <a:spLocks/>
          </p:cNvSpPr>
          <p:nvPr/>
        </p:nvSpPr>
        <p:spPr>
          <a:xfrm>
            <a:off x="4771158" y="1499062"/>
            <a:ext cx="3818659" cy="4640674"/>
          </a:xfrm>
          <a:prstGeom prst="rect">
            <a:avLst/>
          </a:prstGeom>
        </p:spPr>
        <p:txBody>
          <a:bodyPr vert="horz" lIns="0" tIns="0" rIns="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800" dirty="0" err="1"/>
              <a:t>MacOS</a:t>
            </a:r>
            <a:endParaRPr lang="en-US" sz="2800" dirty="0"/>
          </a:p>
          <a:p>
            <a:r>
              <a:rPr lang="en-US" dirty="0"/>
              <a:t>Pearson is no longer developing Proctor Caching software for </a:t>
            </a:r>
            <a:r>
              <a:rPr lang="en-US" dirty="0" err="1"/>
              <a:t>MacOS</a:t>
            </a:r>
            <a:r>
              <a:rPr lang="en-US" dirty="0"/>
              <a:t>.</a:t>
            </a:r>
          </a:p>
          <a:p>
            <a:r>
              <a:rPr lang="en-US" dirty="0"/>
              <a:t>Contact Pearson  Level 2 support, 1-888-687-4759, and request the installation file for the legacy version of </a:t>
            </a:r>
            <a:r>
              <a:rPr lang="en-US" dirty="0" err="1"/>
              <a:t>ProctorCache</a:t>
            </a:r>
            <a:r>
              <a:rPr lang="en-US" dirty="0"/>
              <a:t> for OSX.</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472169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571243" cy="756418"/>
          </a:xfrm>
        </p:spPr>
        <p:txBody>
          <a:bodyPr>
            <a:normAutofit/>
          </a:bodyPr>
          <a:lstStyle/>
          <a:p>
            <a:r>
              <a:rPr lang="en-US" sz="3200" dirty="0">
                <a:solidFill>
                  <a:schemeClr val="tx1"/>
                </a:solidFill>
              </a:rPr>
              <a:t>Proctor Caching in CMAS 2019</a:t>
            </a:r>
          </a:p>
        </p:txBody>
      </p:sp>
      <p:sp>
        <p:nvSpPr>
          <p:cNvPr id="3" name="Content Placeholder 2"/>
          <p:cNvSpPr>
            <a:spLocks noGrp="1"/>
          </p:cNvSpPr>
          <p:nvPr>
            <p:ph idx="1"/>
          </p:nvPr>
        </p:nvSpPr>
        <p:spPr>
          <a:xfrm>
            <a:off x="471055" y="1463040"/>
            <a:ext cx="7966363" cy="4640674"/>
          </a:xfrm>
        </p:spPr>
        <p:txBody>
          <a:bodyPr>
            <a:normAutofit/>
          </a:bodyPr>
          <a:lstStyle/>
          <a:p>
            <a:pPr marL="0" indent="0">
              <a:buNone/>
            </a:pPr>
            <a:r>
              <a:rPr lang="en-US" sz="2800" dirty="0"/>
              <a:t>CMAS 2019</a:t>
            </a:r>
          </a:p>
          <a:p>
            <a:r>
              <a:rPr lang="en-US" dirty="0"/>
              <a:t>Over 889,000 Tests Completed</a:t>
            </a:r>
          </a:p>
          <a:p>
            <a:r>
              <a:rPr lang="en-US" dirty="0"/>
              <a:t>95% Proctor Cache Usage</a:t>
            </a:r>
          </a:p>
          <a:p>
            <a:pPr lvl="1"/>
            <a:r>
              <a:rPr lang="en-US" dirty="0"/>
              <a:t>Proctor caching was bypassed over 59,000 times or nearly 6.98% of students.</a:t>
            </a:r>
          </a:p>
          <a:p>
            <a:r>
              <a:rPr lang="en-US" dirty="0"/>
              <a:t>44% of Tests Completed with a Secondary Save Location</a:t>
            </a:r>
          </a:p>
          <a:p>
            <a:r>
              <a:rPr lang="en-US" dirty="0"/>
              <a:t>Average Load Time</a:t>
            </a:r>
          </a:p>
          <a:p>
            <a:pPr lvl="1"/>
            <a:r>
              <a:rPr lang="en-US" dirty="0"/>
              <a:t>With proctor caching 1.3 seconds</a:t>
            </a:r>
          </a:p>
          <a:p>
            <a:pPr lvl="1"/>
            <a:r>
              <a:rPr lang="en-US" dirty="0"/>
              <a:t>Without proctor caching: 1.1 seconds.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38</a:t>
            </a:fld>
            <a:endParaRPr lang="en-US" dirty="0"/>
          </a:p>
        </p:txBody>
      </p:sp>
    </p:spTree>
    <p:extLst>
      <p:ext uri="{BB962C8B-B14F-4D97-AF65-F5344CB8AC3E}">
        <p14:creationId xmlns:p14="http://schemas.microsoft.com/office/powerpoint/2010/main" val="16077122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Proctor Caching History</a:t>
            </a:r>
          </a:p>
        </p:txBody>
      </p:sp>
      <p:sp>
        <p:nvSpPr>
          <p:cNvPr id="3" name="Content Placeholder 2"/>
          <p:cNvSpPr>
            <a:spLocks noGrp="1"/>
          </p:cNvSpPr>
          <p:nvPr>
            <p:ph idx="1"/>
          </p:nvPr>
        </p:nvSpPr>
        <p:spPr>
          <a:xfrm>
            <a:off x="471055" y="1463040"/>
            <a:ext cx="7966363" cy="4640674"/>
          </a:xfrm>
        </p:spPr>
        <p:txBody>
          <a:bodyPr>
            <a:normAutofit/>
          </a:bodyPr>
          <a:lstStyle/>
          <a:p>
            <a:pPr marL="0" indent="0">
              <a:buNone/>
            </a:pPr>
            <a:r>
              <a:rPr lang="en-US" dirty="0" err="1"/>
              <a:t>ProctorCache</a:t>
            </a:r>
            <a:r>
              <a:rPr lang="en-US" dirty="0"/>
              <a:t> was originally developed in </a:t>
            </a:r>
            <a:r>
              <a:rPr lang="en-US" b="1" dirty="0"/>
              <a:t>2001 </a:t>
            </a:r>
            <a:r>
              <a:rPr lang="en-US" dirty="0"/>
              <a:t>to support testing environments with:</a:t>
            </a:r>
          </a:p>
          <a:p>
            <a:r>
              <a:rPr lang="en-US" dirty="0"/>
              <a:t>Very low network and or internet bandwidth.</a:t>
            </a:r>
          </a:p>
          <a:p>
            <a:r>
              <a:rPr lang="en-US" dirty="0"/>
              <a:t>Tests with large media files like Colorado Science and Social Studies simulations and Text to Speech forms.</a:t>
            </a:r>
          </a:p>
          <a:p>
            <a:r>
              <a:rPr lang="en-US" dirty="0"/>
              <a:t>Early TestNav versions that attempted to download the entire test at sign in. </a:t>
            </a:r>
          </a:p>
        </p:txBody>
      </p:sp>
      <p:sp>
        <p:nvSpPr>
          <p:cNvPr id="4" name="Slide Number Placeholder 3"/>
          <p:cNvSpPr>
            <a:spLocks noGrp="1"/>
          </p:cNvSpPr>
          <p:nvPr>
            <p:ph type="sldNum" sz="quarter" idx="12"/>
          </p:nvPr>
        </p:nvSpPr>
        <p:spPr/>
        <p:txBody>
          <a:bodyPr/>
          <a:lstStyle/>
          <a:p>
            <a:fld id="{C479D5F6-EDCB-402A-AC08-4943A1820E8F}" type="slidenum">
              <a:rPr lang="en-US" smtClean="0"/>
              <a:pPr/>
              <a:t>39</a:t>
            </a:fld>
            <a:endParaRPr lang="en-US" dirty="0"/>
          </a:p>
        </p:txBody>
      </p:sp>
    </p:spTree>
    <p:extLst>
      <p:ext uri="{BB962C8B-B14F-4D97-AF65-F5344CB8AC3E}">
        <p14:creationId xmlns:p14="http://schemas.microsoft.com/office/powerpoint/2010/main" val="2111892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50EB9A-2F39-4AA7-ACB7-F04B1A21D928}"/>
              </a:ext>
            </a:extLst>
          </p:cNvPr>
          <p:cNvSpPr>
            <a:spLocks noGrp="1"/>
          </p:cNvSpPr>
          <p:nvPr>
            <p:ph type="ctrTitle"/>
          </p:nvPr>
        </p:nvSpPr>
        <p:spPr/>
        <p:txBody>
          <a:bodyPr>
            <a:normAutofit/>
          </a:bodyPr>
          <a:lstStyle/>
          <a:p>
            <a:r>
              <a:rPr lang="en-US" sz="4300" b="1" dirty="0">
                <a:latin typeface="+mn-lt"/>
              </a:rPr>
              <a:t>Current Circumstances</a:t>
            </a:r>
            <a:br>
              <a:rPr lang="en-US" sz="4300" b="1" dirty="0">
                <a:latin typeface="+mn-lt"/>
              </a:rPr>
            </a:br>
            <a:endParaRPr lang="en-US" sz="4300" b="1" dirty="0">
              <a:latin typeface="+mn-lt"/>
            </a:endParaRPr>
          </a:p>
        </p:txBody>
      </p:sp>
      <p:sp>
        <p:nvSpPr>
          <p:cNvPr id="4" name="Slide Number Placeholder 3">
            <a:extLst>
              <a:ext uri="{FF2B5EF4-FFF2-40B4-BE49-F238E27FC236}">
                <a16:creationId xmlns:a16="http://schemas.microsoft.com/office/drawing/2014/main" id="{63CBB125-02BB-4E8C-9DE3-BCE3833D847F}"/>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68697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Proctor Caching Considerations</a:t>
            </a:r>
          </a:p>
        </p:txBody>
      </p:sp>
      <p:sp>
        <p:nvSpPr>
          <p:cNvPr id="3" name="Content Placeholder 2"/>
          <p:cNvSpPr>
            <a:spLocks noGrp="1"/>
          </p:cNvSpPr>
          <p:nvPr>
            <p:ph idx="1"/>
          </p:nvPr>
        </p:nvSpPr>
        <p:spPr>
          <a:xfrm>
            <a:off x="471055" y="1463040"/>
            <a:ext cx="7966363" cy="4640674"/>
          </a:xfrm>
        </p:spPr>
        <p:txBody>
          <a:bodyPr>
            <a:normAutofit fontScale="92500"/>
          </a:bodyPr>
          <a:lstStyle/>
          <a:p>
            <a:pPr marL="0" indent="0">
              <a:buNone/>
            </a:pPr>
            <a:r>
              <a:rPr lang="en-US" dirty="0"/>
              <a:t>Districts with increased network and or internet capacity may conduct an infrastructure trial to determine if the capacity exists to test without caching ELA or Math content.</a:t>
            </a:r>
          </a:p>
          <a:p>
            <a:pPr marL="0" indent="0">
              <a:buNone/>
            </a:pPr>
            <a:endParaRPr lang="en-US" dirty="0"/>
          </a:p>
          <a:p>
            <a:pPr marL="0" indent="0">
              <a:buNone/>
            </a:pPr>
            <a:r>
              <a:rPr lang="en-US" dirty="0"/>
              <a:t>District may explore having either schools or grade levels administer an assessment without ELA or Math content cached.</a:t>
            </a:r>
          </a:p>
          <a:p>
            <a:pPr marL="0" indent="0">
              <a:buNone/>
            </a:pPr>
            <a:endParaRPr lang="en-US" dirty="0"/>
          </a:p>
          <a:p>
            <a:pPr marL="0" indent="0">
              <a:buNone/>
            </a:pPr>
            <a:r>
              <a:rPr lang="en-US" dirty="0"/>
              <a:t>CDE recommends caching Science and Social Studies as well as Text to Speech forms due to the large file sizes for these assessments.</a:t>
            </a:r>
          </a:p>
          <a:p>
            <a:pPr marL="0" indent="0">
              <a:buNone/>
            </a:pPr>
            <a:endParaRPr lang="en-US" dirty="0"/>
          </a:p>
          <a:p>
            <a:pPr marL="0" indent="0">
              <a:buNone/>
            </a:pPr>
            <a:r>
              <a:rPr lang="en-US" dirty="0"/>
              <a:t>Contact CDE and Pearson if you would like to explore administering ELA or Math assessments with out proctor caching.</a:t>
            </a:r>
          </a:p>
        </p:txBody>
      </p:sp>
      <p:sp>
        <p:nvSpPr>
          <p:cNvPr id="4" name="Slide Number Placeholder 3"/>
          <p:cNvSpPr>
            <a:spLocks noGrp="1"/>
          </p:cNvSpPr>
          <p:nvPr>
            <p:ph type="sldNum" sz="quarter" idx="12"/>
          </p:nvPr>
        </p:nvSpPr>
        <p:spPr/>
        <p:txBody>
          <a:bodyPr/>
          <a:lstStyle/>
          <a:p>
            <a:fld id="{C479D5F6-EDCB-402A-AC08-4943A1820E8F}" type="slidenum">
              <a:rPr lang="en-US" smtClean="0"/>
              <a:pPr/>
              <a:t>40</a:t>
            </a:fld>
            <a:endParaRPr lang="en-US" dirty="0"/>
          </a:p>
        </p:txBody>
      </p:sp>
    </p:spTree>
    <p:extLst>
      <p:ext uri="{BB962C8B-B14F-4D97-AF65-F5344CB8AC3E}">
        <p14:creationId xmlns:p14="http://schemas.microsoft.com/office/powerpoint/2010/main" val="23947738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CDE CMAS Support</a:t>
            </a:r>
          </a:p>
        </p:txBody>
      </p:sp>
      <p:sp>
        <p:nvSpPr>
          <p:cNvPr id="3" name="Content Placeholder 2"/>
          <p:cNvSpPr>
            <a:spLocks noGrp="1"/>
          </p:cNvSpPr>
          <p:nvPr>
            <p:ph idx="1"/>
          </p:nvPr>
        </p:nvSpPr>
        <p:spPr/>
        <p:txBody>
          <a:bodyPr>
            <a:normAutofit/>
          </a:bodyPr>
          <a:lstStyle/>
          <a:p>
            <a:r>
              <a:rPr lang="en-US" sz="2000" b="1" dirty="0"/>
              <a:t>Technical Training Slide Decks – Detailed Training</a:t>
            </a:r>
          </a:p>
          <a:p>
            <a:pPr lvl="1"/>
            <a:r>
              <a:rPr lang="en-US" sz="1800" dirty="0"/>
              <a:t>Follow the structure of documentation</a:t>
            </a:r>
          </a:p>
          <a:p>
            <a:pPr lvl="1"/>
            <a:r>
              <a:rPr lang="en-US" sz="1800" dirty="0"/>
              <a:t>Detailed instructions with links to documentation</a:t>
            </a:r>
            <a:endParaRPr lang="en-US" sz="2000" dirty="0"/>
          </a:p>
          <a:p>
            <a:r>
              <a:rPr lang="en-US" sz="2000" b="1" dirty="0"/>
              <a:t>Webinars</a:t>
            </a:r>
          </a:p>
          <a:p>
            <a:pPr lvl="1"/>
            <a:r>
              <a:rPr lang="en-US" sz="1800" dirty="0"/>
              <a:t>Trainings - Cover Technical Training Slide Decks</a:t>
            </a:r>
          </a:p>
          <a:p>
            <a:pPr lvl="1"/>
            <a:r>
              <a:rPr lang="en-US" sz="1800" dirty="0"/>
              <a:t>Q &amp; A Sessions to answer specific questions </a:t>
            </a:r>
          </a:p>
          <a:p>
            <a:pPr lvl="1"/>
            <a:r>
              <a:rPr lang="en-US" sz="1800" dirty="0"/>
              <a:t>Check </a:t>
            </a:r>
            <a:r>
              <a:rPr lang="en-US" sz="1800" dirty="0">
                <a:hlinkClick r:id="rId2"/>
              </a:rPr>
              <a:t>http://www.cde.state.co.us/assessment/newassess-dtc</a:t>
            </a:r>
            <a:r>
              <a:rPr lang="en-US" sz="1800" dirty="0"/>
              <a:t> for details.</a:t>
            </a:r>
          </a:p>
          <a:p>
            <a:r>
              <a:rPr lang="en-US" dirty="0"/>
              <a:t>Site Readiness Support Request</a:t>
            </a:r>
          </a:p>
          <a:p>
            <a:pPr lvl="1"/>
            <a:r>
              <a:rPr lang="en-US" dirty="0"/>
              <a:t>Pearson Field Engineering Services meetings 15, 30, or 60 minutes</a:t>
            </a:r>
          </a:p>
          <a:p>
            <a:pPr lvl="1"/>
            <a:r>
              <a:rPr lang="en-US" dirty="0"/>
              <a:t>Request a Technical Site Visit</a:t>
            </a:r>
          </a:p>
          <a:p>
            <a:pPr lvl="1"/>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41</a:t>
            </a:fld>
            <a:endParaRPr lang="en-US" dirty="0"/>
          </a:p>
        </p:txBody>
      </p:sp>
    </p:spTree>
    <p:extLst>
      <p:ext uri="{BB962C8B-B14F-4D97-AF65-F5344CB8AC3E}">
        <p14:creationId xmlns:p14="http://schemas.microsoft.com/office/powerpoint/2010/main" val="27410932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B3D26-A8AF-4709-8224-CA757E92276E}"/>
              </a:ext>
            </a:extLst>
          </p:cNvPr>
          <p:cNvSpPr>
            <a:spLocks noGrp="1"/>
          </p:cNvSpPr>
          <p:nvPr>
            <p:ph type="ctrTitle"/>
          </p:nvPr>
        </p:nvSpPr>
        <p:spPr/>
        <p:txBody>
          <a:bodyPr>
            <a:normAutofit/>
          </a:bodyPr>
          <a:lstStyle/>
          <a:p>
            <a:r>
              <a:rPr lang="en-US" sz="4800" b="1" dirty="0">
                <a:latin typeface="+mn-lt"/>
              </a:rPr>
              <a:t>CMAS Accommodations</a:t>
            </a:r>
          </a:p>
        </p:txBody>
      </p:sp>
      <p:sp>
        <p:nvSpPr>
          <p:cNvPr id="3" name="Slide Number Placeholder 2">
            <a:extLst>
              <a:ext uri="{FF2B5EF4-FFF2-40B4-BE49-F238E27FC236}">
                <a16:creationId xmlns:a16="http://schemas.microsoft.com/office/drawing/2014/main" id="{EECF2A25-AAB7-4AEA-BF93-9128D7FAC7F1}"/>
              </a:ext>
            </a:extLst>
          </p:cNvPr>
          <p:cNvSpPr>
            <a:spLocks noGrp="1"/>
          </p:cNvSpPr>
          <p:nvPr>
            <p:ph type="sldNum" sz="quarter" idx="12"/>
          </p:nvPr>
        </p:nvSpPr>
        <p:spPr/>
        <p:txBody>
          <a:bodyPr/>
          <a:lstStyle/>
          <a:p>
            <a:fld id="{C479D5F6-EDCB-402A-AC08-4943A1820E8F}" type="slidenum">
              <a:rPr lang="en-US" smtClean="0"/>
              <a:pPr/>
              <a:t>42</a:t>
            </a:fld>
            <a:endParaRPr lang="en-US" dirty="0"/>
          </a:p>
        </p:txBody>
      </p:sp>
    </p:spTree>
    <p:extLst>
      <p:ext uri="{BB962C8B-B14F-4D97-AF65-F5344CB8AC3E}">
        <p14:creationId xmlns:p14="http://schemas.microsoft.com/office/powerpoint/2010/main" val="14394642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FD725-F23E-456D-9268-F1B50938A7EF}"/>
              </a:ext>
            </a:extLst>
          </p:cNvPr>
          <p:cNvSpPr>
            <a:spLocks noGrp="1"/>
          </p:cNvSpPr>
          <p:nvPr>
            <p:ph type="title"/>
          </p:nvPr>
        </p:nvSpPr>
        <p:spPr/>
        <p:txBody>
          <a:bodyPr/>
          <a:lstStyle/>
          <a:p>
            <a:r>
              <a:rPr lang="en-US" b="1" dirty="0"/>
              <a:t>District Use of  Computer Based Speech to Text</a:t>
            </a:r>
            <a:endParaRPr lang="en-US" dirty="0"/>
          </a:p>
        </p:txBody>
      </p:sp>
      <p:sp>
        <p:nvSpPr>
          <p:cNvPr id="3" name="Content Placeholder 2">
            <a:extLst>
              <a:ext uri="{FF2B5EF4-FFF2-40B4-BE49-F238E27FC236}">
                <a16:creationId xmlns:a16="http://schemas.microsoft.com/office/drawing/2014/main" id="{7C328B5C-E74D-4262-97E7-7521E3F5820E}"/>
              </a:ext>
            </a:extLst>
          </p:cNvPr>
          <p:cNvSpPr>
            <a:spLocks noGrp="1"/>
          </p:cNvSpPr>
          <p:nvPr>
            <p:ph idx="1"/>
          </p:nvPr>
        </p:nvSpPr>
        <p:spPr/>
        <p:txBody>
          <a:bodyPr>
            <a:normAutofit/>
          </a:bodyPr>
          <a:lstStyle/>
          <a:p>
            <a:pPr marL="0" indent="0">
              <a:buNone/>
            </a:pPr>
            <a:r>
              <a:rPr lang="en-US" dirty="0"/>
              <a:t>CDE Requires:</a:t>
            </a:r>
          </a:p>
          <a:p>
            <a:pPr marL="0" indent="0">
              <a:buNone/>
            </a:pPr>
            <a:endParaRPr lang="en-US" dirty="0"/>
          </a:p>
          <a:p>
            <a:pPr lvl="1"/>
            <a:r>
              <a:rPr lang="en-US" dirty="0"/>
              <a:t>Evidence that the vendor providing STT technology service as well as the vendor providing the application or plug-in adhere to Colorado data privacy statutes and are approved for student use by your district.</a:t>
            </a:r>
          </a:p>
          <a:p>
            <a:pPr lvl="1"/>
            <a:endParaRPr lang="en-US" dirty="0"/>
          </a:p>
          <a:p>
            <a:pPr lvl="1"/>
            <a:r>
              <a:rPr lang="en-US" dirty="0"/>
              <a:t>Specialized policies and procedures that assure students can access STT tools only and do not have unrestricted internet access during the assessment administration.</a:t>
            </a:r>
          </a:p>
          <a:p>
            <a:pPr lvl="1"/>
            <a:endParaRPr lang="en-US" dirty="0"/>
          </a:p>
          <a:p>
            <a:pPr lvl="1"/>
            <a:r>
              <a:rPr lang="en-US" dirty="0"/>
              <a:t>Guarantee electronic student answers follow all chain of custody requirements documented in the </a:t>
            </a:r>
            <a:r>
              <a:rPr lang="en-US" i="1" dirty="0"/>
              <a:t>CMAS and </a:t>
            </a:r>
            <a:r>
              <a:rPr lang="en-US" i="1" dirty="0" err="1"/>
              <a:t>CoAlt</a:t>
            </a:r>
            <a:r>
              <a:rPr lang="en-US" i="1" dirty="0"/>
              <a:t> Procedures Manual </a:t>
            </a:r>
            <a:r>
              <a:rPr lang="en-US" dirty="0"/>
              <a:t>and</a:t>
            </a:r>
            <a:r>
              <a:rPr lang="en-US" i="1" dirty="0"/>
              <a:t> </a:t>
            </a:r>
            <a:r>
              <a:rPr lang="en-US" dirty="0"/>
              <a:t>are deleted after they have been transcribed</a:t>
            </a:r>
          </a:p>
        </p:txBody>
      </p:sp>
      <p:sp>
        <p:nvSpPr>
          <p:cNvPr id="4" name="Slide Number Placeholder 3">
            <a:extLst>
              <a:ext uri="{FF2B5EF4-FFF2-40B4-BE49-F238E27FC236}">
                <a16:creationId xmlns:a16="http://schemas.microsoft.com/office/drawing/2014/main" id="{7E2D0FEB-34D3-4AB8-BE97-7A874462DCA4}"/>
              </a:ext>
            </a:extLst>
          </p:cNvPr>
          <p:cNvSpPr>
            <a:spLocks noGrp="1"/>
          </p:cNvSpPr>
          <p:nvPr>
            <p:ph type="sldNum" sz="quarter" idx="12"/>
          </p:nvPr>
        </p:nvSpPr>
        <p:spPr/>
        <p:txBody>
          <a:bodyPr/>
          <a:lstStyle/>
          <a:p>
            <a:fld id="{C479D5F6-EDCB-402A-AC08-4943A1820E8F}" type="slidenum">
              <a:rPr lang="en-US" smtClean="0"/>
              <a:pPr/>
              <a:t>43</a:t>
            </a:fld>
            <a:endParaRPr lang="en-US" dirty="0"/>
          </a:p>
        </p:txBody>
      </p:sp>
    </p:spTree>
    <p:extLst>
      <p:ext uri="{BB962C8B-B14F-4D97-AF65-F5344CB8AC3E}">
        <p14:creationId xmlns:p14="http://schemas.microsoft.com/office/powerpoint/2010/main" val="4089131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97338"/>
            <a:ext cx="7772400" cy="2337620"/>
          </a:xfrm>
        </p:spPr>
        <p:txBody>
          <a:bodyPr>
            <a:noAutofit/>
          </a:bodyPr>
          <a:lstStyle/>
          <a:p>
            <a:r>
              <a:rPr lang="en-US" sz="4800" b="1" dirty="0">
                <a:latin typeface="+mn-lt"/>
              </a:rPr>
              <a:t>CoAlt</a:t>
            </a:r>
            <a:br>
              <a:rPr lang="en-US" sz="4800" b="1" dirty="0">
                <a:latin typeface="+mn-lt"/>
              </a:rPr>
            </a:br>
            <a:r>
              <a:rPr lang="en-US" sz="4800" b="1" dirty="0">
                <a:latin typeface="+mn-lt"/>
              </a:rPr>
              <a:t>Science and Social Studies</a:t>
            </a:r>
            <a:br>
              <a:rPr lang="en-US" sz="4800" b="1" dirty="0">
                <a:latin typeface="+mn-lt"/>
              </a:rPr>
            </a:br>
            <a:br>
              <a:rPr lang="en-US" sz="4800" b="1" dirty="0">
                <a:latin typeface="+mn-lt"/>
              </a:rPr>
            </a:br>
            <a:r>
              <a:rPr lang="en-US" sz="4800" b="1" dirty="0">
                <a:latin typeface="+mn-lt"/>
              </a:rPr>
              <a:t>English Language Arts and Mathematics (DLM)</a:t>
            </a:r>
          </a:p>
        </p:txBody>
      </p:sp>
      <p:sp>
        <p:nvSpPr>
          <p:cNvPr id="3" name="Slide Number Placeholder 2"/>
          <p:cNvSpPr>
            <a:spLocks noGrp="1"/>
          </p:cNvSpPr>
          <p:nvPr>
            <p:ph type="sldNum" sz="quarter" idx="12"/>
          </p:nvPr>
        </p:nvSpPr>
        <p:spPr/>
        <p:txBody>
          <a:bodyPr/>
          <a:lstStyle/>
          <a:p>
            <a:fld id="{67726FA2-3EC9-4717-AD62-D8C823692DD3}" type="slidenum">
              <a:rPr lang="en-US" smtClean="0"/>
              <a:pPr/>
              <a:t>44</a:t>
            </a:fld>
            <a:endParaRPr lang="en-US" dirty="0"/>
          </a:p>
        </p:txBody>
      </p:sp>
    </p:spTree>
    <p:extLst>
      <p:ext uri="{BB962C8B-B14F-4D97-AF65-F5344CB8AC3E}">
        <p14:creationId xmlns:p14="http://schemas.microsoft.com/office/powerpoint/2010/main" val="1807199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270157" cy="756418"/>
          </a:xfrm>
        </p:spPr>
        <p:txBody>
          <a:bodyPr anchor="ctr">
            <a:normAutofit/>
          </a:bodyPr>
          <a:lstStyle/>
          <a:p>
            <a:r>
              <a:rPr lang="en-US" sz="3600" b="1" dirty="0">
                <a:latin typeface="+mn-lt"/>
              </a:rPr>
              <a:t>CoAlt Assessment Administration</a:t>
            </a:r>
          </a:p>
        </p:txBody>
      </p:sp>
      <p:sp>
        <p:nvSpPr>
          <p:cNvPr id="3" name="Content Placeholder 2"/>
          <p:cNvSpPr>
            <a:spLocks noGrp="1"/>
          </p:cNvSpPr>
          <p:nvPr>
            <p:ph idx="1"/>
          </p:nvPr>
        </p:nvSpPr>
        <p:spPr>
          <a:xfrm>
            <a:off x="245194" y="1342768"/>
            <a:ext cx="7786443" cy="5378708"/>
          </a:xfrm>
        </p:spPr>
        <p:txBody>
          <a:bodyPr>
            <a:normAutofit lnSpcReduction="10000"/>
          </a:bodyPr>
          <a:lstStyle/>
          <a:p>
            <a:pPr marL="342900" indent="-342900">
              <a:buFont typeface="Arial" panose="020B0604020202020204" pitchFamily="34" charset="0"/>
              <a:buChar char="•"/>
            </a:pPr>
            <a:r>
              <a:rPr lang="en-US" dirty="0">
                <a:solidFill>
                  <a:schemeClr val="tx1"/>
                </a:solidFill>
              </a:rPr>
              <a:t>CoAlt Science and Social Studies</a:t>
            </a:r>
          </a:p>
          <a:p>
            <a:pPr marL="1028700" lvl="1" indent="-342900"/>
            <a:r>
              <a:rPr lang="en-US" dirty="0"/>
              <a:t>Paper-based assessment </a:t>
            </a:r>
          </a:p>
          <a:p>
            <a:pPr marL="1028700" lvl="1" indent="-342900"/>
            <a:r>
              <a:rPr lang="en-US" dirty="0"/>
              <a:t>Individually administered</a:t>
            </a:r>
          </a:p>
          <a:p>
            <a:pPr marL="1028700" lvl="1" indent="-342900"/>
            <a:r>
              <a:rPr lang="en-US" dirty="0"/>
              <a:t>Scored locally by the Test Examiner</a:t>
            </a:r>
          </a:p>
          <a:p>
            <a:pPr marL="1028700" lvl="1" indent="-342900"/>
            <a:r>
              <a:rPr lang="en-US" dirty="0"/>
              <a:t>Scores are entered into PearsonAccess</a:t>
            </a:r>
            <a:r>
              <a:rPr lang="en-US" baseline="30000" dirty="0"/>
              <a:t>next</a:t>
            </a:r>
            <a:r>
              <a:rPr lang="en-US" dirty="0"/>
              <a:t> by Test Examiner, DAC or SAC</a:t>
            </a:r>
          </a:p>
          <a:p>
            <a:pPr marL="1028700" lvl="1" indent="-342900"/>
            <a:endParaRPr lang="en-US" sz="800" dirty="0"/>
          </a:p>
          <a:p>
            <a:pPr marL="342900" indent="-342900">
              <a:buFont typeface="Arial" panose="020B0604020202020204" pitchFamily="34" charset="0"/>
              <a:buChar char="•"/>
            </a:pPr>
            <a:r>
              <a:rPr lang="en-US" dirty="0">
                <a:solidFill>
                  <a:schemeClr val="tx1"/>
                </a:solidFill>
              </a:rPr>
              <a:t>CoAlt ELA and Math (DLM)</a:t>
            </a:r>
          </a:p>
          <a:p>
            <a:pPr marL="1028700" lvl="1" indent="-342900"/>
            <a:r>
              <a:rPr lang="en-US" dirty="0"/>
              <a:t>Computer-based assessment</a:t>
            </a:r>
          </a:p>
          <a:p>
            <a:pPr marL="1028700" lvl="1" indent="-342900"/>
            <a:r>
              <a:rPr lang="en-US" dirty="0"/>
              <a:t>Individually administered</a:t>
            </a:r>
          </a:p>
          <a:p>
            <a:pPr marL="1028700" lvl="1" indent="-342900"/>
            <a:r>
              <a:rPr lang="en-US" dirty="0"/>
              <a:t>Test Administrators/DACs use Educator Portal for student management</a:t>
            </a:r>
          </a:p>
          <a:p>
            <a:pPr marL="1028700" lvl="1" indent="-342900"/>
            <a:r>
              <a:rPr lang="en-US" dirty="0"/>
              <a:t>Students test using KITE Client</a:t>
            </a:r>
          </a:p>
          <a:p>
            <a:pPr marL="1028700" lvl="1" indent="-342900"/>
            <a:r>
              <a:rPr lang="en-US" dirty="0"/>
              <a:t>Same window as CMAS math and ELA (3rd through 8th grades)</a:t>
            </a:r>
          </a:p>
          <a:p>
            <a:pPr marL="1485900" lvl="2" indent="-342900"/>
            <a:r>
              <a:rPr lang="en-US" sz="1900" dirty="0"/>
              <a:t>If using the 3 week window (paper-based or online), have the same 3 week window for DLM </a:t>
            </a:r>
          </a:p>
          <a:p>
            <a:pPr marL="1485900" lvl="2" indent="-342900"/>
            <a:r>
              <a:rPr lang="en-US" sz="1900" dirty="0"/>
              <a:t>If using the extended window for the CMAS math and ELA online assessments, have the same window for DLM</a:t>
            </a:r>
          </a:p>
          <a:p>
            <a:endParaRPr lang="en-US" dirty="0"/>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45</a:t>
            </a:fld>
            <a:endParaRPr lang="en-US" dirty="0"/>
          </a:p>
        </p:txBody>
      </p:sp>
    </p:spTree>
    <p:extLst>
      <p:ext uri="{BB962C8B-B14F-4D97-AF65-F5344CB8AC3E}">
        <p14:creationId xmlns:p14="http://schemas.microsoft.com/office/powerpoint/2010/main" val="4077187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670211" cy="756418"/>
          </a:xfrm>
        </p:spPr>
        <p:txBody>
          <a:bodyPr anchor="ctr">
            <a:noAutofit/>
          </a:bodyPr>
          <a:lstStyle/>
          <a:p>
            <a:r>
              <a:rPr lang="en-US" sz="3600" b="1" dirty="0">
                <a:latin typeface="+mn-lt"/>
              </a:rPr>
              <a:t>DLM Admin System: KITE Components</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46</a:t>
            </a:fld>
            <a:endParaRPr lang="en-US" dirty="0"/>
          </a:p>
        </p:txBody>
      </p:sp>
      <p:graphicFrame>
        <p:nvGraphicFramePr>
          <p:cNvPr id="5" name="Table 4"/>
          <p:cNvGraphicFramePr>
            <a:graphicFrameLocks noGrp="1"/>
          </p:cNvGraphicFramePr>
          <p:nvPr/>
        </p:nvGraphicFramePr>
        <p:xfrm>
          <a:off x="228600" y="1295400"/>
          <a:ext cx="8686804" cy="3029174"/>
        </p:xfrm>
        <a:graphic>
          <a:graphicData uri="http://schemas.openxmlformats.org/drawingml/2006/table">
            <a:tbl>
              <a:tblPr firstRow="1" bandRow="1">
                <a:tableStyleId>{5C22544A-7EE6-4342-B048-85BDC9FD1C3A}</a:tableStyleId>
              </a:tblPr>
              <a:tblGrid>
                <a:gridCol w="1552575">
                  <a:extLst>
                    <a:ext uri="{9D8B030D-6E8A-4147-A177-3AD203B41FA5}">
                      <a16:colId xmlns:a16="http://schemas.microsoft.com/office/drawing/2014/main" val="20000"/>
                    </a:ext>
                  </a:extLst>
                </a:gridCol>
                <a:gridCol w="1333500">
                  <a:extLst>
                    <a:ext uri="{9D8B030D-6E8A-4147-A177-3AD203B41FA5}">
                      <a16:colId xmlns:a16="http://schemas.microsoft.com/office/drawing/2014/main" val="20001"/>
                    </a:ext>
                  </a:extLst>
                </a:gridCol>
                <a:gridCol w="1557339">
                  <a:extLst>
                    <a:ext uri="{9D8B030D-6E8A-4147-A177-3AD203B41FA5}">
                      <a16:colId xmlns:a16="http://schemas.microsoft.com/office/drawing/2014/main" val="20002"/>
                    </a:ext>
                  </a:extLst>
                </a:gridCol>
                <a:gridCol w="1340759">
                  <a:extLst>
                    <a:ext uri="{9D8B030D-6E8A-4147-A177-3AD203B41FA5}">
                      <a16:colId xmlns:a16="http://schemas.microsoft.com/office/drawing/2014/main" val="20003"/>
                    </a:ext>
                  </a:extLst>
                </a:gridCol>
                <a:gridCol w="2902631">
                  <a:extLst>
                    <a:ext uri="{9D8B030D-6E8A-4147-A177-3AD203B41FA5}">
                      <a16:colId xmlns:a16="http://schemas.microsoft.com/office/drawing/2014/main" val="20004"/>
                    </a:ext>
                  </a:extLst>
                </a:gridCol>
              </a:tblGrid>
              <a:tr h="1017494">
                <a:tc>
                  <a:txBody>
                    <a:bodyPr/>
                    <a:lstStyle/>
                    <a:p>
                      <a:pPr algn="ctr"/>
                      <a:r>
                        <a:rPr lang="en-US" sz="2000" dirty="0"/>
                        <a:t>Component</a:t>
                      </a:r>
                    </a:p>
                  </a:txBody>
                  <a:tcPr anchor="ctr"/>
                </a:tc>
                <a:tc>
                  <a:txBody>
                    <a:bodyPr/>
                    <a:lstStyle/>
                    <a:p>
                      <a:pPr algn="ctr"/>
                      <a:r>
                        <a:rPr lang="en-US" sz="2000" dirty="0"/>
                        <a:t>Current Software Version</a:t>
                      </a:r>
                    </a:p>
                  </a:txBody>
                  <a:tcPr anchor="ctr"/>
                </a:tc>
                <a:tc>
                  <a:txBody>
                    <a:bodyPr/>
                    <a:lstStyle/>
                    <a:p>
                      <a:pPr algn="ctr"/>
                      <a:r>
                        <a:rPr lang="en-US" sz="2000" dirty="0"/>
                        <a:t>New Software Version</a:t>
                      </a:r>
                    </a:p>
                  </a:txBody>
                  <a:tcPr anchor="ctr"/>
                </a:tc>
                <a:tc>
                  <a:txBody>
                    <a:bodyPr/>
                    <a:lstStyle/>
                    <a:p>
                      <a:pPr algn="ctr"/>
                      <a:r>
                        <a:rPr lang="en-US" sz="2000" dirty="0"/>
                        <a:t>Next Release Date</a:t>
                      </a:r>
                    </a:p>
                  </a:txBody>
                  <a:tcPr anchor="ctr"/>
                </a:tc>
                <a:tc>
                  <a:txBody>
                    <a:bodyPr/>
                    <a:lstStyle/>
                    <a:p>
                      <a:pPr algn="ctr"/>
                      <a:r>
                        <a:rPr lang="en-US" sz="2000" dirty="0"/>
                        <a:t>Recommendations</a:t>
                      </a:r>
                    </a:p>
                  </a:txBody>
                  <a:tcPr anchor="ctr"/>
                </a:tc>
                <a:extLst>
                  <a:ext uri="{0D108BD9-81ED-4DB2-BD59-A6C34878D82A}">
                    <a16:rowId xmlns:a16="http://schemas.microsoft.com/office/drawing/2014/main" val="10000"/>
                  </a:ext>
                </a:extLst>
              </a:tr>
              <a:tr h="351166">
                <a:tc>
                  <a:txBody>
                    <a:bodyPr/>
                    <a:lstStyle/>
                    <a:p>
                      <a:pPr algn="ctr"/>
                      <a:r>
                        <a:rPr lang="en-US" sz="2000" dirty="0"/>
                        <a:t>KITE Local Caching Server</a:t>
                      </a:r>
                      <a:endParaRPr lang="en-US" sz="2000" b="1" dirty="0">
                        <a:solidFill>
                          <a:schemeClr val="tx1">
                            <a:lumMod val="50000"/>
                          </a:schemeClr>
                        </a:solidFill>
                      </a:endParaRPr>
                    </a:p>
                  </a:txBody>
                  <a:tcPr anchor="ctr"/>
                </a:tc>
                <a:tc>
                  <a:txBody>
                    <a:bodyPr/>
                    <a:lstStyle/>
                    <a:p>
                      <a:pPr algn="ctr"/>
                      <a:endParaRPr lang="en-US" sz="2000" b="1" dirty="0">
                        <a:solidFill>
                          <a:schemeClr val="tx1">
                            <a:lumMod val="50000"/>
                          </a:schemeClr>
                        </a:solidFill>
                      </a:endParaRPr>
                    </a:p>
                  </a:txBody>
                  <a:tcPr anchor="ctr"/>
                </a:tc>
                <a:tc>
                  <a:txBody>
                    <a:bodyPr/>
                    <a:lstStyle/>
                    <a:p>
                      <a:pPr algn="ctr"/>
                      <a:endParaRPr lang="en-US" sz="2000" b="1" dirty="0">
                        <a:solidFill>
                          <a:schemeClr val="tx1">
                            <a:lumMod val="50000"/>
                          </a:schemeClr>
                        </a:solidFill>
                      </a:endParaRPr>
                    </a:p>
                  </a:txBody>
                  <a:tcPr anchor="ctr"/>
                </a:tc>
                <a:tc>
                  <a:txBody>
                    <a:bodyPr/>
                    <a:lstStyle/>
                    <a:p>
                      <a:pPr algn="ctr"/>
                      <a:endParaRPr lang="en-US" sz="2000" b="1" dirty="0">
                        <a:solidFill>
                          <a:schemeClr val="tx1">
                            <a:lumMod val="50000"/>
                          </a:schemeClr>
                        </a:solidFill>
                      </a:endParaRPr>
                    </a:p>
                  </a:txBody>
                  <a:tcPr anchor="ctr"/>
                </a:tc>
                <a:tc>
                  <a:txBody>
                    <a:bodyPr/>
                    <a:lstStyle/>
                    <a:p>
                      <a:pPr algn="ctr"/>
                      <a:r>
                        <a:rPr lang="en-US" sz="2000" u="sng" dirty="0"/>
                        <a:t>Not Available</a:t>
                      </a:r>
                      <a:endParaRPr lang="en-US" sz="2000" b="1" u="sng" dirty="0">
                        <a:solidFill>
                          <a:schemeClr val="tx1">
                            <a:lumMod val="50000"/>
                          </a:schemeClr>
                        </a:solidFill>
                      </a:endParaRPr>
                    </a:p>
                  </a:txBody>
                  <a:tcPr anchor="ctr"/>
                </a:tc>
                <a:extLst>
                  <a:ext uri="{0D108BD9-81ED-4DB2-BD59-A6C34878D82A}">
                    <a16:rowId xmlns:a16="http://schemas.microsoft.com/office/drawing/2014/main" val="10001"/>
                  </a:ext>
                </a:extLst>
              </a:tr>
              <a:tr h="604408">
                <a:tc>
                  <a:txBody>
                    <a:bodyPr/>
                    <a:lstStyle/>
                    <a:p>
                      <a:pPr algn="ctr"/>
                      <a:r>
                        <a:rPr lang="en-US" sz="2000" dirty="0"/>
                        <a:t>KITE Student</a:t>
                      </a:r>
                      <a:r>
                        <a:rPr lang="en-US" sz="2000" baseline="0" dirty="0"/>
                        <a:t> Portal</a:t>
                      </a:r>
                      <a:endParaRPr lang="en-US" sz="2000" dirty="0">
                        <a:solidFill>
                          <a:srgbClr val="00000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mn-ea"/>
                          <a:cs typeface="+mn-cs"/>
                        </a:rPr>
                        <a:t>7.0</a:t>
                      </a:r>
                    </a:p>
                  </a:txBody>
                  <a:tcPr anchor="ctr"/>
                </a:tc>
                <a:tc>
                  <a:txBody>
                    <a:bodyPr/>
                    <a:lstStyle/>
                    <a:p>
                      <a:pPr algn="ctr"/>
                      <a:r>
                        <a:rPr lang="en-US" sz="2000" b="0" dirty="0">
                          <a:solidFill>
                            <a:schemeClr val="tx1"/>
                          </a:solidFill>
                        </a:rPr>
                        <a:t>7.0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TBD</a:t>
                      </a:r>
                    </a:p>
                  </a:txBody>
                  <a:tcPr anchor="ctr"/>
                </a:tc>
                <a:tc>
                  <a:txBody>
                    <a:bodyPr/>
                    <a:lstStyle/>
                    <a:p>
                      <a:pPr algn="ctr"/>
                      <a:r>
                        <a:rPr lang="en-US" sz="2000" dirty="0"/>
                        <a:t>Must uninstall and reinstall</a:t>
                      </a:r>
                      <a:r>
                        <a:rPr lang="en-US" sz="2000" baseline="0" dirty="0"/>
                        <a:t> on all student devices</a:t>
                      </a:r>
                      <a:endParaRPr lang="en-US" sz="2000" dirty="0">
                        <a:solidFill>
                          <a:srgbClr val="00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903946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270157" cy="756418"/>
          </a:xfrm>
        </p:spPr>
        <p:txBody>
          <a:bodyPr anchor="ctr">
            <a:normAutofit/>
          </a:bodyPr>
          <a:lstStyle/>
          <a:p>
            <a:r>
              <a:rPr lang="en-US" sz="3600" b="1" dirty="0">
                <a:latin typeface="+mn-lt"/>
              </a:rPr>
              <a:t>DLM Supported Devices and OS for 2020-21</a:t>
            </a:r>
            <a:endParaRPr lang="en-US" sz="3600" b="1" baseline="30000" dirty="0">
              <a:latin typeface="+mn-lt"/>
            </a:endParaRP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7726FA2-3EC9-4717-AD62-D8C823692DD3}"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47</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73D660A3-E308-41FE-9AD8-DA16A7A2C55D}"/>
              </a:ext>
            </a:extLst>
          </p:cNvPr>
          <p:cNvSpPr/>
          <p:nvPr/>
        </p:nvSpPr>
        <p:spPr>
          <a:xfrm>
            <a:off x="274319" y="1505243"/>
            <a:ext cx="8588327" cy="4524315"/>
          </a:xfrm>
          <a:prstGeom prst="rect">
            <a:avLst/>
          </a:prstGeom>
        </p:spPr>
        <p:txBody>
          <a:bodyPr wrap="square">
            <a:spAutoFit/>
          </a:bodyPr>
          <a:lstStyle/>
          <a:p>
            <a:pPr lvl="0"/>
            <a:r>
              <a:rPr lang="en-US" sz="3200" dirty="0">
                <a:solidFill>
                  <a:srgbClr val="172B4D"/>
                </a:solidFill>
              </a:rPr>
              <a:t>The following devices and operating systems are supported for the 2020-21 school year:</a:t>
            </a:r>
          </a:p>
          <a:p>
            <a:pPr lvl="0"/>
            <a:endParaRPr kumimoji="0" lang="en-US" sz="2800" b="0" i="0" u="none" strike="noStrike" kern="1200" cap="none" spc="0" normalizeH="0" baseline="0" noProof="0" dirty="0">
              <a:ln>
                <a:noFill/>
              </a:ln>
              <a:solidFill>
                <a:srgbClr val="172B4D"/>
              </a:solidFill>
              <a:effectLst/>
              <a:uLnTx/>
              <a:uFillTx/>
              <a:latin typeface="-apple-system"/>
              <a:ea typeface="+mn-ea"/>
              <a:cs typeface="+mn-cs"/>
            </a:endParaRPr>
          </a:p>
          <a:p>
            <a:pPr marL="742950" lvl="1" indent="-285750">
              <a:buFont typeface="Arial" panose="020B0604020202020204" pitchFamily="34" charset="0"/>
              <a:buChar char="•"/>
            </a:pPr>
            <a:r>
              <a:rPr lang="en-US" sz="2800" dirty="0">
                <a:solidFill>
                  <a:srgbClr val="172B4D"/>
                </a:solidFill>
                <a:latin typeface="-apple-system"/>
              </a:rPr>
              <a:t>Desktops and laptops running Windows 8.1, or 10</a:t>
            </a:r>
          </a:p>
          <a:p>
            <a:pPr marL="742950" lvl="1" indent="-285750">
              <a:buFont typeface="Arial" panose="020B0604020202020204" pitchFamily="34" charset="0"/>
              <a:buChar char="•"/>
            </a:pPr>
            <a:endParaRPr lang="en-US" sz="2800" dirty="0">
              <a:solidFill>
                <a:srgbClr val="172B4D"/>
              </a:solidFill>
              <a:latin typeface="-apple-system"/>
            </a:endParaRPr>
          </a:p>
          <a:p>
            <a:pPr marL="742950" lvl="1" indent="-285750">
              <a:buFont typeface="Arial" panose="020B0604020202020204" pitchFamily="34" charset="0"/>
              <a:buChar char="•"/>
            </a:pPr>
            <a:r>
              <a:rPr lang="en-US" sz="2800" dirty="0">
                <a:solidFill>
                  <a:srgbClr val="172B4D"/>
                </a:solidFill>
                <a:latin typeface="-apple-system"/>
              </a:rPr>
              <a:t>Desktops and laptops running macOS 10.13–10.15</a:t>
            </a:r>
          </a:p>
          <a:p>
            <a:pPr marL="742950" lvl="1" indent="-285750">
              <a:buFont typeface="Arial" panose="020B0604020202020204" pitchFamily="34" charset="0"/>
              <a:buChar char="•"/>
            </a:pPr>
            <a:endParaRPr lang="en-US" sz="2800" dirty="0">
              <a:solidFill>
                <a:srgbClr val="172B4D"/>
              </a:solidFill>
              <a:latin typeface="-apple-system"/>
            </a:endParaRPr>
          </a:p>
          <a:p>
            <a:pPr marL="742950" lvl="1" indent="-285750">
              <a:buFont typeface="Arial" panose="020B0604020202020204" pitchFamily="34" charset="0"/>
              <a:buChar char="•"/>
            </a:pPr>
            <a:r>
              <a:rPr lang="en-US" sz="2800" dirty="0">
                <a:solidFill>
                  <a:srgbClr val="172B4D"/>
                </a:solidFill>
                <a:latin typeface="-apple-system"/>
              </a:rPr>
              <a:t>Chromebooks running </a:t>
            </a:r>
            <a:r>
              <a:rPr lang="en-US" sz="2800" dirty="0" err="1">
                <a:solidFill>
                  <a:srgbClr val="172B4D"/>
                </a:solidFill>
                <a:latin typeface="-apple-system"/>
              </a:rPr>
              <a:t>ChromeOS</a:t>
            </a:r>
            <a:r>
              <a:rPr lang="en-US" sz="2800" dirty="0">
                <a:solidFill>
                  <a:srgbClr val="172B4D"/>
                </a:solidFill>
                <a:latin typeface="-apple-system"/>
              </a:rPr>
              <a:t> 74+</a:t>
            </a:r>
          </a:p>
          <a:p>
            <a:pPr marL="742950" lvl="1" indent="-285750">
              <a:buFont typeface="Arial" panose="020B0604020202020204" pitchFamily="34" charset="0"/>
              <a:buChar char="•"/>
            </a:pPr>
            <a:endParaRPr lang="en-US" sz="2800" dirty="0">
              <a:solidFill>
                <a:srgbClr val="172B4D"/>
              </a:solidFill>
              <a:latin typeface="-apple-system"/>
            </a:endParaRPr>
          </a:p>
          <a:p>
            <a:pPr marL="742950" lvl="1" indent="-285750">
              <a:buFont typeface="Arial" panose="020B0604020202020204" pitchFamily="34" charset="0"/>
              <a:buChar char="•"/>
            </a:pPr>
            <a:r>
              <a:rPr lang="pt-BR" sz="2800" dirty="0">
                <a:solidFill>
                  <a:srgbClr val="172B4D"/>
                </a:solidFill>
                <a:latin typeface="-apple-system"/>
              </a:rPr>
              <a:t>iPads running iOS 12 – iPadOS 13.3.1</a:t>
            </a:r>
            <a:endParaRPr kumimoji="0" lang="en-US" sz="2800" b="0" i="0" u="none" strike="noStrike" kern="1200" cap="none" spc="0" normalizeH="0" baseline="0" noProof="0" dirty="0">
              <a:ln>
                <a:noFill/>
              </a:ln>
              <a:solidFill>
                <a:srgbClr val="172B4D"/>
              </a:solidFill>
              <a:effectLst/>
              <a:uLnTx/>
              <a:uFillTx/>
              <a:latin typeface="-apple-system"/>
              <a:ea typeface="+mn-ea"/>
              <a:cs typeface="+mn-cs"/>
            </a:endParaRPr>
          </a:p>
        </p:txBody>
      </p:sp>
    </p:spTree>
    <p:extLst>
      <p:ext uri="{BB962C8B-B14F-4D97-AF65-F5344CB8AC3E}">
        <p14:creationId xmlns:p14="http://schemas.microsoft.com/office/powerpoint/2010/main" val="15378693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a:latin typeface="+mn-lt"/>
              </a:rPr>
              <a:t>CoAlt Training</a:t>
            </a:r>
          </a:p>
        </p:txBody>
      </p:sp>
      <p:sp>
        <p:nvSpPr>
          <p:cNvPr id="9" name="Content Placeholder 8"/>
          <p:cNvSpPr>
            <a:spLocks noGrp="1"/>
          </p:cNvSpPr>
          <p:nvPr>
            <p:ph idx="1"/>
          </p:nvPr>
        </p:nvSpPr>
        <p:spPr>
          <a:xfrm>
            <a:off x="274320" y="1359243"/>
            <a:ext cx="8241030" cy="5014055"/>
          </a:xfrm>
        </p:spPr>
        <p:txBody>
          <a:bodyPr>
            <a:noAutofit/>
          </a:bodyPr>
          <a:lstStyle/>
          <a:p>
            <a:pPr marL="285750" indent="-285750">
              <a:buFont typeface="Arial" panose="020B0604020202020204" pitchFamily="34" charset="0"/>
              <a:buChar char="•"/>
            </a:pPr>
            <a:r>
              <a:rPr lang="en-US" dirty="0">
                <a:solidFill>
                  <a:schemeClr val="tx1"/>
                </a:solidFill>
              </a:rPr>
              <a:t>Train teachers in all parts of the </a:t>
            </a:r>
            <a:r>
              <a:rPr lang="en-US" dirty="0" err="1">
                <a:solidFill>
                  <a:schemeClr val="tx1"/>
                </a:solidFill>
              </a:rPr>
              <a:t>CoAlt</a:t>
            </a:r>
            <a:r>
              <a:rPr lang="en-US" dirty="0">
                <a:solidFill>
                  <a:schemeClr val="tx1"/>
                </a:solidFill>
              </a:rPr>
              <a:t> assessment</a:t>
            </a:r>
          </a:p>
          <a:p>
            <a:pPr marL="742950" lvl="1" indent="-285750"/>
            <a:r>
              <a:rPr lang="en-US" dirty="0"/>
              <a:t>One combined module that contains all content areas</a:t>
            </a:r>
          </a:p>
          <a:p>
            <a:pPr marL="742950" lvl="1" indent="-285750"/>
            <a:r>
              <a:rPr lang="en-US" dirty="0"/>
              <a:t>Two quizzes</a:t>
            </a:r>
          </a:p>
          <a:p>
            <a:pPr marL="1200150" lvl="2" indent="-285750"/>
            <a:r>
              <a:rPr lang="en-US" dirty="0"/>
              <a:t>One quiz for educators administering all content areas</a:t>
            </a:r>
          </a:p>
          <a:p>
            <a:pPr marL="1200150" lvl="2" indent="-285750"/>
            <a:r>
              <a:rPr lang="en-US" dirty="0"/>
              <a:t>One quiz for educators only administering ELA/math</a:t>
            </a:r>
          </a:p>
          <a:p>
            <a:pPr marL="742950" lvl="1" indent="-285750"/>
            <a:r>
              <a:rPr lang="en-US" dirty="0"/>
              <a:t>Hosted on DLM Training Courses site</a:t>
            </a:r>
          </a:p>
          <a:p>
            <a:pPr marL="742950" lvl="1" indent="-285750"/>
            <a:r>
              <a:rPr lang="en-US" dirty="0"/>
              <a:t>Auto enrollment from Educator Portal</a:t>
            </a:r>
          </a:p>
          <a:p>
            <a:pPr marL="742950" lvl="1" indent="-285750"/>
            <a:endParaRPr lang="en-US" sz="800" dirty="0">
              <a:solidFill>
                <a:schemeClr val="tx1"/>
              </a:solidFill>
            </a:endParaRPr>
          </a:p>
          <a:p>
            <a:pPr marL="342900" indent="-342900">
              <a:buFont typeface="Arial" panose="020B0604020202020204" pitchFamily="34" charset="0"/>
              <a:buChar char="•"/>
            </a:pPr>
            <a:r>
              <a:rPr lang="en-US" dirty="0">
                <a:solidFill>
                  <a:schemeClr val="tx1"/>
                </a:solidFill>
              </a:rPr>
              <a:t>DAC-specific training</a:t>
            </a:r>
          </a:p>
          <a:p>
            <a:pPr marL="800100" lvl="1" indent="-342900"/>
            <a:r>
              <a:rPr lang="en-US" dirty="0"/>
              <a:t>Posted on CDE Training page at </a:t>
            </a:r>
            <a:r>
              <a:rPr lang="en-US" dirty="0">
                <a:hlinkClick r:id="rId2"/>
              </a:rPr>
              <a:t>http://www.cde.state.co.us/assessment/training-coalt</a:t>
            </a:r>
            <a:endParaRPr lang="en-US" dirty="0">
              <a:solidFill>
                <a:schemeClr val="tx1"/>
              </a:solidFill>
            </a:endParaRP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48</a:t>
            </a:fld>
            <a:endParaRPr lang="en-US" dirty="0"/>
          </a:p>
        </p:txBody>
      </p:sp>
    </p:spTree>
    <p:extLst>
      <p:ext uri="{BB962C8B-B14F-4D97-AF65-F5344CB8AC3E}">
        <p14:creationId xmlns:p14="http://schemas.microsoft.com/office/powerpoint/2010/main" val="22695053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a:latin typeface="+mn-lt"/>
              </a:rPr>
              <a:t>Thank you!</a:t>
            </a:r>
          </a:p>
        </p:txBody>
      </p:sp>
      <p:sp>
        <p:nvSpPr>
          <p:cNvPr id="3" name="Slide Number Placeholder 2"/>
          <p:cNvSpPr>
            <a:spLocks noGrp="1"/>
          </p:cNvSpPr>
          <p:nvPr>
            <p:ph type="sldNum" sz="quarter" idx="12"/>
          </p:nvPr>
        </p:nvSpPr>
        <p:spPr/>
        <p:txBody>
          <a:bodyPr/>
          <a:lstStyle/>
          <a:p>
            <a:fld id="{67726FA2-3EC9-4717-AD62-D8C823692DD3}" type="slidenum">
              <a:rPr lang="en-US" smtClean="0"/>
              <a:pPr/>
              <a:t>49</a:t>
            </a:fld>
            <a:endParaRPr lang="en-US" dirty="0"/>
          </a:p>
        </p:txBody>
      </p:sp>
    </p:spTree>
    <p:extLst>
      <p:ext uri="{BB962C8B-B14F-4D97-AF65-F5344CB8AC3E}">
        <p14:creationId xmlns:p14="http://schemas.microsoft.com/office/powerpoint/2010/main" val="1955634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DC5D-AA3A-4521-8955-7D06C6A929DD}"/>
              </a:ext>
            </a:extLst>
          </p:cNvPr>
          <p:cNvSpPr>
            <a:spLocks noGrp="1"/>
          </p:cNvSpPr>
          <p:nvPr>
            <p:ph type="title"/>
          </p:nvPr>
        </p:nvSpPr>
        <p:spPr>
          <a:xfrm>
            <a:off x="245193" y="210970"/>
            <a:ext cx="8550464" cy="756418"/>
          </a:xfrm>
        </p:spPr>
        <p:txBody>
          <a:bodyPr>
            <a:noAutofit/>
          </a:bodyPr>
          <a:lstStyle/>
          <a:p>
            <a:r>
              <a:rPr lang="en-US" sz="3600" b="1" dirty="0">
                <a:latin typeface="+mn-lt"/>
              </a:rPr>
              <a:t>COVID-19 Policy Implications</a:t>
            </a:r>
            <a:br>
              <a:rPr lang="en-US" sz="3600" b="1" dirty="0">
                <a:latin typeface="+mn-lt"/>
              </a:rPr>
            </a:br>
            <a:r>
              <a:rPr lang="en-US" sz="3600" b="1" dirty="0">
                <a:latin typeface="+mn-lt"/>
              </a:rPr>
              <a:t>Stakeholder Group</a:t>
            </a:r>
          </a:p>
        </p:txBody>
      </p:sp>
      <p:sp>
        <p:nvSpPr>
          <p:cNvPr id="3" name="Content Placeholder 2">
            <a:extLst>
              <a:ext uri="{FF2B5EF4-FFF2-40B4-BE49-F238E27FC236}">
                <a16:creationId xmlns:a16="http://schemas.microsoft.com/office/drawing/2014/main" id="{39972BB9-B794-4C84-88C0-91119003DC45}"/>
              </a:ext>
            </a:extLst>
          </p:cNvPr>
          <p:cNvSpPr>
            <a:spLocks noGrp="1"/>
          </p:cNvSpPr>
          <p:nvPr>
            <p:ph idx="1"/>
          </p:nvPr>
        </p:nvSpPr>
        <p:spPr>
          <a:xfrm>
            <a:off x="146871" y="1282429"/>
            <a:ext cx="8757643" cy="5144589"/>
          </a:xfrm>
        </p:spPr>
        <p:txBody>
          <a:bodyPr>
            <a:noAutofit/>
          </a:bodyPr>
          <a:lstStyle/>
          <a:p>
            <a:r>
              <a:rPr lang="en-US" sz="1800" dirty="0"/>
              <a:t>2020 legislative session - Creation of a stakeholder group to address issues presented by the COVID-19 crisis School Finance Act (</a:t>
            </a:r>
            <a:r>
              <a:rPr lang="en-US" sz="1800" u="sng" dirty="0"/>
              <a:t>HB20-1418)</a:t>
            </a:r>
          </a:p>
          <a:p>
            <a:endParaRPr lang="en-US" sz="300" dirty="0"/>
          </a:p>
          <a:p>
            <a:r>
              <a:rPr lang="en-US" sz="1800" dirty="0"/>
              <a:t>Review impact of the COVID-19 pandemic and the resulting disruption of the 2019-20 school year, including student transition to remote learning and the cancellation of the state assessments, accountability, accreditation, and educator evaluation systems. </a:t>
            </a:r>
          </a:p>
          <a:p>
            <a:endParaRPr lang="en-US" sz="300" dirty="0"/>
          </a:p>
          <a:p>
            <a:r>
              <a:rPr lang="en-US" sz="1800" dirty="0"/>
              <a:t>Discuss how the cancellation of state assessments will impact accountability, accreditation, and educator evaluations during the 2020-21 school year and whether future modifications are needed for these areas in response to the pandemic.</a:t>
            </a:r>
          </a:p>
          <a:p>
            <a:endParaRPr lang="en-US" sz="300" dirty="0"/>
          </a:p>
          <a:p>
            <a:r>
              <a:rPr lang="en-US" sz="1800" dirty="0"/>
              <a:t>Make recommendations regarding whether and how to proceed with state assessments, accountability, accreditation, and educator evaluations during 2020-21 school year and how the systems continue to effectively measure student achievement and growth and provide an accurate, credible, and comparable assessment of the public education system throughout the state following the COVID-19 pandemic.</a:t>
            </a:r>
          </a:p>
          <a:p>
            <a:endParaRPr lang="en-US" sz="300" dirty="0"/>
          </a:p>
          <a:p>
            <a:r>
              <a:rPr lang="en-US" sz="1800" dirty="0"/>
              <a:t>19 committee members will work from fall 2020 through December 2020. By early January 2021, the findings and recommendations from the working group will be completed.</a:t>
            </a:r>
          </a:p>
        </p:txBody>
      </p:sp>
      <p:sp>
        <p:nvSpPr>
          <p:cNvPr id="4" name="Slide Number Placeholder 3">
            <a:extLst>
              <a:ext uri="{FF2B5EF4-FFF2-40B4-BE49-F238E27FC236}">
                <a16:creationId xmlns:a16="http://schemas.microsoft.com/office/drawing/2014/main" id="{85374C22-68E1-4F85-A59A-DE916AA869C2}"/>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128222535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134768"/>
            <a:ext cx="8691978" cy="756418"/>
          </a:xfrm>
        </p:spPr>
        <p:txBody>
          <a:bodyPr>
            <a:noAutofit/>
          </a:bodyPr>
          <a:lstStyle/>
          <a:p>
            <a:r>
              <a:rPr lang="en-US" sz="3600" b="1" dirty="0">
                <a:latin typeface="+mn-lt"/>
              </a:rPr>
              <a:t>Sources of State Content Assessment Requirements</a:t>
            </a:r>
          </a:p>
        </p:txBody>
      </p:sp>
      <p:sp>
        <p:nvSpPr>
          <p:cNvPr id="3" name="Content Placeholder 2"/>
          <p:cNvSpPr>
            <a:spLocks noGrp="1"/>
          </p:cNvSpPr>
          <p:nvPr>
            <p:ph idx="1"/>
          </p:nvPr>
        </p:nvSpPr>
        <p:spPr>
          <a:xfrm>
            <a:off x="628650" y="1463039"/>
            <a:ext cx="7886700" cy="5594986"/>
          </a:xfrm>
        </p:spPr>
        <p:txBody>
          <a:bodyPr>
            <a:normAutofit/>
          </a:bodyPr>
          <a:lstStyle/>
          <a:p>
            <a:r>
              <a:rPr lang="en-US" sz="2600" dirty="0"/>
              <a:t>Colorado’s state (content) assessment system is guided by state law, state rule, federal law/regulations, and Colorado’s ESSA plan.</a:t>
            </a:r>
          </a:p>
          <a:p>
            <a:pPr marL="0" indent="0">
              <a:buNone/>
            </a:pPr>
            <a:endParaRPr lang="en-US" sz="2600" dirty="0"/>
          </a:p>
          <a:p>
            <a:r>
              <a:rPr lang="en-US" sz="2600" dirty="0"/>
              <a:t>Mechanisms for change:</a:t>
            </a:r>
          </a:p>
          <a:p>
            <a:pPr lvl="1"/>
            <a:r>
              <a:rPr lang="en-US" sz="2200" dirty="0"/>
              <a:t>State law – </a:t>
            </a:r>
            <a:r>
              <a:rPr lang="en-US" sz="2200" u="sng" dirty="0"/>
              <a:t>executive order</a:t>
            </a:r>
            <a:r>
              <a:rPr lang="en-US" sz="2200" dirty="0"/>
              <a:t> or legislative</a:t>
            </a:r>
          </a:p>
          <a:p>
            <a:pPr lvl="1"/>
            <a:r>
              <a:rPr lang="en-US" sz="2200" dirty="0"/>
              <a:t>State rule (limited for assessment)  – Board adoption</a:t>
            </a:r>
          </a:p>
          <a:p>
            <a:pPr lvl="1"/>
            <a:r>
              <a:rPr lang="en-US" sz="2200" dirty="0"/>
              <a:t>Federal law/regulation – </a:t>
            </a:r>
            <a:r>
              <a:rPr lang="en-US" sz="2200" u="sng" dirty="0"/>
              <a:t>waiver</a:t>
            </a:r>
            <a:r>
              <a:rPr lang="en-US" sz="2200" dirty="0"/>
              <a:t> (or legislative or  federal department of education adoption)</a:t>
            </a:r>
          </a:p>
          <a:p>
            <a:pPr lvl="1"/>
            <a:r>
              <a:rPr lang="en-US" sz="2200" dirty="0"/>
              <a:t>ESSA plan – CDE revision or addendum, and federal department of education  approval</a:t>
            </a:r>
          </a:p>
          <a:p>
            <a:pPr marL="0" indent="0">
              <a:buNone/>
            </a:pPr>
            <a:br>
              <a:rPr lang="en-US" dirty="0"/>
            </a:b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1895535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963" y="163604"/>
            <a:ext cx="8880065" cy="293596"/>
          </a:xfrm>
        </p:spPr>
        <p:txBody>
          <a:bodyPr>
            <a:normAutofit fontScale="90000"/>
          </a:bodyPr>
          <a:lstStyle/>
          <a:p>
            <a:r>
              <a:rPr lang="en-US" sz="4000" b="1" dirty="0">
                <a:latin typeface="+mn-lt"/>
              </a:rPr>
              <a:t>Sources of State Content Assessment Requirements</a:t>
            </a:r>
            <a:br>
              <a:rPr lang="en-US" sz="1800" dirty="0"/>
            </a:br>
            <a:br>
              <a:rPr lang="en-US" sz="1800" dirty="0"/>
            </a:br>
            <a:endParaRPr lang="en-US" sz="1800" dirty="0"/>
          </a:p>
        </p:txBody>
      </p:sp>
      <p:graphicFrame>
        <p:nvGraphicFramePr>
          <p:cNvPr id="5" name="Content Placeholder 4">
            <a:extLst>
              <a:ext uri="{FF2B5EF4-FFF2-40B4-BE49-F238E27FC236}">
                <a16:creationId xmlns:a16="http://schemas.microsoft.com/office/drawing/2014/main" id="{E71B38CA-4FED-42DF-9326-25F59276127F}"/>
              </a:ext>
            </a:extLst>
          </p:cNvPr>
          <p:cNvGraphicFramePr>
            <a:graphicFrameLocks noGrp="1"/>
          </p:cNvGraphicFramePr>
          <p:nvPr>
            <p:ph idx="1"/>
            <p:extLst>
              <p:ext uri="{D42A27DB-BD31-4B8C-83A1-F6EECF244321}">
                <p14:modId xmlns:p14="http://schemas.microsoft.com/office/powerpoint/2010/main" val="2851185255"/>
              </p:ext>
            </p:extLst>
          </p:nvPr>
        </p:nvGraphicFramePr>
        <p:xfrm>
          <a:off x="628650" y="1801851"/>
          <a:ext cx="7886700" cy="3349548"/>
        </p:xfrm>
        <a:graphic>
          <a:graphicData uri="http://schemas.openxmlformats.org/drawingml/2006/table">
            <a:tbl>
              <a:tblPr/>
              <a:tblGrid>
                <a:gridCol w="2531639">
                  <a:extLst>
                    <a:ext uri="{9D8B030D-6E8A-4147-A177-3AD203B41FA5}">
                      <a16:colId xmlns:a16="http://schemas.microsoft.com/office/drawing/2014/main" val="4206401954"/>
                    </a:ext>
                  </a:extLst>
                </a:gridCol>
                <a:gridCol w="2754767">
                  <a:extLst>
                    <a:ext uri="{9D8B030D-6E8A-4147-A177-3AD203B41FA5}">
                      <a16:colId xmlns:a16="http://schemas.microsoft.com/office/drawing/2014/main" val="3283546293"/>
                    </a:ext>
                  </a:extLst>
                </a:gridCol>
                <a:gridCol w="2600294">
                  <a:extLst>
                    <a:ext uri="{9D8B030D-6E8A-4147-A177-3AD203B41FA5}">
                      <a16:colId xmlns:a16="http://schemas.microsoft.com/office/drawing/2014/main" val="674010420"/>
                    </a:ext>
                  </a:extLst>
                </a:gridCol>
              </a:tblGrid>
              <a:tr h="501179">
                <a:tc>
                  <a:txBody>
                    <a:bodyPr/>
                    <a:lstStyle/>
                    <a:p>
                      <a:pPr algn="ctr" rtl="0" fontAlgn="t">
                        <a:spcBef>
                          <a:spcPts val="0"/>
                        </a:spcBef>
                        <a:spcAft>
                          <a:spcPts val="0"/>
                        </a:spcAft>
                      </a:pPr>
                      <a:r>
                        <a:rPr lang="en-US" sz="2200" b="0" i="0" u="none" strike="noStrike">
                          <a:solidFill>
                            <a:srgbClr val="000000"/>
                          </a:solidFill>
                          <a:effectLst/>
                          <a:latin typeface="+mn-lt"/>
                        </a:rPr>
                        <a:t>Assessment</a:t>
                      </a:r>
                      <a:endParaRPr lang="en-US" sz="1600">
                        <a:effectLst/>
                        <a:latin typeface="+mn-lt"/>
                      </a:endParaRPr>
                    </a:p>
                  </a:txBody>
                  <a:tcPr marL="85818" marR="85818" marT="85818" marB="85818">
                    <a:lnL w="38100" cap="flat" cmpd="sng" algn="ctr">
                      <a:solidFill>
                        <a:srgbClr val="9E9E9E"/>
                      </a:solidFill>
                      <a:prstDash val="solid"/>
                      <a:round/>
                      <a:headEnd type="none" w="med" len="med"/>
                      <a:tailEnd type="none" w="med" len="med"/>
                    </a:lnL>
                    <a:lnR w="38100" cap="flat" cmpd="sng" algn="ctr">
                      <a:solidFill>
                        <a:srgbClr val="9E9E9E"/>
                      </a:solidFill>
                      <a:prstDash val="solid"/>
                      <a:round/>
                      <a:headEnd type="none" w="med" len="med"/>
                      <a:tailEnd type="none" w="med" len="med"/>
                    </a:lnR>
                    <a:lnT w="38100" cap="flat" cmpd="sng" algn="ctr">
                      <a:solidFill>
                        <a:srgbClr val="9E9E9E"/>
                      </a:solidFill>
                      <a:prstDash val="solid"/>
                      <a:round/>
                      <a:headEnd type="none" w="med" len="med"/>
                      <a:tailEnd type="none" w="med" len="med"/>
                    </a:lnT>
                    <a:lnB w="38100" cap="flat" cmpd="sng" algn="ctr">
                      <a:solidFill>
                        <a:srgbClr val="9E9E9E"/>
                      </a:solidFill>
                      <a:prstDash val="solid"/>
                      <a:round/>
                      <a:headEnd type="none" w="med" len="med"/>
                      <a:tailEnd type="none" w="med" len="med"/>
                    </a:lnB>
                    <a:solidFill>
                      <a:srgbClr val="C9DAF8"/>
                    </a:solidFill>
                  </a:tcPr>
                </a:tc>
                <a:tc>
                  <a:txBody>
                    <a:bodyPr/>
                    <a:lstStyle/>
                    <a:p>
                      <a:pPr algn="ctr" rtl="0" fontAlgn="t">
                        <a:spcBef>
                          <a:spcPts val="0"/>
                        </a:spcBef>
                        <a:spcAft>
                          <a:spcPts val="0"/>
                        </a:spcAft>
                      </a:pPr>
                      <a:r>
                        <a:rPr lang="en-US" sz="2200" b="0" i="0" u="none" strike="noStrike">
                          <a:solidFill>
                            <a:srgbClr val="000000"/>
                          </a:solidFill>
                          <a:effectLst/>
                          <a:latin typeface="+mn-lt"/>
                        </a:rPr>
                        <a:t>State Action</a:t>
                      </a:r>
                      <a:endParaRPr lang="en-US" sz="1600">
                        <a:effectLst/>
                        <a:latin typeface="+mn-lt"/>
                      </a:endParaRPr>
                    </a:p>
                  </a:txBody>
                  <a:tcPr marL="85818" marR="85818" marT="85818" marB="85818">
                    <a:lnL w="38100" cap="flat" cmpd="sng" algn="ctr">
                      <a:solidFill>
                        <a:srgbClr val="9E9E9E"/>
                      </a:solidFill>
                      <a:prstDash val="solid"/>
                      <a:round/>
                      <a:headEnd type="none" w="med" len="med"/>
                      <a:tailEnd type="none" w="med" len="med"/>
                    </a:lnL>
                    <a:lnR w="38100" cap="flat" cmpd="sng" algn="ctr">
                      <a:solidFill>
                        <a:srgbClr val="9E9E9E"/>
                      </a:solidFill>
                      <a:prstDash val="solid"/>
                      <a:round/>
                      <a:headEnd type="none" w="med" len="med"/>
                      <a:tailEnd type="none" w="med" len="med"/>
                    </a:lnR>
                    <a:lnT w="38100" cap="flat" cmpd="sng" algn="ctr">
                      <a:solidFill>
                        <a:srgbClr val="9E9E9E"/>
                      </a:solidFill>
                      <a:prstDash val="solid"/>
                      <a:round/>
                      <a:headEnd type="none" w="med" len="med"/>
                      <a:tailEnd type="none" w="med" len="med"/>
                    </a:lnT>
                    <a:lnB w="38100" cap="flat" cmpd="sng" algn="ctr">
                      <a:solidFill>
                        <a:srgbClr val="9E9E9E"/>
                      </a:solidFill>
                      <a:prstDash val="solid"/>
                      <a:round/>
                      <a:headEnd type="none" w="med" len="med"/>
                      <a:tailEnd type="none" w="med" len="med"/>
                    </a:lnB>
                    <a:solidFill>
                      <a:srgbClr val="C9DAF8"/>
                    </a:solidFill>
                  </a:tcPr>
                </a:tc>
                <a:tc>
                  <a:txBody>
                    <a:bodyPr/>
                    <a:lstStyle/>
                    <a:p>
                      <a:pPr algn="ctr" rtl="0" fontAlgn="t">
                        <a:spcBef>
                          <a:spcPts val="0"/>
                        </a:spcBef>
                        <a:spcAft>
                          <a:spcPts val="0"/>
                        </a:spcAft>
                      </a:pPr>
                      <a:r>
                        <a:rPr lang="en-US" sz="2200" b="0" i="0" u="none" strike="noStrike">
                          <a:solidFill>
                            <a:srgbClr val="000000"/>
                          </a:solidFill>
                          <a:effectLst/>
                          <a:latin typeface="+mn-lt"/>
                        </a:rPr>
                        <a:t>Federal Action</a:t>
                      </a:r>
                      <a:endParaRPr lang="en-US" sz="1600">
                        <a:effectLst/>
                        <a:latin typeface="+mn-lt"/>
                      </a:endParaRPr>
                    </a:p>
                  </a:txBody>
                  <a:tcPr marL="85818" marR="85818" marT="85818" marB="85818">
                    <a:lnL w="38100" cap="flat" cmpd="sng" algn="ctr">
                      <a:solidFill>
                        <a:srgbClr val="9E9E9E"/>
                      </a:solidFill>
                      <a:prstDash val="solid"/>
                      <a:round/>
                      <a:headEnd type="none" w="med" len="med"/>
                      <a:tailEnd type="none" w="med" len="med"/>
                    </a:lnL>
                    <a:lnR w="38100" cap="flat" cmpd="sng" algn="ctr">
                      <a:solidFill>
                        <a:srgbClr val="9E9E9E"/>
                      </a:solidFill>
                      <a:prstDash val="solid"/>
                      <a:round/>
                      <a:headEnd type="none" w="med" len="med"/>
                      <a:tailEnd type="none" w="med" len="med"/>
                    </a:lnR>
                    <a:lnT w="38100" cap="flat" cmpd="sng" algn="ctr">
                      <a:solidFill>
                        <a:srgbClr val="9E9E9E"/>
                      </a:solidFill>
                      <a:prstDash val="solid"/>
                      <a:round/>
                      <a:headEnd type="none" w="med" len="med"/>
                      <a:tailEnd type="none" w="med" len="med"/>
                    </a:lnT>
                    <a:lnB w="38100" cap="flat" cmpd="sng" algn="ctr">
                      <a:solidFill>
                        <a:srgbClr val="9E9E9E"/>
                      </a:solidFill>
                      <a:prstDash val="solid"/>
                      <a:round/>
                      <a:headEnd type="none" w="med" len="med"/>
                      <a:tailEnd type="none" w="med" len="med"/>
                    </a:lnB>
                    <a:solidFill>
                      <a:srgbClr val="C9DAF8"/>
                    </a:solidFill>
                  </a:tcPr>
                </a:tc>
                <a:extLst>
                  <a:ext uri="{0D108BD9-81ED-4DB2-BD59-A6C34878D82A}">
                    <a16:rowId xmlns:a16="http://schemas.microsoft.com/office/drawing/2014/main" val="365251783"/>
                  </a:ext>
                </a:extLst>
              </a:tr>
              <a:tr h="1407420">
                <a:tc>
                  <a:txBody>
                    <a:bodyPr/>
                    <a:lstStyle/>
                    <a:p>
                      <a:pPr rtl="0" fontAlgn="t">
                        <a:spcBef>
                          <a:spcPts val="0"/>
                        </a:spcBef>
                        <a:spcAft>
                          <a:spcPts val="0"/>
                        </a:spcAft>
                      </a:pPr>
                      <a:r>
                        <a:rPr lang="en-US" sz="2200" b="0" i="0" u="none" strike="noStrike" dirty="0">
                          <a:solidFill>
                            <a:srgbClr val="000000"/>
                          </a:solidFill>
                          <a:effectLst/>
                          <a:latin typeface="+mn-lt"/>
                        </a:rPr>
                        <a:t>CMAS/</a:t>
                      </a:r>
                      <a:r>
                        <a:rPr lang="en-US" sz="2200" b="0" i="0" u="none" strike="noStrike" dirty="0" err="1">
                          <a:solidFill>
                            <a:srgbClr val="000000"/>
                          </a:solidFill>
                          <a:effectLst/>
                          <a:latin typeface="+mn-lt"/>
                        </a:rPr>
                        <a:t>CoAlt</a:t>
                      </a:r>
                      <a:r>
                        <a:rPr lang="en-US" sz="2200" b="0" i="0" u="none" strike="noStrike" dirty="0">
                          <a:solidFill>
                            <a:srgbClr val="000000"/>
                          </a:solidFill>
                          <a:effectLst/>
                          <a:latin typeface="+mn-lt"/>
                        </a:rPr>
                        <a:t> ELA/Math/Science</a:t>
                      </a:r>
                      <a:endParaRPr lang="en-US" sz="1600" dirty="0">
                        <a:effectLst/>
                        <a:latin typeface="+mn-lt"/>
                      </a:endParaRPr>
                    </a:p>
                    <a:p>
                      <a:pPr rtl="0" fontAlgn="t">
                        <a:spcBef>
                          <a:spcPts val="0"/>
                        </a:spcBef>
                        <a:spcAft>
                          <a:spcPts val="0"/>
                        </a:spcAft>
                      </a:pPr>
                      <a:br>
                        <a:rPr lang="en-US" sz="1600" dirty="0">
                          <a:effectLst/>
                          <a:latin typeface="+mn-lt"/>
                        </a:rPr>
                      </a:br>
                      <a:r>
                        <a:rPr lang="en-US" sz="2200" b="0" i="0" u="none" strike="noStrike" dirty="0">
                          <a:solidFill>
                            <a:srgbClr val="000000"/>
                          </a:solidFill>
                          <a:effectLst/>
                          <a:latin typeface="+mn-lt"/>
                        </a:rPr>
                        <a:t>SAT and </a:t>
                      </a:r>
                      <a:r>
                        <a:rPr lang="en-US" sz="2200" b="0" i="0" u="none" strike="noStrike" dirty="0" err="1">
                          <a:solidFill>
                            <a:srgbClr val="000000"/>
                          </a:solidFill>
                          <a:effectLst/>
                          <a:latin typeface="+mn-lt"/>
                        </a:rPr>
                        <a:t>CoAlt</a:t>
                      </a:r>
                      <a:endParaRPr lang="en-US" sz="1600" dirty="0">
                        <a:effectLst/>
                        <a:latin typeface="+mn-lt"/>
                      </a:endParaRPr>
                    </a:p>
                  </a:txBody>
                  <a:tcPr marL="85818" marR="85818" marT="85818" marB="85818">
                    <a:lnL w="38100" cap="flat" cmpd="sng" algn="ctr">
                      <a:solidFill>
                        <a:srgbClr val="9E9E9E"/>
                      </a:solidFill>
                      <a:prstDash val="solid"/>
                      <a:round/>
                      <a:headEnd type="none" w="med" len="med"/>
                      <a:tailEnd type="none" w="med" len="med"/>
                    </a:lnL>
                    <a:lnR w="38100" cap="flat" cmpd="sng" algn="ctr">
                      <a:solidFill>
                        <a:srgbClr val="9E9E9E"/>
                      </a:solidFill>
                      <a:prstDash val="solid"/>
                      <a:round/>
                      <a:headEnd type="none" w="med" len="med"/>
                      <a:tailEnd type="none" w="med" len="med"/>
                    </a:lnR>
                    <a:lnT w="38100" cap="flat" cmpd="sng" algn="ctr">
                      <a:solidFill>
                        <a:srgbClr val="9E9E9E"/>
                      </a:solidFill>
                      <a:prstDash val="solid"/>
                      <a:round/>
                      <a:headEnd type="none" w="med" len="med"/>
                      <a:tailEnd type="none" w="med" len="med"/>
                    </a:lnT>
                    <a:lnB w="38100"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900" b="0" i="0" u="none" strike="noStrike">
                          <a:solidFill>
                            <a:srgbClr val="000000"/>
                          </a:solidFill>
                          <a:effectLst/>
                          <a:latin typeface="+mn-lt"/>
                        </a:rPr>
                        <a:t>Executive Order: suspended assessment requirements in</a:t>
                      </a:r>
                      <a:endParaRPr lang="en-US" sz="1600">
                        <a:effectLst/>
                        <a:latin typeface="+mn-lt"/>
                      </a:endParaRPr>
                    </a:p>
                    <a:p>
                      <a:pPr rtl="0" fontAlgn="t">
                        <a:spcBef>
                          <a:spcPts val="0"/>
                        </a:spcBef>
                        <a:spcAft>
                          <a:spcPts val="0"/>
                        </a:spcAft>
                      </a:pPr>
                      <a:r>
                        <a:rPr lang="en-US" sz="1900" b="0" i="1" u="none" strike="noStrike">
                          <a:solidFill>
                            <a:srgbClr val="000000"/>
                          </a:solidFill>
                          <a:effectLst/>
                          <a:latin typeface="+mn-lt"/>
                        </a:rPr>
                        <a:t>C.R.S. § 22-7-1006.3 </a:t>
                      </a:r>
                      <a:endParaRPr lang="en-US" sz="1600">
                        <a:effectLst/>
                        <a:latin typeface="+mn-lt"/>
                      </a:endParaRPr>
                    </a:p>
                  </a:txBody>
                  <a:tcPr marL="85818" marR="85818" marT="85818" marB="85818">
                    <a:lnL w="38100" cap="flat" cmpd="sng" algn="ctr">
                      <a:solidFill>
                        <a:srgbClr val="9E9E9E"/>
                      </a:solidFill>
                      <a:prstDash val="solid"/>
                      <a:round/>
                      <a:headEnd type="none" w="med" len="med"/>
                      <a:tailEnd type="none" w="med" len="med"/>
                    </a:lnL>
                    <a:lnR w="38100" cap="flat" cmpd="sng" algn="ctr">
                      <a:solidFill>
                        <a:srgbClr val="9E9E9E"/>
                      </a:solidFill>
                      <a:prstDash val="solid"/>
                      <a:round/>
                      <a:headEnd type="none" w="med" len="med"/>
                      <a:tailEnd type="none" w="med" len="med"/>
                    </a:lnR>
                    <a:lnT w="38100" cap="flat" cmpd="sng" algn="ctr">
                      <a:solidFill>
                        <a:srgbClr val="9E9E9E"/>
                      </a:solidFill>
                      <a:prstDash val="solid"/>
                      <a:round/>
                      <a:headEnd type="none" w="med" len="med"/>
                      <a:tailEnd type="none" w="med" len="med"/>
                    </a:lnT>
                    <a:lnB w="38100"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900" b="0" i="0" u="none" strike="noStrike">
                          <a:solidFill>
                            <a:srgbClr val="000000"/>
                          </a:solidFill>
                          <a:effectLst/>
                          <a:latin typeface="+mn-lt"/>
                        </a:rPr>
                        <a:t>Waiver:</a:t>
                      </a:r>
                      <a:endParaRPr lang="en-US" sz="1600">
                        <a:effectLst/>
                        <a:latin typeface="+mn-lt"/>
                      </a:endParaRPr>
                    </a:p>
                    <a:p>
                      <a:pPr rtl="0" fontAlgn="t">
                        <a:spcBef>
                          <a:spcPts val="0"/>
                        </a:spcBef>
                        <a:spcAft>
                          <a:spcPts val="0"/>
                        </a:spcAft>
                      </a:pPr>
                      <a:r>
                        <a:rPr lang="en-US" sz="1900" b="0" i="0" u="none" strike="noStrike">
                          <a:solidFill>
                            <a:srgbClr val="000000"/>
                          </a:solidFill>
                          <a:effectLst/>
                          <a:latin typeface="+mn-lt"/>
                        </a:rPr>
                        <a:t>waived assessment requirements in ESSA </a:t>
                      </a:r>
                      <a:r>
                        <a:rPr lang="en-US" sz="1900" b="0" i="1" u="none" strike="noStrike">
                          <a:solidFill>
                            <a:srgbClr val="000000"/>
                          </a:solidFill>
                          <a:effectLst/>
                          <a:latin typeface="+mn-lt"/>
                        </a:rPr>
                        <a:t>Section 1111(b)(2) </a:t>
                      </a:r>
                      <a:endParaRPr lang="en-US" sz="1600">
                        <a:effectLst/>
                        <a:latin typeface="+mn-lt"/>
                      </a:endParaRPr>
                    </a:p>
                  </a:txBody>
                  <a:tcPr marL="85818" marR="85818" marT="85818" marB="85818">
                    <a:lnL w="38100" cap="flat" cmpd="sng" algn="ctr">
                      <a:solidFill>
                        <a:srgbClr val="9E9E9E"/>
                      </a:solidFill>
                      <a:prstDash val="solid"/>
                      <a:round/>
                      <a:headEnd type="none" w="med" len="med"/>
                      <a:tailEnd type="none" w="med" len="med"/>
                    </a:lnL>
                    <a:lnR w="38100" cap="flat" cmpd="sng" algn="ctr">
                      <a:solidFill>
                        <a:srgbClr val="9E9E9E"/>
                      </a:solidFill>
                      <a:prstDash val="solid"/>
                      <a:round/>
                      <a:headEnd type="none" w="med" len="med"/>
                      <a:tailEnd type="none" w="med" len="med"/>
                    </a:lnR>
                    <a:lnT w="38100" cap="flat" cmpd="sng" algn="ctr">
                      <a:solidFill>
                        <a:srgbClr val="9E9E9E"/>
                      </a:solidFill>
                      <a:prstDash val="solid"/>
                      <a:round/>
                      <a:headEnd type="none" w="med" len="med"/>
                      <a:tailEnd type="none" w="med" len="med"/>
                    </a:lnT>
                    <a:lnB w="3810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4248314449"/>
                  </a:ext>
                </a:extLst>
              </a:tr>
              <a:tr h="1407420">
                <a:tc>
                  <a:txBody>
                    <a:bodyPr/>
                    <a:lstStyle/>
                    <a:p>
                      <a:pPr rtl="0" fontAlgn="t">
                        <a:spcBef>
                          <a:spcPts val="0"/>
                        </a:spcBef>
                        <a:spcAft>
                          <a:spcPts val="0"/>
                        </a:spcAft>
                      </a:pPr>
                      <a:r>
                        <a:rPr lang="en-US" sz="2200" b="0" i="0" u="none" strike="noStrike" dirty="0">
                          <a:solidFill>
                            <a:srgbClr val="000000"/>
                          </a:solidFill>
                          <a:effectLst/>
                          <a:latin typeface="+mn-lt"/>
                        </a:rPr>
                        <a:t>CMAS/</a:t>
                      </a:r>
                      <a:r>
                        <a:rPr lang="en-US" sz="2200" b="0" i="0" u="none" strike="noStrike" dirty="0" err="1">
                          <a:solidFill>
                            <a:srgbClr val="000000"/>
                          </a:solidFill>
                          <a:effectLst/>
                          <a:latin typeface="+mn-lt"/>
                        </a:rPr>
                        <a:t>CoAlt</a:t>
                      </a:r>
                      <a:endParaRPr lang="en-US" sz="1600" dirty="0">
                        <a:effectLst/>
                        <a:latin typeface="+mn-lt"/>
                      </a:endParaRPr>
                    </a:p>
                    <a:p>
                      <a:pPr rtl="0" fontAlgn="t">
                        <a:spcBef>
                          <a:spcPts val="0"/>
                        </a:spcBef>
                        <a:spcAft>
                          <a:spcPts val="0"/>
                        </a:spcAft>
                      </a:pPr>
                      <a:r>
                        <a:rPr lang="en-US" sz="2200" b="0" i="0" u="none" strike="noStrike" dirty="0">
                          <a:solidFill>
                            <a:srgbClr val="000000"/>
                          </a:solidFill>
                          <a:effectLst/>
                          <a:latin typeface="+mn-lt"/>
                        </a:rPr>
                        <a:t>Social Studies</a:t>
                      </a:r>
                      <a:endParaRPr lang="en-US" sz="1600" dirty="0">
                        <a:effectLst/>
                        <a:latin typeface="+mn-lt"/>
                      </a:endParaRPr>
                    </a:p>
                    <a:p>
                      <a:pPr rtl="0" fontAlgn="t">
                        <a:spcBef>
                          <a:spcPts val="0"/>
                        </a:spcBef>
                        <a:spcAft>
                          <a:spcPts val="0"/>
                        </a:spcAft>
                      </a:pPr>
                      <a:br>
                        <a:rPr lang="en-US" sz="1600" dirty="0">
                          <a:effectLst/>
                          <a:latin typeface="+mn-lt"/>
                        </a:rPr>
                      </a:br>
                      <a:r>
                        <a:rPr lang="en-US" sz="2200" b="0" i="0" u="none" strike="noStrike" dirty="0">
                          <a:solidFill>
                            <a:srgbClr val="000000"/>
                          </a:solidFill>
                          <a:effectLst/>
                          <a:latin typeface="+mn-lt"/>
                        </a:rPr>
                        <a:t>PSAT and </a:t>
                      </a:r>
                      <a:r>
                        <a:rPr lang="en-US" sz="2200" b="0" i="0" u="none" strike="noStrike" dirty="0" err="1">
                          <a:solidFill>
                            <a:srgbClr val="000000"/>
                          </a:solidFill>
                          <a:effectLst/>
                          <a:latin typeface="+mn-lt"/>
                        </a:rPr>
                        <a:t>CoAlt</a:t>
                      </a:r>
                      <a:endParaRPr lang="en-US" sz="1600" dirty="0">
                        <a:effectLst/>
                        <a:latin typeface="+mn-lt"/>
                      </a:endParaRPr>
                    </a:p>
                  </a:txBody>
                  <a:tcPr marL="85818" marR="85818" marT="85818" marB="85818">
                    <a:lnL w="38100" cap="flat" cmpd="sng" algn="ctr">
                      <a:solidFill>
                        <a:srgbClr val="9E9E9E"/>
                      </a:solidFill>
                      <a:prstDash val="solid"/>
                      <a:round/>
                      <a:headEnd type="none" w="med" len="med"/>
                      <a:tailEnd type="none" w="med" len="med"/>
                    </a:lnL>
                    <a:lnR w="38100" cap="flat" cmpd="sng" algn="ctr">
                      <a:solidFill>
                        <a:srgbClr val="9E9E9E"/>
                      </a:solidFill>
                      <a:prstDash val="solid"/>
                      <a:round/>
                      <a:headEnd type="none" w="med" len="med"/>
                      <a:tailEnd type="none" w="med" len="med"/>
                    </a:lnR>
                    <a:lnT w="38100" cap="flat" cmpd="sng" algn="ctr">
                      <a:solidFill>
                        <a:srgbClr val="9E9E9E"/>
                      </a:solidFill>
                      <a:prstDash val="solid"/>
                      <a:round/>
                      <a:headEnd type="none" w="med" len="med"/>
                      <a:tailEnd type="none" w="med" len="med"/>
                    </a:lnT>
                    <a:lnB w="38100"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900" b="0" i="0" u="none" strike="noStrike">
                          <a:solidFill>
                            <a:srgbClr val="000000"/>
                          </a:solidFill>
                          <a:effectLst/>
                          <a:latin typeface="+mn-lt"/>
                        </a:rPr>
                        <a:t>Executive Order: suspended assessment requirements in </a:t>
                      </a:r>
                      <a:endParaRPr lang="en-US" sz="1600">
                        <a:effectLst/>
                        <a:latin typeface="+mn-lt"/>
                      </a:endParaRPr>
                    </a:p>
                    <a:p>
                      <a:pPr rtl="0" fontAlgn="t">
                        <a:spcBef>
                          <a:spcPts val="0"/>
                        </a:spcBef>
                        <a:spcAft>
                          <a:spcPts val="0"/>
                        </a:spcAft>
                      </a:pPr>
                      <a:r>
                        <a:rPr lang="en-US" sz="1900" b="0" i="1" u="none" strike="noStrike">
                          <a:solidFill>
                            <a:srgbClr val="000000"/>
                          </a:solidFill>
                          <a:effectLst/>
                          <a:latin typeface="+mn-lt"/>
                        </a:rPr>
                        <a:t>C.R.S. § 22-7-1006.3 </a:t>
                      </a:r>
                      <a:endParaRPr lang="en-US" sz="1600">
                        <a:effectLst/>
                        <a:latin typeface="+mn-lt"/>
                      </a:endParaRPr>
                    </a:p>
                  </a:txBody>
                  <a:tcPr marL="85818" marR="85818" marT="85818" marB="85818">
                    <a:lnL w="38100" cap="flat" cmpd="sng" algn="ctr">
                      <a:solidFill>
                        <a:srgbClr val="9E9E9E"/>
                      </a:solidFill>
                      <a:prstDash val="solid"/>
                      <a:round/>
                      <a:headEnd type="none" w="med" len="med"/>
                      <a:tailEnd type="none" w="med" len="med"/>
                    </a:lnL>
                    <a:lnR w="38100" cap="flat" cmpd="sng" algn="ctr">
                      <a:solidFill>
                        <a:srgbClr val="9E9E9E"/>
                      </a:solidFill>
                      <a:prstDash val="solid"/>
                      <a:round/>
                      <a:headEnd type="none" w="med" len="med"/>
                      <a:tailEnd type="none" w="med" len="med"/>
                    </a:lnR>
                    <a:lnT w="38100" cap="flat" cmpd="sng" algn="ctr">
                      <a:solidFill>
                        <a:srgbClr val="9E9E9E"/>
                      </a:solidFill>
                      <a:prstDash val="solid"/>
                      <a:round/>
                      <a:headEnd type="none" w="med" len="med"/>
                      <a:tailEnd type="none" w="med" len="med"/>
                    </a:lnT>
                    <a:lnB w="38100"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900" b="0" i="0" u="none" strike="noStrike" dirty="0">
                          <a:solidFill>
                            <a:srgbClr val="000000"/>
                          </a:solidFill>
                          <a:effectLst/>
                          <a:latin typeface="+mn-lt"/>
                        </a:rPr>
                        <a:t>Not applicable</a:t>
                      </a:r>
                      <a:endParaRPr lang="en-US" sz="1600" dirty="0">
                        <a:effectLst/>
                        <a:latin typeface="+mn-lt"/>
                      </a:endParaRPr>
                    </a:p>
                  </a:txBody>
                  <a:tcPr marL="85818" marR="85818" marT="85818" marB="85818">
                    <a:lnL w="38100" cap="flat" cmpd="sng" algn="ctr">
                      <a:solidFill>
                        <a:srgbClr val="9E9E9E"/>
                      </a:solidFill>
                      <a:prstDash val="solid"/>
                      <a:round/>
                      <a:headEnd type="none" w="med" len="med"/>
                      <a:tailEnd type="none" w="med" len="med"/>
                    </a:lnL>
                    <a:lnR w="38100" cap="flat" cmpd="sng" algn="ctr">
                      <a:solidFill>
                        <a:srgbClr val="9E9E9E"/>
                      </a:solidFill>
                      <a:prstDash val="solid"/>
                      <a:round/>
                      <a:headEnd type="none" w="med" len="med"/>
                      <a:tailEnd type="none" w="med" len="med"/>
                    </a:lnR>
                    <a:lnT w="38100" cap="flat" cmpd="sng" algn="ctr">
                      <a:solidFill>
                        <a:srgbClr val="9E9E9E"/>
                      </a:solidFill>
                      <a:prstDash val="solid"/>
                      <a:round/>
                      <a:headEnd type="none" w="med" len="med"/>
                      <a:tailEnd type="none" w="med" len="med"/>
                    </a:lnT>
                    <a:lnB w="3810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080575951"/>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
        <p:nvSpPr>
          <p:cNvPr id="6" name="Rectangle 1">
            <a:extLst>
              <a:ext uri="{FF2B5EF4-FFF2-40B4-BE49-F238E27FC236}">
                <a16:creationId xmlns:a16="http://schemas.microsoft.com/office/drawing/2014/main" id="{BB0B73A3-54BC-402D-8088-552F5B2B8D2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09603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50EB9A-2F39-4AA7-ACB7-F04B1A21D928}"/>
              </a:ext>
            </a:extLst>
          </p:cNvPr>
          <p:cNvSpPr>
            <a:spLocks noGrp="1"/>
          </p:cNvSpPr>
          <p:nvPr>
            <p:ph type="ctrTitle"/>
          </p:nvPr>
        </p:nvSpPr>
        <p:spPr/>
        <p:txBody>
          <a:bodyPr>
            <a:normAutofit fontScale="90000"/>
          </a:bodyPr>
          <a:lstStyle/>
          <a:p>
            <a:r>
              <a:rPr lang="en-US" sz="4800" b="1" dirty="0">
                <a:latin typeface="+mn-lt"/>
              </a:rPr>
              <a:t>DTC Responsibilities and Privileges</a:t>
            </a:r>
            <a:br>
              <a:rPr lang="en-US" sz="4800" b="1" dirty="0">
                <a:latin typeface="+mn-lt"/>
              </a:rPr>
            </a:br>
            <a:br>
              <a:rPr lang="en-US" sz="4800" b="1" dirty="0">
                <a:latin typeface="+mn-lt"/>
              </a:rPr>
            </a:br>
            <a:endParaRPr lang="en-US" sz="4800" b="1" dirty="0">
              <a:latin typeface="+mn-lt"/>
            </a:endParaRPr>
          </a:p>
        </p:txBody>
      </p:sp>
      <p:sp>
        <p:nvSpPr>
          <p:cNvPr id="4" name="Slide Number Placeholder 3">
            <a:extLst>
              <a:ext uri="{FF2B5EF4-FFF2-40B4-BE49-F238E27FC236}">
                <a16:creationId xmlns:a16="http://schemas.microsoft.com/office/drawing/2014/main" id="{63CBB125-02BB-4E8C-9DE3-BCE3833D847F}"/>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3003959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024867" cy="756418"/>
          </a:xfrm>
        </p:spPr>
        <p:txBody>
          <a:bodyPr anchor="ctr">
            <a:noAutofit/>
          </a:bodyPr>
          <a:lstStyle/>
          <a:p>
            <a:r>
              <a:rPr lang="en-US" sz="3600" b="1" dirty="0">
                <a:latin typeface="+mn-lt"/>
              </a:rPr>
              <a:t>District Technology Coordinator (DTC)</a:t>
            </a:r>
          </a:p>
        </p:txBody>
      </p:sp>
      <p:sp>
        <p:nvSpPr>
          <p:cNvPr id="3" name="Content Placeholder 2"/>
          <p:cNvSpPr>
            <a:spLocks noGrp="1"/>
          </p:cNvSpPr>
          <p:nvPr>
            <p:ph idx="1"/>
          </p:nvPr>
        </p:nvSpPr>
        <p:spPr>
          <a:xfrm>
            <a:off x="274320" y="1309816"/>
            <a:ext cx="8241030" cy="5253354"/>
          </a:xfrm>
        </p:spPr>
        <p:txBody>
          <a:bodyPr>
            <a:normAutofit/>
          </a:bodyPr>
          <a:lstStyle/>
          <a:p>
            <a:r>
              <a:rPr lang="en-US" dirty="0">
                <a:solidFill>
                  <a:schemeClr val="tx1"/>
                </a:solidFill>
              </a:rPr>
              <a:t>DTC responsibilities and privileges</a:t>
            </a:r>
          </a:p>
          <a:p>
            <a:pPr marL="1028700" lvl="1" indent="-342900"/>
            <a:r>
              <a:rPr lang="en-US" dirty="0">
                <a:solidFill>
                  <a:schemeClr val="tx1"/>
                </a:solidFill>
              </a:rPr>
              <a:t>Primary technology contact for the district who w</a:t>
            </a:r>
            <a:r>
              <a:rPr lang="en-US" dirty="0"/>
              <a:t>orks with </a:t>
            </a:r>
            <a:r>
              <a:rPr lang="en-US" dirty="0">
                <a:solidFill>
                  <a:schemeClr val="tx1"/>
                </a:solidFill>
              </a:rPr>
              <a:t>CDE Assessment Division regarding online administration of state assessments</a:t>
            </a:r>
          </a:p>
          <a:p>
            <a:pPr marL="1485900" lvl="2" indent="-342900"/>
            <a:r>
              <a:rPr lang="en-US" dirty="0">
                <a:solidFill>
                  <a:schemeClr val="tx1"/>
                </a:solidFill>
              </a:rPr>
              <a:t>Receive critical, in-depth testing vendor communications directly from CDE during administrations</a:t>
            </a:r>
          </a:p>
          <a:p>
            <a:pPr marL="1485900" lvl="2" indent="-342900"/>
            <a:r>
              <a:rPr lang="en-US" dirty="0">
                <a:solidFill>
                  <a:schemeClr val="tx1"/>
                </a:solidFill>
              </a:rPr>
              <a:t>Communicate pertinent technology information to district stakeholders concerning the online administration of state assessments</a:t>
            </a:r>
          </a:p>
          <a:p>
            <a:pPr marL="1028700" lvl="1" indent="-342900"/>
            <a:r>
              <a:rPr lang="en-US" dirty="0">
                <a:solidFill>
                  <a:schemeClr val="tx1"/>
                </a:solidFill>
              </a:rPr>
              <a:t>DTC support for CMAS math, ELA, science and social studies</a:t>
            </a:r>
          </a:p>
          <a:p>
            <a:pPr marL="1485900" lvl="2" indent="-342900"/>
            <a:r>
              <a:rPr lang="en-US" sz="1900" dirty="0">
                <a:solidFill>
                  <a:schemeClr val="tx1"/>
                </a:solidFill>
              </a:rPr>
              <a:t>DTCs are escalated to Pearson’s Level 2 Technical Support when contacting the help desk with questions regarding the online assessment system</a:t>
            </a:r>
          </a:p>
          <a:p>
            <a:pPr marL="1485900" lvl="2" indent="-342900"/>
            <a:r>
              <a:rPr lang="en-US" sz="1900" b="1" dirty="0">
                <a:solidFill>
                  <a:schemeClr val="tx1"/>
                </a:solidFill>
              </a:rPr>
              <a:t>Note: </a:t>
            </a:r>
            <a:r>
              <a:rPr lang="en-US" sz="1900" dirty="0">
                <a:solidFill>
                  <a:schemeClr val="tx1"/>
                </a:solidFill>
              </a:rPr>
              <a:t>Only the one officially identified DTC for each district is escalated</a:t>
            </a:r>
          </a:p>
          <a:p>
            <a:pPr marL="1028700" lvl="1" indent="-342900"/>
            <a:r>
              <a:rPr lang="en-US" dirty="0">
                <a:solidFill>
                  <a:schemeClr val="tx1"/>
                </a:solidFill>
              </a:rPr>
              <a:t>Request support directly from Collin Bonner in the CDE Assessment Division</a:t>
            </a:r>
          </a:p>
        </p:txBody>
      </p:sp>
      <p:sp>
        <p:nvSpPr>
          <p:cNvPr id="4" name="Slide Number Placeholder 3"/>
          <p:cNvSpPr>
            <a:spLocks noGrp="1"/>
          </p:cNvSpPr>
          <p:nvPr>
            <p:ph type="sldNum" sz="quarter" idx="12"/>
          </p:nvPr>
        </p:nvSpPr>
        <p:spPr>
          <a:xfrm>
            <a:off x="274320" y="6356351"/>
            <a:ext cx="467783" cy="365125"/>
          </a:xfrm>
          <a:prstGeom prst="rect">
            <a:avLst/>
          </a:prstGeom>
        </p:spPr>
        <p:txBody>
          <a:bodyPr/>
          <a:lstStyle/>
          <a:p>
            <a:fld id="{67726FA2-3EC9-4717-AD62-D8C823692DD3}" type="slidenum">
              <a:rPr lang="en-US" smtClean="0"/>
              <a:pPr/>
              <a:t>9</a:t>
            </a:fld>
            <a:endParaRPr lang="en-US" dirty="0"/>
          </a:p>
        </p:txBody>
      </p:sp>
    </p:spTree>
    <p:extLst>
      <p:ext uri="{BB962C8B-B14F-4D97-AF65-F5344CB8AC3E}">
        <p14:creationId xmlns:p14="http://schemas.microsoft.com/office/powerpoint/2010/main" val="11823904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4590</TotalTime>
  <Words>3021</Words>
  <Application>Microsoft Office PowerPoint</Application>
  <PresentationFormat>On-screen Show (4:3)</PresentationFormat>
  <Paragraphs>522</Paragraphs>
  <Slides>49</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-apple-system</vt:lpstr>
      <vt:lpstr>Arial</vt:lpstr>
      <vt:lpstr>Calibri</vt:lpstr>
      <vt:lpstr>Calibri Light</vt:lpstr>
      <vt:lpstr>Museo Slab 500</vt:lpstr>
      <vt:lpstr>Times New Roman</vt:lpstr>
      <vt:lpstr>Trebuchet MS</vt:lpstr>
      <vt:lpstr>Office Theme</vt:lpstr>
      <vt:lpstr>2020-2021 District Technology Coordinator Kickoff Meeting</vt:lpstr>
      <vt:lpstr>2020-2021 District Technology Coordinator Kickoff Meeting</vt:lpstr>
      <vt:lpstr>Welcome and Agenda</vt:lpstr>
      <vt:lpstr>Current Circumstances </vt:lpstr>
      <vt:lpstr>COVID-19 Policy Implications Stakeholder Group</vt:lpstr>
      <vt:lpstr>Sources of State Content Assessment Requirements</vt:lpstr>
      <vt:lpstr>Sources of State Content Assessment Requirements  </vt:lpstr>
      <vt:lpstr>DTC Responsibilities and Privileges  </vt:lpstr>
      <vt:lpstr>District Technology Coordinator (DTC)</vt:lpstr>
      <vt:lpstr>District Technology Coordinator (DTC)</vt:lpstr>
      <vt:lpstr>New DTC Listserv</vt:lpstr>
      <vt:lpstr>New DTC Listserv</vt:lpstr>
      <vt:lpstr> Supporting 3 Platforms</vt:lpstr>
      <vt:lpstr>Colorado Assessments</vt:lpstr>
      <vt:lpstr>Online Assessment Platforms</vt:lpstr>
      <vt:lpstr>2020-21 State Assessment Schedule (subject to change)</vt:lpstr>
      <vt:lpstr>Tentative 2020-21 State Assessment Calendar (subject to change)</vt:lpstr>
      <vt:lpstr>CMAS Assessment Window (subject to change)</vt:lpstr>
      <vt:lpstr>CMAS Early Window Options (subject to change)</vt:lpstr>
      <vt:lpstr>Social Studies</vt:lpstr>
      <vt:lpstr>Legislation</vt:lpstr>
      <vt:lpstr>Charter Schools</vt:lpstr>
      <vt:lpstr>Requirements &amp; District Responsibilities Paper     §22-7-1013(6), §22-7-1006.3(1)(d-e)</vt:lpstr>
      <vt:lpstr>WIDA ACCESS for ELLs® </vt:lpstr>
      <vt:lpstr>ACCESS for ELLs® Key Dates (subject to change)</vt:lpstr>
      <vt:lpstr>DRC WIDA AMS Updates</vt:lpstr>
      <vt:lpstr>DRC Device and OS Support Updates</vt:lpstr>
      <vt:lpstr>DRC Chrome Updates</vt:lpstr>
      <vt:lpstr>DRC Technology Reminders</vt:lpstr>
      <vt:lpstr>CMAS Mathematics, English Language Arts/Literacy, Colorado Spanish Language Arts (CSLA), Science and Social Studies</vt:lpstr>
      <vt:lpstr>CMAS Grades and Content Areas</vt:lpstr>
      <vt:lpstr>TestNav Requirements Policy</vt:lpstr>
      <vt:lpstr>TestNav Software Requirements 2020-21</vt:lpstr>
      <vt:lpstr>TestNav Loss of Support 2020-21</vt:lpstr>
      <vt:lpstr>TestNav Components 2020-21</vt:lpstr>
      <vt:lpstr>Site Readiness Activities 2020-21</vt:lpstr>
      <vt:lpstr>Proctor Caching</vt:lpstr>
      <vt:lpstr>Proctor Caching in CMAS 2019</vt:lpstr>
      <vt:lpstr>Proctor Caching History</vt:lpstr>
      <vt:lpstr>Proctor Caching Considerations</vt:lpstr>
      <vt:lpstr>CDE CMAS Support</vt:lpstr>
      <vt:lpstr>CMAS Accommodations</vt:lpstr>
      <vt:lpstr>District Use of  Computer Based Speech to Text</vt:lpstr>
      <vt:lpstr>CoAlt Science and Social Studies  English Language Arts and Mathematics (DLM)</vt:lpstr>
      <vt:lpstr>CoAlt Assessment Administration</vt:lpstr>
      <vt:lpstr>DLM Admin System: KITE Components</vt:lpstr>
      <vt:lpstr>DLM Supported Devices and OS for 2020-21</vt:lpstr>
      <vt:lpstr>CoAlt Training</vt:lpstr>
      <vt:lpstr>Thank you!</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Bonner, Collin</cp:lastModifiedBy>
  <cp:revision>346</cp:revision>
  <cp:lastPrinted>2019-08-19T17:21:18Z</cp:lastPrinted>
  <dcterms:created xsi:type="dcterms:W3CDTF">2019-06-25T17:30:52Z</dcterms:created>
  <dcterms:modified xsi:type="dcterms:W3CDTF">2020-10-30T20:49:35Z</dcterms:modified>
</cp:coreProperties>
</file>