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69" r:id="rId2"/>
    <p:sldId id="270" r:id="rId3"/>
    <p:sldId id="271" r:id="rId4"/>
    <p:sldId id="272" r:id="rId5"/>
    <p:sldId id="315" r:id="rId6"/>
    <p:sldId id="274" r:id="rId7"/>
    <p:sldId id="316" r:id="rId8"/>
    <p:sldId id="318" r:id="rId9"/>
    <p:sldId id="319" r:id="rId10"/>
    <p:sldId id="277" r:id="rId11"/>
    <p:sldId id="313" r:id="rId12"/>
    <p:sldId id="320" r:id="rId13"/>
    <p:sldId id="286" r:id="rId14"/>
    <p:sldId id="322" r:id="rId15"/>
    <p:sldId id="288" r:id="rId16"/>
    <p:sldId id="324" r:id="rId17"/>
    <p:sldId id="289" r:id="rId18"/>
    <p:sldId id="291" r:id="rId19"/>
    <p:sldId id="292" r:id="rId20"/>
    <p:sldId id="293" r:id="rId21"/>
    <p:sldId id="294" r:id="rId22"/>
    <p:sldId id="323" r:id="rId23"/>
    <p:sldId id="295" r:id="rId24"/>
    <p:sldId id="327" r:id="rId25"/>
    <p:sldId id="298" r:id="rId26"/>
    <p:sldId id="326" r:id="rId27"/>
    <p:sldId id="325" r:id="rId28"/>
    <p:sldId id="310" r:id="rId29"/>
    <p:sldId id="328" r:id="rId30"/>
    <p:sldId id="281" r:id="rId31"/>
    <p:sldId id="321" r:id="rId32"/>
    <p:sldId id="283" r:id="rId33"/>
    <p:sldId id="314" r:id="rId34"/>
    <p:sldId id="284" r:id="rId35"/>
    <p:sldId id="285" r:id="rId36"/>
    <p:sldId id="311" r:id="rId37"/>
    <p:sldId id="312"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arson, Alyssa" initials="A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1E8E"/>
    <a:srgbClr val="EF7521"/>
    <a:srgbClr val="46797A"/>
    <a:srgbClr val="86BE40"/>
    <a:srgbClr val="FFC846"/>
    <a:srgbClr val="5C6670"/>
    <a:srgbClr val="488BC9"/>
    <a:srgbClr val="82797A"/>
    <a:srgbClr val="6EC4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89133" autoAdjust="0"/>
  </p:normalViewPr>
  <p:slideViewPr>
    <p:cSldViewPr snapToGrid="0" showGuides="1">
      <p:cViewPr varScale="1">
        <p:scale>
          <a:sx n="123" d="100"/>
          <a:sy n="123" d="100"/>
        </p:scale>
        <p:origin x="1230" y="9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37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68FDDF-4F05-43AA-A352-D3BC014618CA}" type="datetimeFigureOut">
              <a:rPr lang="en-US" smtClean="0"/>
              <a:t>10/12/2018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6AB643-1C83-46B1-A4FF-8E4A58FA665A}" type="slidenum">
              <a:rPr lang="en-US" smtClean="0"/>
              <a:t>‹#›</a:t>
            </a:fld>
            <a:endParaRPr lang="en-US" dirty="0"/>
          </a:p>
        </p:txBody>
      </p:sp>
    </p:spTree>
    <p:extLst>
      <p:ext uri="{BB962C8B-B14F-4D97-AF65-F5344CB8AC3E}">
        <p14:creationId xmlns:p14="http://schemas.microsoft.com/office/powerpoint/2010/main" val="2457026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EA63E4-907E-4BD6-B667-D231F83B6057}" type="slidenum">
              <a:rPr lang="en-US" smtClean="0"/>
              <a:t>1</a:t>
            </a:fld>
            <a:endParaRPr lang="en-US" dirty="0"/>
          </a:p>
        </p:txBody>
      </p:sp>
    </p:spTree>
    <p:extLst>
      <p:ext uri="{BB962C8B-B14F-4D97-AF65-F5344CB8AC3E}">
        <p14:creationId xmlns:p14="http://schemas.microsoft.com/office/powerpoint/2010/main" val="497453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Mozilla will end support of the Netscape Plugin Application Programming Interface (NPAPI)/Java plugin in its Firefox ESR browser before the start of the 2018-19 school year.</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Pearson has released a TestNav 8.10 patch to block the TestNav Android app on Android devices and on Chrome OS due to a potential security issue. Pearson has notified Google of the security issue</a:t>
            </a:r>
            <a:r>
              <a:rPr lang="en-US" sz="1200" b="0" i="1" kern="12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and will re-enable the app once the issue is resolved.</a:t>
            </a:r>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26</a:t>
            </a:fld>
            <a:endParaRPr lang="en-US" dirty="0"/>
          </a:p>
        </p:txBody>
      </p:sp>
    </p:spTree>
    <p:extLst>
      <p:ext uri="{BB962C8B-B14F-4D97-AF65-F5344CB8AC3E}">
        <p14:creationId xmlns:p14="http://schemas.microsoft.com/office/powerpoint/2010/main" val="3233678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EA63E4-907E-4BD6-B667-D231F83B6057}" type="slidenum">
              <a:rPr lang="en-US" smtClean="0"/>
              <a:t>36</a:t>
            </a:fld>
            <a:endParaRPr lang="en-US" dirty="0"/>
          </a:p>
        </p:txBody>
      </p:sp>
    </p:spTree>
    <p:extLst>
      <p:ext uri="{BB962C8B-B14F-4D97-AF65-F5344CB8AC3E}">
        <p14:creationId xmlns:p14="http://schemas.microsoft.com/office/powerpoint/2010/main" val="2322832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Work with your DAC to see if SS is Administered in your district.</a:t>
            </a:r>
          </a:p>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8</a:t>
            </a:fld>
            <a:endParaRPr lang="en-US" dirty="0"/>
          </a:p>
        </p:txBody>
      </p:sp>
    </p:spTree>
    <p:extLst>
      <p:ext uri="{BB962C8B-B14F-4D97-AF65-F5344CB8AC3E}">
        <p14:creationId xmlns:p14="http://schemas.microsoft.com/office/powerpoint/2010/main" val="3880531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12</a:t>
            </a:fld>
            <a:endParaRPr lang="en-US" dirty="0"/>
          </a:p>
        </p:txBody>
      </p:sp>
    </p:spTree>
    <p:extLst>
      <p:ext uri="{BB962C8B-B14F-4D97-AF65-F5344CB8AC3E}">
        <p14:creationId xmlns:p14="http://schemas.microsoft.com/office/powerpoint/2010/main" val="313611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INSIGHT Secure Browser has been updated to 9.0 and will need to be installed/updated on every student testing device. If INSIGHT is already installed on the device, Macs and Windows will prompt for an update upon launch and Apps for Chromebooks and iPads will update automatically.  Please note, they will only auto update if they are marked to do so in the Device Toolkit.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latest version 9.2 of Testing Site Manager (TSM) is strongly recommended for WIDA ACCESS for ELLs testing for content caching.  Response Caching is optional.  TSM Version 9.2 is the same version of the TSM used last year so its functionality and capabilities are unchanged.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In the device toolkit, ensure the TSM you are using for ACCESS for ELLs is TSM v9.2. Also, ensure you are copying/pasting the TSM Server Domain string for both the TSM Content Caching line and the Response Caching line in the Device Toolkit. IP Addresses or Machine names will no longer work.</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3EA63E4-907E-4BD6-B667-D231F83B6057}" type="slidenum">
              <a:rPr lang="en-US" smtClean="0"/>
              <a:t>15</a:t>
            </a:fld>
            <a:endParaRPr lang="en-US" dirty="0"/>
          </a:p>
        </p:txBody>
      </p:sp>
    </p:spTree>
    <p:extLst>
      <p:ext uri="{BB962C8B-B14F-4D97-AF65-F5344CB8AC3E}">
        <p14:creationId xmlns:p14="http://schemas.microsoft.com/office/powerpoint/2010/main" val="3256131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INSIGHT Secure Browser has been updated to 9.0 and will need to be installed/updated on every student testing device. If INSIGHT is already installed on the device, Macs and Windows will prompt for an update upon launch and Apps for Chromebooks and iPads will update automatically.  Please note, they will only auto update if they are marked to do so in the Device Toolkit.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latest version 9.2 of Testing Site Manager (TSM) is strongly recommended for WIDA ACCESS for ELLs testing for content caching.  Response Caching is optional.  TSM Version 9.2 is the same version of the TSM used last year so its functionality and capabilities are unchanged.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In the device toolkit, ensure the TSM you are using for ACCESS for ELLs is TSM v9.2. Also, ensure you are copying/pasting the TSM Server Domain string for both the TSM Content Caching line and the Response Caching line in the Device Toolkit. IP Addresses or Machine names will no longer work.</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3EA63E4-907E-4BD6-B667-D231F83B6057}" type="slidenum">
              <a:rPr lang="en-US" smtClean="0"/>
              <a:t>16</a:t>
            </a:fld>
            <a:endParaRPr lang="en-US" dirty="0"/>
          </a:p>
        </p:txBody>
      </p:sp>
    </p:spTree>
    <p:extLst>
      <p:ext uri="{BB962C8B-B14F-4D97-AF65-F5344CB8AC3E}">
        <p14:creationId xmlns:p14="http://schemas.microsoft.com/office/powerpoint/2010/main" val="209025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17</a:t>
            </a:fld>
            <a:endParaRPr lang="en-US" dirty="0"/>
          </a:p>
        </p:txBody>
      </p:sp>
    </p:spTree>
    <p:extLst>
      <p:ext uri="{BB962C8B-B14F-4D97-AF65-F5344CB8AC3E}">
        <p14:creationId xmlns:p14="http://schemas.microsoft.com/office/powerpoint/2010/main" val="3315229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Operating system vendors such as Google, Microsoft, and Apple are moving to a model where operating system updates occur automatically in the background. Update processes running in the background on testing devices consume CPU and memory, and can affect the testing experience—audio playback may be choppy and Speaking test responses may be distorted. To avoid this situation, verify that no background processes are running on testing devices during testing. Also, if a testing device is set to accept operating system updates automatically, verify that it has the most current version of the operating system before the test session starts.</a:t>
            </a:r>
          </a:p>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19</a:t>
            </a:fld>
            <a:endParaRPr lang="en-US" dirty="0"/>
          </a:p>
        </p:txBody>
      </p:sp>
    </p:spTree>
    <p:extLst>
      <p:ext uri="{BB962C8B-B14F-4D97-AF65-F5344CB8AC3E}">
        <p14:creationId xmlns:p14="http://schemas.microsoft.com/office/powerpoint/2010/main" val="42652389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activities help free available memory. Devices that lack sufficient memory during testing may experience issues.</a:t>
            </a:r>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20</a:t>
            </a:fld>
            <a:endParaRPr lang="en-US" dirty="0"/>
          </a:p>
        </p:txBody>
      </p:sp>
    </p:spTree>
    <p:extLst>
      <p:ext uri="{BB962C8B-B14F-4D97-AF65-F5344CB8AC3E}">
        <p14:creationId xmlns:p14="http://schemas.microsoft.com/office/powerpoint/2010/main" val="3657083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Note</a:t>
            </a:r>
            <a:r>
              <a:rPr lang="en-US" sz="1200" kern="1200" dirty="0" smtClean="0">
                <a:solidFill>
                  <a:schemeClr val="tx1"/>
                </a:solidFill>
                <a:effectLst/>
                <a:latin typeface="+mn-lt"/>
                <a:ea typeface="+mn-ea"/>
                <a:cs typeface="+mn-cs"/>
              </a:rPr>
              <a:t>: If any district upgraded to Windows 10S Anniversary update - version </a:t>
            </a:r>
            <a:r>
              <a:rPr lang="en-US" sz="1200" b="1" kern="1200" dirty="0" smtClean="0">
                <a:solidFill>
                  <a:schemeClr val="tx1"/>
                </a:solidFill>
                <a:effectLst/>
                <a:latin typeface="+mn-lt"/>
                <a:ea typeface="+mn-ea"/>
                <a:cs typeface="+mn-cs"/>
              </a:rPr>
              <a:t>1607</a:t>
            </a:r>
            <a:r>
              <a:rPr lang="en-US" sz="1200" kern="1200" dirty="0" smtClean="0">
                <a:solidFill>
                  <a:schemeClr val="tx1"/>
                </a:solidFill>
                <a:effectLst/>
                <a:latin typeface="+mn-lt"/>
                <a:ea typeface="+mn-ea"/>
                <a:cs typeface="+mn-cs"/>
              </a:rPr>
              <a:t> or later they can install the app from the Windows app store and this version </a:t>
            </a:r>
            <a:r>
              <a:rPr lang="en-US" sz="1200" b="1" kern="1200" dirty="0" smtClean="0">
                <a:solidFill>
                  <a:schemeClr val="tx1"/>
                </a:solidFill>
                <a:effectLst/>
                <a:latin typeface="+mn-lt"/>
                <a:ea typeface="+mn-ea"/>
                <a:cs typeface="+mn-cs"/>
              </a:rPr>
              <a:t>supports</a:t>
            </a:r>
            <a:r>
              <a:rPr lang="en-US" sz="1200" kern="1200" dirty="0" smtClean="0">
                <a:solidFill>
                  <a:schemeClr val="tx1"/>
                </a:solidFill>
                <a:effectLst/>
                <a:latin typeface="+mn-lt"/>
                <a:ea typeface="+mn-ea"/>
                <a:cs typeface="+mn-cs"/>
              </a:rPr>
              <a:t> auto updates!!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3EA63E4-907E-4BD6-B667-D231F83B6057}" type="slidenum">
              <a:rPr lang="en-US" smtClean="0"/>
              <a:t>25</a:t>
            </a:fld>
            <a:endParaRPr lang="en-US" dirty="0"/>
          </a:p>
        </p:txBody>
      </p:sp>
    </p:spTree>
    <p:extLst>
      <p:ext uri="{BB962C8B-B14F-4D97-AF65-F5344CB8AC3E}">
        <p14:creationId xmlns:p14="http://schemas.microsoft.com/office/powerpoint/2010/main" val="30513625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 Placeholder 2"/>
          <p:cNvSpPr>
            <a:spLocks noGrp="1"/>
          </p:cNvSpPr>
          <p:nvPr>
            <p:ph idx="1" hasCustomPrompt="1"/>
          </p:nvPr>
        </p:nvSpPr>
        <p:spPr>
          <a:xfrm>
            <a:off x="628650" y="4305600"/>
            <a:ext cx="7886700" cy="2080800"/>
          </a:xfrm>
          <a:prstGeom prst="rect">
            <a:avLst/>
          </a:prstGeom>
        </p:spPr>
        <p:txBody>
          <a:bodyPr vert="horz" lIns="91440" tIns="45720" rIns="91440" bIns="45720" rtlCol="0">
            <a:normAutofit/>
          </a:bodyPr>
          <a:lstStyle>
            <a:lvl1pPr marL="0" indent="0" algn="ctr">
              <a:buNone/>
              <a:defRPr sz="3600">
                <a:latin typeface="Museo Slab 500" panose="02000000000000000000" pitchFamily="50" charset="0"/>
              </a:defRPr>
            </a:lvl1pPr>
          </a:lstStyle>
          <a:p>
            <a:pPr lvl="0"/>
            <a:r>
              <a:rPr lang="en-US" dirty="0" smtClean="0"/>
              <a:t>TITLE</a:t>
            </a:r>
            <a:endParaRPr lang="en-US" dirty="0"/>
          </a:p>
        </p:txBody>
      </p:sp>
    </p:spTree>
    <p:extLst>
      <p:ext uri="{BB962C8B-B14F-4D97-AF65-F5344CB8AC3E}">
        <p14:creationId xmlns:p14="http://schemas.microsoft.com/office/powerpoint/2010/main" val="727910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Title Only Blue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endParaRPr lang="en-US" dirty="0"/>
          </a:p>
        </p:txBody>
      </p:sp>
    </p:spTree>
    <p:extLst>
      <p:ext uri="{BB962C8B-B14F-4D97-AF65-F5344CB8AC3E}">
        <p14:creationId xmlns:p14="http://schemas.microsoft.com/office/powerpoint/2010/main" val="569004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cSld name="Blank">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endParaRPr lang="en-US" dirty="0"/>
          </a:p>
        </p:txBody>
      </p:sp>
      <p:pic>
        <p:nvPicPr>
          <p:cNvPr id="5" name="Picture 4" descr="co_cde_shield_rgb.ep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33693458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cSld name="Section Divider Orange">
    <p:bg>
      <p:bgPr>
        <a:solidFill>
          <a:schemeClr val="tx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0999" y="3412607"/>
            <a:ext cx="8341851" cy="1645920"/>
          </a:xfrm>
        </p:spPr>
        <p:txBody>
          <a:bodyPr anchor="ctr">
            <a:normAutofit/>
          </a:bodyPr>
          <a:lstStyle>
            <a:lvl1pPr marL="0" indent="0" algn="ctr">
              <a:buNone/>
              <a:defRPr sz="2400">
                <a:solidFill>
                  <a:srgbClr val="4040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11"/>
          <p:cNvSpPr>
            <a:spLocks noGrp="1"/>
          </p:cNvSpPr>
          <p:nvPr>
            <p:ph type="title"/>
          </p:nvPr>
        </p:nvSpPr>
        <p:spPr>
          <a:xfrm>
            <a:off x="380999" y="1740195"/>
            <a:ext cx="8341851" cy="1645920"/>
          </a:xfrm>
        </p:spPr>
        <p:txBody>
          <a:bodyPr/>
          <a:lstStyle>
            <a:lvl1pPr algn="ctr">
              <a:defRPr sz="4200" spc="150" baseline="0">
                <a:solidFill>
                  <a:srgbClr val="FFFFFF"/>
                </a:solidFill>
              </a:defRPr>
            </a:lvl1pPr>
          </a:lstStyle>
          <a:p>
            <a:r>
              <a:rPr lang="en-US" smtClean="0"/>
              <a:t>Click to edit Master title style</a:t>
            </a:r>
            <a:endParaRPr lang="en-US" dirty="0"/>
          </a:p>
        </p:txBody>
      </p:sp>
      <p:pic>
        <p:nvPicPr>
          <p:cNvPr id="6" name="Picture 5" descr="co_cde_shield_rgb.ep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33108939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1_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1159" y="1719072"/>
            <a:ext cx="4038600" cy="4407408"/>
          </a:xfrm>
        </p:spPr>
        <p:txBody>
          <a:bodyPr/>
          <a:lstStyle>
            <a:lvl1pPr>
              <a:defRPr sz="2400" spc="0"/>
            </a:lvl1pPr>
            <a:lvl2pPr>
              <a:defRPr sz="2200" spc="0"/>
            </a:lvl2pPr>
            <a:lvl3pPr>
              <a:defRPr sz="2000" spc="0"/>
            </a:lvl3pPr>
            <a:lvl4pPr>
              <a:defRPr sz="1800" spc="0"/>
            </a:lvl4pPr>
            <a:lvl5pPr>
              <a:defRPr sz="1600" spc="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3660" y="1719072"/>
            <a:ext cx="4038600" cy="4407408"/>
          </a:xfrm>
        </p:spPr>
        <p:txBody>
          <a:bodyPr/>
          <a:lstStyle>
            <a:lvl1pPr>
              <a:defRPr sz="2400" b="1" i="0" spc="0"/>
            </a:lvl1pPr>
            <a:lvl2pPr>
              <a:defRPr sz="2200" b="0" i="0" spc="0"/>
            </a:lvl2pPr>
            <a:lvl3pPr>
              <a:defRPr sz="2000" b="0" i="0" spc="0"/>
            </a:lvl3pPr>
            <a:lvl4pPr>
              <a:defRPr sz="1800" b="0" i="0" spc="0"/>
            </a:lvl4pPr>
            <a:lvl5pPr>
              <a:defRPr sz="1600" b="0" i="0" spc="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7"/>
          <p:cNvSpPr>
            <a:spLocks noGrp="1"/>
          </p:cNvSpPr>
          <p:nvPr>
            <p:ph type="title" hasCustomPrompt="1"/>
          </p:nvPr>
        </p:nvSpPr>
        <p:spPr/>
        <p:txBody>
          <a:bodyPr/>
          <a:lstStyle/>
          <a:p>
            <a:r>
              <a:rPr lang="en-US" dirty="0" smtClean="0"/>
              <a:t>Click To Edit Master Title Style</a:t>
            </a:r>
            <a:endParaRPr lang="en-US" dirty="0"/>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endParaRPr lang="en-US" dirty="0"/>
          </a:p>
        </p:txBody>
      </p:sp>
    </p:spTree>
    <p:extLst>
      <p:ext uri="{BB962C8B-B14F-4D97-AF65-F5344CB8AC3E}">
        <p14:creationId xmlns:p14="http://schemas.microsoft.com/office/powerpoint/2010/main" val="40292738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Content">
    <p:spTree>
      <p:nvGrpSpPr>
        <p:cNvPr id="1" name=""/>
        <p:cNvGrpSpPr/>
        <p:nvPr/>
      </p:nvGrpSpPr>
      <p:grpSpPr>
        <a:xfrm>
          <a:off x="0" y="0"/>
          <a:ext cx="0" cy="0"/>
          <a:chOff x="0" y="0"/>
          <a:chExt cx="0" cy="0"/>
        </a:xfrm>
      </p:grpSpPr>
      <p:pic>
        <p:nvPicPr>
          <p:cNvPr id="7" name="Picture 6" title="Header graphic"/>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1257300"/>
          </a:xfrm>
          <a:prstGeom prst="rect">
            <a:avLst/>
          </a:prstGeom>
        </p:spPr>
      </p:pic>
      <p:sp>
        <p:nvSpPr>
          <p:cNvPr id="2" name="Title 1"/>
          <p:cNvSpPr>
            <a:spLocks noGrp="1"/>
          </p:cNvSpPr>
          <p:nvPr>
            <p:ph type="title"/>
          </p:nvPr>
        </p:nvSpPr>
        <p:spPr>
          <a:xfrm>
            <a:off x="274320" y="274320"/>
            <a:ext cx="7886700" cy="710141"/>
          </a:xfrm>
        </p:spPr>
        <p:txBody>
          <a:bodyPr lIns="0" tIns="0" rIns="0" bIns="0" anchor="t" anchorCtr="0">
            <a:normAutofit/>
          </a:bodyPr>
          <a:lstStyle>
            <a:lvl1pPr>
              <a:lnSpc>
                <a:spcPct val="100000"/>
              </a:lnSpc>
              <a:defRPr sz="2400">
                <a:solidFill>
                  <a:srgbClr val="000000"/>
                </a:solidFill>
                <a:latin typeface="Museo Slab 500" panose="02000000000000000000"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463040"/>
            <a:ext cx="7886700" cy="4351338"/>
          </a:xfrm>
        </p:spPr>
        <p:txBody>
          <a:bodyPr lIns="0" tIns="0" rIns="0" bIns="0"/>
          <a:lstStyle>
            <a:lvl1pPr marL="0" indent="0">
              <a:lnSpc>
                <a:spcPct val="100000"/>
              </a:lnSpc>
              <a:buNone/>
              <a:defRPr sz="2400">
                <a:solidFill>
                  <a:srgbClr val="5C6670"/>
                </a:solidFill>
                <a:latin typeface="Trebuchet MS" panose="020B0603020202020204" pitchFamily="34" charset="0"/>
              </a:defRPr>
            </a:lvl1pPr>
            <a:lvl2pPr>
              <a:lnSpc>
                <a:spcPct val="100000"/>
              </a:lnSpc>
              <a:defRPr sz="2000"/>
            </a:lvl2pPr>
            <a:lvl3pPr>
              <a:lnSpc>
                <a:spcPct val="100000"/>
              </a:lnSpc>
              <a:defRPr sz="1800"/>
            </a:lvl3pPr>
            <a:lvl4pPr>
              <a:lnSpc>
                <a:spcPct val="100000"/>
              </a:lnSpc>
              <a:defRPr sz="1600"/>
            </a:lvl4pPr>
            <a:lvl5pPr>
              <a:lnSpc>
                <a:spcPct val="100000"/>
              </a:lnSpc>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Picture 7" title="CDE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00973" y="6225630"/>
            <a:ext cx="1028753" cy="558829"/>
          </a:xfrm>
          <a:prstGeom prst="rect">
            <a:avLst/>
          </a:prstGeom>
        </p:spPr>
      </p:pic>
      <p:sp>
        <p:nvSpPr>
          <p:cNvPr id="9" name="Slide Number Placeholder 5"/>
          <p:cNvSpPr>
            <a:spLocks noGrp="1"/>
          </p:cNvSpPr>
          <p:nvPr>
            <p:ph type="sldNum" sz="quarter" idx="4"/>
          </p:nvPr>
        </p:nvSpPr>
        <p:spPr>
          <a:xfrm>
            <a:off x="274320" y="6356351"/>
            <a:ext cx="467783" cy="365125"/>
          </a:xfrm>
          <a:prstGeom prst="rect">
            <a:avLst/>
          </a:prstGeom>
        </p:spPr>
        <p:txBody>
          <a:bodyPr/>
          <a:lstStyle>
            <a:lvl1pPr algn="ctr">
              <a:defRPr sz="1400">
                <a:solidFill>
                  <a:schemeClr val="bg1">
                    <a:lumMod val="65000"/>
                  </a:schemeClr>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316925825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202400"/>
            <a:ext cx="78867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p:cNvSpPr>
            <a:spLocks noGrp="1"/>
          </p:cNvSpPr>
          <p:nvPr>
            <p:ph type="ftr" sz="quarter" idx="11"/>
          </p:nvPr>
        </p:nvSpPr>
        <p:spPr>
          <a:xfrm>
            <a:off x="3028950" y="6508800"/>
            <a:ext cx="3086100" cy="212676"/>
          </a:xfrm>
        </p:spPr>
        <p:txBody>
          <a:bodyPr/>
          <a:lstStyle/>
          <a:p>
            <a:endParaRPr lang="en-US" dirty="0"/>
          </a:p>
        </p:txBody>
      </p:sp>
      <p:sp>
        <p:nvSpPr>
          <p:cNvPr id="12"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pPr/>
              <a:t>10/12/2018</a:t>
            </a:fld>
            <a:endParaRPr lang="en-US" dirty="0"/>
          </a:p>
        </p:txBody>
      </p:sp>
      <p:sp>
        <p:nvSpPr>
          <p:cNvPr id="13" name="Rectangle 12"/>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18"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pPr/>
              <a:t>‹#›</a:t>
            </a:fld>
            <a:endParaRPr lang="en-US" dirty="0"/>
          </a:p>
        </p:txBody>
      </p:sp>
      <p:sp>
        <p:nvSpPr>
          <p:cNvPr id="11"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2298690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16" y="2669749"/>
            <a:ext cx="2700533" cy="3681991"/>
          </a:xfrm>
          <a:prstGeom prst="rect">
            <a:avLst/>
          </a:prstGeom>
        </p:spPr>
      </p:pic>
      <p:sp>
        <p:nvSpPr>
          <p:cNvPr id="9" name="Content Placeholder 2"/>
          <p:cNvSpPr>
            <a:spLocks noGrp="1"/>
          </p:cNvSpPr>
          <p:nvPr>
            <p:ph idx="1"/>
          </p:nvPr>
        </p:nvSpPr>
        <p:spPr>
          <a:xfrm>
            <a:off x="628650" y="1202400"/>
            <a:ext cx="78867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p:cNvSpPr>
            <a:spLocks noGrp="1"/>
          </p:cNvSpPr>
          <p:nvPr>
            <p:ph type="ftr" sz="quarter" idx="11"/>
          </p:nvPr>
        </p:nvSpPr>
        <p:spPr>
          <a:xfrm>
            <a:off x="3028950" y="6508800"/>
            <a:ext cx="3086100" cy="212676"/>
          </a:xfrm>
        </p:spPr>
        <p:txBody>
          <a:bodyPr/>
          <a:lstStyle/>
          <a:p>
            <a:endParaRPr lang="en-US" dirty="0"/>
          </a:p>
        </p:txBody>
      </p:sp>
      <p:sp>
        <p:nvSpPr>
          <p:cNvPr id="11"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pPr/>
              <a:t>10/12/2018</a:t>
            </a:fld>
            <a:endParaRPr lang="en-US" dirty="0"/>
          </a:p>
        </p:txBody>
      </p:sp>
      <p:sp>
        <p:nvSpPr>
          <p:cNvPr id="12" name="Rectangle 11"/>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21"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pPr/>
              <a:t>‹#›</a:t>
            </a:fld>
            <a:endParaRPr lang="en-US" dirty="0"/>
          </a:p>
        </p:txBody>
      </p:sp>
      <p:sp>
        <p:nvSpPr>
          <p:cNvPr id="13"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3146086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4" name="Content Placeholder 2"/>
          <p:cNvSpPr>
            <a:spLocks noGrp="1"/>
          </p:cNvSpPr>
          <p:nvPr>
            <p:ph idx="10"/>
          </p:nvPr>
        </p:nvSpPr>
        <p:spPr>
          <a:xfrm>
            <a:off x="628650" y="1202400"/>
            <a:ext cx="78867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910843"/>
            <a:ext cx="6108204" cy="3965456"/>
          </a:xfrm>
          <a:prstGeom prst="rect">
            <a:avLst/>
          </a:prstGeom>
        </p:spPr>
      </p:pic>
      <p:sp>
        <p:nvSpPr>
          <p:cNvPr id="15" name="Footer Placeholder 4"/>
          <p:cNvSpPr>
            <a:spLocks noGrp="1"/>
          </p:cNvSpPr>
          <p:nvPr>
            <p:ph type="ftr" sz="quarter" idx="11"/>
          </p:nvPr>
        </p:nvSpPr>
        <p:spPr>
          <a:xfrm>
            <a:off x="3028950" y="6508800"/>
            <a:ext cx="3086100" cy="212676"/>
          </a:xfrm>
        </p:spPr>
        <p:txBody>
          <a:bodyPr/>
          <a:lstStyle/>
          <a:p>
            <a:endParaRPr lang="en-US" dirty="0"/>
          </a:p>
        </p:txBody>
      </p:sp>
      <p:sp>
        <p:nvSpPr>
          <p:cNvPr id="16"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pPr/>
              <a:t>10/12/2018</a:t>
            </a:fld>
            <a:endParaRPr lang="en-US" dirty="0"/>
          </a:p>
        </p:txBody>
      </p:sp>
      <p:sp>
        <p:nvSpPr>
          <p:cNvPr id="17" name="Rectangle 16"/>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22"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pPr/>
              <a:t>‹#›</a:t>
            </a:fld>
            <a:endParaRPr lang="en-US" dirty="0"/>
          </a:p>
        </p:txBody>
      </p:sp>
      <p:sp>
        <p:nvSpPr>
          <p:cNvPr id="12"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3223077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0" name="Footer Placeholder 4"/>
          <p:cNvSpPr>
            <a:spLocks noGrp="1"/>
          </p:cNvSpPr>
          <p:nvPr>
            <p:ph type="ftr" sz="quarter" idx="11"/>
          </p:nvPr>
        </p:nvSpPr>
        <p:spPr>
          <a:xfrm>
            <a:off x="3028950" y="6508800"/>
            <a:ext cx="3086100" cy="212676"/>
          </a:xfrm>
        </p:spPr>
        <p:txBody>
          <a:bodyPr/>
          <a:lstStyle/>
          <a:p>
            <a:endParaRPr lang="en-US" dirty="0"/>
          </a:p>
        </p:txBody>
      </p:sp>
      <p:sp>
        <p:nvSpPr>
          <p:cNvPr id="21"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pPr/>
              <a:t>10/12/2018</a:t>
            </a:fld>
            <a:endParaRPr lang="en-US" dirty="0"/>
          </a:p>
        </p:txBody>
      </p:sp>
      <p:sp>
        <p:nvSpPr>
          <p:cNvPr id="22" name="Rectangle 21"/>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2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27"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pPr/>
              <a:t>‹#›</a:t>
            </a:fld>
            <a:endParaRPr lang="en-US" dirty="0"/>
          </a:p>
        </p:txBody>
      </p:sp>
      <p:sp>
        <p:nvSpPr>
          <p:cNvPr id="10" name="Content Placeholder 2"/>
          <p:cNvSpPr>
            <a:spLocks noGrp="1"/>
          </p:cNvSpPr>
          <p:nvPr>
            <p:ph idx="1"/>
          </p:nvPr>
        </p:nvSpPr>
        <p:spPr>
          <a:xfrm>
            <a:off x="628650" y="1207008"/>
            <a:ext cx="3859679" cy="5056992"/>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3"/>
          </p:nvPr>
        </p:nvSpPr>
        <p:spPr>
          <a:xfrm>
            <a:off x="4644838" y="1207008"/>
            <a:ext cx="3859679" cy="5056992"/>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1983632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6" name="Rectangle 5"/>
          <p:cNvSpPr/>
          <p:nvPr userDrawn="1"/>
        </p:nvSpPr>
        <p:spPr>
          <a:xfrm>
            <a:off x="0" y="6127200"/>
            <a:ext cx="9144000" cy="730800"/>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0" y="36094"/>
            <a:ext cx="9144000" cy="6177506"/>
          </a:xfrm>
          <a:prstGeom prst="rect">
            <a:avLst/>
          </a:prstGeom>
          <a:gradFill>
            <a:gsLst>
              <a:gs pos="0">
                <a:srgbClr val="6EC4E8"/>
              </a:gs>
              <a:gs pos="50000">
                <a:schemeClr val="bg1"/>
              </a:gs>
              <a:gs pos="100000">
                <a:srgbClr val="5C667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0"/>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6785905"/>
            <a:ext cx="9144000" cy="72189"/>
          </a:xfrm>
          <a:prstGeom prst="rect">
            <a:avLst/>
          </a:prstGeom>
          <a:solidFill>
            <a:srgbClr val="6EC4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00220" y="6369865"/>
            <a:ext cx="742988" cy="415946"/>
          </a:xfrm>
          <a:prstGeom prst="rect">
            <a:avLst/>
          </a:prstGeom>
        </p:spPr>
      </p:pic>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bg1">
                    <a:lumMod val="85000"/>
                  </a:schemeClr>
                </a:solidFill>
              </a:defRPr>
            </a:lvl1pPr>
          </a:lstStyle>
          <a:p>
            <a:fld id="{49B24EC9-D412-49F8-B26B-B7E454A540B6}" type="datetimeFigureOut">
              <a:rPr lang="en-US" smtClean="0"/>
              <a:pPr/>
              <a:t>10/12/2018</a:t>
            </a:fld>
            <a:endParaRPr lang="en-US" dirty="0"/>
          </a:p>
        </p:txBody>
      </p:sp>
      <p:sp>
        <p:nvSpPr>
          <p:cNvPr id="4" name="Footer Placeholder 3"/>
          <p:cNvSpPr>
            <a:spLocks noGrp="1"/>
          </p:cNvSpPr>
          <p:nvPr>
            <p:ph type="ftr" sz="quarter" idx="11"/>
          </p:nvPr>
        </p:nvSpPr>
        <p:spPr/>
        <p:txBody>
          <a:bodyPr/>
          <a:lstStyle>
            <a:lvl1pPr>
              <a:defRPr>
                <a:solidFill>
                  <a:schemeClr val="bg1">
                    <a:lumMod val="85000"/>
                  </a:schemeClr>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lumMod val="85000"/>
                  </a:schemeClr>
                </a:solidFill>
              </a:defRPr>
            </a:lvl1pPr>
          </a:lstStyle>
          <a:p>
            <a:fld id="{34A3F748-31DA-4297-96EF-69DC737B5DDE}" type="slidenum">
              <a:rPr lang="en-US" smtClean="0"/>
              <a:pPr/>
              <a:t>‹#›</a:t>
            </a:fld>
            <a:endParaRPr lang="en-US" dirty="0"/>
          </a:p>
        </p:txBody>
      </p:sp>
    </p:spTree>
    <p:extLst>
      <p:ext uri="{BB962C8B-B14F-4D97-AF65-F5344CB8AC3E}">
        <p14:creationId xmlns:p14="http://schemas.microsoft.com/office/powerpoint/2010/main" val="2850860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10" name="Rectangle 9"/>
          <p:cNvSpPr/>
          <p:nvPr userDrawn="1"/>
        </p:nvSpPr>
        <p:spPr>
          <a:xfrm>
            <a:off x="0" y="6127200"/>
            <a:ext cx="9144000" cy="730800"/>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36094"/>
            <a:ext cx="9144000" cy="6177506"/>
          </a:xfrm>
          <a:prstGeom prst="rect">
            <a:avLst/>
          </a:prstGeom>
          <a:gradFill>
            <a:gsLst>
              <a:gs pos="0">
                <a:srgbClr val="6EC4E8"/>
              </a:gs>
              <a:gs pos="50000">
                <a:schemeClr val="bg1"/>
              </a:gs>
              <a:gs pos="100000">
                <a:srgbClr val="5C667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userDrawn="1"/>
        </p:nvSpPr>
        <p:spPr>
          <a:xfrm>
            <a:off x="0" y="0"/>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0" y="6785905"/>
            <a:ext cx="9144000" cy="72189"/>
          </a:xfrm>
          <a:prstGeom prst="rect">
            <a:avLst/>
          </a:prstGeom>
          <a:solidFill>
            <a:srgbClr val="6EC4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00220" y="6369865"/>
            <a:ext cx="742988" cy="415946"/>
          </a:xfrm>
          <a:prstGeom prst="rect">
            <a:avLst/>
          </a:prstGeom>
        </p:spPr>
      </p:pic>
      <p:sp>
        <p:nvSpPr>
          <p:cNvPr id="13" name="Date Placeholder 2"/>
          <p:cNvSpPr>
            <a:spLocks noGrp="1"/>
          </p:cNvSpPr>
          <p:nvPr>
            <p:ph type="dt" sz="half" idx="10"/>
          </p:nvPr>
        </p:nvSpPr>
        <p:spPr>
          <a:xfrm>
            <a:off x="628650" y="6537600"/>
            <a:ext cx="2057400" cy="183876"/>
          </a:xfrm>
        </p:spPr>
        <p:txBody>
          <a:bodyPr/>
          <a:lstStyle>
            <a:lvl1pPr>
              <a:defRPr>
                <a:solidFill>
                  <a:schemeClr val="bg1">
                    <a:lumMod val="85000"/>
                  </a:schemeClr>
                </a:solidFill>
              </a:defRPr>
            </a:lvl1pPr>
          </a:lstStyle>
          <a:p>
            <a:fld id="{49B24EC9-D412-49F8-B26B-B7E454A540B6}" type="datetimeFigureOut">
              <a:rPr lang="en-US" smtClean="0"/>
              <a:pPr/>
              <a:t>10/12/2018</a:t>
            </a:fld>
            <a:endParaRPr lang="en-US" dirty="0"/>
          </a:p>
        </p:txBody>
      </p:sp>
      <p:sp>
        <p:nvSpPr>
          <p:cNvPr id="14" name="Footer Placeholder 3"/>
          <p:cNvSpPr>
            <a:spLocks noGrp="1"/>
          </p:cNvSpPr>
          <p:nvPr>
            <p:ph type="ftr" sz="quarter" idx="11"/>
          </p:nvPr>
        </p:nvSpPr>
        <p:spPr>
          <a:xfrm>
            <a:off x="3028950" y="6537600"/>
            <a:ext cx="3086100" cy="183876"/>
          </a:xfrm>
        </p:spPr>
        <p:txBody>
          <a:bodyPr/>
          <a:lstStyle>
            <a:lvl1pPr>
              <a:defRPr>
                <a:solidFill>
                  <a:schemeClr val="bg1">
                    <a:lumMod val="85000"/>
                  </a:schemeClr>
                </a:solidFill>
              </a:defRPr>
            </a:lvl1pPr>
          </a:lstStyle>
          <a:p>
            <a:endParaRPr lang="en-US" dirty="0"/>
          </a:p>
        </p:txBody>
      </p:sp>
      <p:sp>
        <p:nvSpPr>
          <p:cNvPr id="15" name="Slide Number Placeholder 4"/>
          <p:cNvSpPr>
            <a:spLocks noGrp="1"/>
          </p:cNvSpPr>
          <p:nvPr>
            <p:ph type="sldNum" sz="quarter" idx="12"/>
          </p:nvPr>
        </p:nvSpPr>
        <p:spPr>
          <a:xfrm>
            <a:off x="6457950" y="6537600"/>
            <a:ext cx="1620774" cy="183876"/>
          </a:xfrm>
        </p:spPr>
        <p:txBody>
          <a:bodyPr/>
          <a:lstStyle>
            <a:lvl1pPr>
              <a:defRPr>
                <a:solidFill>
                  <a:schemeClr val="bg1">
                    <a:lumMod val="85000"/>
                  </a:schemeClr>
                </a:solidFill>
              </a:defRPr>
            </a:lvl1pPr>
          </a:lstStyle>
          <a:p>
            <a:fld id="{34A3F748-31DA-4297-96EF-69DC737B5DDE}" type="slidenum">
              <a:rPr lang="en-US" smtClean="0"/>
              <a:pPr/>
              <a:t>‹#›</a:t>
            </a:fld>
            <a:endParaRPr lang="en-US" dirty="0"/>
          </a:p>
        </p:txBody>
      </p:sp>
      <p:sp>
        <p:nvSpPr>
          <p:cNvPr id="11" name="Text Placeholder 2"/>
          <p:cNvSpPr>
            <a:spLocks noGrp="1"/>
          </p:cNvSpPr>
          <p:nvPr>
            <p:ph idx="1" hasCustomPrompt="1"/>
          </p:nvPr>
        </p:nvSpPr>
        <p:spPr>
          <a:xfrm>
            <a:off x="628650" y="2282400"/>
            <a:ext cx="7886700" cy="2080800"/>
          </a:xfrm>
          <a:prstGeom prst="rect">
            <a:avLst/>
          </a:prstGeom>
        </p:spPr>
        <p:txBody>
          <a:bodyPr vert="horz" lIns="91440" tIns="45720" rIns="91440" bIns="45720" rtlCol="0">
            <a:normAutofit/>
          </a:bodyPr>
          <a:lstStyle>
            <a:lvl1pPr marL="0" indent="0" algn="ctr">
              <a:buNone/>
              <a:defRPr sz="2400" baseline="0">
                <a:latin typeface="Museo Slab 500" panose="02000000000000000000" pitchFamily="50" charset="0"/>
              </a:defRPr>
            </a:lvl1pPr>
          </a:lstStyle>
          <a:p>
            <a:pPr lvl="0"/>
            <a:r>
              <a:rPr lang="en-US" dirty="0" smtClean="0"/>
              <a:t>Transition slide. Insert image or graphic here.</a:t>
            </a:r>
            <a:endParaRPr lang="en-US" dirty="0"/>
          </a:p>
        </p:txBody>
      </p:sp>
    </p:spTree>
    <p:extLst>
      <p:ext uri="{BB962C8B-B14F-4D97-AF65-F5344CB8AC3E}">
        <p14:creationId xmlns:p14="http://schemas.microsoft.com/office/powerpoint/2010/main" val="1870155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9B24EC9-D412-49F8-B26B-B7E454A540B6}" type="datetimeFigureOut">
              <a:rPr lang="en-US" smtClean="0"/>
              <a:pPr/>
              <a:t>10/12/2018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A3F748-31DA-4297-96EF-69DC737B5DDE}" type="slidenum">
              <a:rPr lang="en-US" smtClean="0"/>
              <a:t>‹#›</a:t>
            </a:fld>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Tree>
    <p:extLst>
      <p:ext uri="{BB962C8B-B14F-4D97-AF65-F5344CB8AC3E}">
        <p14:creationId xmlns:p14="http://schemas.microsoft.com/office/powerpoint/2010/main" val="2038164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cSld name="1_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ext Placeholder 2"/>
          <p:cNvSpPr>
            <a:spLocks noGrp="1"/>
          </p:cNvSpPr>
          <p:nvPr>
            <p:ph type="body" idx="1"/>
          </p:nvPr>
        </p:nvSpPr>
        <p:spPr>
          <a:xfrm>
            <a:off x="380999" y="4191023"/>
            <a:ext cx="8341851" cy="1167558"/>
          </a:xfrm>
        </p:spPr>
        <p:txBody>
          <a:bodyPr anchor="ctr"/>
          <a:lstStyle>
            <a:lvl1pPr marL="0" indent="0" algn="ctr">
              <a:buNone/>
              <a:defRPr sz="2000">
                <a:solidFill>
                  <a:srgbClr val="45454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1" name="Title 11"/>
          <p:cNvSpPr>
            <a:spLocks noGrp="1"/>
          </p:cNvSpPr>
          <p:nvPr>
            <p:ph type="title"/>
          </p:nvPr>
        </p:nvSpPr>
        <p:spPr>
          <a:xfrm>
            <a:off x="380999" y="2441770"/>
            <a:ext cx="8341851" cy="1645920"/>
          </a:xfrm>
        </p:spPr>
        <p:txBody>
          <a:bodyPr/>
          <a:lstStyle>
            <a:lvl1pPr algn="ctr">
              <a:defRPr sz="4200" spc="150" baseline="0">
                <a:solidFill>
                  <a:schemeClr val="accent1">
                    <a:lumMod val="50000"/>
                  </a:schemeClr>
                </a:solidFill>
              </a:defRPr>
            </a:lvl1pPr>
          </a:lstStyle>
          <a:p>
            <a:r>
              <a:rPr lang="en-US" smtClean="0"/>
              <a:t>Click to edit Master title style</a:t>
            </a:r>
            <a:endParaRPr lang="en-US" dirty="0"/>
          </a:p>
        </p:txBody>
      </p:sp>
      <p:sp>
        <p:nvSpPr>
          <p:cNvPr id="3" name="Text Placeholder 2"/>
          <p:cNvSpPr>
            <a:spLocks noGrp="1"/>
          </p:cNvSpPr>
          <p:nvPr>
            <p:ph type="body" sz="quarter" idx="10" hasCustomPrompt="1"/>
          </p:nvPr>
        </p:nvSpPr>
        <p:spPr>
          <a:xfrm>
            <a:off x="380999" y="5995124"/>
            <a:ext cx="8341851" cy="407987"/>
          </a:xfrm>
        </p:spPr>
        <p:txBody>
          <a:bodyPr/>
          <a:lstStyle>
            <a:lvl1pPr marL="45720" indent="0" algn="ctr">
              <a:buFontTx/>
              <a:buNone/>
              <a:defRPr sz="1600" b="0" spc="0">
                <a:solidFill>
                  <a:schemeClr val="tx1">
                    <a:lumMod val="60000"/>
                    <a:lumOff val="40000"/>
                  </a:schemeClr>
                </a:solidFill>
              </a:defRPr>
            </a:lvl1pPr>
          </a:lstStyle>
          <a:p>
            <a:pPr lvl="0"/>
            <a:r>
              <a:rPr lang="en-US" dirty="0" smtClean="0"/>
              <a:t>Month Day Year</a:t>
            </a:r>
            <a:endParaRPr lang="en-US" dirty="0"/>
          </a:p>
        </p:txBody>
      </p:sp>
      <p:pic>
        <p:nvPicPr>
          <p:cNvPr id="13" name="Picture 12" descr="co_cde__dept_rgb.eps"/>
          <p:cNvPicPr>
            <a:picLocks noChangeAspect="1"/>
          </p:cNvPicPr>
          <p:nvPr/>
        </p:nvPicPr>
        <p:blipFill rotWithShape="1">
          <a:blip r:embed="rId3" cstate="email">
            <a:extLst>
              <a:ext uri="{28A0092B-C50C-407E-A947-70E740481C1C}">
                <a14:useLocalDpi xmlns:a14="http://schemas.microsoft.com/office/drawing/2010/main" val="0"/>
              </a:ext>
            </a:extLst>
          </a:blip>
          <a:srcRect l="3231" t="4383" r="28033" b="44574"/>
          <a:stretch/>
        </p:blipFill>
        <p:spPr>
          <a:xfrm>
            <a:off x="1657019" y="1007895"/>
            <a:ext cx="5825528" cy="1261751"/>
          </a:xfrm>
          <a:prstGeom prst="rect">
            <a:avLst/>
          </a:prstGeom>
        </p:spPr>
      </p:pic>
    </p:spTree>
    <p:extLst>
      <p:ext uri="{BB962C8B-B14F-4D97-AF65-F5344CB8AC3E}">
        <p14:creationId xmlns:p14="http://schemas.microsoft.com/office/powerpoint/2010/main" val="4290544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p>
            <a:r>
              <a:rPr lang="en-US" dirty="0"/>
              <a:t>Click to edit </a:t>
            </a:r>
            <a:r>
              <a:rPr lang="en-US" dirty="0" smtClean="0"/>
              <a:t>master </a:t>
            </a:r>
            <a:r>
              <a:rPr lang="en-US" dirty="0"/>
              <a:t>title style</a:t>
            </a:r>
          </a:p>
        </p:txBody>
      </p:sp>
      <p:sp>
        <p:nvSpPr>
          <p:cNvPr id="3" name="Text Placeholder 2"/>
          <p:cNvSpPr>
            <a:spLocks noGrp="1"/>
          </p:cNvSpPr>
          <p:nvPr>
            <p:ph type="body" idx="1"/>
          </p:nvPr>
        </p:nvSpPr>
        <p:spPr>
          <a:xfrm>
            <a:off x="628650" y="1207008"/>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537600"/>
            <a:ext cx="2057400" cy="183876"/>
          </a:xfrm>
          <a:prstGeom prst="rect">
            <a:avLst/>
          </a:prstGeom>
        </p:spPr>
        <p:txBody>
          <a:bodyPr vert="horz" lIns="91440" tIns="45720" rIns="91440" bIns="45720" rtlCol="0" anchor="ctr"/>
          <a:lstStyle>
            <a:lvl1pPr algn="l">
              <a:defRPr sz="1000">
                <a:solidFill>
                  <a:schemeClr val="tx1">
                    <a:tint val="75000"/>
                  </a:schemeClr>
                </a:solidFill>
              </a:defRPr>
            </a:lvl1pPr>
          </a:lstStyle>
          <a:p>
            <a:fld id="{49B24EC9-D412-49F8-B26B-B7E454A540B6}" type="datetimeFigureOut">
              <a:rPr lang="en-US" smtClean="0"/>
              <a:pPr/>
              <a:t>10/12/2018</a:t>
            </a:fld>
            <a:endParaRPr lang="en-US" dirty="0"/>
          </a:p>
        </p:txBody>
      </p:sp>
      <p:sp>
        <p:nvSpPr>
          <p:cNvPr id="5" name="Footer Placeholder 4"/>
          <p:cNvSpPr>
            <a:spLocks noGrp="1"/>
          </p:cNvSpPr>
          <p:nvPr>
            <p:ph type="ftr" sz="quarter" idx="3"/>
          </p:nvPr>
        </p:nvSpPr>
        <p:spPr>
          <a:xfrm>
            <a:off x="3028950" y="6537600"/>
            <a:ext cx="3086100" cy="183876"/>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537600"/>
            <a:ext cx="1620774" cy="183876"/>
          </a:xfrm>
          <a:prstGeom prst="rect">
            <a:avLst/>
          </a:prstGeom>
        </p:spPr>
        <p:txBody>
          <a:bodyPr vert="horz" lIns="91440" tIns="45720" rIns="91440" bIns="45720" rtlCol="0" anchor="ctr"/>
          <a:lstStyle>
            <a:lvl1pPr algn="r">
              <a:defRPr sz="1200">
                <a:solidFill>
                  <a:schemeClr val="tx1">
                    <a:tint val="75000"/>
                  </a:schemeClr>
                </a:solidFill>
              </a:defRPr>
            </a:lvl1pPr>
          </a:lstStyle>
          <a:p>
            <a:fld id="{34A3F748-31DA-4297-96EF-69DC737B5DDE}" type="slidenum">
              <a:rPr lang="en-US" smtClean="0"/>
              <a:t>‹#›</a:t>
            </a:fld>
            <a:endParaRPr lang="en-US" dirty="0"/>
          </a:p>
        </p:txBody>
      </p:sp>
    </p:spTree>
    <p:extLst>
      <p:ext uri="{BB962C8B-B14F-4D97-AF65-F5344CB8AC3E}">
        <p14:creationId xmlns:p14="http://schemas.microsoft.com/office/powerpoint/2010/main" val="1937147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 id="2147483667" r:id="rId4"/>
    <p:sldLayoutId id="2147483664" r:id="rId5"/>
    <p:sldLayoutId id="2147483671" r:id="rId6"/>
    <p:sldLayoutId id="2147483670" r:id="rId7"/>
    <p:sldLayoutId id="2147483669" r:id="rId8"/>
    <p:sldLayoutId id="2147483672" r:id="rId9"/>
    <p:sldLayoutId id="2147483673" r:id="rId10"/>
    <p:sldLayoutId id="2147483674" r:id="rId11"/>
    <p:sldLayoutId id="2147483675" r:id="rId12"/>
    <p:sldLayoutId id="2147483676" r:id="rId13"/>
    <p:sldLayoutId id="2147483677" r:id="rId14"/>
  </p:sldLayoutIdLst>
  <p:txStyles>
    <p:titleStyle>
      <a:lvl1pPr algn="l" defTabSz="914400" rtl="0" eaLnBrk="1" latinLnBrk="0" hangingPunct="1">
        <a:lnSpc>
          <a:spcPct val="90000"/>
        </a:lnSpc>
        <a:spcBef>
          <a:spcPct val="0"/>
        </a:spcBef>
        <a:buNone/>
        <a:defRPr sz="2800" kern="1200">
          <a:solidFill>
            <a:schemeClr val="tx1"/>
          </a:solidFill>
          <a:latin typeface="Museo Slab 500" panose="020000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8.xml.rels><?xml version="1.0" encoding="UTF-8" standalone="yes"?>
<Relationships xmlns="http://schemas.openxmlformats.org/package/2006/relationships"><Relationship Id="rId8" Type="http://schemas.openxmlformats.org/officeDocument/2006/relationships/hyperlink" Target="https://urldefense.proofpoint.com/v2/url?u=https-3A__api-2Dgateway-2Dcloud.drcedirect.com_-3Futm-5Fcampaign-3DEmail-25202-2520-2D-2520Technology-2520Updates-26utm-5Fmedium-3Demail-26utm-5Fsource-3DEloqua-26elqTrackId-3D3d13e0976dbf4d79a8f68e452674e749-26elq-3Da603932e6996473f9e73deca9a6e1557-26elqaid-3D4211-26elqat-3D1-26elqCampaignId-3D&amp;d=DwMGaQ&amp;c=5lx1ZzcfXa-bLvuqJP7laBQ2kX8-JKYTXQswZIymiVE&amp;r=SJseI004Y4hiAa2AgQxJJPt4SkE1gmT00q1yQpBEzdI&amp;m=cJCWhc9FiF24VeEAe2G4OmkzAk-29RUwnsVsxGE4hQY&amp;s=opLuEolUhtOrrQtGQS3f-zaRN8clzKs_U-svn-8g61c&amp;e=" TargetMode="External"/><Relationship Id="rId13" Type="http://schemas.openxmlformats.org/officeDocument/2006/relationships/hyperlink" Target="https://urldefense.proofpoint.com/v2/url?u=https-3A__drc-2Dwbte-2Dprod.s3.amazonaws.com_-3Futm-5Fcampaign-3DEmail-25202-2520-2D-2520Technology-2520Updates-26utm-5Fmedium-3Demail-26utm-5Fsource-3DEloqua-26elqTrackId-3D6bdb68a2045c4b9594e0e1bf41a60f6b-26elq-3Da603932e6996473f9e73deca9a6e1557-26elqaid-3D4211-26elqat-3D1-26elqCampaignId-3D&amp;d=DwMGaQ&amp;c=5lx1ZzcfXa-bLvuqJP7laBQ2kX8-JKYTXQswZIymiVE&amp;r=SJseI004Y4hiAa2AgQxJJPt4SkE1gmT00q1yQpBEzdI&amp;m=cJCWhc9FiF24VeEAe2G4OmkzAk-29RUwnsVsxGE4hQY&amp;s=2gteCfD3LZq7Tqyd_X0VqzcpRsnuKx-dCJfMtqkKnr8&amp;e=" TargetMode="External"/><Relationship Id="rId3" Type="http://schemas.openxmlformats.org/officeDocument/2006/relationships/hyperlink" Target="https://urldefense.proofpoint.com/v2/url?u=https-3A__wida-2Dinsight.drcedirect.com_-3Futm-5Fcampaign-3DEmail-25202-2520-2D-2520Technology-2520Updates-26utm-5Fmedium-3Demail-26utm-5Fsource-3DEloqua-26elqTrackId-3Da227232c7028473f91ebb43462ab73af-26elq-3Da603932e6996473f9e73deca9a6e1557-26elqaid-3D4211-26elqat-3D1-26elqCampaignId-3D&amp;d=DwMGaQ&amp;c=5lx1ZzcfXa-bLvuqJP7laBQ2kX8-JKYTXQswZIymiVE&amp;r=SJseI004Y4hiAa2AgQxJJPt4SkE1gmT00q1yQpBEzdI&amp;m=cJCWhc9FiF24VeEAe2G4OmkzAk-29RUwnsVsxGE4hQY&amp;s=xtjXz2A8fjwJEumUhnTscvaSvIVMuwiWnYHiouH9ffA&amp;e=" TargetMode="External"/><Relationship Id="rId7" Type="http://schemas.openxmlformats.org/officeDocument/2006/relationships/hyperlink" Target="https://urldefense.proofpoint.com/v2/url?u=https-3A__dtk.drcedirect.com_-3Futm-5Fcampaign-3DEmail-25202-2520-2D-2520Technology-2520Updates-26utm-5Fmedium-3Demail-26utm-5Fsource-3DEloqua-26elqTrackId-3Dc0888f6f0fd14e9f8d1a82af720bd11a-26elq-3Da603932e6996473f9e73deca9a6e1557-26elqaid-3D4211-26elqat-3D1-26elqCampaignId-3D&amp;d=DwMGaQ&amp;c=5lx1ZzcfXa-bLvuqJP7laBQ2kX8-JKYTXQswZIymiVE&amp;r=SJseI004Y4hiAa2AgQxJJPt4SkE1gmT00q1yQpBEzdI&amp;m=cJCWhc9FiF24VeEAe2G4OmkzAk-29RUwnsVsxGE4hQY&amp;s=2I2tjXwyQuaDMktJ09zKkbRnfViFIslLQkVdYygic2o&amp;e=" TargetMode="External"/><Relationship Id="rId12" Type="http://schemas.openxmlformats.org/officeDocument/2006/relationships/hyperlink" Target="https://urldefense.proofpoint.com/v2/url?u=https-3A__drc-2Dcentraloffice.com_-3Futm-5Fcampaign-3DEmail-25202-2520-2D-2520Technology-2520Updates-26utm-5Fmedium-3Demail-26utm-5Fsource-3DEloqua-26elqTrackId-3D1a362a791dc0425fa90edcc7d4991eef-26elq-3Da603932e6996473f9e73deca9a6e1557-26elqaid-3D4211-26elqat-3D1-26elqCampaignId-3D&amp;d=DwMGaQ&amp;c=5lx1ZzcfXa-bLvuqJP7laBQ2kX8-JKYTXQswZIymiVE&amp;r=SJseI004Y4hiAa2AgQxJJPt4SkE1gmT00q1yQpBEzdI&amp;m=cJCWhc9FiF24VeEAe2G4OmkzAk-29RUwnsVsxGE4hQY&amp;s=1o6l7R7ry02V1H-BPvuBLaLVd6_S1KogXcNNZ6pQ5oU&amp;e=" TargetMode="External"/><Relationship Id="rId2" Type="http://schemas.openxmlformats.org/officeDocument/2006/relationships/hyperlink" Target="https://urldefense.proofpoint.com/v2/url?u=http-3A__wida-2Dinsight-2Dclient.drcedirect.com_-3Futm-5Fcampaign-3DEmail-25202-2520-2D-2520Technology-2520Updates-26utm-5Fmedium-3Demail-26utm-5Fsource-3DEloqua-26elqTrackId-3D536a28841ed34c22bf7c6fb694fbbf3c-26elq-3Da603932e6996473f9e73deca9a6e1557-26elqaid-3D4211-26elqat-3D1-26elqCampaignId-3D&amp;d=DwMGaQ&amp;c=5lx1ZzcfXa-bLvuqJP7laBQ2kX8-JKYTXQswZIymiVE&amp;r=SJseI004Y4hiAa2AgQxJJPt4SkE1gmT00q1yQpBEzdI&amp;m=cJCWhc9FiF24VeEAe2G4OmkzAk-29RUwnsVsxGE4hQY&amp;s=HEAmui--ylryxEaO5p0BKYnOH52aYYWo3wZrzN4cEcI&amp;e=" TargetMode="External"/><Relationship Id="rId1" Type="http://schemas.openxmlformats.org/officeDocument/2006/relationships/slideLayout" Target="../slideLayouts/slideLayout2.xml"/><Relationship Id="rId6" Type="http://schemas.openxmlformats.org/officeDocument/2006/relationships/hyperlink" Target="https://urldefense.proofpoint.com/v2/url?u=https-3A__wida.drcedirect.com_-3Futm-5Fcampaign-3DEmail-25202-2520-2D-2520Technology-2520Updates-26utm-5Fmedium-3Demail-26utm-5Fsource-3DEloqua-26elqTrackId-3D10ac316e33ea456cb0b4c3d57f0408e2-26elq-3Da603932e6996473f9e73deca9a6e1557-26elqaid-3D4211-26elqat-3D1-26elqCampaignId-3D&amp;d=DwMGaQ&amp;c=5lx1ZzcfXa-bLvuqJP7laBQ2kX8-JKYTXQswZIymiVE&amp;r=SJseI004Y4hiAa2AgQxJJPt4SkE1gmT00q1yQpBEzdI&amp;m=cJCWhc9FiF24VeEAe2G4OmkzAk-29RUwnsVsxGE4hQY&amp;s=LxagmuaCmLDkrOhEtbnSJA9XzAJ8bgDJhuhmedv354E&amp;e=" TargetMode="External"/><Relationship Id="rId11" Type="http://schemas.openxmlformats.org/officeDocument/2006/relationships/hyperlink" Target="https://urldefense.proofpoint.com/v2/url?u=https-3A__cdn-2Ddownload-2Dprod.drcedirect.com_-3Futm-5Fcampaign-3DEmail-25202-2520-2D-2520Technology-2520Updates-26utm-5Fmedium-3Demail-26utm-5Fsource-3DEloqua-26elqTrackId-3D0dc42059e2594900b8a1a96c98ec73bd-26elq-3Da603932e6996473f9e73deca9a6e1557-26elqaid-3D4211-26elqat-3D1-26elqCampaignId-3D&amp;d=DwMGaQ&amp;c=5lx1ZzcfXa-bLvuqJP7laBQ2kX8-JKYTXQswZIymiVE&amp;r=SJseI004Y4hiAa2AgQxJJPt4SkE1gmT00q1yQpBEzdI&amp;m=cJCWhc9FiF24VeEAe2G4OmkzAk-29RUwnsVsxGE4hQY&amp;s=-6VhpUez9RCn1LWBXPUtYoS94YX1DfhPtTcvZ_XNg6o&amp;e=" TargetMode="External"/><Relationship Id="rId5" Type="http://schemas.openxmlformats.org/officeDocument/2006/relationships/hyperlink" Target="https://urldefense.proofpoint.com/v2/url?u=https-3A__www.wida-2Dams.us_-3Futm-5Fcampaign-3DEmail-25202-2520-2D-2520Technology-2520Updates-26utm-5Fmedium-3Demail-26utm-5Fsource-3DEloqua-26elqTrackId-3D5518026b8ce2468885fda99ae8528d4e-26elq-3Da603932e6996473f9e73deca9a6e1557-26elqaid-3D4211-26elqat-3D1-26elqCampaignId-3D&amp;d=DwMGaQ&amp;c=5lx1ZzcfXa-bLvuqJP7laBQ2kX8-JKYTXQswZIymiVE&amp;r=SJseI004Y4hiAa2AgQxJJPt4SkE1gmT00q1yQpBEzdI&amp;m=cJCWhc9FiF24VeEAe2G4OmkzAk-29RUwnsVsxGE4hQY&amp;s=d9lxgKU8_pqRLUtYKd7jiMsw_fPEz58U785KJ_gPrn0&amp;e=" TargetMode="External"/><Relationship Id="rId10" Type="http://schemas.openxmlformats.org/officeDocument/2006/relationships/hyperlink" Target="https://urldefense.proofpoint.com/v2/url?u=https-3A__cdn-2Dcontent-2Dprod.drcedirect.com_-3Futm-5Fcampaign-3DEmail-25202-2520-2D-2520Technology-2520Updates-26utm-5Fmedium-3Demail-26utm-5Fsource-3DEloqua-26elqTrackId-3D9df81667db474f72936bdd4578968f88-26elq-3Da603932e6996473f9e73deca9a6e1557-26elqaid-3D4211-26elqat-3D1-26elqCampaignId-3D&amp;d=DwMGaQ&amp;c=5lx1ZzcfXa-bLvuqJP7laBQ2kX8-JKYTXQswZIymiVE&amp;r=SJseI004Y4hiAa2AgQxJJPt4SkE1gmT00q1yQpBEzdI&amp;m=cJCWhc9FiF24VeEAe2G4OmkzAk-29RUwnsVsxGE4hQY&amp;s=jqwVxaTlXIM3YmySTD7tTrtVT9NuRXXlqxG0hD8qDUE&amp;e=" TargetMode="External"/><Relationship Id="rId4" Type="http://schemas.openxmlformats.org/officeDocument/2006/relationships/hyperlink" Target="https://urldefense.proofpoint.com/v2/url?u=https-3A__wbte.drcedirect.com_-3Futm-5Fcampaign-3DEmail-25202-2520-2D-2520Technology-2520Updates-26utm-5Fmedium-3Demail-26utm-5Fsource-3DEloqua-26elqTrackId-3D546b720c6124408380b86fbb49ed18dc-26elq-3Da603932e6996473f9e73deca9a6e1557-26elqaid-3D4211-26elqat-3D1-26elqCampaignId-3D&amp;d=DwMGaQ&amp;c=5lx1ZzcfXa-bLvuqJP7laBQ2kX8-JKYTXQswZIymiVE&amp;r=SJseI004Y4hiAa2AgQxJJPt4SkE1gmT00q1yQpBEzdI&amp;m=cJCWhc9FiF24VeEAe2G4OmkzAk-29RUwnsVsxGE4hQY&amp;s=c3munqyGHzrq_DHOHIC5l-K9fQkQBQRh36xtnv3hNak&amp;e=" TargetMode="External"/><Relationship Id="rId9" Type="http://schemas.openxmlformats.org/officeDocument/2006/relationships/hyperlink" Target="https://urldefense.proofpoint.com/v2/url?u=https-3A__api-2Dgateway.drcedirect.com_-3Futm-5Fcampaign-3DEmail-25202-2520-2D-2520Technology-2520Updates-26utm-5Fmedium-3Demail-26utm-5Fsource-3DEloqua-26elqTrackId-3Dab72f3a294d5418b889c0cc7adecf7fe-26elq-3Da603932e6996473f9e73deca9a6e1557-26elqaid-3D4211-26elqat-3D1-26elqCampaignId-3D&amp;d=DwMGaQ&amp;c=5lx1ZzcfXa-bLvuqJP7laBQ2kX8-JKYTXQswZIymiVE&amp;r=SJseI004Y4hiAa2AgQxJJPt4SkE1gmT00q1yQpBEzdI&amp;m=cJCWhc9FiF24VeEAe2G4OmkzAk-29RUwnsVsxGE4hQY&amp;s=x1k4za8HvcOpMPblDO-JZZmtZeySs5c3WdKLDBu35cM&amp;e=" TargetMode="External"/><Relationship Id="rId14" Type="http://schemas.openxmlformats.org/officeDocument/2006/relationships/hyperlink" Target="https://urldefense.proofpoint.com/v2/url?u=https-3A__www.drcdirect.com_-3Futm-5Fcampaign-3DEmail-25202-2520-2D-2520Technology-2520Updates-26utm-5Fmedium-3Demail-26utm-5Fsource-3DEloqua-26elqTrackId-3D64e4ec5e98d0418b91db1f530c80e801-26elq-3Da603932e6996473f9e73deca9a6e1557-26elqaid-3D4211-26elqat-3D1-26elqCampaignId-3D&amp;d=DwMGaQ&amp;c=5lx1ZzcfXa-bLvuqJP7laBQ2kX8-JKYTXQswZIymiVE&amp;r=SJseI004Y4hiAa2AgQxJJPt4SkE1gmT00q1yQpBEzdI&amp;m=cJCWhc9FiF24VeEAe2G4OmkzAk-29RUwnsVsxGE4hQY&amp;s=M7LYIjAOrqqs5O71EX4bW_0pbSoLDMIByccWiuPWvDw&amp;e="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Bonner_C@cde.state.co.us" TargetMode="Externa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cde.state.co.us/assessment/newassess-dtc" TargetMode="External"/><Relationship Id="rId2" Type="http://schemas.openxmlformats.org/officeDocument/2006/relationships/hyperlink" Target="https://urldefense.proofpoint.com/v2/url?u=http-3A__www.cde.state.co.us_assessment_dtcoverviewaccess20webinarcalendar2018-2D19&amp;d=DwMGaQ&amp;c=5lx1ZzcfXa-bLvuqJP7laBQ2kX8-JKYTXQswZIymiVE&amp;r=SJseI004Y4hiAa2AgQxJJPt4SkE1gmT00q1yQpBEzdI&amp;m=cJCWhc9FiF24VeEAe2G4OmkzAk-29RUwnsVsxGE4hQY&amp;s=K3QjNTWpTnNcvxLdhE9bZEjV7Ta-oNXOeFqKKB4_A_U&amp;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hyperlink" Target="https://kiteassessments.org/sites/default/files/KITE_files/KITE_Client_Bandwidth_DLM.pdf" TargetMode="Externa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www.cde.state.co.us/assessment/newassess-dtc"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887505" y="4573388"/>
            <a:ext cx="8111939" cy="2080800"/>
          </a:xfrm>
        </p:spPr>
        <p:txBody>
          <a:bodyPr>
            <a:normAutofit/>
          </a:bodyPr>
          <a:lstStyle/>
          <a:p>
            <a:pPr algn="l">
              <a:defRPr/>
            </a:pPr>
            <a:r>
              <a:rPr lang="en-US" sz="2000" dirty="0"/>
              <a:t>Meeting One conference number:  1 866 783-5479</a:t>
            </a:r>
          </a:p>
          <a:p>
            <a:pPr algn="l">
              <a:defRPr/>
            </a:pPr>
            <a:r>
              <a:rPr lang="en-US" sz="2000" dirty="0"/>
              <a:t>Dial </a:t>
            </a:r>
            <a:r>
              <a:rPr lang="en-US" sz="2000" dirty="0">
                <a:solidFill>
                  <a:srgbClr val="000000"/>
                </a:solidFill>
              </a:rPr>
              <a:t>*#</a:t>
            </a:r>
            <a:r>
              <a:rPr lang="en-US" sz="2000" dirty="0"/>
              <a:t> to mute and unmute your phones.</a:t>
            </a:r>
          </a:p>
          <a:p>
            <a:pPr algn="l">
              <a:defRPr/>
            </a:pPr>
            <a:r>
              <a:rPr lang="en-US" sz="2000" dirty="0"/>
              <a:t>Please type your Name and District in the Chat box to check in!</a:t>
            </a:r>
          </a:p>
        </p:txBody>
      </p:sp>
      <p:sp>
        <p:nvSpPr>
          <p:cNvPr id="2" name="Title 1"/>
          <p:cNvSpPr>
            <a:spLocks noGrp="1"/>
          </p:cNvSpPr>
          <p:nvPr>
            <p:ph type="title" idx="4294967295"/>
          </p:nvPr>
        </p:nvSpPr>
        <p:spPr>
          <a:xfrm>
            <a:off x="1649832" y="3429000"/>
            <a:ext cx="5042648" cy="1291151"/>
          </a:xfrm>
        </p:spPr>
        <p:txBody>
          <a:bodyPr>
            <a:normAutofit/>
          </a:bodyPr>
          <a:lstStyle/>
          <a:p>
            <a:pPr algn="ctr"/>
            <a:r>
              <a:rPr lang="en-US" sz="4800" dirty="0" smtClean="0">
                <a:solidFill>
                  <a:schemeClr val="tx1">
                    <a:lumMod val="75000"/>
                  </a:schemeClr>
                </a:solidFill>
              </a:rPr>
              <a:t>DTC Kick-Off</a:t>
            </a:r>
            <a:endParaRPr lang="en-US" sz="4800" dirty="0">
              <a:solidFill>
                <a:schemeClr val="tx1">
                  <a:lumMod val="75000"/>
                </a:schemeClr>
              </a:solidFill>
            </a:endParaRPr>
          </a:p>
        </p:txBody>
      </p:sp>
      <p:sp>
        <p:nvSpPr>
          <p:cNvPr id="4" name="Text Placeholder 3"/>
          <p:cNvSpPr>
            <a:spLocks noGrp="1"/>
          </p:cNvSpPr>
          <p:nvPr>
            <p:ph type="body" sz="quarter" idx="4294967295"/>
          </p:nvPr>
        </p:nvSpPr>
        <p:spPr>
          <a:xfrm>
            <a:off x="0" y="6386400"/>
            <a:ext cx="8342313" cy="407988"/>
          </a:xfrm>
        </p:spPr>
        <p:txBody>
          <a:bodyPr>
            <a:normAutofit/>
          </a:bodyPr>
          <a:lstStyle/>
          <a:p>
            <a:pPr marL="0" indent="0" algn="ctr">
              <a:buNone/>
            </a:pPr>
            <a:r>
              <a:rPr lang="en-US" sz="1900" dirty="0" smtClean="0"/>
              <a:t>October 10</a:t>
            </a:r>
            <a:r>
              <a:rPr lang="en-US" sz="1900" baseline="30000" dirty="0" smtClean="0"/>
              <a:t>th</a:t>
            </a:r>
            <a:r>
              <a:rPr lang="en-US" sz="1900" dirty="0" smtClean="0"/>
              <a:t> 2018</a:t>
            </a:r>
            <a:endParaRPr lang="en-US" sz="1900" dirty="0"/>
          </a:p>
          <a:p>
            <a:endParaRPr lang="en-US" dirty="0"/>
          </a:p>
        </p:txBody>
      </p:sp>
    </p:spTree>
    <p:extLst>
      <p:ext uri="{BB962C8B-B14F-4D97-AF65-F5344CB8AC3E}">
        <p14:creationId xmlns:p14="http://schemas.microsoft.com/office/powerpoint/2010/main" val="27269073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2023" y="1202400"/>
            <a:ext cx="8866735" cy="5037025"/>
          </a:xfrm>
        </p:spPr>
        <p:txBody>
          <a:bodyPr>
            <a:normAutofit fontScale="70000" lnSpcReduction="20000"/>
          </a:bodyPr>
          <a:lstStyle/>
          <a:p>
            <a:r>
              <a:rPr lang="en-US" sz="2800" dirty="0">
                <a:solidFill>
                  <a:srgbClr val="000000"/>
                </a:solidFill>
              </a:rPr>
              <a:t>Each LEP must adopt and implement a written policy by which it decides whether to request the paper form of the state assessments for its students.</a:t>
            </a:r>
          </a:p>
          <a:p>
            <a:pPr lvl="1"/>
            <a:r>
              <a:rPr lang="en-US" sz="2600" dirty="0">
                <a:solidFill>
                  <a:srgbClr val="000000"/>
                </a:solidFill>
              </a:rPr>
              <a:t>Decision must be made in consultation with schools and parents.</a:t>
            </a:r>
          </a:p>
          <a:p>
            <a:pPr lvl="1"/>
            <a:r>
              <a:rPr lang="en-US" sz="2600" dirty="0">
                <a:solidFill>
                  <a:srgbClr val="000000"/>
                </a:solidFill>
              </a:rPr>
              <a:t>Copy of policy must be shared with parents and posted on LEP website before the start of the fall semester.</a:t>
            </a:r>
          </a:p>
          <a:p>
            <a:pPr lvl="1"/>
            <a:r>
              <a:rPr lang="en-US" sz="2600" dirty="0">
                <a:solidFill>
                  <a:srgbClr val="000000"/>
                </a:solidFill>
              </a:rPr>
              <a:t>LEP may make the decision by school or class (i.e., by grade level and content area)</a:t>
            </a:r>
          </a:p>
          <a:p>
            <a:pPr lvl="1"/>
            <a:r>
              <a:rPr lang="en-US" sz="2600" dirty="0">
                <a:solidFill>
                  <a:srgbClr val="000000"/>
                </a:solidFill>
              </a:rPr>
              <a:t>LEP will report to CDE the number of students who will take the paper form. (Indicated prior to initial order deadline.)</a:t>
            </a:r>
          </a:p>
          <a:p>
            <a:r>
              <a:rPr lang="en-US" sz="2800" dirty="0">
                <a:solidFill>
                  <a:srgbClr val="000000"/>
                </a:solidFill>
              </a:rPr>
              <a:t>Considerations</a:t>
            </a:r>
          </a:p>
          <a:p>
            <a:pPr lvl="1"/>
            <a:r>
              <a:rPr lang="en-US" sz="2600" dirty="0">
                <a:solidFill>
                  <a:srgbClr val="000000"/>
                </a:solidFill>
              </a:rPr>
              <a:t>Technology capacity</a:t>
            </a:r>
          </a:p>
          <a:p>
            <a:pPr lvl="1"/>
            <a:r>
              <a:rPr lang="en-US" sz="2600" dirty="0">
                <a:solidFill>
                  <a:srgbClr val="000000"/>
                </a:solidFill>
              </a:rPr>
              <a:t>Logistics</a:t>
            </a:r>
          </a:p>
          <a:p>
            <a:pPr lvl="1"/>
            <a:r>
              <a:rPr lang="en-US" sz="2600" dirty="0">
                <a:solidFill>
                  <a:srgbClr val="000000"/>
                </a:solidFill>
              </a:rPr>
              <a:t>Must have the grade appropriate calculators for math (grades 6-8)</a:t>
            </a:r>
          </a:p>
          <a:p>
            <a:r>
              <a:rPr lang="en-US" sz="2800" dirty="0">
                <a:solidFill>
                  <a:srgbClr val="000000"/>
                </a:solidFill>
              </a:rPr>
              <a:t>Paper form always available to individual students as an accommodation.</a:t>
            </a:r>
          </a:p>
          <a:p>
            <a:pPr lvl="1"/>
            <a:r>
              <a:rPr lang="en-US" sz="2600" dirty="0">
                <a:solidFill>
                  <a:srgbClr val="000000"/>
                </a:solidFill>
              </a:rPr>
              <a:t>Online form is also available as an accommodation</a:t>
            </a:r>
            <a:r>
              <a:rPr lang="en-US" sz="1800" dirty="0">
                <a:solidFill>
                  <a:srgbClr val="000000"/>
                </a:solidFill>
              </a:rPr>
              <a:t>.</a:t>
            </a:r>
          </a:p>
          <a:p>
            <a:r>
              <a:rPr lang="en-US" sz="2800" dirty="0">
                <a:solidFill>
                  <a:srgbClr val="000000"/>
                </a:solidFill>
              </a:rPr>
              <a:t>Must commit to meeting the security requirements and accounting for all secure materials</a:t>
            </a:r>
          </a:p>
          <a:p>
            <a:pPr lvl="1"/>
            <a:r>
              <a:rPr lang="en-US" sz="2600" dirty="0">
                <a:solidFill>
                  <a:srgbClr val="000000"/>
                </a:solidFill>
              </a:rPr>
              <a:t>Chain-of-custody documentation and reports/documentation for missing materials</a:t>
            </a:r>
          </a:p>
          <a:p>
            <a:endParaRPr lang="en-US" dirty="0">
              <a:solidFill>
                <a:srgbClr val="000000"/>
              </a:solidFill>
            </a:endParaRPr>
          </a:p>
          <a:p>
            <a:endParaRPr lang="en-US" dirty="0"/>
          </a:p>
        </p:txBody>
      </p:sp>
      <p:sp>
        <p:nvSpPr>
          <p:cNvPr id="2" name="Title 1"/>
          <p:cNvSpPr>
            <a:spLocks noGrp="1"/>
          </p:cNvSpPr>
          <p:nvPr>
            <p:ph type="title"/>
          </p:nvPr>
        </p:nvSpPr>
        <p:spPr>
          <a:xfrm>
            <a:off x="192024" y="192024"/>
            <a:ext cx="8777164" cy="521208"/>
          </a:xfrm>
        </p:spPr>
        <p:txBody>
          <a:bodyPr>
            <a:normAutofit fontScale="90000"/>
          </a:bodyPr>
          <a:lstStyle/>
          <a:p>
            <a:pPr algn="l"/>
            <a:r>
              <a:rPr lang="en-US" sz="2000" dirty="0" smtClean="0"/>
              <a:t>Requirements </a:t>
            </a:r>
            <a:r>
              <a:rPr lang="en-US" sz="2000" dirty="0"/>
              <a:t>&amp; District Responsibilities</a:t>
            </a:r>
            <a:br>
              <a:rPr lang="en-US" sz="2000" dirty="0"/>
            </a:br>
            <a:r>
              <a:rPr lang="en-US" sz="2000" b="1" dirty="0">
                <a:latin typeface="Museo Slab 500" panose="02000000000000000000" pitchFamily="50" charset="0"/>
                <a:cs typeface="Courier New" panose="02070309020205020404" pitchFamily="49" charset="0"/>
              </a:rPr>
              <a:t>§</a:t>
            </a:r>
            <a:r>
              <a:rPr lang="en-US" sz="2000" dirty="0">
                <a:latin typeface="Museo Slab 500" panose="02000000000000000000" pitchFamily="50" charset="0"/>
                <a:cs typeface="Courier New" panose="02070309020205020404" pitchFamily="49" charset="0"/>
              </a:rPr>
              <a:t>22-7-1013(6</a:t>
            </a:r>
            <a:r>
              <a:rPr lang="en-US" sz="2000" dirty="0">
                <a:cs typeface="Courier New" panose="02070309020205020404" pitchFamily="49" charset="0"/>
              </a:rPr>
              <a:t>), </a:t>
            </a:r>
            <a:r>
              <a:rPr lang="en-US" sz="2000" b="1" dirty="0">
                <a:cs typeface="Courier New" panose="02070309020205020404" pitchFamily="49" charset="0"/>
              </a:rPr>
              <a:t>§</a:t>
            </a:r>
            <a:r>
              <a:rPr lang="en-US" sz="2000" dirty="0">
                <a:cs typeface="Courier New" panose="02070309020205020404" pitchFamily="49" charset="0"/>
              </a:rPr>
              <a:t>22-7-1006.3(1)(d-e)</a:t>
            </a:r>
            <a:endParaRPr lang="en-US" sz="2000" dirty="0"/>
          </a:p>
        </p:txBody>
      </p:sp>
      <p:sp>
        <p:nvSpPr>
          <p:cNvPr id="5" name="Content Placeholder 1"/>
          <p:cNvSpPr txBox="1">
            <a:spLocks/>
          </p:cNvSpPr>
          <p:nvPr/>
        </p:nvSpPr>
        <p:spPr>
          <a:xfrm>
            <a:off x="192024" y="2304993"/>
            <a:ext cx="9144000" cy="5983287"/>
          </a:xfrm>
          <a:prstGeom prst="rect">
            <a:avLst/>
          </a:prstGeom>
        </p:spPr>
        <p:txBody>
          <a:bodyPr vert="horz" lIns="91440" tIns="45720" rIns="91440" bIns="45720" rtlCol="0">
            <a:noAutofit/>
          </a:bodyPr>
          <a:lstStyle>
            <a:lvl1pPr marL="502920" indent="-457200" algn="l" defTabSz="914400" rtl="0" eaLnBrk="1" latinLnBrk="0" hangingPunct="1">
              <a:spcBef>
                <a:spcPct val="20000"/>
              </a:spcBef>
              <a:buClr>
                <a:schemeClr val="accent1"/>
              </a:buClr>
              <a:buSzPct val="110000"/>
              <a:buFont typeface="Wingdings" charset="2"/>
              <a:buChar char="§"/>
              <a:defRPr sz="2400" b="1" kern="1200" spc="150" baseline="0">
                <a:solidFill>
                  <a:srgbClr val="5C6670"/>
                </a:solidFill>
                <a:latin typeface="+mn-lt"/>
                <a:ea typeface="+mn-ea"/>
                <a:cs typeface="+mn-cs"/>
              </a:defRPr>
            </a:lvl1pPr>
            <a:lvl2pPr marL="822960" indent="-457200" algn="l" defTabSz="914400" rtl="0" eaLnBrk="1" latinLnBrk="0" hangingPunct="1">
              <a:spcBef>
                <a:spcPct val="20000"/>
              </a:spcBef>
              <a:buClr>
                <a:schemeClr val="accent2"/>
              </a:buClr>
              <a:buSzPct val="110000"/>
              <a:buFont typeface="Wingdings" charset="2"/>
              <a:buChar char="§"/>
              <a:defRPr sz="2200" kern="1200" spc="100" baseline="0">
                <a:solidFill>
                  <a:srgbClr val="5C6670"/>
                </a:solidFill>
                <a:latin typeface="+mn-lt"/>
                <a:ea typeface="+mn-ea"/>
                <a:cs typeface="+mn-cs"/>
              </a:defRPr>
            </a:lvl2pPr>
            <a:lvl3pPr marL="925830" indent="-285750" algn="l" defTabSz="914400" rtl="0" eaLnBrk="1" latinLnBrk="0" hangingPunct="1">
              <a:spcBef>
                <a:spcPct val="20000"/>
              </a:spcBef>
              <a:buClr>
                <a:schemeClr val="accent3"/>
              </a:buClr>
              <a:buSzPct val="110000"/>
              <a:buFont typeface="Wingdings" charset="2"/>
              <a:buChar char="§"/>
              <a:defRPr sz="2000" kern="1200" spc="100" baseline="0">
                <a:solidFill>
                  <a:srgbClr val="5C6670"/>
                </a:solidFill>
                <a:latin typeface="+mn-lt"/>
                <a:ea typeface="+mn-ea"/>
                <a:cs typeface="+mn-cs"/>
              </a:defRPr>
            </a:lvl3pPr>
            <a:lvl4pPr marL="1200150" indent="-285750" algn="l" defTabSz="914400" rtl="0" eaLnBrk="1" latinLnBrk="0" hangingPunct="1">
              <a:spcBef>
                <a:spcPct val="20000"/>
              </a:spcBef>
              <a:buClr>
                <a:schemeClr val="accent4"/>
              </a:buClr>
              <a:buSzPct val="110000"/>
              <a:buFont typeface="Wingdings" charset="2"/>
              <a:buChar char="§"/>
              <a:defRPr sz="1800" kern="1200">
                <a:solidFill>
                  <a:srgbClr val="5C6670"/>
                </a:solidFill>
                <a:latin typeface="+mn-lt"/>
                <a:ea typeface="+mn-ea"/>
                <a:cs typeface="+mn-cs"/>
              </a:defRPr>
            </a:lvl4pPr>
            <a:lvl5pPr marL="1383030" indent="-285750" algn="l" defTabSz="914400" rtl="0" eaLnBrk="1" latinLnBrk="0" hangingPunct="1">
              <a:spcBef>
                <a:spcPct val="20000"/>
              </a:spcBef>
              <a:buClr>
                <a:schemeClr val="accent6"/>
              </a:buClr>
              <a:buSzPct val="110000"/>
              <a:buFont typeface="Wingdings" charset="2"/>
              <a:buChar char="§"/>
              <a:defRPr sz="1600" kern="1200" spc="10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endParaRPr lang="en-US" spc="0" dirty="0">
              <a:solidFill>
                <a:srgbClr val="000000"/>
              </a:solidFill>
              <a:effectLst/>
            </a:endParaRPr>
          </a:p>
        </p:txBody>
      </p:sp>
    </p:spTree>
    <p:extLst>
      <p:ext uri="{BB962C8B-B14F-4D97-AF65-F5344CB8AC3E}">
        <p14:creationId xmlns:p14="http://schemas.microsoft.com/office/powerpoint/2010/main" val="39638038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4800" dirty="0"/>
              <a:t>Supporting 3 Platforms</a:t>
            </a:r>
          </a:p>
          <a:p>
            <a:endParaRPr lang="en-US" dirty="0"/>
          </a:p>
        </p:txBody>
      </p:sp>
    </p:spTree>
    <p:extLst>
      <p:ext uri="{BB962C8B-B14F-4D97-AF65-F5344CB8AC3E}">
        <p14:creationId xmlns:p14="http://schemas.microsoft.com/office/powerpoint/2010/main" val="13424770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2"/>
          <p:cNvGraphicFramePr>
            <a:graphicFrameLocks noGrp="1"/>
          </p:cNvGraphicFramePr>
          <p:nvPr>
            <p:ph idx="1"/>
            <p:extLst>
              <p:ext uri="{D42A27DB-BD31-4B8C-83A1-F6EECF244321}">
                <p14:modId xmlns:p14="http://schemas.microsoft.com/office/powerpoint/2010/main" val="894590139"/>
              </p:ext>
            </p:extLst>
          </p:nvPr>
        </p:nvGraphicFramePr>
        <p:xfrm>
          <a:off x="326668" y="956434"/>
          <a:ext cx="7887851" cy="5714241"/>
        </p:xfrm>
        <a:graphic>
          <a:graphicData uri="http://schemas.openxmlformats.org/drawingml/2006/table">
            <a:tbl>
              <a:tblPr firstRow="1" bandRow="1">
                <a:tableStyleId>{7DF18680-E054-41AD-8BC1-D1AEF772440D}</a:tableStyleId>
              </a:tblPr>
              <a:tblGrid>
                <a:gridCol w="1546637">
                  <a:extLst>
                    <a:ext uri="{9D8B030D-6E8A-4147-A177-3AD203B41FA5}">
                      <a16:colId xmlns:a16="http://schemas.microsoft.com/office/drawing/2014/main" xmlns="" val="20000"/>
                    </a:ext>
                  </a:extLst>
                </a:gridCol>
                <a:gridCol w="1546637">
                  <a:extLst>
                    <a:ext uri="{9D8B030D-6E8A-4147-A177-3AD203B41FA5}">
                      <a16:colId xmlns:a16="http://schemas.microsoft.com/office/drawing/2014/main" xmlns="" val="20001"/>
                    </a:ext>
                  </a:extLst>
                </a:gridCol>
                <a:gridCol w="1739887">
                  <a:extLst>
                    <a:ext uri="{9D8B030D-6E8A-4147-A177-3AD203B41FA5}">
                      <a16:colId xmlns:a16="http://schemas.microsoft.com/office/drawing/2014/main" xmlns="" val="20002"/>
                    </a:ext>
                  </a:extLst>
                </a:gridCol>
                <a:gridCol w="3054690">
                  <a:extLst>
                    <a:ext uri="{9D8B030D-6E8A-4147-A177-3AD203B41FA5}">
                      <a16:colId xmlns:a16="http://schemas.microsoft.com/office/drawing/2014/main" xmlns="" val="20003"/>
                    </a:ext>
                  </a:extLst>
                </a:gridCol>
              </a:tblGrid>
              <a:tr h="646196">
                <a:tc>
                  <a:txBody>
                    <a:bodyPr/>
                    <a:lstStyle/>
                    <a:p>
                      <a:pPr algn="ctr"/>
                      <a:r>
                        <a:rPr lang="en-US" sz="1800" dirty="0" smtClean="0"/>
                        <a:t>Assessment</a:t>
                      </a:r>
                      <a:endParaRPr lang="en-US" sz="1800" dirty="0"/>
                    </a:p>
                  </a:txBody>
                  <a:tcPr marL="71056" marR="71056" marT="45183" marB="45183" anchor="ctr"/>
                </a:tc>
                <a:tc>
                  <a:txBody>
                    <a:bodyPr/>
                    <a:lstStyle/>
                    <a:p>
                      <a:pPr algn="ctr"/>
                      <a:r>
                        <a:rPr lang="en-US" sz="1800" dirty="0" smtClean="0"/>
                        <a:t>Test Engine</a:t>
                      </a:r>
                      <a:endParaRPr lang="en-US" sz="1800" dirty="0"/>
                    </a:p>
                  </a:txBody>
                  <a:tcPr marL="71056" marR="71056" marT="45183" marB="45183" anchor="ctr"/>
                </a:tc>
                <a:tc>
                  <a:txBody>
                    <a:bodyPr/>
                    <a:lstStyle/>
                    <a:p>
                      <a:pPr algn="ctr"/>
                      <a:r>
                        <a:rPr lang="en-US" sz="1800" dirty="0" smtClean="0"/>
                        <a:t>Student Info</a:t>
                      </a:r>
                      <a:r>
                        <a:rPr lang="en-US" sz="1800" baseline="0" dirty="0" smtClean="0"/>
                        <a:t> </a:t>
                      </a:r>
                      <a:r>
                        <a:rPr lang="en-US" sz="1800" dirty="0" smtClean="0"/>
                        <a:t>System</a:t>
                      </a:r>
                      <a:endParaRPr lang="en-US" sz="1800" dirty="0"/>
                    </a:p>
                  </a:txBody>
                  <a:tcPr marL="71056" marR="71056" marT="45183" marB="45183" anchor="ctr"/>
                </a:tc>
                <a:tc>
                  <a:txBody>
                    <a:bodyPr/>
                    <a:lstStyle/>
                    <a:p>
                      <a:pPr algn="ctr"/>
                      <a:r>
                        <a:rPr lang="en-US" sz="1800" dirty="0" smtClean="0"/>
                        <a:t>Features</a:t>
                      </a:r>
                      <a:endParaRPr lang="en-US" sz="1800" dirty="0"/>
                    </a:p>
                  </a:txBody>
                  <a:tcPr marL="71056" marR="71056" marT="45183" marB="45183" anchor="ctr"/>
                </a:tc>
                <a:extLst>
                  <a:ext uri="{0D108BD9-81ED-4DB2-BD59-A6C34878D82A}">
                    <a16:rowId xmlns:a16="http://schemas.microsoft.com/office/drawing/2014/main" xmlns="" val="10000"/>
                  </a:ext>
                </a:extLst>
              </a:tr>
              <a:tr h="1479942">
                <a:tc>
                  <a:txBody>
                    <a:bodyPr/>
                    <a:lstStyle/>
                    <a:p>
                      <a:pPr marL="0" marR="0" algn="ctr">
                        <a:spcBef>
                          <a:spcPts val="0"/>
                        </a:spcBef>
                        <a:spcAft>
                          <a:spcPts val="0"/>
                        </a:spcAft>
                      </a:pPr>
                      <a:r>
                        <a:rPr lang="en-US" sz="1800" dirty="0" smtClean="0">
                          <a:effectLst/>
                        </a:rPr>
                        <a:t>ACCESS for ELLs®</a:t>
                      </a:r>
                      <a:endParaRPr lang="en-US" sz="1800" dirty="0" smtClean="0">
                        <a:solidFill>
                          <a:schemeClr val="tx1">
                            <a:lumMod val="50000"/>
                          </a:schemeClr>
                        </a:solidFill>
                        <a:effectLst/>
                      </a:endParaRPr>
                    </a:p>
                  </a:txBody>
                  <a:tcPr marL="71056" marR="71056" marT="45183" marB="45183" anchor="ctr"/>
                </a:tc>
                <a:tc>
                  <a:txBody>
                    <a:bodyPr/>
                    <a:lstStyle/>
                    <a:p>
                      <a:endParaRPr lang="en-US" sz="1800" dirty="0">
                        <a:solidFill>
                          <a:schemeClr val="tx1">
                            <a:lumMod val="50000"/>
                          </a:schemeClr>
                        </a:solidFill>
                      </a:endParaRPr>
                    </a:p>
                  </a:txBody>
                  <a:tcPr marL="71056" marR="71056" marT="45183" marB="45183"/>
                </a:tc>
                <a:tc>
                  <a:txBody>
                    <a:bodyPr/>
                    <a:lstStyle/>
                    <a:p>
                      <a:pPr algn="ctr"/>
                      <a:r>
                        <a:rPr lang="en-US" sz="1800" dirty="0" smtClean="0"/>
                        <a:t>WIDA Assessment Management System (WIDA AMS)</a:t>
                      </a:r>
                      <a:endParaRPr lang="en-US" sz="1800" dirty="0">
                        <a:solidFill>
                          <a:schemeClr val="tx1">
                            <a:lumMod val="50000"/>
                          </a:schemeClr>
                        </a:solidFill>
                      </a:endParaRPr>
                    </a:p>
                  </a:txBody>
                  <a:tcPr marL="71056" marR="71056" marT="45183" marB="45183" anchor="ctr"/>
                </a:tc>
                <a:tc>
                  <a:txBody>
                    <a:bodyPr/>
                    <a:lstStyle/>
                    <a:p>
                      <a:pPr marL="285750" indent="-285750">
                        <a:buFont typeface="Arial" panose="020B0604020202020204" pitchFamily="34" charset="0"/>
                        <a:buChar char="•"/>
                      </a:pPr>
                      <a:r>
                        <a:rPr lang="en-US" sz="1800" dirty="0" smtClean="0"/>
                        <a:t>Caching server</a:t>
                      </a:r>
                    </a:p>
                    <a:p>
                      <a:pPr marL="285750" indent="-285750">
                        <a:buFont typeface="Arial" panose="020B0604020202020204" pitchFamily="34" charset="0"/>
                        <a:buChar char="•"/>
                      </a:pPr>
                      <a:r>
                        <a:rPr lang="en-US" sz="1800" dirty="0" smtClean="0"/>
                        <a:t>Clients for Windows, Linux, Mac OSX,</a:t>
                      </a:r>
                      <a:r>
                        <a:rPr lang="en-US" sz="1800" baseline="0" dirty="0" smtClean="0"/>
                        <a:t> Chromebooks, iPads and Android</a:t>
                      </a:r>
                      <a:endParaRPr lang="en-US" sz="1800" baseline="0" dirty="0" smtClean="0">
                        <a:solidFill>
                          <a:schemeClr val="tx1">
                            <a:lumMod val="50000"/>
                          </a:schemeClr>
                        </a:solidFill>
                      </a:endParaRPr>
                    </a:p>
                  </a:txBody>
                  <a:tcPr marL="71056" marR="71056" marT="45183" marB="45183" anchor="ctr"/>
                </a:tc>
                <a:extLst>
                  <a:ext uri="{0D108BD9-81ED-4DB2-BD59-A6C34878D82A}">
                    <a16:rowId xmlns:a16="http://schemas.microsoft.com/office/drawing/2014/main" xmlns="" val="10001"/>
                  </a:ext>
                </a:extLst>
              </a:tr>
              <a:tr h="12020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CMAS</a:t>
                      </a:r>
                      <a:endParaRPr lang="en-US" sz="1800" dirty="0" smtClean="0">
                        <a:solidFill>
                          <a:schemeClr val="tx1">
                            <a:lumMod val="50000"/>
                          </a:schemeClr>
                        </a:solidFill>
                      </a:endParaRPr>
                    </a:p>
                  </a:txBody>
                  <a:tcPr marL="71056" marR="71056" marT="45183" marB="45183" anchor="ctr"/>
                </a:tc>
                <a:tc>
                  <a:txBody>
                    <a:bodyPr/>
                    <a:lstStyle/>
                    <a:p>
                      <a:endParaRPr lang="en-US" sz="1800" dirty="0">
                        <a:solidFill>
                          <a:schemeClr val="tx1">
                            <a:lumMod val="50000"/>
                          </a:schemeClr>
                        </a:solidFill>
                      </a:endParaRPr>
                    </a:p>
                  </a:txBody>
                  <a:tcPr marL="71056" marR="71056" marT="45183" marB="45183"/>
                </a:tc>
                <a:tc>
                  <a:txBody>
                    <a:bodyPr/>
                    <a:lstStyle/>
                    <a:p>
                      <a:pPr algn="ctr"/>
                      <a:endParaRPr lang="en-US" sz="1800" dirty="0">
                        <a:solidFill>
                          <a:schemeClr val="tx1">
                            <a:lumMod val="50000"/>
                          </a:schemeClr>
                        </a:solidFill>
                      </a:endParaRPr>
                    </a:p>
                  </a:txBody>
                  <a:tcPr marL="71056" marR="71056" marT="45183" marB="45183" anchor="ct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smtClean="0"/>
                        <a:t>Caching server available</a:t>
                      </a:r>
                    </a:p>
                    <a:p>
                      <a:pPr marL="285750" indent="-285750">
                        <a:buFont typeface="Arial" panose="020B0604020202020204" pitchFamily="34" charset="0"/>
                        <a:buChar char="•"/>
                      </a:pPr>
                      <a:r>
                        <a:rPr lang="en-US" sz="1800" dirty="0" smtClean="0"/>
                        <a:t>Installable apps for desktop, </a:t>
                      </a:r>
                      <a:r>
                        <a:rPr lang="en-US" sz="1800" baseline="0" dirty="0" smtClean="0"/>
                        <a:t>Chromebooks, Androids and iPads</a:t>
                      </a:r>
                      <a:endParaRPr lang="en-US" sz="1800" dirty="0">
                        <a:solidFill>
                          <a:schemeClr val="tx1">
                            <a:lumMod val="50000"/>
                          </a:schemeClr>
                        </a:solidFill>
                      </a:endParaRPr>
                    </a:p>
                  </a:txBody>
                  <a:tcPr marL="71056" marR="71056" marT="45183" marB="45183" anchor="ctr"/>
                </a:tc>
                <a:extLst>
                  <a:ext uri="{0D108BD9-81ED-4DB2-BD59-A6C34878D82A}">
                    <a16:rowId xmlns:a16="http://schemas.microsoft.com/office/drawing/2014/main" xmlns="" val="10002"/>
                  </a:ext>
                </a:extLst>
              </a:tr>
              <a:tr h="9241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CoAlt Science and Social Studies</a:t>
                      </a:r>
                      <a:endParaRPr lang="en-US" sz="1800" dirty="0" smtClean="0">
                        <a:solidFill>
                          <a:schemeClr val="tx1">
                            <a:lumMod val="50000"/>
                          </a:schemeClr>
                        </a:solidFill>
                      </a:endParaRPr>
                    </a:p>
                  </a:txBody>
                  <a:tcPr marL="71056" marR="71056" marT="45183" marB="45183" anchor="ctr"/>
                </a:tc>
                <a:tc>
                  <a:txBody>
                    <a:bodyPr/>
                    <a:lstStyle/>
                    <a:p>
                      <a:pPr algn="ctr"/>
                      <a:r>
                        <a:rPr lang="en-US" sz="1800" dirty="0" smtClean="0"/>
                        <a:t>N/A</a:t>
                      </a:r>
                      <a:endParaRPr lang="en-US" sz="1800" dirty="0">
                        <a:solidFill>
                          <a:schemeClr val="tx1">
                            <a:lumMod val="50000"/>
                          </a:schemeClr>
                        </a:solidFill>
                      </a:endParaRPr>
                    </a:p>
                  </a:txBody>
                  <a:tcPr marL="71056" marR="71056" marT="45183" marB="45183" anchor="ctr"/>
                </a:tc>
                <a:tc>
                  <a:txBody>
                    <a:bodyPr/>
                    <a:lstStyle/>
                    <a:p>
                      <a:pPr algn="ctr"/>
                      <a:endParaRPr lang="en-US" sz="1800" dirty="0">
                        <a:solidFill>
                          <a:schemeClr val="tx1">
                            <a:lumMod val="50000"/>
                          </a:schemeClr>
                        </a:solidFill>
                      </a:endParaRPr>
                    </a:p>
                  </a:txBody>
                  <a:tcPr marL="71056" marR="71056" marT="45183" marB="45183" anchor="ctr"/>
                </a:tc>
                <a:tc>
                  <a:txBody>
                    <a:bodyPr/>
                    <a:lstStyle/>
                    <a:p>
                      <a:pPr marL="285750" indent="-285750">
                        <a:buFont typeface="Arial" panose="020B0604020202020204" pitchFamily="34" charset="0"/>
                        <a:buChar char="•"/>
                      </a:pPr>
                      <a:endParaRPr lang="en-US" sz="1800" dirty="0">
                        <a:solidFill>
                          <a:schemeClr val="tx1">
                            <a:lumMod val="50000"/>
                          </a:schemeClr>
                        </a:solidFill>
                      </a:endParaRPr>
                    </a:p>
                  </a:txBody>
                  <a:tcPr marL="71056" marR="71056" marT="45183" marB="45183" anchor="ctr"/>
                </a:tc>
                <a:extLst>
                  <a:ext uri="{0D108BD9-81ED-4DB2-BD59-A6C34878D82A}">
                    <a16:rowId xmlns:a16="http://schemas.microsoft.com/office/drawing/2014/main" xmlns="" val="10003"/>
                  </a:ext>
                </a:extLst>
              </a:tr>
              <a:tr h="120202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CoAlt ELA and Math (Dynamic Learning Maps (DLM))</a:t>
                      </a:r>
                      <a:endParaRPr lang="en-US" sz="1800" dirty="0" smtClean="0">
                        <a:solidFill>
                          <a:schemeClr val="tx1">
                            <a:lumMod val="50000"/>
                          </a:schemeClr>
                        </a:solidFill>
                      </a:endParaRPr>
                    </a:p>
                  </a:txBody>
                  <a:tcPr marL="71056" marR="71056" marT="45183" marB="45183" anchor="ctr"/>
                </a:tc>
                <a:tc>
                  <a:txBody>
                    <a:bodyPr/>
                    <a:lstStyle/>
                    <a:p>
                      <a:endParaRPr lang="en-US" sz="1800" dirty="0">
                        <a:solidFill>
                          <a:schemeClr val="tx1">
                            <a:lumMod val="50000"/>
                          </a:schemeClr>
                        </a:solidFill>
                      </a:endParaRPr>
                    </a:p>
                  </a:txBody>
                  <a:tcPr marL="71056" marR="71056" marT="45183" marB="45183"/>
                </a:tc>
                <a:tc>
                  <a:txBody>
                    <a:bodyPr/>
                    <a:lstStyle/>
                    <a:p>
                      <a:pPr algn="ctr"/>
                      <a:r>
                        <a:rPr lang="en-US" sz="1800" kern="1200" dirty="0" smtClean="0">
                          <a:effectLst/>
                        </a:rPr>
                        <a:t>Educator Portal</a:t>
                      </a:r>
                      <a:endParaRPr lang="en-US" sz="1800" b="0" dirty="0">
                        <a:solidFill>
                          <a:schemeClr val="tx1">
                            <a:lumMod val="50000"/>
                          </a:schemeClr>
                        </a:solidFill>
                      </a:endParaRPr>
                    </a:p>
                  </a:txBody>
                  <a:tcPr marL="71056" marR="71056" marT="45183" marB="45183" anchor="ctr"/>
                </a:tc>
                <a:tc>
                  <a:txBody>
                    <a:bodyPr/>
                    <a:lstStyle/>
                    <a:p>
                      <a:pPr marL="285750" indent="-285750">
                        <a:buFont typeface="Arial" panose="020B0604020202020204" pitchFamily="34" charset="0"/>
                        <a:buChar char="•"/>
                      </a:pPr>
                      <a:r>
                        <a:rPr lang="en-US" sz="1800" dirty="0" smtClean="0"/>
                        <a:t>KITE</a:t>
                      </a:r>
                      <a:r>
                        <a:rPr lang="en-US" sz="1800" baseline="0" dirty="0" smtClean="0"/>
                        <a:t> c</a:t>
                      </a:r>
                      <a:r>
                        <a:rPr lang="en-US" sz="1800" dirty="0" smtClean="0"/>
                        <a:t>lient install for each device</a:t>
                      </a:r>
                      <a:endParaRPr lang="en-US" sz="1800" dirty="0" smtClean="0">
                        <a:solidFill>
                          <a:schemeClr val="tx1">
                            <a:lumMod val="50000"/>
                          </a:schemeClr>
                        </a:solidFill>
                      </a:endParaRPr>
                    </a:p>
                  </a:txBody>
                  <a:tcPr marL="71056" marR="71056" marT="45183" marB="45183" anchor="ctr"/>
                </a:tc>
                <a:extLst>
                  <a:ext uri="{0D108BD9-81ED-4DB2-BD59-A6C34878D82A}">
                    <a16:rowId xmlns:a16="http://schemas.microsoft.com/office/drawing/2014/main" xmlns="" val="10004"/>
                  </a:ext>
                </a:extLst>
              </a:tr>
            </a:tbl>
          </a:graphicData>
        </a:graphic>
      </p:graphicFrame>
      <p:sp>
        <p:nvSpPr>
          <p:cNvPr id="2" name="Title 1"/>
          <p:cNvSpPr>
            <a:spLocks noGrp="1"/>
          </p:cNvSpPr>
          <p:nvPr>
            <p:ph type="title"/>
          </p:nvPr>
        </p:nvSpPr>
        <p:spPr/>
        <p:txBody>
          <a:bodyPr anchor="ctr"/>
          <a:lstStyle/>
          <a:p>
            <a:r>
              <a:rPr lang="en-US" dirty="0" smtClean="0"/>
              <a:t>Online Assessment Platforms</a:t>
            </a:r>
            <a:endParaRPr lang="en-US" dirty="0"/>
          </a:p>
        </p:txBody>
      </p:sp>
      <p:pic>
        <p:nvPicPr>
          <p:cNvPr id="6" name="Picture 2" descr="http://www.pearsonassessments.com/content/dam/ped/ani/pa/us/LSA/TestNavlogo_V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985428" y="3521196"/>
            <a:ext cx="1335861" cy="48719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descr="https://support.assessment.pearson.com/download/attachments/6029315/pearsonaccess-next-text-small-orange.png?version=1&amp;modificationDate=1414172621000&amp;api=v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1917" y="3621919"/>
            <a:ext cx="1666875" cy="28575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5" descr="https://support.assessment.pearson.com/download/attachments/6029315/pearsonaccess-next-text-small-orange.png?version=1&amp;modificationDate=1414172621000&amp;api=v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1977" y="4572971"/>
            <a:ext cx="1666875" cy="28575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1992450" y="1971563"/>
            <a:ext cx="1328839" cy="534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5427" y="5529855"/>
            <a:ext cx="1335861" cy="684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287692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a:t/>
            </a:r>
            <a:br>
              <a:rPr lang="en-US" dirty="0"/>
            </a:br>
            <a:r>
              <a:rPr lang="en-US" dirty="0">
                <a:solidFill>
                  <a:schemeClr val="bg1">
                    <a:lumMod val="95000"/>
                  </a:schemeClr>
                </a:solidFill>
              </a:rPr>
              <a:t>Data Recognition Corporation’s </a:t>
            </a:r>
            <a:endParaRPr lang="en-US" dirty="0" smtClean="0">
              <a:solidFill>
                <a:schemeClr val="bg1">
                  <a:lumMod val="95000"/>
                </a:schemeClr>
              </a:solidFill>
            </a:endParaRPr>
          </a:p>
          <a:p>
            <a:r>
              <a:rPr lang="en-US" dirty="0" smtClean="0">
                <a:solidFill>
                  <a:schemeClr val="bg1">
                    <a:lumMod val="95000"/>
                  </a:schemeClr>
                </a:solidFill>
              </a:rPr>
              <a:t>Testing </a:t>
            </a:r>
            <a:r>
              <a:rPr lang="en-US" dirty="0">
                <a:solidFill>
                  <a:schemeClr val="bg1">
                    <a:lumMod val="95000"/>
                  </a:schemeClr>
                </a:solidFill>
              </a:rPr>
              <a:t>Site Manager and Insight Test Engine</a:t>
            </a:r>
          </a:p>
        </p:txBody>
      </p:sp>
      <p:sp>
        <p:nvSpPr>
          <p:cNvPr id="4" name="Title 3"/>
          <p:cNvSpPr>
            <a:spLocks noGrp="1"/>
          </p:cNvSpPr>
          <p:nvPr>
            <p:ph type="title"/>
          </p:nvPr>
        </p:nvSpPr>
        <p:spPr>
          <a:xfrm>
            <a:off x="380999" y="1740194"/>
            <a:ext cx="8341851" cy="2222205"/>
          </a:xfrm>
        </p:spPr>
        <p:txBody>
          <a:bodyPr>
            <a:normAutofit fontScale="90000"/>
          </a:bodyPr>
          <a:lstStyle/>
          <a:p>
            <a:r>
              <a:rPr lang="en-US" dirty="0"/>
              <a:t>ACCESS for ELLs 2.0 </a:t>
            </a:r>
            <a:r>
              <a:rPr lang="en-US" dirty="0" smtClean="0"/>
              <a:t/>
            </a:r>
            <a:br>
              <a:rPr lang="en-US" dirty="0" smtClean="0"/>
            </a:br>
            <a:r>
              <a:rPr lang="en-US" dirty="0"/>
              <a:t/>
            </a:r>
            <a:br>
              <a:rPr lang="en-US" dirty="0"/>
            </a:br>
            <a:r>
              <a:rPr lang="en-US" dirty="0"/>
              <a:t>WIDA </a:t>
            </a:r>
            <a:r>
              <a:rPr lang="en-US" dirty="0" smtClean="0"/>
              <a:t>Consortium</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9691370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a:solidFill>
                  <a:schemeClr val="tx1"/>
                </a:solidFill>
              </a:rPr>
              <a:t>ACCESS Testing Window</a:t>
            </a:r>
          </a:p>
          <a:p>
            <a:pPr marL="1028700" lvl="1" indent="-342900"/>
            <a:r>
              <a:rPr lang="en-US" dirty="0">
                <a:solidFill>
                  <a:schemeClr val="tx1"/>
                </a:solidFill>
              </a:rPr>
              <a:t>Monday, January </a:t>
            </a:r>
            <a:r>
              <a:rPr lang="en-US" dirty="0" smtClean="0">
                <a:solidFill>
                  <a:schemeClr val="tx1"/>
                </a:solidFill>
              </a:rPr>
              <a:t>14 </a:t>
            </a:r>
            <a:r>
              <a:rPr lang="en-US" dirty="0">
                <a:solidFill>
                  <a:schemeClr val="tx1"/>
                </a:solidFill>
              </a:rPr>
              <a:t>– Friday, February </a:t>
            </a:r>
            <a:r>
              <a:rPr lang="en-US" dirty="0" smtClean="0">
                <a:solidFill>
                  <a:schemeClr val="tx1"/>
                </a:solidFill>
              </a:rPr>
              <a:t>15, 2019</a:t>
            </a:r>
            <a:endParaRPr lang="en-US" dirty="0">
              <a:solidFill>
                <a:schemeClr val="tx1"/>
              </a:solidFill>
            </a:endParaRPr>
          </a:p>
          <a:p>
            <a:pPr marL="0" indent="0">
              <a:buNone/>
            </a:pPr>
            <a:endParaRPr lang="en-US" dirty="0">
              <a:solidFill>
                <a:schemeClr val="tx1"/>
              </a:solidFill>
            </a:endParaRPr>
          </a:p>
          <a:p>
            <a:pPr marL="342900" indent="-342900">
              <a:buFont typeface="Arial" panose="020B0604020202020204" pitchFamily="34" charset="0"/>
              <a:buChar char="•"/>
            </a:pPr>
            <a:r>
              <a:rPr lang="en-US" dirty="0">
                <a:solidFill>
                  <a:schemeClr val="tx1"/>
                </a:solidFill>
              </a:rPr>
              <a:t>WIDA AMS Test Setup Available</a:t>
            </a:r>
          </a:p>
          <a:p>
            <a:pPr marL="1028700" lvl="1" indent="-342900"/>
            <a:r>
              <a:rPr lang="en-US" dirty="0"/>
              <a:t>November </a:t>
            </a:r>
            <a:r>
              <a:rPr lang="en-US" dirty="0" smtClean="0"/>
              <a:t>27, 2018 </a:t>
            </a:r>
            <a:r>
              <a:rPr lang="en-US" dirty="0"/>
              <a:t>– February </a:t>
            </a:r>
            <a:r>
              <a:rPr lang="en-US" dirty="0" smtClean="0"/>
              <a:t>15, 2019</a:t>
            </a:r>
            <a:endParaRPr lang="en-US" dirty="0"/>
          </a:p>
          <a:p>
            <a:pPr marL="342900" indent="-342900">
              <a:buFont typeface="Arial" panose="020B0604020202020204" pitchFamily="34" charset="0"/>
              <a:buChar char="•"/>
            </a:pPr>
            <a:endParaRPr lang="en-US" dirty="0">
              <a:solidFill>
                <a:schemeClr val="tx1"/>
              </a:solidFill>
            </a:endParaRPr>
          </a:p>
          <a:p>
            <a:pPr marL="342900" indent="-342900">
              <a:buFont typeface="Arial" panose="020B0604020202020204" pitchFamily="34" charset="0"/>
              <a:buChar char="•"/>
            </a:pPr>
            <a:r>
              <a:rPr lang="en-US" dirty="0">
                <a:solidFill>
                  <a:schemeClr val="tx1"/>
                </a:solidFill>
              </a:rPr>
              <a:t>Districts Receive Test Materials (on or before)</a:t>
            </a:r>
          </a:p>
          <a:p>
            <a:pPr marL="1028700" lvl="1" indent="-342900"/>
            <a:r>
              <a:rPr lang="en-US" dirty="0"/>
              <a:t>December </a:t>
            </a:r>
            <a:r>
              <a:rPr lang="en-US" dirty="0" smtClean="0"/>
              <a:t>13, 2018</a:t>
            </a:r>
            <a:endParaRPr lang="en-US" dirty="0"/>
          </a:p>
        </p:txBody>
      </p:sp>
      <p:sp>
        <p:nvSpPr>
          <p:cNvPr id="2" name="Title 1"/>
          <p:cNvSpPr>
            <a:spLocks noGrp="1"/>
          </p:cNvSpPr>
          <p:nvPr>
            <p:ph type="title"/>
          </p:nvPr>
        </p:nvSpPr>
        <p:spPr/>
        <p:txBody>
          <a:bodyPr anchor="ctr"/>
          <a:lstStyle/>
          <a:p>
            <a:r>
              <a:rPr lang="en-US" dirty="0"/>
              <a:t>ACCESS for ELLs</a:t>
            </a:r>
            <a:r>
              <a:rPr lang="en-US" baseline="30000" dirty="0" smtClean="0"/>
              <a:t>® </a:t>
            </a:r>
            <a:r>
              <a:rPr lang="en-US" dirty="0" smtClean="0"/>
              <a:t>Key Dates</a:t>
            </a:r>
            <a:endParaRPr lang="en-US" dirty="0"/>
          </a:p>
        </p:txBody>
      </p:sp>
      <p:sp>
        <p:nvSpPr>
          <p:cNvPr id="4" name="Slide Number Placeholder 3"/>
          <p:cNvSpPr>
            <a:spLocks noGrp="1"/>
          </p:cNvSpPr>
          <p:nvPr>
            <p:ph type="sldNum" sz="quarter" idx="4294967295"/>
          </p:nvPr>
        </p:nvSpPr>
        <p:spPr>
          <a:xfrm>
            <a:off x="0" y="6356350"/>
            <a:ext cx="466725" cy="365125"/>
          </a:xfrm>
        </p:spPr>
        <p:txBody>
          <a:bodyPr/>
          <a:lstStyle/>
          <a:p>
            <a:fld id="{67726FA2-3EC9-4717-AD62-D8C823692DD3}" type="slidenum">
              <a:rPr lang="en-US" smtClean="0"/>
              <a:pPr/>
              <a:t>14</a:t>
            </a:fld>
            <a:endParaRPr lang="en-US" dirty="0"/>
          </a:p>
        </p:txBody>
      </p:sp>
    </p:spTree>
    <p:extLst>
      <p:ext uri="{BB962C8B-B14F-4D97-AF65-F5344CB8AC3E}">
        <p14:creationId xmlns:p14="http://schemas.microsoft.com/office/powerpoint/2010/main" val="22930800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for ELLs </a:t>
            </a:r>
            <a:r>
              <a:rPr lang="en-US" dirty="0" smtClean="0"/>
              <a:t>2.0 Components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422079792"/>
              </p:ext>
            </p:extLst>
          </p:nvPr>
        </p:nvGraphicFramePr>
        <p:xfrm>
          <a:off x="114877" y="1295401"/>
          <a:ext cx="8876724" cy="5092510"/>
        </p:xfrm>
        <a:graphic>
          <a:graphicData uri="http://schemas.openxmlformats.org/drawingml/2006/table">
            <a:tbl>
              <a:tblPr firstRow="1" bandRow="1">
                <a:tableStyleId>{5C22544A-7EE6-4342-B048-85BDC9FD1C3A}</a:tableStyleId>
              </a:tblPr>
              <a:tblGrid>
                <a:gridCol w="3237356">
                  <a:extLst>
                    <a:ext uri="{9D8B030D-6E8A-4147-A177-3AD203B41FA5}">
                      <a16:colId xmlns:a16="http://schemas.microsoft.com/office/drawing/2014/main" xmlns="" val="20000"/>
                    </a:ext>
                  </a:extLst>
                </a:gridCol>
                <a:gridCol w="1426195">
                  <a:extLst>
                    <a:ext uri="{9D8B030D-6E8A-4147-A177-3AD203B41FA5}">
                      <a16:colId xmlns:a16="http://schemas.microsoft.com/office/drawing/2014/main" xmlns="" val="20001"/>
                    </a:ext>
                  </a:extLst>
                </a:gridCol>
                <a:gridCol w="1426195">
                  <a:extLst>
                    <a:ext uri="{9D8B030D-6E8A-4147-A177-3AD203B41FA5}">
                      <a16:colId xmlns:a16="http://schemas.microsoft.com/office/drawing/2014/main" xmlns="" val="20002"/>
                    </a:ext>
                  </a:extLst>
                </a:gridCol>
                <a:gridCol w="2786978">
                  <a:extLst>
                    <a:ext uri="{9D8B030D-6E8A-4147-A177-3AD203B41FA5}">
                      <a16:colId xmlns:a16="http://schemas.microsoft.com/office/drawing/2014/main" xmlns="" val="20003"/>
                    </a:ext>
                  </a:extLst>
                </a:gridCol>
              </a:tblGrid>
              <a:tr h="1113695">
                <a:tc>
                  <a:txBody>
                    <a:bodyPr/>
                    <a:lstStyle/>
                    <a:p>
                      <a:r>
                        <a:rPr lang="en-US" sz="2200" dirty="0" smtClean="0"/>
                        <a:t>Component</a:t>
                      </a:r>
                      <a:endParaRPr lang="en-US" sz="2200" dirty="0"/>
                    </a:p>
                  </a:txBody>
                  <a:tcPr/>
                </a:tc>
                <a:tc>
                  <a:txBody>
                    <a:bodyPr/>
                    <a:lstStyle/>
                    <a:p>
                      <a:r>
                        <a:rPr lang="en-US" sz="2200" dirty="0" smtClean="0"/>
                        <a:t>Current Software Version</a:t>
                      </a:r>
                      <a:endParaRPr lang="en-US" sz="2200" dirty="0"/>
                    </a:p>
                  </a:txBody>
                  <a:tcPr/>
                </a:tc>
                <a:tc>
                  <a:txBody>
                    <a:bodyPr/>
                    <a:lstStyle/>
                    <a:p>
                      <a:r>
                        <a:rPr lang="en-US" sz="2200" dirty="0" smtClean="0"/>
                        <a:t>Next Release date</a:t>
                      </a:r>
                      <a:endParaRPr lang="en-US" sz="2200" dirty="0"/>
                    </a:p>
                  </a:txBody>
                  <a:tcPr/>
                </a:tc>
                <a:tc>
                  <a:txBody>
                    <a:bodyPr/>
                    <a:lstStyle/>
                    <a:p>
                      <a:r>
                        <a:rPr lang="en-US" sz="2200" dirty="0" smtClean="0"/>
                        <a:t>Notes</a:t>
                      </a:r>
                      <a:endParaRPr lang="en-US" sz="2200" dirty="0"/>
                    </a:p>
                  </a:txBody>
                  <a:tcPr/>
                </a:tc>
                <a:extLst>
                  <a:ext uri="{0D108BD9-81ED-4DB2-BD59-A6C34878D82A}">
                    <a16:rowId xmlns:a16="http://schemas.microsoft.com/office/drawing/2014/main" xmlns="" val="10000"/>
                  </a:ext>
                </a:extLst>
              </a:tr>
              <a:tr h="1113695">
                <a:tc>
                  <a:txBody>
                    <a:bodyPr/>
                    <a:lstStyle/>
                    <a:p>
                      <a:r>
                        <a:rPr lang="en-US" sz="2200" kern="1200" dirty="0" smtClean="0">
                          <a:solidFill>
                            <a:schemeClr val="dk1"/>
                          </a:solidFill>
                          <a:effectLst/>
                          <a:latin typeface="+mn-lt"/>
                          <a:ea typeface="+mn-ea"/>
                          <a:cs typeface="+mn-cs"/>
                        </a:rPr>
                        <a:t>WIDA Assessment Management System (WIDA AMS) </a:t>
                      </a:r>
                      <a:endParaRPr lang="en-US" sz="2200" dirty="0"/>
                    </a:p>
                  </a:txBody>
                  <a:tcPr/>
                </a:tc>
                <a:tc>
                  <a:txBody>
                    <a:bodyPr/>
                    <a:lstStyle/>
                    <a:p>
                      <a:r>
                        <a:rPr lang="en-US" sz="2200" dirty="0" smtClean="0"/>
                        <a:t>NA</a:t>
                      </a:r>
                      <a:endParaRPr lang="en-US" sz="2200" dirty="0"/>
                    </a:p>
                  </a:txBody>
                  <a:tcPr/>
                </a:tc>
                <a:tc>
                  <a:txBody>
                    <a:bodyPr/>
                    <a:lstStyle/>
                    <a:p>
                      <a:r>
                        <a:rPr lang="en-US" sz="2200" baseline="0" dirty="0" smtClean="0"/>
                        <a:t> Available</a:t>
                      </a:r>
                      <a:endParaRPr lang="en-US" sz="2200" dirty="0"/>
                    </a:p>
                  </a:txBody>
                  <a:tcPr/>
                </a:tc>
                <a:tc>
                  <a:txBody>
                    <a:bodyPr/>
                    <a:lstStyle/>
                    <a:p>
                      <a:endParaRPr lang="en-US" sz="2200" dirty="0"/>
                    </a:p>
                  </a:txBody>
                  <a:tcPr/>
                </a:tc>
                <a:extLst>
                  <a:ext uri="{0D108BD9-81ED-4DB2-BD59-A6C34878D82A}">
                    <a16:rowId xmlns:a16="http://schemas.microsoft.com/office/drawing/2014/main" xmlns="" val="10001"/>
                  </a:ext>
                </a:extLst>
              </a:tr>
              <a:tr h="1113695">
                <a:tc>
                  <a:txBody>
                    <a:bodyPr/>
                    <a:lstStyle/>
                    <a:p>
                      <a:r>
                        <a:rPr lang="en-US" sz="2200" kern="1200" dirty="0" smtClean="0">
                          <a:solidFill>
                            <a:schemeClr val="dk1"/>
                          </a:solidFill>
                          <a:effectLst/>
                          <a:latin typeface="+mn-lt"/>
                          <a:ea typeface="+mn-ea"/>
                          <a:cs typeface="+mn-cs"/>
                        </a:rPr>
                        <a:t>Testing Site Manager (TSM)  Caching Software</a:t>
                      </a:r>
                      <a:endParaRPr lang="en-US" sz="2200" dirty="0"/>
                    </a:p>
                  </a:txBody>
                  <a:tcPr/>
                </a:tc>
                <a:tc>
                  <a:txBody>
                    <a:bodyPr/>
                    <a:lstStyle/>
                    <a:p>
                      <a:r>
                        <a:rPr lang="en-US" sz="2200" dirty="0" smtClean="0"/>
                        <a:t>v9.2</a:t>
                      </a:r>
                      <a:endParaRPr lang="en-US" sz="2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baseline="0" dirty="0" smtClean="0"/>
                        <a:t>9/10/2018</a:t>
                      </a:r>
                      <a:endParaRPr lang="en-US" sz="2200"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200" kern="1200" dirty="0" smtClean="0">
                          <a:solidFill>
                            <a:schemeClr val="dk1"/>
                          </a:solidFill>
                          <a:effectLst/>
                          <a:latin typeface="+mn-lt"/>
                          <a:ea typeface="+mn-ea"/>
                          <a:cs typeface="+mn-cs"/>
                        </a:rPr>
                        <a:t>Auto Update if the option is selected in the web interface during install.</a:t>
                      </a:r>
                    </a:p>
                  </a:txBody>
                  <a:tcPr/>
                </a:tc>
                <a:extLst>
                  <a:ext uri="{0D108BD9-81ED-4DB2-BD59-A6C34878D82A}">
                    <a16:rowId xmlns:a16="http://schemas.microsoft.com/office/drawing/2014/main" xmlns="" val="10002"/>
                  </a:ext>
                </a:extLst>
              </a:tr>
              <a:tr h="1383316">
                <a:tc>
                  <a:txBody>
                    <a:bodyPr/>
                    <a:lstStyle/>
                    <a:p>
                      <a:r>
                        <a:rPr lang="en-US" sz="2200" kern="1200" dirty="0" smtClean="0">
                          <a:solidFill>
                            <a:schemeClr val="dk1"/>
                          </a:solidFill>
                          <a:effectLst/>
                          <a:latin typeface="+mn-lt"/>
                          <a:ea typeface="+mn-ea"/>
                          <a:cs typeface="+mn-cs"/>
                        </a:rPr>
                        <a:t>INSIGHT Test Engine </a:t>
                      </a:r>
                      <a:endParaRPr lang="en-US" sz="2200" dirty="0"/>
                    </a:p>
                  </a:txBody>
                  <a:tcPr/>
                </a:tc>
                <a:tc>
                  <a:txBody>
                    <a:bodyPr/>
                    <a:lstStyle/>
                    <a:p>
                      <a:r>
                        <a:rPr lang="en-US" sz="2200" dirty="0" smtClean="0"/>
                        <a:t>v9.0</a:t>
                      </a:r>
                      <a:endParaRPr lang="en-US" sz="2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baseline="0" dirty="0" smtClean="0"/>
                        <a:t>9/10/2018</a:t>
                      </a:r>
                      <a:endParaRPr lang="en-US" sz="2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2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dirty="0" smtClean="0">
                          <a:solidFill>
                            <a:schemeClr val="dk1"/>
                          </a:solidFill>
                          <a:effectLst/>
                          <a:latin typeface="+mn-lt"/>
                          <a:ea typeface="+mn-ea"/>
                          <a:cs typeface="+mn-cs"/>
                        </a:rPr>
                        <a:t>Auto Update if auto</a:t>
                      </a:r>
                      <a:r>
                        <a:rPr lang="en-US" sz="2200" kern="1200" baseline="0" dirty="0" smtClean="0">
                          <a:solidFill>
                            <a:schemeClr val="dk1"/>
                          </a:solidFill>
                          <a:effectLst/>
                          <a:latin typeface="+mn-lt"/>
                          <a:ea typeface="+mn-ea"/>
                          <a:cs typeface="+mn-cs"/>
                        </a:rPr>
                        <a:t> update is selected in the Device Tool Kit</a:t>
                      </a:r>
                      <a:endParaRPr lang="en-US" sz="2200" kern="1200" dirty="0" smtClean="0">
                        <a:solidFill>
                          <a:schemeClr val="dk1"/>
                        </a:solidFill>
                        <a:effectLst/>
                        <a:latin typeface="+mn-lt"/>
                        <a:ea typeface="+mn-ea"/>
                        <a:cs typeface="+mn-cs"/>
                      </a:endParaRPr>
                    </a:p>
                    <a:p>
                      <a:endParaRPr lang="en-US" sz="2200" dirty="0"/>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0208320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42047" y="943092"/>
            <a:ext cx="8501702" cy="5037025"/>
          </a:xfrm>
        </p:spPr>
        <p:txBody>
          <a:bodyPr/>
          <a:lstStyle/>
          <a:p>
            <a:pPr marL="0" indent="0">
              <a:buNone/>
            </a:pPr>
            <a:r>
              <a:rPr lang="en-US" dirty="0">
                <a:solidFill>
                  <a:schemeClr val="dk1"/>
                </a:solidFill>
              </a:rPr>
              <a:t>INSIGHT Test </a:t>
            </a:r>
            <a:r>
              <a:rPr lang="en-US" dirty="0" smtClean="0">
                <a:solidFill>
                  <a:schemeClr val="dk1"/>
                </a:solidFill>
              </a:rPr>
              <a:t>Engine </a:t>
            </a:r>
            <a:r>
              <a:rPr lang="en-US" dirty="0">
                <a:solidFill>
                  <a:schemeClr val="dk1"/>
                </a:solidFill>
              </a:rPr>
              <a:t>Auto Update </a:t>
            </a:r>
            <a:r>
              <a:rPr lang="en-US" dirty="0" smtClean="0">
                <a:solidFill>
                  <a:schemeClr val="dk1"/>
                </a:solidFill>
              </a:rPr>
              <a:t>in Device Toolkit</a:t>
            </a:r>
          </a:p>
          <a:p>
            <a:pPr marL="0" indent="0">
              <a:buNone/>
            </a:pPr>
            <a:r>
              <a:rPr lang="en-US" dirty="0" smtClean="0">
                <a:solidFill>
                  <a:schemeClr val="dk1"/>
                </a:solidFill>
              </a:rPr>
              <a:t> </a:t>
            </a:r>
            <a:endParaRPr lang="en-US" dirty="0"/>
          </a:p>
          <a:p>
            <a:endParaRPr lang="en-US" dirty="0"/>
          </a:p>
        </p:txBody>
      </p:sp>
      <p:sp>
        <p:nvSpPr>
          <p:cNvPr id="2" name="Title 1"/>
          <p:cNvSpPr>
            <a:spLocks noGrp="1"/>
          </p:cNvSpPr>
          <p:nvPr>
            <p:ph type="title"/>
          </p:nvPr>
        </p:nvSpPr>
        <p:spPr/>
        <p:txBody>
          <a:bodyPr/>
          <a:lstStyle/>
          <a:p>
            <a:r>
              <a:rPr lang="en-US" dirty="0"/>
              <a:t>ACCESS for ELLs </a:t>
            </a:r>
            <a:r>
              <a:rPr lang="en-US" dirty="0" smtClean="0"/>
              <a:t>2.0 Components</a:t>
            </a:r>
            <a:endParaRPr lang="en-US" dirty="0"/>
          </a:p>
        </p:txBody>
      </p:sp>
      <p:pic>
        <p:nvPicPr>
          <p:cNvPr id="5" name="Picture 4"/>
          <p:cNvPicPr>
            <a:picLocks noChangeAspect="1"/>
          </p:cNvPicPr>
          <p:nvPr/>
        </p:nvPicPr>
        <p:blipFill>
          <a:blip r:embed="rId3"/>
          <a:stretch>
            <a:fillRect/>
          </a:stretch>
        </p:blipFill>
        <p:spPr>
          <a:xfrm>
            <a:off x="669592" y="1306165"/>
            <a:ext cx="9470693" cy="7270923"/>
          </a:xfrm>
          <a:prstGeom prst="rect">
            <a:avLst/>
          </a:prstGeom>
          <a:ln>
            <a:solidFill>
              <a:schemeClr val="accent6">
                <a:lumMod val="75000"/>
              </a:schemeClr>
            </a:solidFill>
          </a:ln>
        </p:spPr>
      </p:pic>
      <p:sp>
        <p:nvSpPr>
          <p:cNvPr id="6" name="Rounded Rectangle 5"/>
          <p:cNvSpPr/>
          <p:nvPr/>
        </p:nvSpPr>
        <p:spPr>
          <a:xfrm>
            <a:off x="968989" y="2374710"/>
            <a:ext cx="1828801" cy="354842"/>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669592" y="5815816"/>
            <a:ext cx="5280831" cy="1042184"/>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887193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45720" indent="0">
              <a:buNone/>
            </a:pPr>
            <a:r>
              <a:rPr lang="en-US" sz="3200" spc="0" dirty="0" smtClean="0">
                <a:solidFill>
                  <a:srgbClr val="000000"/>
                </a:solidFill>
              </a:rPr>
              <a:t>Device Toolkit</a:t>
            </a:r>
          </a:p>
        </p:txBody>
      </p:sp>
      <p:sp>
        <p:nvSpPr>
          <p:cNvPr id="2" name="Title 1"/>
          <p:cNvSpPr>
            <a:spLocks noGrp="1"/>
          </p:cNvSpPr>
          <p:nvPr>
            <p:ph type="title"/>
          </p:nvPr>
        </p:nvSpPr>
        <p:spPr/>
        <p:txBody>
          <a:bodyPr>
            <a:normAutofit/>
          </a:bodyPr>
          <a:lstStyle/>
          <a:p>
            <a:pPr algn="l"/>
            <a:r>
              <a:rPr lang="en-US" dirty="0" smtClean="0"/>
              <a:t>WIDA AMS Updates</a:t>
            </a:r>
            <a:endParaRPr lang="en-US" dirty="0"/>
          </a:p>
        </p:txBody>
      </p:sp>
      <p:sp>
        <p:nvSpPr>
          <p:cNvPr id="3" name="TextBox 2"/>
          <p:cNvSpPr txBox="1"/>
          <p:nvPr/>
        </p:nvSpPr>
        <p:spPr>
          <a:xfrm>
            <a:off x="0" y="5322792"/>
            <a:ext cx="9144000" cy="1477328"/>
          </a:xfrm>
          <a:prstGeom prst="rect">
            <a:avLst/>
          </a:prstGeom>
          <a:noFill/>
        </p:spPr>
        <p:txBody>
          <a:bodyPr wrap="square" rtlCol="0">
            <a:spAutoFit/>
          </a:bodyPr>
          <a:lstStyle/>
          <a:p>
            <a:r>
              <a:rPr lang="en-US" dirty="0"/>
              <a:t>In the device toolkit, ensure the TSM you are using for ACCESS for ELLs is TSM v9.2. Also, ensure you are copying/pasting the TSM Server Domain string for both the TSM Content Caching line and the Response Caching line in the Device Toolkit. IP Addresses or Machine names will no longer work. https</a:t>
            </a:r>
            <a:r>
              <a:rPr lang="en-US" dirty="0" smtClean="0"/>
              <a:t>://</a:t>
            </a:r>
            <a:r>
              <a:rPr lang="en-US" dirty="0" smtClean="0">
                <a:solidFill>
                  <a:srgbClr val="FF0000"/>
                </a:solidFill>
              </a:rPr>
              <a:t>Content </a:t>
            </a:r>
            <a:r>
              <a:rPr lang="en-US" dirty="0">
                <a:solidFill>
                  <a:srgbClr val="FF0000"/>
                </a:solidFill>
              </a:rPr>
              <a:t>Caching </a:t>
            </a:r>
            <a:r>
              <a:rPr lang="en-US" dirty="0" smtClean="0">
                <a:solidFill>
                  <a:srgbClr val="FF0000"/>
                </a:solidFill>
              </a:rPr>
              <a:t>line</a:t>
            </a:r>
            <a:r>
              <a:rPr lang="en-US" dirty="0" smtClean="0"/>
              <a:t>:8443/ </a:t>
            </a:r>
            <a:endParaRPr lang="en-US" dirty="0"/>
          </a:p>
          <a:p>
            <a:endParaRPr lang="en-US" dirty="0"/>
          </a:p>
        </p:txBody>
      </p:sp>
      <p:pic>
        <p:nvPicPr>
          <p:cNvPr id="6" name="Picture 5"/>
          <p:cNvPicPr>
            <a:picLocks noChangeAspect="1"/>
          </p:cNvPicPr>
          <p:nvPr/>
        </p:nvPicPr>
        <p:blipFill>
          <a:blip r:embed="rId3"/>
          <a:stretch>
            <a:fillRect/>
          </a:stretch>
        </p:blipFill>
        <p:spPr>
          <a:xfrm>
            <a:off x="0" y="1007014"/>
            <a:ext cx="5095875" cy="2838450"/>
          </a:xfrm>
          <a:prstGeom prst="rect">
            <a:avLst/>
          </a:prstGeom>
        </p:spPr>
      </p:pic>
      <p:pic>
        <p:nvPicPr>
          <p:cNvPr id="7" name="Picture 6"/>
          <p:cNvPicPr>
            <a:picLocks noChangeAspect="1"/>
          </p:cNvPicPr>
          <p:nvPr/>
        </p:nvPicPr>
        <p:blipFill>
          <a:blip r:embed="rId4"/>
          <a:stretch>
            <a:fillRect/>
          </a:stretch>
        </p:blipFill>
        <p:spPr>
          <a:xfrm>
            <a:off x="4922097" y="1257772"/>
            <a:ext cx="4767813" cy="4065020"/>
          </a:xfrm>
          <a:prstGeom prst="rect">
            <a:avLst/>
          </a:prstGeom>
        </p:spPr>
      </p:pic>
      <p:sp>
        <p:nvSpPr>
          <p:cNvPr id="8" name="Rounded Rectangle 7"/>
          <p:cNvSpPr/>
          <p:nvPr/>
        </p:nvSpPr>
        <p:spPr>
          <a:xfrm>
            <a:off x="134958" y="2579427"/>
            <a:ext cx="4158489" cy="204716"/>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5226759" y="5008728"/>
            <a:ext cx="3139320" cy="204717"/>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60816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a:t>
            </a:r>
            <a:r>
              <a:rPr lang="en-US" b="1" dirty="0" smtClean="0"/>
              <a:t>ew </a:t>
            </a:r>
            <a:r>
              <a:rPr lang="en-US" b="1" dirty="0"/>
              <a:t>W</a:t>
            </a:r>
            <a:r>
              <a:rPr lang="en-US" b="1" dirty="0" smtClean="0"/>
              <a:t>hitelisting </a:t>
            </a:r>
            <a:r>
              <a:rPr lang="en-US" b="1" dirty="0"/>
              <a:t>I</a:t>
            </a:r>
            <a:r>
              <a:rPr lang="en-US" b="1" dirty="0" smtClean="0"/>
              <a:t>nformation</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894659916"/>
              </p:ext>
            </p:extLst>
          </p:nvPr>
        </p:nvGraphicFramePr>
        <p:xfrm>
          <a:off x="689161" y="1182147"/>
          <a:ext cx="7772400" cy="4837660"/>
        </p:xfrm>
        <a:graphic>
          <a:graphicData uri="http://schemas.openxmlformats.org/drawingml/2006/table">
            <a:tbl>
              <a:tblPr firstRow="1" firstCol="1" bandRow="1">
                <a:tableStyleId>{3B4B98B0-60AC-42C2-AFA5-B58CD77FA1E5}</a:tableStyleId>
              </a:tblPr>
              <a:tblGrid>
                <a:gridCol w="6640497">
                  <a:extLst>
                    <a:ext uri="{9D8B030D-6E8A-4147-A177-3AD203B41FA5}">
                      <a16:colId xmlns:a16="http://schemas.microsoft.com/office/drawing/2014/main" xmlns="" val="20000"/>
                    </a:ext>
                  </a:extLst>
                </a:gridCol>
                <a:gridCol w="1131903">
                  <a:extLst>
                    <a:ext uri="{9D8B030D-6E8A-4147-A177-3AD203B41FA5}">
                      <a16:colId xmlns:a16="http://schemas.microsoft.com/office/drawing/2014/main" xmlns="" val="20001"/>
                    </a:ext>
                  </a:extLst>
                </a:gridCol>
              </a:tblGrid>
              <a:tr h="298502">
                <a:tc>
                  <a:txBody>
                    <a:bodyPr/>
                    <a:lstStyle/>
                    <a:p>
                      <a:pPr marL="0" marR="0">
                        <a:lnSpc>
                          <a:spcPct val="105000"/>
                        </a:lnSpc>
                        <a:spcBef>
                          <a:spcPts val="0"/>
                        </a:spcBef>
                        <a:spcAft>
                          <a:spcPts val="0"/>
                        </a:spcAft>
                      </a:pPr>
                      <a:r>
                        <a:rPr lang="en-US" sz="1200" dirty="0">
                          <a:solidFill>
                            <a:srgbClr val="000000"/>
                          </a:solidFill>
                          <a:effectLst/>
                          <a:latin typeface="Times New Roman" panose="02020603050405020304" pitchFamily="18" charset="0"/>
                          <a:ea typeface="Calibri" panose="020F0502020204030204" pitchFamily="34" charset="0"/>
                        </a:rPr>
                        <a:t>Address</a:t>
                      </a:r>
                      <a:endParaRPr lang="en-US" sz="1200" dirty="0">
                        <a:effectLst/>
                        <a:latin typeface="Times New Roman" panose="02020603050405020304" pitchFamily="18" charset="0"/>
                        <a:ea typeface="Calibri" panose="020F0502020204030204" pitchFamily="34" charset="0"/>
                      </a:endParaRPr>
                    </a:p>
                  </a:txBody>
                  <a:tcPr marL="28575" marR="28575" marT="28575" marB="28575" anchor="ctr"/>
                </a:tc>
                <a:tc>
                  <a:txBody>
                    <a:bodyPr/>
                    <a:lstStyle/>
                    <a:p>
                      <a:pPr marL="0" marR="0">
                        <a:lnSpc>
                          <a:spcPct val="105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rPr>
                        <a:t>Ports</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extLst>
                  <a:ext uri="{0D108BD9-81ED-4DB2-BD59-A6C34878D82A}">
                    <a16:rowId xmlns:a16="http://schemas.microsoft.com/office/drawing/2014/main" xmlns="" val="10000"/>
                  </a:ext>
                </a:extLst>
              </a:tr>
              <a:tr h="349166">
                <a:tc>
                  <a:txBody>
                    <a:bodyPr/>
                    <a:lstStyle/>
                    <a:p>
                      <a:pPr marL="0" marR="0">
                        <a:lnSpc>
                          <a:spcPct val="105000"/>
                        </a:lnSpc>
                        <a:spcBef>
                          <a:spcPts val="0"/>
                        </a:spcBef>
                        <a:spcAft>
                          <a:spcPts val="0"/>
                        </a:spcAft>
                      </a:pPr>
                      <a:r>
                        <a:rPr lang="en-US" sz="1200" u="sng">
                          <a:solidFill>
                            <a:srgbClr val="0000FF"/>
                          </a:solidFill>
                          <a:effectLst/>
                          <a:latin typeface="Times New Roman" panose="02020603050405020304" pitchFamily="18" charset="0"/>
                          <a:ea typeface="Calibri" panose="020F0502020204030204" pitchFamily="34" charset="0"/>
                          <a:hlinkClick r:id="rId2"/>
                        </a:rPr>
                        <a:t>http://wida-insight-client.drcedirect.com/</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tc>
                  <a:txBody>
                    <a:bodyPr/>
                    <a:lstStyle/>
                    <a:p>
                      <a:pPr marL="0" marR="0">
                        <a:lnSpc>
                          <a:spcPct val="105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rPr>
                        <a:t>80, 443</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extLst>
                  <a:ext uri="{0D108BD9-81ED-4DB2-BD59-A6C34878D82A}">
                    <a16:rowId xmlns:a16="http://schemas.microsoft.com/office/drawing/2014/main" xmlns="" val="10001"/>
                  </a:ext>
                </a:extLst>
              </a:tr>
              <a:tr h="349166">
                <a:tc>
                  <a:txBody>
                    <a:bodyPr/>
                    <a:lstStyle/>
                    <a:p>
                      <a:pPr marL="0" marR="0">
                        <a:lnSpc>
                          <a:spcPct val="105000"/>
                        </a:lnSpc>
                        <a:spcBef>
                          <a:spcPts val="0"/>
                        </a:spcBef>
                        <a:spcAft>
                          <a:spcPts val="0"/>
                        </a:spcAft>
                      </a:pPr>
                      <a:r>
                        <a:rPr lang="en-US" sz="1200" u="sng">
                          <a:solidFill>
                            <a:srgbClr val="0000FF"/>
                          </a:solidFill>
                          <a:effectLst/>
                          <a:latin typeface="Times New Roman" panose="02020603050405020304" pitchFamily="18" charset="0"/>
                          <a:ea typeface="Calibri" panose="020F0502020204030204" pitchFamily="34" charset="0"/>
                          <a:hlinkClick r:id="rId3"/>
                        </a:rPr>
                        <a:t>https://wida-insight.drcedirect.com/</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tc>
                  <a:txBody>
                    <a:bodyPr/>
                    <a:lstStyle/>
                    <a:p>
                      <a:pPr marL="0" marR="0">
                        <a:lnSpc>
                          <a:spcPct val="105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rPr>
                        <a:t>80, 443</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extLst>
                  <a:ext uri="{0D108BD9-81ED-4DB2-BD59-A6C34878D82A}">
                    <a16:rowId xmlns:a16="http://schemas.microsoft.com/office/drawing/2014/main" xmlns="" val="10002"/>
                  </a:ext>
                </a:extLst>
              </a:tr>
              <a:tr h="349166">
                <a:tc>
                  <a:txBody>
                    <a:bodyPr/>
                    <a:lstStyle/>
                    <a:p>
                      <a:pPr marL="0" marR="0">
                        <a:lnSpc>
                          <a:spcPct val="105000"/>
                        </a:lnSpc>
                        <a:spcBef>
                          <a:spcPts val="0"/>
                        </a:spcBef>
                        <a:spcAft>
                          <a:spcPts val="0"/>
                        </a:spcAft>
                      </a:pPr>
                      <a:r>
                        <a:rPr lang="en-US" sz="1200" u="sng">
                          <a:solidFill>
                            <a:srgbClr val="0000FF"/>
                          </a:solidFill>
                          <a:effectLst/>
                          <a:latin typeface="Times New Roman" panose="02020603050405020304" pitchFamily="18" charset="0"/>
                          <a:ea typeface="Calibri" panose="020F0502020204030204" pitchFamily="34" charset="0"/>
                          <a:hlinkClick r:id="rId4"/>
                        </a:rPr>
                        <a:t>https://wbte.drcedirect.com/</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tc>
                  <a:txBody>
                    <a:bodyPr/>
                    <a:lstStyle/>
                    <a:p>
                      <a:pPr marL="0" marR="0">
                        <a:lnSpc>
                          <a:spcPct val="105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rPr>
                        <a:t>80, 443</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extLst>
                  <a:ext uri="{0D108BD9-81ED-4DB2-BD59-A6C34878D82A}">
                    <a16:rowId xmlns:a16="http://schemas.microsoft.com/office/drawing/2014/main" xmlns="" val="10003"/>
                  </a:ext>
                </a:extLst>
              </a:tr>
              <a:tr h="349166">
                <a:tc>
                  <a:txBody>
                    <a:bodyPr/>
                    <a:lstStyle/>
                    <a:p>
                      <a:pPr marL="0" marR="0">
                        <a:lnSpc>
                          <a:spcPct val="105000"/>
                        </a:lnSpc>
                        <a:spcBef>
                          <a:spcPts val="0"/>
                        </a:spcBef>
                        <a:spcAft>
                          <a:spcPts val="0"/>
                        </a:spcAft>
                      </a:pPr>
                      <a:r>
                        <a:rPr lang="en-US" sz="1200" u="sng">
                          <a:solidFill>
                            <a:srgbClr val="0000FF"/>
                          </a:solidFill>
                          <a:effectLst/>
                          <a:latin typeface="Times New Roman" panose="02020603050405020304" pitchFamily="18" charset="0"/>
                          <a:ea typeface="Calibri" panose="020F0502020204030204" pitchFamily="34" charset="0"/>
                          <a:hlinkClick r:id="rId5"/>
                        </a:rPr>
                        <a:t>https://www.wida-ams.us/</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tc>
                  <a:txBody>
                    <a:bodyPr/>
                    <a:lstStyle/>
                    <a:p>
                      <a:pPr marL="0" marR="0">
                        <a:lnSpc>
                          <a:spcPct val="105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rPr>
                        <a:t>80, 443</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extLst>
                  <a:ext uri="{0D108BD9-81ED-4DB2-BD59-A6C34878D82A}">
                    <a16:rowId xmlns:a16="http://schemas.microsoft.com/office/drawing/2014/main" xmlns="" val="10004"/>
                  </a:ext>
                </a:extLst>
              </a:tr>
              <a:tr h="349166">
                <a:tc>
                  <a:txBody>
                    <a:bodyPr/>
                    <a:lstStyle/>
                    <a:p>
                      <a:pPr marL="0" marR="0">
                        <a:lnSpc>
                          <a:spcPct val="105000"/>
                        </a:lnSpc>
                        <a:spcBef>
                          <a:spcPts val="0"/>
                        </a:spcBef>
                        <a:spcAft>
                          <a:spcPts val="0"/>
                        </a:spcAft>
                      </a:pPr>
                      <a:r>
                        <a:rPr lang="en-US" sz="1200" u="sng">
                          <a:solidFill>
                            <a:srgbClr val="0000FF"/>
                          </a:solidFill>
                          <a:effectLst/>
                          <a:latin typeface="Times New Roman" panose="02020603050405020304" pitchFamily="18" charset="0"/>
                          <a:ea typeface="Calibri" panose="020F0502020204030204" pitchFamily="34" charset="0"/>
                          <a:hlinkClick r:id="rId6"/>
                        </a:rPr>
                        <a:t>https://wida.drcedirect.com/</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tc>
                  <a:txBody>
                    <a:bodyPr/>
                    <a:lstStyle/>
                    <a:p>
                      <a:pPr marL="0" marR="0">
                        <a:lnSpc>
                          <a:spcPct val="105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rPr>
                        <a:t>80, 443</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extLst>
                  <a:ext uri="{0D108BD9-81ED-4DB2-BD59-A6C34878D82A}">
                    <a16:rowId xmlns:a16="http://schemas.microsoft.com/office/drawing/2014/main" xmlns="" val="10005"/>
                  </a:ext>
                </a:extLst>
              </a:tr>
              <a:tr h="349166">
                <a:tc>
                  <a:txBody>
                    <a:bodyPr/>
                    <a:lstStyle/>
                    <a:p>
                      <a:pPr marL="0" marR="0">
                        <a:lnSpc>
                          <a:spcPct val="105000"/>
                        </a:lnSpc>
                        <a:spcBef>
                          <a:spcPts val="0"/>
                        </a:spcBef>
                        <a:spcAft>
                          <a:spcPts val="0"/>
                        </a:spcAft>
                      </a:pPr>
                      <a:r>
                        <a:rPr lang="en-US" sz="1200" u="sng">
                          <a:solidFill>
                            <a:srgbClr val="0000FF"/>
                          </a:solidFill>
                          <a:effectLst/>
                          <a:latin typeface="Times New Roman" panose="02020603050405020304" pitchFamily="18" charset="0"/>
                          <a:ea typeface="Calibri" panose="020F0502020204030204" pitchFamily="34" charset="0"/>
                          <a:hlinkClick r:id="rId7"/>
                        </a:rPr>
                        <a:t>https://dtk.drcedirect.com/</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tc>
                  <a:txBody>
                    <a:bodyPr/>
                    <a:lstStyle/>
                    <a:p>
                      <a:pPr marL="0" marR="0">
                        <a:lnSpc>
                          <a:spcPct val="105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rPr>
                        <a:t>80, 443</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extLst>
                  <a:ext uri="{0D108BD9-81ED-4DB2-BD59-A6C34878D82A}">
                    <a16:rowId xmlns:a16="http://schemas.microsoft.com/office/drawing/2014/main" xmlns="" val="10006"/>
                  </a:ext>
                </a:extLst>
              </a:tr>
              <a:tr h="349166">
                <a:tc>
                  <a:txBody>
                    <a:bodyPr/>
                    <a:lstStyle/>
                    <a:p>
                      <a:pPr marL="0" marR="0">
                        <a:lnSpc>
                          <a:spcPct val="105000"/>
                        </a:lnSpc>
                        <a:spcBef>
                          <a:spcPts val="0"/>
                        </a:spcBef>
                        <a:spcAft>
                          <a:spcPts val="0"/>
                        </a:spcAft>
                      </a:pPr>
                      <a:r>
                        <a:rPr lang="en-US" sz="1200" u="sng">
                          <a:solidFill>
                            <a:srgbClr val="0000FF"/>
                          </a:solidFill>
                          <a:effectLst/>
                          <a:latin typeface="Times New Roman" panose="02020603050405020304" pitchFamily="18" charset="0"/>
                          <a:ea typeface="Calibri" panose="020F0502020204030204" pitchFamily="34" charset="0"/>
                          <a:hlinkClick r:id="rId8"/>
                        </a:rPr>
                        <a:t>https://api-gateway-cloud.drcedirect.com/</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tc>
                  <a:txBody>
                    <a:bodyPr/>
                    <a:lstStyle/>
                    <a:p>
                      <a:pPr marL="0" marR="0">
                        <a:lnSpc>
                          <a:spcPct val="105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rPr>
                        <a:t>80, 443</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extLst>
                  <a:ext uri="{0D108BD9-81ED-4DB2-BD59-A6C34878D82A}">
                    <a16:rowId xmlns:a16="http://schemas.microsoft.com/office/drawing/2014/main" xmlns="" val="10007"/>
                  </a:ext>
                </a:extLst>
              </a:tr>
              <a:tr h="349166">
                <a:tc>
                  <a:txBody>
                    <a:bodyPr/>
                    <a:lstStyle/>
                    <a:p>
                      <a:pPr marL="0" marR="0">
                        <a:lnSpc>
                          <a:spcPct val="105000"/>
                        </a:lnSpc>
                        <a:spcBef>
                          <a:spcPts val="0"/>
                        </a:spcBef>
                        <a:spcAft>
                          <a:spcPts val="0"/>
                        </a:spcAft>
                      </a:pPr>
                      <a:r>
                        <a:rPr lang="en-US" sz="1200" u="sng">
                          <a:solidFill>
                            <a:srgbClr val="0000FF"/>
                          </a:solidFill>
                          <a:effectLst/>
                          <a:latin typeface="Times New Roman" panose="02020603050405020304" pitchFamily="18" charset="0"/>
                          <a:ea typeface="Calibri" panose="020F0502020204030204" pitchFamily="34" charset="0"/>
                          <a:hlinkClick r:id="rId9"/>
                        </a:rPr>
                        <a:t>https://api-gateway.drcedirect.com/</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tc>
                  <a:txBody>
                    <a:bodyPr/>
                    <a:lstStyle/>
                    <a:p>
                      <a:pPr marL="0" marR="0">
                        <a:lnSpc>
                          <a:spcPct val="105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rPr>
                        <a:t>80, 443</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extLst>
                  <a:ext uri="{0D108BD9-81ED-4DB2-BD59-A6C34878D82A}">
                    <a16:rowId xmlns:a16="http://schemas.microsoft.com/office/drawing/2014/main" xmlns="" val="10008"/>
                  </a:ext>
                </a:extLst>
              </a:tr>
              <a:tr h="349166">
                <a:tc>
                  <a:txBody>
                    <a:bodyPr/>
                    <a:lstStyle/>
                    <a:p>
                      <a:pPr marL="0" marR="0">
                        <a:lnSpc>
                          <a:spcPct val="105000"/>
                        </a:lnSpc>
                        <a:spcBef>
                          <a:spcPts val="0"/>
                        </a:spcBef>
                        <a:spcAft>
                          <a:spcPts val="0"/>
                        </a:spcAft>
                      </a:pPr>
                      <a:r>
                        <a:rPr lang="en-US" sz="1200" u="sng">
                          <a:solidFill>
                            <a:srgbClr val="0000FF"/>
                          </a:solidFill>
                          <a:effectLst/>
                          <a:latin typeface="Times New Roman" panose="02020603050405020304" pitchFamily="18" charset="0"/>
                          <a:ea typeface="Calibri" panose="020F0502020204030204" pitchFamily="34" charset="0"/>
                          <a:hlinkClick r:id="rId10"/>
                        </a:rPr>
                        <a:t>https://cdn-content-prod.drcedirect.com/</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tc>
                  <a:txBody>
                    <a:bodyPr/>
                    <a:lstStyle/>
                    <a:p>
                      <a:pPr marL="0" marR="0">
                        <a:lnSpc>
                          <a:spcPct val="105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rPr>
                        <a:t>80, 443</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extLst>
                  <a:ext uri="{0D108BD9-81ED-4DB2-BD59-A6C34878D82A}">
                    <a16:rowId xmlns:a16="http://schemas.microsoft.com/office/drawing/2014/main" xmlns="" val="10009"/>
                  </a:ext>
                </a:extLst>
              </a:tr>
              <a:tr h="349166">
                <a:tc>
                  <a:txBody>
                    <a:bodyPr/>
                    <a:lstStyle/>
                    <a:p>
                      <a:pPr marL="0" marR="0">
                        <a:lnSpc>
                          <a:spcPct val="105000"/>
                        </a:lnSpc>
                        <a:spcBef>
                          <a:spcPts val="0"/>
                        </a:spcBef>
                        <a:spcAft>
                          <a:spcPts val="0"/>
                        </a:spcAft>
                      </a:pPr>
                      <a:r>
                        <a:rPr lang="en-US" sz="1200" u="sng">
                          <a:solidFill>
                            <a:srgbClr val="0000FF"/>
                          </a:solidFill>
                          <a:effectLst/>
                          <a:latin typeface="Times New Roman" panose="02020603050405020304" pitchFamily="18" charset="0"/>
                          <a:ea typeface="Calibri" panose="020F0502020204030204" pitchFamily="34" charset="0"/>
                          <a:hlinkClick r:id="rId11"/>
                        </a:rPr>
                        <a:t>https://cdn-download-prod.drcedirect.com/</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tc>
                  <a:txBody>
                    <a:bodyPr/>
                    <a:lstStyle/>
                    <a:p>
                      <a:pPr marL="0" marR="0">
                        <a:lnSpc>
                          <a:spcPct val="105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rPr>
                        <a:t>80, 443</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extLst>
                  <a:ext uri="{0D108BD9-81ED-4DB2-BD59-A6C34878D82A}">
                    <a16:rowId xmlns:a16="http://schemas.microsoft.com/office/drawing/2014/main" xmlns="" val="10010"/>
                  </a:ext>
                </a:extLst>
              </a:tr>
              <a:tr h="349166">
                <a:tc>
                  <a:txBody>
                    <a:bodyPr/>
                    <a:lstStyle/>
                    <a:p>
                      <a:pPr marL="0" marR="0">
                        <a:lnSpc>
                          <a:spcPct val="105000"/>
                        </a:lnSpc>
                        <a:spcBef>
                          <a:spcPts val="0"/>
                        </a:spcBef>
                        <a:spcAft>
                          <a:spcPts val="0"/>
                        </a:spcAft>
                      </a:pPr>
                      <a:r>
                        <a:rPr lang="en-US" sz="1200" u="sng">
                          <a:solidFill>
                            <a:srgbClr val="0000FF"/>
                          </a:solidFill>
                          <a:effectLst/>
                          <a:latin typeface="Times New Roman" panose="02020603050405020304" pitchFamily="18" charset="0"/>
                          <a:ea typeface="Calibri" panose="020F0502020204030204" pitchFamily="34" charset="0"/>
                          <a:hlinkClick r:id="rId12"/>
                        </a:rPr>
                        <a:t>https://drc-centraloffice.com/</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tc>
                  <a:txBody>
                    <a:bodyPr/>
                    <a:lstStyle/>
                    <a:p>
                      <a:pPr marL="0" marR="0">
                        <a:lnSpc>
                          <a:spcPct val="105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rPr>
                        <a:t>80, 443</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extLst>
                  <a:ext uri="{0D108BD9-81ED-4DB2-BD59-A6C34878D82A}">
                    <a16:rowId xmlns:a16="http://schemas.microsoft.com/office/drawing/2014/main" xmlns="" val="10011"/>
                  </a:ext>
                </a:extLst>
              </a:tr>
              <a:tr h="349166">
                <a:tc>
                  <a:txBody>
                    <a:bodyPr/>
                    <a:lstStyle/>
                    <a:p>
                      <a:pPr marL="0" marR="0">
                        <a:lnSpc>
                          <a:spcPct val="105000"/>
                        </a:lnSpc>
                        <a:spcBef>
                          <a:spcPts val="0"/>
                        </a:spcBef>
                        <a:spcAft>
                          <a:spcPts val="0"/>
                        </a:spcAft>
                      </a:pPr>
                      <a:r>
                        <a:rPr lang="en-US" sz="1200" u="sng">
                          <a:solidFill>
                            <a:srgbClr val="0000FF"/>
                          </a:solidFill>
                          <a:effectLst/>
                          <a:latin typeface="Times New Roman" panose="02020603050405020304" pitchFamily="18" charset="0"/>
                          <a:ea typeface="Calibri" panose="020F0502020204030204" pitchFamily="34" charset="0"/>
                          <a:hlinkClick r:id="rId13"/>
                        </a:rPr>
                        <a:t>https://drc-wbte-prod.s3.amazonaws.com/</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tc>
                  <a:txBody>
                    <a:bodyPr/>
                    <a:lstStyle/>
                    <a:p>
                      <a:pPr marL="0" marR="0">
                        <a:lnSpc>
                          <a:spcPct val="105000"/>
                        </a:lnSpc>
                        <a:spcBef>
                          <a:spcPts val="0"/>
                        </a:spcBef>
                        <a:spcAft>
                          <a:spcPts val="0"/>
                        </a:spcAft>
                      </a:pPr>
                      <a:r>
                        <a:rPr lang="en-US" sz="1200">
                          <a:solidFill>
                            <a:srgbClr val="000000"/>
                          </a:solidFill>
                          <a:effectLst/>
                          <a:latin typeface="Times New Roman" panose="02020603050405020304" pitchFamily="18" charset="0"/>
                          <a:ea typeface="Calibri" panose="020F0502020204030204" pitchFamily="34" charset="0"/>
                        </a:rPr>
                        <a:t>80, 443</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extLst>
                  <a:ext uri="{0D108BD9-81ED-4DB2-BD59-A6C34878D82A}">
                    <a16:rowId xmlns:a16="http://schemas.microsoft.com/office/drawing/2014/main" xmlns="" val="10012"/>
                  </a:ext>
                </a:extLst>
              </a:tr>
              <a:tr h="349166">
                <a:tc>
                  <a:txBody>
                    <a:bodyPr/>
                    <a:lstStyle/>
                    <a:p>
                      <a:pPr marL="0" marR="0">
                        <a:lnSpc>
                          <a:spcPct val="105000"/>
                        </a:lnSpc>
                        <a:spcBef>
                          <a:spcPts val="0"/>
                        </a:spcBef>
                        <a:spcAft>
                          <a:spcPts val="0"/>
                        </a:spcAft>
                      </a:pPr>
                      <a:r>
                        <a:rPr lang="en-US" sz="1200" u="sng">
                          <a:solidFill>
                            <a:srgbClr val="0000FF"/>
                          </a:solidFill>
                          <a:effectLst/>
                          <a:latin typeface="Times New Roman" panose="02020603050405020304" pitchFamily="18" charset="0"/>
                          <a:ea typeface="Calibri" panose="020F0502020204030204" pitchFamily="34" charset="0"/>
                          <a:hlinkClick r:id="rId14"/>
                        </a:rPr>
                        <a:t>https://www.drcdirect.com/</a:t>
                      </a:r>
                      <a:endParaRPr lang="en-US" sz="1200">
                        <a:effectLst/>
                        <a:latin typeface="Times New Roman" panose="02020603050405020304" pitchFamily="18" charset="0"/>
                        <a:ea typeface="Calibri" panose="020F0502020204030204" pitchFamily="34" charset="0"/>
                      </a:endParaRPr>
                    </a:p>
                  </a:txBody>
                  <a:tcPr marL="28575" marR="28575" marT="28575" marB="28575" anchor="ctr"/>
                </a:tc>
                <a:tc>
                  <a:txBody>
                    <a:bodyPr/>
                    <a:lstStyle/>
                    <a:p>
                      <a:pPr marL="0" marR="0">
                        <a:lnSpc>
                          <a:spcPct val="105000"/>
                        </a:lnSpc>
                        <a:spcBef>
                          <a:spcPts val="0"/>
                        </a:spcBef>
                        <a:spcAft>
                          <a:spcPts val="0"/>
                        </a:spcAft>
                      </a:pPr>
                      <a:r>
                        <a:rPr lang="en-US" sz="1200" dirty="0">
                          <a:solidFill>
                            <a:srgbClr val="000000"/>
                          </a:solidFill>
                          <a:effectLst/>
                          <a:latin typeface="Times New Roman" panose="02020603050405020304" pitchFamily="18" charset="0"/>
                          <a:ea typeface="Calibri" panose="020F0502020204030204" pitchFamily="34" charset="0"/>
                        </a:rPr>
                        <a:t>80, 443</a:t>
                      </a:r>
                      <a:endParaRPr lang="en-US" sz="1200" dirty="0">
                        <a:effectLst/>
                        <a:latin typeface="Times New Roman" panose="02020603050405020304" pitchFamily="18" charset="0"/>
                        <a:ea typeface="Calibri" panose="020F0502020204030204" pitchFamily="34" charset="0"/>
                      </a:endParaRPr>
                    </a:p>
                  </a:txBody>
                  <a:tcPr marL="28575" marR="28575" marT="28575" marB="28575" anchor="ctr"/>
                </a:tc>
                <a:extLst>
                  <a:ext uri="{0D108BD9-81ED-4DB2-BD59-A6C34878D82A}">
                    <a16:rowId xmlns:a16="http://schemas.microsoft.com/office/drawing/2014/main" xmlns="" val="10013"/>
                  </a:ext>
                </a:extLst>
              </a:tr>
            </a:tbl>
          </a:graphicData>
        </a:graphic>
      </p:graphicFrame>
    </p:spTree>
    <p:extLst>
      <p:ext uri="{BB962C8B-B14F-4D97-AF65-F5344CB8AC3E}">
        <p14:creationId xmlns:p14="http://schemas.microsoft.com/office/powerpoint/2010/main" val="14382345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sz="2200" spc="0" dirty="0">
                <a:solidFill>
                  <a:srgbClr val="000000"/>
                </a:solidFill>
                <a:latin typeface="+mn-lt"/>
              </a:rPr>
              <a:t>Chrome OS Support and Chrome Devices</a:t>
            </a:r>
          </a:p>
          <a:p>
            <a:pPr lvl="1"/>
            <a:r>
              <a:rPr lang="en-US" sz="2000" spc="0" dirty="0" smtClean="0">
                <a:solidFill>
                  <a:srgbClr val="000000"/>
                </a:solidFill>
                <a:latin typeface="+mn-lt"/>
              </a:rPr>
              <a:t>DRC offers the </a:t>
            </a:r>
            <a:r>
              <a:rPr lang="en-US" sz="2000" spc="0" dirty="0">
                <a:solidFill>
                  <a:srgbClr val="000000"/>
                </a:solidFill>
                <a:latin typeface="+mn-lt"/>
              </a:rPr>
              <a:t>following levels of support for Chrome </a:t>
            </a:r>
            <a:r>
              <a:rPr lang="en-US" sz="2000" spc="0" dirty="0" smtClean="0">
                <a:solidFill>
                  <a:srgbClr val="000000"/>
                </a:solidFill>
                <a:latin typeface="+mn-lt"/>
              </a:rPr>
              <a:t>OS:</a:t>
            </a:r>
            <a:endParaRPr lang="en-US" sz="2000" spc="0" dirty="0">
              <a:solidFill>
                <a:srgbClr val="000000"/>
              </a:solidFill>
              <a:latin typeface="+mn-lt"/>
            </a:endParaRPr>
          </a:p>
          <a:p>
            <a:pPr lvl="2"/>
            <a:r>
              <a:rPr lang="en-US" sz="1800" spc="0" dirty="0" smtClean="0">
                <a:solidFill>
                  <a:srgbClr val="000000"/>
                </a:solidFill>
                <a:latin typeface="+mn-lt"/>
              </a:rPr>
              <a:t>Full </a:t>
            </a:r>
            <a:r>
              <a:rPr lang="en-US" sz="1800" spc="0" dirty="0">
                <a:solidFill>
                  <a:srgbClr val="000000"/>
                </a:solidFill>
                <a:latin typeface="+mn-lt"/>
              </a:rPr>
              <a:t>Support for the current stable channel level</a:t>
            </a:r>
          </a:p>
          <a:p>
            <a:r>
              <a:rPr lang="en-US" sz="2200" spc="0" dirty="0" smtClean="0">
                <a:solidFill>
                  <a:srgbClr val="000000"/>
                </a:solidFill>
                <a:latin typeface="+mn-lt"/>
              </a:rPr>
              <a:t>Automatic </a:t>
            </a:r>
            <a:r>
              <a:rPr lang="en-US" sz="2200" spc="0" dirty="0">
                <a:solidFill>
                  <a:srgbClr val="000000"/>
                </a:solidFill>
                <a:latin typeface="+mn-lt"/>
              </a:rPr>
              <a:t>Operating System Updates and Other Background Processes</a:t>
            </a:r>
          </a:p>
          <a:p>
            <a:pPr lvl="1"/>
            <a:r>
              <a:rPr lang="en-US" sz="2000" spc="0" dirty="0">
                <a:solidFill>
                  <a:srgbClr val="000000"/>
                </a:solidFill>
                <a:latin typeface="+mn-lt"/>
              </a:rPr>
              <a:t>Impacts Google, Microsoft, and Apple </a:t>
            </a:r>
          </a:p>
          <a:p>
            <a:pPr lvl="1"/>
            <a:r>
              <a:rPr lang="en-US" sz="2000" spc="0" dirty="0">
                <a:solidFill>
                  <a:srgbClr val="000000"/>
                </a:solidFill>
                <a:latin typeface="+mn-lt"/>
              </a:rPr>
              <a:t>Update processes running in the background on testing devices consume CPU and memory</a:t>
            </a:r>
          </a:p>
          <a:p>
            <a:pPr lvl="1"/>
            <a:r>
              <a:rPr lang="en-US" sz="2000" spc="0" dirty="0">
                <a:solidFill>
                  <a:srgbClr val="000000"/>
                </a:solidFill>
                <a:latin typeface="+mn-lt"/>
              </a:rPr>
              <a:t>Can affect the testing experience</a:t>
            </a:r>
          </a:p>
          <a:p>
            <a:pPr lvl="2"/>
            <a:r>
              <a:rPr lang="en-US" sz="1800" spc="0" dirty="0">
                <a:solidFill>
                  <a:srgbClr val="000000"/>
                </a:solidFill>
                <a:latin typeface="+mn-lt"/>
              </a:rPr>
              <a:t>Audio playback may be choppy </a:t>
            </a:r>
          </a:p>
          <a:p>
            <a:pPr lvl="2"/>
            <a:r>
              <a:rPr lang="en-US" sz="1800" spc="0" dirty="0">
                <a:solidFill>
                  <a:srgbClr val="000000"/>
                </a:solidFill>
                <a:latin typeface="+mn-lt"/>
              </a:rPr>
              <a:t>Speaking test responses may be </a:t>
            </a:r>
            <a:r>
              <a:rPr lang="en-US" sz="1800" spc="0" dirty="0" smtClean="0">
                <a:solidFill>
                  <a:srgbClr val="000000"/>
                </a:solidFill>
                <a:latin typeface="+mn-lt"/>
              </a:rPr>
              <a:t>distorted</a:t>
            </a:r>
          </a:p>
          <a:p>
            <a:pPr marL="0" lvl="2" indent="0">
              <a:buClr>
                <a:srgbClr val="0D1E8E"/>
              </a:buClr>
              <a:buNone/>
            </a:pPr>
            <a:r>
              <a:rPr lang="en-US" sz="2200" b="1" spc="0" dirty="0" smtClean="0">
                <a:solidFill>
                  <a:srgbClr val="000000"/>
                </a:solidFill>
                <a:latin typeface="+mn-lt"/>
              </a:rPr>
              <a:t>Verify devices have the most current version of the operating system before the test session starts to avoid issues.</a:t>
            </a:r>
          </a:p>
          <a:p>
            <a:endParaRPr lang="en-US" dirty="0">
              <a:solidFill>
                <a:srgbClr val="000000"/>
              </a:solidFill>
              <a:latin typeface="+mn-lt"/>
            </a:endParaRPr>
          </a:p>
        </p:txBody>
      </p:sp>
      <p:sp>
        <p:nvSpPr>
          <p:cNvPr id="2" name="Title 1"/>
          <p:cNvSpPr>
            <a:spLocks noGrp="1"/>
          </p:cNvSpPr>
          <p:nvPr>
            <p:ph type="title"/>
          </p:nvPr>
        </p:nvSpPr>
        <p:spPr/>
        <p:txBody>
          <a:bodyPr>
            <a:normAutofit/>
          </a:bodyPr>
          <a:lstStyle/>
          <a:p>
            <a:pPr algn="l"/>
            <a:r>
              <a:rPr lang="en-US" dirty="0" smtClean="0"/>
              <a:t>DRC Component Updates</a:t>
            </a:r>
            <a:endParaRPr lang="en-US" dirty="0"/>
          </a:p>
        </p:txBody>
      </p:sp>
    </p:spTree>
    <p:extLst>
      <p:ext uri="{BB962C8B-B14F-4D97-AF65-F5344CB8AC3E}">
        <p14:creationId xmlns:p14="http://schemas.microsoft.com/office/powerpoint/2010/main" val="1742106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50576" y="1202400"/>
            <a:ext cx="7264774" cy="5037025"/>
          </a:xfrm>
        </p:spPr>
        <p:txBody>
          <a:bodyPr/>
          <a:lstStyle/>
          <a:p>
            <a:pPr marL="273050">
              <a:buFont typeface="Wingdings" pitchFamily="2" charset="2"/>
              <a:buChar char="§"/>
            </a:pPr>
            <a:r>
              <a:rPr lang="en-US" dirty="0" smtClean="0"/>
              <a:t>CDE - Collin </a:t>
            </a:r>
            <a:r>
              <a:rPr lang="en-US" dirty="0"/>
              <a:t>Bonner- </a:t>
            </a:r>
            <a:r>
              <a:rPr lang="en-US" dirty="0">
                <a:hlinkClick r:id="rId2"/>
              </a:rPr>
              <a:t>Bonner_C@cde.state.co.us</a:t>
            </a:r>
            <a:endParaRPr lang="en-US" dirty="0"/>
          </a:p>
          <a:p>
            <a:pPr marL="650240" lvl="2">
              <a:buFont typeface="Wingdings" pitchFamily="2" charset="2"/>
              <a:buChar char="§"/>
            </a:pPr>
            <a:r>
              <a:rPr lang="en-US" dirty="0"/>
              <a:t>Technology Specialist  Assessment Unit of CDE.</a:t>
            </a:r>
          </a:p>
          <a:p>
            <a:endParaRPr lang="en-US" dirty="0" smtClean="0"/>
          </a:p>
          <a:p>
            <a:pPr marL="365760" lvl="1" indent="0">
              <a:buNone/>
            </a:pPr>
            <a:endParaRPr lang="en-US" dirty="0"/>
          </a:p>
        </p:txBody>
      </p:sp>
      <p:sp>
        <p:nvSpPr>
          <p:cNvPr id="3" name="Title 2"/>
          <p:cNvSpPr>
            <a:spLocks noGrp="1"/>
          </p:cNvSpPr>
          <p:nvPr>
            <p:ph type="title"/>
          </p:nvPr>
        </p:nvSpPr>
        <p:spPr/>
        <p:txBody>
          <a:bodyPr/>
          <a:lstStyle/>
          <a:p>
            <a:r>
              <a:rPr lang="en-US" dirty="0" smtClean="0"/>
              <a:t>Introductions</a:t>
            </a:r>
            <a:endParaRPr lang="en-US" dirty="0"/>
          </a:p>
        </p:txBody>
      </p:sp>
    </p:spTree>
    <p:extLst>
      <p:ext uri="{BB962C8B-B14F-4D97-AF65-F5344CB8AC3E}">
        <p14:creationId xmlns:p14="http://schemas.microsoft.com/office/powerpoint/2010/main" val="40926276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spc="0" dirty="0">
                <a:solidFill>
                  <a:srgbClr val="000000"/>
                </a:solidFill>
                <a:latin typeface="+mn-lt"/>
              </a:rPr>
              <a:t>Tablet/Netbook/Chromebook </a:t>
            </a:r>
            <a:r>
              <a:rPr lang="en-US" spc="0" dirty="0" smtClean="0">
                <a:solidFill>
                  <a:srgbClr val="000000"/>
                </a:solidFill>
                <a:latin typeface="+mn-lt"/>
              </a:rPr>
              <a:t>Devices</a:t>
            </a:r>
          </a:p>
          <a:p>
            <a:pPr lvl="1"/>
            <a:r>
              <a:rPr lang="en-US" spc="0" dirty="0">
                <a:solidFill>
                  <a:srgbClr val="000000"/>
                </a:solidFill>
                <a:latin typeface="+mn-lt"/>
              </a:rPr>
              <a:t>DRC recommends that these devices </a:t>
            </a:r>
            <a:r>
              <a:rPr lang="en-US" spc="0" dirty="0" smtClean="0">
                <a:solidFill>
                  <a:srgbClr val="000000"/>
                </a:solidFill>
                <a:latin typeface="+mn-lt"/>
              </a:rPr>
              <a:t>be streamlined </a:t>
            </a:r>
            <a:r>
              <a:rPr lang="en-US" spc="0" dirty="0">
                <a:solidFill>
                  <a:srgbClr val="000000"/>
                </a:solidFill>
                <a:latin typeface="+mn-lt"/>
              </a:rPr>
              <a:t>for the DRC INSIGHT App </a:t>
            </a:r>
            <a:endParaRPr lang="en-US" spc="0" dirty="0" smtClean="0">
              <a:solidFill>
                <a:srgbClr val="000000"/>
              </a:solidFill>
              <a:latin typeface="+mn-lt"/>
            </a:endParaRPr>
          </a:p>
          <a:p>
            <a:pPr lvl="2"/>
            <a:r>
              <a:rPr lang="en-US" spc="0" dirty="0" smtClean="0">
                <a:solidFill>
                  <a:srgbClr val="000000"/>
                </a:solidFill>
                <a:latin typeface="+mn-lt"/>
              </a:rPr>
              <a:t>All </a:t>
            </a:r>
            <a:r>
              <a:rPr lang="en-US" spc="0" dirty="0">
                <a:solidFill>
                  <a:srgbClr val="000000"/>
                </a:solidFill>
                <a:latin typeface="+mn-lt"/>
              </a:rPr>
              <a:t>applications and features that are unnecessary for testing should be disabled, removed, or turned off to ensure that the </a:t>
            </a:r>
            <a:r>
              <a:rPr lang="en-US" spc="0" dirty="0" smtClean="0">
                <a:solidFill>
                  <a:srgbClr val="000000"/>
                </a:solidFill>
                <a:latin typeface="+mn-lt"/>
              </a:rPr>
              <a:t>maximum amount </a:t>
            </a:r>
            <a:r>
              <a:rPr lang="en-US" spc="0" dirty="0">
                <a:solidFill>
                  <a:srgbClr val="000000"/>
                </a:solidFill>
                <a:latin typeface="+mn-lt"/>
              </a:rPr>
              <a:t>of device memory is available for testing. </a:t>
            </a:r>
            <a:endParaRPr lang="en-US" spc="0" dirty="0" smtClean="0">
              <a:solidFill>
                <a:srgbClr val="000000"/>
              </a:solidFill>
              <a:latin typeface="+mn-lt"/>
            </a:endParaRPr>
          </a:p>
          <a:p>
            <a:pPr lvl="3"/>
            <a:r>
              <a:rPr lang="en-US" dirty="0" smtClean="0">
                <a:solidFill>
                  <a:srgbClr val="000000"/>
                </a:solidFill>
                <a:latin typeface="+mn-lt"/>
              </a:rPr>
              <a:t>This </a:t>
            </a:r>
            <a:r>
              <a:rPr lang="en-US" dirty="0">
                <a:solidFill>
                  <a:srgbClr val="000000"/>
                </a:solidFill>
                <a:latin typeface="+mn-lt"/>
              </a:rPr>
              <a:t>includes services such as Bluetooth (unless a Bluetooth keyboard or mouse is needed), GPS, and </a:t>
            </a:r>
            <a:r>
              <a:rPr lang="en-US" dirty="0" smtClean="0">
                <a:solidFill>
                  <a:srgbClr val="000000"/>
                </a:solidFill>
                <a:latin typeface="+mn-lt"/>
              </a:rPr>
              <a:t>power saving </a:t>
            </a:r>
            <a:r>
              <a:rPr lang="en-US" dirty="0">
                <a:solidFill>
                  <a:srgbClr val="000000"/>
                </a:solidFill>
                <a:latin typeface="+mn-lt"/>
              </a:rPr>
              <a:t>modes that reduce performance to maximize battery life.</a:t>
            </a:r>
          </a:p>
          <a:p>
            <a:pPr lvl="2"/>
            <a:r>
              <a:rPr lang="en-US" spc="0" dirty="0">
                <a:solidFill>
                  <a:srgbClr val="000000"/>
                </a:solidFill>
                <a:latin typeface="+mn-lt"/>
              </a:rPr>
              <a:t>DRC </a:t>
            </a:r>
            <a:r>
              <a:rPr lang="en-US" spc="0" dirty="0" smtClean="0">
                <a:solidFill>
                  <a:srgbClr val="000000"/>
                </a:solidFill>
                <a:latin typeface="+mn-lt"/>
              </a:rPr>
              <a:t>recommends </a:t>
            </a:r>
            <a:r>
              <a:rPr lang="en-US" spc="0" dirty="0">
                <a:solidFill>
                  <a:srgbClr val="000000"/>
                </a:solidFill>
                <a:latin typeface="+mn-lt"/>
              </a:rPr>
              <a:t>rebooting </a:t>
            </a:r>
            <a:r>
              <a:rPr lang="en-US" spc="0" dirty="0" smtClean="0">
                <a:solidFill>
                  <a:srgbClr val="000000"/>
                </a:solidFill>
                <a:latin typeface="+mn-lt"/>
              </a:rPr>
              <a:t>devices </a:t>
            </a:r>
            <a:r>
              <a:rPr lang="en-US" spc="0" dirty="0">
                <a:solidFill>
                  <a:srgbClr val="000000"/>
                </a:solidFill>
                <a:latin typeface="+mn-lt"/>
              </a:rPr>
              <a:t>before testing. </a:t>
            </a:r>
            <a:endParaRPr lang="en-US" spc="0" dirty="0" smtClean="0">
              <a:solidFill>
                <a:srgbClr val="000000"/>
              </a:solidFill>
              <a:latin typeface="+mn-lt"/>
            </a:endParaRPr>
          </a:p>
          <a:p>
            <a:r>
              <a:rPr lang="en-US" spc="0" dirty="0">
                <a:solidFill>
                  <a:srgbClr val="000000"/>
                </a:solidFill>
              </a:rPr>
              <a:t>IPA Software</a:t>
            </a:r>
          </a:p>
          <a:p>
            <a:pPr lvl="1"/>
            <a:r>
              <a:rPr lang="en-US" sz="1800" spc="0" dirty="0" smtClean="0">
                <a:solidFill>
                  <a:srgbClr val="000000"/>
                </a:solidFill>
                <a:latin typeface="+mn-lt"/>
              </a:rPr>
              <a:t>Intelligent personal assistant (IPA) software, such as Siri for iOS and MacOS, or Cortana for Windows 10, should be disabled during testing for the appropriate devices</a:t>
            </a:r>
          </a:p>
          <a:p>
            <a:pPr lvl="1"/>
            <a:r>
              <a:rPr lang="en-US" sz="1800" spc="0" dirty="0" smtClean="0">
                <a:solidFill>
                  <a:srgbClr val="000000"/>
                </a:solidFill>
                <a:latin typeface="+mn-lt"/>
              </a:rPr>
              <a:t>If </a:t>
            </a:r>
            <a:r>
              <a:rPr lang="en-US" sz="1800" spc="0" dirty="0">
                <a:solidFill>
                  <a:srgbClr val="000000"/>
                </a:solidFill>
                <a:latin typeface="+mn-lt"/>
              </a:rPr>
              <a:t>IPA software is not disabled, the testing site is responsible for ensuring the security and integrity of the test by actively monitoring that students are not using these applications</a:t>
            </a:r>
          </a:p>
          <a:p>
            <a:endParaRPr lang="en-US" spc="0" dirty="0" smtClean="0">
              <a:solidFill>
                <a:srgbClr val="000000"/>
              </a:solidFill>
              <a:latin typeface="+mn-lt"/>
            </a:endParaRPr>
          </a:p>
        </p:txBody>
      </p:sp>
      <p:sp>
        <p:nvSpPr>
          <p:cNvPr id="2" name="Title 1"/>
          <p:cNvSpPr>
            <a:spLocks noGrp="1"/>
          </p:cNvSpPr>
          <p:nvPr>
            <p:ph type="title"/>
          </p:nvPr>
        </p:nvSpPr>
        <p:spPr/>
        <p:txBody>
          <a:bodyPr>
            <a:normAutofit/>
          </a:bodyPr>
          <a:lstStyle/>
          <a:p>
            <a:pPr algn="l"/>
            <a:r>
              <a:rPr lang="en-US" dirty="0" smtClean="0"/>
              <a:t>DRC Configuration Updates</a:t>
            </a:r>
            <a:endParaRPr lang="en-US" dirty="0"/>
          </a:p>
        </p:txBody>
      </p:sp>
    </p:spTree>
    <p:extLst>
      <p:ext uri="{BB962C8B-B14F-4D97-AF65-F5344CB8AC3E}">
        <p14:creationId xmlns:p14="http://schemas.microsoft.com/office/powerpoint/2010/main" val="23122160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28650" y="1202400"/>
            <a:ext cx="8296986" cy="5075570"/>
          </a:xfrm>
        </p:spPr>
        <p:txBody>
          <a:bodyPr>
            <a:normAutofit fontScale="92500"/>
          </a:bodyPr>
          <a:lstStyle/>
          <a:p>
            <a:pPr lvl="0"/>
            <a:r>
              <a:rPr lang="en-US" dirty="0">
                <a:solidFill>
                  <a:schemeClr val="bg2">
                    <a:lumMod val="75000"/>
                  </a:schemeClr>
                </a:solidFill>
              </a:rPr>
              <a:t>Welcome Back: What’s New This Year? </a:t>
            </a:r>
          </a:p>
          <a:p>
            <a:pPr lvl="1"/>
            <a:r>
              <a:rPr lang="en-US" dirty="0">
                <a:solidFill>
                  <a:schemeClr val="bg2">
                    <a:lumMod val="75000"/>
                  </a:schemeClr>
                </a:solidFill>
              </a:rPr>
              <a:t>Tuesday, September 18 from 12:00pm-1:00pm MT</a:t>
            </a:r>
          </a:p>
          <a:p>
            <a:pPr lvl="0"/>
            <a:r>
              <a:rPr lang="en-US" dirty="0" smtClean="0">
                <a:solidFill>
                  <a:schemeClr val="bg2">
                    <a:lumMod val="75000"/>
                  </a:schemeClr>
                </a:solidFill>
              </a:rPr>
              <a:t>Pre-Testing</a:t>
            </a:r>
            <a:r>
              <a:rPr lang="en-US" dirty="0">
                <a:solidFill>
                  <a:schemeClr val="bg2">
                    <a:lumMod val="75000"/>
                  </a:schemeClr>
                </a:solidFill>
              </a:rPr>
              <a:t>: Software Updates &amp; Technology Readiness Checklist </a:t>
            </a:r>
          </a:p>
          <a:p>
            <a:pPr lvl="1"/>
            <a:r>
              <a:rPr lang="en-US" dirty="0">
                <a:solidFill>
                  <a:schemeClr val="bg2">
                    <a:lumMod val="75000"/>
                  </a:schemeClr>
                </a:solidFill>
              </a:rPr>
              <a:t>Thursday, September 27 from 12:00pm-1:00pm MT </a:t>
            </a:r>
          </a:p>
          <a:p>
            <a:pPr lvl="0"/>
            <a:r>
              <a:rPr lang="en-US" dirty="0" smtClean="0"/>
              <a:t>Pre-Testing</a:t>
            </a:r>
            <a:r>
              <a:rPr lang="en-US" dirty="0"/>
              <a:t>: Technology Installations </a:t>
            </a:r>
          </a:p>
          <a:p>
            <a:pPr lvl="1"/>
            <a:r>
              <a:rPr lang="en-US" dirty="0"/>
              <a:t>Thursday, October 4 from 12:00pm-1:00pm MT </a:t>
            </a:r>
          </a:p>
          <a:p>
            <a:pPr lvl="0"/>
            <a:r>
              <a:rPr lang="en-US" dirty="0" smtClean="0"/>
              <a:t>Pre-Testing</a:t>
            </a:r>
            <a:r>
              <a:rPr lang="en-US" dirty="0"/>
              <a:t>: Technology Coordinator Support for Test Administrators </a:t>
            </a:r>
          </a:p>
          <a:p>
            <a:pPr lvl="1"/>
            <a:r>
              <a:rPr lang="en-US" dirty="0"/>
              <a:t>Tuesday, November 13 from 12:00pm-1:00pm MT </a:t>
            </a:r>
          </a:p>
          <a:p>
            <a:pPr lvl="0"/>
            <a:r>
              <a:rPr lang="en-US" dirty="0" smtClean="0"/>
              <a:t>During </a:t>
            </a:r>
            <a:r>
              <a:rPr lang="en-US" dirty="0"/>
              <a:t>Testing: Technology Troubleshooting </a:t>
            </a:r>
          </a:p>
          <a:p>
            <a:pPr lvl="1"/>
            <a:r>
              <a:rPr lang="en-US" dirty="0"/>
              <a:t>Thursday, January 10 from 12:00pm-1:00pm MT </a:t>
            </a:r>
          </a:p>
          <a:p>
            <a:r>
              <a:rPr lang="en-US" dirty="0" smtClean="0"/>
              <a:t>The </a:t>
            </a:r>
            <a:r>
              <a:rPr lang="en-US" dirty="0"/>
              <a:t>full List of ACCESS for ELLs 2.0 Webinars can be viewed</a:t>
            </a:r>
            <a:r>
              <a:rPr lang="en-US" u="sng" dirty="0">
                <a:hlinkClick r:id="rId2"/>
              </a:rPr>
              <a:t> </a:t>
            </a:r>
            <a:r>
              <a:rPr lang="en-US" dirty="0"/>
              <a:t>here: </a:t>
            </a:r>
            <a:r>
              <a:rPr lang="en-US" dirty="0">
                <a:hlinkClick r:id="rId3"/>
              </a:rPr>
              <a:t>http://</a:t>
            </a:r>
            <a:r>
              <a:rPr lang="en-US" dirty="0" smtClean="0">
                <a:hlinkClick r:id="rId3"/>
              </a:rPr>
              <a:t>www.cde.state.co.us/assessment/newassess-dtc</a:t>
            </a:r>
            <a:r>
              <a:rPr lang="en-US" dirty="0" smtClean="0"/>
              <a:t> </a:t>
            </a:r>
            <a:endParaRPr lang="en-US" dirty="0"/>
          </a:p>
        </p:txBody>
      </p:sp>
      <p:sp>
        <p:nvSpPr>
          <p:cNvPr id="3" name="Title 2"/>
          <p:cNvSpPr>
            <a:spLocks noGrp="1"/>
          </p:cNvSpPr>
          <p:nvPr>
            <p:ph type="title"/>
          </p:nvPr>
        </p:nvSpPr>
        <p:spPr/>
        <p:txBody>
          <a:bodyPr>
            <a:normAutofit fontScale="90000"/>
          </a:bodyPr>
          <a:lstStyle/>
          <a:p>
            <a:r>
              <a:rPr lang="en-US" b="1" dirty="0"/>
              <a:t>ACCESS for ELLs 2.0 Technology Webinars</a:t>
            </a:r>
            <a:endParaRPr lang="en-US" dirty="0"/>
          </a:p>
        </p:txBody>
      </p:sp>
    </p:spTree>
    <p:extLst>
      <p:ext uri="{BB962C8B-B14F-4D97-AF65-F5344CB8AC3E}">
        <p14:creationId xmlns:p14="http://schemas.microsoft.com/office/powerpoint/2010/main" val="9430073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Software Support </a:t>
            </a:r>
            <a:r>
              <a:rPr lang="en-US" dirty="0" smtClean="0"/>
              <a:t>Beginning</a:t>
            </a:r>
          </a:p>
          <a:p>
            <a:pPr lvl="1"/>
            <a:r>
              <a:rPr lang="en-US" dirty="0"/>
              <a:t>Mac OS X 10.14 (anticipated October 2018) </a:t>
            </a:r>
            <a:endParaRPr lang="en-US" dirty="0" smtClean="0"/>
          </a:p>
          <a:p>
            <a:pPr lvl="1"/>
            <a:r>
              <a:rPr lang="en-US" dirty="0" smtClean="0"/>
              <a:t>iOS </a:t>
            </a:r>
            <a:r>
              <a:rPr lang="en-US" dirty="0"/>
              <a:t>12.x (anticipated October 2018) </a:t>
            </a:r>
            <a:endParaRPr lang="en-US" dirty="0" smtClean="0"/>
          </a:p>
          <a:p>
            <a:pPr lvl="1"/>
            <a:r>
              <a:rPr lang="en-US" dirty="0" smtClean="0"/>
              <a:t>Windows </a:t>
            </a:r>
            <a:r>
              <a:rPr lang="en-US" dirty="0"/>
              <a:t>10 S (pending final testing</a:t>
            </a:r>
            <a:r>
              <a:rPr lang="en-US" dirty="0" smtClean="0"/>
              <a:t>)</a:t>
            </a:r>
          </a:p>
          <a:p>
            <a:r>
              <a:rPr lang="en-US" dirty="0" smtClean="0"/>
              <a:t>Software </a:t>
            </a:r>
            <a:r>
              <a:rPr lang="en-US" dirty="0"/>
              <a:t>Support </a:t>
            </a:r>
            <a:r>
              <a:rPr lang="en-US" dirty="0" smtClean="0"/>
              <a:t>Ending (July 2019)</a:t>
            </a:r>
          </a:p>
          <a:p>
            <a:pPr marL="1028700" lvl="1" indent="-342900"/>
            <a:r>
              <a:rPr lang="en-US" dirty="0"/>
              <a:t>Mac OS X 10.11 </a:t>
            </a:r>
            <a:endParaRPr lang="en-US" dirty="0" smtClean="0"/>
          </a:p>
          <a:p>
            <a:pPr marL="1028700" lvl="1" indent="-342900"/>
            <a:r>
              <a:rPr lang="en-US" dirty="0" smtClean="0"/>
              <a:t>Ubuntu </a:t>
            </a:r>
            <a:r>
              <a:rPr lang="en-US" dirty="0"/>
              <a:t>14.04 </a:t>
            </a:r>
            <a:endParaRPr lang="en-US" dirty="0" smtClean="0"/>
          </a:p>
          <a:p>
            <a:pPr marL="571500" indent="-342900"/>
            <a:r>
              <a:rPr lang="en-US" dirty="0" smtClean="0"/>
              <a:t>Device </a:t>
            </a:r>
            <a:r>
              <a:rPr lang="en-US" dirty="0"/>
              <a:t>&amp; Software Support </a:t>
            </a:r>
            <a:r>
              <a:rPr lang="en-US" dirty="0" smtClean="0"/>
              <a:t>Ended (July 2018)</a:t>
            </a:r>
          </a:p>
          <a:p>
            <a:pPr marL="1028700" lvl="1" indent="-342900"/>
            <a:r>
              <a:rPr lang="en-US" dirty="0"/>
              <a:t>iPad 4th Generation </a:t>
            </a:r>
            <a:endParaRPr lang="en-US" dirty="0" smtClean="0"/>
          </a:p>
          <a:p>
            <a:pPr marL="1028700" lvl="1" indent="-342900"/>
            <a:r>
              <a:rPr lang="en-US" sz="2100" dirty="0"/>
              <a:t>Mac OS X 10.10 </a:t>
            </a:r>
          </a:p>
          <a:p>
            <a:pPr marL="1028700" lvl="1" indent="-342900"/>
            <a:r>
              <a:rPr lang="en-US" sz="2100" dirty="0"/>
              <a:t>iOS 10.3.x </a:t>
            </a:r>
            <a:endParaRPr lang="en-US" dirty="0"/>
          </a:p>
          <a:p>
            <a:pPr marL="571500" indent="-342900"/>
            <a:endParaRPr lang="en-US" dirty="0" smtClean="0"/>
          </a:p>
        </p:txBody>
      </p:sp>
      <p:sp>
        <p:nvSpPr>
          <p:cNvPr id="2" name="Title 1"/>
          <p:cNvSpPr>
            <a:spLocks noGrp="1"/>
          </p:cNvSpPr>
          <p:nvPr>
            <p:ph type="title"/>
          </p:nvPr>
        </p:nvSpPr>
        <p:spPr/>
        <p:txBody>
          <a:bodyPr anchor="ctr"/>
          <a:lstStyle/>
          <a:p>
            <a:r>
              <a:rPr lang="en-US" dirty="0" smtClean="0"/>
              <a:t>DRC Configuration Updates</a:t>
            </a:r>
            <a:endParaRPr lang="en-US" dirty="0"/>
          </a:p>
        </p:txBody>
      </p:sp>
      <p:sp>
        <p:nvSpPr>
          <p:cNvPr id="4" name="Slide Number Placeholder 3"/>
          <p:cNvSpPr>
            <a:spLocks noGrp="1"/>
          </p:cNvSpPr>
          <p:nvPr>
            <p:ph type="sldNum" sz="quarter" idx="4294967295"/>
          </p:nvPr>
        </p:nvSpPr>
        <p:spPr>
          <a:xfrm>
            <a:off x="0" y="6356350"/>
            <a:ext cx="466725" cy="365125"/>
          </a:xfrm>
        </p:spPr>
        <p:txBody>
          <a:bodyPr/>
          <a:lstStyle/>
          <a:p>
            <a:fld id="{67726FA2-3EC9-4717-AD62-D8C823692DD3}" type="slidenum">
              <a:rPr lang="en-US" smtClean="0"/>
              <a:pPr/>
              <a:t>22</a:t>
            </a:fld>
            <a:endParaRPr lang="en-US" dirty="0"/>
          </a:p>
        </p:txBody>
      </p:sp>
    </p:spTree>
    <p:extLst>
      <p:ext uri="{BB962C8B-B14F-4D97-AF65-F5344CB8AC3E}">
        <p14:creationId xmlns:p14="http://schemas.microsoft.com/office/powerpoint/2010/main" val="19980659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fld id="{757A2F4E-5D54-B04B-91BD-7E78EE1FE9FD}" type="slidenum">
              <a:rPr lang="en-US" smtClean="0"/>
              <a:pPr/>
              <a:t>23</a:t>
            </a:fld>
            <a:endParaRPr lang="en-US" dirty="0" smtClean="0"/>
          </a:p>
        </p:txBody>
      </p:sp>
      <p:sp>
        <p:nvSpPr>
          <p:cNvPr id="3" name="Content Placeholder 2"/>
          <p:cNvSpPr>
            <a:spLocks noGrp="1"/>
          </p:cNvSpPr>
          <p:nvPr>
            <p:ph idx="1"/>
          </p:nvPr>
        </p:nvSpPr>
        <p:spPr/>
        <p:txBody>
          <a:bodyPr/>
          <a:lstStyle/>
          <a:p>
            <a:r>
              <a:rPr lang="en-US" smtClean="0"/>
              <a:t>Access 2.0 Questions</a:t>
            </a:r>
            <a:r>
              <a:rPr lang="en-US" dirty="0"/>
              <a:t>?</a:t>
            </a:r>
          </a:p>
        </p:txBody>
      </p:sp>
    </p:spTree>
    <p:extLst>
      <p:ext uri="{BB962C8B-B14F-4D97-AF65-F5344CB8AC3E}">
        <p14:creationId xmlns:p14="http://schemas.microsoft.com/office/powerpoint/2010/main" val="37331411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a:t/>
            </a:r>
            <a:br>
              <a:rPr lang="en-US" dirty="0"/>
            </a:br>
            <a:r>
              <a:rPr lang="en-US" sz="3600" dirty="0" smtClean="0">
                <a:solidFill>
                  <a:schemeClr val="bg1">
                    <a:lumMod val="95000"/>
                  </a:schemeClr>
                </a:solidFill>
              </a:rPr>
              <a:t>Pearson’s</a:t>
            </a:r>
          </a:p>
          <a:p>
            <a:r>
              <a:rPr lang="en-US" sz="3600" dirty="0" err="1" smtClean="0">
                <a:solidFill>
                  <a:schemeClr val="bg1">
                    <a:lumMod val="95000"/>
                  </a:schemeClr>
                </a:solidFill>
              </a:rPr>
              <a:t>PearsonAccess</a:t>
            </a:r>
            <a:r>
              <a:rPr lang="en-US" sz="3600" baseline="30000" dirty="0" err="1" smtClean="0">
                <a:solidFill>
                  <a:schemeClr val="bg1">
                    <a:lumMod val="95000"/>
                  </a:schemeClr>
                </a:solidFill>
              </a:rPr>
              <a:t>next</a:t>
            </a:r>
            <a:r>
              <a:rPr lang="en-US" sz="3600" dirty="0" smtClean="0">
                <a:solidFill>
                  <a:schemeClr val="bg1">
                    <a:lumMod val="95000"/>
                  </a:schemeClr>
                </a:solidFill>
              </a:rPr>
              <a:t> and TestNav</a:t>
            </a:r>
            <a:endParaRPr lang="en-US" sz="3600" dirty="0">
              <a:solidFill>
                <a:schemeClr val="bg1">
                  <a:lumMod val="95000"/>
                </a:schemeClr>
              </a:solidFill>
            </a:endParaRPr>
          </a:p>
        </p:txBody>
      </p:sp>
      <p:sp>
        <p:nvSpPr>
          <p:cNvPr id="4" name="Title 3"/>
          <p:cNvSpPr>
            <a:spLocks noGrp="1"/>
          </p:cNvSpPr>
          <p:nvPr>
            <p:ph type="title"/>
          </p:nvPr>
        </p:nvSpPr>
        <p:spPr>
          <a:xfrm>
            <a:off x="380999" y="1740194"/>
            <a:ext cx="8341851" cy="2222205"/>
          </a:xfrm>
        </p:spPr>
        <p:txBody>
          <a:bodyPr>
            <a:normAutofit fontScale="90000"/>
          </a:bodyPr>
          <a:lstStyle/>
          <a:p>
            <a:r>
              <a:rPr lang="en-US" dirty="0" smtClean="0"/>
              <a:t>CMAS (ELA, Math, Science, and Social Studies)</a:t>
            </a:r>
            <a:r>
              <a:rPr lang="en-US" dirty="0"/>
              <a:t/>
            </a:r>
            <a:br>
              <a:rPr lang="en-US" dirty="0"/>
            </a:br>
            <a:r>
              <a:rPr lang="en-US" dirty="0" smtClean="0"/>
              <a:t>and </a:t>
            </a:r>
            <a:r>
              <a:rPr lang="en-US" dirty="0" err="1" smtClean="0"/>
              <a:t>CoAlt</a:t>
            </a:r>
            <a:r>
              <a:rPr lang="en-US" dirty="0" smtClean="0"/>
              <a:t> (Science </a:t>
            </a:r>
            <a:r>
              <a:rPr lang="en-US" dirty="0"/>
              <a:t>and Social </a:t>
            </a:r>
            <a:r>
              <a:rPr lang="en-US" dirty="0" smtClean="0"/>
              <a:t>Studies)</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950473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2018-2019 TestNav </a:t>
            </a:r>
            <a:r>
              <a:rPr lang="en-US" dirty="0"/>
              <a:t>Components</a:t>
            </a:r>
          </a:p>
        </p:txBody>
      </p:sp>
      <p:graphicFrame>
        <p:nvGraphicFramePr>
          <p:cNvPr id="4" name="Table 3"/>
          <p:cNvGraphicFramePr>
            <a:graphicFrameLocks noGrp="1"/>
          </p:cNvGraphicFramePr>
          <p:nvPr>
            <p:extLst>
              <p:ext uri="{D42A27DB-BD31-4B8C-83A1-F6EECF244321}">
                <p14:modId xmlns:p14="http://schemas.microsoft.com/office/powerpoint/2010/main" val="2190853234"/>
              </p:ext>
            </p:extLst>
          </p:nvPr>
        </p:nvGraphicFramePr>
        <p:xfrm>
          <a:off x="74313" y="856368"/>
          <a:ext cx="8991600" cy="5497937"/>
        </p:xfrm>
        <a:graphic>
          <a:graphicData uri="http://schemas.openxmlformats.org/drawingml/2006/table">
            <a:tbl>
              <a:tblPr firstRow="1" bandRow="1">
                <a:tableStyleId>{7DF18680-E054-41AD-8BC1-D1AEF772440D}</a:tableStyleId>
              </a:tblPr>
              <a:tblGrid>
                <a:gridCol w="1590842"/>
                <a:gridCol w="1352216"/>
                <a:gridCol w="1749927"/>
                <a:gridCol w="4298615"/>
              </a:tblGrid>
              <a:tr h="1021338">
                <a:tc>
                  <a:txBody>
                    <a:bodyPr/>
                    <a:lstStyle/>
                    <a:p>
                      <a:pPr algn="ctr"/>
                      <a:r>
                        <a:rPr lang="en-US" sz="2000" dirty="0" smtClean="0"/>
                        <a:t>Component</a:t>
                      </a:r>
                      <a:endParaRPr lang="en-US" sz="2000" i="1" dirty="0"/>
                    </a:p>
                  </a:txBody>
                  <a:tcPr anchor="ctr"/>
                </a:tc>
                <a:tc>
                  <a:txBody>
                    <a:bodyPr/>
                    <a:lstStyle/>
                    <a:p>
                      <a:pPr algn="ctr"/>
                      <a:r>
                        <a:rPr lang="en-US" sz="2000" dirty="0" smtClean="0"/>
                        <a:t>Current Software Version</a:t>
                      </a:r>
                      <a:endParaRPr lang="en-US" sz="2000" dirty="0"/>
                    </a:p>
                  </a:txBody>
                  <a:tcPr anchor="ctr"/>
                </a:tc>
                <a:tc>
                  <a:txBody>
                    <a:bodyPr/>
                    <a:lstStyle/>
                    <a:p>
                      <a:pPr algn="ctr"/>
                      <a:r>
                        <a:rPr lang="en-US" sz="2000" dirty="0" smtClean="0"/>
                        <a:t>Next Release Date</a:t>
                      </a:r>
                      <a:endParaRPr lang="en-US" sz="2000" dirty="0"/>
                    </a:p>
                  </a:txBody>
                  <a:tcPr anchor="ctr"/>
                </a:tc>
                <a:tc>
                  <a:txBody>
                    <a:bodyPr/>
                    <a:lstStyle/>
                    <a:p>
                      <a:pPr algn="ctr"/>
                      <a:r>
                        <a:rPr lang="en-US" sz="2000" dirty="0" smtClean="0"/>
                        <a:t>Installation</a:t>
                      </a:r>
                      <a:endParaRPr lang="en-US" sz="2000" dirty="0"/>
                    </a:p>
                  </a:txBody>
                  <a:tcPr anchor="ctr"/>
                </a:tc>
              </a:tr>
              <a:tr h="976786">
                <a:tc>
                  <a:txBody>
                    <a:bodyPr/>
                    <a:lstStyle/>
                    <a:p>
                      <a:r>
                        <a:rPr lang="en-US" dirty="0" smtClean="0"/>
                        <a:t>Proctor Caching</a:t>
                      </a:r>
                      <a:endParaRPr lang="en-US" dirty="0">
                        <a:solidFill>
                          <a:sysClr val="windowText" lastClr="000000"/>
                        </a:solidFill>
                      </a:endParaRPr>
                    </a:p>
                  </a:txBody>
                  <a:tcPr anchor="ctr"/>
                </a:tc>
                <a:tc>
                  <a:txBody>
                    <a:bodyPr/>
                    <a:lstStyle/>
                    <a:p>
                      <a:pPr algn="ctr"/>
                      <a:r>
                        <a:rPr lang="en-US" dirty="0" smtClean="0"/>
                        <a:t>v</a:t>
                      </a:r>
                      <a:r>
                        <a:rPr lang="en-US" sz="1800" kern="1200" dirty="0" smtClean="0">
                          <a:effectLst/>
                        </a:rPr>
                        <a:t>2018.11</a:t>
                      </a:r>
                      <a:endParaRPr lang="en-US" dirty="0">
                        <a:solidFill>
                          <a:sysClr val="windowText" lastClr="000000"/>
                        </a:solidFill>
                      </a:endParaRPr>
                    </a:p>
                  </a:txBody>
                  <a:tcPr anchor="ctr"/>
                </a:tc>
                <a:tc>
                  <a:txBody>
                    <a:bodyPr/>
                    <a:lstStyle/>
                    <a:p>
                      <a:pPr algn="ctr"/>
                      <a:r>
                        <a:rPr lang="en-US" dirty="0" smtClean="0"/>
                        <a:t>TBD</a:t>
                      </a:r>
                      <a:endParaRPr lang="en-US" dirty="0">
                        <a:solidFill>
                          <a:sysClr val="windowText" lastClr="000000"/>
                        </a:solidFill>
                      </a:endParaRPr>
                    </a:p>
                  </a:txBody>
                  <a:tcPr anchor="ctr"/>
                </a:tc>
                <a:tc>
                  <a:txBody>
                    <a:bodyPr/>
                    <a:lstStyle/>
                    <a:p>
                      <a:r>
                        <a:rPr lang="en-US" dirty="0" smtClean="0"/>
                        <a:t>Uninstall and reinstall newest version</a:t>
                      </a:r>
                      <a:endParaRPr lang="en-US" dirty="0">
                        <a:solidFill>
                          <a:sysClr val="windowText" lastClr="000000"/>
                        </a:solidFill>
                      </a:endParaRPr>
                    </a:p>
                  </a:txBody>
                  <a:tcPr anchor="ctr"/>
                </a:tc>
              </a:tr>
              <a:tr h="1172994">
                <a:tc>
                  <a:txBody>
                    <a:bodyPr/>
                    <a:lstStyle/>
                    <a:p>
                      <a:r>
                        <a:rPr lang="en-US" dirty="0" smtClean="0"/>
                        <a:t>TestNav Server</a:t>
                      </a:r>
                      <a:r>
                        <a:rPr lang="en-US" baseline="0" dirty="0" smtClean="0"/>
                        <a:t> side software</a:t>
                      </a:r>
                      <a:endParaRPr lang="en-US" dirty="0">
                        <a:solidFill>
                          <a:sysClr val="windowText" lastClr="000000"/>
                        </a:solidFill>
                      </a:endParaRPr>
                    </a:p>
                  </a:txBody>
                  <a:tcPr anchor="ctr"/>
                </a:tc>
                <a:tc>
                  <a:txBody>
                    <a:bodyPr/>
                    <a:lstStyle/>
                    <a:p>
                      <a:pPr algn="ctr"/>
                      <a:r>
                        <a:rPr lang="en-US" dirty="0" smtClean="0"/>
                        <a:t>v8.11</a:t>
                      </a:r>
                      <a:r>
                        <a:rPr lang="en-US" baseline="0" dirty="0" smtClean="0"/>
                        <a:t> </a:t>
                      </a:r>
                      <a:endParaRPr lang="en-US" dirty="0">
                        <a:solidFill>
                          <a:sysClr val="windowText" lastClr="000000"/>
                        </a:solidFill>
                      </a:endParaRPr>
                    </a:p>
                  </a:txBody>
                  <a:tcPr anchor="ctr"/>
                </a:tc>
                <a:tc>
                  <a:txBody>
                    <a:bodyPr/>
                    <a:lstStyle/>
                    <a:p>
                      <a:pPr algn="ctr"/>
                      <a:r>
                        <a:rPr lang="en-US" dirty="0" smtClean="0"/>
                        <a:t>v8.12 </a:t>
                      </a:r>
                      <a:r>
                        <a:rPr lang="en-US" baseline="0" dirty="0" smtClean="0"/>
                        <a:t>anticipated January</a:t>
                      </a:r>
                      <a:endParaRPr lang="en-US" dirty="0">
                        <a:solidFill>
                          <a:sysClr val="windowText" lastClr="000000"/>
                        </a:solidFill>
                      </a:endParaRPr>
                    </a:p>
                  </a:txBody>
                  <a:tcPr anchor="ctr"/>
                </a:tc>
                <a:tc>
                  <a:txBody>
                    <a:bodyPr/>
                    <a:lstStyle/>
                    <a:p>
                      <a:r>
                        <a:rPr lang="en-US" dirty="0" smtClean="0"/>
                        <a:t>No Install required apps are automatically updated</a:t>
                      </a:r>
                      <a:endParaRPr lang="en-US" dirty="0">
                        <a:solidFill>
                          <a:sysClr val="windowText" lastClr="000000"/>
                        </a:solidFill>
                      </a:endParaRPr>
                    </a:p>
                  </a:txBody>
                  <a:tcPr anchor="ctr"/>
                </a:tc>
              </a:tr>
              <a:tr h="928132">
                <a:tc>
                  <a:txBody>
                    <a:bodyPr/>
                    <a:lstStyle/>
                    <a:p>
                      <a:r>
                        <a:rPr lang="en-US" dirty="0" smtClean="0"/>
                        <a:t>Desktop Client App</a:t>
                      </a:r>
                      <a:endParaRPr lang="en-US" dirty="0">
                        <a:solidFill>
                          <a:sysClr val="windowText" lastClr="000000"/>
                        </a:solidFill>
                      </a:endParaRPr>
                    </a:p>
                  </a:txBody>
                  <a:tcPr anchor="ctr"/>
                </a:tc>
                <a:tc>
                  <a:txBody>
                    <a:bodyPr/>
                    <a:lstStyle/>
                    <a:p>
                      <a:pPr algn="ctr"/>
                      <a:r>
                        <a:rPr lang="en-US" dirty="0" smtClean="0"/>
                        <a:t>V1.7.3</a:t>
                      </a:r>
                      <a:endParaRPr lang="en-US" dirty="0">
                        <a:solidFill>
                          <a:sysClr val="windowText" lastClr="000000"/>
                        </a:solidFill>
                      </a:endParaRPr>
                    </a:p>
                  </a:txBody>
                  <a:tcPr anchor="ctr"/>
                </a:tc>
                <a:tc>
                  <a:txBody>
                    <a:bodyPr/>
                    <a:lstStyle/>
                    <a:p>
                      <a:pPr algn="ctr"/>
                      <a:r>
                        <a:rPr lang="en-US" dirty="0" smtClean="0"/>
                        <a:t>TBD</a:t>
                      </a:r>
                      <a:endParaRPr lang="en-US" dirty="0">
                        <a:solidFill>
                          <a:sysClr val="windowText" lastClr="000000"/>
                        </a:solidFill>
                      </a:endParaRPr>
                    </a:p>
                  </a:txBody>
                  <a:tcPr anchor="ctr"/>
                </a:tc>
                <a:tc>
                  <a:txBody>
                    <a:bodyPr/>
                    <a:lstStyle/>
                    <a:p>
                      <a:r>
                        <a:rPr lang="en-US" dirty="0" smtClean="0"/>
                        <a:t>The new app can be pushed out to Mac OS or Windows OS devices without the need to uninstall the old version.</a:t>
                      </a:r>
                      <a:endParaRPr lang="en-US" dirty="0">
                        <a:solidFill>
                          <a:sysClr val="windowText" lastClr="000000"/>
                        </a:solidFill>
                      </a:endParaRPr>
                    </a:p>
                  </a:txBody>
                  <a:tcPr anchor="ctr"/>
                </a:tc>
              </a:tr>
              <a:tr h="683750">
                <a:tc>
                  <a:txBody>
                    <a:bodyPr/>
                    <a:lstStyle/>
                    <a:p>
                      <a:r>
                        <a:rPr lang="en-US" dirty="0" smtClean="0"/>
                        <a:t>iPad Client App</a:t>
                      </a:r>
                      <a:endParaRPr lang="en-US" dirty="0">
                        <a:solidFill>
                          <a:sysClr val="windowText" lastClr="000000"/>
                        </a:solidFill>
                      </a:endParaRPr>
                    </a:p>
                  </a:txBody>
                  <a:tcPr anchor="ctr"/>
                </a:tc>
                <a:tc>
                  <a:txBody>
                    <a:bodyPr/>
                    <a:lstStyle/>
                    <a:p>
                      <a:pPr algn="ctr"/>
                      <a:r>
                        <a:rPr lang="en-US" dirty="0" smtClean="0"/>
                        <a:t>v1.7.0</a:t>
                      </a:r>
                      <a:endParaRPr lang="en-US" dirty="0">
                        <a:solidFill>
                          <a:sysClr val="windowText" lastClr="000000"/>
                        </a:solidFill>
                      </a:endParaRPr>
                    </a:p>
                  </a:txBody>
                  <a:tcPr anchor="ctr"/>
                </a:tc>
                <a:tc>
                  <a:txBody>
                    <a:bodyPr/>
                    <a:lstStyle/>
                    <a:p>
                      <a:pPr algn="ctr"/>
                      <a:r>
                        <a:rPr lang="en-US" dirty="0" smtClean="0"/>
                        <a:t>TBD</a:t>
                      </a:r>
                      <a:endParaRPr lang="en-US" dirty="0">
                        <a:solidFill>
                          <a:sysClr val="windowText" lastClr="000000"/>
                        </a:solidFill>
                      </a:endParaRPr>
                    </a:p>
                  </a:txBody>
                  <a:tcPr anchor="ctr"/>
                </a:tc>
                <a:tc>
                  <a:txBody>
                    <a:bodyPr/>
                    <a:lstStyle/>
                    <a:p>
                      <a:r>
                        <a:rPr lang="en-US" dirty="0" smtClean="0"/>
                        <a:t>Auto updates are supported</a:t>
                      </a:r>
                      <a:endParaRPr lang="en-US" dirty="0">
                        <a:solidFill>
                          <a:sysClr val="windowText" lastClr="000000"/>
                        </a:solidFill>
                      </a:endParaRPr>
                    </a:p>
                  </a:txBody>
                  <a:tcPr anchor="ctr"/>
                </a:tc>
              </a:tr>
              <a:tr h="714937">
                <a:tc>
                  <a:txBody>
                    <a:bodyPr/>
                    <a:lstStyle/>
                    <a:p>
                      <a:r>
                        <a:rPr lang="en-US" dirty="0" smtClean="0"/>
                        <a:t>Chromebook Client App</a:t>
                      </a:r>
                      <a:endParaRPr lang="en-US" dirty="0">
                        <a:solidFill>
                          <a:sysClr val="windowText" lastClr="000000"/>
                        </a:solidFill>
                      </a:endParaRPr>
                    </a:p>
                  </a:txBody>
                  <a:tcPr anchor="ctr"/>
                </a:tc>
                <a:tc>
                  <a:txBody>
                    <a:bodyPr/>
                    <a:lstStyle/>
                    <a:p>
                      <a:pPr algn="ctr"/>
                      <a:r>
                        <a:rPr lang="en-US" dirty="0" smtClean="0"/>
                        <a:t>v1.7.96</a:t>
                      </a:r>
                      <a:endParaRPr lang="en-US" dirty="0">
                        <a:solidFill>
                          <a:sysClr val="windowText" lastClr="000000"/>
                        </a:solidFill>
                      </a:endParaRPr>
                    </a:p>
                  </a:txBody>
                  <a:tcPr anchor="ctr"/>
                </a:tc>
                <a:tc>
                  <a:txBody>
                    <a:bodyPr/>
                    <a:lstStyle/>
                    <a:p>
                      <a:pPr algn="ctr"/>
                      <a:r>
                        <a:rPr lang="en-US" dirty="0" smtClean="0"/>
                        <a:t>TBD</a:t>
                      </a:r>
                      <a:endParaRPr lang="en-US" dirty="0">
                        <a:solidFill>
                          <a:sysClr val="windowText" lastClr="000000"/>
                        </a:solidFill>
                      </a:endParaRPr>
                    </a:p>
                  </a:txBody>
                  <a:tcPr anchor="ctr"/>
                </a:tc>
                <a:tc>
                  <a:txBody>
                    <a:bodyPr/>
                    <a:lstStyle/>
                    <a:p>
                      <a:r>
                        <a:rPr lang="en-US" dirty="0" smtClean="0"/>
                        <a:t>Auto updates are supported</a:t>
                      </a:r>
                      <a:endParaRPr lang="en-US" dirty="0">
                        <a:solidFill>
                          <a:sysClr val="windowText" lastClr="000000"/>
                        </a:solidFill>
                      </a:endParaRPr>
                    </a:p>
                  </a:txBody>
                  <a:tcPr anchor="ctr"/>
                </a:tc>
              </a:tr>
            </a:tbl>
          </a:graphicData>
        </a:graphic>
      </p:graphicFrame>
    </p:spTree>
    <p:extLst>
      <p:ext uri="{BB962C8B-B14F-4D97-AF65-F5344CB8AC3E}">
        <p14:creationId xmlns:p14="http://schemas.microsoft.com/office/powerpoint/2010/main" val="40410262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28061" y="1202400"/>
            <a:ext cx="6787289" cy="5037025"/>
          </a:xfrm>
        </p:spPr>
        <p:txBody>
          <a:bodyPr>
            <a:normAutofit/>
          </a:bodyPr>
          <a:lstStyle/>
          <a:p>
            <a:r>
              <a:rPr lang="en-US" dirty="0">
                <a:solidFill>
                  <a:srgbClr val="000000"/>
                </a:solidFill>
              </a:rPr>
              <a:t>Support ending for: </a:t>
            </a:r>
          </a:p>
          <a:p>
            <a:pPr marL="1028700" lvl="1" indent="-342900"/>
            <a:r>
              <a:rPr lang="en-US" dirty="0" smtClean="0">
                <a:solidFill>
                  <a:srgbClr val="000000"/>
                </a:solidFill>
              </a:rPr>
              <a:t>Android 5, 6, and 7</a:t>
            </a:r>
          </a:p>
          <a:p>
            <a:pPr marL="1028700" lvl="1" indent="-342900"/>
            <a:r>
              <a:rPr lang="en-US" dirty="0" smtClean="0">
                <a:solidFill>
                  <a:srgbClr val="000000"/>
                </a:solidFill>
              </a:rPr>
              <a:t>Chrome </a:t>
            </a:r>
            <a:r>
              <a:rPr lang="en-US" dirty="0">
                <a:solidFill>
                  <a:srgbClr val="000000"/>
                </a:solidFill>
              </a:rPr>
              <a:t>OS </a:t>
            </a:r>
            <a:r>
              <a:rPr lang="en-US" dirty="0" smtClean="0">
                <a:solidFill>
                  <a:srgbClr val="000000"/>
                </a:solidFill>
              </a:rPr>
              <a:t>58-65</a:t>
            </a:r>
          </a:p>
          <a:p>
            <a:pPr marL="1028700" lvl="1" indent="-342900"/>
            <a:r>
              <a:rPr lang="en-US" dirty="0">
                <a:solidFill>
                  <a:srgbClr val="000000"/>
                </a:solidFill>
              </a:rPr>
              <a:t>Firefox </a:t>
            </a:r>
            <a:r>
              <a:rPr lang="en-US" dirty="0" smtClean="0">
                <a:solidFill>
                  <a:srgbClr val="000000"/>
                </a:solidFill>
              </a:rPr>
              <a:t>ESR browser based testing.</a:t>
            </a:r>
            <a:r>
              <a:rPr lang="en-US" dirty="0">
                <a:solidFill>
                  <a:srgbClr val="000000"/>
                </a:solidFill>
              </a:rPr>
              <a:t> </a:t>
            </a:r>
          </a:p>
          <a:p>
            <a:pPr marL="1028700" lvl="1" indent="-342900"/>
            <a:r>
              <a:rPr lang="en-US" dirty="0" err="1">
                <a:solidFill>
                  <a:srgbClr val="000000"/>
                </a:solidFill>
              </a:rPr>
              <a:t>M</a:t>
            </a:r>
            <a:r>
              <a:rPr lang="en-US" dirty="0" err="1" smtClean="0">
                <a:solidFill>
                  <a:srgbClr val="000000"/>
                </a:solidFill>
              </a:rPr>
              <a:t>acOS</a:t>
            </a:r>
            <a:r>
              <a:rPr lang="en-US" dirty="0" smtClean="0">
                <a:solidFill>
                  <a:srgbClr val="000000"/>
                </a:solidFill>
              </a:rPr>
              <a:t>/OS </a:t>
            </a:r>
            <a:r>
              <a:rPr lang="en-US" dirty="0">
                <a:solidFill>
                  <a:srgbClr val="000000"/>
                </a:solidFill>
              </a:rPr>
              <a:t>X </a:t>
            </a:r>
            <a:r>
              <a:rPr lang="en-US" dirty="0" smtClean="0">
                <a:solidFill>
                  <a:srgbClr val="000000"/>
                </a:solidFill>
              </a:rPr>
              <a:t>support for Proctor Caching</a:t>
            </a:r>
          </a:p>
          <a:p>
            <a:pPr marL="1028700" lvl="1" indent="-342900"/>
            <a:r>
              <a:rPr lang="en-US" b="1" dirty="0" smtClean="0"/>
              <a:t>2019-2020 </a:t>
            </a:r>
            <a:r>
              <a:rPr lang="en-US" dirty="0" smtClean="0"/>
              <a:t>support ending for </a:t>
            </a:r>
            <a:r>
              <a:rPr lang="en-US" dirty="0"/>
              <a:t>iOS 10.3 (iPad 4)</a:t>
            </a:r>
            <a:endParaRPr lang="en-US" dirty="0">
              <a:solidFill>
                <a:srgbClr val="000000"/>
              </a:solidFill>
            </a:endParaRPr>
          </a:p>
          <a:p>
            <a:r>
              <a:rPr lang="en-US" dirty="0">
                <a:solidFill>
                  <a:srgbClr val="000000"/>
                </a:solidFill>
              </a:rPr>
              <a:t>Added support for the </a:t>
            </a:r>
            <a:r>
              <a:rPr lang="en-US" dirty="0" smtClean="0">
                <a:solidFill>
                  <a:srgbClr val="000000"/>
                </a:solidFill>
              </a:rPr>
              <a:t>following:</a:t>
            </a:r>
            <a:endParaRPr lang="en-US" dirty="0">
              <a:solidFill>
                <a:srgbClr val="000000"/>
              </a:solidFill>
            </a:endParaRPr>
          </a:p>
          <a:p>
            <a:pPr marL="1028700" lvl="1" indent="-342900"/>
            <a:r>
              <a:rPr lang="en-US" dirty="0">
                <a:solidFill>
                  <a:srgbClr val="000000"/>
                </a:solidFill>
              </a:rPr>
              <a:t>Chrome OS 69</a:t>
            </a:r>
          </a:p>
          <a:p>
            <a:pPr marL="1028700" lvl="1" indent="-342900"/>
            <a:r>
              <a:rPr lang="en-US" dirty="0">
                <a:solidFill>
                  <a:srgbClr val="000000"/>
                </a:solidFill>
              </a:rPr>
              <a:t>iOS 12</a:t>
            </a:r>
          </a:p>
          <a:p>
            <a:pPr marL="1028700" lvl="1" indent="-342900"/>
            <a:r>
              <a:rPr lang="en-US" dirty="0" err="1">
                <a:solidFill>
                  <a:srgbClr val="000000"/>
                </a:solidFill>
              </a:rPr>
              <a:t>macOS</a:t>
            </a:r>
            <a:r>
              <a:rPr lang="en-US" dirty="0">
                <a:solidFill>
                  <a:srgbClr val="000000"/>
                </a:solidFill>
              </a:rPr>
              <a:t> 10.14</a:t>
            </a:r>
          </a:p>
          <a:p>
            <a:pPr marL="342900" indent="-342900"/>
            <a:r>
              <a:rPr lang="en-US" dirty="0" smtClean="0">
                <a:solidFill>
                  <a:srgbClr val="000000"/>
                </a:solidFill>
              </a:rPr>
              <a:t>Testing </a:t>
            </a:r>
            <a:r>
              <a:rPr lang="en-US" dirty="0">
                <a:solidFill>
                  <a:srgbClr val="000000"/>
                </a:solidFill>
              </a:rPr>
              <a:t>in p</a:t>
            </a:r>
            <a:r>
              <a:rPr lang="en-US" dirty="0" smtClean="0">
                <a:solidFill>
                  <a:srgbClr val="000000"/>
                </a:solidFill>
              </a:rPr>
              <a:t>rogress for:</a:t>
            </a:r>
          </a:p>
          <a:p>
            <a:pPr marL="1028700" lvl="1" indent="-342900"/>
            <a:r>
              <a:rPr lang="en-US" dirty="0" smtClean="0"/>
              <a:t>Windows </a:t>
            </a:r>
            <a:r>
              <a:rPr lang="en-US" dirty="0"/>
              <a:t>10 RS5</a:t>
            </a:r>
          </a:p>
          <a:p>
            <a:pPr marL="1028700" lvl="1" indent="-342900"/>
            <a:endParaRPr lang="en-US" dirty="0">
              <a:solidFill>
                <a:srgbClr val="000000"/>
              </a:solidFill>
            </a:endParaRPr>
          </a:p>
        </p:txBody>
      </p:sp>
      <p:sp>
        <p:nvSpPr>
          <p:cNvPr id="2" name="Title 1"/>
          <p:cNvSpPr>
            <a:spLocks noGrp="1"/>
          </p:cNvSpPr>
          <p:nvPr>
            <p:ph type="title"/>
          </p:nvPr>
        </p:nvSpPr>
        <p:spPr/>
        <p:txBody>
          <a:bodyPr anchor="ctr"/>
          <a:lstStyle/>
          <a:p>
            <a:r>
              <a:rPr lang="en-US" dirty="0" smtClean="0"/>
              <a:t>TestNav Requirements 2018-19</a:t>
            </a:r>
            <a:endParaRPr lang="en-US" baseline="30000" dirty="0"/>
          </a:p>
        </p:txBody>
      </p:sp>
      <p:sp>
        <p:nvSpPr>
          <p:cNvPr id="4" name="Slide Number Placeholder 3"/>
          <p:cNvSpPr>
            <a:spLocks noGrp="1"/>
          </p:cNvSpPr>
          <p:nvPr>
            <p:ph type="sldNum" sz="quarter" idx="4294967295"/>
          </p:nvPr>
        </p:nvSpPr>
        <p:spPr>
          <a:xfrm>
            <a:off x="0" y="6356350"/>
            <a:ext cx="466725" cy="365125"/>
          </a:xfrm>
        </p:spPr>
        <p:txBody>
          <a:bodyPr/>
          <a:lstStyle/>
          <a:p>
            <a:fld id="{67726FA2-3EC9-4717-AD62-D8C823692DD3}" type="slidenum">
              <a:rPr lang="en-US" smtClean="0"/>
              <a:pPr/>
              <a:t>26</a:t>
            </a:fld>
            <a:endParaRPr lang="en-US" dirty="0"/>
          </a:p>
        </p:txBody>
      </p:sp>
    </p:spTree>
    <p:extLst>
      <p:ext uri="{BB962C8B-B14F-4D97-AF65-F5344CB8AC3E}">
        <p14:creationId xmlns:p14="http://schemas.microsoft.com/office/powerpoint/2010/main" val="716665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sz="2200" dirty="0">
                <a:solidFill>
                  <a:schemeClr val="tx1"/>
                </a:solidFill>
              </a:rPr>
              <a:t>TestNav </a:t>
            </a:r>
            <a:r>
              <a:rPr lang="en-US" sz="2200" dirty="0" smtClean="0">
                <a:solidFill>
                  <a:schemeClr val="tx1"/>
                </a:solidFill>
              </a:rPr>
              <a:t>8.12 </a:t>
            </a:r>
            <a:r>
              <a:rPr lang="en-US" sz="2200" dirty="0">
                <a:solidFill>
                  <a:schemeClr val="tx1"/>
                </a:solidFill>
              </a:rPr>
              <a:t>– Desktop app will be available January</a:t>
            </a:r>
          </a:p>
          <a:p>
            <a:pPr marL="342900" indent="-342900">
              <a:buFont typeface="Arial" panose="020B0604020202020204" pitchFamily="34" charset="0"/>
              <a:buChar char="•"/>
            </a:pPr>
            <a:r>
              <a:rPr lang="en-US" sz="2200" dirty="0">
                <a:solidFill>
                  <a:schemeClr val="tx1"/>
                </a:solidFill>
              </a:rPr>
              <a:t>CDE recommends:</a:t>
            </a:r>
          </a:p>
          <a:p>
            <a:pPr marL="1028700" lvl="1" indent="-342900"/>
            <a:r>
              <a:rPr lang="en-US" dirty="0">
                <a:solidFill>
                  <a:schemeClr val="tx1"/>
                </a:solidFill>
              </a:rPr>
              <a:t>Conduct CMAS Infrastructure Trial through the PAnext </a:t>
            </a:r>
            <a:r>
              <a:rPr lang="en-US" dirty="0" smtClean="0">
                <a:solidFill>
                  <a:schemeClr val="tx1"/>
                </a:solidFill>
              </a:rPr>
              <a:t>Training </a:t>
            </a:r>
            <a:r>
              <a:rPr lang="en-US" dirty="0">
                <a:solidFill>
                  <a:schemeClr val="tx1"/>
                </a:solidFill>
              </a:rPr>
              <a:t>Site</a:t>
            </a:r>
          </a:p>
          <a:p>
            <a:pPr marL="1485900" lvl="2" indent="-342900"/>
            <a:r>
              <a:rPr lang="en-US" dirty="0">
                <a:solidFill>
                  <a:schemeClr val="tx1"/>
                </a:solidFill>
              </a:rPr>
              <a:t>Provides a way to test the local online assessment environment to verify that </a:t>
            </a:r>
            <a:r>
              <a:rPr lang="en-US" dirty="0" smtClean="0">
                <a:solidFill>
                  <a:schemeClr val="tx1"/>
                </a:solidFill>
              </a:rPr>
              <a:t>the network</a:t>
            </a:r>
            <a:r>
              <a:rPr lang="en-US" dirty="0">
                <a:solidFill>
                  <a:schemeClr val="tx1"/>
                </a:solidFill>
              </a:rPr>
              <a:t>, proctor caching </a:t>
            </a:r>
            <a:r>
              <a:rPr lang="en-US" dirty="0" smtClean="0">
                <a:solidFill>
                  <a:schemeClr val="tx1"/>
                </a:solidFill>
              </a:rPr>
              <a:t>devices </a:t>
            </a:r>
            <a:r>
              <a:rPr lang="en-US" dirty="0">
                <a:solidFill>
                  <a:schemeClr val="tx1"/>
                </a:solidFill>
              </a:rPr>
              <a:t>and student testing devices are configured correctly using </a:t>
            </a:r>
            <a:r>
              <a:rPr lang="en-US" dirty="0" smtClean="0">
                <a:solidFill>
                  <a:schemeClr val="tx1"/>
                </a:solidFill>
              </a:rPr>
              <a:t>CMAS-specific </a:t>
            </a:r>
            <a:r>
              <a:rPr lang="en-US" dirty="0">
                <a:solidFill>
                  <a:schemeClr val="tx1"/>
                </a:solidFill>
              </a:rPr>
              <a:t>item types </a:t>
            </a:r>
          </a:p>
          <a:p>
            <a:pPr marL="1485900" lvl="2" indent="-342900"/>
            <a:r>
              <a:rPr lang="en-US" dirty="0">
                <a:solidFill>
                  <a:schemeClr val="tx1"/>
                </a:solidFill>
              </a:rPr>
              <a:t>Highly recommended for districts and schools using a virtualized device solutions to see how </a:t>
            </a:r>
            <a:r>
              <a:rPr lang="en-US" dirty="0" smtClean="0">
                <a:solidFill>
                  <a:schemeClr val="tx1"/>
                </a:solidFill>
              </a:rPr>
              <a:t>CMAS-specific </a:t>
            </a:r>
            <a:r>
              <a:rPr lang="en-US" dirty="0">
                <a:solidFill>
                  <a:schemeClr val="tx1"/>
                </a:solidFill>
              </a:rPr>
              <a:t>item types will preform during testing </a:t>
            </a:r>
          </a:p>
        </p:txBody>
      </p:sp>
      <p:sp>
        <p:nvSpPr>
          <p:cNvPr id="2" name="Title 1"/>
          <p:cNvSpPr>
            <a:spLocks noGrp="1"/>
          </p:cNvSpPr>
          <p:nvPr>
            <p:ph type="title"/>
          </p:nvPr>
        </p:nvSpPr>
        <p:spPr/>
        <p:txBody>
          <a:bodyPr anchor="ctr"/>
          <a:lstStyle/>
          <a:p>
            <a:r>
              <a:rPr lang="en-US" dirty="0" smtClean="0"/>
              <a:t>Site Readiness Activities 2018-19</a:t>
            </a:r>
            <a:endParaRPr lang="en-US" baseline="30000" dirty="0"/>
          </a:p>
        </p:txBody>
      </p:sp>
      <p:sp>
        <p:nvSpPr>
          <p:cNvPr id="4" name="Slide Number Placeholder 3"/>
          <p:cNvSpPr>
            <a:spLocks noGrp="1"/>
          </p:cNvSpPr>
          <p:nvPr>
            <p:ph type="sldNum" sz="quarter" idx="4294967295"/>
          </p:nvPr>
        </p:nvSpPr>
        <p:spPr>
          <a:xfrm>
            <a:off x="0" y="6356350"/>
            <a:ext cx="466725" cy="365125"/>
          </a:xfrm>
        </p:spPr>
        <p:txBody>
          <a:bodyPr/>
          <a:lstStyle/>
          <a:p>
            <a:fld id="{67726FA2-3EC9-4717-AD62-D8C823692DD3}" type="slidenum">
              <a:rPr lang="en-US" smtClean="0"/>
              <a:pPr/>
              <a:t>27</a:t>
            </a:fld>
            <a:endParaRPr lang="en-US" dirty="0"/>
          </a:p>
        </p:txBody>
      </p:sp>
    </p:spTree>
    <p:extLst>
      <p:ext uri="{BB962C8B-B14F-4D97-AF65-F5344CB8AC3E}">
        <p14:creationId xmlns:p14="http://schemas.microsoft.com/office/powerpoint/2010/main" val="5308095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TestNav Questions?</a:t>
            </a:r>
          </a:p>
        </p:txBody>
      </p:sp>
    </p:spTree>
    <p:extLst>
      <p:ext uri="{BB962C8B-B14F-4D97-AF65-F5344CB8AC3E}">
        <p14:creationId xmlns:p14="http://schemas.microsoft.com/office/powerpoint/2010/main" val="37331411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a:t/>
            </a:r>
            <a:br>
              <a:rPr lang="en-US" dirty="0"/>
            </a:br>
            <a:r>
              <a:rPr lang="en-US" sz="3600" dirty="0">
                <a:solidFill>
                  <a:schemeClr val="bg1">
                    <a:lumMod val="95000"/>
                  </a:schemeClr>
                </a:solidFill>
              </a:rPr>
              <a:t>Dynamic Learning Maps’ </a:t>
            </a:r>
            <a:endParaRPr lang="en-US" sz="3600" dirty="0" smtClean="0">
              <a:solidFill>
                <a:schemeClr val="bg1">
                  <a:lumMod val="95000"/>
                </a:schemeClr>
              </a:solidFill>
            </a:endParaRPr>
          </a:p>
          <a:p>
            <a:r>
              <a:rPr lang="en-US" sz="3600" dirty="0" smtClean="0">
                <a:solidFill>
                  <a:schemeClr val="bg1">
                    <a:lumMod val="95000"/>
                  </a:schemeClr>
                </a:solidFill>
              </a:rPr>
              <a:t>KITE </a:t>
            </a:r>
            <a:r>
              <a:rPr lang="en-US" sz="3600" dirty="0">
                <a:solidFill>
                  <a:schemeClr val="bg1">
                    <a:lumMod val="95000"/>
                  </a:schemeClr>
                </a:solidFill>
              </a:rPr>
              <a:t>System</a:t>
            </a:r>
          </a:p>
        </p:txBody>
      </p:sp>
      <p:sp>
        <p:nvSpPr>
          <p:cNvPr id="4" name="Title 3"/>
          <p:cNvSpPr>
            <a:spLocks noGrp="1"/>
          </p:cNvSpPr>
          <p:nvPr>
            <p:ph type="title"/>
          </p:nvPr>
        </p:nvSpPr>
        <p:spPr>
          <a:xfrm>
            <a:off x="380999" y="1740194"/>
            <a:ext cx="8341851" cy="2222205"/>
          </a:xfrm>
        </p:spPr>
        <p:txBody>
          <a:bodyPr>
            <a:normAutofit/>
          </a:bodyPr>
          <a:lstStyle/>
          <a:p>
            <a:r>
              <a:rPr lang="en-US" dirty="0" err="1" smtClean="0"/>
              <a:t>CoAlt</a:t>
            </a:r>
            <a:r>
              <a:rPr lang="en-US" dirty="0" smtClean="0"/>
              <a:t> (Science </a:t>
            </a:r>
            <a:r>
              <a:rPr lang="en-US" dirty="0"/>
              <a:t>and Social </a:t>
            </a:r>
            <a:r>
              <a:rPr lang="en-US" dirty="0" smtClean="0"/>
              <a:t>Studies)</a:t>
            </a:r>
            <a:endParaRPr lang="en-US" dirty="0"/>
          </a:p>
        </p:txBody>
      </p:sp>
    </p:spTree>
    <p:extLst>
      <p:ext uri="{BB962C8B-B14F-4D97-AF65-F5344CB8AC3E}">
        <p14:creationId xmlns:p14="http://schemas.microsoft.com/office/powerpoint/2010/main" val="22701807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Colorado Assessments Breakdown</a:t>
            </a:r>
            <a:endParaRPr lang="en-US" dirty="0"/>
          </a:p>
        </p:txBody>
      </p:sp>
      <p:sp>
        <p:nvSpPr>
          <p:cNvPr id="6" name="Text Box 2"/>
          <p:cNvSpPr txBox="1">
            <a:spLocks noChangeArrowheads="1"/>
          </p:cNvSpPr>
          <p:nvPr/>
        </p:nvSpPr>
        <p:spPr bwMode="auto">
          <a:xfrm>
            <a:off x="101471" y="1306406"/>
            <a:ext cx="2832230" cy="658495"/>
          </a:xfrm>
          <a:prstGeom prst="rect">
            <a:avLst/>
          </a:prstGeom>
          <a:solidFill>
            <a:srgbClr val="488BC9"/>
          </a:solidFill>
          <a:ln w="9525">
            <a:solidFill>
              <a:srgbClr val="000000"/>
            </a:solidFill>
            <a:miter lim="800000"/>
            <a:headEnd/>
            <a:tailEnd/>
          </a:ln>
        </p:spPr>
        <p:txBody>
          <a:bodyPr rot="0" vert="horz" wrap="square" lIns="91440" tIns="45720" rIns="91440" bIns="45720" anchor="t" anchorCtr="0">
            <a:spAutoFit/>
          </a:bodyPr>
          <a:lstStyle/>
          <a:p>
            <a:pPr algn="ctr"/>
            <a:r>
              <a:rPr lang="en-US" dirty="0">
                <a:solidFill>
                  <a:prstClr val="white"/>
                </a:solidFill>
                <a:latin typeface="Trebuchet MS" panose="020B0603020202020204" pitchFamily="34" charset="0"/>
                <a:ea typeface="Calibri"/>
                <a:cs typeface="Times New Roman"/>
              </a:rPr>
              <a:t>Colorado Measures of Academic Success (CMAS)</a:t>
            </a:r>
            <a:endParaRPr lang="en-US" sz="1200" dirty="0">
              <a:solidFill>
                <a:prstClr val="white"/>
              </a:solidFill>
              <a:latin typeface="Trebuchet MS" panose="020B0603020202020204" pitchFamily="34" charset="0"/>
              <a:ea typeface="Calibri"/>
              <a:cs typeface="Times New Roman"/>
            </a:endParaRPr>
          </a:p>
        </p:txBody>
      </p:sp>
      <p:sp>
        <p:nvSpPr>
          <p:cNvPr id="7" name="Text Box 2"/>
          <p:cNvSpPr txBox="1">
            <a:spLocks noChangeArrowheads="1"/>
          </p:cNvSpPr>
          <p:nvPr/>
        </p:nvSpPr>
        <p:spPr bwMode="auto">
          <a:xfrm>
            <a:off x="101470" y="2163656"/>
            <a:ext cx="2832231" cy="646331"/>
          </a:xfrm>
          <a:prstGeom prst="rect">
            <a:avLst/>
          </a:prstGeom>
          <a:solidFill>
            <a:schemeClr val="accent1">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algn="ctr"/>
            <a:r>
              <a:rPr lang="en-US" dirty="0" smtClean="0">
                <a:solidFill>
                  <a:srgbClr val="000000"/>
                </a:solidFill>
                <a:latin typeface="Trebuchet MS" panose="020B0603020202020204" pitchFamily="34" charset="0"/>
                <a:ea typeface="Calibri"/>
                <a:cs typeface="Times New Roman"/>
              </a:rPr>
              <a:t>ELA (including CSLA***) and CoAlt ELA (DLM)**</a:t>
            </a:r>
            <a:endParaRPr lang="en-US" sz="1200" dirty="0">
              <a:solidFill>
                <a:srgbClr val="000000"/>
              </a:solidFill>
              <a:latin typeface="Trebuchet MS" panose="020B0603020202020204" pitchFamily="34" charset="0"/>
              <a:ea typeface="Calibri"/>
              <a:cs typeface="Times New Roman"/>
            </a:endParaRPr>
          </a:p>
        </p:txBody>
      </p:sp>
      <p:sp>
        <p:nvSpPr>
          <p:cNvPr id="18" name="Text Box 2"/>
          <p:cNvSpPr txBox="1">
            <a:spLocks noChangeArrowheads="1"/>
          </p:cNvSpPr>
          <p:nvPr/>
        </p:nvSpPr>
        <p:spPr bwMode="auto">
          <a:xfrm>
            <a:off x="5086017" y="1306406"/>
            <a:ext cx="1866900" cy="658495"/>
          </a:xfrm>
          <a:prstGeom prst="rect">
            <a:avLst/>
          </a:prstGeom>
          <a:solidFill>
            <a:schemeClr val="accent4"/>
          </a:solidFill>
          <a:ln w="9525">
            <a:solidFill>
              <a:srgbClr val="000000"/>
            </a:solidFill>
            <a:miter lim="800000"/>
            <a:headEnd/>
            <a:tailEnd/>
          </a:ln>
        </p:spPr>
        <p:txBody>
          <a:bodyPr rot="0" vert="horz" wrap="square" lIns="91440" tIns="45720" rIns="91440" bIns="45720" anchor="t" anchorCtr="0">
            <a:spAutoFit/>
          </a:bodyPr>
          <a:lstStyle/>
          <a:p>
            <a:pPr algn="ctr"/>
            <a:r>
              <a:rPr lang="en-US" dirty="0">
                <a:solidFill>
                  <a:srgbClr val="000000"/>
                </a:solidFill>
                <a:latin typeface="Trebuchet MS" panose="020B0603020202020204" pitchFamily="34" charset="0"/>
                <a:ea typeface="Calibri"/>
                <a:cs typeface="Times New Roman"/>
              </a:rPr>
              <a:t>WIDA: ACCESS </a:t>
            </a:r>
            <a:r>
              <a:rPr lang="en-US" dirty="0" smtClean="0">
                <a:solidFill>
                  <a:srgbClr val="000000"/>
                </a:solidFill>
                <a:latin typeface="Trebuchet MS" panose="020B0603020202020204" pitchFamily="34" charset="0"/>
                <a:ea typeface="Calibri"/>
                <a:cs typeface="Times New Roman"/>
              </a:rPr>
              <a:t>2.0 for ELLs**</a:t>
            </a:r>
            <a:endParaRPr lang="en-US" sz="1200" dirty="0">
              <a:solidFill>
                <a:srgbClr val="000000"/>
              </a:solidFill>
              <a:latin typeface="Trebuchet MS" panose="020B0603020202020204" pitchFamily="34" charset="0"/>
              <a:ea typeface="Calibri"/>
              <a:cs typeface="Times New Roman"/>
            </a:endParaRPr>
          </a:p>
        </p:txBody>
      </p:sp>
      <p:sp>
        <p:nvSpPr>
          <p:cNvPr id="19" name="Text Box 2"/>
          <p:cNvSpPr txBox="1">
            <a:spLocks noChangeArrowheads="1"/>
          </p:cNvSpPr>
          <p:nvPr/>
        </p:nvSpPr>
        <p:spPr bwMode="auto">
          <a:xfrm>
            <a:off x="7171825" y="1306406"/>
            <a:ext cx="1866900" cy="1754326"/>
          </a:xfrm>
          <a:prstGeom prst="rect">
            <a:avLst/>
          </a:prstGeom>
          <a:solidFill>
            <a:schemeClr val="bg2"/>
          </a:solidFill>
          <a:ln w="9525">
            <a:solidFill>
              <a:srgbClr val="000000"/>
            </a:solidFill>
            <a:miter lim="800000"/>
            <a:headEnd/>
            <a:tailEnd/>
          </a:ln>
        </p:spPr>
        <p:txBody>
          <a:bodyPr rot="0" vert="horz" wrap="square" lIns="91440" tIns="45720" rIns="91440" bIns="45720" anchor="t" anchorCtr="0">
            <a:spAutoFit/>
          </a:bodyPr>
          <a:lstStyle/>
          <a:p>
            <a:pPr algn="ctr"/>
            <a:r>
              <a:rPr lang="en-US" dirty="0">
                <a:solidFill>
                  <a:srgbClr val="000000"/>
                </a:solidFill>
                <a:latin typeface="Trebuchet MS" panose="020B0603020202020204" pitchFamily="34" charset="0"/>
                <a:ea typeface="Calibri"/>
                <a:cs typeface="Times New Roman"/>
              </a:rPr>
              <a:t>National Assessment of Educational Progress (NAEP</a:t>
            </a:r>
            <a:r>
              <a:rPr lang="en-US" dirty="0" smtClean="0">
                <a:solidFill>
                  <a:srgbClr val="000000"/>
                </a:solidFill>
                <a:latin typeface="Trebuchet MS" panose="020B0603020202020204" pitchFamily="34" charset="0"/>
                <a:ea typeface="Calibri"/>
                <a:cs typeface="Times New Roman"/>
              </a:rPr>
              <a:t>) </a:t>
            </a:r>
          </a:p>
          <a:p>
            <a:pPr algn="ctr"/>
            <a:r>
              <a:rPr lang="en-US" dirty="0" smtClean="0">
                <a:solidFill>
                  <a:srgbClr val="000000"/>
                </a:solidFill>
                <a:latin typeface="Trebuchet MS" panose="020B0603020202020204" pitchFamily="34" charset="0"/>
                <a:ea typeface="Calibri"/>
                <a:cs typeface="Times New Roman"/>
              </a:rPr>
              <a:t>&amp; International Assessments</a:t>
            </a:r>
            <a:endParaRPr lang="en-US" sz="1200" dirty="0">
              <a:solidFill>
                <a:srgbClr val="000000"/>
              </a:solidFill>
              <a:latin typeface="Trebuchet MS" panose="020B0603020202020204" pitchFamily="34" charset="0"/>
              <a:ea typeface="Calibri"/>
              <a:cs typeface="Times New Roman"/>
            </a:endParaRPr>
          </a:p>
        </p:txBody>
      </p:sp>
      <p:sp>
        <p:nvSpPr>
          <p:cNvPr id="20" name="Text Box 2"/>
          <p:cNvSpPr txBox="1">
            <a:spLocks noChangeArrowheads="1"/>
          </p:cNvSpPr>
          <p:nvPr/>
        </p:nvSpPr>
        <p:spPr bwMode="auto">
          <a:xfrm>
            <a:off x="3152609" y="2163656"/>
            <a:ext cx="1714500" cy="646331"/>
          </a:xfrm>
          <a:prstGeom prst="rect">
            <a:avLst/>
          </a:prstGeom>
          <a:solidFill>
            <a:schemeClr val="accent6">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algn="ctr"/>
            <a:r>
              <a:rPr lang="en-US" dirty="0" smtClean="0">
                <a:solidFill>
                  <a:srgbClr val="000000"/>
                </a:solidFill>
                <a:latin typeface="Trebuchet MS" panose="020B0603020202020204" pitchFamily="34" charset="0"/>
                <a:ea typeface="Calibri"/>
                <a:cs typeface="Times New Roman"/>
              </a:rPr>
              <a:t>SAT </a:t>
            </a:r>
          </a:p>
          <a:p>
            <a:pPr algn="ctr"/>
            <a:r>
              <a:rPr lang="en-US" dirty="0" smtClean="0">
                <a:solidFill>
                  <a:srgbClr val="000000"/>
                </a:solidFill>
                <a:latin typeface="Trebuchet MS" panose="020B0603020202020204" pitchFamily="34" charset="0"/>
                <a:ea typeface="Calibri"/>
                <a:cs typeface="Times New Roman"/>
              </a:rPr>
              <a:t>(11</a:t>
            </a:r>
            <a:r>
              <a:rPr lang="en-US" baseline="30000" dirty="0" smtClean="0">
                <a:solidFill>
                  <a:srgbClr val="000000"/>
                </a:solidFill>
                <a:latin typeface="Trebuchet MS" panose="020B0603020202020204" pitchFamily="34" charset="0"/>
                <a:ea typeface="Calibri"/>
                <a:cs typeface="Times New Roman"/>
              </a:rPr>
              <a:t>th</a:t>
            </a:r>
            <a:r>
              <a:rPr lang="en-US" dirty="0" smtClean="0">
                <a:solidFill>
                  <a:srgbClr val="000000"/>
                </a:solidFill>
                <a:latin typeface="Trebuchet MS" panose="020B0603020202020204" pitchFamily="34" charset="0"/>
                <a:ea typeface="Calibri"/>
                <a:cs typeface="Times New Roman"/>
              </a:rPr>
              <a:t> </a:t>
            </a:r>
            <a:r>
              <a:rPr lang="en-US" dirty="0">
                <a:solidFill>
                  <a:srgbClr val="000000"/>
                </a:solidFill>
                <a:latin typeface="Trebuchet MS" panose="020B0603020202020204" pitchFamily="34" charset="0"/>
                <a:ea typeface="Calibri"/>
                <a:cs typeface="Times New Roman"/>
              </a:rPr>
              <a:t>Grade</a:t>
            </a:r>
            <a:r>
              <a:rPr lang="en-US" dirty="0" smtClean="0">
                <a:solidFill>
                  <a:srgbClr val="000000"/>
                </a:solidFill>
                <a:latin typeface="Trebuchet MS" panose="020B0603020202020204" pitchFamily="34" charset="0"/>
                <a:ea typeface="Calibri"/>
                <a:cs typeface="Times New Roman"/>
              </a:rPr>
              <a:t>)**</a:t>
            </a:r>
            <a:endParaRPr lang="en-US" sz="1200" dirty="0">
              <a:solidFill>
                <a:srgbClr val="000000"/>
              </a:solidFill>
              <a:latin typeface="Trebuchet MS" panose="020B0603020202020204" pitchFamily="34" charset="0"/>
              <a:ea typeface="Calibri"/>
              <a:cs typeface="Times New Roman"/>
            </a:endParaRPr>
          </a:p>
        </p:txBody>
      </p:sp>
      <p:sp>
        <p:nvSpPr>
          <p:cNvPr id="21" name="Text Box 2"/>
          <p:cNvSpPr txBox="1">
            <a:spLocks noChangeArrowheads="1"/>
          </p:cNvSpPr>
          <p:nvPr/>
        </p:nvSpPr>
        <p:spPr bwMode="auto">
          <a:xfrm>
            <a:off x="3156632" y="3005764"/>
            <a:ext cx="1714500" cy="646331"/>
          </a:xfrm>
          <a:prstGeom prst="rect">
            <a:avLst/>
          </a:prstGeom>
          <a:solidFill>
            <a:schemeClr val="accent6">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algn="ctr"/>
            <a:r>
              <a:rPr lang="en-US" dirty="0" smtClean="0">
                <a:solidFill>
                  <a:srgbClr val="000000"/>
                </a:solidFill>
                <a:latin typeface="Trebuchet MS" panose="020B0603020202020204" pitchFamily="34" charset="0"/>
                <a:ea typeface="Calibri"/>
                <a:cs typeface="Times New Roman"/>
              </a:rPr>
              <a:t>PSAT 10</a:t>
            </a:r>
          </a:p>
          <a:p>
            <a:pPr algn="ctr"/>
            <a:r>
              <a:rPr lang="en-US" dirty="0" smtClean="0">
                <a:solidFill>
                  <a:srgbClr val="000000"/>
                </a:solidFill>
                <a:latin typeface="Trebuchet MS" panose="020B0603020202020204" pitchFamily="34" charset="0"/>
                <a:ea typeface="Calibri"/>
                <a:cs typeface="Times New Roman"/>
              </a:rPr>
              <a:t>(10</a:t>
            </a:r>
            <a:r>
              <a:rPr lang="en-US" baseline="30000" dirty="0" smtClean="0">
                <a:solidFill>
                  <a:srgbClr val="000000"/>
                </a:solidFill>
                <a:latin typeface="Trebuchet MS" panose="020B0603020202020204" pitchFamily="34" charset="0"/>
                <a:ea typeface="Calibri"/>
                <a:cs typeface="Times New Roman"/>
              </a:rPr>
              <a:t>th</a:t>
            </a:r>
            <a:r>
              <a:rPr lang="en-US" dirty="0" smtClean="0">
                <a:solidFill>
                  <a:srgbClr val="000000"/>
                </a:solidFill>
                <a:latin typeface="Trebuchet MS" panose="020B0603020202020204" pitchFamily="34" charset="0"/>
                <a:ea typeface="Calibri"/>
                <a:cs typeface="Times New Roman"/>
              </a:rPr>
              <a:t> </a:t>
            </a:r>
            <a:r>
              <a:rPr lang="en-US" dirty="0">
                <a:solidFill>
                  <a:srgbClr val="000000"/>
                </a:solidFill>
                <a:latin typeface="Trebuchet MS" panose="020B0603020202020204" pitchFamily="34" charset="0"/>
                <a:ea typeface="Calibri"/>
                <a:cs typeface="Times New Roman"/>
              </a:rPr>
              <a:t>Grade</a:t>
            </a:r>
            <a:r>
              <a:rPr lang="en-US" dirty="0" smtClean="0">
                <a:solidFill>
                  <a:srgbClr val="000000"/>
                </a:solidFill>
                <a:latin typeface="Trebuchet MS" panose="020B0603020202020204" pitchFamily="34" charset="0"/>
                <a:ea typeface="Calibri"/>
                <a:cs typeface="Times New Roman"/>
              </a:rPr>
              <a:t>)*</a:t>
            </a:r>
            <a:endParaRPr lang="en-US" sz="1200" dirty="0">
              <a:solidFill>
                <a:srgbClr val="000000"/>
              </a:solidFill>
              <a:latin typeface="Trebuchet MS" panose="020B0603020202020204" pitchFamily="34" charset="0"/>
              <a:ea typeface="Calibri"/>
              <a:cs typeface="Times New Roman"/>
            </a:endParaRPr>
          </a:p>
        </p:txBody>
      </p:sp>
      <p:sp>
        <p:nvSpPr>
          <p:cNvPr id="2" name="TextBox 1"/>
          <p:cNvSpPr txBox="1"/>
          <p:nvPr/>
        </p:nvSpPr>
        <p:spPr>
          <a:xfrm>
            <a:off x="3536276" y="5150119"/>
            <a:ext cx="4966382" cy="923330"/>
          </a:xfrm>
          <a:prstGeom prst="rect">
            <a:avLst/>
          </a:prstGeom>
          <a:noFill/>
          <a:ln>
            <a:solidFill>
              <a:schemeClr val="accent1"/>
            </a:solidFill>
          </a:ln>
        </p:spPr>
        <p:txBody>
          <a:bodyPr wrap="square" rtlCol="0">
            <a:spAutoFit/>
          </a:bodyPr>
          <a:lstStyle/>
          <a:p>
            <a:r>
              <a:rPr lang="en-US" dirty="0" smtClean="0">
                <a:solidFill>
                  <a:srgbClr val="000000"/>
                </a:solidFill>
                <a:latin typeface="Trebuchet MS" panose="020B0603020202020204" pitchFamily="34" charset="0"/>
              </a:rPr>
              <a:t>* Required by Colorado law</a:t>
            </a:r>
          </a:p>
          <a:p>
            <a:r>
              <a:rPr lang="en-US" dirty="0" smtClean="0">
                <a:solidFill>
                  <a:srgbClr val="000000"/>
                </a:solidFill>
                <a:latin typeface="Trebuchet MS" panose="020B0603020202020204" pitchFamily="34" charset="0"/>
              </a:rPr>
              <a:t>** Required by Colorado and federal law</a:t>
            </a:r>
          </a:p>
          <a:p>
            <a:r>
              <a:rPr lang="en-US" dirty="0" smtClean="0">
                <a:solidFill>
                  <a:srgbClr val="000000"/>
                </a:solidFill>
                <a:latin typeface="Trebuchet MS" panose="020B0603020202020204" pitchFamily="34" charset="0"/>
              </a:rPr>
              <a:t>*** Allowed by Colorado law</a:t>
            </a:r>
          </a:p>
        </p:txBody>
      </p:sp>
      <p:sp>
        <p:nvSpPr>
          <p:cNvPr id="15" name="Text Box 2"/>
          <p:cNvSpPr txBox="1">
            <a:spLocks noChangeArrowheads="1"/>
          </p:cNvSpPr>
          <p:nvPr/>
        </p:nvSpPr>
        <p:spPr bwMode="auto">
          <a:xfrm>
            <a:off x="3152609" y="3847872"/>
            <a:ext cx="1714500" cy="646331"/>
          </a:xfrm>
          <a:prstGeom prst="rect">
            <a:avLst/>
          </a:prstGeom>
          <a:solidFill>
            <a:schemeClr val="accent6">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algn="ctr"/>
            <a:r>
              <a:rPr lang="en-US" dirty="0" smtClean="0">
                <a:solidFill>
                  <a:srgbClr val="000000"/>
                </a:solidFill>
                <a:latin typeface="Trebuchet MS" panose="020B0603020202020204" pitchFamily="34" charset="0"/>
                <a:ea typeface="Calibri"/>
                <a:cs typeface="Times New Roman"/>
              </a:rPr>
              <a:t>PSAT 8/9</a:t>
            </a:r>
          </a:p>
          <a:p>
            <a:pPr algn="ctr"/>
            <a:r>
              <a:rPr lang="en-US" dirty="0" smtClean="0">
                <a:solidFill>
                  <a:srgbClr val="000000"/>
                </a:solidFill>
                <a:latin typeface="Trebuchet MS" panose="020B0603020202020204" pitchFamily="34" charset="0"/>
                <a:ea typeface="Calibri"/>
                <a:cs typeface="Times New Roman"/>
              </a:rPr>
              <a:t>(9</a:t>
            </a:r>
            <a:r>
              <a:rPr lang="en-US" baseline="30000" dirty="0" smtClean="0">
                <a:solidFill>
                  <a:srgbClr val="000000"/>
                </a:solidFill>
                <a:latin typeface="Trebuchet MS" panose="020B0603020202020204" pitchFamily="34" charset="0"/>
                <a:ea typeface="Calibri"/>
                <a:cs typeface="Times New Roman"/>
              </a:rPr>
              <a:t>th</a:t>
            </a:r>
            <a:r>
              <a:rPr lang="en-US" dirty="0" smtClean="0">
                <a:solidFill>
                  <a:srgbClr val="000000"/>
                </a:solidFill>
                <a:latin typeface="Trebuchet MS" panose="020B0603020202020204" pitchFamily="34" charset="0"/>
                <a:ea typeface="Calibri"/>
                <a:cs typeface="Times New Roman"/>
              </a:rPr>
              <a:t> </a:t>
            </a:r>
            <a:r>
              <a:rPr lang="en-US" dirty="0">
                <a:solidFill>
                  <a:srgbClr val="000000"/>
                </a:solidFill>
                <a:latin typeface="Trebuchet MS" panose="020B0603020202020204" pitchFamily="34" charset="0"/>
                <a:ea typeface="Calibri"/>
                <a:cs typeface="Times New Roman"/>
              </a:rPr>
              <a:t>Grade</a:t>
            </a:r>
            <a:r>
              <a:rPr lang="en-US" dirty="0" smtClean="0">
                <a:solidFill>
                  <a:srgbClr val="000000"/>
                </a:solidFill>
                <a:latin typeface="Trebuchet MS" panose="020B0603020202020204" pitchFamily="34" charset="0"/>
                <a:ea typeface="Calibri"/>
                <a:cs typeface="Times New Roman"/>
              </a:rPr>
              <a:t>)*</a:t>
            </a:r>
            <a:endParaRPr lang="en-US" sz="1200" dirty="0">
              <a:solidFill>
                <a:srgbClr val="000000"/>
              </a:solidFill>
              <a:latin typeface="Trebuchet MS" panose="020B0603020202020204" pitchFamily="34" charset="0"/>
              <a:ea typeface="Calibri"/>
              <a:cs typeface="Times New Roman"/>
            </a:endParaRPr>
          </a:p>
        </p:txBody>
      </p:sp>
      <p:sp>
        <p:nvSpPr>
          <p:cNvPr id="16" name="Text Box 2"/>
          <p:cNvSpPr txBox="1">
            <a:spLocks noChangeArrowheads="1"/>
          </p:cNvSpPr>
          <p:nvPr/>
        </p:nvSpPr>
        <p:spPr bwMode="auto">
          <a:xfrm>
            <a:off x="101470" y="3005764"/>
            <a:ext cx="2832231" cy="646331"/>
          </a:xfrm>
          <a:prstGeom prst="rect">
            <a:avLst/>
          </a:prstGeom>
          <a:solidFill>
            <a:schemeClr val="accent1">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algn="ctr"/>
            <a:r>
              <a:rPr lang="en-US" dirty="0" smtClean="0">
                <a:solidFill>
                  <a:srgbClr val="000000"/>
                </a:solidFill>
                <a:latin typeface="Trebuchet MS" panose="020B0603020202020204" pitchFamily="34" charset="0"/>
                <a:ea typeface="Calibri"/>
                <a:cs typeface="Times New Roman"/>
              </a:rPr>
              <a:t>Math and CoAlt Math (DLM)**</a:t>
            </a:r>
            <a:endParaRPr lang="en-US" sz="1200" dirty="0">
              <a:solidFill>
                <a:srgbClr val="000000"/>
              </a:solidFill>
              <a:latin typeface="Trebuchet MS" panose="020B0603020202020204" pitchFamily="34" charset="0"/>
              <a:ea typeface="Calibri"/>
              <a:cs typeface="Times New Roman"/>
            </a:endParaRPr>
          </a:p>
        </p:txBody>
      </p:sp>
      <p:sp>
        <p:nvSpPr>
          <p:cNvPr id="17" name="Text Box 2"/>
          <p:cNvSpPr txBox="1">
            <a:spLocks noChangeArrowheads="1"/>
          </p:cNvSpPr>
          <p:nvPr/>
        </p:nvSpPr>
        <p:spPr bwMode="auto">
          <a:xfrm>
            <a:off x="101470" y="3847872"/>
            <a:ext cx="2832231" cy="646331"/>
          </a:xfrm>
          <a:prstGeom prst="rect">
            <a:avLst/>
          </a:prstGeom>
          <a:solidFill>
            <a:schemeClr val="accent1">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algn="ctr"/>
            <a:r>
              <a:rPr lang="en-US" dirty="0" smtClean="0">
                <a:solidFill>
                  <a:srgbClr val="000000"/>
                </a:solidFill>
                <a:latin typeface="Trebuchet MS" panose="020B0603020202020204" pitchFamily="34" charset="0"/>
                <a:ea typeface="Calibri"/>
                <a:cs typeface="Times New Roman"/>
              </a:rPr>
              <a:t>Science and CoAlt Science**</a:t>
            </a:r>
            <a:endParaRPr lang="en-US" sz="1200" dirty="0">
              <a:solidFill>
                <a:srgbClr val="000000"/>
              </a:solidFill>
              <a:latin typeface="Trebuchet MS" panose="020B0603020202020204" pitchFamily="34" charset="0"/>
              <a:ea typeface="Calibri"/>
              <a:cs typeface="Times New Roman"/>
            </a:endParaRPr>
          </a:p>
        </p:txBody>
      </p:sp>
      <p:sp>
        <p:nvSpPr>
          <p:cNvPr id="22" name="Text Box 2"/>
          <p:cNvSpPr txBox="1">
            <a:spLocks noChangeArrowheads="1"/>
          </p:cNvSpPr>
          <p:nvPr/>
        </p:nvSpPr>
        <p:spPr bwMode="auto">
          <a:xfrm>
            <a:off x="101470" y="4689980"/>
            <a:ext cx="2832231" cy="646331"/>
          </a:xfrm>
          <a:prstGeom prst="rect">
            <a:avLst/>
          </a:prstGeom>
          <a:solidFill>
            <a:schemeClr val="accent1">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algn="ctr"/>
            <a:r>
              <a:rPr lang="en-US" dirty="0" smtClean="0">
                <a:solidFill>
                  <a:srgbClr val="000000"/>
                </a:solidFill>
                <a:latin typeface="Trebuchet MS" panose="020B0603020202020204" pitchFamily="34" charset="0"/>
                <a:ea typeface="Calibri"/>
                <a:cs typeface="Times New Roman"/>
              </a:rPr>
              <a:t>Social Studies and CoAlt Social Studies*</a:t>
            </a:r>
            <a:endParaRPr lang="en-US" sz="1200" dirty="0">
              <a:solidFill>
                <a:srgbClr val="000000"/>
              </a:solidFill>
              <a:latin typeface="Trebuchet MS" panose="020B0603020202020204" pitchFamily="34" charset="0"/>
              <a:ea typeface="Calibri"/>
              <a:cs typeface="Times New Roman"/>
            </a:endParaRPr>
          </a:p>
        </p:txBody>
      </p:sp>
      <p:sp>
        <p:nvSpPr>
          <p:cNvPr id="23" name="Text Box 2"/>
          <p:cNvSpPr txBox="1">
            <a:spLocks noChangeArrowheads="1"/>
          </p:cNvSpPr>
          <p:nvPr/>
        </p:nvSpPr>
        <p:spPr bwMode="auto">
          <a:xfrm>
            <a:off x="3152609" y="1311055"/>
            <a:ext cx="1714500" cy="646331"/>
          </a:xfrm>
          <a:prstGeom prst="rect">
            <a:avLst/>
          </a:prstGeom>
          <a:solidFill>
            <a:schemeClr val="accent6"/>
          </a:solidFill>
          <a:ln w="9525">
            <a:solidFill>
              <a:srgbClr val="000000"/>
            </a:solidFill>
            <a:miter lim="800000"/>
            <a:headEnd/>
            <a:tailEnd/>
          </a:ln>
        </p:spPr>
        <p:txBody>
          <a:bodyPr rot="0" vert="horz" wrap="square" lIns="91440" tIns="45720" rIns="91440" bIns="45720" anchor="t" anchorCtr="0">
            <a:spAutoFit/>
          </a:bodyPr>
          <a:lstStyle/>
          <a:p>
            <a:pPr algn="ctr"/>
            <a:r>
              <a:rPr lang="en-US" dirty="0" smtClean="0">
                <a:solidFill>
                  <a:srgbClr val="000000"/>
                </a:solidFill>
                <a:latin typeface="Trebuchet MS" panose="020B0603020202020204" pitchFamily="34" charset="0"/>
                <a:ea typeface="Calibri"/>
                <a:cs typeface="Times New Roman"/>
              </a:rPr>
              <a:t>CO PSAT </a:t>
            </a:r>
          </a:p>
          <a:p>
            <a:pPr algn="ctr"/>
            <a:r>
              <a:rPr lang="en-US" dirty="0" smtClean="0">
                <a:solidFill>
                  <a:srgbClr val="000000"/>
                </a:solidFill>
                <a:latin typeface="Trebuchet MS" panose="020B0603020202020204" pitchFamily="34" charset="0"/>
                <a:ea typeface="Calibri"/>
                <a:cs typeface="Times New Roman"/>
              </a:rPr>
              <a:t>&amp; SAT</a:t>
            </a:r>
            <a:endParaRPr lang="en-US" sz="1200" dirty="0">
              <a:solidFill>
                <a:srgbClr val="000000"/>
              </a:solidFill>
              <a:latin typeface="Trebuchet MS" panose="020B0603020202020204" pitchFamily="34" charset="0"/>
              <a:ea typeface="Calibri"/>
              <a:cs typeface="Times New Roman"/>
            </a:endParaRPr>
          </a:p>
        </p:txBody>
      </p:sp>
    </p:spTree>
    <p:extLst>
      <p:ext uri="{BB962C8B-B14F-4D97-AF65-F5344CB8AC3E}">
        <p14:creationId xmlns:p14="http://schemas.microsoft.com/office/powerpoint/2010/main" val="10614673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2024" y="1163655"/>
            <a:ext cx="8352618" cy="5299138"/>
          </a:xfrm>
        </p:spPr>
        <p:txBody>
          <a:bodyPr>
            <a:normAutofit lnSpcReduction="10000"/>
          </a:bodyPr>
          <a:lstStyle/>
          <a:p>
            <a:r>
              <a:rPr lang="en-US" b="0" dirty="0" smtClean="0">
                <a:solidFill>
                  <a:srgbClr val="000000"/>
                </a:solidFill>
              </a:rPr>
              <a:t>Computer-based assessment</a:t>
            </a:r>
          </a:p>
          <a:p>
            <a:endParaRPr lang="en-US" b="0" dirty="0">
              <a:solidFill>
                <a:srgbClr val="000000"/>
              </a:solidFill>
            </a:endParaRPr>
          </a:p>
          <a:p>
            <a:r>
              <a:rPr lang="en-US" b="0" dirty="0">
                <a:solidFill>
                  <a:srgbClr val="000000"/>
                </a:solidFill>
              </a:rPr>
              <a:t>Individually </a:t>
            </a:r>
            <a:r>
              <a:rPr lang="en-US" b="0" dirty="0" smtClean="0">
                <a:solidFill>
                  <a:srgbClr val="000000"/>
                </a:solidFill>
              </a:rPr>
              <a:t>administered</a:t>
            </a:r>
          </a:p>
          <a:p>
            <a:endParaRPr lang="en-US" b="0" dirty="0" smtClean="0">
              <a:solidFill>
                <a:srgbClr val="000000"/>
              </a:solidFill>
            </a:endParaRPr>
          </a:p>
          <a:p>
            <a:r>
              <a:rPr lang="en-US" b="0" dirty="0" smtClean="0">
                <a:solidFill>
                  <a:srgbClr val="000000"/>
                </a:solidFill>
              </a:rPr>
              <a:t>Test Administrators/DACs use Educator Portal for student management</a:t>
            </a:r>
          </a:p>
          <a:p>
            <a:endParaRPr lang="en-US" b="0" dirty="0" smtClean="0">
              <a:solidFill>
                <a:srgbClr val="000000"/>
              </a:solidFill>
            </a:endParaRPr>
          </a:p>
          <a:p>
            <a:r>
              <a:rPr lang="en-US" b="0" dirty="0" smtClean="0">
                <a:solidFill>
                  <a:srgbClr val="000000"/>
                </a:solidFill>
              </a:rPr>
              <a:t>Students test using KITE Client</a:t>
            </a:r>
            <a:endParaRPr lang="en-US" b="0" dirty="0">
              <a:solidFill>
                <a:srgbClr val="000000"/>
              </a:solidFill>
            </a:endParaRPr>
          </a:p>
          <a:p>
            <a:pPr marL="45720" indent="0">
              <a:buNone/>
            </a:pPr>
            <a:endParaRPr lang="en-US" b="0" dirty="0">
              <a:solidFill>
                <a:srgbClr val="000000"/>
              </a:solidFill>
            </a:endParaRPr>
          </a:p>
          <a:p>
            <a:r>
              <a:rPr lang="en-US" b="0" dirty="0" smtClean="0">
                <a:solidFill>
                  <a:srgbClr val="000000"/>
                </a:solidFill>
              </a:rPr>
              <a:t>Same window as </a:t>
            </a:r>
            <a:r>
              <a:rPr lang="en-US" b="0" smtClean="0">
                <a:solidFill>
                  <a:srgbClr val="000000"/>
                </a:solidFill>
              </a:rPr>
              <a:t>CMAS </a:t>
            </a:r>
            <a:r>
              <a:rPr lang="en-US" b="0" smtClean="0">
                <a:solidFill>
                  <a:srgbClr val="000000"/>
                </a:solidFill>
              </a:rPr>
              <a:t>ELA </a:t>
            </a:r>
            <a:r>
              <a:rPr lang="en-US" b="0" dirty="0" smtClean="0">
                <a:solidFill>
                  <a:srgbClr val="000000"/>
                </a:solidFill>
              </a:rPr>
              <a:t>and Math</a:t>
            </a:r>
          </a:p>
          <a:p>
            <a:pPr lvl="1"/>
            <a:r>
              <a:rPr lang="en-US" sz="1800" dirty="0">
                <a:solidFill>
                  <a:srgbClr val="000000"/>
                </a:solidFill>
              </a:rPr>
              <a:t>If using the </a:t>
            </a:r>
            <a:r>
              <a:rPr lang="en-US" sz="1800" dirty="0" smtClean="0">
                <a:solidFill>
                  <a:srgbClr val="000000"/>
                </a:solidFill>
              </a:rPr>
              <a:t>3-week </a:t>
            </a:r>
            <a:r>
              <a:rPr lang="en-US" sz="1800" dirty="0">
                <a:solidFill>
                  <a:srgbClr val="000000"/>
                </a:solidFill>
              </a:rPr>
              <a:t>window (paper-based or online), </a:t>
            </a:r>
            <a:r>
              <a:rPr lang="en-US" sz="1800" dirty="0" smtClean="0">
                <a:solidFill>
                  <a:srgbClr val="000000"/>
                </a:solidFill>
              </a:rPr>
              <a:t>have </a:t>
            </a:r>
            <a:r>
              <a:rPr lang="en-US" sz="1800" dirty="0">
                <a:solidFill>
                  <a:srgbClr val="000000"/>
                </a:solidFill>
              </a:rPr>
              <a:t>the same 3 week window for DLM.  </a:t>
            </a:r>
          </a:p>
          <a:p>
            <a:pPr lvl="1"/>
            <a:r>
              <a:rPr lang="en-US" sz="1800" dirty="0"/>
              <a:t>If using the extended window for the CMAS math and ELA online assessments, have the same window for </a:t>
            </a:r>
            <a:r>
              <a:rPr lang="en-US" sz="1800" dirty="0" smtClean="0"/>
              <a:t>DLM</a:t>
            </a:r>
            <a:r>
              <a:rPr lang="en-US" sz="1800" dirty="0" smtClean="0">
                <a:solidFill>
                  <a:srgbClr val="000000"/>
                </a:solidFill>
              </a:rPr>
              <a:t>.</a:t>
            </a:r>
          </a:p>
        </p:txBody>
      </p:sp>
      <p:sp>
        <p:nvSpPr>
          <p:cNvPr id="3" name="Title 2"/>
          <p:cNvSpPr>
            <a:spLocks noGrp="1"/>
          </p:cNvSpPr>
          <p:nvPr>
            <p:ph type="title"/>
          </p:nvPr>
        </p:nvSpPr>
        <p:spPr/>
        <p:txBody>
          <a:bodyPr/>
          <a:lstStyle/>
          <a:p>
            <a:r>
              <a:rPr lang="en-US" dirty="0" smtClean="0"/>
              <a:t>CoAlt: ELA and Math (DLM)</a:t>
            </a:r>
            <a:endParaRPr lang="en-US" dirty="0"/>
          </a:p>
        </p:txBody>
      </p:sp>
    </p:spTree>
    <p:extLst>
      <p:ext uri="{BB962C8B-B14F-4D97-AF65-F5344CB8AC3E}">
        <p14:creationId xmlns:p14="http://schemas.microsoft.com/office/powerpoint/2010/main" val="33221007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DLM Admin System: KITE Components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879123116"/>
              </p:ext>
            </p:extLst>
          </p:nvPr>
        </p:nvGraphicFramePr>
        <p:xfrm>
          <a:off x="228600" y="1295400"/>
          <a:ext cx="8686804" cy="3029174"/>
        </p:xfrm>
        <a:graphic>
          <a:graphicData uri="http://schemas.openxmlformats.org/drawingml/2006/table">
            <a:tbl>
              <a:tblPr firstRow="1" bandRow="1">
                <a:tableStyleId>{7DF18680-E054-41AD-8BC1-D1AEF772440D}</a:tableStyleId>
              </a:tblPr>
              <a:tblGrid>
                <a:gridCol w="1552575">
                  <a:extLst>
                    <a:ext uri="{9D8B030D-6E8A-4147-A177-3AD203B41FA5}">
                      <a16:colId xmlns:a16="http://schemas.microsoft.com/office/drawing/2014/main" xmlns="" val="20000"/>
                    </a:ext>
                  </a:extLst>
                </a:gridCol>
                <a:gridCol w="1333500">
                  <a:extLst>
                    <a:ext uri="{9D8B030D-6E8A-4147-A177-3AD203B41FA5}">
                      <a16:colId xmlns:a16="http://schemas.microsoft.com/office/drawing/2014/main" xmlns="" val="20001"/>
                    </a:ext>
                  </a:extLst>
                </a:gridCol>
                <a:gridCol w="1557339">
                  <a:extLst>
                    <a:ext uri="{9D8B030D-6E8A-4147-A177-3AD203B41FA5}">
                      <a16:colId xmlns:a16="http://schemas.microsoft.com/office/drawing/2014/main" xmlns="" val="20002"/>
                    </a:ext>
                  </a:extLst>
                </a:gridCol>
                <a:gridCol w="1340759">
                  <a:extLst>
                    <a:ext uri="{9D8B030D-6E8A-4147-A177-3AD203B41FA5}">
                      <a16:colId xmlns:a16="http://schemas.microsoft.com/office/drawing/2014/main" xmlns="" val="20003"/>
                    </a:ext>
                  </a:extLst>
                </a:gridCol>
                <a:gridCol w="2902631">
                  <a:extLst>
                    <a:ext uri="{9D8B030D-6E8A-4147-A177-3AD203B41FA5}">
                      <a16:colId xmlns:a16="http://schemas.microsoft.com/office/drawing/2014/main" xmlns="" val="20004"/>
                    </a:ext>
                  </a:extLst>
                </a:gridCol>
              </a:tblGrid>
              <a:tr h="1017494">
                <a:tc>
                  <a:txBody>
                    <a:bodyPr/>
                    <a:lstStyle/>
                    <a:p>
                      <a:pPr algn="ctr"/>
                      <a:r>
                        <a:rPr lang="en-US" sz="2000" dirty="0" smtClean="0"/>
                        <a:t>Component</a:t>
                      </a:r>
                      <a:endParaRPr lang="en-US" sz="2000" dirty="0"/>
                    </a:p>
                  </a:txBody>
                  <a:tcPr anchor="ctr"/>
                </a:tc>
                <a:tc>
                  <a:txBody>
                    <a:bodyPr/>
                    <a:lstStyle/>
                    <a:p>
                      <a:pPr algn="ctr"/>
                      <a:r>
                        <a:rPr lang="en-US" sz="2000" dirty="0" smtClean="0"/>
                        <a:t>Current Software Version</a:t>
                      </a:r>
                      <a:endParaRPr lang="en-US" sz="2000" dirty="0"/>
                    </a:p>
                  </a:txBody>
                  <a:tcPr anchor="ctr"/>
                </a:tc>
                <a:tc>
                  <a:txBody>
                    <a:bodyPr/>
                    <a:lstStyle/>
                    <a:p>
                      <a:pPr algn="ctr"/>
                      <a:r>
                        <a:rPr lang="en-US" sz="2000" dirty="0" smtClean="0"/>
                        <a:t>New Software Version</a:t>
                      </a:r>
                      <a:endParaRPr lang="en-US" sz="2000" dirty="0"/>
                    </a:p>
                  </a:txBody>
                  <a:tcPr anchor="ctr"/>
                </a:tc>
                <a:tc>
                  <a:txBody>
                    <a:bodyPr/>
                    <a:lstStyle/>
                    <a:p>
                      <a:pPr algn="ctr"/>
                      <a:r>
                        <a:rPr lang="en-US" sz="2000" dirty="0" smtClean="0"/>
                        <a:t>Next Release Date</a:t>
                      </a:r>
                      <a:endParaRPr lang="en-US" sz="2000" dirty="0"/>
                    </a:p>
                  </a:txBody>
                  <a:tcPr anchor="ctr"/>
                </a:tc>
                <a:tc>
                  <a:txBody>
                    <a:bodyPr/>
                    <a:lstStyle/>
                    <a:p>
                      <a:pPr algn="ctr"/>
                      <a:r>
                        <a:rPr lang="en-US" sz="2000" dirty="0" smtClean="0"/>
                        <a:t>Recommendations</a:t>
                      </a:r>
                      <a:endParaRPr lang="en-US" sz="2000" dirty="0"/>
                    </a:p>
                  </a:txBody>
                  <a:tcPr anchor="ctr"/>
                </a:tc>
                <a:extLst>
                  <a:ext uri="{0D108BD9-81ED-4DB2-BD59-A6C34878D82A}">
                    <a16:rowId xmlns:a16="http://schemas.microsoft.com/office/drawing/2014/main" xmlns="" val="10000"/>
                  </a:ext>
                </a:extLst>
              </a:tr>
              <a:tr h="546872">
                <a:tc>
                  <a:txBody>
                    <a:bodyPr/>
                    <a:lstStyle/>
                    <a:p>
                      <a:pPr algn="ctr"/>
                      <a:r>
                        <a:rPr lang="en-US" sz="2000" dirty="0" smtClean="0"/>
                        <a:t>KITE Local Caching Server</a:t>
                      </a:r>
                      <a:endParaRPr lang="en-US" sz="2000" b="1" dirty="0">
                        <a:solidFill>
                          <a:schemeClr val="tx1">
                            <a:lumMod val="50000"/>
                          </a:schemeClr>
                        </a:solidFill>
                      </a:endParaRPr>
                    </a:p>
                  </a:txBody>
                  <a:tcPr anchor="ctr"/>
                </a:tc>
                <a:tc>
                  <a:txBody>
                    <a:bodyPr/>
                    <a:lstStyle/>
                    <a:p>
                      <a:pPr algn="ctr"/>
                      <a:endParaRPr lang="en-US" sz="2000" b="1" dirty="0">
                        <a:solidFill>
                          <a:schemeClr val="tx1">
                            <a:lumMod val="50000"/>
                          </a:schemeClr>
                        </a:solidFill>
                      </a:endParaRPr>
                    </a:p>
                  </a:txBody>
                  <a:tcPr anchor="ctr"/>
                </a:tc>
                <a:tc>
                  <a:txBody>
                    <a:bodyPr/>
                    <a:lstStyle/>
                    <a:p>
                      <a:pPr algn="ctr"/>
                      <a:endParaRPr lang="en-US" sz="2000" b="1" dirty="0">
                        <a:solidFill>
                          <a:schemeClr val="tx1">
                            <a:lumMod val="50000"/>
                          </a:schemeClr>
                        </a:solidFill>
                      </a:endParaRPr>
                    </a:p>
                  </a:txBody>
                  <a:tcPr anchor="ctr"/>
                </a:tc>
                <a:tc>
                  <a:txBody>
                    <a:bodyPr/>
                    <a:lstStyle/>
                    <a:p>
                      <a:pPr algn="ctr"/>
                      <a:endParaRPr lang="en-US" sz="2000" b="1" dirty="0">
                        <a:solidFill>
                          <a:schemeClr val="tx1">
                            <a:lumMod val="50000"/>
                          </a:schemeClr>
                        </a:solidFill>
                      </a:endParaRPr>
                    </a:p>
                  </a:txBody>
                  <a:tcPr anchor="ctr"/>
                </a:tc>
                <a:tc>
                  <a:txBody>
                    <a:bodyPr/>
                    <a:lstStyle/>
                    <a:p>
                      <a:pPr algn="ctr"/>
                      <a:r>
                        <a:rPr lang="en-US" sz="2000" u="sng" dirty="0" smtClean="0"/>
                        <a:t>Not Available</a:t>
                      </a:r>
                      <a:endParaRPr lang="en-US" sz="2000" b="1" u="sng" dirty="0">
                        <a:solidFill>
                          <a:schemeClr val="tx1">
                            <a:lumMod val="50000"/>
                          </a:schemeClr>
                        </a:solidFill>
                      </a:endParaRPr>
                    </a:p>
                  </a:txBody>
                  <a:tcPr anchor="ctr"/>
                </a:tc>
                <a:extLst>
                  <a:ext uri="{0D108BD9-81ED-4DB2-BD59-A6C34878D82A}">
                    <a16:rowId xmlns:a16="http://schemas.microsoft.com/office/drawing/2014/main" xmlns="" val="10001"/>
                  </a:ext>
                </a:extLst>
              </a:tr>
              <a:tr h="604408">
                <a:tc>
                  <a:txBody>
                    <a:bodyPr/>
                    <a:lstStyle/>
                    <a:p>
                      <a:pPr algn="ctr"/>
                      <a:r>
                        <a:rPr lang="en-US" sz="2000" dirty="0" smtClean="0"/>
                        <a:t>KITE Student</a:t>
                      </a:r>
                      <a:r>
                        <a:rPr lang="en-US" sz="2000" baseline="0" dirty="0" smtClean="0"/>
                        <a:t> Portal</a:t>
                      </a:r>
                      <a:endParaRPr lang="en-US" sz="2000" dirty="0">
                        <a:solidFill>
                          <a:srgbClr val="000000"/>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5.0</a:t>
                      </a:r>
                      <a:endParaRPr lang="en-US" sz="2000" dirty="0" smtClean="0">
                        <a:solidFill>
                          <a:srgbClr val="000000"/>
                        </a:solidFill>
                      </a:endParaRPr>
                    </a:p>
                  </a:txBody>
                  <a:tcPr anchor="ctr"/>
                </a:tc>
                <a:tc>
                  <a:txBody>
                    <a:bodyPr/>
                    <a:lstStyle/>
                    <a:p>
                      <a:pPr algn="ctr"/>
                      <a:r>
                        <a:rPr lang="en-US" sz="2000" dirty="0" smtClean="0"/>
                        <a:t>6.0</a:t>
                      </a:r>
                      <a:endParaRPr lang="en-US" sz="2000" dirty="0">
                        <a:solidFill>
                          <a:srgbClr val="000000"/>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August 1</a:t>
                      </a:r>
                      <a:endParaRPr lang="en-US" sz="2000" dirty="0" smtClean="0">
                        <a:solidFill>
                          <a:srgbClr val="000000"/>
                        </a:solidFill>
                      </a:endParaRPr>
                    </a:p>
                  </a:txBody>
                  <a:tcPr anchor="ctr"/>
                </a:tc>
                <a:tc>
                  <a:txBody>
                    <a:bodyPr/>
                    <a:lstStyle/>
                    <a:p>
                      <a:pPr algn="ctr"/>
                      <a:r>
                        <a:rPr lang="en-US" sz="2000" dirty="0" smtClean="0"/>
                        <a:t>Must uninstall and reinstall</a:t>
                      </a:r>
                      <a:r>
                        <a:rPr lang="en-US" sz="2000" baseline="0" dirty="0" smtClean="0"/>
                        <a:t> on all student devices</a:t>
                      </a:r>
                      <a:endParaRPr lang="en-US" sz="2000" dirty="0">
                        <a:solidFill>
                          <a:srgbClr val="000000"/>
                        </a:solidFill>
                      </a:endParaRPr>
                    </a:p>
                  </a:txBody>
                  <a:tcPr anchor="ct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0640668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04364" y="1202400"/>
            <a:ext cx="7210985" cy="5037025"/>
          </a:xfrm>
        </p:spPr>
        <p:txBody>
          <a:bodyPr/>
          <a:lstStyle/>
          <a:p>
            <a:pPr marL="45720" indent="0">
              <a:buNone/>
            </a:pPr>
            <a:r>
              <a:rPr lang="en-US" b="0" dirty="0">
                <a:solidFill>
                  <a:srgbClr val="000000"/>
                </a:solidFill>
              </a:rPr>
              <a:t>Supported Platforms for KITE Client </a:t>
            </a:r>
            <a:r>
              <a:rPr lang="en-US" b="0" dirty="0" smtClean="0">
                <a:solidFill>
                  <a:srgbClr val="000000"/>
                </a:solidFill>
              </a:rPr>
              <a:t>2018-19</a:t>
            </a:r>
            <a:endParaRPr lang="en-US" b="0" dirty="0">
              <a:solidFill>
                <a:srgbClr val="000000"/>
              </a:solidFill>
            </a:endParaRPr>
          </a:p>
          <a:p>
            <a:pPr lvl="1"/>
            <a:r>
              <a:rPr lang="en-US" dirty="0"/>
              <a:t>Desktops and laptops running Windows 7, 8.1, or 10</a:t>
            </a:r>
          </a:p>
          <a:p>
            <a:pPr lvl="1"/>
            <a:r>
              <a:rPr lang="en-US" dirty="0"/>
              <a:t>Desktops and laptops running </a:t>
            </a:r>
            <a:r>
              <a:rPr lang="en-US" dirty="0" err="1"/>
              <a:t>macOS</a:t>
            </a:r>
            <a:r>
              <a:rPr lang="en-US" dirty="0"/>
              <a:t> 10.12–10.13</a:t>
            </a:r>
          </a:p>
          <a:p>
            <a:pPr lvl="1"/>
            <a:r>
              <a:rPr lang="en-US" dirty="0"/>
              <a:t>All Chromebooks </a:t>
            </a:r>
          </a:p>
          <a:p>
            <a:pPr lvl="1"/>
            <a:r>
              <a:rPr lang="en-US" dirty="0"/>
              <a:t>iPads running iOS 10-11</a:t>
            </a:r>
          </a:p>
          <a:p>
            <a:pPr marL="45720" indent="0">
              <a:buNone/>
            </a:pPr>
            <a:endParaRPr lang="en-US" b="0" dirty="0" smtClean="0">
              <a:solidFill>
                <a:srgbClr val="000000"/>
              </a:solidFill>
            </a:endParaRPr>
          </a:p>
          <a:p>
            <a:pPr marL="45720" indent="0">
              <a:buNone/>
            </a:pPr>
            <a:r>
              <a:rPr lang="en-US" b="0" dirty="0" smtClean="0">
                <a:solidFill>
                  <a:srgbClr val="000000"/>
                </a:solidFill>
              </a:rPr>
              <a:t>Educator </a:t>
            </a:r>
            <a:r>
              <a:rPr lang="en-US" b="0" dirty="0">
                <a:solidFill>
                  <a:srgbClr val="000000"/>
                </a:solidFill>
              </a:rPr>
              <a:t>Portal Supported </a:t>
            </a:r>
            <a:r>
              <a:rPr lang="en-US" b="0" dirty="0" smtClean="0">
                <a:solidFill>
                  <a:srgbClr val="000000"/>
                </a:solidFill>
              </a:rPr>
              <a:t>Browsers</a:t>
            </a:r>
            <a:endParaRPr lang="en-US" b="0" dirty="0">
              <a:solidFill>
                <a:srgbClr val="000000"/>
              </a:solidFill>
            </a:endParaRPr>
          </a:p>
          <a:p>
            <a:pPr lvl="1"/>
            <a:r>
              <a:rPr lang="fr-FR" dirty="0"/>
              <a:t>Mozilla Firefox</a:t>
            </a:r>
          </a:p>
          <a:p>
            <a:pPr lvl="1"/>
            <a:r>
              <a:rPr lang="fr-FR" dirty="0"/>
              <a:t>Internet Explorer</a:t>
            </a:r>
          </a:p>
          <a:p>
            <a:pPr lvl="1"/>
            <a:r>
              <a:rPr lang="fr-FR" dirty="0"/>
              <a:t>Google Chrome</a:t>
            </a:r>
          </a:p>
        </p:txBody>
      </p:sp>
      <p:sp>
        <p:nvSpPr>
          <p:cNvPr id="3" name="Title 2"/>
          <p:cNvSpPr>
            <a:spLocks noGrp="1"/>
          </p:cNvSpPr>
          <p:nvPr>
            <p:ph type="title"/>
          </p:nvPr>
        </p:nvSpPr>
        <p:spPr/>
        <p:txBody>
          <a:bodyPr/>
          <a:lstStyle/>
          <a:p>
            <a:r>
              <a:rPr lang="en-US" dirty="0"/>
              <a:t>New Supported Platforms for KITE </a:t>
            </a:r>
          </a:p>
        </p:txBody>
      </p:sp>
    </p:spTree>
    <p:extLst>
      <p:ext uri="{BB962C8B-B14F-4D97-AF65-F5344CB8AC3E}">
        <p14:creationId xmlns:p14="http://schemas.microsoft.com/office/powerpoint/2010/main" val="33764611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a:xfrm>
            <a:off x="911038" y="1215847"/>
            <a:ext cx="7886700" cy="5037025"/>
          </a:xfrm>
        </p:spPr>
        <p:txBody>
          <a:bodyPr/>
          <a:lstStyle/>
          <a:p>
            <a:r>
              <a:rPr lang="en-US" dirty="0" smtClean="0"/>
              <a:t>Whitelist by domain or IP Address</a:t>
            </a:r>
          </a:p>
          <a:p>
            <a:pPr lvl="1"/>
            <a:r>
              <a:rPr lang="en-US" dirty="0" smtClean="0"/>
              <a:t>Domain</a:t>
            </a:r>
          </a:p>
          <a:p>
            <a:pPr lvl="2"/>
            <a:r>
              <a:rPr lang="en-US" dirty="0"/>
              <a:t>*.</a:t>
            </a:r>
            <a:r>
              <a:rPr lang="en-US" dirty="0" smtClean="0"/>
              <a:t>kiteaai.org</a:t>
            </a:r>
          </a:p>
          <a:p>
            <a:pPr lvl="2"/>
            <a:endParaRPr lang="en-US" dirty="0"/>
          </a:p>
          <a:p>
            <a:r>
              <a:rPr lang="en-US" dirty="0"/>
              <a:t>Files that Need Access Through the </a:t>
            </a:r>
            <a:r>
              <a:rPr lang="en-US" dirty="0" smtClean="0"/>
              <a:t>Firewall</a:t>
            </a:r>
          </a:p>
          <a:p>
            <a:pPr lvl="1"/>
            <a:r>
              <a:rPr lang="en-US" dirty="0"/>
              <a:t>kitestudentportal.exe </a:t>
            </a:r>
            <a:endParaRPr lang="en-US" dirty="0" smtClean="0"/>
          </a:p>
          <a:p>
            <a:pPr lvl="1"/>
            <a:r>
              <a:rPr lang="en-US" dirty="0" smtClean="0"/>
              <a:t>kite.exe</a:t>
            </a:r>
          </a:p>
        </p:txBody>
      </p:sp>
      <p:sp>
        <p:nvSpPr>
          <p:cNvPr id="3" name="Title 2"/>
          <p:cNvSpPr>
            <a:spLocks noGrp="1"/>
          </p:cNvSpPr>
          <p:nvPr>
            <p:ph type="title"/>
          </p:nvPr>
        </p:nvSpPr>
        <p:spPr/>
        <p:txBody>
          <a:bodyPr/>
          <a:lstStyle/>
          <a:p>
            <a:r>
              <a:rPr lang="en-US" dirty="0"/>
              <a:t>KITE Client </a:t>
            </a:r>
            <a:r>
              <a:rPr lang="en-US" dirty="0" smtClean="0"/>
              <a:t>Whitelist </a:t>
            </a:r>
            <a:r>
              <a:rPr lang="en-US" dirty="0"/>
              <a:t>Settings</a:t>
            </a:r>
          </a:p>
        </p:txBody>
      </p:sp>
    </p:spTree>
    <p:extLst>
      <p:ext uri="{BB962C8B-B14F-4D97-AF65-F5344CB8AC3E}">
        <p14:creationId xmlns:p14="http://schemas.microsoft.com/office/powerpoint/2010/main" val="19528505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a:xfrm>
            <a:off x="911038" y="1215847"/>
            <a:ext cx="7886700" cy="5037025"/>
          </a:xfrm>
        </p:spPr>
        <p:txBody>
          <a:bodyPr/>
          <a:lstStyle/>
          <a:p>
            <a:r>
              <a:rPr lang="en-US" dirty="0"/>
              <a:t>DLM Technology Specifications Training</a:t>
            </a:r>
          </a:p>
          <a:p>
            <a:pPr lvl="1"/>
            <a:r>
              <a:rPr lang="en-US" sz="2400" dirty="0" smtClean="0"/>
              <a:t>Available now!</a:t>
            </a:r>
          </a:p>
          <a:p>
            <a:pPr lvl="1"/>
            <a:r>
              <a:rPr lang="en-US" sz="2400" dirty="0" smtClean="0"/>
              <a:t>Recorded </a:t>
            </a:r>
            <a:r>
              <a:rPr lang="en-US" sz="2400" dirty="0"/>
              <a:t>Webinar </a:t>
            </a:r>
            <a:r>
              <a:rPr lang="en-US" dirty="0">
                <a:hlinkClick r:id="rId2"/>
              </a:rPr>
              <a:t>https://</a:t>
            </a:r>
            <a:r>
              <a:rPr lang="en-US" dirty="0" smtClean="0">
                <a:hlinkClick r:id="rId2"/>
              </a:rPr>
              <a:t>kiteassessments.org/sites/default/files/KITE_files/KITE_Client_Bandwidth_DLM.pdf</a:t>
            </a:r>
            <a:endParaRPr lang="en-US" dirty="0" smtClean="0"/>
          </a:p>
        </p:txBody>
      </p:sp>
      <p:sp>
        <p:nvSpPr>
          <p:cNvPr id="3" name="Title 2"/>
          <p:cNvSpPr>
            <a:spLocks noGrp="1"/>
          </p:cNvSpPr>
          <p:nvPr>
            <p:ph type="title"/>
          </p:nvPr>
        </p:nvSpPr>
        <p:spPr/>
        <p:txBody>
          <a:bodyPr/>
          <a:lstStyle/>
          <a:p>
            <a:r>
              <a:rPr lang="en-US" dirty="0" smtClean="0"/>
              <a:t>KITE Events</a:t>
            </a:r>
            <a:endParaRPr lang="en-US" dirty="0"/>
          </a:p>
        </p:txBody>
      </p:sp>
    </p:spTree>
    <p:extLst>
      <p:ext uri="{BB962C8B-B14F-4D97-AF65-F5344CB8AC3E}">
        <p14:creationId xmlns:p14="http://schemas.microsoft.com/office/powerpoint/2010/main" val="20808465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KITE Questions?</a:t>
            </a:r>
          </a:p>
        </p:txBody>
      </p:sp>
    </p:spTree>
    <p:extLst>
      <p:ext uri="{BB962C8B-B14F-4D97-AF65-F5344CB8AC3E}">
        <p14:creationId xmlns:p14="http://schemas.microsoft.com/office/powerpoint/2010/main" val="22657616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07893" y="1234976"/>
            <a:ext cx="8407893" cy="5138929"/>
          </a:xfrm>
        </p:spPr>
        <p:txBody>
          <a:bodyPr>
            <a:normAutofit/>
          </a:bodyPr>
          <a:lstStyle/>
          <a:p>
            <a:r>
              <a:rPr lang="en-US" sz="2000" b="1" dirty="0" smtClean="0"/>
              <a:t>Technical Training Slide Decks – Detailed Training</a:t>
            </a:r>
          </a:p>
          <a:p>
            <a:pPr lvl="1"/>
            <a:r>
              <a:rPr lang="en-US" sz="1800" dirty="0" smtClean="0"/>
              <a:t>Follow the structure of documentation</a:t>
            </a:r>
          </a:p>
          <a:p>
            <a:pPr lvl="1"/>
            <a:r>
              <a:rPr lang="en-US" sz="1800" dirty="0" smtClean="0"/>
              <a:t>Detailed instructions with links to documentation</a:t>
            </a:r>
          </a:p>
          <a:p>
            <a:pPr lvl="1"/>
            <a:r>
              <a:rPr lang="en-US" sz="1800" dirty="0" smtClean="0"/>
              <a:t>Deeper dives into real time testing support</a:t>
            </a:r>
          </a:p>
          <a:p>
            <a:pPr lvl="2"/>
            <a:r>
              <a:rPr lang="en-US" dirty="0" smtClean="0"/>
              <a:t>Reading log files</a:t>
            </a:r>
          </a:p>
          <a:p>
            <a:pPr lvl="2"/>
            <a:r>
              <a:rPr lang="en-US" dirty="0" smtClean="0"/>
              <a:t>Configuring and retrieving SRFs</a:t>
            </a:r>
          </a:p>
          <a:p>
            <a:pPr lvl="2"/>
            <a:r>
              <a:rPr lang="en-US" dirty="0" smtClean="0"/>
              <a:t>Case studies involving common testing scenarios.</a:t>
            </a:r>
            <a:endParaRPr lang="en-US" sz="2000" dirty="0" smtClean="0"/>
          </a:p>
          <a:p>
            <a:r>
              <a:rPr lang="en-US" sz="2000" dirty="0" smtClean="0"/>
              <a:t>Webinars</a:t>
            </a:r>
          </a:p>
          <a:p>
            <a:pPr lvl="1"/>
            <a:r>
              <a:rPr lang="en-US" sz="1800" dirty="0" smtClean="0"/>
              <a:t>Trainings - Cover Technical Training Slide Decks</a:t>
            </a:r>
          </a:p>
          <a:p>
            <a:pPr lvl="1"/>
            <a:r>
              <a:rPr lang="en-US" sz="1800" dirty="0"/>
              <a:t>Pearson Field Engineering </a:t>
            </a:r>
            <a:r>
              <a:rPr lang="en-US" sz="1800" dirty="0" smtClean="0"/>
              <a:t>Services meetings 15, 30, or 60 minutes</a:t>
            </a:r>
          </a:p>
          <a:p>
            <a:pPr lvl="1"/>
            <a:r>
              <a:rPr lang="en-US" sz="1800" dirty="0" smtClean="0"/>
              <a:t>Q &amp; A Sessions to answer specific questions </a:t>
            </a:r>
          </a:p>
          <a:p>
            <a:pPr lvl="1"/>
            <a:r>
              <a:rPr lang="en-US" sz="1800" dirty="0" smtClean="0"/>
              <a:t>Check</a:t>
            </a:r>
            <a:r>
              <a:rPr lang="en-US" sz="1800" dirty="0"/>
              <a:t> </a:t>
            </a:r>
            <a:r>
              <a:rPr lang="en-US" sz="1800" dirty="0" smtClean="0">
                <a:hlinkClick r:id="rId3"/>
              </a:rPr>
              <a:t>http</a:t>
            </a:r>
            <a:r>
              <a:rPr lang="en-US" sz="1800" dirty="0">
                <a:hlinkClick r:id="rId3"/>
              </a:rPr>
              <a:t>://</a:t>
            </a:r>
            <a:r>
              <a:rPr lang="en-US" sz="1800" dirty="0" smtClean="0">
                <a:hlinkClick r:id="rId3"/>
              </a:rPr>
              <a:t>www.cde.state.co.us/assessment/newassess-dtc</a:t>
            </a:r>
            <a:r>
              <a:rPr lang="en-US" sz="1800" dirty="0" smtClean="0"/>
              <a:t> for details.</a:t>
            </a:r>
          </a:p>
          <a:p>
            <a:pPr lvl="1"/>
            <a:endParaRPr lang="en-US" dirty="0" smtClean="0"/>
          </a:p>
          <a:p>
            <a:pPr lvl="1"/>
            <a:endParaRPr lang="en-US" dirty="0"/>
          </a:p>
        </p:txBody>
      </p:sp>
      <p:sp>
        <p:nvSpPr>
          <p:cNvPr id="4" name="Title 3"/>
          <p:cNvSpPr>
            <a:spLocks noGrp="1"/>
          </p:cNvSpPr>
          <p:nvPr>
            <p:ph type="title"/>
          </p:nvPr>
        </p:nvSpPr>
        <p:spPr/>
        <p:txBody>
          <a:bodyPr/>
          <a:lstStyle/>
          <a:p>
            <a:r>
              <a:rPr lang="en-US" dirty="0" smtClean="0"/>
              <a:t>CDE Support</a:t>
            </a:r>
            <a:endParaRPr lang="en-US" dirty="0"/>
          </a:p>
        </p:txBody>
      </p:sp>
    </p:spTree>
    <p:extLst>
      <p:ext uri="{BB962C8B-B14F-4D97-AF65-F5344CB8AC3E}">
        <p14:creationId xmlns:p14="http://schemas.microsoft.com/office/powerpoint/2010/main" val="30971629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idx="1"/>
          </p:nvPr>
        </p:nvSpPr>
        <p:spPr/>
        <p:txBody>
          <a:bodyPr/>
          <a:lstStyle/>
          <a:p>
            <a:endParaRPr lang="en-US" dirty="0"/>
          </a:p>
        </p:txBody>
      </p:sp>
      <p:sp>
        <p:nvSpPr>
          <p:cNvPr id="3" name="Title 2"/>
          <p:cNvSpPr>
            <a:spLocks noGrp="1"/>
          </p:cNvSpPr>
          <p:nvPr>
            <p:ph type="title"/>
          </p:nvPr>
        </p:nvSpPr>
        <p:spPr/>
        <p:txBody>
          <a:bodyPr/>
          <a:lstStyle/>
          <a:p>
            <a:r>
              <a:rPr lang="en-US" dirty="0" smtClean="0"/>
              <a:t>Thanks for Your Time</a:t>
            </a:r>
            <a:endParaRPr lang="en-US" dirty="0"/>
          </a:p>
        </p:txBody>
      </p:sp>
    </p:spTree>
    <p:extLst>
      <p:ext uri="{BB962C8B-B14F-4D97-AF65-F5344CB8AC3E}">
        <p14:creationId xmlns:p14="http://schemas.microsoft.com/office/powerpoint/2010/main" val="35574646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ACCESS for ELLs</a:t>
            </a:r>
            <a:r>
              <a:rPr lang="en-US" dirty="0" smtClean="0"/>
              <a:t>®</a:t>
            </a:r>
          </a:p>
          <a:p>
            <a:pPr lvl="1"/>
            <a:r>
              <a:rPr lang="en-US" dirty="0" smtClean="0"/>
              <a:t> Online test option for districts</a:t>
            </a:r>
          </a:p>
          <a:p>
            <a:r>
              <a:rPr lang="en-US" dirty="0" smtClean="0"/>
              <a:t>CMAS </a:t>
            </a:r>
          </a:p>
          <a:p>
            <a:pPr lvl="1"/>
            <a:r>
              <a:rPr lang="en-US" dirty="0"/>
              <a:t>English language arts and math</a:t>
            </a:r>
          </a:p>
          <a:p>
            <a:pPr lvl="2"/>
            <a:r>
              <a:rPr lang="en-US" dirty="0"/>
              <a:t>Including Colorado Spanish Language Arts</a:t>
            </a:r>
          </a:p>
          <a:p>
            <a:pPr lvl="1"/>
            <a:r>
              <a:rPr lang="en-US" dirty="0" smtClean="0"/>
              <a:t>Science and social studies </a:t>
            </a:r>
          </a:p>
          <a:p>
            <a:pPr lvl="2"/>
            <a:r>
              <a:rPr lang="en-US" dirty="0"/>
              <a:t>Social studies assessments will be administered on a sampling basis to one‐third of the schools each </a:t>
            </a:r>
            <a:r>
              <a:rPr lang="en-US" dirty="0" smtClean="0"/>
              <a:t>year.</a:t>
            </a:r>
            <a:endParaRPr lang="en-US" dirty="0"/>
          </a:p>
          <a:p>
            <a:r>
              <a:rPr lang="en-US" dirty="0" smtClean="0"/>
              <a:t>CoAlt </a:t>
            </a:r>
          </a:p>
          <a:p>
            <a:pPr lvl="1"/>
            <a:r>
              <a:rPr lang="en-US" dirty="0" smtClean="0"/>
              <a:t>science </a:t>
            </a:r>
            <a:r>
              <a:rPr lang="en-US" dirty="0"/>
              <a:t>and social </a:t>
            </a:r>
            <a:r>
              <a:rPr lang="en-US" dirty="0" smtClean="0"/>
              <a:t>studies</a:t>
            </a:r>
          </a:p>
          <a:p>
            <a:r>
              <a:rPr lang="en-US" dirty="0" smtClean="0"/>
              <a:t>CoAlt DLM</a:t>
            </a:r>
          </a:p>
          <a:p>
            <a:pPr lvl="1"/>
            <a:r>
              <a:rPr lang="en-US" dirty="0" smtClean="0"/>
              <a:t>English </a:t>
            </a:r>
            <a:r>
              <a:rPr lang="en-US" dirty="0"/>
              <a:t>language arts and </a:t>
            </a:r>
            <a:r>
              <a:rPr lang="en-US" dirty="0" smtClean="0"/>
              <a:t>math</a:t>
            </a:r>
          </a:p>
        </p:txBody>
      </p:sp>
      <p:sp>
        <p:nvSpPr>
          <p:cNvPr id="3" name="Title 2"/>
          <p:cNvSpPr>
            <a:spLocks noGrp="1"/>
          </p:cNvSpPr>
          <p:nvPr>
            <p:ph type="title"/>
          </p:nvPr>
        </p:nvSpPr>
        <p:spPr/>
        <p:txBody>
          <a:bodyPr/>
          <a:lstStyle/>
          <a:p>
            <a:r>
              <a:rPr lang="en-US" dirty="0" smtClean="0"/>
              <a:t>Online Assessments</a:t>
            </a:r>
            <a:endParaRPr lang="en-US" dirty="0"/>
          </a:p>
        </p:txBody>
      </p:sp>
    </p:spTree>
    <p:extLst>
      <p:ext uri="{BB962C8B-B14F-4D97-AF65-F5344CB8AC3E}">
        <p14:creationId xmlns:p14="http://schemas.microsoft.com/office/powerpoint/2010/main" val="11451480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906044672"/>
              </p:ext>
            </p:extLst>
          </p:nvPr>
        </p:nvGraphicFramePr>
        <p:xfrm>
          <a:off x="628650" y="1201738"/>
          <a:ext cx="7886513" cy="4373739"/>
        </p:xfrm>
        <a:graphic>
          <a:graphicData uri="http://schemas.openxmlformats.org/drawingml/2006/table">
            <a:tbl>
              <a:tblPr firstRow="1" bandRow="1">
                <a:tableStyleId>{7DF18680-E054-41AD-8BC1-D1AEF772440D}</a:tableStyleId>
              </a:tblPr>
              <a:tblGrid>
                <a:gridCol w="2887171">
                  <a:extLst>
                    <a:ext uri="{9D8B030D-6E8A-4147-A177-3AD203B41FA5}">
                      <a16:colId xmlns:a16="http://schemas.microsoft.com/office/drawing/2014/main" xmlns="" val="20000"/>
                    </a:ext>
                  </a:extLst>
                </a:gridCol>
                <a:gridCol w="889796">
                  <a:extLst>
                    <a:ext uri="{9D8B030D-6E8A-4147-A177-3AD203B41FA5}">
                      <a16:colId xmlns:a16="http://schemas.microsoft.com/office/drawing/2014/main" xmlns="" val="20001"/>
                    </a:ext>
                  </a:extLst>
                </a:gridCol>
                <a:gridCol w="4109546">
                  <a:extLst>
                    <a:ext uri="{9D8B030D-6E8A-4147-A177-3AD203B41FA5}">
                      <a16:colId xmlns:a16="http://schemas.microsoft.com/office/drawing/2014/main" xmlns="" val="20002"/>
                    </a:ext>
                  </a:extLst>
                </a:gridCol>
              </a:tblGrid>
              <a:tr h="384261">
                <a:tc>
                  <a:txBody>
                    <a:bodyPr/>
                    <a:lstStyle/>
                    <a:p>
                      <a:pPr marL="0" marR="0" algn="ctr">
                        <a:spcBef>
                          <a:spcPts val="0"/>
                        </a:spcBef>
                        <a:spcAft>
                          <a:spcPts val="0"/>
                        </a:spcAft>
                      </a:pPr>
                      <a:r>
                        <a:rPr lang="en-US" sz="1800" dirty="0" smtClean="0">
                          <a:effectLst/>
                        </a:rPr>
                        <a:t>Assessment</a:t>
                      </a:r>
                      <a:endParaRPr lang="en-US" sz="1800" dirty="0">
                        <a:solidFill>
                          <a:schemeClr val="bg1">
                            <a:lumMod val="10000"/>
                          </a:schemeClr>
                        </a:solidFill>
                        <a:effectLst/>
                        <a:latin typeface="Times New Roman"/>
                        <a:ea typeface="Calibri"/>
                      </a:endParaRPr>
                    </a:p>
                  </a:txBody>
                  <a:tcPr marL="0" marR="0" marT="0" marB="0" anchor="ctr"/>
                </a:tc>
                <a:tc>
                  <a:txBody>
                    <a:bodyPr/>
                    <a:lstStyle/>
                    <a:p>
                      <a:pPr marL="0" marR="0" algn="ctr">
                        <a:spcBef>
                          <a:spcPts val="0"/>
                        </a:spcBef>
                        <a:spcAft>
                          <a:spcPts val="0"/>
                        </a:spcAft>
                      </a:pPr>
                      <a:r>
                        <a:rPr lang="en-US" sz="1800" dirty="0" smtClean="0">
                          <a:effectLst/>
                        </a:rPr>
                        <a:t>Grade(s)</a:t>
                      </a:r>
                      <a:endParaRPr lang="en-US" sz="1800" dirty="0">
                        <a:solidFill>
                          <a:schemeClr val="bg1">
                            <a:lumMod val="10000"/>
                          </a:schemeClr>
                        </a:solidFill>
                        <a:effectLst/>
                        <a:latin typeface="Times New Roman"/>
                        <a:ea typeface="Calibri"/>
                      </a:endParaRPr>
                    </a:p>
                  </a:txBody>
                  <a:tcPr marL="0" marR="0" marT="0" marB="0" anchor="ctr"/>
                </a:tc>
                <a:tc>
                  <a:txBody>
                    <a:bodyPr/>
                    <a:lstStyle/>
                    <a:p>
                      <a:pPr marL="0" marR="0" algn="ctr">
                        <a:spcBef>
                          <a:spcPts val="0"/>
                        </a:spcBef>
                        <a:spcAft>
                          <a:spcPts val="0"/>
                        </a:spcAft>
                      </a:pPr>
                      <a:r>
                        <a:rPr lang="en-US" sz="1800" dirty="0">
                          <a:effectLst/>
                        </a:rPr>
                        <a:t>Tentative Windows</a:t>
                      </a:r>
                      <a:endParaRPr lang="en-US" sz="1800" dirty="0">
                        <a:solidFill>
                          <a:schemeClr val="bg1">
                            <a:lumMod val="10000"/>
                          </a:schemeClr>
                        </a:solidFill>
                        <a:effectLst/>
                        <a:latin typeface="Times New Roman"/>
                        <a:ea typeface="Calibri"/>
                      </a:endParaRPr>
                    </a:p>
                  </a:txBody>
                  <a:tcPr marL="0" marR="0" marT="0" marB="0" anchor="ctr"/>
                </a:tc>
                <a:extLst>
                  <a:ext uri="{0D108BD9-81ED-4DB2-BD59-A6C34878D82A}">
                    <a16:rowId xmlns:a16="http://schemas.microsoft.com/office/drawing/2014/main" xmlns="" val="10000"/>
                  </a:ext>
                </a:extLst>
              </a:tr>
              <a:tr h="427591">
                <a:tc>
                  <a:txBody>
                    <a:bodyPr/>
                    <a:lstStyle/>
                    <a:p>
                      <a:pPr marL="0" marR="0" algn="ctr">
                        <a:spcBef>
                          <a:spcPts val="0"/>
                        </a:spcBef>
                        <a:spcAft>
                          <a:spcPts val="0"/>
                        </a:spcAft>
                      </a:pPr>
                      <a:r>
                        <a:rPr lang="en-US" sz="1800" dirty="0" smtClean="0">
                          <a:effectLst/>
                        </a:rPr>
                        <a:t>ACCESS for ELLs® </a:t>
                      </a:r>
                      <a:endParaRPr lang="en-US" sz="1800" b="0" dirty="0" smtClean="0">
                        <a:solidFill>
                          <a:schemeClr val="tx1">
                            <a:lumMod val="50000"/>
                          </a:schemeClr>
                        </a:solidFill>
                        <a:effectLst/>
                        <a:latin typeface="+mn-lt"/>
                        <a:ea typeface="Calibri"/>
                      </a:endParaRPr>
                    </a:p>
                  </a:txBody>
                  <a:tcPr marL="0" marR="0" marT="0" marB="0" anchor="ctr"/>
                </a:tc>
                <a:tc>
                  <a:txBody>
                    <a:bodyPr/>
                    <a:lstStyle/>
                    <a:p>
                      <a:pPr marL="0" marR="0" algn="ctr">
                        <a:spcBef>
                          <a:spcPts val="0"/>
                        </a:spcBef>
                        <a:spcAft>
                          <a:spcPts val="0"/>
                        </a:spcAft>
                      </a:pPr>
                      <a:r>
                        <a:rPr lang="en-US" sz="1800" dirty="0" smtClean="0">
                          <a:effectLst/>
                        </a:rPr>
                        <a:t>K-12</a:t>
                      </a:r>
                      <a:endParaRPr lang="en-US" sz="1800" dirty="0">
                        <a:solidFill>
                          <a:srgbClr val="000000"/>
                        </a:solidFill>
                        <a:effectLst/>
                        <a:latin typeface="+mn-lt"/>
                        <a:ea typeface="Calibri"/>
                      </a:endParaRPr>
                    </a:p>
                  </a:txBody>
                  <a:tcPr marL="0" marR="0" marT="0" marB="0" anchor="ctr"/>
                </a:tc>
                <a:tc>
                  <a:txBody>
                    <a:bodyPr/>
                    <a:lstStyle/>
                    <a:p>
                      <a:pPr marL="0" marR="0" algn="ctr">
                        <a:spcBef>
                          <a:spcPts val="0"/>
                        </a:spcBef>
                        <a:spcAft>
                          <a:spcPts val="0"/>
                        </a:spcAft>
                      </a:pPr>
                      <a:r>
                        <a:rPr lang="en-US" sz="1800" dirty="0" smtClean="0">
                          <a:effectLst/>
                        </a:rPr>
                        <a:t>January 14 - February 15, 2019</a:t>
                      </a:r>
                      <a:endParaRPr lang="en-US" sz="1800" dirty="0">
                        <a:solidFill>
                          <a:srgbClr val="000000"/>
                        </a:solidFill>
                        <a:effectLst/>
                        <a:latin typeface="+mn-lt"/>
                        <a:ea typeface="Calibri"/>
                      </a:endParaRPr>
                    </a:p>
                  </a:txBody>
                  <a:tcPr marL="0" marR="0" marT="0" marB="0" anchor="ctr"/>
                </a:tc>
                <a:extLst>
                  <a:ext uri="{0D108BD9-81ED-4DB2-BD59-A6C34878D82A}">
                    <a16:rowId xmlns:a16="http://schemas.microsoft.com/office/drawing/2014/main" xmlns="" val="10001"/>
                  </a:ext>
                </a:extLst>
              </a:tr>
              <a:tr h="48711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rPr>
                        <a:t>CMAS and CoAlt: Social Studies</a:t>
                      </a:r>
                      <a:r>
                        <a:rPr lang="en-US" sz="1800" baseline="30000" dirty="0" smtClean="0">
                          <a:effectLst/>
                        </a:rPr>
                        <a:t>1</a:t>
                      </a:r>
                      <a:endParaRPr lang="en-US" sz="1800" b="0" baseline="30000" dirty="0" smtClean="0">
                        <a:solidFill>
                          <a:schemeClr val="tx1">
                            <a:lumMod val="50000"/>
                          </a:schemeClr>
                        </a:solidFill>
                        <a:effectLst/>
                        <a:latin typeface="+mn-lt"/>
                        <a:ea typeface="Calibri"/>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rPr>
                        <a:t>4, 7, 11</a:t>
                      </a:r>
                      <a:r>
                        <a:rPr lang="en-US" sz="1800" baseline="30000" dirty="0" smtClean="0">
                          <a:effectLst/>
                        </a:rPr>
                        <a:t>2</a:t>
                      </a:r>
                      <a:endParaRPr lang="en-US" sz="1800" baseline="30000" dirty="0">
                        <a:solidFill>
                          <a:srgbClr val="000000"/>
                        </a:solidFill>
                        <a:effectLst/>
                        <a:latin typeface="+mn-lt"/>
                        <a:ea typeface="Calibri"/>
                      </a:endParaRPr>
                    </a:p>
                  </a:txBody>
                  <a:tcPr marL="0" marR="0" marT="0" marB="0" anchor="ctr"/>
                </a:tc>
                <a:tc rowSpan="3">
                  <a:txBody>
                    <a:bodyPr/>
                    <a:lstStyle/>
                    <a:p>
                      <a:pPr marL="0" marR="0" algn="ctr">
                        <a:spcBef>
                          <a:spcPts val="0"/>
                        </a:spcBef>
                        <a:spcAft>
                          <a:spcPts val="0"/>
                        </a:spcAft>
                      </a:pPr>
                      <a:r>
                        <a:rPr lang="en-US" dirty="0" smtClean="0"/>
                        <a:t>April 8 - 26, 2019</a:t>
                      </a:r>
                      <a:endParaRPr lang="en-US" sz="1800" baseline="30000" dirty="0">
                        <a:solidFill>
                          <a:srgbClr val="000000"/>
                        </a:solidFill>
                        <a:effectLst/>
                        <a:latin typeface="+mn-lt"/>
                        <a:ea typeface="Calibri"/>
                      </a:endParaRPr>
                    </a:p>
                  </a:txBody>
                  <a:tcPr marL="0" marR="0" marT="0" marB="0" anchor="ctr"/>
                </a:tc>
                <a:extLst>
                  <a:ext uri="{0D108BD9-81ED-4DB2-BD59-A6C34878D82A}">
                    <a16:rowId xmlns:a16="http://schemas.microsoft.com/office/drawing/2014/main" xmlns="" val="10002"/>
                  </a:ext>
                </a:extLst>
              </a:tr>
              <a:tr h="44438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rPr>
                        <a:t>CMAS and CoAlt: Science</a:t>
                      </a:r>
                      <a:endParaRPr lang="en-US" sz="1800" b="0" baseline="30000" dirty="0" smtClean="0">
                        <a:solidFill>
                          <a:schemeClr val="tx1">
                            <a:lumMod val="50000"/>
                          </a:schemeClr>
                        </a:solidFill>
                        <a:effectLst/>
                        <a:latin typeface="+mn-lt"/>
                        <a:ea typeface="Calibri"/>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rPr>
                        <a:t>5, 8, 11</a:t>
                      </a:r>
                      <a:r>
                        <a:rPr lang="en-US" baseline="30000" dirty="0" smtClean="0"/>
                        <a:t>2</a:t>
                      </a:r>
                      <a:endParaRPr lang="en-US" sz="1800" baseline="30000" dirty="0" smtClean="0">
                        <a:solidFill>
                          <a:srgbClr val="000000"/>
                        </a:solidFill>
                        <a:effectLst/>
                        <a:latin typeface="+mn-lt"/>
                        <a:ea typeface="Calibri"/>
                      </a:endParaRPr>
                    </a:p>
                  </a:txBody>
                  <a:tcPr marL="0" marR="0" marT="0" marB="0" anchor="ctr"/>
                </a:tc>
                <a:tc vMerge="1">
                  <a:txBody>
                    <a:bodyPr/>
                    <a:lstStyle/>
                    <a:p>
                      <a:pPr marL="0" marR="0" algn="ctr">
                        <a:spcBef>
                          <a:spcPts val="0"/>
                        </a:spcBef>
                        <a:spcAft>
                          <a:spcPts val="0"/>
                        </a:spcAft>
                      </a:pPr>
                      <a:endParaRPr lang="en-US" sz="1800" baseline="30000" dirty="0">
                        <a:solidFill>
                          <a:schemeClr val="tx1">
                            <a:lumMod val="50000"/>
                          </a:schemeClr>
                        </a:solidFill>
                        <a:effectLst/>
                        <a:latin typeface="+mn-lt"/>
                        <a:ea typeface="Calibri"/>
                      </a:endParaRPr>
                    </a:p>
                  </a:txBody>
                  <a:tcPr marL="0" marR="0" marT="0" marB="0" anchor="ctr"/>
                </a:tc>
                <a:extLst>
                  <a:ext uri="{0D108BD9-81ED-4DB2-BD59-A6C34878D82A}">
                    <a16:rowId xmlns:a16="http://schemas.microsoft.com/office/drawing/2014/main" xmlns="" val="10003"/>
                  </a:ext>
                </a:extLst>
              </a:tr>
              <a:tr h="44438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rPr>
                        <a:t>CMAS:</a:t>
                      </a:r>
                      <a:r>
                        <a:rPr lang="en-US" sz="1800" baseline="0" dirty="0" smtClean="0">
                          <a:effectLst/>
                        </a:rPr>
                        <a:t> </a:t>
                      </a:r>
                      <a:r>
                        <a:rPr lang="en-US" sz="1800" dirty="0" smtClean="0">
                          <a:effectLst/>
                        </a:rPr>
                        <a:t>Math</a:t>
                      </a:r>
                      <a:r>
                        <a:rPr lang="en-US" sz="1800" baseline="0" dirty="0" smtClean="0">
                          <a:effectLst/>
                        </a:rPr>
                        <a:t> and ELA (CSLA</a:t>
                      </a:r>
                      <a:r>
                        <a:rPr lang="en-US" sz="1800" baseline="30000" dirty="0" smtClean="0">
                          <a:effectLst/>
                        </a:rPr>
                        <a:t>3)</a:t>
                      </a:r>
                      <a:r>
                        <a:rPr lang="en-US" sz="1800" dirty="0" smtClean="0">
                          <a:effectLst/>
                        </a:rPr>
                        <a:t> </a:t>
                      </a:r>
                      <a:endParaRPr lang="en-US" sz="1800" b="0" dirty="0" smtClean="0">
                        <a:solidFill>
                          <a:schemeClr val="tx1">
                            <a:lumMod val="50000"/>
                          </a:schemeClr>
                        </a:solidFill>
                        <a:effectLst/>
                        <a:latin typeface="+mn-lt"/>
                        <a:ea typeface="Calibri"/>
                      </a:endParaRPr>
                    </a:p>
                  </a:txBody>
                  <a:tcPr marL="0" marR="0" marT="0" marB="0" anchor="ctr"/>
                </a:tc>
                <a:tc>
                  <a:txBody>
                    <a:bodyPr/>
                    <a:lstStyle/>
                    <a:p>
                      <a:pPr marL="0" marR="0" algn="ctr">
                        <a:spcBef>
                          <a:spcPts val="0"/>
                        </a:spcBef>
                        <a:spcAft>
                          <a:spcPts val="0"/>
                        </a:spcAft>
                      </a:pPr>
                      <a:r>
                        <a:rPr lang="en-US" sz="1800" dirty="0" smtClean="0">
                          <a:effectLst/>
                        </a:rPr>
                        <a:t>3-8</a:t>
                      </a:r>
                      <a:r>
                        <a:rPr lang="en-US" sz="1800" baseline="30000" dirty="0" smtClean="0">
                          <a:effectLst/>
                        </a:rPr>
                        <a:t>2</a:t>
                      </a:r>
                      <a:endParaRPr lang="en-US" sz="1800" baseline="30000" dirty="0">
                        <a:solidFill>
                          <a:srgbClr val="000000"/>
                        </a:solidFill>
                        <a:effectLst/>
                        <a:latin typeface="+mn-lt"/>
                        <a:ea typeface="Calibri"/>
                      </a:endParaRPr>
                    </a:p>
                  </a:txBody>
                  <a:tcPr marL="0" marR="0" marT="0" marB="0" anchor="ctr"/>
                </a:tc>
                <a:tc vMerge="1">
                  <a:txBody>
                    <a:bodyPr/>
                    <a:lstStyle/>
                    <a:p>
                      <a:pPr marL="0" marR="0" algn="ctr">
                        <a:spcBef>
                          <a:spcPts val="0"/>
                        </a:spcBef>
                        <a:spcAft>
                          <a:spcPts val="0"/>
                        </a:spcAft>
                      </a:pPr>
                      <a:endParaRPr lang="en-US" sz="1800" b="0" baseline="0" dirty="0" smtClean="0">
                        <a:solidFill>
                          <a:schemeClr val="tx1">
                            <a:lumMod val="50000"/>
                          </a:schemeClr>
                        </a:solidFill>
                        <a:effectLst/>
                        <a:latin typeface="+mn-lt"/>
                        <a:ea typeface="Calibri"/>
                      </a:endParaRPr>
                    </a:p>
                  </a:txBody>
                  <a:tcPr marL="0" marR="0" marT="0" marB="0" anchor="ctr"/>
                </a:tc>
                <a:extLst>
                  <a:ext uri="{0D108BD9-81ED-4DB2-BD59-A6C34878D82A}">
                    <a16:rowId xmlns:a16="http://schemas.microsoft.com/office/drawing/2014/main" xmlns="" val="10004"/>
                  </a:ext>
                </a:extLst>
              </a:tr>
              <a:tr h="478565">
                <a:tc>
                  <a:txBody>
                    <a:bodyPr/>
                    <a:lstStyle/>
                    <a:p>
                      <a:pPr marL="0" marR="0" algn="ctr">
                        <a:spcBef>
                          <a:spcPts val="0"/>
                        </a:spcBef>
                        <a:spcAft>
                          <a:spcPts val="0"/>
                        </a:spcAft>
                      </a:pPr>
                      <a:r>
                        <a:rPr lang="en-US" sz="1800" dirty="0" smtClean="0">
                          <a:effectLst/>
                        </a:rPr>
                        <a:t>CoAlt: DLM ELA and</a:t>
                      </a:r>
                      <a:r>
                        <a:rPr lang="en-US" sz="1800" baseline="0" dirty="0" smtClean="0">
                          <a:effectLst/>
                        </a:rPr>
                        <a:t> Math</a:t>
                      </a:r>
                      <a:endParaRPr lang="en-US" sz="1800" b="0" dirty="0">
                        <a:solidFill>
                          <a:schemeClr val="tx1">
                            <a:lumMod val="50000"/>
                          </a:schemeClr>
                        </a:solidFill>
                        <a:effectLst/>
                        <a:latin typeface="+mn-lt"/>
                        <a:ea typeface="Calibri"/>
                      </a:endParaRPr>
                    </a:p>
                  </a:txBody>
                  <a:tcPr marL="0" marR="0" marT="0" marB="0" anchor="ctr"/>
                </a:tc>
                <a:tc>
                  <a:txBody>
                    <a:bodyPr/>
                    <a:lstStyle/>
                    <a:p>
                      <a:pPr marL="0" marR="0" algn="ctr">
                        <a:spcBef>
                          <a:spcPts val="0"/>
                        </a:spcBef>
                        <a:spcAft>
                          <a:spcPts val="0"/>
                        </a:spcAft>
                      </a:pPr>
                      <a:r>
                        <a:rPr lang="en-US" sz="1800" dirty="0" smtClean="0">
                          <a:effectLst/>
                        </a:rPr>
                        <a:t>3-11</a:t>
                      </a:r>
                      <a:endParaRPr lang="en-US" sz="1800" dirty="0">
                        <a:solidFill>
                          <a:srgbClr val="000000"/>
                        </a:solidFill>
                        <a:effectLst/>
                        <a:latin typeface="+mn-lt"/>
                        <a:ea typeface="Calibri"/>
                      </a:endParaRPr>
                    </a:p>
                  </a:txBody>
                  <a:tcPr marL="0" marR="0" marT="0" marB="0" anchor="ctr"/>
                </a:tc>
                <a:tc>
                  <a:txBody>
                    <a:bodyPr/>
                    <a:lstStyle/>
                    <a:p>
                      <a:pPr marL="0" marR="0" algn="ctr">
                        <a:spcBef>
                          <a:spcPts val="0"/>
                        </a:spcBef>
                        <a:spcAft>
                          <a:spcPts val="0"/>
                        </a:spcAft>
                      </a:pPr>
                      <a:r>
                        <a:rPr lang="en-US" sz="1800" dirty="0" smtClean="0">
                          <a:effectLst/>
                        </a:rPr>
                        <a:t>Aligned to CMAS: Math </a:t>
                      </a:r>
                      <a:r>
                        <a:rPr lang="en-US" sz="1800" baseline="0" dirty="0" smtClean="0">
                          <a:effectLst/>
                        </a:rPr>
                        <a:t>and ELA schedule</a:t>
                      </a:r>
                      <a:endParaRPr lang="en-US" sz="1800" dirty="0">
                        <a:solidFill>
                          <a:srgbClr val="000000"/>
                        </a:solidFill>
                        <a:effectLst/>
                        <a:latin typeface="+mn-lt"/>
                        <a:ea typeface="Calibri"/>
                      </a:endParaRPr>
                    </a:p>
                  </a:txBody>
                  <a:tcPr marL="0" marR="0" marT="0" marB="0" anchor="ctr"/>
                </a:tc>
                <a:extLst>
                  <a:ext uri="{0D108BD9-81ED-4DB2-BD59-A6C34878D82A}">
                    <a16:rowId xmlns:a16="http://schemas.microsoft.com/office/drawing/2014/main" xmlns="" val="10005"/>
                  </a:ext>
                </a:extLst>
              </a:tr>
              <a:tr h="91440">
                <a:tc>
                  <a:txBody>
                    <a:bodyPr/>
                    <a:lstStyle/>
                    <a:p>
                      <a:pPr marL="0" marR="0" algn="ctr">
                        <a:spcBef>
                          <a:spcPts val="0"/>
                        </a:spcBef>
                        <a:spcAft>
                          <a:spcPts val="0"/>
                        </a:spcAft>
                      </a:pPr>
                      <a:r>
                        <a:rPr lang="en-US" sz="1800" dirty="0" smtClean="0">
                          <a:effectLst/>
                        </a:rPr>
                        <a:t>CO PSAT</a:t>
                      </a:r>
                      <a:endParaRPr lang="en-US" sz="1800" b="0" baseline="0" dirty="0" smtClean="0">
                        <a:solidFill>
                          <a:schemeClr val="tx1">
                            <a:lumMod val="50000"/>
                          </a:schemeClr>
                        </a:solidFill>
                        <a:effectLst/>
                        <a:latin typeface="+mn-lt"/>
                        <a:ea typeface="Calibri"/>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rPr>
                        <a:t>9,</a:t>
                      </a:r>
                      <a:r>
                        <a:rPr lang="en-US" sz="1800" baseline="0" dirty="0" smtClean="0">
                          <a:effectLst/>
                        </a:rPr>
                        <a:t> </a:t>
                      </a:r>
                      <a:r>
                        <a:rPr lang="en-US" sz="1800" dirty="0" smtClean="0">
                          <a:effectLst/>
                        </a:rPr>
                        <a:t>10</a:t>
                      </a:r>
                      <a:endParaRPr lang="en-US" sz="1800" dirty="0" smtClean="0">
                        <a:solidFill>
                          <a:srgbClr val="000000"/>
                        </a:solidFill>
                        <a:effectLst/>
                        <a:latin typeface="+mn-lt"/>
                        <a:ea typeface="Calibri"/>
                      </a:endParaRPr>
                    </a:p>
                  </a:txBody>
                  <a:tcPr marL="0" marR="0" marT="0" marB="0" anchor="ctr"/>
                </a:tc>
                <a:tc>
                  <a:txBody>
                    <a:bodyPr/>
                    <a:lstStyle/>
                    <a:p>
                      <a:pPr algn="ctr"/>
                      <a:r>
                        <a:rPr lang="en-US" sz="1800" kern="1200" dirty="0" smtClean="0">
                          <a:effectLst/>
                        </a:rPr>
                        <a:t>April 9, 10</a:t>
                      </a:r>
                      <a:r>
                        <a:rPr lang="en-US" sz="1800" kern="1200" baseline="0" dirty="0" smtClean="0">
                          <a:effectLst/>
                        </a:rPr>
                        <a:t> or </a:t>
                      </a:r>
                      <a:r>
                        <a:rPr lang="en-US" sz="1800" kern="1200" dirty="0" smtClean="0">
                          <a:effectLst/>
                        </a:rPr>
                        <a:t>11, 2019</a:t>
                      </a:r>
                    </a:p>
                    <a:p>
                      <a:pPr algn="ctr"/>
                      <a:r>
                        <a:rPr lang="en-US" sz="1800" kern="1200" dirty="0" smtClean="0">
                          <a:effectLst/>
                        </a:rPr>
                        <a:t>April 10 - 19, 2019: Make-up window</a:t>
                      </a:r>
                    </a:p>
                    <a:p>
                      <a:pPr algn="ctr"/>
                      <a:r>
                        <a:rPr lang="en-US" sz="1800" kern="1200" dirty="0" smtClean="0">
                          <a:effectLst/>
                        </a:rPr>
                        <a:t>April 9 -</a:t>
                      </a:r>
                      <a:r>
                        <a:rPr lang="en-US" sz="1800" kern="1200" baseline="0" dirty="0" smtClean="0">
                          <a:effectLst/>
                        </a:rPr>
                        <a:t> 16, 2019: Accommodations window</a:t>
                      </a:r>
                      <a:endParaRPr lang="en-US" sz="1800" b="0" i="0" kern="1200" dirty="0">
                        <a:solidFill>
                          <a:srgbClr val="000000"/>
                        </a:solidFill>
                        <a:effectLst/>
                        <a:latin typeface="+mn-lt"/>
                        <a:ea typeface="+mn-ea"/>
                        <a:cs typeface="+mn-cs"/>
                      </a:endParaRPr>
                    </a:p>
                  </a:txBody>
                  <a:tcPr marL="0" marR="0" marT="0" marB="0" anchor="ctr"/>
                </a:tc>
                <a:extLst>
                  <a:ext uri="{0D108BD9-81ED-4DB2-BD59-A6C34878D82A}">
                    <a16:rowId xmlns:a16="http://schemas.microsoft.com/office/drawing/2014/main" xmlns="" val="10006"/>
                  </a:ext>
                </a:extLst>
              </a:tr>
              <a:tr h="91440">
                <a:tc>
                  <a:txBody>
                    <a:bodyPr/>
                    <a:lstStyle/>
                    <a:p>
                      <a:pPr marL="0" marR="0" algn="ctr">
                        <a:spcBef>
                          <a:spcPts val="0"/>
                        </a:spcBef>
                        <a:spcAft>
                          <a:spcPts val="0"/>
                        </a:spcAft>
                      </a:pPr>
                      <a:r>
                        <a:rPr lang="en-US" sz="1800" dirty="0" smtClean="0">
                          <a:effectLst/>
                        </a:rPr>
                        <a:t>CO SAT</a:t>
                      </a:r>
                      <a:endParaRPr lang="en-US" sz="1800" b="0" baseline="0" dirty="0" smtClean="0">
                        <a:solidFill>
                          <a:schemeClr val="tx1">
                            <a:lumMod val="50000"/>
                          </a:schemeClr>
                        </a:solidFill>
                        <a:effectLst/>
                        <a:latin typeface="+mn-lt"/>
                      </a:endParaRPr>
                    </a:p>
                  </a:txBody>
                  <a:tcPr marL="0" marR="0" marT="0" marB="0" anchor="ctr"/>
                </a:tc>
                <a:tc>
                  <a:txBody>
                    <a:bodyPr/>
                    <a:lstStyle/>
                    <a:p>
                      <a:pPr marL="0" marR="0" algn="ctr">
                        <a:spcBef>
                          <a:spcPts val="0"/>
                        </a:spcBef>
                        <a:spcAft>
                          <a:spcPts val="0"/>
                        </a:spcAft>
                      </a:pPr>
                      <a:r>
                        <a:rPr lang="en-US" sz="1800" dirty="0" smtClean="0">
                          <a:effectLst/>
                        </a:rPr>
                        <a:t>11</a:t>
                      </a:r>
                      <a:endParaRPr lang="en-US" sz="1800" dirty="0">
                        <a:solidFill>
                          <a:srgbClr val="000000"/>
                        </a:solidFill>
                        <a:effectLst/>
                        <a:latin typeface="+mn-lt"/>
                        <a:ea typeface="Calibri"/>
                      </a:endParaRPr>
                    </a:p>
                  </a:txBody>
                  <a:tcPr marL="0" marR="0" marT="0" marB="0" anchor="ctr"/>
                </a:tc>
                <a:tc>
                  <a:txBody>
                    <a:bodyPr/>
                    <a:lstStyle/>
                    <a:p>
                      <a:pPr algn="ctr"/>
                      <a:r>
                        <a:rPr lang="en-US" sz="1800" kern="1200" dirty="0" smtClean="0">
                          <a:effectLst/>
                        </a:rPr>
                        <a:t>April 9, 2019</a:t>
                      </a:r>
                    </a:p>
                    <a:p>
                      <a:pPr marL="0" marR="0" indent="0" algn="ctr" defTabSz="914400" rtl="0" eaLnBrk="1" fontAlgn="t" latinLnBrk="0" hangingPunct="1">
                        <a:lnSpc>
                          <a:spcPct val="100000"/>
                        </a:lnSpc>
                        <a:spcBef>
                          <a:spcPts val="0"/>
                        </a:spcBef>
                        <a:spcAft>
                          <a:spcPts val="0"/>
                        </a:spcAft>
                        <a:buClrTx/>
                        <a:buSzTx/>
                        <a:buFontTx/>
                        <a:buNone/>
                        <a:tabLst/>
                        <a:defRPr/>
                      </a:pPr>
                      <a:r>
                        <a:rPr lang="en-US" sz="1800" kern="1200" dirty="0" smtClean="0">
                          <a:effectLst/>
                        </a:rPr>
                        <a:t>April 23, 2019: Make-up test date</a:t>
                      </a:r>
                    </a:p>
                    <a:p>
                      <a:pPr algn="ctr" fontAlgn="t"/>
                      <a:r>
                        <a:rPr lang="en-US" sz="1800" dirty="0" smtClean="0">
                          <a:effectLst/>
                        </a:rPr>
                        <a:t>April 9 - 12, 2019: Accommodations window </a:t>
                      </a:r>
                      <a:endParaRPr lang="en-US" sz="1800" dirty="0" smtClean="0">
                        <a:solidFill>
                          <a:srgbClr val="000000"/>
                        </a:solidFill>
                        <a:effectLst/>
                      </a:endParaRPr>
                    </a:p>
                  </a:txBody>
                  <a:tcPr marL="0" marR="0" marT="0" marB="0" anchor="ctr"/>
                </a:tc>
                <a:extLst>
                  <a:ext uri="{0D108BD9-81ED-4DB2-BD59-A6C34878D82A}">
                    <a16:rowId xmlns:a16="http://schemas.microsoft.com/office/drawing/2014/main" xmlns="" val="10007"/>
                  </a:ext>
                </a:extLst>
              </a:tr>
            </a:tbl>
          </a:graphicData>
        </a:graphic>
      </p:graphicFrame>
      <p:sp>
        <p:nvSpPr>
          <p:cNvPr id="2" name="Title 1"/>
          <p:cNvSpPr>
            <a:spLocks noGrp="1"/>
          </p:cNvSpPr>
          <p:nvPr>
            <p:ph type="title"/>
          </p:nvPr>
        </p:nvSpPr>
        <p:spPr/>
        <p:txBody>
          <a:bodyPr anchor="ctr"/>
          <a:lstStyle/>
          <a:p>
            <a:r>
              <a:rPr lang="en-US" dirty="0" smtClean="0"/>
              <a:t>2018-19 State Assessment Calendar</a:t>
            </a:r>
            <a:endParaRPr lang="en-US" dirty="0"/>
          </a:p>
        </p:txBody>
      </p:sp>
      <p:sp>
        <p:nvSpPr>
          <p:cNvPr id="4" name="Slide Number Placeholder 3"/>
          <p:cNvSpPr>
            <a:spLocks noGrp="1"/>
          </p:cNvSpPr>
          <p:nvPr>
            <p:ph type="sldNum" sz="quarter" idx="4294967295"/>
          </p:nvPr>
        </p:nvSpPr>
        <p:spPr>
          <a:xfrm>
            <a:off x="0" y="6356350"/>
            <a:ext cx="466725" cy="365125"/>
          </a:xfrm>
        </p:spPr>
        <p:txBody>
          <a:bodyPr/>
          <a:lstStyle/>
          <a:p>
            <a:fld id="{67726FA2-3EC9-4717-AD62-D8C823692DD3}" type="slidenum">
              <a:rPr lang="en-US" smtClean="0"/>
              <a:pPr/>
              <a:t>5</a:t>
            </a:fld>
            <a:endParaRPr lang="en-US" dirty="0"/>
          </a:p>
        </p:txBody>
      </p:sp>
      <p:sp>
        <p:nvSpPr>
          <p:cNvPr id="6" name="TextBox 5"/>
          <p:cNvSpPr txBox="1"/>
          <p:nvPr/>
        </p:nvSpPr>
        <p:spPr>
          <a:xfrm>
            <a:off x="628650" y="5575477"/>
            <a:ext cx="6995582" cy="923330"/>
          </a:xfrm>
          <a:prstGeom prst="rect">
            <a:avLst/>
          </a:prstGeom>
          <a:noFill/>
        </p:spPr>
        <p:txBody>
          <a:bodyPr wrap="square" rtlCol="0">
            <a:spAutoFit/>
          </a:bodyPr>
          <a:lstStyle/>
          <a:p>
            <a:r>
              <a:rPr lang="en-US" baseline="30000" dirty="0" smtClean="0">
                <a:solidFill>
                  <a:srgbClr val="000000"/>
                </a:solidFill>
              </a:rPr>
              <a:t>1</a:t>
            </a:r>
            <a:r>
              <a:rPr lang="en-US" dirty="0" smtClean="0">
                <a:solidFill>
                  <a:srgbClr val="000000"/>
                </a:solidFill>
              </a:rPr>
              <a:t>Social Studies will be administered on a sampling basis</a:t>
            </a:r>
          </a:p>
          <a:p>
            <a:r>
              <a:rPr lang="en-US" baseline="30000" dirty="0" smtClean="0">
                <a:solidFill>
                  <a:srgbClr val="000000"/>
                </a:solidFill>
              </a:rPr>
              <a:t>2</a:t>
            </a:r>
            <a:r>
              <a:rPr lang="en-US" dirty="0" smtClean="0">
                <a:solidFill>
                  <a:srgbClr val="000000"/>
                </a:solidFill>
              </a:rPr>
              <a:t>See next two slides for early window options</a:t>
            </a:r>
          </a:p>
          <a:p>
            <a:r>
              <a:rPr lang="en-US" baseline="30000" dirty="0" smtClean="0">
                <a:solidFill>
                  <a:srgbClr val="000000"/>
                </a:solidFill>
              </a:rPr>
              <a:t>3</a:t>
            </a:r>
            <a:r>
              <a:rPr lang="en-US" dirty="0" smtClean="0">
                <a:solidFill>
                  <a:srgbClr val="000000"/>
                </a:solidFill>
              </a:rPr>
              <a:t>CSLA is for eligible English learners in grades 3 and 4 only</a:t>
            </a:r>
            <a:endParaRPr lang="en-US" dirty="0">
              <a:solidFill>
                <a:srgbClr val="000000"/>
              </a:solidFill>
            </a:endParaRPr>
          </a:p>
        </p:txBody>
      </p:sp>
    </p:spTree>
    <p:extLst>
      <p:ext uri="{BB962C8B-B14F-4D97-AF65-F5344CB8AC3E}">
        <p14:creationId xmlns:p14="http://schemas.microsoft.com/office/powerpoint/2010/main" val="1926671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532262" y="1228300"/>
            <a:ext cx="8611737" cy="5293514"/>
          </a:xfrm>
        </p:spPr>
        <p:txBody>
          <a:bodyPr/>
          <a:lstStyle/>
          <a:p>
            <a:r>
              <a:rPr lang="en-US" sz="3600" dirty="0">
                <a:solidFill>
                  <a:srgbClr val="000000"/>
                </a:solidFill>
                <a:latin typeface="+mn-lt"/>
              </a:rPr>
              <a:t>Official </a:t>
            </a:r>
            <a:r>
              <a:rPr lang="en-US" sz="3600" dirty="0" smtClean="0">
                <a:solidFill>
                  <a:srgbClr val="000000"/>
                </a:solidFill>
                <a:latin typeface="+mn-lt"/>
              </a:rPr>
              <a:t>Assessment Window</a:t>
            </a:r>
            <a:r>
              <a:rPr lang="en-US" sz="3600" dirty="0">
                <a:solidFill>
                  <a:srgbClr val="000000"/>
                </a:solidFill>
                <a:latin typeface="+mn-lt"/>
              </a:rPr>
              <a:t>: April 8 – 26, 2019</a:t>
            </a:r>
          </a:p>
          <a:p>
            <a:pPr lvl="1"/>
            <a:r>
              <a:rPr lang="en-US" sz="2400" dirty="0">
                <a:solidFill>
                  <a:srgbClr val="000000"/>
                </a:solidFill>
                <a:latin typeface="+mn-lt"/>
              </a:rPr>
              <a:t>All elementary and middle school science and social studies administrations must be completed within this window</a:t>
            </a:r>
          </a:p>
          <a:p>
            <a:pPr lvl="1"/>
            <a:r>
              <a:rPr lang="en-US" sz="2400" spc="0" dirty="0">
                <a:solidFill>
                  <a:srgbClr val="000000"/>
                </a:solidFill>
                <a:latin typeface="+mn-lt"/>
              </a:rPr>
              <a:t>All </a:t>
            </a:r>
            <a:r>
              <a:rPr lang="en-US" sz="2400" spc="0" dirty="0" smtClean="0">
                <a:solidFill>
                  <a:srgbClr val="000000"/>
                </a:solidFill>
                <a:latin typeface="+mn-lt"/>
              </a:rPr>
              <a:t>school-wide paper-based administrations for math and ELA must be completed within this window</a:t>
            </a:r>
          </a:p>
          <a:p>
            <a:pPr lvl="2"/>
            <a:r>
              <a:rPr lang="en-US" sz="2000" spc="0" dirty="0" smtClean="0">
                <a:solidFill>
                  <a:srgbClr val="000000"/>
                </a:solidFill>
                <a:latin typeface="+mn-lt"/>
              </a:rPr>
              <a:t>Students requiring paper accommodations in schools utilizing the extended online window options may test at the same time as their peers (this includes CSLA)</a:t>
            </a:r>
            <a:endParaRPr lang="en-US" sz="2000" spc="0" dirty="0">
              <a:solidFill>
                <a:srgbClr val="000000"/>
              </a:solidFill>
              <a:latin typeface="+mn-lt"/>
            </a:endParaRPr>
          </a:p>
          <a:p>
            <a:pPr marL="365760" lvl="1" indent="0">
              <a:buNone/>
            </a:pPr>
            <a:endParaRPr lang="en-US" sz="1100" dirty="0">
              <a:solidFill>
                <a:srgbClr val="000000"/>
              </a:solidFill>
            </a:endParaRPr>
          </a:p>
          <a:p>
            <a:pPr lvl="1"/>
            <a:endParaRPr lang="en-US" dirty="0">
              <a:solidFill>
                <a:srgbClr val="000000"/>
              </a:solidFill>
            </a:endParaRPr>
          </a:p>
          <a:p>
            <a:pPr marL="365760" lvl="1" indent="0">
              <a:buNone/>
            </a:pPr>
            <a:endParaRPr lang="en-US" dirty="0">
              <a:solidFill>
                <a:srgbClr val="000000"/>
              </a:solidFill>
            </a:endParaRPr>
          </a:p>
          <a:p>
            <a:endParaRPr lang="en-US" sz="1100" dirty="0">
              <a:solidFill>
                <a:srgbClr val="000000"/>
              </a:solidFill>
            </a:endParaRPr>
          </a:p>
        </p:txBody>
      </p:sp>
      <p:sp>
        <p:nvSpPr>
          <p:cNvPr id="3" name="Title 2"/>
          <p:cNvSpPr>
            <a:spLocks noGrp="1"/>
          </p:cNvSpPr>
          <p:nvPr>
            <p:ph type="title"/>
          </p:nvPr>
        </p:nvSpPr>
        <p:spPr/>
        <p:txBody>
          <a:bodyPr>
            <a:normAutofit/>
          </a:bodyPr>
          <a:lstStyle/>
          <a:p>
            <a:pPr algn="l"/>
            <a:r>
              <a:rPr lang="en-US" dirty="0" smtClean="0"/>
              <a:t>CMAS Assessment Window</a:t>
            </a:r>
            <a:endParaRPr lang="en-US" dirty="0"/>
          </a:p>
        </p:txBody>
      </p:sp>
    </p:spTree>
    <p:extLst>
      <p:ext uri="{BB962C8B-B14F-4D97-AF65-F5344CB8AC3E}">
        <p14:creationId xmlns:p14="http://schemas.microsoft.com/office/powerpoint/2010/main" val="27891942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342900" indent="-342900">
              <a:buFont typeface="Arial" panose="020B0604020202020204" pitchFamily="34" charset="0"/>
              <a:buChar char="•"/>
            </a:pPr>
            <a:r>
              <a:rPr lang="en-US" dirty="0" smtClean="0">
                <a:solidFill>
                  <a:schemeClr val="tx1"/>
                </a:solidFill>
              </a:rPr>
              <a:t>Online math </a:t>
            </a:r>
            <a:r>
              <a:rPr lang="en-US" dirty="0">
                <a:solidFill>
                  <a:schemeClr val="tx1"/>
                </a:solidFill>
              </a:rPr>
              <a:t>and ELA</a:t>
            </a:r>
          </a:p>
          <a:p>
            <a:pPr marL="1028700" lvl="1" indent="-342900"/>
            <a:r>
              <a:rPr lang="en-US" sz="2200" dirty="0">
                <a:solidFill>
                  <a:schemeClr val="tx1"/>
                </a:solidFill>
              </a:rPr>
              <a:t>To compensate for technology capacity, the math and ELA window can open early for </a:t>
            </a:r>
            <a:r>
              <a:rPr lang="en-US" sz="2200" u="sng" dirty="0">
                <a:solidFill>
                  <a:schemeClr val="tx1"/>
                </a:solidFill>
              </a:rPr>
              <a:t>online administrations only</a:t>
            </a:r>
          </a:p>
          <a:p>
            <a:pPr marL="1028700" lvl="1" indent="-342900"/>
            <a:r>
              <a:rPr lang="en-US" sz="2200" dirty="0">
                <a:solidFill>
                  <a:schemeClr val="tx1"/>
                </a:solidFill>
              </a:rPr>
              <a:t>Earliest start date for online math and ELA: March </a:t>
            </a:r>
            <a:r>
              <a:rPr lang="en-US" sz="2200" dirty="0" smtClean="0">
                <a:solidFill>
                  <a:schemeClr val="tx1"/>
                </a:solidFill>
              </a:rPr>
              <a:t>18, 2019</a:t>
            </a:r>
            <a:endParaRPr lang="en-US" sz="2200" dirty="0">
              <a:solidFill>
                <a:schemeClr val="tx1"/>
              </a:solidFill>
            </a:endParaRPr>
          </a:p>
          <a:p>
            <a:pPr marL="1028700" lvl="1" indent="-342900"/>
            <a:r>
              <a:rPr lang="en-US" sz="2200" dirty="0">
                <a:solidFill>
                  <a:schemeClr val="tx1"/>
                </a:solidFill>
              </a:rPr>
              <a:t>This is an </a:t>
            </a:r>
            <a:r>
              <a:rPr lang="en-US" sz="2200" u="sng" dirty="0">
                <a:solidFill>
                  <a:schemeClr val="tx1"/>
                </a:solidFill>
              </a:rPr>
              <a:t>extended</a:t>
            </a:r>
            <a:r>
              <a:rPr lang="en-US" sz="2200" dirty="0">
                <a:solidFill>
                  <a:schemeClr val="tx1"/>
                </a:solidFill>
              </a:rPr>
              <a:t> window – total of 5 testing weeks</a:t>
            </a:r>
          </a:p>
          <a:p>
            <a:pPr marL="342900" indent="-342900">
              <a:buFont typeface="Arial" panose="020B0604020202020204" pitchFamily="34" charset="0"/>
              <a:buChar char="•"/>
            </a:pPr>
            <a:r>
              <a:rPr lang="en-US" dirty="0">
                <a:solidFill>
                  <a:schemeClr val="tx1"/>
                </a:solidFill>
              </a:rPr>
              <a:t>High </a:t>
            </a:r>
            <a:r>
              <a:rPr lang="en-US" dirty="0" smtClean="0">
                <a:solidFill>
                  <a:schemeClr val="tx1"/>
                </a:solidFill>
              </a:rPr>
              <a:t>school science </a:t>
            </a:r>
            <a:r>
              <a:rPr lang="en-US" dirty="0">
                <a:solidFill>
                  <a:schemeClr val="tx1"/>
                </a:solidFill>
              </a:rPr>
              <a:t>and </a:t>
            </a:r>
            <a:r>
              <a:rPr lang="en-US" dirty="0" smtClean="0">
                <a:solidFill>
                  <a:schemeClr val="tx1"/>
                </a:solidFill>
              </a:rPr>
              <a:t>social studies</a:t>
            </a:r>
            <a:endParaRPr lang="en-US" dirty="0">
              <a:solidFill>
                <a:schemeClr val="tx1"/>
              </a:solidFill>
            </a:endParaRPr>
          </a:p>
          <a:p>
            <a:pPr marL="1028700" lvl="1" indent="-342900"/>
            <a:r>
              <a:rPr lang="en-US" sz="2200" dirty="0">
                <a:solidFill>
                  <a:schemeClr val="tx1"/>
                </a:solidFill>
              </a:rPr>
              <a:t>To </a:t>
            </a:r>
            <a:r>
              <a:rPr lang="en-US" sz="2200" dirty="0" smtClean="0">
                <a:solidFill>
                  <a:schemeClr val="tx1"/>
                </a:solidFill>
              </a:rPr>
              <a:t>accommodate </a:t>
            </a:r>
            <a:r>
              <a:rPr lang="en-US" sz="2200" dirty="0">
                <a:solidFill>
                  <a:schemeClr val="tx1"/>
                </a:solidFill>
              </a:rPr>
              <a:t>high school assessment schedules including SAT, </a:t>
            </a:r>
            <a:r>
              <a:rPr lang="en-US" sz="2200" dirty="0" smtClean="0">
                <a:solidFill>
                  <a:schemeClr val="tx1"/>
                </a:solidFill>
              </a:rPr>
              <a:t>AP </a:t>
            </a:r>
            <a:r>
              <a:rPr lang="en-US" sz="2200" dirty="0">
                <a:solidFill>
                  <a:schemeClr val="tx1"/>
                </a:solidFill>
              </a:rPr>
              <a:t>and IB exams, the high school science and social studies window can open and close early</a:t>
            </a:r>
          </a:p>
          <a:p>
            <a:pPr marL="1028700" lvl="1" indent="-342900"/>
            <a:r>
              <a:rPr lang="en-US" sz="2200" dirty="0">
                <a:solidFill>
                  <a:schemeClr val="tx1"/>
                </a:solidFill>
              </a:rPr>
              <a:t>Early window options high school:</a:t>
            </a:r>
          </a:p>
          <a:p>
            <a:pPr marL="1485900" lvl="2" indent="-342900"/>
            <a:r>
              <a:rPr lang="en-US" sz="2200" dirty="0">
                <a:solidFill>
                  <a:schemeClr val="tx1"/>
                </a:solidFill>
              </a:rPr>
              <a:t>March </a:t>
            </a:r>
            <a:r>
              <a:rPr lang="en-US" sz="2200" dirty="0" smtClean="0">
                <a:solidFill>
                  <a:schemeClr val="tx1"/>
                </a:solidFill>
              </a:rPr>
              <a:t>25 </a:t>
            </a:r>
            <a:r>
              <a:rPr lang="en-US" sz="2200" dirty="0">
                <a:solidFill>
                  <a:schemeClr val="tx1"/>
                </a:solidFill>
              </a:rPr>
              <a:t>– April </a:t>
            </a:r>
            <a:r>
              <a:rPr lang="en-US" sz="2200" dirty="0" smtClean="0">
                <a:solidFill>
                  <a:schemeClr val="tx1"/>
                </a:solidFill>
              </a:rPr>
              <a:t>12, 2019</a:t>
            </a:r>
            <a:endParaRPr lang="en-US" sz="2200" dirty="0">
              <a:solidFill>
                <a:schemeClr val="tx1"/>
              </a:solidFill>
            </a:endParaRPr>
          </a:p>
          <a:p>
            <a:pPr marL="1485900" lvl="2" indent="-342900"/>
            <a:r>
              <a:rPr lang="en-US" sz="2200" dirty="0">
                <a:solidFill>
                  <a:schemeClr val="tx1"/>
                </a:solidFill>
              </a:rPr>
              <a:t>April </a:t>
            </a:r>
            <a:r>
              <a:rPr lang="en-US" sz="2200" dirty="0" smtClean="0">
                <a:solidFill>
                  <a:schemeClr val="tx1"/>
                </a:solidFill>
              </a:rPr>
              <a:t>1 </a:t>
            </a:r>
            <a:r>
              <a:rPr lang="en-US" sz="2200" dirty="0">
                <a:solidFill>
                  <a:schemeClr val="tx1"/>
                </a:solidFill>
              </a:rPr>
              <a:t>– </a:t>
            </a:r>
            <a:r>
              <a:rPr lang="en-US" sz="2200" dirty="0" smtClean="0">
                <a:solidFill>
                  <a:schemeClr val="tx1"/>
                </a:solidFill>
              </a:rPr>
              <a:t>19, 2019</a:t>
            </a:r>
            <a:endParaRPr lang="en-US" sz="2200" dirty="0">
              <a:solidFill>
                <a:schemeClr val="tx1"/>
              </a:solidFill>
            </a:endParaRPr>
          </a:p>
          <a:p>
            <a:pPr marL="1028700" lvl="1" indent="-342900"/>
            <a:r>
              <a:rPr lang="en-US" sz="2200" dirty="0">
                <a:solidFill>
                  <a:schemeClr val="tx1"/>
                </a:solidFill>
              </a:rPr>
              <a:t>This is an </a:t>
            </a:r>
            <a:r>
              <a:rPr lang="en-US" sz="2200" u="sng" dirty="0">
                <a:solidFill>
                  <a:schemeClr val="tx1"/>
                </a:solidFill>
              </a:rPr>
              <a:t>early</a:t>
            </a:r>
            <a:r>
              <a:rPr lang="en-US" sz="2200" dirty="0">
                <a:solidFill>
                  <a:schemeClr val="tx1"/>
                </a:solidFill>
              </a:rPr>
              <a:t> window – total of 3 testing weeks </a:t>
            </a:r>
          </a:p>
          <a:p>
            <a:pPr marL="342900" indent="-342900">
              <a:buFont typeface="Arial" panose="020B0604020202020204" pitchFamily="34" charset="0"/>
              <a:buChar char="•"/>
            </a:pPr>
            <a:r>
              <a:rPr lang="en-US" dirty="0">
                <a:solidFill>
                  <a:schemeClr val="tx1"/>
                </a:solidFill>
              </a:rPr>
              <a:t>Districts will be asked at fall administration trainings to notify CDE of intent to participate in early windows by December </a:t>
            </a:r>
            <a:r>
              <a:rPr lang="en-US" dirty="0" smtClean="0">
                <a:solidFill>
                  <a:schemeClr val="tx1"/>
                </a:solidFill>
              </a:rPr>
              <a:t>15</a:t>
            </a:r>
            <a:endParaRPr lang="en-US" dirty="0">
              <a:solidFill>
                <a:schemeClr val="tx1"/>
              </a:solidFill>
            </a:endParaRPr>
          </a:p>
        </p:txBody>
      </p:sp>
      <p:sp>
        <p:nvSpPr>
          <p:cNvPr id="2" name="Title 1"/>
          <p:cNvSpPr>
            <a:spLocks noGrp="1"/>
          </p:cNvSpPr>
          <p:nvPr>
            <p:ph type="title"/>
          </p:nvPr>
        </p:nvSpPr>
        <p:spPr/>
        <p:txBody>
          <a:bodyPr anchor="ctr"/>
          <a:lstStyle/>
          <a:p>
            <a:r>
              <a:rPr lang="en-US" dirty="0" smtClean="0"/>
              <a:t>CMAS Early Window Options</a:t>
            </a:r>
            <a:endParaRPr lang="en-US" dirty="0"/>
          </a:p>
        </p:txBody>
      </p:sp>
      <p:sp>
        <p:nvSpPr>
          <p:cNvPr id="4" name="Slide Number Placeholder 3"/>
          <p:cNvSpPr>
            <a:spLocks noGrp="1"/>
          </p:cNvSpPr>
          <p:nvPr>
            <p:ph type="sldNum" sz="quarter" idx="4294967295"/>
          </p:nvPr>
        </p:nvSpPr>
        <p:spPr>
          <a:xfrm>
            <a:off x="0" y="6356350"/>
            <a:ext cx="466725" cy="365125"/>
          </a:xfrm>
        </p:spPr>
        <p:txBody>
          <a:bodyPr/>
          <a:lstStyle/>
          <a:p>
            <a:fld id="{67726FA2-3EC9-4717-AD62-D8C823692DD3}" type="slidenum">
              <a:rPr lang="en-US" smtClean="0"/>
              <a:pPr/>
              <a:t>7</a:t>
            </a:fld>
            <a:endParaRPr lang="en-US" dirty="0"/>
          </a:p>
        </p:txBody>
      </p:sp>
    </p:spTree>
    <p:extLst>
      <p:ext uri="{BB962C8B-B14F-4D97-AF65-F5344CB8AC3E}">
        <p14:creationId xmlns:p14="http://schemas.microsoft.com/office/powerpoint/2010/main" val="9726157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342900" indent="-342900">
              <a:buFont typeface="Arial" panose="020B0604020202020204" pitchFamily="34" charset="0"/>
              <a:buChar char="•"/>
            </a:pPr>
            <a:r>
              <a:rPr lang="en-US" dirty="0">
                <a:solidFill>
                  <a:schemeClr val="tx1"/>
                </a:solidFill>
              </a:rPr>
              <a:t>Individual schools will be sampled once in three years</a:t>
            </a:r>
          </a:p>
          <a:p>
            <a:pPr marL="1028700" lvl="1" indent="-342900"/>
            <a:r>
              <a:rPr lang="en-US" sz="2200" dirty="0" smtClean="0">
                <a:solidFill>
                  <a:schemeClr val="tx1"/>
                </a:solidFill>
              </a:rPr>
              <a:t>2018-19 </a:t>
            </a:r>
            <a:r>
              <a:rPr lang="en-US" sz="2200" dirty="0">
                <a:solidFill>
                  <a:schemeClr val="tx1"/>
                </a:solidFill>
              </a:rPr>
              <a:t>is Year </a:t>
            </a:r>
            <a:r>
              <a:rPr lang="en-US" sz="2200" dirty="0" smtClean="0">
                <a:solidFill>
                  <a:schemeClr val="tx1"/>
                </a:solidFill>
              </a:rPr>
              <a:t>1 </a:t>
            </a:r>
            <a:r>
              <a:rPr lang="en-US" sz="2200" dirty="0">
                <a:solidFill>
                  <a:schemeClr val="tx1"/>
                </a:solidFill>
              </a:rPr>
              <a:t>of the </a:t>
            </a:r>
            <a:r>
              <a:rPr lang="en-US" sz="2200" dirty="0" smtClean="0">
                <a:solidFill>
                  <a:schemeClr val="tx1"/>
                </a:solidFill>
              </a:rPr>
              <a:t>second social </a:t>
            </a:r>
            <a:r>
              <a:rPr lang="en-US" sz="2200" dirty="0">
                <a:solidFill>
                  <a:schemeClr val="tx1"/>
                </a:solidFill>
              </a:rPr>
              <a:t>studies assessment cycle</a:t>
            </a:r>
          </a:p>
          <a:p>
            <a:pPr marL="1028700" lvl="1" indent="-342900"/>
            <a:r>
              <a:rPr lang="en-US" sz="2200" dirty="0">
                <a:solidFill>
                  <a:schemeClr val="tx1"/>
                </a:solidFill>
              </a:rPr>
              <a:t>High school social studies was not administered in </a:t>
            </a:r>
            <a:r>
              <a:rPr lang="en-US" sz="2200" dirty="0" smtClean="0">
                <a:solidFill>
                  <a:schemeClr val="tx1"/>
                </a:solidFill>
              </a:rPr>
              <a:t>the first cycle</a:t>
            </a:r>
            <a:endParaRPr lang="en-US" sz="2200" dirty="0">
              <a:solidFill>
                <a:schemeClr val="tx1"/>
              </a:solidFill>
            </a:endParaRPr>
          </a:p>
          <a:p>
            <a:pPr marL="1485900" lvl="2" indent="-342900"/>
            <a:r>
              <a:rPr lang="en-US" sz="2200" dirty="0" smtClean="0">
                <a:solidFill>
                  <a:schemeClr val="tx1"/>
                </a:solidFill>
              </a:rPr>
              <a:t>High </a:t>
            </a:r>
            <a:r>
              <a:rPr lang="en-US" sz="2200" dirty="0">
                <a:solidFill>
                  <a:schemeClr val="tx1"/>
                </a:solidFill>
              </a:rPr>
              <a:t>schools are currently scheduled </a:t>
            </a:r>
            <a:r>
              <a:rPr lang="en-US" sz="2200" dirty="0" smtClean="0">
                <a:solidFill>
                  <a:schemeClr val="tx1"/>
                </a:solidFill>
              </a:rPr>
              <a:t>for social </a:t>
            </a:r>
            <a:r>
              <a:rPr lang="en-US" sz="2200" dirty="0">
                <a:solidFill>
                  <a:schemeClr val="tx1"/>
                </a:solidFill>
              </a:rPr>
              <a:t>studies assessment </a:t>
            </a:r>
            <a:r>
              <a:rPr lang="en-US" sz="2200" dirty="0" smtClean="0">
                <a:solidFill>
                  <a:schemeClr val="tx1"/>
                </a:solidFill>
              </a:rPr>
              <a:t>sampling in </a:t>
            </a:r>
            <a:r>
              <a:rPr lang="en-US" sz="2200" dirty="0">
                <a:solidFill>
                  <a:schemeClr val="tx1"/>
                </a:solidFill>
              </a:rPr>
              <a:t>grade 11 in spring </a:t>
            </a:r>
            <a:r>
              <a:rPr lang="en-US" sz="2200" dirty="0" smtClean="0">
                <a:solidFill>
                  <a:schemeClr val="tx1"/>
                </a:solidFill>
              </a:rPr>
              <a:t>2019</a:t>
            </a:r>
            <a:endParaRPr lang="en-US" sz="2200" dirty="0">
              <a:solidFill>
                <a:schemeClr val="tx1"/>
              </a:solidFill>
            </a:endParaRPr>
          </a:p>
          <a:p>
            <a:pPr marL="342900" indent="-342900">
              <a:buFont typeface="Arial" panose="020B0604020202020204" pitchFamily="34" charset="0"/>
              <a:buChar char="•"/>
            </a:pPr>
            <a:r>
              <a:rPr lang="en-US" dirty="0">
                <a:solidFill>
                  <a:schemeClr val="tx1"/>
                </a:solidFill>
              </a:rPr>
              <a:t>Sampling plan priorities:</a:t>
            </a:r>
          </a:p>
          <a:p>
            <a:pPr marL="1028700" lvl="1" indent="-342900"/>
            <a:r>
              <a:rPr lang="en-US" sz="2200" dirty="0">
                <a:solidFill>
                  <a:schemeClr val="tx1"/>
                </a:solidFill>
              </a:rPr>
              <a:t>Reduce testing burden</a:t>
            </a:r>
          </a:p>
          <a:p>
            <a:pPr marL="1028700" lvl="1" indent="-342900"/>
            <a:r>
              <a:rPr lang="en-US" sz="2200" dirty="0">
                <a:solidFill>
                  <a:schemeClr val="tx1"/>
                </a:solidFill>
              </a:rPr>
              <a:t>Avoid creating cohorts of social studies students</a:t>
            </a:r>
          </a:p>
          <a:p>
            <a:pPr marL="1485900" lvl="2" indent="-342900"/>
            <a:r>
              <a:rPr lang="en-US" sz="2200" dirty="0">
                <a:solidFill>
                  <a:schemeClr val="tx1"/>
                </a:solidFill>
              </a:rPr>
              <a:t>Minimize the number of students who will test </a:t>
            </a:r>
            <a:r>
              <a:rPr lang="en-US" sz="2200" dirty="0" smtClean="0">
                <a:solidFill>
                  <a:schemeClr val="tx1"/>
                </a:solidFill>
              </a:rPr>
              <a:t>in grades 4 </a:t>
            </a:r>
            <a:r>
              <a:rPr lang="en-US" sz="2200" dirty="0">
                <a:solidFill>
                  <a:schemeClr val="tx1"/>
                </a:solidFill>
              </a:rPr>
              <a:t>and </a:t>
            </a:r>
            <a:r>
              <a:rPr lang="en-US" sz="2200" dirty="0" smtClean="0">
                <a:solidFill>
                  <a:schemeClr val="tx1"/>
                </a:solidFill>
              </a:rPr>
              <a:t>7</a:t>
            </a:r>
            <a:endParaRPr lang="en-US" sz="2200" dirty="0">
              <a:solidFill>
                <a:schemeClr val="tx1"/>
              </a:solidFill>
            </a:endParaRPr>
          </a:p>
          <a:p>
            <a:pPr marL="1028700" lvl="1" indent="-342900"/>
            <a:r>
              <a:rPr lang="en-US" sz="2200" dirty="0">
                <a:solidFill>
                  <a:schemeClr val="tx1"/>
                </a:solidFill>
              </a:rPr>
              <a:t>Provide state level results that can be compared from administration to </a:t>
            </a:r>
            <a:r>
              <a:rPr lang="en-US" sz="2200" dirty="0" smtClean="0">
                <a:solidFill>
                  <a:schemeClr val="tx1"/>
                </a:solidFill>
              </a:rPr>
              <a:t>administration</a:t>
            </a:r>
            <a:endParaRPr lang="en-US" sz="2200" dirty="0">
              <a:solidFill>
                <a:schemeClr val="tx1"/>
              </a:solidFill>
            </a:endParaRPr>
          </a:p>
        </p:txBody>
      </p:sp>
      <p:sp>
        <p:nvSpPr>
          <p:cNvPr id="2" name="Title 1"/>
          <p:cNvSpPr>
            <a:spLocks noGrp="1"/>
          </p:cNvSpPr>
          <p:nvPr>
            <p:ph type="title"/>
          </p:nvPr>
        </p:nvSpPr>
        <p:spPr/>
        <p:txBody>
          <a:bodyPr anchor="ctr"/>
          <a:lstStyle/>
          <a:p>
            <a:r>
              <a:rPr lang="en-US" dirty="0" smtClean="0"/>
              <a:t>Social Studies</a:t>
            </a:r>
            <a:endParaRPr lang="en-US" dirty="0"/>
          </a:p>
        </p:txBody>
      </p:sp>
      <p:sp>
        <p:nvSpPr>
          <p:cNvPr id="4" name="Slide Number Placeholder 3"/>
          <p:cNvSpPr>
            <a:spLocks noGrp="1"/>
          </p:cNvSpPr>
          <p:nvPr>
            <p:ph type="sldNum" sz="quarter" idx="4294967295"/>
          </p:nvPr>
        </p:nvSpPr>
        <p:spPr>
          <a:xfrm>
            <a:off x="0" y="6356350"/>
            <a:ext cx="466725" cy="365125"/>
          </a:xfrm>
        </p:spPr>
        <p:txBody>
          <a:bodyPr/>
          <a:lstStyle/>
          <a:p>
            <a:fld id="{67726FA2-3EC9-4717-AD62-D8C823692DD3}" type="slidenum">
              <a:rPr lang="en-US" smtClean="0"/>
              <a:pPr/>
              <a:t>8</a:t>
            </a:fld>
            <a:endParaRPr lang="en-US" dirty="0"/>
          </a:p>
        </p:txBody>
      </p:sp>
    </p:spTree>
    <p:extLst>
      <p:ext uri="{BB962C8B-B14F-4D97-AF65-F5344CB8AC3E}">
        <p14:creationId xmlns:p14="http://schemas.microsoft.com/office/powerpoint/2010/main" val="35517552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sz="2200" dirty="0">
                <a:solidFill>
                  <a:schemeClr val="tx1"/>
                </a:solidFill>
              </a:rPr>
              <a:t>Charter Schools are considered their own LEP (Local Education Provider) for purposes of the following state laws:</a:t>
            </a:r>
          </a:p>
          <a:p>
            <a:pPr marL="1028700" lvl="1" indent="-342900"/>
            <a:r>
              <a:rPr lang="en-US" dirty="0">
                <a:solidFill>
                  <a:schemeClr val="tx1"/>
                </a:solidFill>
              </a:rPr>
              <a:t>Paper-based testing options: §22-7-1013(6), §22-7-1006.3(1)(d-e)</a:t>
            </a:r>
          </a:p>
          <a:p>
            <a:pPr marL="1028700" lvl="1" indent="-342900"/>
            <a:r>
              <a:rPr lang="en-US" dirty="0">
                <a:solidFill>
                  <a:schemeClr val="tx1"/>
                </a:solidFill>
              </a:rPr>
              <a:t>Assessment information for parents: §22-7-1013(7)(a)</a:t>
            </a:r>
          </a:p>
          <a:p>
            <a:pPr marL="1028700" lvl="1" indent="-342900"/>
            <a:r>
              <a:rPr lang="en-US" dirty="0">
                <a:solidFill>
                  <a:schemeClr val="tx1"/>
                </a:solidFill>
              </a:rPr>
              <a:t>Parent excuse information: §22-7-1013(8)(a-c)</a:t>
            </a:r>
          </a:p>
          <a:p>
            <a:pPr marL="342900" indent="-342900">
              <a:buFont typeface="Arial" panose="020B0604020202020204" pitchFamily="34" charset="0"/>
              <a:buChar char="•"/>
            </a:pPr>
            <a:r>
              <a:rPr lang="en-US" sz="2200" dirty="0">
                <a:solidFill>
                  <a:schemeClr val="tx1"/>
                </a:solidFill>
              </a:rPr>
              <a:t>DACs are responsible for:</a:t>
            </a:r>
          </a:p>
          <a:p>
            <a:pPr marL="1028700" lvl="1" indent="-342900"/>
            <a:r>
              <a:rPr lang="en-US" dirty="0">
                <a:solidFill>
                  <a:schemeClr val="tx1"/>
                </a:solidFill>
              </a:rPr>
              <a:t>Training SACs at charter schools in the district</a:t>
            </a:r>
          </a:p>
          <a:p>
            <a:pPr marL="1028700" lvl="1" indent="-342900"/>
            <a:r>
              <a:rPr lang="en-US" dirty="0">
                <a:solidFill>
                  <a:schemeClr val="tx1"/>
                </a:solidFill>
              </a:rPr>
              <a:t>Communicating charter school PBT selections to CDE </a:t>
            </a:r>
          </a:p>
        </p:txBody>
      </p:sp>
      <p:sp>
        <p:nvSpPr>
          <p:cNvPr id="2" name="Title 1"/>
          <p:cNvSpPr>
            <a:spLocks noGrp="1"/>
          </p:cNvSpPr>
          <p:nvPr>
            <p:ph type="title"/>
          </p:nvPr>
        </p:nvSpPr>
        <p:spPr/>
        <p:txBody>
          <a:bodyPr anchor="ctr"/>
          <a:lstStyle/>
          <a:p>
            <a:r>
              <a:rPr lang="en-US" dirty="0" smtClean="0"/>
              <a:t>Charter Schools</a:t>
            </a:r>
            <a:endParaRPr lang="en-US" dirty="0"/>
          </a:p>
        </p:txBody>
      </p:sp>
      <p:sp>
        <p:nvSpPr>
          <p:cNvPr id="4" name="Slide Number Placeholder 3"/>
          <p:cNvSpPr>
            <a:spLocks noGrp="1"/>
          </p:cNvSpPr>
          <p:nvPr>
            <p:ph type="sldNum" sz="quarter" idx="4294967295"/>
          </p:nvPr>
        </p:nvSpPr>
        <p:spPr>
          <a:xfrm>
            <a:off x="0" y="6356350"/>
            <a:ext cx="466725" cy="365125"/>
          </a:xfrm>
        </p:spPr>
        <p:txBody>
          <a:bodyPr/>
          <a:lstStyle/>
          <a:p>
            <a:fld id="{67726FA2-3EC9-4717-AD62-D8C823692DD3}" type="slidenum">
              <a:rPr lang="en-US" smtClean="0"/>
              <a:pPr/>
              <a:t>9</a:t>
            </a:fld>
            <a:endParaRPr lang="en-US" dirty="0"/>
          </a:p>
        </p:txBody>
      </p:sp>
    </p:spTree>
    <p:extLst>
      <p:ext uri="{BB962C8B-B14F-4D97-AF65-F5344CB8AC3E}">
        <p14:creationId xmlns:p14="http://schemas.microsoft.com/office/powerpoint/2010/main" val="10639330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5128</TotalTime>
  <Words>2392</Words>
  <Application>Microsoft Office PowerPoint</Application>
  <PresentationFormat>On-screen Show (4:3)</PresentationFormat>
  <Paragraphs>398</Paragraphs>
  <Slides>37</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Calibri</vt:lpstr>
      <vt:lpstr>Courier New</vt:lpstr>
      <vt:lpstr>Museo Slab 500</vt:lpstr>
      <vt:lpstr>Times New Roman</vt:lpstr>
      <vt:lpstr>Trebuchet MS</vt:lpstr>
      <vt:lpstr>Wingdings</vt:lpstr>
      <vt:lpstr>Office Theme</vt:lpstr>
      <vt:lpstr>DTC Kick-Off</vt:lpstr>
      <vt:lpstr>Introductions</vt:lpstr>
      <vt:lpstr>Colorado Assessments Breakdown</vt:lpstr>
      <vt:lpstr>Online Assessments</vt:lpstr>
      <vt:lpstr>2018-19 State Assessment Calendar</vt:lpstr>
      <vt:lpstr>CMAS Assessment Window</vt:lpstr>
      <vt:lpstr>CMAS Early Window Options</vt:lpstr>
      <vt:lpstr>Social Studies</vt:lpstr>
      <vt:lpstr>Charter Schools</vt:lpstr>
      <vt:lpstr>Requirements &amp; District Responsibilities §22-7-1013(6), §22-7-1006.3(1)(d-e)</vt:lpstr>
      <vt:lpstr>PowerPoint Presentation</vt:lpstr>
      <vt:lpstr>Online Assessment Platforms</vt:lpstr>
      <vt:lpstr>ACCESS for ELLs 2.0   WIDA Consortium  </vt:lpstr>
      <vt:lpstr>ACCESS for ELLs® Key Dates</vt:lpstr>
      <vt:lpstr>ACCESS for ELLs 2.0 Components</vt:lpstr>
      <vt:lpstr>ACCESS for ELLs 2.0 Components</vt:lpstr>
      <vt:lpstr>WIDA AMS Updates</vt:lpstr>
      <vt:lpstr>New Whitelisting Information</vt:lpstr>
      <vt:lpstr>DRC Component Updates</vt:lpstr>
      <vt:lpstr>DRC Configuration Updates</vt:lpstr>
      <vt:lpstr>ACCESS for ELLs 2.0 Technology Webinars</vt:lpstr>
      <vt:lpstr>DRC Configuration Updates</vt:lpstr>
      <vt:lpstr>PowerPoint Presentation</vt:lpstr>
      <vt:lpstr>CMAS (ELA, Math, Science, and Social Studies) and CoAlt (Science and Social Studies)  </vt:lpstr>
      <vt:lpstr>2018-2019 TestNav Components</vt:lpstr>
      <vt:lpstr>TestNav Requirements 2018-19</vt:lpstr>
      <vt:lpstr>Site Readiness Activities 2018-19</vt:lpstr>
      <vt:lpstr>PowerPoint Presentation</vt:lpstr>
      <vt:lpstr>CoAlt (Science and Social Studies)</vt:lpstr>
      <vt:lpstr>CoAlt: ELA and Math (DLM)</vt:lpstr>
      <vt:lpstr>DLM Admin System: KITE Components</vt:lpstr>
      <vt:lpstr>New Supported Platforms for KITE </vt:lpstr>
      <vt:lpstr>KITE Client Whitelist Settings</vt:lpstr>
      <vt:lpstr>KITE Events</vt:lpstr>
      <vt:lpstr>PowerPoint Presentation</vt:lpstr>
      <vt:lpstr>CDE Support</vt:lpstr>
      <vt:lpstr>Thanks for Your Time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Acacia</dc:creator>
  <cp:lastModifiedBy>Bonner, Collin</cp:lastModifiedBy>
  <cp:revision>110</cp:revision>
  <dcterms:created xsi:type="dcterms:W3CDTF">2016-08-31T23:11:11Z</dcterms:created>
  <dcterms:modified xsi:type="dcterms:W3CDTF">2018-10-12T19:20:48Z</dcterms:modified>
  <cp:contentStatus/>
</cp:coreProperties>
</file>