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0" r:id="rId3"/>
    <p:sldId id="266" r:id="rId4"/>
    <p:sldId id="261" r:id="rId5"/>
    <p:sldId id="262" r:id="rId6"/>
    <p:sldId id="263" r:id="rId7"/>
    <p:sldId id="264" r:id="rId8"/>
    <p:sldId id="265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8" r:id="rId19"/>
    <p:sldId id="279" r:id="rId20"/>
    <p:sldId id="280" r:id="rId21"/>
    <p:sldId id="281" r:id="rId22"/>
    <p:sldId id="27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5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4" autoAdjust="0"/>
    <p:restoredTop sz="94680" autoAdjust="0"/>
  </p:normalViewPr>
  <p:slideViewPr>
    <p:cSldViewPr snapToGrid="0" snapToObjects="1">
      <p:cViewPr varScale="1">
        <p:scale>
          <a:sx n="78" d="100"/>
          <a:sy n="7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less than 10 School</a:t>
            </a:r>
            <a:r>
              <a:rPr lang="en-US" baseline="0" dirty="0" smtClean="0"/>
              <a:t> level users to add this maybe easier than doing a batch upload since you can add the roles at the same time.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poll results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4191023"/>
            <a:ext cx="8341851" cy="1167558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2441770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5995124"/>
            <a:ext cx="8341851" cy="407987"/>
          </a:xfrm>
        </p:spPr>
        <p:txBody>
          <a:bodyPr/>
          <a:lstStyle>
            <a:lvl1pPr marL="45720" indent="0" algn="ctr">
              <a:buFontTx/>
              <a:buNone/>
              <a:defRPr sz="1600" b="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  <p:pic>
        <p:nvPicPr>
          <p:cNvPr id="13" name="Picture 12" descr="co_cde__dept_rgb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4383" r="28033" b="44574"/>
          <a:stretch/>
        </p:blipFill>
        <p:spPr>
          <a:xfrm>
            <a:off x="1657019" y="1007895"/>
            <a:ext cx="5825528" cy="1261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7737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5C66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rgbClr val="5C66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charset="2"/>
              <a:buChar char="§"/>
              <a:defRPr spc="0"/>
            </a:lvl1pPr>
            <a:lvl2pPr marL="548640" indent="-182880">
              <a:buFont typeface="Wingdings" charset="2"/>
              <a:buChar char="§"/>
              <a:defRPr spc="0"/>
            </a:lvl2pPr>
            <a:lvl3pPr marL="822960" indent="-182880">
              <a:buFont typeface="Wingdings" charset="2"/>
              <a:buChar char="§"/>
              <a:defRPr spc="0"/>
            </a:lvl3pPr>
            <a:lvl4pPr marL="1097280" indent="-182880">
              <a:buFont typeface="Wingdings" charset="2"/>
              <a:buChar char="§"/>
              <a:defRPr spc="0"/>
            </a:lvl4pPr>
            <a:lvl5pPr marL="1280160" indent="-182880">
              <a:buFont typeface="Wingdings" charset="2"/>
              <a:buChar char="§"/>
              <a:defRPr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seo Slab 500"/>
                <a:cs typeface="Museo Slab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/>
            </a:lvl1pPr>
            <a:lvl2pPr>
              <a:defRPr sz="2200" b="0" i="0" spc="0"/>
            </a:lvl2pPr>
            <a:lvl3pPr>
              <a:defRPr sz="2000" b="0" i="0" spc="0"/>
            </a:lvl3pPr>
            <a:lvl4pPr>
              <a:defRPr sz="1800" b="0" i="0" spc="0"/>
            </a:lvl4pPr>
            <a:lvl5pPr>
              <a:defRPr sz="1600" b="0" i="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4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rgbClr val="45454C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66" r:id="rId5"/>
    <p:sldLayoutId id="2147483678" r:id="rId6"/>
    <p:sldLayoutId id="2147483679" r:id="rId7"/>
    <p:sldLayoutId id="2147483667" r:id="rId8"/>
    <p:sldLayoutId id="2147483668" r:id="rId9"/>
    <p:sldLayoutId id="214748367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i="0" kern="1200" cap="none" spc="200" baseline="0">
          <a:ln>
            <a:noFill/>
          </a:ln>
          <a:solidFill>
            <a:schemeClr val="bg1"/>
          </a:solidFill>
          <a:effectLst/>
          <a:latin typeface="Museo Slab 500"/>
          <a:ea typeface="+mj-ea"/>
          <a:cs typeface="Museo Slab 500"/>
        </a:defRPr>
      </a:lvl1pPr>
    </p:titleStyle>
    <p:bodyStyle>
      <a:lvl1pPr marL="502920" indent="-4572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400" b="1" kern="1200" spc="150" baseline="0">
          <a:solidFill>
            <a:srgbClr val="5C6670"/>
          </a:solidFill>
          <a:latin typeface="+mn-lt"/>
          <a:ea typeface="+mn-ea"/>
          <a:cs typeface="+mn-cs"/>
        </a:defRPr>
      </a:lvl1pPr>
      <a:lvl2pPr marL="822960" indent="-4572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2200" kern="1200" spc="100" baseline="0">
          <a:solidFill>
            <a:srgbClr val="5C6670"/>
          </a:solidFill>
          <a:latin typeface="+mn-lt"/>
          <a:ea typeface="+mn-ea"/>
          <a:cs typeface="+mn-cs"/>
        </a:defRPr>
      </a:lvl2pPr>
      <a:lvl3pPr marL="925830" indent="-28575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2000" kern="1200" spc="100" baseline="0">
          <a:solidFill>
            <a:srgbClr val="5C667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800" kern="1200">
          <a:solidFill>
            <a:srgbClr val="5C6670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600" kern="1200" spc="100" baseline="0">
          <a:solidFill>
            <a:srgbClr val="5C6670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ynamiclearningmaps.org/sites/default/files/documents/Training/data_steward_faq.pdf" TargetMode="External"/><Relationship Id="rId2" Type="http://schemas.openxmlformats.org/officeDocument/2006/relationships/hyperlink" Target="http://dynamiclearningmaps.org/colorad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DLM-Support@ku.ed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cator.cete.us/AART/logIn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KITE Educator Portal</a:t>
            </a:r>
          </a:p>
          <a:p>
            <a:r>
              <a:rPr lang="en-US" dirty="0" smtClean="0"/>
              <a:t>Jasmine Carey</a:t>
            </a:r>
          </a:p>
          <a:p>
            <a:r>
              <a:rPr lang="en-US" dirty="0" smtClean="0"/>
              <a:t>carey_j@cde.state.co.us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DLM Data Steward Training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December,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3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that the file is in .csv format (not .</a:t>
            </a:r>
            <a:r>
              <a:rPr lang="en-US" dirty="0" err="1" smtClean="0"/>
              <a:t>xls</a:t>
            </a:r>
            <a:r>
              <a:rPr lang="en-US" dirty="0" smtClean="0"/>
              <a:t>/.</a:t>
            </a:r>
            <a:r>
              <a:rPr lang="en-US" dirty="0" err="1" smtClean="0"/>
              <a:t>xlsx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sure all fields are Text format to preserve leading zeros</a:t>
            </a:r>
          </a:p>
          <a:p>
            <a:r>
              <a:rPr lang="en-US" dirty="0" smtClean="0"/>
              <a:t>If a record is rejected</a:t>
            </a:r>
          </a:p>
          <a:p>
            <a:pPr lvl="1"/>
            <a:r>
              <a:rPr lang="en-US" dirty="0" smtClean="0"/>
              <a:t>Email address invalid: User may already have an account</a:t>
            </a:r>
          </a:p>
          <a:p>
            <a:pPr lvl="1"/>
            <a:r>
              <a:rPr lang="en-US" dirty="0" smtClean="0"/>
              <a:t>Check the organization code</a:t>
            </a:r>
          </a:p>
          <a:p>
            <a:pPr lvl="2"/>
            <a:r>
              <a:rPr lang="en-US" dirty="0" smtClean="0"/>
              <a:t>List of valid codes can be found in the State Organizational Table CO in the DLM website</a:t>
            </a:r>
          </a:p>
          <a:p>
            <a:pPr lvl="2"/>
            <a:r>
              <a:rPr lang="en-US" dirty="0" smtClean="0"/>
              <a:t>If the school you are trying to upload to is not listed please contact me or Mira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User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372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Adding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6026" t="13462" r="6282"/>
          <a:stretch/>
        </p:blipFill>
        <p:spPr bwMode="auto">
          <a:xfrm>
            <a:off x="1613332" y="1827300"/>
            <a:ext cx="5478132" cy="4438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Left Arrow 6"/>
          <p:cNvSpPr/>
          <p:nvPr/>
        </p:nvSpPr>
        <p:spPr>
          <a:xfrm>
            <a:off x="3686783" y="2587556"/>
            <a:ext cx="428017" cy="165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241915" y="4938407"/>
            <a:ext cx="664723" cy="165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Roles that District Data Stewards can assign</a:t>
            </a:r>
          </a:p>
          <a:p>
            <a:pPr lvl="1"/>
            <a:r>
              <a:rPr lang="en-US" dirty="0" smtClean="0"/>
              <a:t>Building Test Coordinator</a:t>
            </a:r>
          </a:p>
          <a:p>
            <a:pPr lvl="2"/>
            <a:r>
              <a:rPr lang="en-US" dirty="0" smtClean="0"/>
              <a:t>Has permissions similar to the District Test Coordinator at the school level</a:t>
            </a:r>
          </a:p>
          <a:p>
            <a:pPr lvl="2"/>
            <a:r>
              <a:rPr lang="en-US" dirty="0" smtClean="0"/>
              <a:t>Can add users and assign roles at the school</a:t>
            </a:r>
          </a:p>
          <a:p>
            <a:pPr lvl="2"/>
            <a:r>
              <a:rPr lang="en-US" dirty="0" smtClean="0"/>
              <a:t>Can upload user, enrollment, TEC, and roster files and modify student demographics</a:t>
            </a:r>
          </a:p>
          <a:p>
            <a:pPr lvl="1"/>
            <a:r>
              <a:rPr lang="en-US" dirty="0"/>
              <a:t>Building User</a:t>
            </a:r>
          </a:p>
          <a:p>
            <a:pPr lvl="2"/>
            <a:r>
              <a:rPr lang="en-US" dirty="0"/>
              <a:t>Can </a:t>
            </a:r>
            <a:r>
              <a:rPr lang="en-US" dirty="0" smtClean="0"/>
              <a:t>access </a:t>
            </a:r>
            <a:r>
              <a:rPr lang="en-US" dirty="0"/>
              <a:t>records for students in the building</a:t>
            </a:r>
          </a:p>
          <a:p>
            <a:pPr lvl="2"/>
            <a:r>
              <a:rPr lang="en-US" dirty="0"/>
              <a:t>Can edit some information</a:t>
            </a:r>
          </a:p>
          <a:p>
            <a:pPr lvl="1"/>
            <a:r>
              <a:rPr lang="en-US" dirty="0"/>
              <a:t>Building Principal</a:t>
            </a:r>
          </a:p>
          <a:p>
            <a:pPr lvl="2"/>
            <a:r>
              <a:rPr lang="en-US" dirty="0"/>
              <a:t>View-only access to users and students</a:t>
            </a:r>
          </a:p>
          <a:p>
            <a:pPr marL="640080" lvl="2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Assigned User Roles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84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– </a:t>
            </a:r>
            <a:r>
              <a:rPr lang="en-US" dirty="0" smtClean="0">
                <a:solidFill>
                  <a:srgbClr val="FF0000"/>
                </a:solidFill>
              </a:rPr>
              <a:t>Default!</a:t>
            </a:r>
            <a:r>
              <a:rPr lang="en-US" dirty="0" smtClean="0"/>
              <a:t> You do not have to assign this role</a:t>
            </a:r>
            <a:endParaRPr lang="en-US" dirty="0"/>
          </a:p>
          <a:p>
            <a:pPr lvl="2"/>
            <a:r>
              <a:rPr lang="en-US" dirty="0"/>
              <a:t>Teachers, Test Administrators, Test </a:t>
            </a:r>
            <a:r>
              <a:rPr lang="en-US" dirty="0" smtClean="0"/>
              <a:t>Examiners</a:t>
            </a:r>
            <a:endParaRPr lang="en-US" dirty="0"/>
          </a:p>
          <a:p>
            <a:pPr lvl="2"/>
            <a:r>
              <a:rPr lang="en-US" dirty="0"/>
              <a:t>Can view students linked to the account by a </a:t>
            </a:r>
            <a:r>
              <a:rPr lang="en-US" dirty="0" smtClean="0"/>
              <a:t>roster</a:t>
            </a:r>
          </a:p>
          <a:p>
            <a:pPr lvl="3"/>
            <a:r>
              <a:rPr lang="en-US" dirty="0" smtClean="0"/>
              <a:t>This means they will not see any PII until rosters are completed</a:t>
            </a:r>
            <a:endParaRPr lang="en-US" dirty="0"/>
          </a:p>
          <a:p>
            <a:pPr lvl="2"/>
            <a:r>
              <a:rPr lang="en-US" dirty="0"/>
              <a:t>Can only edit the PNP and First Contact Survey, not student demographics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Roles - Teacher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652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0999" y="1719071"/>
            <a:ext cx="3059431" cy="4407408"/>
          </a:xfrm>
        </p:spPr>
        <p:txBody>
          <a:bodyPr/>
          <a:lstStyle/>
          <a:p>
            <a:r>
              <a:rPr lang="en-US" dirty="0" smtClean="0"/>
              <a:t>Go to “View Users”</a:t>
            </a:r>
          </a:p>
          <a:p>
            <a:r>
              <a:rPr lang="en-US" dirty="0" smtClean="0"/>
              <a:t>Select the line for the User you want to edit</a:t>
            </a:r>
          </a:p>
          <a:p>
            <a:r>
              <a:rPr lang="en-US" dirty="0" smtClean="0"/>
              <a:t>Select the “Modify User” icon in the bottom left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User Roles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6795" t="17949" r="5128" b="8974"/>
          <a:stretch/>
        </p:blipFill>
        <p:spPr bwMode="auto">
          <a:xfrm>
            <a:off x="3440430" y="1733467"/>
            <a:ext cx="5411740" cy="4385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856051" y="3570051"/>
            <a:ext cx="2636196" cy="1624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121611" y="5535038"/>
            <a:ext cx="184825" cy="47470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393333" cy="4407408"/>
          </a:xfrm>
        </p:spPr>
        <p:txBody>
          <a:bodyPr/>
          <a:lstStyle/>
          <a:p>
            <a:r>
              <a:rPr lang="en-US" sz="2000" dirty="0" smtClean="0"/>
              <a:t>Select role to assign and the Default Role radio button</a:t>
            </a:r>
          </a:p>
          <a:p>
            <a:r>
              <a:rPr lang="en-US" sz="2000" dirty="0" smtClean="0"/>
              <a:t>Users that you cannot assign will be greyed out</a:t>
            </a:r>
          </a:p>
          <a:p>
            <a:r>
              <a:rPr lang="en-US" sz="2000" dirty="0" smtClean="0"/>
              <a:t>“Add Organization” allows teachers to be associated with more than one School or District</a:t>
            </a:r>
          </a:p>
          <a:p>
            <a:pPr lvl="1"/>
            <a:r>
              <a:rPr lang="en-US" sz="1800" dirty="0" smtClean="0"/>
              <a:t>Useful for BOCES or cross school programs</a:t>
            </a:r>
          </a:p>
          <a:p>
            <a:pPr lvl="1"/>
            <a:r>
              <a:rPr lang="en-US" sz="1800" dirty="0" smtClean="0"/>
              <a:t>Keeps the teacher from needing multiple accounts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User Roles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6667" t="9936" r="8718" b="16346"/>
          <a:stretch/>
        </p:blipFill>
        <p:spPr bwMode="auto">
          <a:xfrm>
            <a:off x="3854584" y="1881491"/>
            <a:ext cx="4997585" cy="3867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400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district level users must be added by State Users (me or Mira)</a:t>
            </a:r>
          </a:p>
          <a:p>
            <a:pPr lvl="1"/>
            <a:r>
              <a:rPr lang="en-US" dirty="0" smtClean="0"/>
              <a:t>If you are a large district it may be useful to have more than one Data Steward</a:t>
            </a:r>
          </a:p>
          <a:p>
            <a:pPr lvl="1"/>
            <a:r>
              <a:rPr lang="en-US" dirty="0" smtClean="0"/>
              <a:t>Data Stewards have access to PII</a:t>
            </a:r>
          </a:p>
          <a:p>
            <a:pPr lvl="2"/>
            <a:r>
              <a:rPr lang="en-US" dirty="0" smtClean="0"/>
              <a:t>We will use the “Educator Identifier” field to keep track of who is an approved District User</a:t>
            </a:r>
          </a:p>
          <a:p>
            <a:pPr lvl="2"/>
            <a:r>
              <a:rPr lang="en-US" dirty="0" smtClean="0"/>
              <a:t>If you want someone removed we will change this field to “Removed” and set their access to a PD User role that cannot see student data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Level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93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296503"/>
          </a:xfrm>
        </p:spPr>
        <p:txBody>
          <a:bodyPr/>
          <a:lstStyle/>
          <a:p>
            <a:r>
              <a:rPr lang="en-US" dirty="0" smtClean="0"/>
              <a:t>Batch uploading student enrollment</a:t>
            </a:r>
          </a:p>
          <a:p>
            <a:pPr lvl="1"/>
            <a:r>
              <a:rPr lang="en-US" dirty="0" smtClean="0"/>
              <a:t>Use the Enrollment Template to create the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Enrollment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6795" t="21795" r="6026" b="22436"/>
          <a:stretch/>
        </p:blipFill>
        <p:spPr bwMode="auto">
          <a:xfrm>
            <a:off x="1743680" y="3015573"/>
            <a:ext cx="5328329" cy="3414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6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layout and field descriptions are in the Data Steward Manual starting on page 41 (Be sure to check for updates)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Enrollment File Fields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18</a:t>
            </a:fld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59545"/>
              </p:ext>
            </p:extLst>
          </p:nvPr>
        </p:nvGraphicFramePr>
        <p:xfrm>
          <a:off x="603117" y="2538918"/>
          <a:ext cx="7908587" cy="39380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22577"/>
                <a:gridCol w="1546699"/>
                <a:gridCol w="1079770"/>
                <a:gridCol w="2159541"/>
              </a:tblGrid>
              <a:tr h="492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Field Name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Format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Required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Description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344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AYP_School_Identifier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Numeric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School </a:t>
                      </a:r>
                      <a:r>
                        <a:rPr lang="en-US" sz="1800" u="none" strike="noStrike" dirty="0">
                          <a:effectLst/>
                        </a:rPr>
                        <a:t>Code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82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Residence_District_Identifier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Numeric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District Code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Student_Legal_Last_Name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Alpha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Student_Legal_First_Name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Alpha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Student_Legal_Middle_Name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Alpha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Generation_Code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Alpha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Jr, III, etc.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Numeric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0-Female, 1-Male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Date_of_Birth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MM/DD/YYYY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Current_Grade_Level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Numeric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3-12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Local_Student_Identifier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Alpha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LASID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State_Student_Identifier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Numeric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SASID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Current_School_Year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YYYY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41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Enrollment File Fields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19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60869"/>
              </p:ext>
            </p:extLst>
          </p:nvPr>
        </p:nvGraphicFramePr>
        <p:xfrm>
          <a:off x="155643" y="1731509"/>
          <a:ext cx="8735438" cy="4972862"/>
        </p:xfrm>
        <a:graphic>
          <a:graphicData uri="http://schemas.openxmlformats.org/drawingml/2006/table">
            <a:tbl>
              <a:tblPr>
                <a:solidFill>
                  <a:schemeClr val="bg2">
                    <a:lumMod val="20000"/>
                    <a:lumOff val="80000"/>
                  </a:schemeClr>
                </a:solidFill>
                <a:tableStyleId>{8799B23B-EC83-4686-B30A-512413B5E67A}</a:tableStyleId>
              </a:tblPr>
              <a:tblGrid>
                <a:gridCol w="3540868"/>
                <a:gridCol w="1575882"/>
                <a:gridCol w="1079770"/>
                <a:gridCol w="2538918"/>
              </a:tblGrid>
              <a:tr h="492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Field Name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Format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Required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Description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344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Funding_School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where student is funded if different from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attended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L="7620" marR="7620" marT="7620" marB="0" anchor="b"/>
                </a:tc>
              </a:tr>
              <a:tr h="544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Attendance_School_Program_Identifier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that student physically attends 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School_Entry_Date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MM/DD/YYYY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District_Entry_Date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MM/DD/YYYY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State_Entry_Date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MM/DD/YYYY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Comprehensive_Race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1-7</a:t>
                      </a:r>
                    </a:p>
                  </a:txBody>
                  <a:tcPr marL="7620" marR="7620" marT="7620" marB="0" anchor="b"/>
                </a:tc>
              </a:tr>
              <a:tr h="262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Primary_Disability_Code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 manual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Gifted_Student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TRUE/FALSE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Hispanic_Ethnicity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Yes/No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First_Language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 manual</a:t>
                      </a: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DLM_Status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 (TRUE)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Enables First Contact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ESOL_Participation_Code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 Learner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2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DLM Resources</a:t>
            </a:r>
          </a:p>
          <a:p>
            <a:r>
              <a:rPr lang="en-US" dirty="0" smtClean="0"/>
              <a:t>Getting Started on KITE Educator Portal</a:t>
            </a:r>
          </a:p>
          <a:p>
            <a:r>
              <a:rPr lang="en-US" dirty="0" smtClean="0"/>
              <a:t>Uploading data to KITE Educator Portal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Rosters</a:t>
            </a:r>
          </a:p>
          <a:p>
            <a:r>
              <a:rPr lang="en-US" dirty="0" smtClean="0"/>
              <a:t>Checklist</a:t>
            </a:r>
          </a:p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useo Slab 500"/>
                <a:cs typeface="Museo Slab 500"/>
              </a:rPr>
              <a:t>Overview</a:t>
            </a:r>
            <a:endParaRPr lang="en-US" dirty="0">
              <a:latin typeface="Museo Slab 500"/>
              <a:cs typeface="Museo Slab 50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5129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Residence_District_Identifier</a:t>
            </a:r>
            <a:r>
              <a:rPr lang="en-US" dirty="0" smtClean="0"/>
              <a:t> and </a:t>
            </a:r>
            <a:r>
              <a:rPr lang="en-US" b="0" dirty="0" err="1" smtClean="0">
                <a:solidFill>
                  <a:srgbClr val="000000"/>
                </a:solidFill>
              </a:rPr>
              <a:t>Attendance_School_Program_Identifier</a:t>
            </a:r>
            <a:r>
              <a:rPr lang="en-US" b="0" dirty="0" smtClean="0">
                <a:solidFill>
                  <a:srgbClr val="000000"/>
                </a:solidFill>
              </a:rPr>
              <a:t> will determine the organization that the student is assigned to in KITE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If a student’s Federal Race Category is Hispanic select Yes for </a:t>
            </a:r>
            <a:r>
              <a:rPr lang="en-US" b="0" dirty="0" err="1" smtClean="0">
                <a:solidFill>
                  <a:srgbClr val="000000"/>
                </a:solidFill>
              </a:rPr>
              <a:t>Hispanic_Ethnicity</a:t>
            </a:r>
            <a:r>
              <a:rPr lang="en-US" b="0" dirty="0" smtClean="0">
                <a:solidFill>
                  <a:srgbClr val="000000"/>
                </a:solidFill>
              </a:rPr>
              <a:t> and either White or another applicable race for </a:t>
            </a:r>
            <a:r>
              <a:rPr lang="en-US" b="0" dirty="0" err="1" smtClean="0">
                <a:solidFill>
                  <a:srgbClr val="000000"/>
                </a:solidFill>
              </a:rPr>
              <a:t>Comprehensive_Race</a:t>
            </a:r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b="0" dirty="0" err="1" smtClean="0">
                <a:solidFill>
                  <a:srgbClr val="000000"/>
                </a:solidFill>
              </a:rPr>
              <a:t>ESOL_Participation_Code</a:t>
            </a:r>
            <a:endParaRPr lang="en-US" b="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Based on the type of funding received for the student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If you know the student is in an EL program, but don’t know the funding type select “6”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Enrollment Fields Additional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69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Students Manually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1"/>
            <a:ext cx="2412784" cy="4407408"/>
          </a:xfrm>
        </p:spPr>
        <p:txBody>
          <a:bodyPr/>
          <a:lstStyle/>
          <a:p>
            <a:r>
              <a:rPr lang="en-US" sz="2000" dirty="0" smtClean="0"/>
              <a:t>Most likely to be used by Building Coordinators to add newly enrolled students</a:t>
            </a:r>
          </a:p>
          <a:p>
            <a:r>
              <a:rPr lang="en-US" sz="2000" dirty="0" smtClean="0"/>
              <a:t>ESOL, ESOL Entry Date, and USA Entry Date only appear if a first language other than English is entered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6282" t="8333" r="6795"/>
          <a:stretch/>
        </p:blipFill>
        <p:spPr bwMode="auto">
          <a:xfrm>
            <a:off x="2793783" y="1607818"/>
            <a:ext cx="5815196" cy="5123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98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upload data for students from the </a:t>
            </a:r>
            <a:r>
              <a:rPr lang="en-US" dirty="0" smtClean="0"/>
              <a:t>Student Interchange</a:t>
            </a:r>
            <a:endParaRPr lang="en-US" dirty="0"/>
          </a:p>
          <a:p>
            <a:pPr lvl="1"/>
            <a:r>
              <a:rPr lang="en-US" dirty="0"/>
              <a:t>Student records would have to be re-uploaded as untagged records to be pulled from the </a:t>
            </a:r>
            <a:r>
              <a:rPr lang="en-US" dirty="0" smtClean="0"/>
              <a:t>interchange </a:t>
            </a:r>
          </a:p>
          <a:p>
            <a:pPr lvl="1"/>
            <a:r>
              <a:rPr lang="en-US" dirty="0" smtClean="0"/>
              <a:t>Or you can upload the student enrollment file yourself at the district level</a:t>
            </a:r>
          </a:p>
          <a:p>
            <a:pPr lvl="1"/>
            <a:r>
              <a:rPr lang="en-US" dirty="0" smtClean="0"/>
              <a:t>Could be easier than dealing with the Interchange for some districts</a:t>
            </a:r>
          </a:p>
          <a:p>
            <a:r>
              <a:rPr lang="en-US" dirty="0" smtClean="0"/>
              <a:t>This can offered on a by district basis</a:t>
            </a:r>
          </a:p>
          <a:p>
            <a:pPr lvl="1"/>
            <a:r>
              <a:rPr lang="en-US" dirty="0" smtClean="0"/>
              <a:t>We would have to set a deadline for uploading untagged students to the interchange</a:t>
            </a:r>
          </a:p>
          <a:p>
            <a:pPr lvl="1"/>
            <a:r>
              <a:rPr lang="en-US" dirty="0" smtClean="0"/>
              <a:t>After that date all untagged </a:t>
            </a:r>
            <a:r>
              <a:rPr lang="en-US" dirty="0" err="1" smtClean="0"/>
              <a:t>CoAlt</a:t>
            </a:r>
            <a:r>
              <a:rPr lang="en-US" dirty="0" smtClean="0"/>
              <a:t> students will be pulled and uploaded to KITE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Districts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63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074716"/>
          </a:xfrm>
        </p:spPr>
        <p:txBody>
          <a:bodyPr/>
          <a:lstStyle/>
          <a:p>
            <a:r>
              <a:rPr lang="en-US" dirty="0" smtClean="0"/>
              <a:t>Test, Exit, Clear (TEC) file</a:t>
            </a:r>
          </a:p>
          <a:p>
            <a:pPr lvl="1"/>
            <a:r>
              <a:rPr lang="en-US" dirty="0" smtClean="0"/>
              <a:t>Must be submitted as a .csv file</a:t>
            </a:r>
          </a:p>
          <a:p>
            <a:pPr lvl="1"/>
            <a:r>
              <a:rPr lang="en-US" dirty="0" smtClean="0"/>
              <a:t>Removes the student from the indicated Organization</a:t>
            </a:r>
          </a:p>
          <a:p>
            <a:pPr lvl="1"/>
            <a:r>
              <a:rPr lang="en-US" dirty="0" smtClean="0"/>
              <a:t>This is not necessary to move the student to a new district</a:t>
            </a:r>
          </a:p>
          <a:p>
            <a:pPr lvl="1"/>
            <a:r>
              <a:rPr lang="en-US" dirty="0" smtClean="0"/>
              <a:t>It is necessary to remove a student from your district’s data file</a:t>
            </a:r>
          </a:p>
          <a:p>
            <a:r>
              <a:rPr lang="en-US" dirty="0" smtClean="0"/>
              <a:t>Required Fields:</a:t>
            </a:r>
          </a:p>
          <a:p>
            <a:pPr lvl="1"/>
            <a:r>
              <a:rPr lang="en-US" dirty="0" smtClean="0"/>
              <a:t>Record Type – “Exit”</a:t>
            </a:r>
          </a:p>
          <a:p>
            <a:pPr lvl="1"/>
            <a:r>
              <a:rPr lang="en-US" dirty="0" smtClean="0"/>
              <a:t>SASID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Attendance School Program Identifier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Exit Reason – See page 54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School Year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Students from KITE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601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ithin the district</a:t>
            </a:r>
          </a:p>
          <a:p>
            <a:pPr lvl="1"/>
            <a:r>
              <a:rPr lang="en-US" dirty="0" smtClean="0"/>
              <a:t>Anyone with the District Test Coordinator role can change the students school manually or by batch upload</a:t>
            </a:r>
          </a:p>
          <a:p>
            <a:r>
              <a:rPr lang="en-US" dirty="0" smtClean="0"/>
              <a:t>Across districts</a:t>
            </a:r>
          </a:p>
          <a:p>
            <a:pPr lvl="1"/>
            <a:r>
              <a:rPr lang="en-US" dirty="0" smtClean="0"/>
              <a:t>If a student already has an enrollment record when the district attempts to add them that organization will be added to the student’s record as long as the SASID matches</a:t>
            </a:r>
          </a:p>
          <a:p>
            <a:pPr lvl="1"/>
            <a:r>
              <a:rPr lang="en-US" dirty="0" smtClean="0"/>
              <a:t>The student does not have to be unenrolled by the originating district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Students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621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282896"/>
          </a:xfrm>
        </p:spPr>
        <p:txBody>
          <a:bodyPr/>
          <a:lstStyle/>
          <a:p>
            <a:r>
              <a:rPr lang="en-US" dirty="0" smtClean="0"/>
              <a:t>Roster File</a:t>
            </a:r>
          </a:p>
          <a:p>
            <a:pPr lvl="1"/>
            <a:r>
              <a:rPr lang="en-US" dirty="0" smtClean="0"/>
              <a:t>Associates students to the teacher who will be entering their PNP and First Contact Survey data</a:t>
            </a:r>
          </a:p>
          <a:p>
            <a:pPr lvl="1"/>
            <a:r>
              <a:rPr lang="en-US" dirty="0" smtClean="0"/>
              <a:t>Batch upload using the Roster Template</a:t>
            </a:r>
          </a:p>
          <a:p>
            <a:pPr lvl="1"/>
            <a:r>
              <a:rPr lang="en-US" dirty="0" smtClean="0"/>
              <a:t>Might be easier for Building Test Coordinators than District Data Stewards depending on district record keeping</a:t>
            </a:r>
          </a:p>
          <a:p>
            <a:r>
              <a:rPr lang="en-US" dirty="0" smtClean="0"/>
              <a:t>Each student has two records</a:t>
            </a:r>
          </a:p>
          <a:p>
            <a:pPr lvl="1"/>
            <a:r>
              <a:rPr lang="en-US" dirty="0" smtClean="0"/>
              <a:t>One for ELA and one for Math</a:t>
            </a:r>
          </a:p>
          <a:p>
            <a:pPr lvl="1"/>
            <a:r>
              <a:rPr lang="en-US" dirty="0" smtClean="0"/>
              <a:t>Be sure to use the Roster layout and instructions from the Release Notes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Roster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41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Roster File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26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83212"/>
              </p:ext>
            </p:extLst>
          </p:nvPr>
        </p:nvGraphicFramePr>
        <p:xfrm>
          <a:off x="642030" y="1668565"/>
          <a:ext cx="7762672" cy="47128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45923"/>
                <a:gridCol w="1167320"/>
                <a:gridCol w="3949429"/>
              </a:tblGrid>
              <a:tr h="185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Field 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Required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Definition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>
                    <a:solidFill>
                      <a:srgbClr val="92D050"/>
                    </a:solidFill>
                  </a:tcPr>
                </a:tc>
              </a:tr>
              <a:tr h="45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Roster 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Name for the roster (e.g. </a:t>
                      </a:r>
                      <a:r>
                        <a:rPr lang="en-US" sz="1800" u="none" strike="noStrike" dirty="0" smtClean="0">
                          <a:effectLst/>
                        </a:rPr>
                        <a:t>“Mrs. Smith”)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98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Subject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ELA or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185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Course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Leave blank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366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School Identifier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District and School Code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275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School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Current School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275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State Student Identifier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SASID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275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Local Student Identifier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LASID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275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Student Legal First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275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Student Legal Last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49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Educator Identifier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Must match the EDID in the teacher's User record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275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Educator First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275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Educator Last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  <a:tr h="547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Remove from roster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 "Remove" to remove a student from the roster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5" marR="4115" marT="411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98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Configuration: Rosters – Create Roster Manually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Rosters Manually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27</a:t>
            </a:fld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4102" t="21795" r="7564" b="9936"/>
          <a:stretch/>
        </p:blipFill>
        <p:spPr bwMode="auto">
          <a:xfrm>
            <a:off x="947880" y="2276272"/>
            <a:ext cx="5929575" cy="4354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4116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2206558" cy="4407408"/>
          </a:xfrm>
        </p:spPr>
        <p:txBody>
          <a:bodyPr/>
          <a:lstStyle/>
          <a:p>
            <a:r>
              <a:rPr lang="en-US" dirty="0" smtClean="0"/>
              <a:t>Select or unselect available teachers and students to edit existing rosters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Rosters Manually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28</a:t>
            </a:fld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5256" t="13782" r="7820" b="8333"/>
          <a:stretch/>
        </p:blipFill>
        <p:spPr bwMode="auto">
          <a:xfrm>
            <a:off x="2889116" y="1719070"/>
            <a:ext cx="5486400" cy="5022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658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your file is in .csv format</a:t>
            </a:r>
          </a:p>
          <a:p>
            <a:pPr lvl="1"/>
            <a:r>
              <a:rPr lang="en-US" dirty="0" smtClean="0"/>
              <a:t>All fields should be text format to preserve leading zeros</a:t>
            </a:r>
          </a:p>
          <a:p>
            <a:r>
              <a:rPr lang="en-US" dirty="0" smtClean="0"/>
              <a:t>Educator IDs must match a user who is associated with the organization</a:t>
            </a:r>
          </a:p>
          <a:p>
            <a:pPr lvl="1"/>
            <a:r>
              <a:rPr lang="en-US" dirty="0" smtClean="0"/>
              <a:t>District and Building Coordinator users can change the EDID on a user account if an incorrect number has been entered</a:t>
            </a:r>
          </a:p>
          <a:p>
            <a:r>
              <a:rPr lang="en-US" dirty="0" smtClean="0"/>
              <a:t>“Blank value is not valid” does not mean the record didn’t upload!</a:t>
            </a:r>
          </a:p>
          <a:p>
            <a:pPr lvl="1"/>
            <a:r>
              <a:rPr lang="en-US" dirty="0" smtClean="0"/>
              <a:t> Will appear for any not required field that is left blank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Roster File Troubleshooting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65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Manuals and data file templates are available on DLM’s Colorado webpage</a:t>
            </a:r>
          </a:p>
          <a:p>
            <a:pPr lvl="1"/>
            <a:r>
              <a:rPr lang="en-US" dirty="0" smtClean="0">
                <a:hlinkClick r:id="rId2"/>
              </a:rPr>
              <a:t>http://dynamiclearningmaps.org/colorado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Make sure to also download the Release Notes!</a:t>
            </a:r>
          </a:p>
          <a:p>
            <a:pPr lvl="1"/>
            <a:r>
              <a:rPr lang="en-US" dirty="0" smtClean="0"/>
              <a:t>There are HUGE changes that are not incorporated into the actual manual</a:t>
            </a:r>
          </a:p>
          <a:p>
            <a:pPr lvl="1"/>
            <a:r>
              <a:rPr lang="en-US" dirty="0" smtClean="0"/>
              <a:t>More updates coming in January</a:t>
            </a:r>
          </a:p>
          <a:p>
            <a:r>
              <a:rPr lang="en-US" dirty="0" smtClean="0"/>
              <a:t>There is also a Data Steward FAQ and Webinar from DLM</a:t>
            </a:r>
            <a:r>
              <a:rPr lang="en-US" dirty="0"/>
              <a:t> </a:t>
            </a:r>
            <a:r>
              <a:rPr lang="en-US" dirty="0" smtClean="0"/>
              <a:t>on their training page</a:t>
            </a:r>
          </a:p>
          <a:p>
            <a:pPr lvl="1"/>
            <a:r>
              <a:rPr lang="en-US" dirty="0" smtClean="0">
                <a:hlinkClick r:id="rId3"/>
              </a:rPr>
              <a:t>http://dynamiclearningmaps.org/sites/default/files/documents/Training/data_steward_faq.pdf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Manuals and Templates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69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Reports: Data Extracts</a:t>
            </a:r>
          </a:p>
          <a:p>
            <a:pPr lvl="1"/>
            <a:r>
              <a:rPr lang="en-US" dirty="0" smtClean="0"/>
              <a:t>Current Enrollment</a:t>
            </a:r>
          </a:p>
          <a:p>
            <a:pPr lvl="1"/>
            <a:r>
              <a:rPr lang="en-US" dirty="0" smtClean="0"/>
              <a:t>Accessibility Profile</a:t>
            </a:r>
          </a:p>
          <a:p>
            <a:pPr lvl="2"/>
            <a:r>
              <a:rPr lang="en-US" dirty="0" smtClean="0"/>
              <a:t>PNP profiles</a:t>
            </a:r>
          </a:p>
          <a:p>
            <a:pPr lvl="1"/>
            <a:r>
              <a:rPr lang="en-US" dirty="0" smtClean="0"/>
              <a:t>Roster</a:t>
            </a:r>
          </a:p>
          <a:p>
            <a:pPr lvl="1"/>
            <a:r>
              <a:rPr lang="en-US" dirty="0" smtClean="0"/>
              <a:t>Users</a:t>
            </a:r>
          </a:p>
          <a:p>
            <a:r>
              <a:rPr lang="en-US" dirty="0" smtClean="0"/>
              <a:t>Reports are extracted in the same format as the upload so they can be used for correcting errors and re-uploading if desired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Your Uploads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827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Data Steward Manual</a:t>
            </a:r>
          </a:p>
          <a:p>
            <a:pPr lvl="1"/>
            <a:r>
              <a:rPr lang="en-US" dirty="0" smtClean="0"/>
              <a:t>Be sure to check for updated release notes – Changes are coming in January!</a:t>
            </a:r>
          </a:p>
          <a:p>
            <a:pPr lvl="1"/>
            <a:r>
              <a:rPr lang="en-US" dirty="0" smtClean="0"/>
              <a:t>Also check the Test Administrator Manual for additional roster information if you are handling those at the district</a:t>
            </a:r>
          </a:p>
          <a:p>
            <a:r>
              <a:rPr lang="en-US" dirty="0" smtClean="0"/>
              <a:t>Activate your KITE Educator Portal account</a:t>
            </a:r>
          </a:p>
          <a:p>
            <a:pPr lvl="1"/>
            <a:r>
              <a:rPr lang="en-US" dirty="0" smtClean="0"/>
              <a:t>Contact your DAC if you have not been added, they should add you and then send a request to update your role</a:t>
            </a:r>
          </a:p>
          <a:p>
            <a:r>
              <a:rPr lang="en-US" dirty="0" smtClean="0"/>
              <a:t>Review your Organization data and let me know if anything is incorrect</a:t>
            </a:r>
          </a:p>
          <a:p>
            <a:pPr lvl="1"/>
            <a:r>
              <a:rPr lang="en-US" dirty="0" smtClean="0"/>
              <a:t>State Organizational Table CO (</a:t>
            </a:r>
            <a:r>
              <a:rPr lang="en-US" dirty="0" err="1" smtClean="0"/>
              <a:t>xls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Steward Checklist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055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teacher, student, and roster data</a:t>
            </a:r>
          </a:p>
          <a:p>
            <a:r>
              <a:rPr lang="en-US" dirty="0"/>
              <a:t>Validate data for accuracy</a:t>
            </a:r>
          </a:p>
          <a:p>
            <a:pPr lvl="1"/>
            <a:r>
              <a:rPr lang="en-US" dirty="0"/>
              <a:t>Send test email messages to users</a:t>
            </a:r>
          </a:p>
          <a:p>
            <a:pPr lvl="1"/>
            <a:r>
              <a:rPr lang="en-US" dirty="0"/>
              <a:t>Confirm that Teachers and Students are linked to the correct </a:t>
            </a:r>
            <a:r>
              <a:rPr lang="en-US" dirty="0" smtClean="0"/>
              <a:t>school/schools</a:t>
            </a:r>
          </a:p>
          <a:p>
            <a:pPr lvl="1"/>
            <a:r>
              <a:rPr lang="en-US" dirty="0" smtClean="0"/>
              <a:t>Confirm that Teachers and Students are linked correctly on rosters</a:t>
            </a:r>
          </a:p>
          <a:p>
            <a:pPr lvl="1"/>
            <a:r>
              <a:rPr lang="en-US" dirty="0" smtClean="0"/>
              <a:t>If the school is handling the roster, be sure they have the correct Educator ID for their Teachers</a:t>
            </a:r>
          </a:p>
          <a:p>
            <a:r>
              <a:rPr lang="en-US" dirty="0" smtClean="0"/>
              <a:t>Upload User file to Educator Portal</a:t>
            </a:r>
          </a:p>
          <a:p>
            <a:pPr lvl="1"/>
            <a:r>
              <a:rPr lang="en-US" dirty="0" smtClean="0"/>
              <a:t>User Template (csv)</a:t>
            </a:r>
          </a:p>
          <a:p>
            <a:r>
              <a:rPr lang="en-US" dirty="0" smtClean="0"/>
              <a:t>Assign user roles where necessary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Steward Checklist,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08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Enrollment and Roster files to Educator </a:t>
            </a:r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DLM recommends all users, students, and rosters be added by 2/22</a:t>
            </a:r>
          </a:p>
          <a:p>
            <a:pPr lvl="1"/>
            <a:r>
              <a:rPr lang="en-US" dirty="0" smtClean="0"/>
              <a:t>Enrollment Template (csv)</a:t>
            </a:r>
          </a:p>
          <a:p>
            <a:pPr lvl="1"/>
            <a:r>
              <a:rPr lang="en-US" dirty="0" smtClean="0"/>
              <a:t>Roster Template (csv)</a:t>
            </a:r>
          </a:p>
          <a:p>
            <a:r>
              <a:rPr lang="en-US" dirty="0" smtClean="0"/>
              <a:t>Alert Assessment Coordinators and teachers when data uploads are complete</a:t>
            </a:r>
          </a:p>
          <a:p>
            <a:pPr lvl="1"/>
            <a:r>
              <a:rPr lang="en-US" dirty="0" smtClean="0"/>
              <a:t>Rosters need to be completed before teachers can begin the PNP and First Contact surveys</a:t>
            </a:r>
          </a:p>
          <a:p>
            <a:r>
              <a:rPr lang="en-US" dirty="0" smtClean="0"/>
              <a:t>Assist with changes to user, enrollment, and roster data</a:t>
            </a:r>
          </a:p>
          <a:p>
            <a:pPr lvl="1"/>
            <a:r>
              <a:rPr lang="en-US" dirty="0" smtClean="0"/>
              <a:t>Building Coordinators or Teachers should verify that all their students are correctly assigned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Steward Checklist,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425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672558"/>
              </p:ext>
            </p:extLst>
          </p:nvPr>
        </p:nvGraphicFramePr>
        <p:xfrm>
          <a:off x="711752" y="1826271"/>
          <a:ext cx="7819416" cy="435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72"/>
                <a:gridCol w="2606472"/>
                <a:gridCol w="2606472"/>
              </a:tblGrid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 or Activity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 By</a:t>
                      </a:r>
                      <a:endParaRPr lang="en-US" dirty="0"/>
                    </a:p>
                  </a:txBody>
                  <a:tcPr anchor="ctr"/>
                </a:tc>
              </a:tr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 Data Steward</a:t>
                      </a:r>
                      <a:r>
                        <a:rPr lang="en-US" baseline="0" dirty="0" smtClean="0"/>
                        <a:t> to KITE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</a:t>
                      </a:r>
                      <a:r>
                        <a:rPr lang="en-US" baseline="0" dirty="0" smtClean="0"/>
                        <a:t>r 31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 School</a:t>
                      </a:r>
                      <a:r>
                        <a:rPr lang="en-US" baseline="0" dirty="0" smtClean="0"/>
                        <a:t> Users to KITE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2/22/2015</a:t>
                      </a:r>
                    </a:p>
                  </a:txBody>
                  <a:tcPr anchor="ctr"/>
                </a:tc>
              </a:tr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 Enrollment</a:t>
                      </a:r>
                      <a:r>
                        <a:rPr lang="en-US" baseline="0" dirty="0" smtClean="0"/>
                        <a:t> Data to KITE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Now</a:t>
                      </a:r>
                      <a:r>
                        <a:rPr lang="en-US" baseline="0" dirty="0" smtClean="0"/>
                        <a:t> (or after interchange upload deadline)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2/22/2015</a:t>
                      </a:r>
                      <a:endParaRPr lang="en-US" dirty="0"/>
                    </a:p>
                  </a:txBody>
                  <a:tcPr anchor="ctr"/>
                </a:tc>
              </a:tr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</a:t>
                      </a:r>
                      <a:r>
                        <a:rPr lang="en-US" baseline="0" dirty="0" smtClean="0"/>
                        <a:t> Roster Data to KITE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 Enrollment upload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2/22/2015</a:t>
                      </a:r>
                      <a:endParaRPr lang="en-US" dirty="0"/>
                    </a:p>
                  </a:txBody>
                  <a:tcPr anchor="ctr"/>
                </a:tc>
              </a:tr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DLM</a:t>
                      </a:r>
                      <a:r>
                        <a:rPr lang="en-US" baseline="0" dirty="0" smtClean="0"/>
                        <a:t> Data Clean Up Window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2/23/2015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3/13/2015</a:t>
                      </a:r>
                      <a:endParaRPr lang="en-US" dirty="0"/>
                    </a:p>
                  </a:txBody>
                  <a:tcPr anchor="ctr"/>
                </a:tc>
              </a:tr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Testing Window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4/13/2015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5/15/2015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4742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DLM Helpdesk contact information is in every manual</a:t>
            </a:r>
          </a:p>
          <a:p>
            <a:pPr lvl="1"/>
            <a:r>
              <a:rPr lang="en-US" dirty="0" smtClean="0"/>
              <a:t>Phone: 1-855-277-9751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DLM-Support@ku.edu</a:t>
            </a:r>
            <a:endParaRPr lang="en-US" dirty="0" smtClean="0"/>
          </a:p>
          <a:p>
            <a:r>
              <a:rPr lang="en-US" dirty="0" smtClean="0"/>
              <a:t>They can help with:</a:t>
            </a:r>
          </a:p>
          <a:p>
            <a:pPr lvl="1"/>
            <a:r>
              <a:rPr lang="en-US" dirty="0" smtClean="0"/>
              <a:t>Testing environment issues</a:t>
            </a:r>
            <a:endParaRPr lang="en-US" dirty="0"/>
          </a:p>
          <a:p>
            <a:pPr lvl="1"/>
            <a:r>
              <a:rPr lang="en-US" dirty="0" smtClean="0"/>
              <a:t>Test administration and user account issues</a:t>
            </a:r>
          </a:p>
          <a:p>
            <a:pPr lvl="1"/>
            <a:r>
              <a:rPr lang="en-US" dirty="0" smtClean="0"/>
              <a:t>Student information issues</a:t>
            </a:r>
          </a:p>
          <a:p>
            <a:pPr lvl="1"/>
            <a:r>
              <a:rPr lang="en-US" dirty="0" smtClean="0"/>
              <a:t>Anything in KITE that doesn’t make sense!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DLM Helpdesk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9366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Data Steward</a:t>
            </a:r>
          </a:p>
          <a:p>
            <a:pPr lvl="1"/>
            <a:r>
              <a:rPr lang="en-US" dirty="0" smtClean="0"/>
              <a:t>Jasmine Carey – 303-866-6634; carey_j@cde.state.co.us</a:t>
            </a:r>
          </a:p>
          <a:p>
            <a:r>
              <a:rPr lang="en-US" dirty="0" smtClean="0"/>
              <a:t>I </a:t>
            </a:r>
            <a:r>
              <a:rPr lang="en-US" dirty="0"/>
              <a:t>will be available for help with:</a:t>
            </a:r>
          </a:p>
          <a:p>
            <a:pPr lvl="1"/>
            <a:r>
              <a:rPr lang="en-US" dirty="0"/>
              <a:t>District User Accounts (also be sure to </a:t>
            </a:r>
            <a:r>
              <a:rPr lang="en-US" dirty="0" smtClean="0"/>
              <a:t>cc Mira: monroe_m@cde.state.co.us)</a:t>
            </a:r>
          </a:p>
          <a:p>
            <a:pPr lvl="1"/>
            <a:r>
              <a:rPr lang="en-US" dirty="0" smtClean="0"/>
              <a:t>Organization data updates</a:t>
            </a:r>
          </a:p>
          <a:p>
            <a:pPr lvl="1"/>
            <a:r>
              <a:rPr lang="en-US" dirty="0" smtClean="0"/>
              <a:t>Requesting student enrollment data</a:t>
            </a:r>
            <a:endParaRPr lang="en-US" dirty="0"/>
          </a:p>
          <a:p>
            <a:pPr lvl="1"/>
            <a:r>
              <a:rPr lang="en-US" dirty="0"/>
              <a:t>Student data </a:t>
            </a:r>
            <a:r>
              <a:rPr lang="en-US" dirty="0" smtClean="0"/>
              <a:t>issues </a:t>
            </a:r>
            <a:r>
              <a:rPr lang="en-US" dirty="0"/>
              <a:t>if </a:t>
            </a:r>
            <a:r>
              <a:rPr lang="en-US" dirty="0" smtClean="0"/>
              <a:t>we uploaded your data</a:t>
            </a:r>
          </a:p>
          <a:p>
            <a:pPr lvl="1"/>
            <a:r>
              <a:rPr lang="en-US" dirty="0" smtClean="0"/>
              <a:t>General timeline or procedure questions</a:t>
            </a:r>
          </a:p>
          <a:p>
            <a:r>
              <a:rPr lang="en-US" dirty="0" smtClean="0"/>
              <a:t>You DO NOT need to contact us to:</a:t>
            </a:r>
          </a:p>
          <a:p>
            <a:pPr lvl="1"/>
            <a:r>
              <a:rPr lang="en-US" dirty="0" smtClean="0"/>
              <a:t>Add or remove students from an organization</a:t>
            </a:r>
          </a:p>
          <a:p>
            <a:pPr lvl="1"/>
            <a:r>
              <a:rPr lang="en-US" dirty="0" smtClean="0"/>
              <a:t>Add or remove school level users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CDE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098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37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242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7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</p:spPr>
        <p:txBody>
          <a:bodyPr/>
          <a:lstStyle/>
          <a:p>
            <a:r>
              <a:rPr lang="en-US" dirty="0" smtClean="0"/>
              <a:t>Setting up your account</a:t>
            </a:r>
          </a:p>
          <a:p>
            <a:pPr lvl="1"/>
            <a:r>
              <a:rPr lang="en-US" dirty="0" smtClean="0"/>
              <a:t>Data Stewards must be added by CDE to give them the District Test Coordinator Role</a:t>
            </a:r>
          </a:p>
          <a:p>
            <a:pPr lvl="1"/>
            <a:r>
              <a:rPr lang="en-US" dirty="0" smtClean="0"/>
              <a:t>DACs should let me or Mira know who to add</a:t>
            </a:r>
          </a:p>
          <a:p>
            <a:pPr lvl="1"/>
            <a:r>
              <a:rPr lang="en-US" dirty="0" smtClean="0"/>
              <a:t>You’ll receive an email with a link to set up the account, it will expire in 20 days</a:t>
            </a:r>
          </a:p>
          <a:p>
            <a:pPr lvl="1"/>
            <a:r>
              <a:rPr lang="en-US" dirty="0" smtClean="0"/>
              <a:t>The email will come from kite-support@ku.edu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KITE Educator Portal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03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set up your account, log in to KITE Educator Portal</a:t>
            </a:r>
          </a:p>
          <a:p>
            <a:pPr lvl="1"/>
            <a:r>
              <a:rPr lang="en-US" dirty="0">
                <a:hlinkClick r:id="rId2"/>
              </a:rPr>
              <a:t>https://educator.cete.us/AART/logIn.htm</a:t>
            </a:r>
            <a:endParaRPr lang="en-US" dirty="0" smtClean="0"/>
          </a:p>
          <a:p>
            <a:pPr lvl="1"/>
            <a:r>
              <a:rPr lang="en-US" dirty="0" smtClean="0"/>
              <a:t>If you’ve forgotten your password, use the link below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KITE Login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0" t="10883" r="14464" b="44374"/>
          <a:stretch/>
        </p:blipFill>
        <p:spPr bwMode="auto">
          <a:xfrm>
            <a:off x="2503323" y="3268493"/>
            <a:ext cx="4043392" cy="33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679004" y="5573958"/>
            <a:ext cx="865762" cy="204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Stewards are responsible for uploading district data to KITE</a:t>
            </a:r>
          </a:p>
          <a:p>
            <a:pPr lvl="1"/>
            <a:r>
              <a:rPr lang="en-US" dirty="0" smtClean="0"/>
              <a:t>Users – School personnel, Teachers, Test Administrators</a:t>
            </a:r>
          </a:p>
          <a:p>
            <a:pPr lvl="1"/>
            <a:r>
              <a:rPr lang="en-US" dirty="0" smtClean="0"/>
              <a:t>Students – Enrollment Data</a:t>
            </a:r>
          </a:p>
          <a:p>
            <a:pPr lvl="1"/>
            <a:r>
              <a:rPr lang="en-US" dirty="0" smtClean="0"/>
              <a:t>Rosters – Link from Teachers to 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6794" t="8975" r="6539" b="49679"/>
          <a:stretch/>
        </p:blipFill>
        <p:spPr bwMode="auto">
          <a:xfrm>
            <a:off x="1667807" y="3919571"/>
            <a:ext cx="5433384" cy="2345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Up Arrow 5"/>
          <p:cNvSpPr/>
          <p:nvPr/>
        </p:nvSpPr>
        <p:spPr>
          <a:xfrm>
            <a:off x="5058383" y="5466945"/>
            <a:ext cx="165370" cy="65953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961744" y="5466945"/>
            <a:ext cx="165370" cy="65953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551889" y="5466945"/>
            <a:ext cx="165370" cy="65953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Upload Template</a:t>
            </a:r>
          </a:p>
          <a:p>
            <a:r>
              <a:rPr lang="en-US" dirty="0" smtClean="0"/>
              <a:t>Fields:</a:t>
            </a:r>
          </a:p>
          <a:p>
            <a:pPr lvl="1"/>
            <a:r>
              <a:rPr lang="en-US" dirty="0" err="1"/>
              <a:t>Legal_First_Name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Legal_Last_Name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Educator_Identifier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State Assigned EDID, only required for Teachers (If you don’t know what this is check with your HR)</a:t>
            </a:r>
          </a:p>
          <a:p>
            <a:pPr lvl="1"/>
            <a:r>
              <a:rPr lang="en-US" dirty="0" smtClean="0"/>
              <a:t>Email </a:t>
            </a:r>
          </a:p>
          <a:p>
            <a:pPr lvl="1"/>
            <a:r>
              <a:rPr lang="en-US" dirty="0" smtClean="0"/>
              <a:t>Organization</a:t>
            </a:r>
          </a:p>
          <a:p>
            <a:pPr lvl="2"/>
            <a:r>
              <a:rPr lang="en-US" dirty="0" smtClean="0"/>
              <a:t>Combined district and school code (DDDDSSSS)</a:t>
            </a:r>
          </a:p>
          <a:p>
            <a:pPr lvl="1"/>
            <a:r>
              <a:rPr lang="en-US" dirty="0" err="1" smtClean="0"/>
              <a:t>Organization_Level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Uploading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85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this page select Colorado and then the District</a:t>
            </a:r>
          </a:p>
          <a:p>
            <a:r>
              <a:rPr lang="en-US" dirty="0" smtClean="0"/>
              <a:t>Select the file you want to upload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User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5770" t="9615" r="4487" b="12500"/>
          <a:stretch/>
        </p:blipFill>
        <p:spPr bwMode="auto">
          <a:xfrm>
            <a:off x="2282965" y="3033205"/>
            <a:ext cx="4500245" cy="3093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then get a screen showing the successfully uploaded users</a:t>
            </a:r>
          </a:p>
          <a:p>
            <a:r>
              <a:rPr lang="en-US" dirty="0" smtClean="0"/>
              <a:t>There will be message “Upload Completed Normally. Records Created: X Rejected: X” followed by a “View Details” link</a:t>
            </a:r>
          </a:p>
          <a:p>
            <a:r>
              <a:rPr lang="en-US" dirty="0" smtClean="0"/>
              <a:t>View Details will give you the reason that any user records were rejected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User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9627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BCo CDE MS Color Palette FINAL">
      <a:dk1>
        <a:srgbClr val="5C6670"/>
      </a:dk1>
      <a:lt1>
        <a:sysClr val="window" lastClr="FFFFFF"/>
      </a:lt1>
      <a:dk2>
        <a:srgbClr val="8FC6E8"/>
      </a:dk2>
      <a:lt2>
        <a:srgbClr val="D3CCBC"/>
      </a:lt2>
      <a:accent1>
        <a:srgbClr val="488BC9"/>
      </a:accent1>
      <a:accent2>
        <a:srgbClr val="FFC846"/>
      </a:accent2>
      <a:accent3>
        <a:srgbClr val="8DC63F"/>
      </a:accent3>
      <a:accent4>
        <a:srgbClr val="6D3A5D"/>
      </a:accent4>
      <a:accent5>
        <a:srgbClr val="46797A"/>
      </a:accent5>
      <a:accent6>
        <a:srgbClr val="EF7521"/>
      </a:accent6>
      <a:hlink>
        <a:srgbClr val="101E8E"/>
      </a:hlink>
      <a:folHlink>
        <a:srgbClr val="1837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9079</TotalTime>
  <Words>2047</Words>
  <Application>Microsoft Office PowerPoint</Application>
  <PresentationFormat>On-screen Show (4:3)</PresentationFormat>
  <Paragraphs>428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CDE THEME</vt:lpstr>
      <vt:lpstr>DLM Data Steward Training</vt:lpstr>
      <vt:lpstr>Overview</vt:lpstr>
      <vt:lpstr>Manuals and Templates</vt:lpstr>
      <vt:lpstr>KITE Educator Portal</vt:lpstr>
      <vt:lpstr>KITE Login</vt:lpstr>
      <vt:lpstr>Uploading Data</vt:lpstr>
      <vt:lpstr>Batch Uploading Users</vt:lpstr>
      <vt:lpstr>Upload User File</vt:lpstr>
      <vt:lpstr>Upload User File</vt:lpstr>
      <vt:lpstr>Troubleshooting User File</vt:lpstr>
      <vt:lpstr>Manually Adding Users</vt:lpstr>
      <vt:lpstr>Assigned User Roles</vt:lpstr>
      <vt:lpstr>User Roles - Teacher</vt:lpstr>
      <vt:lpstr>Assigning User Roles</vt:lpstr>
      <vt:lpstr>Assigning User Roles</vt:lpstr>
      <vt:lpstr>District Level Users</vt:lpstr>
      <vt:lpstr>Student Enrollment</vt:lpstr>
      <vt:lpstr>Student Enrollment File Fields</vt:lpstr>
      <vt:lpstr>Student Enrollment File Fields</vt:lpstr>
      <vt:lpstr>Student Enrollment Fields Additional Information</vt:lpstr>
      <vt:lpstr>Adding Students Manually</vt:lpstr>
      <vt:lpstr>Options for Districts</vt:lpstr>
      <vt:lpstr>Removing Students from KITE</vt:lpstr>
      <vt:lpstr>Moving Students</vt:lpstr>
      <vt:lpstr>Student Roster File</vt:lpstr>
      <vt:lpstr>Roster File Layout</vt:lpstr>
      <vt:lpstr>Adding Rosters Manually</vt:lpstr>
      <vt:lpstr>Changing Rosters Manually</vt:lpstr>
      <vt:lpstr>Roster File Troubleshooting</vt:lpstr>
      <vt:lpstr>Checking Your Uploads</vt:lpstr>
      <vt:lpstr>Data Steward Checklist</vt:lpstr>
      <vt:lpstr>Data Steward Checklist, con’t</vt:lpstr>
      <vt:lpstr>Data Steward Checklist, con’t</vt:lpstr>
      <vt:lpstr>Timeline</vt:lpstr>
      <vt:lpstr>DLM Helpdesk</vt:lpstr>
      <vt:lpstr>Contacting CDE</vt:lpstr>
      <vt:lpstr>Questions?</vt:lpstr>
      <vt:lpstr>Thank you!</vt:lpstr>
    </vt:vector>
  </TitlesOfParts>
  <Company>Colorado State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Carey, Jasmine</cp:lastModifiedBy>
  <cp:revision>164</cp:revision>
  <cp:lastPrinted>2012-08-20T17:42:27Z</cp:lastPrinted>
  <dcterms:created xsi:type="dcterms:W3CDTF">2012-07-16T02:29:43Z</dcterms:created>
  <dcterms:modified xsi:type="dcterms:W3CDTF">2014-12-09T23:50:32Z</dcterms:modified>
</cp:coreProperties>
</file>