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4"/>
  </p:notesMasterIdLst>
  <p:sldIdLst>
    <p:sldId id="268" r:id="rId2"/>
    <p:sldId id="302" r:id="rId3"/>
    <p:sldId id="303" r:id="rId4"/>
    <p:sldId id="290" r:id="rId5"/>
    <p:sldId id="310" r:id="rId6"/>
    <p:sldId id="399" r:id="rId7"/>
    <p:sldId id="311" r:id="rId8"/>
    <p:sldId id="304" r:id="rId9"/>
    <p:sldId id="305" r:id="rId10"/>
    <p:sldId id="389" r:id="rId11"/>
    <p:sldId id="324" r:id="rId12"/>
    <p:sldId id="388" r:id="rId13"/>
    <p:sldId id="390" r:id="rId14"/>
    <p:sldId id="392" r:id="rId15"/>
    <p:sldId id="393" r:id="rId16"/>
    <p:sldId id="395" r:id="rId17"/>
    <p:sldId id="394" r:id="rId18"/>
    <p:sldId id="396" r:id="rId19"/>
    <p:sldId id="397" r:id="rId20"/>
    <p:sldId id="398" r:id="rId21"/>
    <p:sldId id="298" r:id="rId22"/>
    <p:sldId id="295" r:id="rId23"/>
    <p:sldId id="325" r:id="rId24"/>
    <p:sldId id="326" r:id="rId25"/>
    <p:sldId id="296" r:id="rId26"/>
    <p:sldId id="339" r:id="rId27"/>
    <p:sldId id="341" r:id="rId28"/>
    <p:sldId id="327" r:id="rId29"/>
    <p:sldId id="328" r:id="rId30"/>
    <p:sldId id="329" r:id="rId31"/>
    <p:sldId id="330" r:id="rId32"/>
    <p:sldId id="340" r:id="rId33"/>
    <p:sldId id="332" r:id="rId34"/>
    <p:sldId id="375" r:id="rId35"/>
    <p:sldId id="376" r:id="rId36"/>
    <p:sldId id="377" r:id="rId37"/>
    <p:sldId id="378" r:id="rId38"/>
    <p:sldId id="379" r:id="rId39"/>
    <p:sldId id="380" r:id="rId40"/>
    <p:sldId id="381" r:id="rId41"/>
    <p:sldId id="382" r:id="rId42"/>
    <p:sldId id="383" r:id="rId43"/>
    <p:sldId id="384" r:id="rId44"/>
    <p:sldId id="297" r:id="rId45"/>
    <p:sldId id="369" r:id="rId46"/>
    <p:sldId id="309" r:id="rId47"/>
    <p:sldId id="372" r:id="rId48"/>
    <p:sldId id="371" r:id="rId49"/>
    <p:sldId id="370" r:id="rId50"/>
    <p:sldId id="347" r:id="rId51"/>
    <p:sldId id="348" r:id="rId52"/>
    <p:sldId id="349" r:id="rId53"/>
    <p:sldId id="350" r:id="rId54"/>
    <p:sldId id="351" r:id="rId55"/>
    <p:sldId id="352" r:id="rId56"/>
    <p:sldId id="353" r:id="rId57"/>
    <p:sldId id="354" r:id="rId58"/>
    <p:sldId id="355" r:id="rId59"/>
    <p:sldId id="356" r:id="rId60"/>
    <p:sldId id="357" r:id="rId61"/>
    <p:sldId id="359" r:id="rId62"/>
    <p:sldId id="322" r:id="rId63"/>
    <p:sldId id="323" r:id="rId64"/>
    <p:sldId id="374" r:id="rId65"/>
    <p:sldId id="360" r:id="rId66"/>
    <p:sldId id="361" r:id="rId67"/>
    <p:sldId id="362" r:id="rId68"/>
    <p:sldId id="363" r:id="rId69"/>
    <p:sldId id="364" r:id="rId70"/>
    <p:sldId id="365" r:id="rId71"/>
    <p:sldId id="366" r:id="rId72"/>
    <p:sldId id="367" r:id="rId73"/>
    <p:sldId id="368" r:id="rId74"/>
    <p:sldId id="385" r:id="rId75"/>
    <p:sldId id="315" r:id="rId76"/>
    <p:sldId id="278" r:id="rId77"/>
    <p:sldId id="279" r:id="rId78"/>
    <p:sldId id="281" r:id="rId79"/>
    <p:sldId id="282" r:id="rId80"/>
    <p:sldId id="283" r:id="rId81"/>
    <p:sldId id="284" r:id="rId82"/>
    <p:sldId id="285" r:id="rId83"/>
    <p:sldId id="286" r:id="rId84"/>
    <p:sldId id="288" r:id="rId85"/>
    <p:sldId id="299" r:id="rId86"/>
    <p:sldId id="373" r:id="rId87"/>
    <p:sldId id="387" r:id="rId88"/>
    <p:sldId id="300" r:id="rId89"/>
    <p:sldId id="312" r:id="rId90"/>
    <p:sldId id="301" r:id="rId91"/>
    <p:sldId id="400" r:id="rId92"/>
    <p:sldId id="313" r:id="rId9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846"/>
    <a:srgbClr val="101E8E"/>
    <a:srgbClr val="EF7521"/>
    <a:srgbClr val="46797A"/>
    <a:srgbClr val="86BE40"/>
    <a:srgbClr val="5C6670"/>
    <a:srgbClr val="488BC9"/>
    <a:srgbClr val="82797A"/>
    <a:srgbClr val="6EC4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8365" autoAdjust="0"/>
  </p:normalViewPr>
  <p:slideViewPr>
    <p:cSldViewPr snapToGrid="0" showGuides="1">
      <p:cViewPr varScale="1">
        <p:scale>
          <a:sx n="115" d="100"/>
          <a:sy n="115" d="100"/>
        </p:scale>
        <p:origin x="-152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9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8FDDF-4F05-43AA-A352-D3BC014618CA}" type="datetimeFigureOut">
              <a:rPr lang="en-US" smtClean="0"/>
              <a:pPr/>
              <a:t>12/18/2018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AB643-1C83-46B1-A4FF-8E4A58FA665A}" type="slidenum">
              <a:rPr lang="en-US" smtClean="0"/>
              <a:pPr/>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pPr/>
              <a:t>16</a:t>
            </a:fld>
            <a:endParaRPr lang="en-US"/>
          </a:p>
        </p:txBody>
      </p:sp>
    </p:spTree>
    <p:extLst>
      <p:ext uri="{BB962C8B-B14F-4D97-AF65-F5344CB8AC3E}">
        <p14:creationId xmlns:p14="http://schemas.microsoft.com/office/powerpoint/2010/main" val="2682762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12/18/2018</a:t>
            </a:fld>
            <a:endParaRPr lang="en-US"/>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12/18/2018</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12/18/2018</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12/18/2018</a:t>
            </a:fld>
            <a:endParaRPr lang="en-US"/>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12/18/2018</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12/18/2018</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12/18/2018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12/18/2018</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21.jp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8.xml"/><Relationship Id="rId4" Type="http://schemas.openxmlformats.org/officeDocument/2006/relationships/image" Target="../media/image85.png"/></Relationships>
</file>

<file path=ppt/slides/_rels/slide8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mailto:Carey_j@cde.state.co.us" TargetMode="External"/><Relationship Id="rId2" Type="http://schemas.openxmlformats.org/officeDocument/2006/relationships/hyperlink" Target="mailto:Roden_m@cde.state.co.us" TargetMode="External"/><Relationship Id="rId1" Type="http://schemas.openxmlformats.org/officeDocument/2006/relationships/slideLayout" Target="../slideLayouts/slideLayout4.xml"/><Relationship Id="rId4" Type="http://schemas.openxmlformats.org/officeDocument/2006/relationships/hyperlink" Target="mailto:Hererra_g@cde.state.co.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Trebuchet MS" pitchFamily="34" charset="0"/>
              </a:rPr>
              <a:t>CoAlt: ELA and Math (DLM</a:t>
            </a:r>
            <a:r>
              <a:rPr lang="en-US" dirty="0" smtClean="0"/>
              <a:t>)</a:t>
            </a:r>
          </a:p>
          <a:p>
            <a:r>
              <a:rPr lang="en-US" dirty="0" smtClean="0"/>
              <a:t>DAC Activities</a:t>
            </a:r>
          </a:p>
          <a:p>
            <a:r>
              <a:rPr lang="en-US" dirty="0" smtClean="0"/>
              <a:t>2019</a:t>
            </a:r>
            <a:endParaRPr lang="en-US" dirty="0"/>
          </a:p>
        </p:txBody>
      </p:sp>
    </p:spTree>
    <p:extLst>
      <p:ext uri="{BB962C8B-B14F-4D97-AF65-F5344CB8AC3E}">
        <p14:creationId xmlns:p14="http://schemas.microsoft.com/office/powerpoint/2010/main" val="3863580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254827" y="876901"/>
            <a:ext cx="3194050" cy="1176655"/>
          </a:xfrm>
          <a:prstGeom prst="rect">
            <a:avLst/>
          </a:prstGeom>
          <a:ln w="3175">
            <a:solidFill>
              <a:schemeClr val="tx1"/>
            </a:solidFill>
          </a:ln>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856812" y="2198063"/>
            <a:ext cx="3509010" cy="940435"/>
          </a:xfrm>
          <a:prstGeom prst="rect">
            <a:avLst/>
          </a:prstGeom>
          <a:ln w="0">
            <a:solidFill>
              <a:schemeClr val="tx1"/>
            </a:solidFill>
          </a:ln>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2677121" y="3426039"/>
            <a:ext cx="4465955" cy="2495550"/>
          </a:xfrm>
          <a:prstGeom prst="rect">
            <a:avLst/>
          </a:prstGeom>
          <a:ln w="3175">
            <a:solidFill>
              <a:schemeClr val="tx1"/>
            </a:solidFill>
          </a:ln>
        </p:spPr>
      </p:pic>
    </p:spTree>
    <p:extLst>
      <p:ext uri="{BB962C8B-B14F-4D97-AF65-F5344CB8AC3E}">
        <p14:creationId xmlns:p14="http://schemas.microsoft.com/office/powerpoint/2010/main" val="2525220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237" y="1111755"/>
            <a:ext cx="7886700" cy="3988160"/>
          </a:xfrm>
          <a:ln>
            <a:solidFill>
              <a:schemeClr val="tx1"/>
            </a:solidFill>
          </a:ln>
        </p:spPr>
      </p:pic>
      <p:sp>
        <p:nvSpPr>
          <p:cNvPr id="3" name="Title 2"/>
          <p:cNvSpPr>
            <a:spLocks noGrp="1"/>
          </p:cNvSpPr>
          <p:nvPr>
            <p:ph type="title"/>
          </p:nvPr>
        </p:nvSpPr>
        <p:spPr/>
        <p:txBody>
          <a:bodyPr/>
          <a:lstStyle/>
          <a:p>
            <a:r>
              <a:rPr lang="en-US" dirty="0" smtClean="0"/>
              <a:t>User Upload Template</a:t>
            </a:r>
            <a:endParaRPr lang="en-US" dirty="0"/>
          </a:p>
        </p:txBody>
      </p:sp>
      <p:sp>
        <p:nvSpPr>
          <p:cNvPr id="5" name="Rectangle 4"/>
          <p:cNvSpPr/>
          <p:nvPr/>
        </p:nvSpPr>
        <p:spPr>
          <a:xfrm>
            <a:off x="476412" y="3221096"/>
            <a:ext cx="7568772" cy="369332"/>
          </a:xfrm>
          <a:prstGeom prst="rect">
            <a:avLst/>
          </a:prstGeom>
          <a:solidFill>
            <a:schemeClr val="accent1">
              <a:lumMod val="20000"/>
              <a:lumOff val="80000"/>
            </a:schemeClr>
          </a:solidFill>
          <a:ln>
            <a:solidFill>
              <a:schemeClr val="tx1"/>
            </a:solidFill>
          </a:ln>
        </p:spPr>
        <p:txBody>
          <a:bodyPr wrap="square">
            <a:spAutoFit/>
          </a:bodyPr>
          <a:lstStyle/>
          <a:p>
            <a:r>
              <a:rPr lang="en-US" dirty="0"/>
              <a:t>http://dynamiclearningmaps.org/sites/default/files/User_Upload_Template.csv</a:t>
            </a:r>
          </a:p>
        </p:txBody>
      </p:sp>
    </p:spTree>
    <p:extLst>
      <p:ext uri="{BB962C8B-B14F-4D97-AF65-F5344CB8AC3E}">
        <p14:creationId xmlns:p14="http://schemas.microsoft.com/office/powerpoint/2010/main" val="1774945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862012"/>
            <a:ext cx="8772525"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8834" y="4657397"/>
            <a:ext cx="6315319"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Use the assigned district email address at the Educator Identifier, </a:t>
            </a:r>
          </a:p>
          <a:p>
            <a:r>
              <a:rPr lang="en-US" dirty="0" smtClean="0"/>
              <a:t>DO NOT use teacher employee or license number (it’s PII)</a:t>
            </a:r>
            <a:endParaRPr lang="en-US" dirty="0"/>
          </a:p>
        </p:txBody>
      </p:sp>
      <p:sp>
        <p:nvSpPr>
          <p:cNvPr id="6" name="Rectangle 5"/>
          <p:cNvSpPr/>
          <p:nvPr/>
        </p:nvSpPr>
        <p:spPr>
          <a:xfrm>
            <a:off x="185738" y="5972673"/>
            <a:ext cx="8782849" cy="307777"/>
          </a:xfrm>
          <a:prstGeom prst="rect">
            <a:avLst/>
          </a:prstGeom>
          <a:ln>
            <a:solidFill>
              <a:schemeClr val="tx1"/>
            </a:solidFill>
          </a:ln>
        </p:spPr>
        <p:txBody>
          <a:bodyPr wrap="square">
            <a:spAutoFit/>
          </a:bodyPr>
          <a:lstStyle/>
          <a:p>
            <a:r>
              <a:rPr lang="en-US" sz="1400" dirty="0"/>
              <a:t>https://dynamiclearningmaps.org/sites/default/files/documents/Manuals_Blueprints/Data_Management_Manual.pdf</a:t>
            </a:r>
          </a:p>
        </p:txBody>
      </p:sp>
    </p:spTree>
    <p:extLst>
      <p:ext uri="{BB962C8B-B14F-4D97-AF65-F5344CB8AC3E}">
        <p14:creationId xmlns:p14="http://schemas.microsoft.com/office/powerpoint/2010/main" val="642380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437989" y="724697"/>
            <a:ext cx="7545721" cy="1880190"/>
          </a:xfrm>
          <a:prstGeom prst="rect">
            <a:avLst/>
          </a:prstGeom>
          <a:ln w="3175">
            <a:solidFill>
              <a:schemeClr val="tx1"/>
            </a:solidFill>
          </a:ln>
        </p:spPr>
      </p:pic>
      <p:sp>
        <p:nvSpPr>
          <p:cNvPr id="3" name="TextBox 2"/>
          <p:cNvSpPr txBox="1"/>
          <p:nvPr/>
        </p:nvSpPr>
        <p:spPr>
          <a:xfrm>
            <a:off x="192100" y="3234977"/>
            <a:ext cx="8193397" cy="2031325"/>
          </a:xfrm>
          <a:prstGeom prst="rect">
            <a:avLst/>
          </a:prstGeom>
          <a:solidFill>
            <a:schemeClr val="accent1">
              <a:lumMod val="20000"/>
              <a:lumOff val="80000"/>
            </a:schemeClr>
          </a:solidFill>
          <a:ln>
            <a:solidFill>
              <a:schemeClr val="tx1"/>
            </a:solidFill>
          </a:ln>
        </p:spPr>
        <p:txBody>
          <a:bodyPr wrap="none" rtlCol="0">
            <a:spAutoFit/>
          </a:bodyPr>
          <a:lstStyle/>
          <a:p>
            <a:r>
              <a:rPr lang="en-CA" dirty="0"/>
              <a:t>If a file is rejected, the error file will indicate the line(s) where the error occurred and </a:t>
            </a:r>
            <a:endParaRPr lang="en-CA" dirty="0" smtClean="0"/>
          </a:p>
          <a:p>
            <a:r>
              <a:rPr lang="en-CA" dirty="0" smtClean="0"/>
              <a:t>the </a:t>
            </a:r>
            <a:r>
              <a:rPr lang="en-CA" dirty="0"/>
              <a:t>reason(s) the line was not valid. Correct the data and upload </a:t>
            </a:r>
            <a:r>
              <a:rPr lang="en-CA" dirty="0" smtClean="0"/>
              <a:t>again.</a:t>
            </a:r>
            <a:endParaRPr lang="en-US" dirty="0"/>
          </a:p>
          <a:p>
            <a:endParaRPr lang="en-US" dirty="0"/>
          </a:p>
          <a:p>
            <a:r>
              <a:rPr lang="en-CA" dirty="0" smtClean="0"/>
              <a:t>Attempting </a:t>
            </a:r>
            <a:r>
              <a:rPr lang="en-CA" dirty="0"/>
              <a:t>to upload the file with the incorrect template will cause an error. </a:t>
            </a:r>
            <a:endParaRPr lang="en-CA" dirty="0" smtClean="0"/>
          </a:p>
          <a:p>
            <a:r>
              <a:rPr lang="en-CA" dirty="0" smtClean="0"/>
              <a:t>Use </a:t>
            </a:r>
            <a:r>
              <a:rPr lang="en-CA" dirty="0"/>
              <a:t>the most recent version of the template.</a:t>
            </a:r>
            <a:br>
              <a:rPr lang="en-CA" dirty="0"/>
            </a:br>
            <a:r>
              <a:rPr lang="en-CA" dirty="0"/>
              <a:t/>
            </a:r>
            <a:br>
              <a:rPr lang="en-CA" dirty="0"/>
            </a:br>
            <a:r>
              <a:rPr lang="en-CA" dirty="0"/>
              <a:t>Each row in the CSV file is one record. </a:t>
            </a:r>
            <a:endParaRPr lang="en-US" dirty="0"/>
          </a:p>
        </p:txBody>
      </p:sp>
    </p:spTree>
    <p:extLst>
      <p:ext uri="{BB962C8B-B14F-4D97-AF65-F5344CB8AC3E}">
        <p14:creationId xmlns:p14="http://schemas.microsoft.com/office/powerpoint/2010/main" val="4115223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72" y="1790379"/>
            <a:ext cx="7664795" cy="3686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3267" y="105736"/>
            <a:ext cx="5038725"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1429230" y="8682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401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5526"/>
            <a:ext cx="6168598" cy="2987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Up Arrow 2"/>
          <p:cNvSpPr/>
          <p:nvPr/>
        </p:nvSpPr>
        <p:spPr>
          <a:xfrm>
            <a:off x="934417" y="3474615"/>
            <a:ext cx="484632"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418" y="3257749"/>
            <a:ext cx="5557198" cy="2761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p Arrow 5"/>
          <p:cNvSpPr/>
          <p:nvPr/>
        </p:nvSpPr>
        <p:spPr>
          <a:xfrm rot="5400000">
            <a:off x="2399704" y="4495311"/>
            <a:ext cx="484632"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9785" y="676194"/>
            <a:ext cx="5531835" cy="36933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Inactivate any staff no longer employed with your district</a:t>
            </a:r>
            <a:endParaRPr lang="en-US" dirty="0"/>
          </a:p>
        </p:txBody>
      </p:sp>
    </p:spTree>
    <p:extLst>
      <p:ext uri="{BB962C8B-B14F-4D97-AF65-F5344CB8AC3E}">
        <p14:creationId xmlns:p14="http://schemas.microsoft.com/office/powerpoint/2010/main" val="88458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454612" y="281888"/>
            <a:ext cx="3194050" cy="1176655"/>
          </a:xfrm>
          <a:prstGeom prst="rect">
            <a:avLst/>
          </a:prstGeom>
          <a:ln w="3175">
            <a:solidFill>
              <a:schemeClr val="tx1"/>
            </a:solidFill>
          </a:ln>
        </p:spPr>
      </p:pic>
      <p:pic>
        <p:nvPicPr>
          <p:cNvPr id="3" name="Picture 2"/>
          <p:cNvPicPr/>
          <p:nvPr/>
        </p:nvPicPr>
        <p:blipFill>
          <a:blip r:embed="rId4">
            <a:extLst>
              <a:ext uri="{28A0092B-C50C-407E-A947-70E740481C1C}">
                <a14:useLocalDpi xmlns:a14="http://schemas.microsoft.com/office/drawing/2010/main" val="0"/>
              </a:ext>
            </a:extLst>
          </a:blip>
          <a:stretch>
            <a:fillRect/>
          </a:stretch>
        </p:blipFill>
        <p:spPr>
          <a:xfrm>
            <a:off x="1347748" y="1882700"/>
            <a:ext cx="3467100" cy="941070"/>
          </a:xfrm>
          <a:prstGeom prst="rect">
            <a:avLst/>
          </a:prstGeom>
          <a:ln w="3175">
            <a:solidFill>
              <a:schemeClr val="tx1"/>
            </a:solidFill>
          </a:ln>
        </p:spPr>
      </p:pic>
      <p:pic>
        <p:nvPicPr>
          <p:cNvPr id="4" name="Picture 3"/>
          <p:cNvPicPr/>
          <p:nvPr/>
        </p:nvPicPr>
        <p:blipFill>
          <a:blip r:embed="rId5">
            <a:extLst>
              <a:ext uri="{28A0092B-C50C-407E-A947-70E740481C1C}">
                <a14:useLocalDpi xmlns:a14="http://schemas.microsoft.com/office/drawing/2010/main" val="0"/>
              </a:ext>
            </a:extLst>
          </a:blip>
          <a:stretch>
            <a:fillRect/>
          </a:stretch>
        </p:blipFill>
        <p:spPr>
          <a:xfrm>
            <a:off x="2231350" y="3101020"/>
            <a:ext cx="5166995" cy="1432560"/>
          </a:xfrm>
          <a:prstGeom prst="rect">
            <a:avLst/>
          </a:prstGeom>
          <a:ln w="3175">
            <a:solidFill>
              <a:schemeClr val="tx1"/>
            </a:solidFill>
          </a:ln>
        </p:spPr>
      </p:pic>
      <p:sp>
        <p:nvSpPr>
          <p:cNvPr id="5" name="Right Arrow 4"/>
          <p:cNvSpPr/>
          <p:nvPr/>
        </p:nvSpPr>
        <p:spPr>
          <a:xfrm>
            <a:off x="1070655" y="46605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31350" y="4718246"/>
            <a:ext cx="3751155" cy="36933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Reminder: Use district assigned email </a:t>
            </a:r>
            <a:endParaRPr lang="en-US" dirty="0"/>
          </a:p>
        </p:txBody>
      </p:sp>
    </p:spTree>
    <p:extLst>
      <p:ext uri="{BB962C8B-B14F-4D97-AF65-F5344CB8AC3E}">
        <p14:creationId xmlns:p14="http://schemas.microsoft.com/office/powerpoint/2010/main" val="3660123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38" y="1191025"/>
            <a:ext cx="6520938" cy="16856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972" y="3220383"/>
            <a:ext cx="6708042" cy="28528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ight Arrow 2"/>
          <p:cNvSpPr/>
          <p:nvPr/>
        </p:nvSpPr>
        <p:spPr>
          <a:xfrm>
            <a:off x="2351314" y="540187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eft Arrow 1"/>
          <p:cNvSpPr/>
          <p:nvPr/>
        </p:nvSpPr>
        <p:spPr>
          <a:xfrm rot="5400000">
            <a:off x="591672" y="309309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868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02" y="1267865"/>
            <a:ext cx="3934044" cy="22001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360" y="3801195"/>
            <a:ext cx="6970699" cy="21783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Up Arrow 1"/>
          <p:cNvSpPr/>
          <p:nvPr/>
        </p:nvSpPr>
        <p:spPr>
          <a:xfrm>
            <a:off x="860612" y="3565391"/>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Arrow 2"/>
          <p:cNvSpPr/>
          <p:nvPr/>
        </p:nvSpPr>
        <p:spPr>
          <a:xfrm>
            <a:off x="2704780" y="381227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7914554" y="314787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7053943" y="53788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7623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571625"/>
            <a:ext cx="5810250"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5853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Science &amp; Social Studies</a:t>
            </a:r>
          </a:p>
          <a:p>
            <a:pPr lvl="1"/>
            <a:r>
              <a:rPr lang="en-US" sz="2200" dirty="0" smtClean="0"/>
              <a:t>Paper based</a:t>
            </a:r>
          </a:p>
          <a:p>
            <a:pPr lvl="1"/>
            <a:r>
              <a:rPr lang="en-US" sz="2200" dirty="0" smtClean="0"/>
              <a:t>Registrations are through </a:t>
            </a:r>
            <a:r>
              <a:rPr lang="en-US" sz="2200" dirty="0" err="1" smtClean="0"/>
              <a:t>PAnext</a:t>
            </a:r>
            <a:endParaRPr lang="en-US" sz="2200" dirty="0" smtClean="0"/>
          </a:p>
          <a:p>
            <a:pPr lvl="1"/>
            <a:r>
              <a:rPr lang="en-US" sz="2200" dirty="0" smtClean="0"/>
              <a:t>SS: 4 &amp; 7 if peers are taking</a:t>
            </a:r>
          </a:p>
          <a:p>
            <a:pPr lvl="1"/>
            <a:r>
              <a:rPr lang="en-US" sz="2200" dirty="0" smtClean="0"/>
              <a:t>SC: 5,8, &amp; 11</a:t>
            </a:r>
          </a:p>
          <a:p>
            <a:pPr lvl="1"/>
            <a:r>
              <a:rPr lang="en-US" sz="2200" dirty="0" smtClean="0"/>
              <a:t>Test window: April 9-27</a:t>
            </a:r>
          </a:p>
          <a:p>
            <a:pPr lvl="1"/>
            <a:r>
              <a:rPr lang="en-US" sz="2200" dirty="0" smtClean="0"/>
              <a:t>High School Science may start earlier with CDE approval (as early as March 26)</a:t>
            </a:r>
          </a:p>
          <a:p>
            <a:pPr lvl="1"/>
            <a:endParaRPr lang="en-US" dirty="0" smtClean="0"/>
          </a:p>
          <a:p>
            <a:pPr lvl="1"/>
            <a:endParaRPr lang="en-US" dirty="0" smtClean="0"/>
          </a:p>
        </p:txBody>
      </p:sp>
      <p:sp>
        <p:nvSpPr>
          <p:cNvPr id="3" name="Title 2"/>
          <p:cNvSpPr>
            <a:spLocks noGrp="1"/>
          </p:cNvSpPr>
          <p:nvPr>
            <p:ph type="title"/>
          </p:nvPr>
        </p:nvSpPr>
        <p:spPr/>
        <p:txBody>
          <a:bodyPr/>
          <a:lstStyle/>
          <a:p>
            <a:r>
              <a:rPr lang="en-US" dirty="0" smtClean="0"/>
              <a:t>Introduction (</a:t>
            </a:r>
            <a:r>
              <a:rPr lang="en-US" dirty="0" err="1" smtClean="0"/>
              <a:t>CoAlt</a:t>
            </a:r>
            <a:r>
              <a:rPr lang="en-US" dirty="0" smtClean="0"/>
              <a: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99" y="1075763"/>
            <a:ext cx="8373302" cy="41570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ight Arrow 1"/>
          <p:cNvSpPr/>
          <p:nvPr/>
        </p:nvSpPr>
        <p:spPr>
          <a:xfrm>
            <a:off x="1613648" y="240152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5798" y="5578608"/>
            <a:ext cx="5103705" cy="36933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Activation email comes from “kite-support@ku.edu”</a:t>
            </a:r>
            <a:endParaRPr lang="en-US" dirty="0"/>
          </a:p>
        </p:txBody>
      </p:sp>
    </p:spTree>
    <p:extLst>
      <p:ext uri="{BB962C8B-B14F-4D97-AF65-F5344CB8AC3E}">
        <p14:creationId xmlns:p14="http://schemas.microsoft.com/office/powerpoint/2010/main" val="2191127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Enrolling Students</a:t>
            </a:r>
            <a:endParaRPr lang="en-US" dirty="0"/>
          </a:p>
        </p:txBody>
      </p:sp>
    </p:spTree>
    <p:extLst>
      <p:ext uri="{BB962C8B-B14F-4D97-AF65-F5344CB8AC3E}">
        <p14:creationId xmlns:p14="http://schemas.microsoft.com/office/powerpoint/2010/main" val="1295623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2 ways to enroll</a:t>
            </a:r>
          </a:p>
          <a:p>
            <a:pPr marL="0" indent="0">
              <a:buNone/>
            </a:pPr>
            <a:r>
              <a:rPr lang="en-US" dirty="0"/>
              <a:t>	</a:t>
            </a:r>
            <a:r>
              <a:rPr lang="en-US" dirty="0" smtClean="0"/>
              <a:t>User Interface</a:t>
            </a:r>
          </a:p>
          <a:p>
            <a:pPr marL="0" indent="0">
              <a:buNone/>
            </a:pPr>
            <a:r>
              <a:rPr lang="en-US" dirty="0"/>
              <a:t>	</a:t>
            </a:r>
            <a:r>
              <a:rPr lang="en-US" dirty="0" smtClean="0"/>
              <a:t>CSV file upload</a:t>
            </a:r>
            <a:endParaRPr lang="en-US" dirty="0"/>
          </a:p>
        </p:txBody>
      </p:sp>
      <p:sp>
        <p:nvSpPr>
          <p:cNvPr id="3" name="Title 2"/>
          <p:cNvSpPr>
            <a:spLocks noGrp="1"/>
          </p:cNvSpPr>
          <p:nvPr>
            <p:ph type="title"/>
          </p:nvPr>
        </p:nvSpPr>
        <p:spPr/>
        <p:txBody>
          <a:bodyPr/>
          <a:lstStyle/>
          <a:p>
            <a:r>
              <a:rPr lang="en-US" dirty="0" smtClean="0"/>
              <a:t>Enroll Students</a:t>
            </a:r>
            <a:endParaRPr lang="en-US" dirty="0"/>
          </a:p>
        </p:txBody>
      </p:sp>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2723" y="2835875"/>
            <a:ext cx="5000625" cy="2762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09583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Enrollment Upload Template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500" y="1206393"/>
            <a:ext cx="8215674" cy="2773935"/>
          </a:xfrm>
          <a:ln>
            <a:solidFill>
              <a:schemeClr val="tx1"/>
            </a:solidFill>
          </a:ln>
        </p:spPr>
      </p:pic>
      <p:sp>
        <p:nvSpPr>
          <p:cNvPr id="7" name="Rectangle 6"/>
          <p:cNvSpPr/>
          <p:nvPr/>
        </p:nvSpPr>
        <p:spPr>
          <a:xfrm>
            <a:off x="284310" y="3374776"/>
            <a:ext cx="8183496" cy="369332"/>
          </a:xfrm>
          <a:prstGeom prst="rect">
            <a:avLst/>
          </a:prstGeom>
          <a:solidFill>
            <a:schemeClr val="accent1">
              <a:lumMod val="20000"/>
              <a:lumOff val="80000"/>
            </a:schemeClr>
          </a:solidFill>
          <a:ln>
            <a:solidFill>
              <a:schemeClr val="tx1"/>
            </a:solidFill>
          </a:ln>
        </p:spPr>
        <p:txBody>
          <a:bodyPr wrap="square">
            <a:spAutoFit/>
          </a:bodyPr>
          <a:lstStyle/>
          <a:p>
            <a:r>
              <a:rPr lang="en-US" dirty="0"/>
              <a:t>http://dynamiclearningmaps.org/sites/default/files/Enrollment_Upload_Template.csv</a:t>
            </a:r>
          </a:p>
        </p:txBody>
      </p:sp>
      <p:sp>
        <p:nvSpPr>
          <p:cNvPr id="8" name="Rectangle 7"/>
          <p:cNvSpPr/>
          <p:nvPr/>
        </p:nvSpPr>
        <p:spPr>
          <a:xfrm>
            <a:off x="130628" y="4935537"/>
            <a:ext cx="8782849" cy="307777"/>
          </a:xfrm>
          <a:prstGeom prst="rect">
            <a:avLst/>
          </a:prstGeom>
          <a:ln>
            <a:solidFill>
              <a:schemeClr val="tx1"/>
            </a:solidFill>
          </a:ln>
        </p:spPr>
        <p:txBody>
          <a:bodyPr wrap="square">
            <a:spAutoFit/>
          </a:bodyPr>
          <a:lstStyle/>
          <a:p>
            <a:r>
              <a:rPr lang="en-US" sz="1400" dirty="0"/>
              <a:t>https://dynamiclearningmaps.org/sites/default/files/documents/Manuals_Blueprints/Data_Management_Manual.pdf</a:t>
            </a:r>
          </a:p>
        </p:txBody>
      </p:sp>
      <p:sp>
        <p:nvSpPr>
          <p:cNvPr id="9" name="TextBox 8"/>
          <p:cNvSpPr txBox="1"/>
          <p:nvPr/>
        </p:nvSpPr>
        <p:spPr>
          <a:xfrm>
            <a:off x="1106500" y="4381997"/>
            <a:ext cx="6025560" cy="369332"/>
          </a:xfrm>
          <a:prstGeom prst="rect">
            <a:avLst/>
          </a:prstGeom>
          <a:noFill/>
        </p:spPr>
        <p:txBody>
          <a:bodyPr wrap="none" rtlCol="0">
            <a:spAutoFit/>
          </a:bodyPr>
          <a:lstStyle/>
          <a:p>
            <a:r>
              <a:rPr lang="en-US" dirty="0" smtClean="0"/>
              <a:t>Use the Data Management Manual to find the field definitions</a:t>
            </a:r>
            <a:endParaRPr lang="en-US" dirty="0"/>
          </a:p>
        </p:txBody>
      </p:sp>
    </p:spTree>
    <p:extLst>
      <p:ext uri="{BB962C8B-B14F-4D97-AF65-F5344CB8AC3E}">
        <p14:creationId xmlns:p14="http://schemas.microsoft.com/office/powerpoint/2010/main" val="53268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414" y="760718"/>
            <a:ext cx="8140474" cy="4596973"/>
          </a:xfrm>
          <a:prstGeom prst="rect">
            <a:avLst/>
          </a:prstGeom>
        </p:spPr>
      </p:pic>
      <p:sp>
        <p:nvSpPr>
          <p:cNvPr id="5" name="Rectangle 4"/>
          <p:cNvSpPr/>
          <p:nvPr/>
        </p:nvSpPr>
        <p:spPr>
          <a:xfrm>
            <a:off x="130628" y="302064"/>
            <a:ext cx="8782849" cy="307777"/>
          </a:xfrm>
          <a:prstGeom prst="rect">
            <a:avLst/>
          </a:prstGeom>
          <a:solidFill>
            <a:schemeClr val="accent1">
              <a:lumMod val="20000"/>
              <a:lumOff val="80000"/>
            </a:schemeClr>
          </a:solidFill>
          <a:ln>
            <a:solidFill>
              <a:schemeClr val="tx1"/>
            </a:solidFill>
          </a:ln>
        </p:spPr>
        <p:txBody>
          <a:bodyPr wrap="square">
            <a:spAutoFit/>
          </a:bodyPr>
          <a:lstStyle/>
          <a:p>
            <a:r>
              <a:rPr lang="en-US" sz="1400" dirty="0"/>
              <a:t>https://dynamiclearningmaps.org/sites/default/files/documents/Manuals_Blueprints/Data_Management_Manual.pdf</a:t>
            </a:r>
          </a:p>
        </p:txBody>
      </p:sp>
    </p:spTree>
    <p:extLst>
      <p:ext uri="{BB962C8B-B14F-4D97-AF65-F5344CB8AC3E}">
        <p14:creationId xmlns:p14="http://schemas.microsoft.com/office/powerpoint/2010/main" val="2557995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308" y="560308"/>
            <a:ext cx="8097381" cy="3801006"/>
          </a:xfrm>
          <a:prstGeom prst="rect">
            <a:avLst/>
          </a:prstGeom>
          <a:ln>
            <a:solidFill>
              <a:schemeClr val="tx1"/>
            </a:solidFill>
          </a:ln>
        </p:spPr>
      </p:pic>
    </p:spTree>
    <p:extLst>
      <p:ext uri="{BB962C8B-B14F-4D97-AF65-F5344CB8AC3E}">
        <p14:creationId xmlns:p14="http://schemas.microsoft.com/office/powerpoint/2010/main" val="1784541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934" y="837559"/>
            <a:ext cx="7484702" cy="4763597"/>
          </a:xfrm>
          <a:prstGeom prst="rect">
            <a:avLst/>
          </a:prstGeom>
        </p:spPr>
      </p:pic>
    </p:spTree>
    <p:extLst>
      <p:ext uri="{BB962C8B-B14F-4D97-AF65-F5344CB8AC3E}">
        <p14:creationId xmlns:p14="http://schemas.microsoft.com/office/powerpoint/2010/main" val="1678963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556" y="772754"/>
            <a:ext cx="7015523" cy="2993372"/>
          </a:xfrm>
          <a:prstGeom prst="rect">
            <a:avLst/>
          </a:prstGeom>
        </p:spPr>
      </p:pic>
    </p:spTree>
    <p:extLst>
      <p:ext uri="{BB962C8B-B14F-4D97-AF65-F5344CB8AC3E}">
        <p14:creationId xmlns:p14="http://schemas.microsoft.com/office/powerpoint/2010/main" val="1988904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240" y="722299"/>
            <a:ext cx="7571903" cy="3748058"/>
          </a:xfrm>
          <a:prstGeom prst="rect">
            <a:avLst/>
          </a:prstGeom>
        </p:spPr>
      </p:pic>
    </p:spTree>
    <p:extLst>
      <p:ext uri="{BB962C8B-B14F-4D97-AF65-F5344CB8AC3E}">
        <p14:creationId xmlns:p14="http://schemas.microsoft.com/office/powerpoint/2010/main" val="806886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162" y="745351"/>
            <a:ext cx="5165919" cy="5394192"/>
          </a:xfrm>
          <a:prstGeom prst="rect">
            <a:avLst/>
          </a:prstGeom>
        </p:spPr>
      </p:pic>
    </p:spTree>
    <p:extLst>
      <p:ext uri="{BB962C8B-B14F-4D97-AF65-F5344CB8AC3E}">
        <p14:creationId xmlns:p14="http://schemas.microsoft.com/office/powerpoint/2010/main" val="400417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ELA &amp; Math</a:t>
            </a:r>
          </a:p>
          <a:p>
            <a:pPr lvl="1"/>
            <a:r>
              <a:rPr lang="en-US" sz="2200" dirty="0" smtClean="0"/>
              <a:t>Computer based</a:t>
            </a:r>
          </a:p>
          <a:p>
            <a:pPr lvl="1"/>
            <a:r>
              <a:rPr lang="en-US" sz="2200" dirty="0" smtClean="0"/>
              <a:t>Registration is through Educator Portal</a:t>
            </a:r>
          </a:p>
          <a:p>
            <a:pPr lvl="1"/>
            <a:r>
              <a:rPr lang="en-US" sz="2200" dirty="0" smtClean="0"/>
              <a:t>Students test using KITE</a:t>
            </a:r>
          </a:p>
          <a:p>
            <a:pPr lvl="1"/>
            <a:r>
              <a:rPr lang="en-US" sz="2200" dirty="0" smtClean="0"/>
              <a:t>3-8 alternate to CMAS ELA and Math</a:t>
            </a:r>
          </a:p>
          <a:p>
            <a:pPr lvl="1"/>
            <a:r>
              <a:rPr lang="en-US" sz="2200" dirty="0" smtClean="0"/>
              <a:t>9-11 alternate to College Board PSAT/SAT</a:t>
            </a:r>
          </a:p>
          <a:p>
            <a:pPr lvl="1"/>
            <a:r>
              <a:rPr lang="en-US" sz="2200" dirty="0" smtClean="0"/>
              <a:t>Test window: April </a:t>
            </a:r>
            <a:r>
              <a:rPr lang="en-US" sz="2200" dirty="0" smtClean="0"/>
              <a:t>8-26</a:t>
            </a:r>
            <a:endParaRPr lang="en-US" sz="2200" dirty="0" smtClean="0"/>
          </a:p>
          <a:p>
            <a:pPr lvl="1">
              <a:buNone/>
            </a:pPr>
            <a:endParaRPr lang="en-US" sz="2200" dirty="0" smtClean="0"/>
          </a:p>
          <a:p>
            <a:pPr>
              <a:buNone/>
            </a:pPr>
            <a:r>
              <a:rPr lang="en-US" dirty="0" smtClean="0"/>
              <a:t>*Note: If a district applies for an early window for ELA and Math, then the early window also applies to </a:t>
            </a:r>
            <a:r>
              <a:rPr lang="en-US" dirty="0" err="1" smtClean="0"/>
              <a:t>CoAlt</a:t>
            </a:r>
            <a:r>
              <a:rPr lang="en-US" dirty="0" smtClean="0"/>
              <a:t>. </a:t>
            </a:r>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876" y="472782"/>
            <a:ext cx="6831106" cy="5307577"/>
          </a:xfrm>
          <a:prstGeom prst="rect">
            <a:avLst/>
          </a:prstGeom>
        </p:spPr>
      </p:pic>
      <p:sp>
        <p:nvSpPr>
          <p:cNvPr id="3" name="Left Arrow 2"/>
          <p:cNvSpPr/>
          <p:nvPr/>
        </p:nvSpPr>
        <p:spPr>
          <a:xfrm>
            <a:off x="2804673" y="5363456"/>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Tree>
    <p:extLst>
      <p:ext uri="{BB962C8B-B14F-4D97-AF65-F5344CB8AC3E}">
        <p14:creationId xmlns:p14="http://schemas.microsoft.com/office/powerpoint/2010/main" val="1950664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827" y="753034"/>
            <a:ext cx="7472098" cy="4360487"/>
          </a:xfrm>
          <a:prstGeom prst="rect">
            <a:avLst/>
          </a:prstGeom>
        </p:spPr>
      </p:pic>
      <p:sp>
        <p:nvSpPr>
          <p:cNvPr id="3" name="Left Arrow 2"/>
          <p:cNvSpPr/>
          <p:nvPr/>
        </p:nvSpPr>
        <p:spPr>
          <a:xfrm>
            <a:off x="2796988" y="1724797"/>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16831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587" y="414938"/>
            <a:ext cx="6388633" cy="60396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8226"/>
            <a:ext cx="9144000" cy="3901547"/>
          </a:xfrm>
          <a:prstGeom prst="rect">
            <a:avLst/>
          </a:prstGeom>
        </p:spPr>
      </p:pic>
    </p:spTree>
    <p:extLst>
      <p:ext uri="{BB962C8B-B14F-4D97-AF65-F5344CB8AC3E}">
        <p14:creationId xmlns:p14="http://schemas.microsoft.com/office/powerpoint/2010/main" val="2630858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53" y="230520"/>
            <a:ext cx="6539764" cy="4066842"/>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19475"/>
            <a:ext cx="19050" cy="1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3571875"/>
            <a:ext cx="19050" cy="1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5450" y="3702384"/>
            <a:ext cx="3204242" cy="1886218"/>
          </a:xfrm>
          <a:prstGeom prst="rect">
            <a:avLst/>
          </a:prstGeom>
        </p:spPr>
      </p:pic>
      <p:sp>
        <p:nvSpPr>
          <p:cNvPr id="4" name="Up Arrow 3"/>
          <p:cNvSpPr/>
          <p:nvPr/>
        </p:nvSpPr>
        <p:spPr>
          <a:xfrm rot="1979973">
            <a:off x="3533375" y="3491577"/>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5400000">
            <a:off x="4746172" y="4143686"/>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97698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Exit Students</a:t>
            </a:r>
            <a:endParaRPr lang="en-US" dirty="0"/>
          </a:p>
        </p:txBody>
      </p:sp>
    </p:spTree>
    <p:extLst>
      <p:ext uri="{BB962C8B-B14F-4D97-AF65-F5344CB8AC3E}">
        <p14:creationId xmlns:p14="http://schemas.microsoft.com/office/powerpoint/2010/main" val="39637708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800" dirty="0" smtClean="0"/>
              <a:t>CDE will upload students in January</a:t>
            </a:r>
          </a:p>
          <a:p>
            <a:pPr lvl="1"/>
            <a:r>
              <a:rPr lang="en-US" sz="2400" dirty="0" smtClean="0"/>
              <a:t>Verify students</a:t>
            </a:r>
          </a:p>
          <a:p>
            <a:pPr lvl="1"/>
            <a:r>
              <a:rPr lang="en-US" sz="2400" dirty="0" smtClean="0"/>
              <a:t>Add new students</a:t>
            </a:r>
          </a:p>
          <a:p>
            <a:pPr lvl="1"/>
            <a:r>
              <a:rPr lang="en-US" sz="2400" dirty="0" smtClean="0"/>
              <a:t>Exit any students who have left </a:t>
            </a:r>
          </a:p>
          <a:p>
            <a:pPr lvl="2"/>
            <a:r>
              <a:rPr lang="en-US" sz="2400" dirty="0" smtClean="0"/>
              <a:t>If you know to what district the student moved, CDE can transfer them </a:t>
            </a:r>
          </a:p>
          <a:p>
            <a:pPr lvl="2"/>
            <a:r>
              <a:rPr lang="en-US" sz="2400" dirty="0" smtClean="0"/>
              <a:t>If you do not know where the student is, exit him/her</a:t>
            </a:r>
            <a:endParaRPr lang="en-US" sz="2400" dirty="0"/>
          </a:p>
        </p:txBody>
      </p:sp>
      <p:sp>
        <p:nvSpPr>
          <p:cNvPr id="3" name="Title 2"/>
          <p:cNvSpPr>
            <a:spLocks noGrp="1"/>
          </p:cNvSpPr>
          <p:nvPr>
            <p:ph type="title"/>
          </p:nvPr>
        </p:nvSpPr>
        <p:spPr/>
        <p:txBody>
          <a:bodyPr/>
          <a:lstStyle/>
          <a:p>
            <a:r>
              <a:rPr lang="en-US" dirty="0" smtClean="0"/>
              <a:t>Exit Students</a:t>
            </a:r>
            <a:endParaRPr lang="en-US" dirty="0"/>
          </a:p>
        </p:txBody>
      </p:sp>
    </p:spTree>
    <p:extLst>
      <p:ext uri="{BB962C8B-B14F-4D97-AF65-F5344CB8AC3E}">
        <p14:creationId xmlns:p14="http://schemas.microsoft.com/office/powerpoint/2010/main" val="39964655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5158"/>
            <a:ext cx="9144000" cy="5547683"/>
          </a:xfrm>
          <a:prstGeom prst="rect">
            <a:avLst/>
          </a:prstGeom>
        </p:spPr>
      </p:pic>
    </p:spTree>
    <p:extLst>
      <p:ext uri="{BB962C8B-B14F-4D97-AF65-F5344CB8AC3E}">
        <p14:creationId xmlns:p14="http://schemas.microsoft.com/office/powerpoint/2010/main" val="40992481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5911"/>
            <a:ext cx="9144000" cy="5906178"/>
          </a:xfrm>
          <a:prstGeom prst="rect">
            <a:avLst/>
          </a:prstGeom>
        </p:spPr>
      </p:pic>
    </p:spTree>
    <p:extLst>
      <p:ext uri="{BB962C8B-B14F-4D97-AF65-F5344CB8AC3E}">
        <p14:creationId xmlns:p14="http://schemas.microsoft.com/office/powerpoint/2010/main" val="35095837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999"/>
            <a:ext cx="9144000" cy="5858002"/>
          </a:xfrm>
          <a:prstGeom prst="rect">
            <a:avLst/>
          </a:prstGeom>
        </p:spPr>
      </p:pic>
    </p:spTree>
    <p:extLst>
      <p:ext uri="{BB962C8B-B14F-4D97-AF65-F5344CB8AC3E}">
        <p14:creationId xmlns:p14="http://schemas.microsoft.com/office/powerpoint/2010/main" val="32296179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1849"/>
            <a:ext cx="9144000" cy="5934302"/>
          </a:xfrm>
          <a:prstGeom prst="rect">
            <a:avLst/>
          </a:prstGeom>
        </p:spPr>
      </p:pic>
    </p:spTree>
    <p:extLst>
      <p:ext uri="{BB962C8B-B14F-4D97-AF65-F5344CB8AC3E}">
        <p14:creationId xmlns:p14="http://schemas.microsoft.com/office/powerpoint/2010/main" val="1622061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Upload/Input </a:t>
            </a:r>
            <a:r>
              <a:rPr lang="en-US" dirty="0" smtClean="0"/>
              <a:t>users</a:t>
            </a:r>
          </a:p>
          <a:p>
            <a:r>
              <a:rPr lang="en-US" dirty="0" smtClean="0"/>
              <a:t>Enroll students</a:t>
            </a:r>
          </a:p>
          <a:p>
            <a:pPr lvl="1"/>
            <a:r>
              <a:rPr lang="en-US" dirty="0" smtClean="0"/>
              <a:t>Verify enrollment from CDE</a:t>
            </a:r>
          </a:p>
          <a:p>
            <a:pPr lvl="1"/>
            <a:r>
              <a:rPr lang="en-US" dirty="0" smtClean="0"/>
              <a:t>Verify student grade</a:t>
            </a:r>
          </a:p>
          <a:p>
            <a:r>
              <a:rPr lang="en-US" dirty="0" smtClean="0"/>
              <a:t>Train teachers</a:t>
            </a:r>
          </a:p>
          <a:p>
            <a:pPr lvl="1"/>
            <a:r>
              <a:rPr lang="en-US" dirty="0" smtClean="0"/>
              <a:t>Email CDE names of teachers</a:t>
            </a:r>
          </a:p>
          <a:p>
            <a:r>
              <a:rPr lang="en-US" dirty="0" smtClean="0"/>
              <a:t>Create Rosters</a:t>
            </a:r>
          </a:p>
          <a:p>
            <a:r>
              <a:rPr lang="en-US" dirty="0" smtClean="0"/>
              <a:t>Monitor testing progress</a:t>
            </a:r>
            <a:endParaRPr lang="en-US" dirty="0"/>
          </a:p>
        </p:txBody>
      </p:sp>
      <p:sp>
        <p:nvSpPr>
          <p:cNvPr id="3" name="Title 2"/>
          <p:cNvSpPr>
            <a:spLocks noGrp="1"/>
          </p:cNvSpPr>
          <p:nvPr>
            <p:ph type="title"/>
          </p:nvPr>
        </p:nvSpPr>
        <p:spPr/>
        <p:txBody>
          <a:bodyPr/>
          <a:lstStyle/>
          <a:p>
            <a:r>
              <a:rPr lang="en-US" dirty="0" smtClean="0"/>
              <a:t>DAC Activities</a:t>
            </a:r>
            <a:endParaRPr lang="en-US" dirty="0"/>
          </a:p>
        </p:txBody>
      </p:sp>
    </p:spTree>
    <p:extLst>
      <p:ext uri="{BB962C8B-B14F-4D97-AF65-F5344CB8AC3E}">
        <p14:creationId xmlns:p14="http://schemas.microsoft.com/office/powerpoint/2010/main" val="5002511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141"/>
            <a:ext cx="9144000" cy="5947718"/>
          </a:xfrm>
          <a:prstGeom prst="rect">
            <a:avLst/>
          </a:prstGeom>
        </p:spPr>
      </p:pic>
    </p:spTree>
    <p:extLst>
      <p:ext uri="{BB962C8B-B14F-4D97-AF65-F5344CB8AC3E}">
        <p14:creationId xmlns:p14="http://schemas.microsoft.com/office/powerpoint/2010/main" val="11866562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141"/>
            <a:ext cx="9144000" cy="5947718"/>
          </a:xfrm>
          <a:prstGeom prst="rect">
            <a:avLst/>
          </a:prstGeom>
        </p:spPr>
      </p:pic>
    </p:spTree>
    <p:extLst>
      <p:ext uri="{BB962C8B-B14F-4D97-AF65-F5344CB8AC3E}">
        <p14:creationId xmlns:p14="http://schemas.microsoft.com/office/powerpoint/2010/main" val="17588417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6976"/>
            <a:ext cx="9144000" cy="5924047"/>
          </a:xfrm>
          <a:prstGeom prst="rect">
            <a:avLst/>
          </a:prstGeom>
        </p:spPr>
      </p:pic>
    </p:spTree>
    <p:extLst>
      <p:ext uri="{BB962C8B-B14F-4D97-AF65-F5344CB8AC3E}">
        <p14:creationId xmlns:p14="http://schemas.microsoft.com/office/powerpoint/2010/main" val="34561172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8642"/>
            <a:ext cx="9144000" cy="5980716"/>
          </a:xfrm>
          <a:prstGeom prst="rect">
            <a:avLst/>
          </a:prstGeom>
        </p:spPr>
      </p:pic>
    </p:spTree>
    <p:extLst>
      <p:ext uri="{BB962C8B-B14F-4D97-AF65-F5344CB8AC3E}">
        <p14:creationId xmlns:p14="http://schemas.microsoft.com/office/powerpoint/2010/main" val="28823929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Creating Rosters</a:t>
            </a:r>
            <a:endParaRPr lang="en-US" dirty="0"/>
          </a:p>
        </p:txBody>
      </p:sp>
    </p:spTree>
    <p:extLst>
      <p:ext uri="{BB962C8B-B14F-4D97-AF65-F5344CB8AC3E}">
        <p14:creationId xmlns:p14="http://schemas.microsoft.com/office/powerpoint/2010/main" val="3312523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800" dirty="0" smtClean="0"/>
              <a:t>Two ways to create rosters: </a:t>
            </a:r>
          </a:p>
          <a:p>
            <a:pPr lvl="1"/>
            <a:r>
              <a:rPr lang="en-US" sz="2400" dirty="0" smtClean="0"/>
              <a:t>Roster Upload template</a:t>
            </a:r>
          </a:p>
          <a:p>
            <a:pPr lvl="1"/>
            <a:r>
              <a:rPr lang="en-US" sz="2400" dirty="0" smtClean="0"/>
              <a:t>User Interface</a:t>
            </a:r>
          </a:p>
          <a:p>
            <a:pPr marL="1371600" lvl="3" indent="0">
              <a:buNone/>
            </a:pPr>
            <a:endParaRPr lang="en-US" sz="2200" dirty="0" smtClean="0"/>
          </a:p>
        </p:txBody>
      </p:sp>
      <p:sp>
        <p:nvSpPr>
          <p:cNvPr id="5" name="Title 4"/>
          <p:cNvSpPr>
            <a:spLocks noGrp="1"/>
          </p:cNvSpPr>
          <p:nvPr>
            <p:ph type="title"/>
          </p:nvPr>
        </p:nvSpPr>
        <p:spPr/>
        <p:txBody>
          <a:bodyPr/>
          <a:lstStyle/>
          <a:p>
            <a:r>
              <a:rPr lang="en-US" dirty="0" smtClean="0"/>
              <a:t>Creating Rosters</a:t>
            </a:r>
            <a:endParaRPr lang="en-US" dirty="0"/>
          </a:p>
        </p:txBody>
      </p:sp>
    </p:spTree>
    <p:extLst>
      <p:ext uri="{BB962C8B-B14F-4D97-AF65-F5344CB8AC3E}">
        <p14:creationId xmlns:p14="http://schemas.microsoft.com/office/powerpoint/2010/main" val="12955515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800" dirty="0" smtClean="0"/>
              <a:t>All students are </a:t>
            </a:r>
            <a:r>
              <a:rPr lang="en-US" sz="2800" dirty="0" err="1" smtClean="0"/>
              <a:t>rostered</a:t>
            </a:r>
            <a:r>
              <a:rPr lang="en-US" sz="2800" dirty="0" smtClean="0"/>
              <a:t> to 2 separate rosters</a:t>
            </a:r>
          </a:p>
          <a:p>
            <a:pPr lvl="1"/>
            <a:r>
              <a:rPr lang="en-US" sz="2400" dirty="0" smtClean="0"/>
              <a:t>Math</a:t>
            </a:r>
          </a:p>
          <a:p>
            <a:pPr lvl="1"/>
            <a:r>
              <a:rPr lang="en-US" sz="2400" dirty="0" smtClean="0"/>
              <a:t>ELA </a:t>
            </a:r>
          </a:p>
          <a:p>
            <a:pPr lvl="1"/>
            <a:r>
              <a:rPr lang="en-US" sz="2400" b="1" i="1" u="sng" dirty="0" smtClean="0"/>
              <a:t>Do not </a:t>
            </a:r>
            <a:r>
              <a:rPr lang="en-US" sz="2400" dirty="0" smtClean="0"/>
              <a:t>create a roster for Science or Social Studies (</a:t>
            </a:r>
            <a:r>
              <a:rPr lang="en-US" sz="2400" dirty="0" err="1" smtClean="0"/>
              <a:t>PAnext</a:t>
            </a:r>
            <a:r>
              <a:rPr lang="en-US" sz="2400" dirty="0" smtClean="0"/>
              <a:t>)</a:t>
            </a:r>
          </a:p>
          <a:p>
            <a:r>
              <a:rPr lang="en-US" sz="2800" dirty="0" smtClean="0"/>
              <a:t>Recommended naming conventions</a:t>
            </a:r>
          </a:p>
          <a:p>
            <a:pPr lvl="1"/>
            <a:r>
              <a:rPr lang="en-US" sz="2400" dirty="0" smtClean="0"/>
              <a:t>Last </a:t>
            </a:r>
            <a:r>
              <a:rPr lang="en-US" sz="2400" dirty="0" err="1" smtClean="0"/>
              <a:t>name_subject</a:t>
            </a:r>
            <a:endParaRPr lang="en-US" sz="2400" dirty="0" smtClean="0"/>
          </a:p>
          <a:p>
            <a:pPr lvl="1"/>
            <a:endParaRPr lang="en-US" sz="2400" dirty="0"/>
          </a:p>
        </p:txBody>
      </p:sp>
      <p:sp>
        <p:nvSpPr>
          <p:cNvPr id="5" name="Title 4"/>
          <p:cNvSpPr>
            <a:spLocks noGrp="1"/>
          </p:cNvSpPr>
          <p:nvPr>
            <p:ph type="title"/>
          </p:nvPr>
        </p:nvSpPr>
        <p:spPr/>
        <p:txBody>
          <a:bodyPr/>
          <a:lstStyle/>
          <a:p>
            <a:r>
              <a:rPr lang="en-US" dirty="0" err="1" smtClean="0"/>
              <a:t>Rostering</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9554" y="431978"/>
            <a:ext cx="4252446" cy="369332"/>
          </a:xfrm>
          <a:prstGeom prst="rect">
            <a:avLst/>
          </a:prstGeom>
        </p:spPr>
        <p:txBody>
          <a:bodyPr wrap="none">
            <a:spAutoFit/>
          </a:bodyPr>
          <a:lstStyle/>
          <a:p>
            <a:r>
              <a:rPr lang="en-US" dirty="0"/>
              <a:t>https://dynamiclearningmaps.org/colorado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554" y="1018229"/>
            <a:ext cx="8406333" cy="3104517"/>
          </a:xfrm>
          <a:prstGeom prst="rect">
            <a:avLst/>
          </a:prstGeom>
        </p:spPr>
      </p:pic>
      <p:sp>
        <p:nvSpPr>
          <p:cNvPr id="6" name="Rectangle 5"/>
          <p:cNvSpPr/>
          <p:nvPr/>
        </p:nvSpPr>
        <p:spPr>
          <a:xfrm>
            <a:off x="207469" y="4903189"/>
            <a:ext cx="8729062" cy="646331"/>
          </a:xfrm>
          <a:prstGeom prst="rect">
            <a:avLst/>
          </a:prstGeom>
          <a:solidFill>
            <a:schemeClr val="accent1">
              <a:lumMod val="20000"/>
              <a:lumOff val="80000"/>
            </a:schemeClr>
          </a:solidFill>
          <a:ln>
            <a:solidFill>
              <a:schemeClr val="tx1"/>
            </a:solidFill>
          </a:ln>
        </p:spPr>
        <p:txBody>
          <a:bodyPr wrap="square">
            <a:spAutoFit/>
          </a:bodyPr>
          <a:lstStyle/>
          <a:p>
            <a:r>
              <a:rPr lang="en-US" dirty="0"/>
              <a:t>https://dynamiclearningmaps.org/sites/default/files/documents/Manuals_Blueprints/Data_Management_Manual.pdf</a:t>
            </a:r>
          </a:p>
        </p:txBody>
      </p:sp>
      <p:sp>
        <p:nvSpPr>
          <p:cNvPr id="7" name="TextBox 6"/>
          <p:cNvSpPr txBox="1"/>
          <p:nvPr/>
        </p:nvSpPr>
        <p:spPr>
          <a:xfrm>
            <a:off x="1556363" y="4333795"/>
            <a:ext cx="5932714" cy="369332"/>
          </a:xfrm>
          <a:prstGeom prst="rect">
            <a:avLst/>
          </a:prstGeom>
          <a:noFill/>
        </p:spPr>
        <p:txBody>
          <a:bodyPr wrap="none" rtlCol="0">
            <a:spAutoFit/>
          </a:bodyPr>
          <a:lstStyle/>
          <a:p>
            <a:r>
              <a:rPr lang="en-US" dirty="0" smtClean="0"/>
              <a:t>Use the Data Management Manual for file layout information</a:t>
            </a:r>
            <a:endParaRPr lang="en-US" dirty="0"/>
          </a:p>
        </p:txBody>
      </p:sp>
    </p:spTree>
    <p:extLst>
      <p:ext uri="{BB962C8B-B14F-4D97-AF65-F5344CB8AC3E}">
        <p14:creationId xmlns:p14="http://schemas.microsoft.com/office/powerpoint/2010/main" val="20926956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153" y="342463"/>
            <a:ext cx="6401694" cy="4544060"/>
          </a:xfrm>
          <a:prstGeom prst="rect">
            <a:avLst/>
          </a:prstGeom>
        </p:spPr>
      </p:pic>
      <p:sp>
        <p:nvSpPr>
          <p:cNvPr id="5" name="Rectangle 4"/>
          <p:cNvSpPr/>
          <p:nvPr/>
        </p:nvSpPr>
        <p:spPr>
          <a:xfrm>
            <a:off x="207469" y="5095290"/>
            <a:ext cx="8729062" cy="646331"/>
          </a:xfrm>
          <a:prstGeom prst="rect">
            <a:avLst/>
          </a:prstGeom>
          <a:solidFill>
            <a:schemeClr val="accent1">
              <a:lumMod val="20000"/>
              <a:lumOff val="80000"/>
            </a:schemeClr>
          </a:solidFill>
          <a:ln>
            <a:solidFill>
              <a:schemeClr val="tx1"/>
            </a:solidFill>
          </a:ln>
        </p:spPr>
        <p:txBody>
          <a:bodyPr wrap="square">
            <a:spAutoFit/>
          </a:bodyPr>
          <a:lstStyle/>
          <a:p>
            <a:r>
              <a:rPr lang="en-US" dirty="0"/>
              <a:t>https://dynamiclearningmaps.org/sites/default/files/documents/Manuals_Blueprints/Data_Management_Manual.pdf</a:t>
            </a:r>
          </a:p>
        </p:txBody>
      </p:sp>
    </p:spTree>
    <p:extLst>
      <p:ext uri="{BB962C8B-B14F-4D97-AF65-F5344CB8AC3E}">
        <p14:creationId xmlns:p14="http://schemas.microsoft.com/office/powerpoint/2010/main" val="25098202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081" y="899032"/>
            <a:ext cx="6983241" cy="3610689"/>
          </a:xfrm>
          <a:prstGeom prst="rect">
            <a:avLst/>
          </a:prstGeom>
        </p:spPr>
      </p:pic>
      <p:sp>
        <p:nvSpPr>
          <p:cNvPr id="3" name="Left Arrow 2"/>
          <p:cNvSpPr/>
          <p:nvPr/>
        </p:nvSpPr>
        <p:spPr>
          <a:xfrm>
            <a:off x="3073613" y="384559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392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2143" y="261257"/>
            <a:ext cx="4163832" cy="369332"/>
          </a:xfrm>
          <a:prstGeom prst="rect">
            <a:avLst/>
          </a:prstGeom>
          <a:noFill/>
        </p:spPr>
        <p:txBody>
          <a:bodyPr wrap="none" rtlCol="0">
            <a:spAutoFit/>
          </a:bodyPr>
          <a:lstStyle/>
          <a:p>
            <a:r>
              <a:rPr lang="en-US" dirty="0" smtClean="0"/>
              <a:t>http://dynamiclearningmaps.org/colorado</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95" y="630589"/>
            <a:ext cx="6270720" cy="2673411"/>
          </a:xfrm>
          <a:prstGeom prst="rect">
            <a:avLst/>
          </a:prstGeom>
          <a:ln>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767" y="3027375"/>
            <a:ext cx="2904360" cy="3238722"/>
          </a:xfrm>
          <a:prstGeom prst="rect">
            <a:avLst/>
          </a:prstGeom>
          <a:ln>
            <a:solidFill>
              <a:schemeClr val="tx1"/>
            </a:solidFill>
          </a:ln>
        </p:spPr>
      </p:pic>
      <p:sp>
        <p:nvSpPr>
          <p:cNvPr id="6" name="TextBox 5"/>
          <p:cNvSpPr txBox="1"/>
          <p:nvPr/>
        </p:nvSpPr>
        <p:spPr>
          <a:xfrm>
            <a:off x="1036550" y="3749310"/>
            <a:ext cx="3615798" cy="369332"/>
          </a:xfrm>
          <a:prstGeom prst="rect">
            <a:avLst/>
          </a:prstGeom>
          <a:noFill/>
          <a:ln>
            <a:solidFill>
              <a:schemeClr val="tx1"/>
            </a:solidFill>
          </a:ln>
        </p:spPr>
        <p:txBody>
          <a:bodyPr wrap="none" rtlCol="0">
            <a:spAutoFit/>
          </a:bodyPr>
          <a:lstStyle/>
          <a:p>
            <a:r>
              <a:rPr lang="en-US" dirty="0" smtClean="0"/>
              <a:t>Updated language regarding training</a:t>
            </a:r>
            <a:endParaRPr lang="en-US" dirty="0"/>
          </a:p>
        </p:txBody>
      </p:sp>
      <p:sp>
        <p:nvSpPr>
          <p:cNvPr id="7" name="Right Arrow 6"/>
          <p:cNvSpPr/>
          <p:nvPr/>
        </p:nvSpPr>
        <p:spPr>
          <a:xfrm rot="1219940">
            <a:off x="4163144" y="451410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128"/>
            <a:ext cx="9144000" cy="6673743"/>
          </a:xfrm>
          <a:prstGeom prst="rect">
            <a:avLst/>
          </a:prstGeom>
        </p:spPr>
      </p:pic>
    </p:spTree>
    <p:extLst>
      <p:ext uri="{BB962C8B-B14F-4D97-AF65-F5344CB8AC3E}">
        <p14:creationId xmlns:p14="http://schemas.microsoft.com/office/powerpoint/2010/main" val="28651347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40" y="733048"/>
            <a:ext cx="8907119" cy="5391903"/>
          </a:xfrm>
          <a:prstGeom prst="rect">
            <a:avLst/>
          </a:prstGeom>
        </p:spPr>
      </p:pic>
    </p:spTree>
    <p:extLst>
      <p:ext uri="{BB962C8B-B14F-4D97-AF65-F5344CB8AC3E}">
        <p14:creationId xmlns:p14="http://schemas.microsoft.com/office/powerpoint/2010/main" val="29414985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06"/>
            <a:ext cx="9144000" cy="6715788"/>
          </a:xfrm>
          <a:prstGeom prst="rect">
            <a:avLst/>
          </a:prstGeom>
        </p:spPr>
      </p:pic>
    </p:spTree>
    <p:extLst>
      <p:ext uri="{BB962C8B-B14F-4D97-AF65-F5344CB8AC3E}">
        <p14:creationId xmlns:p14="http://schemas.microsoft.com/office/powerpoint/2010/main" val="5882689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000"/>
            <a:ext cx="9144000" cy="3556000"/>
          </a:xfrm>
          <a:prstGeom prst="rect">
            <a:avLst/>
          </a:prstGeom>
        </p:spPr>
      </p:pic>
    </p:spTree>
    <p:extLst>
      <p:ext uri="{BB962C8B-B14F-4D97-AF65-F5344CB8AC3E}">
        <p14:creationId xmlns:p14="http://schemas.microsoft.com/office/powerpoint/2010/main" val="15921641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79"/>
            <a:ext cx="9144000" cy="6821441"/>
          </a:xfrm>
          <a:prstGeom prst="rect">
            <a:avLst/>
          </a:prstGeom>
        </p:spPr>
      </p:pic>
    </p:spTree>
    <p:extLst>
      <p:ext uri="{BB962C8B-B14F-4D97-AF65-F5344CB8AC3E}">
        <p14:creationId xmlns:p14="http://schemas.microsoft.com/office/powerpoint/2010/main" val="10432069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30" y="894996"/>
            <a:ext cx="8878540" cy="5068008"/>
          </a:xfrm>
          <a:prstGeom prst="rect">
            <a:avLst/>
          </a:prstGeom>
        </p:spPr>
      </p:pic>
    </p:spTree>
    <p:extLst>
      <p:ext uri="{BB962C8B-B14F-4D97-AF65-F5344CB8AC3E}">
        <p14:creationId xmlns:p14="http://schemas.microsoft.com/office/powerpoint/2010/main" val="802521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8401"/>
            <a:ext cx="9144000" cy="6161198"/>
          </a:xfrm>
          <a:prstGeom prst="rect">
            <a:avLst/>
          </a:prstGeom>
        </p:spPr>
      </p:pic>
    </p:spTree>
    <p:extLst>
      <p:ext uri="{BB962C8B-B14F-4D97-AF65-F5344CB8AC3E}">
        <p14:creationId xmlns:p14="http://schemas.microsoft.com/office/powerpoint/2010/main" val="26572839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42"/>
            <a:ext cx="9144000" cy="6836715"/>
          </a:xfrm>
          <a:prstGeom prst="rect">
            <a:avLst/>
          </a:prstGeom>
        </p:spPr>
      </p:pic>
    </p:spTree>
    <p:extLst>
      <p:ext uri="{BB962C8B-B14F-4D97-AF65-F5344CB8AC3E}">
        <p14:creationId xmlns:p14="http://schemas.microsoft.com/office/powerpoint/2010/main" val="25327149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1170"/>
            <a:ext cx="9144000" cy="4495659"/>
          </a:xfrm>
          <a:prstGeom prst="rect">
            <a:avLst/>
          </a:prstGeom>
        </p:spPr>
      </p:pic>
    </p:spTree>
    <p:extLst>
      <p:ext uri="{BB962C8B-B14F-4D97-AF65-F5344CB8AC3E}">
        <p14:creationId xmlns:p14="http://schemas.microsoft.com/office/powerpoint/2010/main" val="24743273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1201"/>
            <a:ext cx="9144000" cy="5775598"/>
          </a:xfrm>
          <a:prstGeom prst="rect">
            <a:avLst/>
          </a:prstGeom>
        </p:spPr>
      </p:pic>
    </p:spTree>
    <p:extLst>
      <p:ext uri="{BB962C8B-B14F-4D97-AF65-F5344CB8AC3E}">
        <p14:creationId xmlns:p14="http://schemas.microsoft.com/office/powerpoint/2010/main" val="705382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3805" y="310824"/>
            <a:ext cx="3958045" cy="6301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39635" y="1071154"/>
            <a:ext cx="3984169" cy="4401205"/>
          </a:xfrm>
          <a:prstGeom prst="rect">
            <a:avLst/>
          </a:prstGeom>
          <a:solidFill>
            <a:schemeClr val="accent1">
              <a:lumMod val="20000"/>
              <a:lumOff val="80000"/>
            </a:schemeClr>
          </a:solidFill>
          <a:ln>
            <a:solidFill>
              <a:schemeClr val="tx1"/>
            </a:solidFill>
          </a:ln>
        </p:spPr>
        <p:txBody>
          <a:bodyPr wrap="square" rtlCol="0">
            <a:spAutoFit/>
          </a:bodyPr>
          <a:lstStyle/>
          <a:p>
            <a:r>
              <a:rPr lang="en-US" sz="2000" dirty="0" smtClean="0"/>
              <a:t>Teachers must take, at minimum, the CoAlt Overview and ELA &amp; Math (DLM) Modules. Teachers who are administering SC or SS, must take the CoAlt Science and Social Studies Module. Districts may choose to have their teachers take all three modules. All teachers must complete the Google quiz before being allowed access to the DLM Educator Portal. </a:t>
            </a:r>
          </a:p>
          <a:p>
            <a:endParaRPr lang="en-US" sz="2000" dirty="0"/>
          </a:p>
          <a:p>
            <a:r>
              <a:rPr lang="en-US" sz="2000" dirty="0"/>
              <a:t>https://www.cde.state.co.us/assessment/trainings</a:t>
            </a:r>
          </a:p>
        </p:txBody>
      </p:sp>
    </p:spTree>
    <p:extLst>
      <p:ext uri="{BB962C8B-B14F-4D97-AF65-F5344CB8AC3E}">
        <p14:creationId xmlns:p14="http://schemas.microsoft.com/office/powerpoint/2010/main" val="15321862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3702"/>
            <a:ext cx="9144000" cy="4270596"/>
          </a:xfrm>
          <a:prstGeom prst="rect">
            <a:avLst/>
          </a:prstGeom>
        </p:spPr>
      </p:pic>
    </p:spTree>
    <p:extLst>
      <p:ext uri="{BB962C8B-B14F-4D97-AF65-F5344CB8AC3E}">
        <p14:creationId xmlns:p14="http://schemas.microsoft.com/office/powerpoint/2010/main" val="2196833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6426"/>
            <a:ext cx="9144000" cy="5625148"/>
          </a:xfrm>
          <a:prstGeom prst="rect">
            <a:avLst/>
          </a:prstGeom>
        </p:spPr>
      </p:pic>
    </p:spTree>
    <p:extLst>
      <p:ext uri="{BB962C8B-B14F-4D97-AF65-F5344CB8AC3E}">
        <p14:creationId xmlns:p14="http://schemas.microsoft.com/office/powerpoint/2010/main" val="2092073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a:t>
            </a:r>
            <a:r>
              <a:rPr lang="en-US" dirty="0" smtClean="0"/>
              <a:t>tudent transfers</a:t>
            </a:r>
            <a:endParaRPr lang="en-US" dirty="0"/>
          </a:p>
        </p:txBody>
      </p:sp>
    </p:spTree>
    <p:extLst>
      <p:ext uri="{BB962C8B-B14F-4D97-AF65-F5344CB8AC3E}">
        <p14:creationId xmlns:p14="http://schemas.microsoft.com/office/powerpoint/2010/main" val="13804904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Between district transfers</a:t>
            </a:r>
            <a:endParaRPr lang="en-US" dirty="0"/>
          </a:p>
        </p:txBody>
      </p:sp>
      <p:sp>
        <p:nvSpPr>
          <p:cNvPr id="3" name="Content Placeholder 2"/>
          <p:cNvSpPr>
            <a:spLocks noGrp="1"/>
          </p:cNvSpPr>
          <p:nvPr>
            <p:ph idx="10"/>
          </p:nvPr>
        </p:nvSpPr>
        <p:spPr/>
        <p:txBody>
          <a:bodyPr/>
          <a:lstStyle/>
          <a:p>
            <a:r>
              <a:rPr lang="en-US" dirty="0" smtClean="0"/>
              <a:t>Contact Mindy or Jasmine</a:t>
            </a:r>
          </a:p>
          <a:p>
            <a:pPr lvl="1"/>
            <a:r>
              <a:rPr lang="en-US" dirty="0" smtClean="0"/>
              <a:t>If the student is not rostered, CDE will move the student</a:t>
            </a:r>
          </a:p>
          <a:p>
            <a:pPr lvl="1"/>
            <a:r>
              <a:rPr lang="en-US" dirty="0" smtClean="0"/>
              <a:t>If the student is rostered, CDE needs confirmation from the sending district</a:t>
            </a:r>
          </a:p>
          <a:p>
            <a:pPr lvl="2"/>
            <a:r>
              <a:rPr lang="en-US" dirty="0" smtClean="0"/>
              <a:t>DAC from receiving district should reach out to sending district</a:t>
            </a:r>
          </a:p>
          <a:p>
            <a:pPr lvl="2"/>
            <a:r>
              <a:rPr lang="en-US" dirty="0" smtClean="0"/>
              <a:t>Email confirmation from sending DAC is needed</a:t>
            </a:r>
            <a:endParaRPr lang="en-US" dirty="0"/>
          </a:p>
        </p:txBody>
      </p:sp>
    </p:spTree>
    <p:extLst>
      <p:ext uri="{BB962C8B-B14F-4D97-AF65-F5344CB8AC3E}">
        <p14:creationId xmlns:p14="http://schemas.microsoft.com/office/powerpoint/2010/main" val="31795225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In-district transfers</a:t>
            </a:r>
            <a:endParaRPr lang="en-US" dirty="0"/>
          </a:p>
        </p:txBody>
      </p:sp>
    </p:spTree>
    <p:extLst>
      <p:ext uri="{BB962C8B-B14F-4D97-AF65-F5344CB8AC3E}">
        <p14:creationId xmlns:p14="http://schemas.microsoft.com/office/powerpoint/2010/main" val="40288216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7389"/>
            <a:ext cx="9144000" cy="5683222"/>
          </a:xfrm>
          <a:prstGeom prst="rect">
            <a:avLst/>
          </a:prstGeom>
        </p:spPr>
      </p:pic>
    </p:spTree>
    <p:extLst>
      <p:ext uri="{BB962C8B-B14F-4D97-AF65-F5344CB8AC3E}">
        <p14:creationId xmlns:p14="http://schemas.microsoft.com/office/powerpoint/2010/main" val="6881553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1071"/>
            <a:ext cx="9144000" cy="5755857"/>
          </a:xfrm>
          <a:prstGeom prst="rect">
            <a:avLst/>
          </a:prstGeom>
        </p:spPr>
      </p:pic>
    </p:spTree>
    <p:extLst>
      <p:ext uri="{BB962C8B-B14F-4D97-AF65-F5344CB8AC3E}">
        <p14:creationId xmlns:p14="http://schemas.microsoft.com/office/powerpoint/2010/main" val="21779099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4722"/>
            <a:ext cx="9144000" cy="5908556"/>
          </a:xfrm>
          <a:prstGeom prst="rect">
            <a:avLst/>
          </a:prstGeom>
        </p:spPr>
      </p:pic>
    </p:spTree>
    <p:extLst>
      <p:ext uri="{BB962C8B-B14F-4D97-AF65-F5344CB8AC3E}">
        <p14:creationId xmlns:p14="http://schemas.microsoft.com/office/powerpoint/2010/main" val="24382969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4"/>
            <a:ext cx="9144000" cy="6686291"/>
          </a:xfrm>
          <a:prstGeom prst="rect">
            <a:avLst/>
          </a:prstGeom>
        </p:spPr>
      </p:pic>
    </p:spTree>
    <p:extLst>
      <p:ext uri="{BB962C8B-B14F-4D97-AF65-F5344CB8AC3E}">
        <p14:creationId xmlns:p14="http://schemas.microsoft.com/office/powerpoint/2010/main" val="25891524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58" y="0"/>
            <a:ext cx="9043884" cy="6858000"/>
          </a:xfrm>
          <a:prstGeom prst="rect">
            <a:avLst/>
          </a:prstGeom>
        </p:spPr>
      </p:pic>
    </p:spTree>
    <p:extLst>
      <p:ext uri="{BB962C8B-B14F-4D97-AF65-F5344CB8AC3E}">
        <p14:creationId xmlns:p14="http://schemas.microsoft.com/office/powerpoint/2010/main" val="2362999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1258" y="359229"/>
            <a:ext cx="5986126" cy="36933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http://www.cde.state.co.us/assessment/newassess-coaltelam</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133" y="945136"/>
            <a:ext cx="8244463" cy="4184524"/>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90" y="0"/>
            <a:ext cx="8896419" cy="6858000"/>
          </a:xfrm>
          <a:prstGeom prst="rect">
            <a:avLst/>
          </a:prstGeom>
        </p:spPr>
      </p:pic>
    </p:spTree>
    <p:extLst>
      <p:ext uri="{BB962C8B-B14F-4D97-AF65-F5344CB8AC3E}">
        <p14:creationId xmlns:p14="http://schemas.microsoft.com/office/powerpoint/2010/main" val="13946464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0036"/>
            <a:ext cx="9144000" cy="5177928"/>
          </a:xfrm>
          <a:prstGeom prst="rect">
            <a:avLst/>
          </a:prstGeom>
        </p:spPr>
      </p:pic>
    </p:spTree>
    <p:extLst>
      <p:ext uri="{BB962C8B-B14F-4D97-AF65-F5344CB8AC3E}">
        <p14:creationId xmlns:p14="http://schemas.microsoft.com/office/powerpoint/2010/main" val="38220578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6761"/>
            <a:ext cx="9144000" cy="6244478"/>
          </a:xfrm>
          <a:prstGeom prst="rect">
            <a:avLst/>
          </a:prstGeom>
        </p:spPr>
      </p:pic>
    </p:spTree>
    <p:extLst>
      <p:ext uri="{BB962C8B-B14F-4D97-AF65-F5344CB8AC3E}">
        <p14:creationId xmlns:p14="http://schemas.microsoft.com/office/powerpoint/2010/main" val="40790654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6339"/>
            <a:ext cx="9144000" cy="5885321"/>
          </a:xfrm>
          <a:prstGeom prst="rect">
            <a:avLst/>
          </a:prstGeom>
        </p:spPr>
      </p:pic>
    </p:spTree>
    <p:extLst>
      <p:ext uri="{BB962C8B-B14F-4D97-AF65-F5344CB8AC3E}">
        <p14:creationId xmlns:p14="http://schemas.microsoft.com/office/powerpoint/2010/main" val="39001312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Reports and Monitoring</a:t>
            </a:r>
            <a:endParaRPr lang="en-US" dirty="0"/>
          </a:p>
        </p:txBody>
      </p:sp>
    </p:spTree>
    <p:extLst>
      <p:ext uri="{BB962C8B-B14F-4D97-AF65-F5344CB8AC3E}">
        <p14:creationId xmlns:p14="http://schemas.microsoft.com/office/powerpoint/2010/main" val="27274359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Teacher Activities</a:t>
            </a:r>
            <a:endParaRPr lang="en-US" dirty="0"/>
          </a:p>
        </p:txBody>
      </p:sp>
    </p:spTree>
    <p:extLst>
      <p:ext uri="{BB962C8B-B14F-4D97-AF65-F5344CB8AC3E}">
        <p14:creationId xmlns:p14="http://schemas.microsoft.com/office/powerpoint/2010/main" val="23854914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Activities</a:t>
            </a:r>
            <a:endParaRPr lang="en-US" dirty="0"/>
          </a:p>
        </p:txBody>
      </p:sp>
      <p:sp>
        <p:nvSpPr>
          <p:cNvPr id="3" name="Content Placeholder 2"/>
          <p:cNvSpPr>
            <a:spLocks noGrp="1"/>
          </p:cNvSpPr>
          <p:nvPr>
            <p:ph idx="1"/>
          </p:nvPr>
        </p:nvSpPr>
        <p:spPr/>
        <p:txBody>
          <a:bodyPr/>
          <a:lstStyle/>
          <a:p>
            <a:r>
              <a:rPr lang="en-US" dirty="0" smtClean="0"/>
              <a:t>Complete PNP/First Contact Survey for each student</a:t>
            </a:r>
          </a:p>
          <a:p>
            <a:r>
              <a:rPr lang="en-US" dirty="0" smtClean="0"/>
              <a:t>Create testing schedule</a:t>
            </a:r>
          </a:p>
          <a:p>
            <a:r>
              <a:rPr lang="en-US" dirty="0" smtClean="0"/>
              <a:t>Download TIP and gather materials</a:t>
            </a:r>
          </a:p>
          <a:p>
            <a:r>
              <a:rPr lang="en-US" dirty="0" smtClean="0"/>
              <a:t>Download student login and passwords</a:t>
            </a:r>
          </a:p>
          <a:p>
            <a:r>
              <a:rPr lang="en-US" dirty="0" smtClean="0"/>
              <a:t>Test students</a:t>
            </a:r>
          </a:p>
          <a:p>
            <a:r>
              <a:rPr lang="en-US" dirty="0" smtClean="0"/>
              <a:t>Securely destroy TIP, logins, and passwords</a:t>
            </a:r>
            <a:endParaRPr lang="en-US" dirty="0"/>
          </a:p>
        </p:txBody>
      </p:sp>
    </p:spTree>
    <p:extLst>
      <p:ext uri="{BB962C8B-B14F-4D97-AF65-F5344CB8AC3E}">
        <p14:creationId xmlns:p14="http://schemas.microsoft.com/office/powerpoint/2010/main" val="37818125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37" y="642314"/>
            <a:ext cx="8751482" cy="4033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Arrow 1"/>
          <p:cNvSpPr/>
          <p:nvPr/>
        </p:nvSpPr>
        <p:spPr>
          <a:xfrm>
            <a:off x="2376097" y="129091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50331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714614" y="975872"/>
            <a:ext cx="7599509" cy="4103273"/>
          </a:xfrm>
          <a:prstGeom prst="rect">
            <a:avLst/>
          </a:prstGeom>
          <a:ln w="9525">
            <a:solidFill>
              <a:schemeClr val="tx1"/>
            </a:solidFill>
          </a:ln>
        </p:spPr>
      </p:pic>
      <p:sp>
        <p:nvSpPr>
          <p:cNvPr id="2" name="Right Arrow 1"/>
          <p:cNvSpPr/>
          <p:nvPr/>
        </p:nvSpPr>
        <p:spPr>
          <a:xfrm>
            <a:off x="5071298" y="27851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6771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868296" y="555609"/>
            <a:ext cx="6900261" cy="4792478"/>
          </a:xfrm>
          <a:prstGeom prst="rect">
            <a:avLst/>
          </a:prstGeom>
          <a:ln w="3175">
            <a:solidFill>
              <a:schemeClr val="tx1"/>
            </a:solidFill>
          </a:ln>
        </p:spPr>
      </p:pic>
    </p:spTree>
    <p:extLst>
      <p:ext uri="{BB962C8B-B14F-4D97-AF65-F5344CB8AC3E}">
        <p14:creationId xmlns:p14="http://schemas.microsoft.com/office/powerpoint/2010/main" val="1882589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Adding Users</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106" y="156519"/>
            <a:ext cx="5771246" cy="3866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6540" y="3508272"/>
            <a:ext cx="4861653" cy="32549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Left Arrow 1"/>
          <p:cNvSpPr/>
          <p:nvPr/>
        </p:nvSpPr>
        <p:spPr>
          <a:xfrm rot="16200000">
            <a:off x="5535398" y="287877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3547336" y="273566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0972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794" y="654341"/>
            <a:ext cx="8874206" cy="4495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65114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bwMode="auto">
          <a:xfrm>
            <a:off x="583987" y="952820"/>
            <a:ext cx="6984786" cy="4087906"/>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2" name="Right Arrow 1"/>
          <p:cNvSpPr/>
          <p:nvPr/>
        </p:nvSpPr>
        <p:spPr>
          <a:xfrm rot="2525184">
            <a:off x="5589786" y="18936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8474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bwMode="auto">
          <a:xfrm>
            <a:off x="461042" y="1463410"/>
            <a:ext cx="5486400" cy="1810385"/>
          </a:xfrm>
          <a:prstGeom prst="rect">
            <a:avLst/>
          </a:prstGeom>
          <a:ln w="9525" cap="flat" cmpd="sng" algn="ctr">
            <a:solidFill>
              <a:srgbClr val="000000"/>
            </a:solidFill>
            <a:prstDash val="solid"/>
            <a:round/>
            <a:headEnd type="none" w="med" len="med"/>
            <a:tailEnd type="none" w="med" len="med"/>
          </a:ln>
          <a:extLst>
            <a:ext uri="{53640926-AAD7-44D8-BBD7-CCE9431645EC}">
              <a14:shadowObscured xmlns:a14="http://schemas.microsoft.com/office/drawing/2010/main"/>
            </a:ext>
          </a:extLst>
        </p:spPr>
      </p:pic>
      <p:pic>
        <p:nvPicPr>
          <p:cNvPr id="4" name="Picture 3"/>
          <p:cNvPicPr/>
          <p:nvPr/>
        </p:nvPicPr>
        <p:blipFill>
          <a:blip r:embed="rId3"/>
          <a:stretch>
            <a:fillRect/>
          </a:stretch>
        </p:blipFill>
        <p:spPr>
          <a:xfrm>
            <a:off x="2474259" y="3507158"/>
            <a:ext cx="5486400" cy="3209290"/>
          </a:xfrm>
          <a:prstGeom prst="rect">
            <a:avLst/>
          </a:prstGeom>
          <a:ln>
            <a:solidFill>
              <a:schemeClr val="tx1"/>
            </a:solidFill>
          </a:ln>
        </p:spPr>
      </p:pic>
    </p:spTree>
    <p:extLst>
      <p:ext uri="{BB962C8B-B14F-4D97-AF65-F5344CB8AC3E}">
        <p14:creationId xmlns:p14="http://schemas.microsoft.com/office/powerpoint/2010/main" val="24709362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bwMode="auto">
          <a:xfrm>
            <a:off x="791455" y="1008426"/>
            <a:ext cx="7046259" cy="4132192"/>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2" name="Right Arrow 1"/>
          <p:cNvSpPr/>
          <p:nvPr/>
        </p:nvSpPr>
        <p:spPr>
          <a:xfrm rot="2466359">
            <a:off x="5058701" y="220595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2466359">
            <a:off x="6026602" y="195691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6200000">
            <a:off x="6796843" y="405725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200000">
            <a:off x="5824577" y="411013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43813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Accessing Tests</a:t>
            </a:r>
            <a:endParaRPr lang="en-US" dirty="0"/>
          </a:p>
        </p:txBody>
      </p:sp>
    </p:spTree>
    <p:extLst>
      <p:ext uri="{BB962C8B-B14F-4D97-AF65-F5344CB8AC3E}">
        <p14:creationId xmlns:p14="http://schemas.microsoft.com/office/powerpoint/2010/main" val="9053657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342289" y="847685"/>
            <a:ext cx="3664585" cy="352425"/>
          </a:xfrm>
          <a:prstGeom prst="rect">
            <a:avLst/>
          </a:prstGeom>
          <a:ln w="3175">
            <a:solidFill>
              <a:schemeClr val="tx1"/>
            </a:solidFill>
          </a:ln>
        </p:spPr>
      </p:pic>
      <p:pic>
        <p:nvPicPr>
          <p:cNvPr id="4" name="Picture 3"/>
          <p:cNvPicPr/>
          <p:nvPr/>
        </p:nvPicPr>
        <p:blipFill>
          <a:blip r:embed="rId3"/>
          <a:stretch>
            <a:fillRect/>
          </a:stretch>
        </p:blipFill>
        <p:spPr bwMode="auto">
          <a:xfrm>
            <a:off x="783771" y="1371488"/>
            <a:ext cx="3657600" cy="887730"/>
          </a:xfrm>
          <a:prstGeom prst="rect">
            <a:avLst/>
          </a:prstGeom>
          <a:noFill/>
          <a:ln>
            <a:solidFill>
              <a:schemeClr val="tx1"/>
            </a:solidFill>
          </a:ln>
        </p:spPr>
      </p:pic>
      <p:pic>
        <p:nvPicPr>
          <p:cNvPr id="5" name="Picture 4"/>
          <p:cNvPicPr/>
          <p:nvPr/>
        </p:nvPicPr>
        <p:blipFill>
          <a:blip r:embed="rId4"/>
          <a:stretch>
            <a:fillRect/>
          </a:stretch>
        </p:blipFill>
        <p:spPr>
          <a:xfrm>
            <a:off x="1629015" y="2537763"/>
            <a:ext cx="5486400" cy="2322195"/>
          </a:xfrm>
          <a:prstGeom prst="rect">
            <a:avLst/>
          </a:prstGeom>
          <a:ln>
            <a:solidFill>
              <a:schemeClr val="tx1"/>
            </a:solidFill>
          </a:ln>
        </p:spPr>
      </p:pic>
    </p:spTree>
    <p:extLst>
      <p:ext uri="{BB962C8B-B14F-4D97-AF65-F5344CB8AC3E}">
        <p14:creationId xmlns:p14="http://schemas.microsoft.com/office/powerpoint/2010/main" val="151726140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8" y="1206393"/>
            <a:ext cx="8841091" cy="4494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958351" y="1429230"/>
            <a:ext cx="2466577" cy="369332"/>
          </a:xfrm>
          <a:prstGeom prst="rect">
            <a:avLst/>
          </a:prstGeom>
          <a:solidFill>
            <a:schemeClr val="bg1"/>
          </a:solidFill>
        </p:spPr>
        <p:txBody>
          <a:bodyPr wrap="square" rtlCol="0">
            <a:spAutoFit/>
          </a:bodyPr>
          <a:lstStyle/>
          <a:p>
            <a:r>
              <a:rPr lang="en-US" dirty="0" err="1" smtClean="0"/>
              <a:t>Testlet</a:t>
            </a:r>
            <a:r>
              <a:rPr lang="en-US" dirty="0" smtClean="0"/>
              <a:t> Information Page</a:t>
            </a:r>
            <a:endParaRPr lang="en-US" dirty="0"/>
          </a:p>
        </p:txBody>
      </p:sp>
    </p:spTree>
    <p:extLst>
      <p:ext uri="{BB962C8B-B14F-4D97-AF65-F5344CB8AC3E}">
        <p14:creationId xmlns:p14="http://schemas.microsoft.com/office/powerpoint/2010/main" val="12035681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1482" y="461320"/>
            <a:ext cx="4540130" cy="5980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233698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Wrap Up</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800" dirty="0" smtClean="0"/>
              <a:t>Two ways to add users: </a:t>
            </a:r>
          </a:p>
          <a:p>
            <a:pPr lvl="1"/>
            <a:r>
              <a:rPr lang="en-US" sz="2400" dirty="0" smtClean="0"/>
              <a:t>User Upload template</a:t>
            </a:r>
          </a:p>
          <a:p>
            <a:pPr lvl="1"/>
            <a:r>
              <a:rPr lang="en-US" sz="2400" dirty="0" smtClean="0"/>
              <a:t>User Interface</a:t>
            </a:r>
          </a:p>
          <a:p>
            <a:pPr lvl="2"/>
            <a:r>
              <a:rPr lang="en-US" sz="2200" dirty="0" smtClean="0"/>
              <a:t>Edit user information instead of creating new account:</a:t>
            </a:r>
          </a:p>
          <a:p>
            <a:pPr lvl="3"/>
            <a:r>
              <a:rPr lang="en-US" sz="2200" dirty="0" smtClean="0"/>
              <a:t>Name change</a:t>
            </a:r>
          </a:p>
          <a:p>
            <a:pPr lvl="3"/>
            <a:r>
              <a:rPr lang="en-US" sz="2200" dirty="0" smtClean="0"/>
              <a:t>Email change</a:t>
            </a:r>
          </a:p>
          <a:p>
            <a:pPr lvl="3"/>
            <a:r>
              <a:rPr lang="en-US" sz="2200" dirty="0" smtClean="0"/>
              <a:t>School change</a:t>
            </a:r>
          </a:p>
          <a:p>
            <a:r>
              <a:rPr lang="en-US" sz="2800" dirty="0" smtClean="0"/>
              <a:t>Always assign teacher role</a:t>
            </a:r>
          </a:p>
          <a:p>
            <a:pPr lvl="1"/>
            <a:r>
              <a:rPr lang="en-US" dirty="0" smtClean="0"/>
              <a:t>CDE can only assign DAC role (DTC in DLM system)</a:t>
            </a:r>
          </a:p>
          <a:p>
            <a:pPr lvl="1"/>
            <a:r>
              <a:rPr lang="en-US" dirty="0" smtClean="0"/>
              <a:t>Building principal role can be assigned to principal </a:t>
            </a:r>
          </a:p>
          <a:p>
            <a:pPr lvl="1"/>
            <a:r>
              <a:rPr lang="en-US" dirty="0" smtClean="0"/>
              <a:t>Other roles are </a:t>
            </a:r>
            <a:r>
              <a:rPr lang="en-US" dirty="0" err="1" smtClean="0"/>
              <a:t>unneccessary</a:t>
            </a:r>
            <a:endParaRPr lang="en-US" dirty="0" smtClean="0"/>
          </a:p>
          <a:p>
            <a:pPr lvl="3"/>
            <a:endParaRPr lang="en-US" sz="2200" dirty="0" smtClean="0"/>
          </a:p>
        </p:txBody>
      </p:sp>
      <p:sp>
        <p:nvSpPr>
          <p:cNvPr id="5" name="Title 4"/>
          <p:cNvSpPr>
            <a:spLocks noGrp="1"/>
          </p:cNvSpPr>
          <p:nvPr>
            <p:ph type="title"/>
          </p:nvPr>
        </p:nvSpPr>
        <p:spPr/>
        <p:txBody>
          <a:bodyPr/>
          <a:lstStyle/>
          <a:p>
            <a:r>
              <a:rPr lang="en-US" dirty="0" smtClean="0"/>
              <a:t>Adding Users</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lstStyle/>
          <a:p>
            <a:r>
              <a:rPr lang="en-US" dirty="0" smtClean="0"/>
              <a:t>Data management happens in Educator Portal</a:t>
            </a:r>
          </a:p>
          <a:p>
            <a:r>
              <a:rPr lang="en-US" dirty="0" smtClean="0"/>
              <a:t>Student testing happens in KITE</a:t>
            </a:r>
          </a:p>
          <a:p>
            <a:pPr lvl="1"/>
            <a:r>
              <a:rPr lang="en-US" dirty="0" smtClean="0"/>
              <a:t>Only for ELA and Math (grades 3-11)</a:t>
            </a:r>
          </a:p>
          <a:p>
            <a:pPr lvl="1"/>
            <a:r>
              <a:rPr lang="en-US" dirty="0" smtClean="0"/>
              <a:t>KITE system scores the </a:t>
            </a:r>
            <a:r>
              <a:rPr lang="en-US" smtClean="0"/>
              <a:t>testlets</a:t>
            </a:r>
            <a:endParaRPr lang="en-US" dirty="0" smtClean="0"/>
          </a:p>
          <a:p>
            <a:pPr lvl="1"/>
            <a:r>
              <a:rPr lang="en-US" dirty="0" smtClean="0"/>
              <a:t>There are no materials to be returned</a:t>
            </a:r>
          </a:p>
          <a:p>
            <a:pPr lvl="2"/>
            <a:r>
              <a:rPr lang="en-US" dirty="0" smtClean="0"/>
              <a:t>Everything is securely destroyed locally</a:t>
            </a:r>
          </a:p>
          <a:p>
            <a:r>
              <a:rPr lang="en-US" dirty="0" smtClean="0"/>
              <a:t>CoAlt Science and Social Studies is a paper test registered through Pearson Access Next</a:t>
            </a:r>
          </a:p>
          <a:p>
            <a:pPr lvl="1"/>
            <a:r>
              <a:rPr lang="en-US" dirty="0" smtClean="0"/>
              <a:t>Paper materials are returned to Pearson</a:t>
            </a:r>
          </a:p>
          <a:p>
            <a:pPr lvl="1"/>
            <a:r>
              <a:rPr lang="en-US" dirty="0" smtClean="0"/>
              <a:t>Scores are manually entered into </a:t>
            </a:r>
            <a:r>
              <a:rPr lang="en-US" dirty="0" err="1" smtClean="0"/>
              <a:t>PAnext</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15162449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Student Biographical Data (SBD) Clean-up</a:t>
            </a:r>
          </a:p>
          <a:p>
            <a:pPr lvl="1"/>
            <a:r>
              <a:rPr lang="en-US" dirty="0" smtClean="0"/>
              <a:t>Late May</a:t>
            </a:r>
          </a:p>
          <a:p>
            <a:pPr lvl="1"/>
            <a:r>
              <a:rPr lang="en-US" dirty="0" smtClean="0"/>
              <a:t>BEST method for coding invalidations</a:t>
            </a:r>
          </a:p>
          <a:p>
            <a:pPr lvl="2"/>
            <a:r>
              <a:rPr lang="en-US" dirty="0"/>
              <a:t> </a:t>
            </a:r>
            <a:r>
              <a:rPr lang="en-US" dirty="0" smtClean="0"/>
              <a:t>Special Circumstance Codes (will cover during office hours)</a:t>
            </a:r>
          </a:p>
        </p:txBody>
      </p:sp>
      <p:sp>
        <p:nvSpPr>
          <p:cNvPr id="3" name="Title 2"/>
          <p:cNvSpPr>
            <a:spLocks noGrp="1"/>
          </p:cNvSpPr>
          <p:nvPr>
            <p:ph type="title"/>
          </p:nvPr>
        </p:nvSpPr>
        <p:spPr/>
        <p:txBody>
          <a:bodyPr/>
          <a:lstStyle/>
          <a:p>
            <a:r>
              <a:rPr lang="en-US" dirty="0" smtClean="0"/>
              <a:t>SBD</a:t>
            </a:r>
            <a:endParaRPr lang="en-US" dirty="0"/>
          </a:p>
        </p:txBody>
      </p:sp>
    </p:spTree>
    <p:extLst>
      <p:ext uri="{BB962C8B-B14F-4D97-AF65-F5344CB8AC3E}">
        <p14:creationId xmlns:p14="http://schemas.microsoft.com/office/powerpoint/2010/main" val="12831879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p:txBody>
          <a:bodyPr>
            <a:normAutofit/>
          </a:bodyPr>
          <a:lstStyle/>
          <a:p>
            <a:pPr algn="ctr">
              <a:buNone/>
            </a:pPr>
            <a:r>
              <a:rPr lang="en-US" dirty="0" smtClean="0"/>
              <a:t>Assessment Questions </a:t>
            </a:r>
          </a:p>
          <a:p>
            <a:pPr algn="ctr">
              <a:buNone/>
            </a:pPr>
            <a:r>
              <a:rPr lang="en-US" sz="2000" dirty="0" smtClean="0"/>
              <a:t>Mindy Roden (EP, training, testing)</a:t>
            </a:r>
          </a:p>
          <a:p>
            <a:pPr algn="ctr">
              <a:buNone/>
            </a:pPr>
            <a:r>
              <a:rPr lang="en-US" sz="2000" dirty="0" smtClean="0">
                <a:hlinkClick r:id="rId2"/>
              </a:rPr>
              <a:t>Roden_m@cde.state.co.us</a:t>
            </a:r>
            <a:endParaRPr lang="en-US" sz="2000" dirty="0" smtClean="0"/>
          </a:p>
          <a:p>
            <a:pPr algn="ctr">
              <a:buNone/>
            </a:pPr>
            <a:r>
              <a:rPr lang="en-US" sz="2000" dirty="0" smtClean="0"/>
              <a:t>303.866.6709</a:t>
            </a:r>
          </a:p>
          <a:p>
            <a:pPr algn="ctr">
              <a:buNone/>
            </a:pPr>
            <a:r>
              <a:rPr lang="en-US" sz="2000" dirty="0" smtClean="0"/>
              <a:t>Jasmine Carey (EP, data)</a:t>
            </a:r>
          </a:p>
          <a:p>
            <a:pPr algn="ctr">
              <a:buNone/>
            </a:pPr>
            <a:r>
              <a:rPr lang="en-US" sz="2000" dirty="0" smtClean="0">
                <a:hlinkClick r:id="rId3"/>
              </a:rPr>
              <a:t>Carey_j@cde.state.co.us</a:t>
            </a:r>
            <a:endParaRPr lang="en-US" sz="2000" dirty="0" smtClean="0"/>
          </a:p>
          <a:p>
            <a:pPr algn="ctr">
              <a:buNone/>
            </a:pPr>
            <a:r>
              <a:rPr lang="en-US" sz="2000" dirty="0" smtClean="0"/>
              <a:t>303.866.6634</a:t>
            </a:r>
          </a:p>
          <a:p>
            <a:pPr algn="ctr">
              <a:buNone/>
            </a:pPr>
            <a:endParaRPr lang="en-US" dirty="0" smtClean="0"/>
          </a:p>
          <a:p>
            <a:pPr algn="ctr">
              <a:buNone/>
            </a:pPr>
            <a:r>
              <a:rPr lang="en-US" dirty="0" smtClean="0"/>
              <a:t>Instruction Questions</a:t>
            </a:r>
          </a:p>
          <a:p>
            <a:pPr algn="ctr">
              <a:buNone/>
            </a:pPr>
            <a:r>
              <a:rPr lang="en-US" sz="2000" dirty="0" smtClean="0"/>
              <a:t>Gina </a:t>
            </a:r>
            <a:r>
              <a:rPr lang="en-US" sz="2000" dirty="0" err="1" smtClean="0"/>
              <a:t>Hererra</a:t>
            </a:r>
            <a:endParaRPr lang="en-US" sz="2000" dirty="0" smtClean="0"/>
          </a:p>
          <a:p>
            <a:pPr algn="ctr">
              <a:buNone/>
            </a:pPr>
            <a:r>
              <a:rPr lang="en-US" sz="2000" dirty="0" smtClean="0">
                <a:hlinkClick r:id="rId4"/>
              </a:rPr>
              <a:t>Hererra_g@cde.state.co.us</a:t>
            </a:r>
            <a:endParaRPr lang="en-US" sz="2000" dirty="0" smtClean="0"/>
          </a:p>
          <a:p>
            <a:pPr algn="ctr">
              <a:buNone/>
            </a:pPr>
            <a:r>
              <a:rPr lang="en-US" sz="2000" dirty="0" smtClean="0"/>
              <a:t>303.866.6605</a:t>
            </a:r>
            <a:endParaRPr lang="en-US" sz="2000" dirty="0"/>
          </a:p>
        </p:txBody>
      </p:sp>
      <p:sp>
        <p:nvSpPr>
          <p:cNvPr id="5" name="Title 4"/>
          <p:cNvSpPr>
            <a:spLocks noGrp="1"/>
          </p:cNvSpPr>
          <p:nvPr>
            <p:ph type="title"/>
          </p:nvPr>
        </p:nvSpPr>
        <p:spPr/>
        <p:txBody>
          <a:bodyPr/>
          <a:lstStyle/>
          <a:p>
            <a:r>
              <a:rPr lang="en-US" dirty="0" smtClean="0"/>
              <a:t>Questions?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3055</TotalTime>
  <Words>751</Words>
  <Application>Microsoft Office PowerPoint</Application>
  <PresentationFormat>On-screen Show (4:3)</PresentationFormat>
  <Paragraphs>145</Paragraphs>
  <Slides>92</Slides>
  <Notes>1</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Office Theme</vt:lpstr>
      <vt:lpstr>PowerPoint Presentation</vt:lpstr>
      <vt:lpstr>Introduction (CoAlt)</vt:lpstr>
      <vt:lpstr>Introduction</vt:lpstr>
      <vt:lpstr>DAC Activities</vt:lpstr>
      <vt:lpstr>PowerPoint Presentation</vt:lpstr>
      <vt:lpstr>PowerPoint Presentation</vt:lpstr>
      <vt:lpstr>PowerPoint Presentation</vt:lpstr>
      <vt:lpstr>PowerPoint Presentation</vt:lpstr>
      <vt:lpstr>Adding Users</vt:lpstr>
      <vt:lpstr>PowerPoint Presentation</vt:lpstr>
      <vt:lpstr>User Upload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Enroll Students</vt:lpstr>
      <vt:lpstr>Enrollment Upload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Exit Students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Creating Rosters</vt:lpstr>
      <vt:lpstr>Rostering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Between district transfers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Teacher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vt:lpstr>
      <vt:lpstr>SBD</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Roden, Melinda</cp:lastModifiedBy>
  <cp:revision>104</cp:revision>
  <dcterms:created xsi:type="dcterms:W3CDTF">2016-08-31T23:11:11Z</dcterms:created>
  <dcterms:modified xsi:type="dcterms:W3CDTF">2018-12-18T17:42:57Z</dcterms:modified>
</cp:coreProperties>
</file>