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38"/>
  </p:notesMasterIdLst>
  <p:sldIdLst>
    <p:sldId id="441" r:id="rId2"/>
    <p:sldId id="256" r:id="rId3"/>
    <p:sldId id="264" r:id="rId4"/>
    <p:sldId id="274" r:id="rId5"/>
    <p:sldId id="310" r:id="rId6"/>
    <p:sldId id="271" r:id="rId7"/>
    <p:sldId id="452" r:id="rId8"/>
    <p:sldId id="413" r:id="rId9"/>
    <p:sldId id="276" r:id="rId10"/>
    <p:sldId id="278" r:id="rId11"/>
    <p:sldId id="453" r:id="rId12"/>
    <p:sldId id="277" r:id="rId13"/>
    <p:sldId id="279" r:id="rId14"/>
    <p:sldId id="454" r:id="rId15"/>
    <p:sldId id="457" r:id="rId16"/>
    <p:sldId id="455" r:id="rId17"/>
    <p:sldId id="456" r:id="rId18"/>
    <p:sldId id="458" r:id="rId19"/>
    <p:sldId id="438" r:id="rId20"/>
    <p:sldId id="459" r:id="rId21"/>
    <p:sldId id="460" r:id="rId22"/>
    <p:sldId id="466" r:id="rId23"/>
    <p:sldId id="461" r:id="rId24"/>
    <p:sldId id="462" r:id="rId25"/>
    <p:sldId id="463" r:id="rId26"/>
    <p:sldId id="280" r:id="rId27"/>
    <p:sldId id="467" r:id="rId28"/>
    <p:sldId id="464" r:id="rId29"/>
    <p:sldId id="468" r:id="rId30"/>
    <p:sldId id="469" r:id="rId31"/>
    <p:sldId id="470" r:id="rId32"/>
    <p:sldId id="281" r:id="rId33"/>
    <p:sldId id="471" r:id="rId34"/>
    <p:sldId id="465" r:id="rId35"/>
    <p:sldId id="299" r:id="rId36"/>
    <p:sldId id="282"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53" autoAdjust="0"/>
    <p:restoredTop sz="61081" autoAdjust="0"/>
  </p:normalViewPr>
  <p:slideViewPr>
    <p:cSldViewPr snapToGrid="0">
      <p:cViewPr varScale="1">
        <p:scale>
          <a:sx n="67" d="100"/>
          <a:sy n="67" d="100"/>
        </p:scale>
        <p:origin x="1620" y="7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12/19/2023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cde.state.co.us/assessment/newassess-dtc"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Collin Bonner Technology Specialist Assessment Division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Paulo Garcia Sanchez, Deina (day-nuh) Enoch, and </a:t>
            </a:r>
            <a:r>
              <a:rPr lang="en-US" sz="1800" dirty="0">
                <a:solidFill>
                  <a:srgbClr val="262626"/>
                </a:solidFill>
                <a:effectLst/>
                <a:latin typeface="Segoe UI" panose="020B0502040204020203" pitchFamily="34" charset="0"/>
              </a:rPr>
              <a:t>Garrett McFarland, </a:t>
            </a:r>
            <a:r>
              <a:rPr lang="en-US" dirty="0"/>
              <a:t>from College Board Technology Team will join us on the call today to address Questions in the Q &amp; A section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rPr>
              <a:t>A recording of this meeting will be available at </a:t>
            </a:r>
            <a:r>
              <a:rPr lang="en-US" dirty="0">
                <a:solidFill>
                  <a:srgbClr val="FF0000"/>
                </a:solidFill>
                <a:hlinkClick r:id="rId3"/>
              </a:rPr>
              <a:t>http://www.cde.state.co.us/assessment/newassess-dtc</a:t>
            </a:r>
            <a:r>
              <a:rPr lang="en-US" dirty="0">
                <a:solidFill>
                  <a:srgbClr val="FF0000"/>
                </a:solidFill>
              </a:rPr>
              <a:t> after December 20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FF0000"/>
              </a:solidFill>
            </a:endParaRPr>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a:t>
            </a:fld>
            <a:endParaRPr lang="en-US"/>
          </a:p>
        </p:txBody>
      </p:sp>
    </p:spTree>
    <p:extLst>
      <p:ext uri="{BB962C8B-B14F-4D97-AF65-F5344CB8AC3E}">
        <p14:creationId xmlns:p14="http://schemas.microsoft.com/office/powerpoint/2010/main" val="40095096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1E1E1E"/>
                </a:solidFill>
                <a:effectLst/>
                <a:uLnTx/>
                <a:uFillTx/>
                <a:latin typeface="Roboto"/>
                <a:ea typeface="+mn-ea"/>
                <a:cs typeface="+mn-cs"/>
              </a:rPr>
              <a:t>Colorado schools will participate in testing for students in grades 9-11:</a:t>
            </a:r>
          </a:p>
          <a:p>
            <a:pPr marL="800100" lvl="1" indent="-342900">
              <a:buFont typeface="Arial" panose="020B0604020202020204" pitchFamily="34" charset="0"/>
              <a:buChar char="•"/>
              <a:defRPr/>
            </a:pPr>
            <a:r>
              <a:rPr lang="en-US" sz="2200" dirty="0">
                <a:solidFill>
                  <a:srgbClr val="1E1E1E"/>
                </a:solidFill>
                <a:latin typeface="Roboto"/>
              </a:rPr>
              <a:t>Grade 11 – SAT (or SAT with Optional Essay)</a:t>
            </a:r>
          </a:p>
          <a:p>
            <a:pPr marL="800100" lvl="1" indent="-342900">
              <a:buFont typeface="Arial" panose="020B0604020202020204" pitchFamily="34" charset="0"/>
              <a:buChar char="•"/>
              <a:defRPr/>
            </a:pPr>
            <a:r>
              <a:rPr kumimoji="0" lang="en-US" sz="2200" b="0" i="0" u="none" strike="noStrike" kern="1200" cap="none" spc="0" normalizeH="0" baseline="0" noProof="0" dirty="0">
                <a:ln>
                  <a:noFill/>
                </a:ln>
                <a:solidFill>
                  <a:srgbClr val="1E1E1E"/>
                </a:solidFill>
                <a:effectLst/>
                <a:uLnTx/>
                <a:uFillTx/>
                <a:latin typeface="Roboto"/>
                <a:ea typeface="+mn-ea"/>
                <a:cs typeface="+mn-cs"/>
              </a:rPr>
              <a:t>Grade 10– PSAT 10</a:t>
            </a:r>
          </a:p>
          <a:p>
            <a:pPr marL="800100" lvl="1" indent="-342900">
              <a:buFont typeface="Arial" panose="020B0604020202020204" pitchFamily="34" charset="0"/>
              <a:buChar char="•"/>
              <a:defRPr/>
            </a:pPr>
            <a:r>
              <a:rPr lang="en-US" sz="2200" dirty="0">
                <a:solidFill>
                  <a:srgbClr val="1E1E1E"/>
                </a:solidFill>
                <a:latin typeface="Roboto"/>
              </a:rPr>
              <a:t>Grade 9 – PSAT 8/9</a:t>
            </a:r>
            <a:endParaRPr kumimoji="0" lang="en-US" sz="2200" b="0" i="0" u="none" strike="noStrike" kern="1200" cap="none" spc="0" normalizeH="0" baseline="0" noProof="0" dirty="0">
              <a:ln>
                <a:noFill/>
              </a:ln>
              <a:solidFill>
                <a:srgbClr val="1E1E1E"/>
              </a:solidFill>
              <a:effectLst/>
              <a:uLnTx/>
              <a:uFillTx/>
              <a:latin typeface="Roboto"/>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1" i="0" u="none" strike="noStrike" kern="1200" cap="none" spc="0" normalizeH="0" baseline="0" noProof="0" dirty="0">
                <a:ln>
                  <a:noFill/>
                </a:ln>
                <a:solidFill>
                  <a:schemeClr val="accent3"/>
                </a:solidFill>
                <a:effectLst/>
                <a:uLnTx/>
                <a:uFillTx/>
                <a:latin typeface="Roboto"/>
                <a:ea typeface="+mn-ea"/>
                <a:cs typeface="+mn-cs"/>
              </a:rPr>
              <a:t>The testing </a:t>
            </a:r>
            <a:r>
              <a:rPr kumimoji="0" lang="en-US" sz="2200" b="1" i="0" u="none" strike="noStrike" kern="1200" cap="none" spc="0" normalizeH="0" baseline="0" noProof="0" dirty="0" err="1">
                <a:ln>
                  <a:noFill/>
                </a:ln>
                <a:solidFill>
                  <a:schemeClr val="accent3"/>
                </a:solidFill>
                <a:effectLst/>
                <a:uLnTx/>
                <a:uFillTx/>
                <a:latin typeface="Roboto"/>
                <a:ea typeface="+mn-ea"/>
                <a:cs typeface="+mn-cs"/>
              </a:rPr>
              <a:t>windo</a:t>
            </a:r>
            <a:r>
              <a:rPr lang="en-US" sz="2200" b="1" dirty="0">
                <a:solidFill>
                  <a:schemeClr val="accent3"/>
                </a:solidFill>
                <a:latin typeface="Roboto"/>
              </a:rPr>
              <a:t>w is April 15 through April 26.</a:t>
            </a:r>
          </a:p>
          <a:p>
            <a:pPr marL="800100" lvl="1" indent="-342900">
              <a:buFont typeface="Arial" panose="020B0604020202020204" pitchFamily="34" charset="0"/>
              <a:buChar char="•"/>
              <a:defRPr/>
            </a:pPr>
            <a:r>
              <a:rPr lang="en-US" sz="2200" dirty="0">
                <a:solidFill>
                  <a:srgbClr val="1E1E1E"/>
                </a:solidFill>
                <a:latin typeface="Roboto"/>
              </a:rPr>
              <a:t>We recommend that schools plan to test all students during the week of April 15.</a:t>
            </a:r>
          </a:p>
          <a:p>
            <a:pPr marL="800100" lvl="1" indent="-342900">
              <a:buFont typeface="Arial" panose="020B0604020202020204" pitchFamily="34" charset="0"/>
              <a:buChar char="•"/>
              <a:defRPr/>
            </a:pPr>
            <a:r>
              <a:rPr lang="en-US" sz="2200" dirty="0">
                <a:solidFill>
                  <a:srgbClr val="1E1E1E"/>
                </a:solidFill>
                <a:latin typeface="Roboto"/>
              </a:rPr>
              <a:t>We recommend that schools reserve the week of April 22 to test students who were absent and students who experienced testing irregularities.</a:t>
            </a:r>
          </a:p>
          <a:p>
            <a:pPr marL="800100" lvl="1" indent="-342900">
              <a:buFont typeface="Arial" panose="020B0604020202020204" pitchFamily="34" charset="0"/>
              <a:buChar char="•"/>
              <a:defRPr/>
            </a:pPr>
            <a:r>
              <a:rPr kumimoji="0" lang="en-US" sz="2200" i="0" u="none" strike="noStrike" kern="1200" cap="none" spc="0" normalizeH="0" baseline="0" noProof="0" dirty="0">
                <a:ln>
                  <a:noFill/>
                </a:ln>
                <a:solidFill>
                  <a:srgbClr val="1E1E1E"/>
                </a:solidFill>
                <a:effectLst/>
                <a:uLnTx/>
                <a:uFillTx/>
                <a:latin typeface="Roboto"/>
                <a:ea typeface="+mn-ea"/>
                <a:cs typeface="+mn-cs"/>
              </a:rPr>
              <a:t>With permission from CDE, districts that have spring break conflicts and/or technology limitations may be allowed to use an extended testing window starting on </a:t>
            </a:r>
            <a:r>
              <a:rPr kumimoji="0" lang="en-US" sz="2200" b="1" i="0" u="none" strike="noStrike" kern="1200" cap="none" spc="0" normalizeH="0" baseline="0" noProof="0" dirty="0">
                <a:ln>
                  <a:noFill/>
                </a:ln>
                <a:solidFill>
                  <a:schemeClr val="accent3"/>
                </a:solidFill>
                <a:effectLst/>
                <a:uLnTx/>
                <a:uFillTx/>
                <a:latin typeface="Roboto"/>
                <a:ea typeface="+mn-ea"/>
                <a:cs typeface="+mn-cs"/>
              </a:rPr>
              <a:t>April 8</a:t>
            </a:r>
            <a:r>
              <a:rPr kumimoji="0" lang="en-US" sz="2200" i="0" u="none" strike="noStrike" kern="1200" cap="none" spc="0" normalizeH="0" baseline="0" noProof="0" dirty="0">
                <a:ln>
                  <a:noFill/>
                </a:ln>
                <a:solidFill>
                  <a:srgbClr val="1E1E1E"/>
                </a:solidFill>
                <a:effectLst/>
                <a:uLnTx/>
                <a:uFillTx/>
                <a:latin typeface="Roboto"/>
                <a:ea typeface="+mn-ea"/>
                <a:cs typeface="+mn-cs"/>
              </a:rPr>
              <a:t>. DACs were provided the opportunity to request this prior to November 10</a:t>
            </a:r>
            <a:r>
              <a:rPr kumimoji="0" lang="en-US" sz="2200" i="0" u="none" strike="noStrike" kern="1200" cap="none" spc="0" normalizeH="0" baseline="30000" noProof="0" dirty="0">
                <a:ln>
                  <a:noFill/>
                </a:ln>
                <a:solidFill>
                  <a:srgbClr val="1E1E1E"/>
                </a:solidFill>
                <a:effectLst/>
                <a:uLnTx/>
                <a:uFillTx/>
                <a:latin typeface="Roboto"/>
                <a:ea typeface="+mn-ea"/>
                <a:cs typeface="+mn-cs"/>
              </a:rPr>
              <a:t>th</a:t>
            </a:r>
            <a:r>
              <a:rPr kumimoji="0" lang="en-US" sz="2200" i="0" u="none" strike="noStrike" kern="1200" cap="none" spc="0" normalizeH="0" baseline="0" noProof="0" dirty="0">
                <a:ln>
                  <a:noFill/>
                </a:ln>
                <a:solidFill>
                  <a:srgbClr val="1E1E1E"/>
                </a:solidFill>
                <a:effectLst/>
                <a:uLnTx/>
                <a:uFillTx/>
                <a:latin typeface="Roboto"/>
                <a:ea typeface="+mn-ea"/>
                <a:cs typeface="+mn-cs"/>
              </a:rPr>
              <a:t>.  </a:t>
            </a:r>
            <a:endParaRPr lang="en-US" sz="2200" dirty="0">
              <a:solidFill>
                <a:srgbClr val="1E1E1E"/>
              </a:solidFill>
              <a:latin typeface="Roboto"/>
            </a:endParaRPr>
          </a:p>
          <a:p>
            <a:pPr marL="342900" indent="-342900">
              <a:buFont typeface="Arial" panose="020B0604020202020204" pitchFamily="34" charset="0"/>
              <a:buChar char="•"/>
              <a:defRPr/>
            </a:pPr>
            <a:r>
              <a:rPr kumimoji="0" lang="en-US" sz="2200" i="0" u="none" strike="noStrike" kern="1200" cap="none" spc="0" normalizeH="0" baseline="0" noProof="0" dirty="0">
                <a:ln>
                  <a:noFill/>
                </a:ln>
                <a:solidFill>
                  <a:srgbClr val="1E1E1E"/>
                </a:solidFill>
                <a:effectLst/>
                <a:uLnTx/>
                <a:uFillTx/>
                <a:latin typeface="Roboto"/>
                <a:ea typeface="+mn-ea"/>
                <a:cs typeface="+mn-cs"/>
              </a:rPr>
              <a:t>The March 9 SAT Weekend administration is available for virtual schools to use, as well as students who have curricular or religious conflicts with the SAT School Day testing window.</a:t>
            </a:r>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5</a:t>
            </a:fld>
            <a:endParaRPr lang="en-US"/>
          </a:p>
        </p:txBody>
      </p:sp>
    </p:spTree>
    <p:extLst>
      <p:ext uri="{BB962C8B-B14F-4D97-AF65-F5344CB8AC3E}">
        <p14:creationId xmlns:p14="http://schemas.microsoft.com/office/powerpoint/2010/main" val="3049995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10</a:t>
            </a:fld>
            <a:endParaRPr lang="en-US"/>
          </a:p>
        </p:txBody>
      </p:sp>
    </p:spTree>
    <p:extLst>
      <p:ext uri="{BB962C8B-B14F-4D97-AF65-F5344CB8AC3E}">
        <p14:creationId xmlns:p14="http://schemas.microsoft.com/office/powerpoint/2010/main" val="3627485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13</a:t>
            </a:fld>
            <a:endParaRPr lang="en-US"/>
          </a:p>
        </p:txBody>
      </p:sp>
    </p:spTree>
    <p:extLst>
      <p:ext uri="{BB962C8B-B14F-4D97-AF65-F5344CB8AC3E}">
        <p14:creationId xmlns:p14="http://schemas.microsoft.com/office/powerpoint/2010/main" val="1146947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rgbClr val="1E1E1E"/>
                </a:solidFill>
                <a:effectLst/>
                <a:latin typeface="Roboto" panose="02000000000000000000" pitchFamily="2" charset="0"/>
              </a:rPr>
              <a:t>Install to user-level profiles</a:t>
            </a:r>
          </a:p>
          <a:p>
            <a:r>
              <a:rPr lang="en-US" b="1" i="0" dirty="0">
                <a:solidFill>
                  <a:srgbClr val="1E1E1E"/>
                </a:solidFill>
                <a:effectLst/>
                <a:latin typeface="Roboto" panose="02000000000000000000" pitchFamily="2" charset="0"/>
              </a:rPr>
              <a:t>Save Data on </a:t>
            </a:r>
            <a:r>
              <a:rPr lang="en-US" b="1" i="0" dirty="0" err="1">
                <a:solidFill>
                  <a:srgbClr val="1E1E1E"/>
                </a:solidFill>
                <a:effectLst/>
                <a:latin typeface="Roboto" panose="02000000000000000000" pitchFamily="2" charset="0"/>
              </a:rPr>
              <a:t>chromebook</a:t>
            </a:r>
            <a:endParaRPr lang="en-US" dirty="0"/>
          </a:p>
        </p:txBody>
      </p:sp>
    </p:spTree>
    <p:extLst>
      <p:ext uri="{BB962C8B-B14F-4D97-AF65-F5344CB8AC3E}">
        <p14:creationId xmlns:p14="http://schemas.microsoft.com/office/powerpoint/2010/main" val="1906131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1E1E1E"/>
                </a:solidFill>
                <a:effectLst/>
                <a:latin typeface="Roboto" panose="02000000000000000000" pitchFamily="2" charset="0"/>
              </a:rPr>
              <a:t>Chrome 113 enable do not erase data</a:t>
            </a:r>
          </a:p>
          <a:p>
            <a:endParaRPr lang="en-US" b="0" i="0" dirty="0">
              <a:solidFill>
                <a:srgbClr val="1E1E1E"/>
              </a:solidFill>
              <a:effectLst/>
              <a:latin typeface="Roboto" panose="02000000000000000000" pitchFamily="2" charset="0"/>
            </a:endParaRPr>
          </a:p>
          <a:p>
            <a:r>
              <a:rPr lang="en-US" b="0" i="0" dirty="0">
                <a:solidFill>
                  <a:srgbClr val="1E1E1E"/>
                </a:solidFill>
                <a:effectLst/>
                <a:latin typeface="Roboto" panose="02000000000000000000" pitchFamily="2" charset="0"/>
              </a:rPr>
              <a:t>In MDM enable forced updates</a:t>
            </a:r>
          </a:p>
          <a:p>
            <a:endParaRPr lang="en-US" b="0" i="0" dirty="0">
              <a:solidFill>
                <a:srgbClr val="1E1E1E"/>
              </a:solidFill>
              <a:effectLst/>
              <a:latin typeface="Roboto" panose="02000000000000000000" pitchFamily="2" charset="0"/>
            </a:endParaRPr>
          </a:p>
          <a:p>
            <a:r>
              <a:rPr lang="en-US" b="0" i="0" dirty="0">
                <a:solidFill>
                  <a:srgbClr val="1E1E1E"/>
                </a:solidFill>
                <a:effectLst/>
                <a:latin typeface="Roboto" panose="02000000000000000000" pitchFamily="2" charset="0"/>
              </a:rPr>
              <a:t>No Guest accounts in macOS</a:t>
            </a:r>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22</a:t>
            </a:fld>
            <a:endParaRPr lang="en-US"/>
          </a:p>
        </p:txBody>
      </p:sp>
    </p:spTree>
    <p:extLst>
      <p:ext uri="{BB962C8B-B14F-4D97-AF65-F5344CB8AC3E}">
        <p14:creationId xmlns:p14="http://schemas.microsoft.com/office/powerpoint/2010/main" val="23122271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30</a:t>
            </a:fld>
            <a:endParaRPr lang="en-US"/>
          </a:p>
        </p:txBody>
      </p:sp>
    </p:spTree>
    <p:extLst>
      <p:ext uri="{BB962C8B-B14F-4D97-AF65-F5344CB8AC3E}">
        <p14:creationId xmlns:p14="http://schemas.microsoft.com/office/powerpoint/2010/main" val="26634378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33</a:t>
            </a:fld>
            <a:endParaRPr lang="en-US"/>
          </a:p>
        </p:txBody>
      </p:sp>
    </p:spTree>
    <p:extLst>
      <p:ext uri="{BB962C8B-B14F-4D97-AF65-F5344CB8AC3E}">
        <p14:creationId xmlns:p14="http://schemas.microsoft.com/office/powerpoint/2010/main" val="38968641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35</a:t>
            </a:fld>
            <a:endParaRPr lang="en-US"/>
          </a:p>
        </p:txBody>
      </p:sp>
    </p:spTree>
    <p:extLst>
      <p:ext uri="{BB962C8B-B14F-4D97-AF65-F5344CB8AC3E}">
        <p14:creationId xmlns:p14="http://schemas.microsoft.com/office/powerpoint/2010/main" val="19951868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7.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8.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9.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10.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11.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4675241"/>
            <a:ext cx="12192000" cy="2182761"/>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914401" y="3324170"/>
            <a:ext cx="10402529" cy="973464"/>
          </a:xfrm>
        </p:spPr>
        <p:txBody>
          <a:bodyPr lIns="0" tIns="0" rIns="0" bIns="0" anchor="t" anchorCtr="0">
            <a:normAutofit/>
          </a:bodyPr>
          <a:lstStyle>
            <a:lvl1pPr algn="ctr">
              <a:defRPr sz="48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914401" y="4675240"/>
            <a:ext cx="10402529" cy="582559"/>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p:cNvSpPr>
            <a:spLocks noGrp="1"/>
          </p:cNvSpPr>
          <p:nvPr>
            <p:ph type="sldNum" sz="quarter" idx="12"/>
          </p:nvPr>
        </p:nvSpPr>
        <p:spPr>
          <a:xfrm>
            <a:off x="332873" y="6356350"/>
            <a:ext cx="2743200" cy="365125"/>
          </a:xfrm>
        </p:spPr>
        <p:txBody>
          <a:bodyPr/>
          <a:lstStyle>
            <a:lvl1pPr algn="l">
              <a:defRPr sz="1600">
                <a:solidFill>
                  <a:schemeClr val="tx1"/>
                </a:solidFill>
              </a:defRPr>
            </a:lvl1pPr>
          </a:lstStyle>
          <a:p>
            <a:fld id="{C479D5F6-EDCB-402A-AC08-4943A1820E8F}"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82994" y="632707"/>
            <a:ext cx="2822307" cy="1762383"/>
          </a:xfrm>
          <a:prstGeom prst="rect">
            <a:avLst/>
          </a:prstGeom>
        </p:spPr>
      </p:pic>
      <p:cxnSp>
        <p:nvCxnSpPr>
          <p:cNvPr id="9" name="Straight Connector 8"/>
          <p:cNvCxnSpPr/>
          <p:nvPr userDrawn="1"/>
        </p:nvCxnSpPr>
        <p:spPr>
          <a:xfrm>
            <a:off x="914402" y="2772696"/>
            <a:ext cx="10402529" cy="0"/>
          </a:xfrm>
          <a:prstGeom prst="line">
            <a:avLst/>
          </a:prstGeom>
          <a:ln w="19050">
            <a:solidFill>
              <a:srgbClr val="488BC9"/>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E276FB8C-1892-16E5-879E-B6BBA4D7D855}"/>
              </a:ext>
            </a:extLst>
          </p:cNvPr>
          <p:cNvPicPr>
            <a:picLocks noChangeAspect="1"/>
          </p:cNvPicPr>
          <p:nvPr userDrawn="1"/>
        </p:nvPicPr>
        <p:blipFill>
          <a:blip r:embed="rId3"/>
          <a:stretch>
            <a:fillRect/>
          </a:stretch>
        </p:blipFill>
        <p:spPr>
          <a:xfrm>
            <a:off x="9522577" y="6356350"/>
            <a:ext cx="1794353" cy="322067"/>
          </a:xfrm>
          <a:prstGeom prst="rect">
            <a:avLst/>
          </a:prstGeom>
        </p:spPr>
      </p:pic>
    </p:spTree>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443565" y="205176"/>
            <a:ext cx="8065168" cy="898524"/>
          </a:xfrm>
        </p:spPr>
        <p:txBody>
          <a:bodyPr lIns="0" tIns="0" rIns="0" bIns="0" anchor="t" anchorCtr="0">
            <a:normAutofit/>
          </a:bodyPr>
          <a:lstStyle>
            <a:lvl1pPr>
              <a:defRPr sz="2800">
                <a:latin typeface="Museo Slab 500" panose="02000000000000000000" pitchFamily="50" charset="0"/>
              </a:defRPr>
            </a:lvl1pPr>
          </a:lstStyle>
          <a:p>
            <a:r>
              <a:rPr lang="en-US" dirty="0"/>
              <a:t>Click to edit Master title style</a:t>
            </a:r>
          </a:p>
        </p:txBody>
      </p:sp>
      <p:sp>
        <p:nvSpPr>
          <p:cNvPr id="7"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2183644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3" name="Title 1"/>
          <p:cNvSpPr>
            <a:spLocks noGrp="1"/>
          </p:cNvSpPr>
          <p:nvPr>
            <p:ph type="ctrTitle"/>
          </p:nvPr>
        </p:nvSpPr>
        <p:spPr>
          <a:xfrm>
            <a:off x="-1" y="2595716"/>
            <a:ext cx="12192627"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33420"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pic>
        <p:nvPicPr>
          <p:cNvPr id="5" name="Picture 4">
            <a:extLst>
              <a:ext uri="{FF2B5EF4-FFF2-40B4-BE49-F238E27FC236}">
                <a16:creationId xmlns:a16="http://schemas.microsoft.com/office/drawing/2014/main" id="{F4997356-8358-33C4-15EC-FF76AD16B80D}"/>
              </a:ext>
            </a:extLst>
          </p:cNvPr>
          <p:cNvPicPr>
            <a:picLocks noChangeAspect="1"/>
          </p:cNvPicPr>
          <p:nvPr userDrawn="1"/>
        </p:nvPicPr>
        <p:blipFill>
          <a:blip r:embed="rId3"/>
          <a:stretch>
            <a:fillRect/>
          </a:stretch>
        </p:blipFill>
        <p:spPr>
          <a:xfrm>
            <a:off x="8716724" y="6287516"/>
            <a:ext cx="1794353" cy="322067"/>
          </a:xfrm>
          <a:prstGeom prst="rect">
            <a:avLst/>
          </a:prstGeom>
        </p:spPr>
      </p:pic>
    </p:spTree>
    <p:extLst>
      <p:ext uri="{BB962C8B-B14F-4D97-AF65-F5344CB8AC3E}">
        <p14:creationId xmlns:p14="http://schemas.microsoft.com/office/powerpoint/2010/main" val="4389188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7916"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pic>
        <p:nvPicPr>
          <p:cNvPr id="6" name="Picture 5">
            <a:extLst>
              <a:ext uri="{FF2B5EF4-FFF2-40B4-BE49-F238E27FC236}">
                <a16:creationId xmlns:a16="http://schemas.microsoft.com/office/drawing/2014/main" id="{A7CF28E0-25AD-D30C-CA7F-F458388B278B}"/>
              </a:ext>
            </a:extLst>
          </p:cNvPr>
          <p:cNvPicPr>
            <a:picLocks noChangeAspect="1"/>
          </p:cNvPicPr>
          <p:nvPr userDrawn="1"/>
        </p:nvPicPr>
        <p:blipFill>
          <a:blip r:embed="rId3"/>
          <a:stretch>
            <a:fillRect/>
          </a:stretch>
        </p:blipFill>
        <p:spPr>
          <a:xfrm>
            <a:off x="8716724" y="6287516"/>
            <a:ext cx="1794353" cy="322067"/>
          </a:xfrm>
          <a:prstGeom prst="rect">
            <a:avLst/>
          </a:prstGeom>
        </p:spPr>
      </p:pic>
    </p:spTree>
    <p:extLst>
      <p:ext uri="{BB962C8B-B14F-4D97-AF65-F5344CB8AC3E}">
        <p14:creationId xmlns:p14="http://schemas.microsoft.com/office/powerpoint/2010/main" val="109088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a:extLst>
              <a:ext uri="{FF2B5EF4-FFF2-40B4-BE49-F238E27FC236}">
                <a16:creationId xmlns:a16="http://schemas.microsoft.com/office/drawing/2014/main" id="{16DE4516-337E-097A-C5EF-C1A7C2203B1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351874" y="6430390"/>
            <a:ext cx="1264628" cy="217044"/>
          </a:xfrm>
          <a:prstGeom prst="rect">
            <a:avLst/>
          </a:prstGeom>
        </p:spPr>
      </p:pic>
    </p:spTree>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9" cy="1103700"/>
          </a:xfrm>
          <a:prstGeom prst="rect">
            <a:avLst/>
          </a:prstGeom>
        </p:spPr>
      </p:pic>
      <p:pic>
        <p:nvPicPr>
          <p:cNvPr id="5" name="Picture 4">
            <a:extLst>
              <a:ext uri="{FF2B5EF4-FFF2-40B4-BE49-F238E27FC236}">
                <a16:creationId xmlns:a16="http://schemas.microsoft.com/office/drawing/2014/main" id="{729F7EC5-E503-FB16-93FD-5106890F9DD7}"/>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351874" y="6430390"/>
            <a:ext cx="1264628" cy="217044"/>
          </a:xfrm>
          <a:prstGeom prst="rect">
            <a:avLst/>
          </a:prstGeom>
        </p:spPr>
      </p:pic>
    </p:spTree>
    <p:extLst>
      <p:ext uri="{BB962C8B-B14F-4D97-AF65-F5344CB8AC3E}">
        <p14:creationId xmlns:p14="http://schemas.microsoft.com/office/powerpoint/2010/main" val="1875235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8" cy="1103700"/>
          </a:xfrm>
          <a:prstGeom prst="rect">
            <a:avLst/>
          </a:prstGeom>
        </p:spPr>
      </p:pic>
      <p:pic>
        <p:nvPicPr>
          <p:cNvPr id="5" name="Picture 4">
            <a:extLst>
              <a:ext uri="{FF2B5EF4-FFF2-40B4-BE49-F238E27FC236}">
                <a16:creationId xmlns:a16="http://schemas.microsoft.com/office/drawing/2014/main" id="{7612D6D6-EF00-6BFE-7F4F-AC8E513C8DCE}"/>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351874" y="6430390"/>
            <a:ext cx="1264628" cy="217044"/>
          </a:xfrm>
          <a:prstGeom prst="rect">
            <a:avLst/>
          </a:prstGeom>
        </p:spPr>
      </p:pic>
    </p:spTree>
    <p:extLst>
      <p:ext uri="{BB962C8B-B14F-4D97-AF65-F5344CB8AC3E}">
        <p14:creationId xmlns:p14="http://schemas.microsoft.com/office/powerpoint/2010/main" val="2265404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8" cy="1103698"/>
          </a:xfrm>
          <a:prstGeom prst="rect">
            <a:avLst/>
          </a:prstGeom>
        </p:spPr>
      </p:pic>
      <p:pic>
        <p:nvPicPr>
          <p:cNvPr id="5" name="Picture 4">
            <a:extLst>
              <a:ext uri="{FF2B5EF4-FFF2-40B4-BE49-F238E27FC236}">
                <a16:creationId xmlns:a16="http://schemas.microsoft.com/office/drawing/2014/main" id="{7412B233-3D3E-C6E4-AA37-ACE98AFC7CF2}"/>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351874" y="6430390"/>
            <a:ext cx="1264628" cy="217044"/>
          </a:xfrm>
          <a:prstGeom prst="rect">
            <a:avLst/>
          </a:prstGeom>
        </p:spPr>
      </p:pic>
    </p:spTree>
    <p:extLst>
      <p:ext uri="{BB962C8B-B14F-4D97-AF65-F5344CB8AC3E}">
        <p14:creationId xmlns:p14="http://schemas.microsoft.com/office/powerpoint/2010/main" val="3219240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8"/>
          </a:xfrm>
          <a:prstGeom prst="rect">
            <a:avLst/>
          </a:prstGeom>
        </p:spPr>
      </p:pic>
      <p:pic>
        <p:nvPicPr>
          <p:cNvPr id="5" name="Picture 4">
            <a:extLst>
              <a:ext uri="{FF2B5EF4-FFF2-40B4-BE49-F238E27FC236}">
                <a16:creationId xmlns:a16="http://schemas.microsoft.com/office/drawing/2014/main" id="{BBFFCC13-2F4E-AED9-09FC-87E461AA54B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351874" y="6430390"/>
            <a:ext cx="1264628" cy="217044"/>
          </a:xfrm>
          <a:prstGeom prst="rect">
            <a:avLst/>
          </a:prstGeom>
        </p:spPr>
      </p:pic>
    </p:spTree>
    <p:extLst>
      <p:ext uri="{BB962C8B-B14F-4D97-AF65-F5344CB8AC3E}">
        <p14:creationId xmlns:p14="http://schemas.microsoft.com/office/powerpoint/2010/main" val="157164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7"/>
          </a:xfrm>
          <a:prstGeom prst="rect">
            <a:avLst/>
          </a:prstGeom>
        </p:spPr>
      </p:pic>
      <p:pic>
        <p:nvPicPr>
          <p:cNvPr id="5" name="Picture 4">
            <a:extLst>
              <a:ext uri="{FF2B5EF4-FFF2-40B4-BE49-F238E27FC236}">
                <a16:creationId xmlns:a16="http://schemas.microsoft.com/office/drawing/2014/main" id="{7DD9A3B4-2A3F-29F4-CA13-51ABE7112228}"/>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351874" y="6430390"/>
            <a:ext cx="1264628" cy="217044"/>
          </a:xfrm>
          <a:prstGeom prst="rect">
            <a:avLst/>
          </a:prstGeom>
        </p:spPr>
      </p:pic>
    </p:spTree>
    <p:extLst>
      <p:ext uri="{BB962C8B-B14F-4D97-AF65-F5344CB8AC3E}">
        <p14:creationId xmlns:p14="http://schemas.microsoft.com/office/powerpoint/2010/main" val="3299890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6" cy="1103697"/>
          </a:xfrm>
          <a:prstGeom prst="rect">
            <a:avLst/>
          </a:prstGeom>
        </p:spPr>
      </p:pic>
      <p:pic>
        <p:nvPicPr>
          <p:cNvPr id="5" name="Picture 4">
            <a:extLst>
              <a:ext uri="{FF2B5EF4-FFF2-40B4-BE49-F238E27FC236}">
                <a16:creationId xmlns:a16="http://schemas.microsoft.com/office/drawing/2014/main" id="{3FCBE7D4-24AA-213B-047F-3BBE07BC310D}"/>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351874" y="6430390"/>
            <a:ext cx="1264628" cy="217044"/>
          </a:xfrm>
          <a:prstGeom prst="rect">
            <a:avLst/>
          </a:prstGeom>
        </p:spPr>
      </p:pic>
    </p:spTree>
    <p:extLst>
      <p:ext uri="{BB962C8B-B14F-4D97-AF65-F5344CB8AC3E}">
        <p14:creationId xmlns:p14="http://schemas.microsoft.com/office/powerpoint/2010/main" val="2944687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554480"/>
            <a:ext cx="5181600" cy="435133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6172200" y="1554480"/>
            <a:ext cx="5181600" cy="435133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pic>
        <p:nvPicPr>
          <p:cNvPr id="2" name="Picture 1">
            <a:extLst>
              <a:ext uri="{FF2B5EF4-FFF2-40B4-BE49-F238E27FC236}">
                <a16:creationId xmlns:a16="http://schemas.microsoft.com/office/drawing/2014/main" id="{600D6E4A-A409-226C-111D-EE5EA4A6650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351874" y="6430390"/>
            <a:ext cx="1264628" cy="217044"/>
          </a:xfrm>
          <a:prstGeom prst="rect">
            <a:avLst/>
          </a:prstGeom>
        </p:spPr>
      </p:pic>
    </p:spTree>
    <p:extLst>
      <p:ext uri="{BB962C8B-B14F-4D97-AF65-F5344CB8AC3E}">
        <p14:creationId xmlns:p14="http://schemas.microsoft.com/office/powerpoint/2010/main" val="2675640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ADCBF6-49E3-4515-B284-83B33249404E}" type="datetime1">
              <a:rPr lang="en-US" smtClean="0"/>
              <a:t>12/19/2023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90" r:id="rId3"/>
    <p:sldLayoutId id="2147483691" r:id="rId4"/>
    <p:sldLayoutId id="2147483692" r:id="rId5"/>
    <p:sldLayoutId id="2147483693" r:id="rId6"/>
    <p:sldLayoutId id="2147483694" r:id="rId7"/>
    <p:sldLayoutId id="2147483695" r:id="rId8"/>
    <p:sldLayoutId id="2147483680" r:id="rId9"/>
    <p:sldLayoutId id="2147483682" r:id="rId10"/>
    <p:sldLayoutId id="2147483689" r:id="rId11"/>
    <p:sldLayoutId id="2147483668"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app.cloud.scorm.com/sc/InvitationConfirmEmail?publicInvitationId=688406fe-8003-45b3-a469-215dcf3b3ac7" TargetMode="External"/><Relationship Id="rId4" Type="http://schemas.openxmlformats.org/officeDocument/2006/relationships/hyperlink" Target="http://www.cde.state.co.us/assessment/newassess-dtc"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slides/_rels/slide1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bluebook.collegeboard.org/technology/devices/chromebook"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bluebook.collegeboard.org/technology/devices/ipad" TargetMode="External"/><Relationship Id="rId5" Type="http://schemas.openxmlformats.org/officeDocument/2006/relationships/hyperlink" Target="https://bluebook.collegeboard.org/technology/devices/mac" TargetMode="External"/><Relationship Id="rId4" Type="http://schemas.openxmlformats.org/officeDocument/2006/relationships/hyperlink" Target="https://bluebook.collegeboard.org/technology/devices/windows"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hyperlink" Target="https://satsuite.collegeboard.org/k12-educators/educator-experience/prepare/digital-readiness-check"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2.xml"/><Relationship Id="rId5" Type="http://schemas.openxmlformats.org/officeDocument/2006/relationships/image" Target="../media/image28.svg"/><Relationship Id="rId4" Type="http://schemas.openxmlformats.org/officeDocument/2006/relationships/image" Target="../media/image27.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bluebook.collegeboard.org/help-center/how-do-i-enable-accessibility-features-chromebook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satsuite.collegeboard.org/digital/accommodations-digital-testing/assistive-technology"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3" Type="http://schemas.openxmlformats.org/officeDocument/2006/relationships/hyperlink" Target="mailto:ColoradoSchoolDaySupport@collegeboard.org" TargetMode="External"/><Relationship Id="rId7" Type="http://schemas.openxmlformats.org/officeDocument/2006/relationships/hyperlink" Target="mailto:sorlowski@collegeboard.or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mailto:nhurianek@collegeboard.org" TargetMode="External"/><Relationship Id="rId5" Type="http://schemas.openxmlformats.org/officeDocument/2006/relationships/hyperlink" Target="http://www.collegeboard.org/colorado" TargetMode="External"/><Relationship Id="rId4" Type="http://schemas.openxmlformats.org/officeDocument/2006/relationships/hyperlink" Target="https://app.cloud.scorm.com/sc/InvitationConfirmEmail?publicInvitationId=688406fe-8003-45b3-a469-215dcf3b3ac7"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s://app.cloud.scorm.com/sc/InvitationConfirmEmail?publicInvitationId=688406fe-8003-45b3-a469-215dcf3b3ac7" TargetMode="Externa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40810-68B2-4629-BF6A-93440EE5109C}"/>
              </a:ext>
            </a:extLst>
          </p:cNvPr>
          <p:cNvSpPr>
            <a:spLocks noGrp="1"/>
          </p:cNvSpPr>
          <p:nvPr>
            <p:ph type="title"/>
          </p:nvPr>
        </p:nvSpPr>
        <p:spPr>
          <a:xfrm>
            <a:off x="443564" y="205176"/>
            <a:ext cx="8338929" cy="898524"/>
          </a:xfrm>
        </p:spPr>
        <p:txBody>
          <a:bodyPr anchor="ctr">
            <a:noAutofit/>
          </a:bodyPr>
          <a:lstStyle/>
          <a:p>
            <a:r>
              <a:rPr lang="en-US" sz="3200" dirty="0">
                <a:latin typeface="Museo Slab 500" panose="02000000000000000000"/>
              </a:rPr>
              <a:t>2023-2024</a:t>
            </a:r>
            <a:br>
              <a:rPr lang="en-US" sz="3200" dirty="0">
                <a:latin typeface="Museo Slab 500" panose="02000000000000000000"/>
              </a:rPr>
            </a:br>
            <a:r>
              <a:rPr lang="en" sz="3200" dirty="0">
                <a:latin typeface="Museo Slab 500" panose="02000000000000000000"/>
              </a:rPr>
              <a:t>PSAT/SAT Technical Site Readiness </a:t>
            </a:r>
            <a:r>
              <a:rPr lang="en-US" sz="3200" dirty="0">
                <a:latin typeface="Museo Slab 500" panose="02000000000000000000"/>
              </a:rPr>
              <a:t>Training</a:t>
            </a:r>
          </a:p>
        </p:txBody>
      </p:sp>
      <p:sp>
        <p:nvSpPr>
          <p:cNvPr id="5" name="Content Placeholder 4">
            <a:extLst>
              <a:ext uri="{FF2B5EF4-FFF2-40B4-BE49-F238E27FC236}">
                <a16:creationId xmlns:a16="http://schemas.microsoft.com/office/drawing/2014/main" id="{942D1CB7-9E50-416A-8EF5-71C2418E78EF}"/>
              </a:ext>
            </a:extLst>
          </p:cNvPr>
          <p:cNvSpPr>
            <a:spLocks noGrp="1"/>
          </p:cNvSpPr>
          <p:nvPr>
            <p:ph idx="1"/>
          </p:nvPr>
        </p:nvSpPr>
        <p:spPr>
          <a:xfrm>
            <a:off x="838200" y="1554480"/>
            <a:ext cx="5257800" cy="4351338"/>
          </a:xfrm>
        </p:spPr>
        <p:txBody>
          <a:bodyPr>
            <a:normAutofit lnSpcReduction="10000"/>
          </a:bodyPr>
          <a:lstStyle/>
          <a:p>
            <a:pPr marL="0" indent="0">
              <a:buNone/>
            </a:pPr>
            <a:r>
              <a:rPr lang="en-US" sz="4000" dirty="0"/>
              <a:t>Welcome!</a:t>
            </a:r>
          </a:p>
          <a:p>
            <a:pPr marL="0" indent="0">
              <a:buNone/>
            </a:pPr>
            <a:r>
              <a:rPr lang="en-US" b="1" dirty="0"/>
              <a:t>Introduce Yourself</a:t>
            </a:r>
          </a:p>
          <a:p>
            <a:pPr lvl="0"/>
            <a:r>
              <a:rPr lang="en-US" sz="2000" dirty="0"/>
              <a:t>From the top of the navigation select the </a:t>
            </a:r>
            <a:r>
              <a:rPr lang="en-US" sz="2000" b="1" dirty="0"/>
              <a:t>Chat </a:t>
            </a:r>
            <a:r>
              <a:rPr lang="en-US" sz="2000" dirty="0"/>
              <a:t>icon</a:t>
            </a:r>
          </a:p>
          <a:p>
            <a:pPr lvl="0"/>
            <a:r>
              <a:rPr lang="en-US" sz="2000" dirty="0"/>
              <a:t>In the </a:t>
            </a:r>
            <a:r>
              <a:rPr lang="en-US" sz="2000" b="1" dirty="0"/>
              <a:t>Type a new message </a:t>
            </a:r>
            <a:r>
              <a:rPr lang="en-US" sz="2000" dirty="0"/>
              <a:t>section tell us your district role and how long you have held your position</a:t>
            </a:r>
          </a:p>
          <a:p>
            <a:pPr lvl="0"/>
            <a:r>
              <a:rPr lang="en-US" sz="2000" dirty="0"/>
              <a:t>Select the </a:t>
            </a:r>
            <a:r>
              <a:rPr lang="en-US" sz="2000" b="1" dirty="0"/>
              <a:t>paper airplane </a:t>
            </a:r>
            <a:r>
              <a:rPr lang="en-US" sz="2000" dirty="0"/>
              <a:t>icon in the bottom right corner of the window to send</a:t>
            </a:r>
          </a:p>
          <a:p>
            <a:r>
              <a:rPr lang="en-US" sz="2000" dirty="0"/>
              <a:t>Use the Q &amp;A  to ask questions specific to the webinar.</a:t>
            </a:r>
          </a:p>
          <a:p>
            <a:pPr lvl="0"/>
            <a:r>
              <a:rPr lang="en-US" sz="2000" b="1" dirty="0"/>
              <a:t>Note</a:t>
            </a:r>
            <a:r>
              <a:rPr lang="en-US" sz="2000" dirty="0"/>
              <a:t>: Select the three dots (…) and click “Turn on live captions” to access closed captioning</a:t>
            </a:r>
          </a:p>
        </p:txBody>
      </p:sp>
      <p:pic>
        <p:nvPicPr>
          <p:cNvPr id="12" name="Picture 11" descr="A picture of the TEAMs interface with callouts to the Chat, text box">
            <a:extLst>
              <a:ext uri="{FF2B5EF4-FFF2-40B4-BE49-F238E27FC236}">
                <a16:creationId xmlns:a16="http://schemas.microsoft.com/office/drawing/2014/main" id="{6F46415F-7529-7258-B56D-24A16CA8C3F5}"/>
              </a:ext>
            </a:extLst>
          </p:cNvPr>
          <p:cNvPicPr>
            <a:picLocks noChangeAspect="1"/>
          </p:cNvPicPr>
          <p:nvPr/>
        </p:nvPicPr>
        <p:blipFill>
          <a:blip r:embed="rId3"/>
          <a:stretch>
            <a:fillRect/>
          </a:stretch>
        </p:blipFill>
        <p:spPr>
          <a:xfrm>
            <a:off x="6340954" y="1221115"/>
            <a:ext cx="5610330" cy="4837284"/>
          </a:xfrm>
          <a:prstGeom prst="rect">
            <a:avLst/>
          </a:prstGeom>
        </p:spPr>
      </p:pic>
      <p:sp>
        <p:nvSpPr>
          <p:cNvPr id="9" name="Speech Bubble: Rectangle with Corners Rounded 8">
            <a:extLst>
              <a:ext uri="{FF2B5EF4-FFF2-40B4-BE49-F238E27FC236}">
                <a16:creationId xmlns:a16="http://schemas.microsoft.com/office/drawing/2014/main" id="{2F2B8684-0D3E-4694-9548-375F1B7F0C80}"/>
              </a:ext>
            </a:extLst>
          </p:cNvPr>
          <p:cNvSpPr/>
          <p:nvPr/>
        </p:nvSpPr>
        <p:spPr>
          <a:xfrm>
            <a:off x="6792385" y="1994671"/>
            <a:ext cx="1464511" cy="795866"/>
          </a:xfrm>
          <a:prstGeom prst="wedgeRoundRectCallout">
            <a:avLst>
              <a:gd name="adj1" fmla="val -38394"/>
              <a:gd name="adj2" fmla="val -94715"/>
              <a:gd name="adj3" fmla="val 16667"/>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Select the </a:t>
            </a:r>
            <a:r>
              <a:rPr lang="en-US" sz="2000" b="1" dirty="0"/>
              <a:t>Chat icon</a:t>
            </a:r>
            <a:endParaRPr lang="en-US" sz="2000" dirty="0"/>
          </a:p>
        </p:txBody>
      </p:sp>
      <p:sp>
        <p:nvSpPr>
          <p:cNvPr id="10" name="Speech Bubble: Rectangle with Corners Rounded 9">
            <a:extLst>
              <a:ext uri="{FF2B5EF4-FFF2-40B4-BE49-F238E27FC236}">
                <a16:creationId xmlns:a16="http://schemas.microsoft.com/office/drawing/2014/main" id="{1DCD2059-8B59-46D7-889F-56F417C629D5}"/>
              </a:ext>
            </a:extLst>
          </p:cNvPr>
          <p:cNvSpPr/>
          <p:nvPr/>
        </p:nvSpPr>
        <p:spPr>
          <a:xfrm>
            <a:off x="7261967" y="3212255"/>
            <a:ext cx="2168573" cy="1710417"/>
          </a:xfrm>
          <a:prstGeom prst="wedgeRoundRectCallout">
            <a:avLst>
              <a:gd name="adj1" fmla="val 61298"/>
              <a:gd name="adj2" fmla="val 86283"/>
              <a:gd name="adj3" fmla="val 16667"/>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dirty="0"/>
              <a:t>Tell us your district role and how long you have held your position.</a:t>
            </a:r>
          </a:p>
        </p:txBody>
      </p:sp>
      <p:sp>
        <p:nvSpPr>
          <p:cNvPr id="11" name="Speech Bubble: Rectangle with Corners Rounded 10">
            <a:extLst>
              <a:ext uri="{FF2B5EF4-FFF2-40B4-BE49-F238E27FC236}">
                <a16:creationId xmlns:a16="http://schemas.microsoft.com/office/drawing/2014/main" id="{0BD4A36D-3B7B-475E-A659-70F9B0FE69DD}"/>
              </a:ext>
            </a:extLst>
          </p:cNvPr>
          <p:cNvSpPr/>
          <p:nvPr/>
        </p:nvSpPr>
        <p:spPr>
          <a:xfrm>
            <a:off x="10583457" y="4279475"/>
            <a:ext cx="1301749" cy="750761"/>
          </a:xfrm>
          <a:prstGeom prst="wedgeRoundRectCallout">
            <a:avLst>
              <a:gd name="adj1" fmla="val 31850"/>
              <a:gd name="adj2" fmla="val 153259"/>
              <a:gd name="adj3" fmla="val 16667"/>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Send your message</a:t>
            </a:r>
          </a:p>
        </p:txBody>
      </p:sp>
      <p:sp>
        <p:nvSpPr>
          <p:cNvPr id="13" name="Speech Bubble: Rectangle with Corners Rounded 12">
            <a:extLst>
              <a:ext uri="{FF2B5EF4-FFF2-40B4-BE49-F238E27FC236}">
                <a16:creationId xmlns:a16="http://schemas.microsoft.com/office/drawing/2014/main" id="{FBBB2F1A-8AEB-EF0F-AE86-4A8B4FAB9599}"/>
              </a:ext>
            </a:extLst>
          </p:cNvPr>
          <p:cNvSpPr/>
          <p:nvPr/>
        </p:nvSpPr>
        <p:spPr>
          <a:xfrm>
            <a:off x="9716632" y="2019732"/>
            <a:ext cx="2168574" cy="1842584"/>
          </a:xfrm>
          <a:prstGeom prst="wedgeRoundRectCallout">
            <a:avLst>
              <a:gd name="adj1" fmla="val -115922"/>
              <a:gd name="adj2" fmla="val -68289"/>
              <a:gd name="adj3" fmla="val 16667"/>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dirty="0"/>
              <a:t>Use the Q &amp;A  to ask questions specific to the webinar.</a:t>
            </a:r>
          </a:p>
        </p:txBody>
      </p:sp>
      <p:sp>
        <p:nvSpPr>
          <p:cNvPr id="3" name="TextBox 2">
            <a:extLst>
              <a:ext uri="{FF2B5EF4-FFF2-40B4-BE49-F238E27FC236}">
                <a16:creationId xmlns:a16="http://schemas.microsoft.com/office/drawing/2014/main" id="{8FD000E4-02F9-4FC5-A1D2-B615A96207E8}"/>
              </a:ext>
            </a:extLst>
          </p:cNvPr>
          <p:cNvSpPr txBox="1"/>
          <p:nvPr/>
        </p:nvSpPr>
        <p:spPr>
          <a:xfrm>
            <a:off x="178990" y="6096734"/>
            <a:ext cx="10877265" cy="646331"/>
          </a:xfrm>
          <a:prstGeom prst="rect">
            <a:avLst/>
          </a:prstGeom>
          <a:noFill/>
        </p:spPr>
        <p:txBody>
          <a:bodyPr wrap="square" rtlCol="0">
            <a:spAutoFit/>
          </a:bodyPr>
          <a:lstStyle/>
          <a:p>
            <a:r>
              <a:rPr lang="en-US" dirty="0">
                <a:solidFill>
                  <a:srgbClr val="FF0000"/>
                </a:solidFill>
              </a:rPr>
              <a:t>A recording of this meeting will be available at </a:t>
            </a:r>
            <a:r>
              <a:rPr lang="en-US" dirty="0">
                <a:solidFill>
                  <a:srgbClr val="FF0000"/>
                </a:solidFill>
                <a:hlinkClick r:id="rId4"/>
              </a:rPr>
              <a:t>http://www.cde.state.co.us/assessment/newassess-dtc</a:t>
            </a:r>
            <a:r>
              <a:rPr lang="en-US" dirty="0">
                <a:solidFill>
                  <a:srgbClr val="FF0000"/>
                </a:solidFill>
              </a:rPr>
              <a:t> after December 20th   </a:t>
            </a:r>
            <a:r>
              <a:rPr lang="en-US" sz="1800" i="1" dirty="0"/>
              <a:t>This presentation will also be posted in the </a:t>
            </a:r>
            <a:r>
              <a:rPr lang="en-US" sz="1800" i="1" dirty="0">
                <a:hlinkClick r:id="rId5"/>
              </a:rPr>
              <a:t>Colorado Resource Repository</a:t>
            </a:r>
            <a:endParaRPr lang="en-US" dirty="0">
              <a:solidFill>
                <a:srgbClr val="FF0000"/>
              </a:solidFill>
            </a:endParaRPr>
          </a:p>
        </p:txBody>
      </p:sp>
    </p:spTree>
    <p:extLst>
      <p:ext uri="{BB962C8B-B14F-4D97-AF65-F5344CB8AC3E}">
        <p14:creationId xmlns:p14="http://schemas.microsoft.com/office/powerpoint/2010/main" val="38857888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0EADCF-A8AF-8036-0D0A-00E78E786442}"/>
              </a:ext>
            </a:extLst>
          </p:cNvPr>
          <p:cNvSpPr>
            <a:spLocks noGrp="1"/>
          </p:cNvSpPr>
          <p:nvPr>
            <p:ph sz="half" idx="1"/>
          </p:nvPr>
        </p:nvSpPr>
        <p:spPr>
          <a:xfrm>
            <a:off x="332873" y="1554480"/>
            <a:ext cx="5686927" cy="4351338"/>
          </a:xfrm>
        </p:spPr>
        <p:txBody>
          <a:bodyPr>
            <a:normAutofit fontScale="92500"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E1E1E"/>
                </a:solidFill>
                <a:effectLst/>
                <a:uLnTx/>
                <a:uFillTx/>
                <a:latin typeface="Roboto" panose="02000000000000000000" pitchFamily="2" charset="0"/>
                <a:ea typeface="+mn-ea"/>
                <a:cs typeface="+mn-cs"/>
              </a:rPr>
              <a:t>All students and testing staff (coordinators, proctors, and monitors) must connect to your  Wi-Fi on test day. This includes: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1E1E1E"/>
              </a:solidFill>
              <a:effectLst/>
              <a:uLnTx/>
              <a:uFillTx/>
              <a:latin typeface="Roboto" panose="02000000000000000000"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E1E1E"/>
                </a:solidFill>
                <a:effectLst/>
                <a:uLnTx/>
                <a:uFillTx/>
                <a:latin typeface="Roboto" panose="02000000000000000000" pitchFamily="2" charset="0"/>
                <a:ea typeface="+mn-ea"/>
                <a:cs typeface="+mn-cs"/>
              </a:rPr>
              <a:t>	Students and testing staff who are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E1E1E"/>
                </a:solidFill>
                <a:effectLst/>
                <a:uLnTx/>
                <a:uFillTx/>
                <a:latin typeface="Roboto" panose="02000000000000000000" pitchFamily="2" charset="0"/>
                <a:ea typeface="+mn-ea"/>
                <a:cs typeface="+mn-cs"/>
              </a:rPr>
              <a:t>              unaffiliated with your institution.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1E1E1E"/>
              </a:solidFill>
              <a:effectLst/>
              <a:uLnTx/>
              <a:uFillTx/>
              <a:latin typeface="Roboto" panose="02000000000000000000"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E1E1E"/>
                </a:solidFill>
                <a:effectLst/>
                <a:uLnTx/>
                <a:uFillTx/>
                <a:latin typeface="Roboto" panose="02000000000000000000" pitchFamily="2" charset="0"/>
                <a:ea typeface="+mn-ea"/>
                <a:cs typeface="+mn-cs"/>
              </a:rPr>
              <a:t>	Students and testing staff who are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E1E1E"/>
                </a:solidFill>
                <a:effectLst/>
                <a:uLnTx/>
                <a:uFillTx/>
                <a:latin typeface="Roboto" panose="02000000000000000000" pitchFamily="2" charset="0"/>
                <a:ea typeface="+mn-ea"/>
                <a:cs typeface="+mn-cs"/>
              </a:rPr>
              <a:t>               using personal devices.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E1E1E"/>
              </a:solidFill>
              <a:effectLst/>
              <a:uLnTx/>
              <a:uFillTx/>
              <a:latin typeface="Roboto" panose="02000000000000000000"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E1E1E"/>
                </a:solidFill>
                <a:effectLst/>
                <a:uLnTx/>
                <a:uFillTx/>
                <a:latin typeface="Roboto" panose="02000000000000000000" pitchFamily="2" charset="0"/>
                <a:ea typeface="+mn-ea"/>
                <a:cs typeface="+mn-cs"/>
              </a:rPr>
              <a:t>You may need to set up guest access.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dirty="0">
              <a:solidFill>
                <a:srgbClr val="1E1E1E"/>
              </a:solidFill>
              <a:latin typeface="Roboto"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E1E1E"/>
                </a:solidFill>
                <a:effectLst/>
                <a:uLnTx/>
                <a:uFillTx/>
                <a:latin typeface="Roboto" panose="02000000000000000000" pitchFamily="2" charset="0"/>
                <a:ea typeface="+mn-ea"/>
                <a:cs typeface="+mn-cs"/>
              </a:rPr>
              <a:t>Be sure to share the network password with staff so they can share it with students.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E1E1E"/>
              </a:solidFill>
              <a:effectLst/>
              <a:uLnTx/>
              <a:uFillTx/>
              <a:latin typeface="Roboto" panose="02000000000000000000"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E1E1E"/>
              </a:solidFill>
              <a:effectLst/>
              <a:uLnTx/>
              <a:uFillTx/>
              <a:latin typeface="Roboto" panose="02000000000000000000" pitchFamily="2" charset="0"/>
              <a:ea typeface="+mn-ea"/>
              <a:cs typeface="+mn-cs"/>
            </a:endParaRPr>
          </a:p>
          <a:p>
            <a:endParaRPr lang="en-US" dirty="0"/>
          </a:p>
        </p:txBody>
      </p:sp>
      <p:sp>
        <p:nvSpPr>
          <p:cNvPr id="3" name="Slide Number Placeholder 2">
            <a:extLst>
              <a:ext uri="{FF2B5EF4-FFF2-40B4-BE49-F238E27FC236}">
                <a16:creationId xmlns:a16="http://schemas.microsoft.com/office/drawing/2014/main" id="{0B13A64C-15DE-D91F-2FBF-464617D399BD}"/>
              </a:ext>
            </a:extLst>
          </p:cNvPr>
          <p:cNvSpPr>
            <a:spLocks noGrp="1"/>
          </p:cNvSpPr>
          <p:nvPr>
            <p:ph type="sldNum" sz="quarter" idx="12"/>
          </p:nvPr>
        </p:nvSpPr>
        <p:spPr/>
        <p:txBody>
          <a:bodyPr/>
          <a:lstStyle/>
          <a:p>
            <a:fld id="{C479D5F6-EDCB-402A-AC08-4943A1820E8F}" type="slidenum">
              <a:rPr lang="en-US" smtClean="0"/>
              <a:pPr/>
              <a:t>10</a:t>
            </a:fld>
            <a:endParaRPr lang="en-US" dirty="0"/>
          </a:p>
        </p:txBody>
      </p:sp>
      <p:sp>
        <p:nvSpPr>
          <p:cNvPr id="4" name="Title 3">
            <a:extLst>
              <a:ext uri="{FF2B5EF4-FFF2-40B4-BE49-F238E27FC236}">
                <a16:creationId xmlns:a16="http://schemas.microsoft.com/office/drawing/2014/main" id="{6F429468-8B94-5AED-3C5D-05CD471A5532}"/>
              </a:ext>
            </a:extLst>
          </p:cNvPr>
          <p:cNvSpPr>
            <a:spLocks noGrp="1"/>
          </p:cNvSpPr>
          <p:nvPr>
            <p:ph type="title"/>
          </p:nvPr>
        </p:nvSpPr>
        <p:spPr/>
        <p:txBody>
          <a:bodyPr/>
          <a:lstStyle/>
          <a:p>
            <a:r>
              <a:rPr lang="en-US" dirty="0"/>
              <a:t>Network Requirements</a:t>
            </a:r>
          </a:p>
        </p:txBody>
      </p:sp>
      <p:sp>
        <p:nvSpPr>
          <p:cNvPr id="7" name="TextBox 6">
            <a:extLst>
              <a:ext uri="{FF2B5EF4-FFF2-40B4-BE49-F238E27FC236}">
                <a16:creationId xmlns:a16="http://schemas.microsoft.com/office/drawing/2014/main" id="{F00605B4-E2C9-C00D-263A-D459AD96E9FB}"/>
              </a:ext>
            </a:extLst>
          </p:cNvPr>
          <p:cNvSpPr txBox="1"/>
          <p:nvPr/>
        </p:nvSpPr>
        <p:spPr>
          <a:xfrm>
            <a:off x="4502730" y="6272344"/>
            <a:ext cx="6653204" cy="380480"/>
          </a:xfrm>
          <a:prstGeom prst="rect">
            <a:avLst/>
          </a:prstGeom>
          <a:noFill/>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r>
              <a:rPr lang="en-US" sz="2000" u="sng" dirty="0">
                <a:solidFill>
                  <a:srgbClr val="0070C0"/>
                </a:solidFill>
              </a:rPr>
              <a:t>https://bluebook.collegeboard.org/technology/networks</a:t>
            </a:r>
          </a:p>
        </p:txBody>
      </p:sp>
      <p:graphicFrame>
        <p:nvGraphicFramePr>
          <p:cNvPr id="10" name="Table 4">
            <a:extLst>
              <a:ext uri="{FF2B5EF4-FFF2-40B4-BE49-F238E27FC236}">
                <a16:creationId xmlns:a16="http://schemas.microsoft.com/office/drawing/2014/main" id="{3C62E335-8A39-7118-F896-24F26C5A7056}"/>
              </a:ext>
            </a:extLst>
          </p:cNvPr>
          <p:cNvGraphicFramePr>
            <a:graphicFrameLocks noGrp="1"/>
          </p:cNvGraphicFramePr>
          <p:nvPr>
            <p:extLst>
              <p:ext uri="{D42A27DB-BD31-4B8C-83A1-F6EECF244321}">
                <p14:modId xmlns:p14="http://schemas.microsoft.com/office/powerpoint/2010/main" val="2794181962"/>
              </p:ext>
            </p:extLst>
          </p:nvPr>
        </p:nvGraphicFramePr>
        <p:xfrm>
          <a:off x="6330269" y="2958805"/>
          <a:ext cx="5528858" cy="2059762"/>
        </p:xfrm>
        <a:graphic>
          <a:graphicData uri="http://schemas.openxmlformats.org/drawingml/2006/table">
            <a:tbl>
              <a:tblPr firstRow="1" bandRow="1"/>
              <a:tblGrid>
                <a:gridCol w="2764429">
                  <a:extLst>
                    <a:ext uri="{9D8B030D-6E8A-4147-A177-3AD203B41FA5}">
                      <a16:colId xmlns:a16="http://schemas.microsoft.com/office/drawing/2014/main" val="2400799301"/>
                    </a:ext>
                  </a:extLst>
                </a:gridCol>
                <a:gridCol w="2764429">
                  <a:extLst>
                    <a:ext uri="{9D8B030D-6E8A-4147-A177-3AD203B41FA5}">
                      <a16:colId xmlns:a16="http://schemas.microsoft.com/office/drawing/2014/main" val="2048715008"/>
                    </a:ext>
                  </a:extLst>
                </a:gridCol>
              </a:tblGrid>
              <a:tr h="461814">
                <a:tc>
                  <a:txBody>
                    <a:bodyPr/>
                    <a:lstStyle>
                      <a:lvl1pPr marL="0" algn="l" defTabSz="914400" rtl="0" eaLnBrk="1" latinLnBrk="0" hangingPunct="1">
                        <a:defRPr sz="1800" b="1" kern="1200">
                          <a:solidFill>
                            <a:schemeClr val="lt1"/>
                          </a:solidFill>
                          <a:latin typeface="Roboto"/>
                        </a:defRPr>
                      </a:lvl1pPr>
                      <a:lvl2pPr marL="457200" algn="l" defTabSz="914400" rtl="0" eaLnBrk="1" latinLnBrk="0" hangingPunct="1">
                        <a:defRPr sz="1800" b="1" kern="1200">
                          <a:solidFill>
                            <a:schemeClr val="lt1"/>
                          </a:solidFill>
                          <a:latin typeface="Roboto"/>
                        </a:defRPr>
                      </a:lvl2pPr>
                      <a:lvl3pPr marL="914400" algn="l" defTabSz="914400" rtl="0" eaLnBrk="1" latinLnBrk="0" hangingPunct="1">
                        <a:defRPr sz="1800" b="1" kern="1200">
                          <a:solidFill>
                            <a:schemeClr val="lt1"/>
                          </a:solidFill>
                          <a:latin typeface="Roboto"/>
                        </a:defRPr>
                      </a:lvl3pPr>
                      <a:lvl4pPr marL="1371600" algn="l" defTabSz="914400" rtl="0" eaLnBrk="1" latinLnBrk="0" hangingPunct="1">
                        <a:defRPr sz="1800" b="1" kern="1200">
                          <a:solidFill>
                            <a:schemeClr val="lt1"/>
                          </a:solidFill>
                          <a:latin typeface="Roboto"/>
                        </a:defRPr>
                      </a:lvl4pPr>
                      <a:lvl5pPr marL="1828800" algn="l" defTabSz="914400" rtl="0" eaLnBrk="1" latinLnBrk="0" hangingPunct="1">
                        <a:defRPr sz="1800" b="1" kern="1200">
                          <a:solidFill>
                            <a:schemeClr val="lt1"/>
                          </a:solidFill>
                          <a:latin typeface="Roboto"/>
                        </a:defRPr>
                      </a:lvl5pPr>
                      <a:lvl6pPr marL="2286000" algn="l" defTabSz="914400" rtl="0" eaLnBrk="1" latinLnBrk="0" hangingPunct="1">
                        <a:defRPr sz="1800" b="1" kern="1200">
                          <a:solidFill>
                            <a:schemeClr val="lt1"/>
                          </a:solidFill>
                          <a:latin typeface="Roboto"/>
                        </a:defRPr>
                      </a:lvl6pPr>
                      <a:lvl7pPr marL="2743200" algn="l" defTabSz="914400" rtl="0" eaLnBrk="1" latinLnBrk="0" hangingPunct="1">
                        <a:defRPr sz="1800" b="1" kern="1200">
                          <a:solidFill>
                            <a:schemeClr val="lt1"/>
                          </a:solidFill>
                          <a:latin typeface="Roboto"/>
                        </a:defRPr>
                      </a:lvl7pPr>
                      <a:lvl8pPr marL="3200400" algn="l" defTabSz="914400" rtl="0" eaLnBrk="1" latinLnBrk="0" hangingPunct="1">
                        <a:defRPr sz="1800" b="1" kern="1200">
                          <a:solidFill>
                            <a:schemeClr val="lt1"/>
                          </a:solidFill>
                          <a:latin typeface="Roboto"/>
                        </a:defRPr>
                      </a:lvl8pPr>
                      <a:lvl9pPr marL="3657600" algn="l" defTabSz="914400" rtl="0" eaLnBrk="1" latinLnBrk="0" hangingPunct="1">
                        <a:defRPr sz="1800" b="1" kern="1200">
                          <a:solidFill>
                            <a:schemeClr val="lt1"/>
                          </a:solidFill>
                          <a:latin typeface="Roboto"/>
                        </a:defRPr>
                      </a:lvl9pPr>
                    </a:lstStyle>
                    <a:p>
                      <a:pPr algn="ctr"/>
                      <a:r>
                        <a:rPr kumimoji="0" lang="en-US" sz="2000" b="1" i="0" u="none" strike="noStrike" kern="0" cap="none" spc="0" normalizeH="0" baseline="0" dirty="0">
                          <a:ln>
                            <a:noFill/>
                          </a:ln>
                          <a:solidFill>
                            <a:srgbClr val="FFFFFF"/>
                          </a:solidFill>
                          <a:effectLst/>
                          <a:uLnTx/>
                          <a:uFillTx/>
                          <a:latin typeface="Roboto Slab"/>
                          <a:ea typeface="+mn-ea"/>
                          <a:cs typeface="+mn-cs"/>
                        </a:rPr>
                        <a:t>Test</a:t>
                      </a:r>
                    </a:p>
                  </a:txBody>
                  <a:tcPr>
                    <a:lnL w="12700" cmpd="sng">
                      <a:solidFill>
                        <a:srgbClr val="DCDCDC"/>
                      </a:solidFill>
                    </a:lnL>
                    <a:lnR w="12700" cmpd="sng">
                      <a:solidFill>
                        <a:srgbClr val="DCDCDC"/>
                      </a:solidFill>
                    </a:lnR>
                    <a:lnT w="12700" cmpd="sng">
                      <a:solidFill>
                        <a:srgbClr val="DCDCDC"/>
                      </a:solidFill>
                    </a:lnT>
                    <a:lnB w="38100" cmpd="sng">
                      <a:solidFill>
                        <a:srgbClr val="DCDCDC"/>
                      </a:solidFill>
                    </a:lnB>
                    <a:lnTlToBr w="12700" cmpd="sng">
                      <a:noFill/>
                      <a:prstDash val="solid"/>
                    </a:lnTlToBr>
                    <a:lnBlToTr w="12700" cmpd="sng">
                      <a:noFill/>
                      <a:prstDash val="solid"/>
                    </a:lnBlToTr>
                    <a:solidFill>
                      <a:srgbClr val="006298"/>
                    </a:solidFill>
                  </a:tcPr>
                </a:tc>
                <a:tc>
                  <a:txBody>
                    <a:bodyPr/>
                    <a:lstStyle>
                      <a:lvl1pPr marL="0" algn="l" defTabSz="914400" rtl="0" eaLnBrk="1" latinLnBrk="0" hangingPunct="1">
                        <a:defRPr sz="1800" b="1" kern="1200">
                          <a:solidFill>
                            <a:schemeClr val="lt1"/>
                          </a:solidFill>
                          <a:latin typeface="Roboto"/>
                        </a:defRPr>
                      </a:lvl1pPr>
                      <a:lvl2pPr marL="457200" algn="l" defTabSz="914400" rtl="0" eaLnBrk="1" latinLnBrk="0" hangingPunct="1">
                        <a:defRPr sz="1800" b="1" kern="1200">
                          <a:solidFill>
                            <a:schemeClr val="lt1"/>
                          </a:solidFill>
                          <a:latin typeface="Roboto"/>
                        </a:defRPr>
                      </a:lvl2pPr>
                      <a:lvl3pPr marL="914400" algn="l" defTabSz="914400" rtl="0" eaLnBrk="1" latinLnBrk="0" hangingPunct="1">
                        <a:defRPr sz="1800" b="1" kern="1200">
                          <a:solidFill>
                            <a:schemeClr val="lt1"/>
                          </a:solidFill>
                          <a:latin typeface="Roboto"/>
                        </a:defRPr>
                      </a:lvl3pPr>
                      <a:lvl4pPr marL="1371600" algn="l" defTabSz="914400" rtl="0" eaLnBrk="1" latinLnBrk="0" hangingPunct="1">
                        <a:defRPr sz="1800" b="1" kern="1200">
                          <a:solidFill>
                            <a:schemeClr val="lt1"/>
                          </a:solidFill>
                          <a:latin typeface="Roboto"/>
                        </a:defRPr>
                      </a:lvl4pPr>
                      <a:lvl5pPr marL="1828800" algn="l" defTabSz="914400" rtl="0" eaLnBrk="1" latinLnBrk="0" hangingPunct="1">
                        <a:defRPr sz="1800" b="1" kern="1200">
                          <a:solidFill>
                            <a:schemeClr val="lt1"/>
                          </a:solidFill>
                          <a:latin typeface="Roboto"/>
                        </a:defRPr>
                      </a:lvl5pPr>
                      <a:lvl6pPr marL="2286000" algn="l" defTabSz="914400" rtl="0" eaLnBrk="1" latinLnBrk="0" hangingPunct="1">
                        <a:defRPr sz="1800" b="1" kern="1200">
                          <a:solidFill>
                            <a:schemeClr val="lt1"/>
                          </a:solidFill>
                          <a:latin typeface="Roboto"/>
                        </a:defRPr>
                      </a:lvl6pPr>
                      <a:lvl7pPr marL="2743200" algn="l" defTabSz="914400" rtl="0" eaLnBrk="1" latinLnBrk="0" hangingPunct="1">
                        <a:defRPr sz="1800" b="1" kern="1200">
                          <a:solidFill>
                            <a:schemeClr val="lt1"/>
                          </a:solidFill>
                          <a:latin typeface="Roboto"/>
                        </a:defRPr>
                      </a:lvl7pPr>
                      <a:lvl8pPr marL="3200400" algn="l" defTabSz="914400" rtl="0" eaLnBrk="1" latinLnBrk="0" hangingPunct="1">
                        <a:defRPr sz="1800" b="1" kern="1200">
                          <a:solidFill>
                            <a:schemeClr val="lt1"/>
                          </a:solidFill>
                          <a:latin typeface="Roboto"/>
                        </a:defRPr>
                      </a:lvl8pPr>
                      <a:lvl9pPr marL="3657600" algn="l" defTabSz="914400" rtl="0" eaLnBrk="1" latinLnBrk="0" hangingPunct="1">
                        <a:defRPr sz="1800" b="1" kern="1200">
                          <a:solidFill>
                            <a:schemeClr val="lt1"/>
                          </a:solidFill>
                          <a:latin typeface="Roboto"/>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dirty="0">
                          <a:ln>
                            <a:noFill/>
                          </a:ln>
                          <a:solidFill>
                            <a:srgbClr val="FFFFFF"/>
                          </a:solidFill>
                          <a:effectLst/>
                          <a:uLnTx/>
                          <a:uFillTx/>
                          <a:latin typeface="Roboto Slab"/>
                          <a:ea typeface="+mn-ea"/>
                          <a:cs typeface="+mn-cs"/>
                        </a:rPr>
                        <a:t>Bandwidth </a:t>
                      </a:r>
                    </a:p>
                  </a:txBody>
                  <a:tcPr>
                    <a:lnL w="12700" cmpd="sng">
                      <a:solidFill>
                        <a:srgbClr val="DCDCDC"/>
                      </a:solidFill>
                    </a:lnL>
                    <a:lnR w="12700" cmpd="sng">
                      <a:solidFill>
                        <a:srgbClr val="DCDCDC"/>
                      </a:solidFill>
                    </a:lnR>
                    <a:lnT w="12700" cmpd="sng">
                      <a:solidFill>
                        <a:srgbClr val="DCDCDC"/>
                      </a:solidFill>
                    </a:lnT>
                    <a:lnB w="38100" cmpd="sng">
                      <a:solidFill>
                        <a:srgbClr val="DCDCDC"/>
                      </a:solidFill>
                    </a:lnB>
                    <a:lnTlToBr w="12700" cmpd="sng">
                      <a:noFill/>
                      <a:prstDash val="solid"/>
                    </a:lnTlToBr>
                    <a:lnBlToTr w="12700" cmpd="sng">
                      <a:noFill/>
                      <a:prstDash val="solid"/>
                    </a:lnBlToTr>
                    <a:solidFill>
                      <a:srgbClr val="006298"/>
                    </a:solidFill>
                  </a:tcPr>
                </a:tc>
                <a:extLst>
                  <a:ext uri="{0D108BD9-81ED-4DB2-BD59-A6C34878D82A}">
                    <a16:rowId xmlns:a16="http://schemas.microsoft.com/office/drawing/2014/main" val="486492565"/>
                  </a:ext>
                </a:extLst>
              </a:tr>
              <a:tr h="1597948">
                <a:tc>
                  <a:txBody>
                    <a:bodyPr/>
                    <a:lstStyle>
                      <a:lvl1pPr marL="0" algn="l" defTabSz="914400" rtl="0" eaLnBrk="1" latinLnBrk="0" hangingPunct="1">
                        <a:defRPr sz="1800" kern="1200">
                          <a:solidFill>
                            <a:schemeClr val="dk1"/>
                          </a:solidFill>
                          <a:latin typeface="Roboto"/>
                        </a:defRPr>
                      </a:lvl1pPr>
                      <a:lvl2pPr marL="457200" algn="l" defTabSz="914400" rtl="0" eaLnBrk="1" latinLnBrk="0" hangingPunct="1">
                        <a:defRPr sz="1800" kern="1200">
                          <a:solidFill>
                            <a:schemeClr val="dk1"/>
                          </a:solidFill>
                          <a:latin typeface="Roboto"/>
                        </a:defRPr>
                      </a:lvl2pPr>
                      <a:lvl3pPr marL="914400" algn="l" defTabSz="914400" rtl="0" eaLnBrk="1" latinLnBrk="0" hangingPunct="1">
                        <a:defRPr sz="1800" kern="1200">
                          <a:solidFill>
                            <a:schemeClr val="dk1"/>
                          </a:solidFill>
                          <a:latin typeface="Roboto"/>
                        </a:defRPr>
                      </a:lvl3pPr>
                      <a:lvl4pPr marL="1371600" algn="l" defTabSz="914400" rtl="0" eaLnBrk="1" latinLnBrk="0" hangingPunct="1">
                        <a:defRPr sz="1800" kern="1200">
                          <a:solidFill>
                            <a:schemeClr val="dk1"/>
                          </a:solidFill>
                          <a:latin typeface="Roboto"/>
                        </a:defRPr>
                      </a:lvl4pPr>
                      <a:lvl5pPr marL="1828800" algn="l" defTabSz="914400" rtl="0" eaLnBrk="1" latinLnBrk="0" hangingPunct="1">
                        <a:defRPr sz="1800" kern="1200">
                          <a:solidFill>
                            <a:schemeClr val="dk1"/>
                          </a:solidFill>
                          <a:latin typeface="Roboto"/>
                        </a:defRPr>
                      </a:lvl5pPr>
                      <a:lvl6pPr marL="2286000" algn="l" defTabSz="914400" rtl="0" eaLnBrk="1" latinLnBrk="0" hangingPunct="1">
                        <a:defRPr sz="1800" kern="1200">
                          <a:solidFill>
                            <a:schemeClr val="dk1"/>
                          </a:solidFill>
                          <a:latin typeface="Roboto"/>
                        </a:defRPr>
                      </a:lvl6pPr>
                      <a:lvl7pPr marL="2743200" algn="l" defTabSz="914400" rtl="0" eaLnBrk="1" latinLnBrk="0" hangingPunct="1">
                        <a:defRPr sz="1800" kern="1200">
                          <a:solidFill>
                            <a:schemeClr val="dk1"/>
                          </a:solidFill>
                          <a:latin typeface="Roboto"/>
                        </a:defRPr>
                      </a:lvl7pPr>
                      <a:lvl8pPr marL="3200400" algn="l" defTabSz="914400" rtl="0" eaLnBrk="1" latinLnBrk="0" hangingPunct="1">
                        <a:defRPr sz="1800" kern="1200">
                          <a:solidFill>
                            <a:schemeClr val="dk1"/>
                          </a:solidFill>
                          <a:latin typeface="Roboto"/>
                        </a:defRPr>
                      </a:lvl8pPr>
                      <a:lvl9pPr marL="3657600" algn="l" defTabSz="914400" rtl="0" eaLnBrk="1" latinLnBrk="0" hangingPunct="1">
                        <a:defRPr sz="1800" kern="1200">
                          <a:solidFill>
                            <a:schemeClr val="dk1"/>
                          </a:solidFill>
                          <a:latin typeface="Roboto"/>
                        </a:defRPr>
                      </a:lvl9pPr>
                    </a:lstStyle>
                    <a:p>
                      <a:pPr algn="ctr"/>
                      <a:endParaRPr lang="en-US" sz="1800" dirty="0"/>
                    </a:p>
                    <a:p>
                      <a:pPr algn="ctr"/>
                      <a:r>
                        <a:rPr lang="en-US" sz="1800" dirty="0"/>
                        <a:t>SAT School Day </a:t>
                      </a:r>
                    </a:p>
                    <a:p>
                      <a:pPr algn="ctr"/>
                      <a:r>
                        <a:rPr lang="en-US" sz="1800" dirty="0"/>
                        <a:t>&amp; PSAT-related Tests</a:t>
                      </a:r>
                    </a:p>
                  </a:txBody>
                  <a:tcPr>
                    <a:lnL w="12700" cmpd="sng">
                      <a:solidFill>
                        <a:srgbClr val="DCDCDC"/>
                      </a:solidFill>
                    </a:lnL>
                    <a:lnR w="12700" cmpd="sng">
                      <a:solidFill>
                        <a:srgbClr val="DCDCDC"/>
                      </a:solidFill>
                    </a:lnR>
                    <a:lnT w="38100" cmpd="sng">
                      <a:solidFill>
                        <a:srgbClr val="DCDCDC"/>
                      </a:solidFill>
                    </a:lnT>
                    <a:lnB w="12700" cmpd="sng">
                      <a:solidFill>
                        <a:srgbClr val="DCDCDC"/>
                      </a:solidFill>
                    </a:lnB>
                    <a:lnTlToBr w="12700" cmpd="sng">
                      <a:noFill/>
                      <a:prstDash val="solid"/>
                    </a:lnTlToBr>
                    <a:lnBlToTr w="12700" cmpd="sng">
                      <a:noFill/>
                      <a:prstDash val="solid"/>
                    </a:lnBlToTr>
                    <a:solidFill>
                      <a:srgbClr val="006298">
                        <a:tint val="40000"/>
                      </a:srgbClr>
                    </a:solidFill>
                  </a:tcPr>
                </a:tc>
                <a:tc>
                  <a:txBody>
                    <a:bodyPr/>
                    <a:lstStyle>
                      <a:lvl1pPr marL="0" algn="l" defTabSz="914400" rtl="0" eaLnBrk="1" latinLnBrk="0" hangingPunct="1">
                        <a:defRPr sz="1800" kern="1200">
                          <a:solidFill>
                            <a:schemeClr val="dk1"/>
                          </a:solidFill>
                          <a:latin typeface="Roboto"/>
                        </a:defRPr>
                      </a:lvl1pPr>
                      <a:lvl2pPr marL="457200" algn="l" defTabSz="914400" rtl="0" eaLnBrk="1" latinLnBrk="0" hangingPunct="1">
                        <a:defRPr sz="1800" kern="1200">
                          <a:solidFill>
                            <a:schemeClr val="dk1"/>
                          </a:solidFill>
                          <a:latin typeface="Roboto"/>
                        </a:defRPr>
                      </a:lvl2pPr>
                      <a:lvl3pPr marL="914400" algn="l" defTabSz="914400" rtl="0" eaLnBrk="1" latinLnBrk="0" hangingPunct="1">
                        <a:defRPr sz="1800" kern="1200">
                          <a:solidFill>
                            <a:schemeClr val="dk1"/>
                          </a:solidFill>
                          <a:latin typeface="Roboto"/>
                        </a:defRPr>
                      </a:lvl3pPr>
                      <a:lvl4pPr marL="1371600" algn="l" defTabSz="914400" rtl="0" eaLnBrk="1" latinLnBrk="0" hangingPunct="1">
                        <a:defRPr sz="1800" kern="1200">
                          <a:solidFill>
                            <a:schemeClr val="dk1"/>
                          </a:solidFill>
                          <a:latin typeface="Roboto"/>
                        </a:defRPr>
                      </a:lvl4pPr>
                      <a:lvl5pPr marL="1828800" algn="l" defTabSz="914400" rtl="0" eaLnBrk="1" latinLnBrk="0" hangingPunct="1">
                        <a:defRPr sz="1800" kern="1200">
                          <a:solidFill>
                            <a:schemeClr val="dk1"/>
                          </a:solidFill>
                          <a:latin typeface="Roboto"/>
                        </a:defRPr>
                      </a:lvl5pPr>
                      <a:lvl6pPr marL="2286000" algn="l" defTabSz="914400" rtl="0" eaLnBrk="1" latinLnBrk="0" hangingPunct="1">
                        <a:defRPr sz="1800" kern="1200">
                          <a:solidFill>
                            <a:schemeClr val="dk1"/>
                          </a:solidFill>
                          <a:latin typeface="Roboto"/>
                        </a:defRPr>
                      </a:lvl6pPr>
                      <a:lvl7pPr marL="2743200" algn="l" defTabSz="914400" rtl="0" eaLnBrk="1" latinLnBrk="0" hangingPunct="1">
                        <a:defRPr sz="1800" kern="1200">
                          <a:solidFill>
                            <a:schemeClr val="dk1"/>
                          </a:solidFill>
                          <a:latin typeface="Roboto"/>
                        </a:defRPr>
                      </a:lvl7pPr>
                      <a:lvl8pPr marL="3200400" algn="l" defTabSz="914400" rtl="0" eaLnBrk="1" latinLnBrk="0" hangingPunct="1">
                        <a:defRPr sz="1800" kern="1200">
                          <a:solidFill>
                            <a:schemeClr val="dk1"/>
                          </a:solidFill>
                          <a:latin typeface="Roboto"/>
                        </a:defRPr>
                      </a:lvl8pPr>
                      <a:lvl9pPr marL="3657600" algn="l" defTabSz="914400" rtl="0" eaLnBrk="1" latinLnBrk="0" hangingPunct="1">
                        <a:defRPr sz="1800" kern="1200">
                          <a:solidFill>
                            <a:schemeClr val="dk1"/>
                          </a:solidFill>
                          <a:latin typeface="Roboto"/>
                        </a:defRPr>
                      </a:lvl9pPr>
                    </a:lstStyle>
                    <a:p>
                      <a:pPr algn="ctr"/>
                      <a:endParaRPr lang="en-US" sz="1800" dirty="0"/>
                    </a:p>
                    <a:p>
                      <a:pPr algn="ctr"/>
                      <a:endParaRPr lang="en-US" sz="1800" dirty="0"/>
                    </a:p>
                    <a:p>
                      <a:pPr algn="ctr"/>
                      <a:r>
                        <a:rPr lang="en-US" sz="1800" dirty="0"/>
                        <a:t>200 Kbps</a:t>
                      </a:r>
                    </a:p>
                  </a:txBody>
                  <a:tcPr>
                    <a:lnL w="12700" cmpd="sng">
                      <a:solidFill>
                        <a:srgbClr val="DCDCDC"/>
                      </a:solidFill>
                    </a:lnL>
                    <a:lnR w="12700" cmpd="sng">
                      <a:solidFill>
                        <a:srgbClr val="DCDCDC"/>
                      </a:solidFill>
                    </a:lnR>
                    <a:lnT w="38100" cmpd="sng">
                      <a:solidFill>
                        <a:srgbClr val="DCDCDC"/>
                      </a:solidFill>
                    </a:lnT>
                    <a:lnB w="12700" cmpd="sng">
                      <a:solidFill>
                        <a:srgbClr val="DCDCDC"/>
                      </a:solidFill>
                    </a:lnB>
                    <a:lnTlToBr w="12700" cmpd="sng">
                      <a:noFill/>
                      <a:prstDash val="solid"/>
                    </a:lnTlToBr>
                    <a:lnBlToTr w="12700" cmpd="sng">
                      <a:noFill/>
                      <a:prstDash val="solid"/>
                    </a:lnBlToTr>
                    <a:solidFill>
                      <a:srgbClr val="006298">
                        <a:tint val="40000"/>
                      </a:srgbClr>
                    </a:solidFill>
                  </a:tcPr>
                </a:tc>
                <a:extLst>
                  <a:ext uri="{0D108BD9-81ED-4DB2-BD59-A6C34878D82A}">
                    <a16:rowId xmlns:a16="http://schemas.microsoft.com/office/drawing/2014/main" val="3798397039"/>
                  </a:ext>
                </a:extLst>
              </a:tr>
            </a:tbl>
          </a:graphicData>
        </a:graphic>
      </p:graphicFrame>
      <p:sp>
        <p:nvSpPr>
          <p:cNvPr id="11" name="Rectangle 10">
            <a:extLst>
              <a:ext uri="{FF2B5EF4-FFF2-40B4-BE49-F238E27FC236}">
                <a16:creationId xmlns:a16="http://schemas.microsoft.com/office/drawing/2014/main" id="{0D4D87BA-6E15-B288-38E3-69F5FF9A064C}"/>
              </a:ext>
            </a:extLst>
          </p:cNvPr>
          <p:cNvSpPr/>
          <p:nvPr/>
        </p:nvSpPr>
        <p:spPr>
          <a:xfrm>
            <a:off x="6330269" y="1990783"/>
            <a:ext cx="5528858" cy="898524"/>
          </a:xfrm>
          <a:prstGeom prst="rect">
            <a:avLst/>
          </a:prstGeom>
          <a:solidFill>
            <a:srgbClr val="006298"/>
          </a:solidFill>
          <a:ln w="19050" cap="flat" cmpd="sng" algn="ctr">
            <a:noFill/>
            <a:prstDash val="solid"/>
          </a:ln>
          <a:effectLst/>
        </p:spPr>
        <p:txBody>
          <a:bodyPr lIns="36000" tIns="36000" rIns="36000" bIns="36000" rtlCol="0"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srgbClr val="FFFFFF"/>
                </a:solidFill>
                <a:effectLst/>
                <a:uLnTx/>
                <a:uFillTx/>
                <a:latin typeface="Roboto Slab"/>
                <a:ea typeface="+mn-ea"/>
                <a:cs typeface="+mn-cs"/>
              </a:rPr>
              <a:t>Bandwidth Requirements</a:t>
            </a:r>
          </a:p>
        </p:txBody>
      </p:sp>
    </p:spTree>
    <p:extLst>
      <p:ext uri="{BB962C8B-B14F-4D97-AF65-F5344CB8AC3E}">
        <p14:creationId xmlns:p14="http://schemas.microsoft.com/office/powerpoint/2010/main" val="2167182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9291248-EDF2-B2E8-A9C1-4B0821594627}"/>
              </a:ext>
            </a:extLst>
          </p:cNvPr>
          <p:cNvSpPr>
            <a:spLocks noGrp="1"/>
          </p:cNvSpPr>
          <p:nvPr>
            <p:ph type="title"/>
          </p:nvPr>
        </p:nvSpPr>
        <p:spPr/>
        <p:txBody>
          <a:bodyPr/>
          <a:lstStyle/>
          <a:p>
            <a:r>
              <a:rPr lang="en-US" dirty="0"/>
              <a:t>Network Configuration</a:t>
            </a:r>
          </a:p>
        </p:txBody>
      </p:sp>
      <p:sp>
        <p:nvSpPr>
          <p:cNvPr id="6" name="Content Placeholder 5">
            <a:extLst>
              <a:ext uri="{FF2B5EF4-FFF2-40B4-BE49-F238E27FC236}">
                <a16:creationId xmlns:a16="http://schemas.microsoft.com/office/drawing/2014/main" id="{C9726F46-7F61-151A-6493-69D8C01DABF4}"/>
              </a:ext>
            </a:extLst>
          </p:cNvPr>
          <p:cNvSpPr>
            <a:spLocks noGrp="1"/>
          </p:cNvSpPr>
          <p:nvPr>
            <p:ph idx="1"/>
          </p:nvPr>
        </p:nvSpPr>
        <p:spPr>
          <a:xfrm>
            <a:off x="443565" y="1554479"/>
            <a:ext cx="10910235" cy="4569873"/>
          </a:xfrm>
        </p:spPr>
        <p:txBody>
          <a:bodyPr>
            <a:normAutofit fontScale="92500" lnSpcReduction="20000"/>
          </a:bodyPr>
          <a:lstStyle/>
          <a:p>
            <a:pPr marL="0" indent="0">
              <a:spcAft>
                <a:spcPts val="600"/>
              </a:spcAft>
              <a:buNone/>
            </a:pPr>
            <a:r>
              <a:rPr lang="en-US" sz="2000" b="1" dirty="0">
                <a:effectLst/>
                <a:latin typeface="Roboto" panose="02000000000000000000" pitchFamily="2" charset="0"/>
                <a:ea typeface="Roboto" panose="02000000000000000000" pitchFamily="2" charset="0"/>
                <a:cs typeface="Roboto" panose="02000000000000000000" pitchFamily="2" charset="0"/>
              </a:rPr>
              <a:t>To avoid test day disruptions that could prevent testing, take these steps: </a:t>
            </a:r>
          </a:p>
          <a:p>
            <a:pPr marL="342900" indent="-342900">
              <a:spcAft>
                <a:spcPts val="600"/>
              </a:spcAft>
              <a:buFont typeface="Arial" panose="020B0604020202020204" pitchFamily="34" charset="0"/>
              <a:buChar char="•"/>
            </a:pPr>
            <a:r>
              <a:rPr lang="en-US" sz="2000" dirty="0">
                <a:effectLst/>
                <a:latin typeface="Roboto" panose="02000000000000000000" pitchFamily="2" charset="0"/>
                <a:ea typeface="Roboto" panose="02000000000000000000" pitchFamily="2" charset="0"/>
                <a:cs typeface="Roboto" panose="02000000000000000000" pitchFamily="2" charset="0"/>
              </a:rPr>
              <a:t>Let traffic to and from the domains listed below bypass your security appliances and software.</a:t>
            </a:r>
          </a:p>
          <a:p>
            <a:pPr marL="342900" indent="-342900">
              <a:spcAft>
                <a:spcPts val="600"/>
              </a:spcAft>
              <a:buFont typeface="Arial" panose="020B0604020202020204" pitchFamily="34" charset="0"/>
              <a:buChar char="•"/>
            </a:pPr>
            <a:r>
              <a:rPr lang="en-US" sz="2000" dirty="0">
                <a:effectLst/>
                <a:latin typeface="Roboto" panose="02000000000000000000" pitchFamily="2" charset="0"/>
                <a:ea typeface="Roboto" panose="02000000000000000000" pitchFamily="2" charset="0"/>
                <a:cs typeface="Roboto" panose="02000000000000000000" pitchFamily="2" charset="0"/>
              </a:rPr>
              <a:t>Remember to exempt them from all SSL/TLS decryption rules if you’re certificate pinning. </a:t>
            </a:r>
          </a:p>
          <a:p>
            <a:pPr marL="342900" indent="-342900">
              <a:spcAft>
                <a:spcPts val="600"/>
              </a:spcAft>
              <a:buFont typeface="Arial" panose="020B0604020202020204" pitchFamily="34" charset="0"/>
              <a:buChar char="•"/>
            </a:pPr>
            <a:r>
              <a:rPr lang="en-US" sz="2000" dirty="0">
                <a:effectLst/>
                <a:latin typeface="Roboto" panose="02000000000000000000" pitchFamily="2" charset="0"/>
                <a:ea typeface="Roboto" panose="02000000000000000000" pitchFamily="2" charset="0"/>
                <a:cs typeface="Roboto" panose="02000000000000000000" pitchFamily="2" charset="0"/>
              </a:rPr>
              <a:t>Open the 443/TCP port and protocol for traffic to and from those domains. </a:t>
            </a:r>
          </a:p>
          <a:p>
            <a:pPr marL="342900" indent="-342900">
              <a:spcAft>
                <a:spcPts val="600"/>
              </a:spcAft>
              <a:buFont typeface="Arial" panose="020B0604020202020204" pitchFamily="34" charset="0"/>
              <a:buChar char="•"/>
            </a:pPr>
            <a:r>
              <a:rPr lang="en-US" sz="2000" dirty="0">
                <a:effectLst/>
                <a:latin typeface="Roboto" panose="02000000000000000000" pitchFamily="2" charset="0"/>
                <a:ea typeface="Roboto" panose="02000000000000000000" pitchFamily="2" charset="0"/>
                <a:cs typeface="Roboto" panose="02000000000000000000" pitchFamily="2" charset="0"/>
              </a:rPr>
              <a:t>Important: Students won’t be able to take the test if your network doesn’t meet these configuration requirements. </a:t>
            </a:r>
          </a:p>
          <a:p>
            <a:pPr marL="0" indent="0">
              <a:spcAft>
                <a:spcPts val="600"/>
              </a:spcAft>
              <a:buNone/>
            </a:pPr>
            <a:r>
              <a:rPr lang="en-US" sz="2000" b="1" dirty="0">
                <a:effectLst/>
                <a:latin typeface="Roboto" panose="02000000000000000000" pitchFamily="2" charset="0"/>
                <a:ea typeface="Roboto" panose="02000000000000000000" pitchFamily="2" charset="0"/>
                <a:cs typeface="Roboto" panose="02000000000000000000" pitchFamily="2" charset="0"/>
              </a:rPr>
              <a:t>Bypass List </a:t>
            </a:r>
            <a:endParaRPr lang="en-US" sz="2000" b="1" dirty="0">
              <a:latin typeface="Roboto" panose="02000000000000000000" pitchFamily="2" charset="0"/>
              <a:ea typeface="Roboto" panose="02000000000000000000" pitchFamily="2" charset="0"/>
              <a:cs typeface="Roboto" panose="02000000000000000000" pitchFamily="2" charset="0"/>
            </a:endParaRPr>
          </a:p>
          <a:p>
            <a:pPr marL="342900" indent="-342900">
              <a:spcAft>
                <a:spcPts val="600"/>
              </a:spcAft>
              <a:buFont typeface="Arial" panose="020B0604020202020204" pitchFamily="34" charset="0"/>
              <a:buChar char="•"/>
            </a:pPr>
            <a:r>
              <a:rPr lang="en-US" sz="2000" dirty="0">
                <a:effectLst/>
                <a:latin typeface="Roboto" panose="02000000000000000000" pitchFamily="2" charset="0"/>
                <a:ea typeface="Roboto" panose="02000000000000000000" pitchFamily="2" charset="0"/>
                <a:cs typeface="Roboto" panose="02000000000000000000" pitchFamily="2" charset="0"/>
              </a:rPr>
              <a:t>Let traffic to and from these domains bypass firewalls, content filters, proxy servers, and any other security appliances or software: </a:t>
            </a:r>
          </a:p>
          <a:p>
            <a:pPr marL="800100" lvl="1" indent="-342900">
              <a:spcAft>
                <a:spcPts val="600"/>
              </a:spcAft>
              <a:buFont typeface="Arial" panose="020B0604020202020204" pitchFamily="34" charset="0"/>
              <a:buChar char="•"/>
            </a:pPr>
            <a:r>
              <a:rPr lang="en-US" sz="2000" b="1" i="1" dirty="0">
                <a:effectLst/>
                <a:latin typeface="Roboto" panose="02000000000000000000" pitchFamily="2" charset="0"/>
                <a:ea typeface="Roboto" panose="02000000000000000000" pitchFamily="2" charset="0"/>
                <a:cs typeface="Roboto" panose="02000000000000000000" pitchFamily="2" charset="0"/>
              </a:rPr>
              <a:t>College Board: </a:t>
            </a:r>
            <a:r>
              <a:rPr lang="en-US" sz="2000" dirty="0">
                <a:effectLst/>
                <a:latin typeface="Roboto" panose="02000000000000000000" pitchFamily="2" charset="0"/>
                <a:ea typeface="Roboto" panose="02000000000000000000" pitchFamily="2" charset="0"/>
                <a:cs typeface="Roboto" panose="02000000000000000000" pitchFamily="2" charset="0"/>
              </a:rPr>
              <a:t>Use a wildcard at the root level to make Bluebook testing possible: *.collegeboard.org </a:t>
            </a:r>
          </a:p>
          <a:p>
            <a:pPr marL="800100" lvl="1" indent="-342900">
              <a:spcAft>
                <a:spcPts val="600"/>
              </a:spcAft>
              <a:buFont typeface="Arial" panose="020B0604020202020204" pitchFamily="34" charset="0"/>
              <a:buChar char="•"/>
            </a:pPr>
            <a:r>
              <a:rPr lang="en-US" sz="2000" b="1" i="1" dirty="0">
                <a:effectLst/>
                <a:latin typeface="Roboto" panose="02000000000000000000" pitchFamily="2" charset="0"/>
                <a:ea typeface="Roboto" panose="02000000000000000000" pitchFamily="2" charset="0"/>
                <a:cs typeface="Roboto" panose="02000000000000000000" pitchFamily="2" charset="0"/>
              </a:rPr>
              <a:t>Apple App Store: </a:t>
            </a:r>
            <a:r>
              <a:rPr lang="en-US" sz="2000" dirty="0">
                <a:effectLst/>
                <a:latin typeface="Roboto" panose="02000000000000000000" pitchFamily="2" charset="0"/>
                <a:ea typeface="Roboto" panose="02000000000000000000" pitchFamily="2" charset="0"/>
                <a:cs typeface="Roboto" panose="02000000000000000000" pitchFamily="2" charset="0"/>
              </a:rPr>
              <a:t>Enable Bluebook updates if students are testing on Macs or iPads </a:t>
            </a:r>
            <a:br>
              <a:rPr lang="en-US" sz="2000" dirty="0">
                <a:effectLst/>
                <a:latin typeface="Roboto" panose="02000000000000000000" pitchFamily="2" charset="0"/>
                <a:ea typeface="Roboto" panose="02000000000000000000" pitchFamily="2" charset="0"/>
                <a:cs typeface="Roboto" panose="02000000000000000000" pitchFamily="2" charset="0"/>
              </a:rPr>
            </a:br>
            <a:r>
              <a:rPr lang="en-US" sz="2000" dirty="0">
                <a:effectLst/>
                <a:latin typeface="Roboto" panose="02000000000000000000" pitchFamily="2" charset="0"/>
                <a:ea typeface="Roboto" panose="02000000000000000000" pitchFamily="2" charset="0"/>
                <a:cs typeface="Roboto" panose="02000000000000000000" pitchFamily="2" charset="0"/>
              </a:rPr>
              <a:t>Sentry: Use a wildcard at the root level to help us troubleshoot test day issues: *.sentry.io </a:t>
            </a:r>
          </a:p>
          <a:p>
            <a:endParaRPr lang="en-US" dirty="0"/>
          </a:p>
        </p:txBody>
      </p:sp>
      <p:sp>
        <p:nvSpPr>
          <p:cNvPr id="4" name="Slide Number Placeholder 3">
            <a:extLst>
              <a:ext uri="{FF2B5EF4-FFF2-40B4-BE49-F238E27FC236}">
                <a16:creationId xmlns:a16="http://schemas.microsoft.com/office/drawing/2014/main" id="{97C6F02A-835A-B47B-8BEE-2B9B6264FC83}"/>
              </a:ext>
            </a:extLst>
          </p:cNvPr>
          <p:cNvSpPr>
            <a:spLocks noGrp="1"/>
          </p:cNvSpPr>
          <p:nvPr>
            <p:ph type="sldNum" sz="quarter" idx="12"/>
          </p:nvPr>
        </p:nvSpPr>
        <p:spPr/>
        <p:txBody>
          <a:bodyPr/>
          <a:lstStyle/>
          <a:p>
            <a:fld id="{C479D5F6-EDCB-402A-AC08-4943A1820E8F}" type="slidenum">
              <a:rPr lang="en-US" smtClean="0"/>
              <a:pPr/>
              <a:t>11</a:t>
            </a:fld>
            <a:endParaRPr lang="en-US" dirty="0"/>
          </a:p>
        </p:txBody>
      </p:sp>
    </p:spTree>
    <p:extLst>
      <p:ext uri="{BB962C8B-B14F-4D97-AF65-F5344CB8AC3E}">
        <p14:creationId xmlns:p14="http://schemas.microsoft.com/office/powerpoint/2010/main" val="763748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Device Specifications</a:t>
            </a:r>
            <a:br>
              <a:rPr lang="en-US" dirty="0"/>
            </a:br>
            <a:br>
              <a:rPr lang="en-US" dirty="0"/>
            </a:br>
            <a:br>
              <a:rPr lang="en-US" dirty="0"/>
            </a:br>
            <a:endParaRPr lang="en-US" dirty="0"/>
          </a:p>
        </p:txBody>
      </p:sp>
      <p:sp>
        <p:nvSpPr>
          <p:cNvPr id="3" name="Slide Number Placeholder 2"/>
          <p:cNvSpPr>
            <a:spLocks noGrp="1"/>
          </p:cNvSpPr>
          <p:nvPr>
            <p:ph type="sldNum" sz="quarter" idx="12"/>
          </p:nvPr>
        </p:nvSpPr>
        <p:spPr/>
        <p:txBody>
          <a:bodyPr/>
          <a:lstStyle/>
          <a:p>
            <a:fld id="{C479D5F6-EDCB-402A-AC08-4943A1820E8F}" type="slidenum">
              <a:rPr lang="en-US" smtClean="0"/>
              <a:pPr/>
              <a:t>12</a:t>
            </a:fld>
            <a:endParaRPr lang="en-US" dirty="0"/>
          </a:p>
        </p:txBody>
      </p:sp>
    </p:spTree>
    <p:extLst>
      <p:ext uri="{BB962C8B-B14F-4D97-AF65-F5344CB8AC3E}">
        <p14:creationId xmlns:p14="http://schemas.microsoft.com/office/powerpoint/2010/main" val="15184466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D86129E-50E2-9CB7-D8BA-CEE28815FB79}"/>
              </a:ext>
            </a:extLst>
          </p:cNvPr>
          <p:cNvSpPr>
            <a:spLocks noGrp="1"/>
          </p:cNvSpPr>
          <p:nvPr>
            <p:ph type="title"/>
          </p:nvPr>
        </p:nvSpPr>
        <p:spPr/>
        <p:txBody>
          <a:bodyPr/>
          <a:lstStyle/>
          <a:p>
            <a:r>
              <a:rPr lang="en-US" sz="2800" dirty="0">
                <a:cs typeface="Arial" panose="020B0604020202020204" pitchFamily="34" charset="0"/>
              </a:rPr>
              <a:t>Device Requirements</a:t>
            </a:r>
            <a:endParaRPr lang="en-US" dirty="0"/>
          </a:p>
        </p:txBody>
      </p:sp>
      <p:sp>
        <p:nvSpPr>
          <p:cNvPr id="3" name="Slide Number Placeholder 2">
            <a:extLst>
              <a:ext uri="{FF2B5EF4-FFF2-40B4-BE49-F238E27FC236}">
                <a16:creationId xmlns:a16="http://schemas.microsoft.com/office/drawing/2014/main" id="{9B9D08EC-A7DB-0B11-90F8-C80ACF173D67}"/>
              </a:ext>
            </a:extLst>
          </p:cNvPr>
          <p:cNvSpPr>
            <a:spLocks noGrp="1"/>
          </p:cNvSpPr>
          <p:nvPr>
            <p:ph type="sldNum" sz="quarter" idx="12"/>
          </p:nvPr>
        </p:nvSpPr>
        <p:spPr/>
        <p:txBody>
          <a:bodyPr/>
          <a:lstStyle/>
          <a:p>
            <a:fld id="{C479D5F6-EDCB-402A-AC08-4943A1820E8F}" type="slidenum">
              <a:rPr lang="en-US" smtClean="0"/>
              <a:pPr/>
              <a:t>13</a:t>
            </a:fld>
            <a:endParaRPr lang="en-US" dirty="0"/>
          </a:p>
        </p:txBody>
      </p:sp>
      <p:sp>
        <p:nvSpPr>
          <p:cNvPr id="11" name="Rectangle 10">
            <a:extLst>
              <a:ext uri="{FF2B5EF4-FFF2-40B4-BE49-F238E27FC236}">
                <a16:creationId xmlns:a16="http://schemas.microsoft.com/office/drawing/2014/main" id="{19ED8FE2-E2B9-D6CE-4948-6436D09C2EE7}"/>
              </a:ext>
            </a:extLst>
          </p:cNvPr>
          <p:cNvSpPr/>
          <p:nvPr/>
        </p:nvSpPr>
        <p:spPr>
          <a:xfrm>
            <a:off x="306908" y="3157270"/>
            <a:ext cx="3551107" cy="1763156"/>
          </a:xfrm>
          <a:prstGeom prst="rect">
            <a:avLst/>
          </a:prstGeom>
          <a:noFill/>
          <a:ln w="19050" cap="flat" cmpd="sng" algn="ctr">
            <a:noFill/>
            <a:prstDash val="solid"/>
          </a:ln>
          <a:effectLst/>
        </p:spPr>
        <p:txBody>
          <a:bodyPr lIns="36000" tIns="36000" rIns="36000" bIns="36000" rtlCol="0" anchor="t">
            <a:normAutofit lnSpcReduction="10000"/>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1E1E1E"/>
                </a:solidFill>
                <a:effectLst/>
                <a:uLnTx/>
                <a:uFillTx/>
                <a:latin typeface="Roboto Slab"/>
                <a:ea typeface="+mn-ea"/>
                <a:cs typeface="+mn-cs"/>
              </a:rPr>
              <a:t>Laptop,</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1E1E1E"/>
                </a:solidFill>
                <a:effectLst/>
                <a:uLnTx/>
                <a:uFillTx/>
                <a:latin typeface="Roboto Slab"/>
                <a:ea typeface="+mn-ea"/>
                <a:cs typeface="+mn-cs"/>
              </a:rPr>
              <a:t>Tablet,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1E1E1E"/>
                </a:solidFill>
                <a:effectLst/>
                <a:uLnTx/>
                <a:uFillTx/>
                <a:latin typeface="Roboto Slab"/>
                <a:ea typeface="+mn-ea"/>
                <a:cs typeface="+mn-cs"/>
              </a:rPr>
              <a:t>School Managed Device (Chromebook or Desktop)</a:t>
            </a:r>
          </a:p>
        </p:txBody>
      </p:sp>
      <p:sp>
        <p:nvSpPr>
          <p:cNvPr id="12" name="Rectangle 11">
            <a:extLst>
              <a:ext uri="{FF2B5EF4-FFF2-40B4-BE49-F238E27FC236}">
                <a16:creationId xmlns:a16="http://schemas.microsoft.com/office/drawing/2014/main" id="{34601103-E428-5EB9-2336-B0CEA78D3A6B}"/>
              </a:ext>
            </a:extLst>
          </p:cNvPr>
          <p:cNvSpPr/>
          <p:nvPr/>
        </p:nvSpPr>
        <p:spPr>
          <a:xfrm>
            <a:off x="4482550" y="3109902"/>
            <a:ext cx="3709728" cy="2395159"/>
          </a:xfrm>
          <a:prstGeom prst="rect">
            <a:avLst/>
          </a:prstGeom>
          <a:noFill/>
          <a:ln w="19050" cap="flat" cmpd="sng" algn="ctr">
            <a:noFill/>
            <a:prstDash val="solid"/>
          </a:ln>
          <a:effectLst/>
        </p:spPr>
        <p:txBody>
          <a:bodyPr lIns="36000" tIns="36000" rIns="36000" bIns="36000" rtlCol="0" anchor="t">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rgbClr val="1E1E1E"/>
                </a:solidFill>
                <a:effectLst/>
                <a:uLnTx/>
                <a:uFillTx/>
                <a:latin typeface="Roboto Slab"/>
                <a:ea typeface="+mn-ea"/>
                <a:cs typeface="+mn-cs"/>
              </a:rPr>
              <a:t>Device should be plugged into a power source or be able to hold a charge for 3 hours for SAT and PSAT, 4 hours if student is taking SAT with Optional Essay.  </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1E1E1E"/>
              </a:solidFill>
              <a:effectLst/>
              <a:uLnTx/>
              <a:uFillTx/>
              <a:latin typeface="Roboto Slab"/>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rgbClr val="1E1E1E"/>
                </a:solidFill>
                <a:effectLst/>
                <a:uLnTx/>
                <a:uFillTx/>
                <a:latin typeface="Roboto Slab"/>
                <a:ea typeface="+mn-ea"/>
                <a:cs typeface="+mn-cs"/>
              </a:rPr>
              <a:t>If student is testing with extended time, make sure they have access to power for the duration of their testing time.</a:t>
            </a:r>
          </a:p>
        </p:txBody>
      </p:sp>
      <p:sp>
        <p:nvSpPr>
          <p:cNvPr id="13" name="Rectangle 12">
            <a:extLst>
              <a:ext uri="{FF2B5EF4-FFF2-40B4-BE49-F238E27FC236}">
                <a16:creationId xmlns:a16="http://schemas.microsoft.com/office/drawing/2014/main" id="{83785CC2-3C37-026A-D41E-C735F45F509F}"/>
              </a:ext>
            </a:extLst>
          </p:cNvPr>
          <p:cNvSpPr/>
          <p:nvPr/>
        </p:nvSpPr>
        <p:spPr>
          <a:xfrm>
            <a:off x="9218997" y="3157270"/>
            <a:ext cx="2297764" cy="2076633"/>
          </a:xfrm>
          <a:prstGeom prst="rect">
            <a:avLst/>
          </a:prstGeom>
          <a:noFill/>
          <a:ln w="19050" cap="flat" cmpd="sng" algn="ctr">
            <a:noFill/>
            <a:prstDash val="solid"/>
          </a:ln>
          <a:effectLst/>
        </p:spPr>
        <p:txBody>
          <a:bodyPr lIns="36000" tIns="36000" rIns="36000" bIns="36000" rtlCol="0" anchor="t">
            <a:normAutofit fontScale="92500" lnSpcReduction="10000"/>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rgbClr val="1E1E1E"/>
                </a:solidFill>
                <a:effectLst/>
                <a:uLnTx/>
                <a:uFillTx/>
                <a:latin typeface="Roboto Slab"/>
                <a:ea typeface="+mn-ea"/>
                <a:cs typeface="+mn-cs"/>
              </a:rPr>
              <a:t>Device must be able to connect to the school network via ethernet or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rgbClr val="1E1E1E"/>
                </a:solidFill>
                <a:effectLst/>
                <a:uLnTx/>
                <a:uFillTx/>
                <a:latin typeface="Roboto Slab"/>
                <a:ea typeface="+mn-ea"/>
                <a:cs typeface="+mn-cs"/>
              </a:rPr>
              <a:t>Wi-Fi</a:t>
            </a:r>
          </a:p>
        </p:txBody>
      </p:sp>
      <p:pic>
        <p:nvPicPr>
          <p:cNvPr id="14" name="Graphic 13" descr="Cloud Computing with solid fill">
            <a:extLst>
              <a:ext uri="{FF2B5EF4-FFF2-40B4-BE49-F238E27FC236}">
                <a16:creationId xmlns:a16="http://schemas.microsoft.com/office/drawing/2014/main" id="{712706FB-F4B0-A809-555A-D508C6880DF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496574" y="1510010"/>
            <a:ext cx="1479534" cy="1479534"/>
          </a:xfrm>
          <a:prstGeom prst="rect">
            <a:avLst/>
          </a:prstGeom>
        </p:spPr>
      </p:pic>
      <p:pic>
        <p:nvPicPr>
          <p:cNvPr id="15" name="Graphic 14" descr="Full battery with solid fill">
            <a:extLst>
              <a:ext uri="{FF2B5EF4-FFF2-40B4-BE49-F238E27FC236}">
                <a16:creationId xmlns:a16="http://schemas.microsoft.com/office/drawing/2014/main" id="{EBBF9344-ABBA-9387-3199-66A8D802D8F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5577911" y="1677736"/>
            <a:ext cx="1479534" cy="1479534"/>
          </a:xfrm>
          <a:prstGeom prst="rect">
            <a:avLst/>
          </a:prstGeom>
        </p:spPr>
      </p:pic>
      <p:pic>
        <p:nvPicPr>
          <p:cNvPr id="16" name="Graphic 15">
            <a:extLst>
              <a:ext uri="{FF2B5EF4-FFF2-40B4-BE49-F238E27FC236}">
                <a16:creationId xmlns:a16="http://schemas.microsoft.com/office/drawing/2014/main" id="{D6FF6FBA-EEE7-515C-83D7-DF3BB415CF4F}"/>
              </a:ext>
              <a:ext uri="{C183D7F6-B498-43B3-948B-1728B52AA6E4}">
                <adec:decorative xmlns:adec="http://schemas.microsoft.com/office/drawing/2017/decorative" val="1"/>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9497556" y="1630368"/>
            <a:ext cx="1479534" cy="1479534"/>
          </a:xfrm>
          <a:prstGeom prst="rect">
            <a:avLst/>
          </a:prstGeom>
        </p:spPr>
      </p:pic>
    </p:spTree>
    <p:extLst>
      <p:ext uri="{BB962C8B-B14F-4D97-AF65-F5344CB8AC3E}">
        <p14:creationId xmlns:p14="http://schemas.microsoft.com/office/powerpoint/2010/main" val="1439535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EDA7B-BAD3-483E-627A-E58B59ADBA23}"/>
              </a:ext>
            </a:extLst>
          </p:cNvPr>
          <p:cNvSpPr>
            <a:spLocks noGrp="1"/>
          </p:cNvSpPr>
          <p:nvPr>
            <p:ph type="title"/>
          </p:nvPr>
        </p:nvSpPr>
        <p:spPr/>
        <p:txBody>
          <a:bodyPr/>
          <a:lstStyle/>
          <a:p>
            <a:r>
              <a:rPr lang="en-US" sz="2800" dirty="0"/>
              <a:t>School-Managed Chromebook Specifications</a:t>
            </a:r>
            <a:endParaRPr lang="en-US" dirty="0"/>
          </a:p>
        </p:txBody>
      </p:sp>
      <p:sp>
        <p:nvSpPr>
          <p:cNvPr id="3" name="Content Placeholder 2">
            <a:extLst>
              <a:ext uri="{FF2B5EF4-FFF2-40B4-BE49-F238E27FC236}">
                <a16:creationId xmlns:a16="http://schemas.microsoft.com/office/drawing/2014/main" id="{9E8E627B-6FC6-34FE-D03E-1029E73546F8}"/>
              </a:ext>
            </a:extLst>
          </p:cNvPr>
          <p:cNvSpPr>
            <a:spLocks noGrp="1"/>
          </p:cNvSpPr>
          <p:nvPr>
            <p:ph idx="1"/>
          </p:nvPr>
        </p:nvSpPr>
        <p:spPr/>
        <p:txBody>
          <a:bodyPr>
            <a:normAutofit fontScale="85000" lnSpcReduction="20000"/>
          </a:bodyPr>
          <a:lstStyle/>
          <a:p>
            <a:pPr marL="0" indent="0">
              <a:buNone/>
              <a:defRPr/>
            </a:pPr>
            <a:r>
              <a:rPr lang="en-US" sz="2400" dirty="0">
                <a:solidFill>
                  <a:srgbClr val="1E1E1E"/>
                </a:solidFill>
                <a:latin typeface="Roboto"/>
              </a:rPr>
              <a:t>You can only run </a:t>
            </a:r>
            <a:r>
              <a:rPr lang="en-US" sz="2400" b="0" i="0" u="none" strike="noStrike" dirty="0">
                <a:solidFill>
                  <a:srgbClr val="1E1E1E"/>
                </a:solidFill>
                <a:effectLst/>
                <a:latin typeface="Roboto"/>
                <a:ea typeface="Roboto"/>
                <a:cs typeface="Roboto"/>
              </a:rPr>
              <a:t>Bluebook™</a:t>
            </a:r>
            <a:r>
              <a:rPr lang="en-US" sz="2400" dirty="0">
                <a:solidFill>
                  <a:srgbClr val="1E1E1E"/>
                </a:solidFill>
                <a:latin typeface="Roboto"/>
              </a:rPr>
              <a:t> on a </a:t>
            </a:r>
            <a:r>
              <a:rPr lang="en-US" sz="2400" b="1" dirty="0">
                <a:solidFill>
                  <a:srgbClr val="1E1E1E"/>
                </a:solidFill>
                <a:latin typeface="Roboto"/>
              </a:rPr>
              <a:t>school-managed Chromebook</a:t>
            </a:r>
            <a:r>
              <a:rPr lang="en-US" sz="2400" dirty="0">
                <a:solidFill>
                  <a:srgbClr val="1E1E1E"/>
                </a:solidFill>
                <a:latin typeface="Roboto"/>
              </a:rPr>
              <a:t>—NOT personal Chromebooks</a:t>
            </a:r>
            <a:r>
              <a:rPr kumimoji="0" lang="en-US" sz="2400" b="0" i="0" u="none" strike="noStrike" kern="1200" cap="none" spc="0" normalizeH="0" baseline="0" noProof="0" dirty="0">
                <a:ln>
                  <a:noFill/>
                </a:ln>
                <a:solidFill>
                  <a:srgbClr val="1E1E1E"/>
                </a:solidFill>
                <a:effectLst/>
                <a:uLnTx/>
                <a:uFillTx/>
                <a:latin typeface="Roboto"/>
                <a:ea typeface="+mn-ea"/>
                <a:cs typeface="+mn-cs"/>
              </a:rPr>
              <a:t>. </a:t>
            </a:r>
          </a:p>
          <a:p>
            <a:pPr marL="0" indent="0">
              <a:buNone/>
              <a:defRPr/>
            </a:pPr>
            <a:endParaRPr lang="en-US" sz="2400" dirty="0">
              <a:solidFill>
                <a:srgbClr val="1E1E1E"/>
              </a:solidFill>
              <a:latin typeface="Roboto"/>
            </a:endParaRPr>
          </a:p>
          <a:p>
            <a:pPr marL="0" indent="0">
              <a:buNone/>
              <a:defRPr/>
            </a:pPr>
            <a:r>
              <a:rPr kumimoji="0" lang="en-US" sz="2400" b="0" i="0" u="none" strike="noStrike" kern="1200" cap="none" spc="0" normalizeH="0" baseline="0" noProof="0" dirty="0">
                <a:ln>
                  <a:noFill/>
                </a:ln>
                <a:solidFill>
                  <a:srgbClr val="1E1E1E"/>
                </a:solidFill>
                <a:effectLst/>
                <a:uLnTx/>
                <a:uFillTx/>
                <a:latin typeface="Roboto"/>
                <a:ea typeface="+mn-ea"/>
                <a:cs typeface="+mn-cs"/>
              </a:rPr>
              <a:t>To confirm a Chromebook is school managed: (1) click on the clock at the bottom right of the screen; (2) if </a:t>
            </a:r>
            <a:r>
              <a:rPr lang="en-US" sz="2400" dirty="0">
                <a:solidFill>
                  <a:srgbClr val="1E1E1E"/>
                </a:solidFill>
                <a:latin typeface="Roboto"/>
              </a:rPr>
              <a:t>it is school managed the managed device icon will      appear.</a:t>
            </a:r>
            <a:endParaRPr lang="en-US" sz="2400" u="sng" dirty="0">
              <a:solidFill>
                <a:srgbClr val="324DC7"/>
              </a:solidFill>
              <a:latin typeface="Roboto"/>
            </a:endParaRPr>
          </a:p>
          <a:p>
            <a:pPr marL="0" indent="0">
              <a:buNone/>
              <a:defRPr/>
            </a:pPr>
            <a:endParaRPr lang="en-US" sz="2400" b="0" i="0" u="sng" strike="noStrike" kern="1200" cap="none" spc="0" normalizeH="0" baseline="0" noProof="0" dirty="0">
              <a:ln>
                <a:noFill/>
              </a:ln>
              <a:solidFill>
                <a:srgbClr val="324DC7"/>
              </a:solidFill>
              <a:effectLst/>
              <a:uLnTx/>
              <a:uFillTx/>
              <a:latin typeface="Roboto"/>
              <a:ea typeface="Roboto"/>
              <a:cs typeface="Roboto"/>
            </a:endParaRPr>
          </a:p>
          <a:p>
            <a:pPr marL="0" indent="0">
              <a:buNone/>
              <a:defRPr/>
            </a:pPr>
            <a:r>
              <a:rPr lang="en-US" sz="2400" dirty="0">
                <a:solidFill>
                  <a:srgbClr val="1E1E1E"/>
                </a:solidFill>
                <a:latin typeface="Roboto"/>
              </a:rPr>
              <a:t>Chrome OS 114 (or above) is recommended</a:t>
            </a:r>
            <a:r>
              <a:rPr kumimoji="0" lang="en-US" sz="2400" b="0" i="0" u="none" strike="noStrike" kern="1200" cap="none" spc="0" normalizeH="0" baseline="0" noProof="0" dirty="0">
                <a:ln>
                  <a:noFill/>
                </a:ln>
                <a:solidFill>
                  <a:srgbClr val="1E1E1E"/>
                </a:solidFill>
                <a:effectLst/>
                <a:uLnTx/>
                <a:uFillTx/>
                <a:latin typeface="Roboto"/>
                <a:ea typeface="+mn-ea"/>
                <a:cs typeface="+mn-cs"/>
              </a:rPr>
              <a:t>.</a:t>
            </a:r>
            <a:r>
              <a:rPr lang="en-US" sz="2400" dirty="0">
                <a:solidFill>
                  <a:srgbClr val="1E1E1E"/>
                </a:solidFill>
                <a:latin typeface="Roboto"/>
              </a:rPr>
              <a:t> </a:t>
            </a:r>
            <a:r>
              <a:rPr lang="en-US" sz="2400" b="0" i="0" u="none" strike="noStrike" dirty="0">
                <a:solidFill>
                  <a:srgbClr val="1E1E1E"/>
                </a:solidFill>
                <a:effectLst/>
                <a:latin typeface="Roboto"/>
                <a:ea typeface="Roboto"/>
                <a:cs typeface="Roboto"/>
              </a:rPr>
              <a:t>Bluebook™</a:t>
            </a:r>
            <a:r>
              <a:rPr lang="en-US" sz="2400" dirty="0">
                <a:solidFill>
                  <a:srgbClr val="1E1E1E"/>
                </a:solidFill>
                <a:latin typeface="Roboto"/>
              </a:rPr>
              <a:t> won't run below </a:t>
            </a:r>
            <a:r>
              <a:rPr kumimoji="0" lang="en-US" sz="2400" b="0" i="0" u="none" strike="noStrike" kern="1200" cap="none" spc="0" normalizeH="0" baseline="0" noProof="0" dirty="0">
                <a:ln>
                  <a:noFill/>
                </a:ln>
                <a:solidFill>
                  <a:srgbClr val="1E1E1E"/>
                </a:solidFill>
                <a:effectLst/>
                <a:uLnTx/>
                <a:uFillTx/>
                <a:latin typeface="Roboto"/>
                <a:ea typeface="+mn-ea"/>
                <a:cs typeface="+mn-cs"/>
              </a:rPr>
              <a:t>Chrome OS </a:t>
            </a:r>
            <a:r>
              <a:rPr lang="en-US" sz="2400" dirty="0">
                <a:solidFill>
                  <a:srgbClr val="1E1E1E"/>
                </a:solidFill>
                <a:latin typeface="Roboto"/>
              </a:rPr>
              <a:t>102.</a:t>
            </a:r>
            <a:endParaRPr lang="en-US" sz="2400" dirty="0">
              <a:ea typeface="Roboto"/>
              <a:cs typeface="Roboto"/>
            </a:endParaRPr>
          </a:p>
          <a:p>
            <a:pPr marL="0" indent="0">
              <a:buNone/>
              <a:defRPr/>
            </a:pPr>
            <a:endParaRPr lang="en-US" sz="2400" dirty="0">
              <a:solidFill>
                <a:srgbClr val="1E1E1E"/>
              </a:solidFill>
              <a:latin typeface="Roboto"/>
            </a:endParaRPr>
          </a:p>
          <a:p>
            <a:pPr marL="0" indent="0">
              <a:buNone/>
              <a:defRPr/>
            </a:pPr>
            <a:r>
              <a:rPr kumimoji="0" lang="en-US" sz="2400" b="0" i="0" u="none" strike="noStrike" kern="1200" cap="none" spc="0" normalizeH="0" baseline="0" noProof="0" dirty="0">
                <a:ln>
                  <a:noFill/>
                </a:ln>
                <a:solidFill>
                  <a:srgbClr val="1E1E1E"/>
                </a:solidFill>
                <a:effectLst/>
                <a:uLnTx/>
                <a:uFillTx/>
                <a:latin typeface="Roboto"/>
                <a:ea typeface="+mn-ea"/>
                <a:cs typeface="+mn-cs"/>
              </a:rPr>
              <a:t>150 MB of available</a:t>
            </a:r>
            <a:r>
              <a:rPr lang="en-US" sz="2400" dirty="0">
                <a:solidFill>
                  <a:srgbClr val="1E1E1E"/>
                </a:solidFill>
                <a:latin typeface="Roboto"/>
              </a:rPr>
              <a:t> disk space is required for 1 exam, plus an additional 50 MB for each additional exam.</a:t>
            </a:r>
            <a:endParaRPr lang="en-US" sz="2400" dirty="0">
              <a:ea typeface="Roboto"/>
              <a:cs typeface="Roboto"/>
            </a:endParaRPr>
          </a:p>
          <a:p>
            <a:pPr marL="0" indent="0">
              <a:buNone/>
              <a:defRPr/>
            </a:pPr>
            <a:endParaRPr lang="en-US" sz="2400" dirty="0">
              <a:solidFill>
                <a:srgbClr val="1E1E1E"/>
              </a:solidFill>
              <a:latin typeface="Roboto"/>
            </a:endParaRPr>
          </a:p>
          <a:p>
            <a:pPr marL="0" indent="0">
              <a:buNone/>
              <a:defRPr/>
            </a:pPr>
            <a:r>
              <a:rPr lang="en-US" sz="2400" dirty="0">
                <a:solidFill>
                  <a:srgbClr val="1E1E1E"/>
                </a:solidFill>
                <a:latin typeface="Roboto"/>
              </a:rPr>
              <a:t>External mice are permitted</a:t>
            </a:r>
            <a:r>
              <a:rPr kumimoji="0" lang="en-US" sz="2400" b="0" i="0" u="none" strike="noStrike" kern="1200" cap="none" spc="0" normalizeH="0" baseline="0" noProof="0" dirty="0">
                <a:ln>
                  <a:noFill/>
                </a:ln>
                <a:solidFill>
                  <a:srgbClr val="1E1E1E"/>
                </a:solidFill>
                <a:effectLst/>
                <a:uLnTx/>
                <a:uFillTx/>
                <a:latin typeface="Roboto"/>
                <a:ea typeface="+mn-ea"/>
                <a:cs typeface="+mn-cs"/>
              </a:rPr>
              <a:t>.</a:t>
            </a:r>
            <a:endParaRPr lang="en-US" sz="2400" dirty="0">
              <a:ea typeface="Roboto"/>
              <a:cs typeface="Roboto"/>
            </a:endParaRPr>
          </a:p>
          <a:p>
            <a:pPr marL="0" indent="0">
              <a:buNone/>
              <a:defRPr/>
            </a:pPr>
            <a:endParaRPr lang="en-US" sz="2400" dirty="0">
              <a:solidFill>
                <a:srgbClr val="1E1E1E"/>
              </a:solidFill>
              <a:latin typeface="Roboto"/>
            </a:endParaRPr>
          </a:p>
          <a:p>
            <a:pPr marL="0" indent="0">
              <a:buNone/>
              <a:defRPr/>
            </a:pPr>
            <a:r>
              <a:rPr lang="en-US" sz="2400" dirty="0">
                <a:solidFill>
                  <a:srgbClr val="1E1E1E"/>
                </a:solidFill>
                <a:latin typeface="Roboto"/>
              </a:rPr>
              <a:t>External keyboards are not permitted</a:t>
            </a:r>
            <a:r>
              <a:rPr kumimoji="0" lang="en-US" sz="2400" b="0" i="0" u="none" strike="noStrike" kern="1200" cap="none" spc="0" normalizeH="0" baseline="0" noProof="0" dirty="0">
                <a:ln>
                  <a:noFill/>
                </a:ln>
                <a:solidFill>
                  <a:srgbClr val="1E1E1E"/>
                </a:solidFill>
                <a:effectLst/>
                <a:uLnTx/>
                <a:uFillTx/>
                <a:latin typeface="Roboto"/>
                <a:ea typeface="+mn-ea"/>
                <a:cs typeface="+mn-cs"/>
              </a:rPr>
              <a:t>.</a:t>
            </a:r>
            <a:endParaRPr lang="en-US" sz="2400" dirty="0">
              <a:ea typeface="Roboto"/>
              <a:cs typeface="Roboto"/>
            </a:endParaRPr>
          </a:p>
          <a:p>
            <a:endParaRPr lang="en-US" dirty="0"/>
          </a:p>
        </p:txBody>
      </p:sp>
      <p:sp>
        <p:nvSpPr>
          <p:cNvPr id="4" name="Slide Number Placeholder 3">
            <a:extLst>
              <a:ext uri="{FF2B5EF4-FFF2-40B4-BE49-F238E27FC236}">
                <a16:creationId xmlns:a16="http://schemas.microsoft.com/office/drawing/2014/main" id="{D03EF574-8745-1040-2674-FE7BF54F8A30}"/>
              </a:ext>
            </a:extLst>
          </p:cNvPr>
          <p:cNvSpPr>
            <a:spLocks noGrp="1"/>
          </p:cNvSpPr>
          <p:nvPr>
            <p:ph type="sldNum" sz="quarter" idx="12"/>
          </p:nvPr>
        </p:nvSpPr>
        <p:spPr/>
        <p:txBody>
          <a:bodyPr/>
          <a:lstStyle/>
          <a:p>
            <a:fld id="{C479D5F6-EDCB-402A-AC08-4943A1820E8F}" type="slidenum">
              <a:rPr lang="en-US" smtClean="0"/>
              <a:pPr/>
              <a:t>14</a:t>
            </a:fld>
            <a:endParaRPr lang="en-US" dirty="0"/>
          </a:p>
        </p:txBody>
      </p:sp>
      <p:pic>
        <p:nvPicPr>
          <p:cNvPr id="5" name="Picture 4">
            <a:extLst>
              <a:ext uri="{FF2B5EF4-FFF2-40B4-BE49-F238E27FC236}">
                <a16:creationId xmlns:a16="http://schemas.microsoft.com/office/drawing/2014/main" id="{518E654F-C665-4F82-0023-ED6EAE8B4042}"/>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2939" y="2646835"/>
            <a:ext cx="261257" cy="2612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4921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7EA5D-E8F5-BC4F-0791-CAF920CD2B79}"/>
              </a:ext>
            </a:extLst>
          </p:cNvPr>
          <p:cNvSpPr>
            <a:spLocks noGrp="1"/>
          </p:cNvSpPr>
          <p:nvPr>
            <p:ph type="title"/>
          </p:nvPr>
        </p:nvSpPr>
        <p:spPr/>
        <p:txBody>
          <a:bodyPr/>
          <a:lstStyle/>
          <a:p>
            <a:r>
              <a:rPr lang="en-US" sz="2800" b="1" dirty="0"/>
              <a:t>Windows</a:t>
            </a:r>
            <a:r>
              <a:rPr lang="en-US" sz="2800" dirty="0"/>
              <a:t> Lap/Desktop or Tablet Specifications</a:t>
            </a:r>
            <a:endParaRPr lang="en-US" dirty="0"/>
          </a:p>
        </p:txBody>
      </p:sp>
      <p:sp>
        <p:nvSpPr>
          <p:cNvPr id="3" name="Content Placeholder 2">
            <a:extLst>
              <a:ext uri="{FF2B5EF4-FFF2-40B4-BE49-F238E27FC236}">
                <a16:creationId xmlns:a16="http://schemas.microsoft.com/office/drawing/2014/main" id="{55FDDA73-DD3B-0A7C-0CE5-43CA39DDA4DD}"/>
              </a:ext>
            </a:extLst>
          </p:cNvPr>
          <p:cNvSpPr>
            <a:spLocks noGrp="1"/>
          </p:cNvSpPr>
          <p:nvPr>
            <p:ph idx="1"/>
          </p:nvPr>
        </p:nvSpPr>
        <p:spPr/>
        <p:txBody>
          <a:bodyPr>
            <a:normAutofit fontScale="92500"/>
          </a:bodyPr>
          <a:lstStyle/>
          <a:p>
            <a:pPr marL="0" indent="0">
              <a:buNone/>
              <a:defRPr/>
            </a:pPr>
            <a:r>
              <a:rPr kumimoji="0" lang="en-US" sz="2400" b="0" i="0" u="none" strike="noStrike" kern="1200" cap="none" spc="0" normalizeH="0" baseline="0" noProof="0" dirty="0">
                <a:ln>
                  <a:noFill/>
                </a:ln>
                <a:solidFill>
                  <a:srgbClr val="1E1E1E"/>
                </a:solidFill>
                <a:effectLst/>
                <a:uLnTx/>
                <a:uFillTx/>
                <a:latin typeface="Roboto"/>
                <a:ea typeface="+mn-ea"/>
                <a:cs typeface="+mn-cs"/>
              </a:rPr>
              <a:t>Windows 10 and 11 (Home, Pro, Education, and Enterprise). </a:t>
            </a:r>
            <a:br>
              <a:rPr kumimoji="0" lang="en-US" sz="2400" b="0" i="0" u="none" strike="noStrike" kern="1200" cap="none" spc="0" normalizeH="0" baseline="0" noProof="0" dirty="0">
                <a:ln>
                  <a:noFill/>
                </a:ln>
                <a:solidFill>
                  <a:srgbClr val="1E1E1E"/>
                </a:solidFill>
                <a:effectLst/>
                <a:uLnTx/>
                <a:uFillTx/>
                <a:latin typeface="Roboto"/>
                <a:ea typeface="+mn-ea"/>
                <a:cs typeface="+mn-cs"/>
              </a:rPr>
            </a:br>
            <a:r>
              <a:rPr kumimoji="0" lang="en-US" sz="2400" b="1" i="0" u="none" strike="noStrike" kern="1200" cap="none" spc="0" normalizeH="0" baseline="0" noProof="0" dirty="0">
                <a:ln>
                  <a:noFill/>
                </a:ln>
                <a:solidFill>
                  <a:srgbClr val="1E1E1E"/>
                </a:solidFill>
                <a:effectLst/>
                <a:uLnTx/>
                <a:uFillTx/>
                <a:latin typeface="Roboto"/>
                <a:ea typeface="+mn-ea"/>
                <a:cs typeface="+mn-cs"/>
              </a:rPr>
              <a:t>Not supported: </a:t>
            </a:r>
            <a:r>
              <a:rPr kumimoji="0" lang="en-US" sz="2400" b="0" i="0" u="none" strike="noStrike" kern="1200" cap="none" spc="0" normalizeH="0" baseline="0" noProof="0" dirty="0">
                <a:ln>
                  <a:noFill/>
                </a:ln>
                <a:solidFill>
                  <a:srgbClr val="1E1E1E"/>
                </a:solidFill>
                <a:effectLst/>
                <a:uLnTx/>
                <a:uFillTx/>
                <a:latin typeface="Roboto"/>
                <a:ea typeface="+mn-ea"/>
                <a:cs typeface="+mn-cs"/>
              </a:rPr>
              <a:t>Windows 10 in S mode and Windows 11 SE.</a:t>
            </a:r>
            <a:endParaRPr lang="en-US" dirty="0"/>
          </a:p>
          <a:p>
            <a:pPr marL="0" indent="0">
              <a:buNone/>
              <a:defRPr/>
            </a:pPr>
            <a:endParaRPr lang="en-US" sz="2400" dirty="0">
              <a:solidFill>
                <a:srgbClr val="1E1E1E"/>
              </a:solidFill>
              <a:latin typeface="Roboto"/>
            </a:endParaRPr>
          </a:p>
          <a:p>
            <a:pPr marL="0" indent="0">
              <a:buNone/>
              <a:defRPr/>
            </a:pPr>
            <a:r>
              <a:rPr kumimoji="0" lang="en-US" sz="2400" b="0" i="0" u="none" strike="noStrike" kern="1200" cap="none" spc="0" normalizeH="0" baseline="0" noProof="0" dirty="0">
                <a:ln>
                  <a:noFill/>
                </a:ln>
                <a:solidFill>
                  <a:srgbClr val="1E1E1E"/>
                </a:solidFill>
                <a:effectLst/>
                <a:uLnTx/>
                <a:uFillTx/>
                <a:latin typeface="Roboto"/>
                <a:ea typeface="+mn-ea"/>
                <a:cs typeface="+mn-cs"/>
              </a:rPr>
              <a:t>250 MB of available</a:t>
            </a:r>
            <a:r>
              <a:rPr lang="en-US" sz="2400" dirty="0">
                <a:solidFill>
                  <a:srgbClr val="1E1E1E"/>
                </a:solidFill>
                <a:latin typeface="Roboto"/>
              </a:rPr>
              <a:t> disk space is required for 1 exam, plus an additional 50 MB for each additional exam</a:t>
            </a:r>
            <a:r>
              <a:rPr kumimoji="0" lang="en-US" sz="2400" b="0" i="0" u="none" strike="noStrike" kern="1200" cap="none" spc="0" normalizeH="0" baseline="0" noProof="0" dirty="0">
                <a:ln>
                  <a:noFill/>
                </a:ln>
                <a:solidFill>
                  <a:srgbClr val="1E1E1E"/>
                </a:solidFill>
                <a:effectLst/>
                <a:uLnTx/>
                <a:uFillTx/>
                <a:latin typeface="Roboto"/>
                <a:ea typeface="+mn-ea"/>
                <a:cs typeface="+mn-cs"/>
              </a:rPr>
              <a:t>.</a:t>
            </a:r>
            <a:endParaRPr lang="en-US" sz="2400" dirty="0">
              <a:ea typeface="Roboto"/>
              <a:cs typeface="Roboto"/>
            </a:endParaRPr>
          </a:p>
          <a:p>
            <a:pPr marL="0" indent="0">
              <a:buNone/>
              <a:defRPr/>
            </a:pPr>
            <a:endParaRPr lang="en-US" sz="2400" dirty="0">
              <a:solidFill>
                <a:srgbClr val="1E1E1E"/>
              </a:solidFill>
              <a:latin typeface="Roboto"/>
            </a:endParaRPr>
          </a:p>
          <a:p>
            <a:pPr marL="0" indent="0">
              <a:buNone/>
              <a:defRPr/>
            </a:pPr>
            <a:r>
              <a:rPr lang="en-US" sz="2400" dirty="0">
                <a:solidFill>
                  <a:srgbClr val="1E1E1E"/>
                </a:solidFill>
                <a:latin typeface="Roboto"/>
              </a:rPr>
              <a:t>External mice are permitted (and recommended for Tablets)</a:t>
            </a:r>
            <a:r>
              <a:rPr kumimoji="0" lang="en-US" sz="2400" b="0" i="0" u="none" strike="noStrike" kern="1200" cap="none" spc="0" normalizeH="0" baseline="0" noProof="0" dirty="0">
                <a:ln>
                  <a:noFill/>
                </a:ln>
                <a:solidFill>
                  <a:srgbClr val="1E1E1E"/>
                </a:solidFill>
                <a:effectLst/>
                <a:uLnTx/>
                <a:uFillTx/>
                <a:latin typeface="Roboto"/>
                <a:ea typeface="+mn-ea"/>
                <a:cs typeface="+mn-cs"/>
              </a:rPr>
              <a:t>.</a:t>
            </a:r>
          </a:p>
          <a:p>
            <a:pPr marL="0" indent="0">
              <a:buNone/>
              <a:defRPr/>
            </a:pPr>
            <a:endParaRPr lang="en-US" sz="2400" dirty="0">
              <a:solidFill>
                <a:srgbClr val="1E1E1E"/>
              </a:solidFill>
              <a:latin typeface="Roboto"/>
            </a:endParaRPr>
          </a:p>
          <a:p>
            <a:pPr marL="0" indent="0">
              <a:buNone/>
              <a:defRPr/>
            </a:pPr>
            <a:r>
              <a:rPr lang="en-US" sz="2400" dirty="0">
                <a:solidFill>
                  <a:srgbClr val="1E1E1E"/>
                </a:solidFill>
                <a:latin typeface="Roboto"/>
              </a:rPr>
              <a:t>External keyboards:</a:t>
            </a:r>
          </a:p>
          <a:p>
            <a:pPr marL="0" indent="0">
              <a:buNone/>
              <a:defRPr/>
            </a:pPr>
            <a:r>
              <a:rPr lang="en-US" sz="2400" dirty="0">
                <a:solidFill>
                  <a:srgbClr val="1E1E1E"/>
                </a:solidFill>
                <a:latin typeface="Roboto"/>
              </a:rPr>
              <a:t>Laptops – not permitted</a:t>
            </a:r>
          </a:p>
          <a:p>
            <a:pPr marL="0" indent="0">
              <a:buNone/>
              <a:defRPr/>
            </a:pPr>
            <a:r>
              <a:rPr lang="en-US" sz="2400" dirty="0">
                <a:solidFill>
                  <a:srgbClr val="1E1E1E"/>
                </a:solidFill>
                <a:latin typeface="Roboto"/>
              </a:rPr>
              <a:t>Tablet – permitted and recommended (required for students taking the essay).</a:t>
            </a:r>
            <a:endParaRPr lang="en-US" sz="2400" b="0" i="0" u="none" strike="noStrike" kern="1200" cap="none" spc="0" normalizeH="0" baseline="0" noProof="0" dirty="0">
              <a:ln>
                <a:noFill/>
              </a:ln>
              <a:solidFill>
                <a:srgbClr val="1E1E1E"/>
              </a:solidFill>
              <a:effectLst/>
              <a:uLnTx/>
              <a:uFillTx/>
              <a:latin typeface="Roboto"/>
              <a:ea typeface="Roboto"/>
              <a:cs typeface="Roboto"/>
            </a:endParaRPr>
          </a:p>
          <a:p>
            <a:pPr marL="0" indent="0">
              <a:buNone/>
            </a:pPr>
            <a:endParaRPr lang="en-US" dirty="0"/>
          </a:p>
        </p:txBody>
      </p:sp>
      <p:sp>
        <p:nvSpPr>
          <p:cNvPr id="4" name="Slide Number Placeholder 3">
            <a:extLst>
              <a:ext uri="{FF2B5EF4-FFF2-40B4-BE49-F238E27FC236}">
                <a16:creationId xmlns:a16="http://schemas.microsoft.com/office/drawing/2014/main" id="{6471031F-F7F1-D67C-C565-3D54C2506B5A}"/>
              </a:ext>
            </a:extLst>
          </p:cNvPr>
          <p:cNvSpPr>
            <a:spLocks noGrp="1"/>
          </p:cNvSpPr>
          <p:nvPr>
            <p:ph type="sldNum" sz="quarter" idx="12"/>
          </p:nvPr>
        </p:nvSpPr>
        <p:spPr/>
        <p:txBody>
          <a:bodyPr/>
          <a:lstStyle/>
          <a:p>
            <a:fld id="{C479D5F6-EDCB-402A-AC08-4943A1820E8F}" type="slidenum">
              <a:rPr lang="en-US" smtClean="0"/>
              <a:pPr/>
              <a:t>15</a:t>
            </a:fld>
            <a:endParaRPr lang="en-US" dirty="0"/>
          </a:p>
        </p:txBody>
      </p:sp>
    </p:spTree>
    <p:extLst>
      <p:ext uri="{BB962C8B-B14F-4D97-AF65-F5344CB8AC3E}">
        <p14:creationId xmlns:p14="http://schemas.microsoft.com/office/powerpoint/2010/main" val="3672188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7EA5D-E8F5-BC4F-0791-CAF920CD2B79}"/>
              </a:ext>
            </a:extLst>
          </p:cNvPr>
          <p:cNvSpPr>
            <a:spLocks noGrp="1"/>
          </p:cNvSpPr>
          <p:nvPr>
            <p:ph type="title"/>
          </p:nvPr>
        </p:nvSpPr>
        <p:spPr/>
        <p:txBody>
          <a:bodyPr/>
          <a:lstStyle/>
          <a:p>
            <a:r>
              <a:rPr lang="en-US" sz="2800" dirty="0"/>
              <a:t>MacOS For Lap/Desktop Specifications</a:t>
            </a:r>
            <a:endParaRPr lang="en-US" dirty="0"/>
          </a:p>
        </p:txBody>
      </p:sp>
      <p:sp>
        <p:nvSpPr>
          <p:cNvPr id="3" name="Content Placeholder 2">
            <a:extLst>
              <a:ext uri="{FF2B5EF4-FFF2-40B4-BE49-F238E27FC236}">
                <a16:creationId xmlns:a16="http://schemas.microsoft.com/office/drawing/2014/main" id="{55FDDA73-DD3B-0A7C-0CE5-43CA39DDA4DD}"/>
              </a:ext>
            </a:extLst>
          </p:cNvPr>
          <p:cNvSpPr>
            <a:spLocks noGrp="1"/>
          </p:cNvSpPr>
          <p:nvPr>
            <p:ph idx="1"/>
          </p:nvPr>
        </p:nvSpPr>
        <p:spPr/>
        <p:txBody>
          <a:bodyPr/>
          <a:lstStyle/>
          <a:p>
            <a:pPr marL="0" indent="0">
              <a:buNone/>
              <a:defRPr/>
            </a:pPr>
            <a:r>
              <a:rPr kumimoji="0" lang="en-US" sz="2400" b="0" i="0" u="none" strike="noStrike" kern="1200" cap="none" spc="0" normalizeH="0" baseline="0" noProof="0" dirty="0">
                <a:ln>
                  <a:noFill/>
                </a:ln>
                <a:solidFill>
                  <a:srgbClr val="1E1E1E"/>
                </a:solidFill>
                <a:effectLst/>
                <a:uLnTx/>
                <a:uFillTx/>
                <a:latin typeface="Roboto"/>
                <a:ea typeface="+mn-ea"/>
                <a:cs typeface="+mn-cs"/>
              </a:rPr>
              <a:t>MacOS 11.4 or later.</a:t>
            </a:r>
            <a:endParaRPr lang="en-US" sz="2400" b="0" i="0" u="none" strike="noStrike" kern="1200" cap="none" spc="0" normalizeH="0" baseline="0" noProof="0" dirty="0">
              <a:ln>
                <a:noFill/>
              </a:ln>
              <a:solidFill>
                <a:srgbClr val="1E1E1E"/>
              </a:solidFill>
              <a:effectLst/>
              <a:uLnTx/>
              <a:uFillTx/>
              <a:latin typeface="Roboto"/>
              <a:ea typeface="Roboto"/>
              <a:cs typeface="Roboto"/>
            </a:endParaRPr>
          </a:p>
          <a:p>
            <a:pPr marL="0" indent="0">
              <a:buNone/>
              <a:defRPr/>
            </a:pPr>
            <a:endParaRPr lang="en-US" sz="2400" dirty="0">
              <a:solidFill>
                <a:srgbClr val="1E1E1E"/>
              </a:solidFill>
              <a:latin typeface="Roboto"/>
            </a:endParaRPr>
          </a:p>
          <a:p>
            <a:pPr marL="0" indent="0">
              <a:buNone/>
              <a:defRPr/>
            </a:pPr>
            <a:r>
              <a:rPr kumimoji="0" lang="en-US" sz="2400" b="0" i="0" u="none" strike="noStrike" kern="1200" cap="none" spc="0" normalizeH="0" baseline="0" noProof="0" dirty="0">
                <a:ln>
                  <a:noFill/>
                </a:ln>
                <a:solidFill>
                  <a:srgbClr val="1E1E1E"/>
                </a:solidFill>
                <a:effectLst/>
                <a:uLnTx/>
                <a:uFillTx/>
                <a:latin typeface="Roboto"/>
                <a:ea typeface="+mn-ea"/>
                <a:cs typeface="+mn-cs"/>
              </a:rPr>
              <a:t>150 MB of available</a:t>
            </a:r>
            <a:r>
              <a:rPr lang="en-US" sz="2400" dirty="0">
                <a:solidFill>
                  <a:srgbClr val="1E1E1E"/>
                </a:solidFill>
                <a:latin typeface="Roboto"/>
              </a:rPr>
              <a:t> disk space is required for 1 exam, plus an additional 50 MB for each additional exam</a:t>
            </a:r>
            <a:r>
              <a:rPr kumimoji="0" lang="en-US" sz="2400" b="0" i="0" u="none" strike="noStrike" kern="1200" cap="none" spc="0" normalizeH="0" baseline="0" noProof="0" dirty="0">
                <a:ln>
                  <a:noFill/>
                </a:ln>
                <a:solidFill>
                  <a:srgbClr val="1E1E1E"/>
                </a:solidFill>
                <a:effectLst/>
                <a:uLnTx/>
                <a:uFillTx/>
                <a:latin typeface="Roboto"/>
                <a:ea typeface="+mn-ea"/>
                <a:cs typeface="+mn-cs"/>
              </a:rPr>
              <a:t>.</a:t>
            </a:r>
            <a:endParaRPr lang="en-US" sz="2400" dirty="0">
              <a:ea typeface="Roboto"/>
              <a:cs typeface="Roboto"/>
            </a:endParaRPr>
          </a:p>
          <a:p>
            <a:pPr marL="0" indent="0">
              <a:buNone/>
              <a:defRPr/>
            </a:pPr>
            <a:endParaRPr lang="en-US" sz="2400" dirty="0">
              <a:solidFill>
                <a:srgbClr val="1E1E1E"/>
              </a:solidFill>
              <a:latin typeface="Roboto"/>
            </a:endParaRPr>
          </a:p>
          <a:p>
            <a:pPr marL="0" indent="0">
              <a:buNone/>
              <a:defRPr/>
            </a:pPr>
            <a:r>
              <a:rPr lang="en-US" sz="2400" dirty="0">
                <a:solidFill>
                  <a:srgbClr val="1E1E1E"/>
                </a:solidFill>
                <a:latin typeface="Roboto"/>
              </a:rPr>
              <a:t>External mice are permitted</a:t>
            </a:r>
            <a:r>
              <a:rPr kumimoji="0" lang="en-US" sz="2400" b="0" i="0" u="none" strike="noStrike" kern="1200" cap="none" spc="0" normalizeH="0" baseline="0" noProof="0" dirty="0">
                <a:ln>
                  <a:noFill/>
                </a:ln>
                <a:solidFill>
                  <a:srgbClr val="1E1E1E"/>
                </a:solidFill>
                <a:effectLst/>
                <a:uLnTx/>
                <a:uFillTx/>
                <a:latin typeface="Roboto"/>
                <a:ea typeface="+mn-ea"/>
                <a:cs typeface="+mn-cs"/>
              </a:rPr>
              <a:t>.</a:t>
            </a:r>
          </a:p>
          <a:p>
            <a:pPr marL="0" indent="0">
              <a:buNone/>
              <a:defRPr/>
            </a:pPr>
            <a:endParaRPr lang="en-US" sz="2400" dirty="0">
              <a:solidFill>
                <a:srgbClr val="1E1E1E"/>
              </a:solidFill>
              <a:latin typeface="Roboto"/>
            </a:endParaRPr>
          </a:p>
          <a:p>
            <a:pPr marL="0" indent="0">
              <a:buNone/>
              <a:defRPr/>
            </a:pPr>
            <a:r>
              <a:rPr lang="en-US" sz="2400" dirty="0">
                <a:solidFill>
                  <a:srgbClr val="1E1E1E"/>
                </a:solidFill>
                <a:latin typeface="Roboto"/>
              </a:rPr>
              <a:t>External keyboards are not permitted for Laptops.</a:t>
            </a:r>
            <a:endParaRPr lang="en-US" sz="2400" dirty="0">
              <a:solidFill>
                <a:srgbClr val="1E1E1E"/>
              </a:solidFill>
              <a:latin typeface="Roboto"/>
              <a:ea typeface="Roboto"/>
              <a:cs typeface="Roboto"/>
            </a:endParaRPr>
          </a:p>
          <a:p>
            <a:endParaRPr lang="en-US" dirty="0"/>
          </a:p>
        </p:txBody>
      </p:sp>
      <p:sp>
        <p:nvSpPr>
          <p:cNvPr id="4" name="Slide Number Placeholder 3">
            <a:extLst>
              <a:ext uri="{FF2B5EF4-FFF2-40B4-BE49-F238E27FC236}">
                <a16:creationId xmlns:a16="http://schemas.microsoft.com/office/drawing/2014/main" id="{6471031F-F7F1-D67C-C565-3D54C2506B5A}"/>
              </a:ext>
            </a:extLst>
          </p:cNvPr>
          <p:cNvSpPr>
            <a:spLocks noGrp="1"/>
          </p:cNvSpPr>
          <p:nvPr>
            <p:ph type="sldNum" sz="quarter" idx="12"/>
          </p:nvPr>
        </p:nvSpPr>
        <p:spPr/>
        <p:txBody>
          <a:bodyPr/>
          <a:lstStyle/>
          <a:p>
            <a:fld id="{C479D5F6-EDCB-402A-AC08-4943A1820E8F}" type="slidenum">
              <a:rPr lang="en-US" smtClean="0"/>
              <a:pPr/>
              <a:t>16</a:t>
            </a:fld>
            <a:endParaRPr lang="en-US" dirty="0"/>
          </a:p>
        </p:txBody>
      </p:sp>
    </p:spTree>
    <p:extLst>
      <p:ext uri="{BB962C8B-B14F-4D97-AF65-F5344CB8AC3E}">
        <p14:creationId xmlns:p14="http://schemas.microsoft.com/office/powerpoint/2010/main" val="4271564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7EA5D-E8F5-BC4F-0791-CAF920CD2B79}"/>
              </a:ext>
            </a:extLst>
          </p:cNvPr>
          <p:cNvSpPr>
            <a:spLocks noGrp="1"/>
          </p:cNvSpPr>
          <p:nvPr>
            <p:ph type="title"/>
          </p:nvPr>
        </p:nvSpPr>
        <p:spPr/>
        <p:txBody>
          <a:bodyPr/>
          <a:lstStyle/>
          <a:p>
            <a:r>
              <a:rPr lang="en-US" sz="2800" dirty="0"/>
              <a:t>iPads Specifications</a:t>
            </a:r>
            <a:endParaRPr lang="en-US" dirty="0"/>
          </a:p>
        </p:txBody>
      </p:sp>
      <p:sp>
        <p:nvSpPr>
          <p:cNvPr id="3" name="Content Placeholder 2">
            <a:extLst>
              <a:ext uri="{FF2B5EF4-FFF2-40B4-BE49-F238E27FC236}">
                <a16:creationId xmlns:a16="http://schemas.microsoft.com/office/drawing/2014/main" id="{55FDDA73-DD3B-0A7C-0CE5-43CA39DDA4DD}"/>
              </a:ext>
            </a:extLst>
          </p:cNvPr>
          <p:cNvSpPr>
            <a:spLocks noGrp="1"/>
          </p:cNvSpPr>
          <p:nvPr>
            <p:ph idx="1"/>
          </p:nvPr>
        </p:nvSpPr>
        <p:spPr/>
        <p:txBody>
          <a:bodyPr/>
          <a:lstStyle/>
          <a:p>
            <a:pPr marL="0" indent="0">
              <a:buNone/>
              <a:defRPr/>
            </a:pPr>
            <a:r>
              <a:rPr lang="en-US" sz="2400" b="1" dirty="0" err="1">
                <a:solidFill>
                  <a:srgbClr val="1E1E1E"/>
                </a:solidFill>
              </a:rPr>
              <a:t>iPadOS</a:t>
            </a:r>
            <a:r>
              <a:rPr lang="en-US" sz="2400" b="1" dirty="0">
                <a:solidFill>
                  <a:srgbClr val="1E1E1E"/>
                </a:solidFill>
              </a:rPr>
              <a:t> 14—</a:t>
            </a:r>
            <a:r>
              <a:rPr lang="en-US" sz="2400" b="1" dirty="0"/>
              <a:t>16  and 17.1+. </a:t>
            </a:r>
            <a:r>
              <a:rPr lang="en-US" sz="2400" dirty="0"/>
              <a:t>Students should not test on iPads running version 17.0.0–17.0.3.</a:t>
            </a:r>
            <a:endParaRPr lang="en-US" sz="2400" b="0" i="0" u="none" strike="noStrike" kern="1200" cap="none" spc="0" normalizeH="0" baseline="0" noProof="0" dirty="0">
              <a:ln>
                <a:noFill/>
              </a:ln>
              <a:solidFill>
                <a:srgbClr val="1E1E1E"/>
              </a:solidFill>
              <a:effectLst/>
              <a:uLnTx/>
              <a:uFillTx/>
              <a:ea typeface="Roboto"/>
              <a:cs typeface="Roboto"/>
            </a:endParaRPr>
          </a:p>
          <a:p>
            <a:pPr marL="0" indent="0">
              <a:buNone/>
              <a:defRPr/>
            </a:pPr>
            <a:endParaRPr lang="en-US" sz="2400" dirty="0">
              <a:solidFill>
                <a:srgbClr val="1E1E1E"/>
              </a:solidFill>
            </a:endParaRPr>
          </a:p>
          <a:p>
            <a:pPr marL="0" indent="0">
              <a:buNone/>
              <a:defRPr/>
            </a:pPr>
            <a:r>
              <a:rPr kumimoji="0" lang="en-US" sz="2400" b="0" i="0" u="none" strike="noStrike" kern="1200" cap="none" spc="0" normalizeH="0" baseline="0" noProof="0" dirty="0">
                <a:ln>
                  <a:noFill/>
                </a:ln>
                <a:solidFill>
                  <a:srgbClr val="1E1E1E"/>
                </a:solidFill>
                <a:effectLst/>
                <a:uLnTx/>
                <a:uFillTx/>
                <a:ea typeface="+mn-ea"/>
                <a:cs typeface="+mn-cs"/>
              </a:rPr>
              <a:t>150 MB of available</a:t>
            </a:r>
            <a:r>
              <a:rPr lang="en-US" sz="2400" dirty="0">
                <a:solidFill>
                  <a:srgbClr val="1E1E1E"/>
                </a:solidFill>
              </a:rPr>
              <a:t> disk space is required for 1 exam, plus an additional 50 MB for each additional exam</a:t>
            </a:r>
            <a:r>
              <a:rPr kumimoji="0" lang="en-US" sz="2400" b="0" i="0" u="none" strike="noStrike" kern="1200" cap="none" spc="0" normalizeH="0" baseline="0" noProof="0" dirty="0">
                <a:ln>
                  <a:noFill/>
                </a:ln>
                <a:solidFill>
                  <a:srgbClr val="1E1E1E"/>
                </a:solidFill>
                <a:effectLst/>
                <a:uLnTx/>
                <a:uFillTx/>
                <a:ea typeface="+mn-ea"/>
                <a:cs typeface="+mn-cs"/>
              </a:rPr>
              <a:t>.</a:t>
            </a:r>
            <a:endParaRPr lang="en-US" sz="2400" dirty="0">
              <a:ea typeface="Roboto"/>
              <a:cs typeface="Roboto"/>
            </a:endParaRPr>
          </a:p>
          <a:p>
            <a:pPr marL="0" indent="0">
              <a:buNone/>
              <a:defRPr/>
            </a:pPr>
            <a:endParaRPr lang="en-US" sz="2400" dirty="0">
              <a:solidFill>
                <a:srgbClr val="1E1E1E"/>
              </a:solidFill>
              <a:ea typeface="Roboto"/>
              <a:cs typeface="Roboto"/>
            </a:endParaRPr>
          </a:p>
          <a:p>
            <a:pPr marL="0" indent="0">
              <a:buNone/>
              <a:defRPr/>
            </a:pPr>
            <a:r>
              <a:rPr lang="en-US" sz="2400" dirty="0">
                <a:solidFill>
                  <a:srgbClr val="1E1E1E"/>
                </a:solidFill>
                <a:ea typeface="Roboto"/>
                <a:cs typeface="Roboto"/>
              </a:rPr>
              <a:t>External mice AND keyboards are permitted AND recommended (required for students taking the essay).</a:t>
            </a:r>
          </a:p>
          <a:p>
            <a:pPr marL="0" indent="0">
              <a:buNone/>
              <a:defRPr/>
            </a:pPr>
            <a:endParaRPr lang="en-US" dirty="0">
              <a:solidFill>
                <a:srgbClr val="1E1E1E"/>
              </a:solidFill>
              <a:ea typeface="Roboto"/>
              <a:cs typeface="Roboto"/>
            </a:endParaRPr>
          </a:p>
          <a:p>
            <a:pPr marL="0" indent="0">
              <a:buNone/>
              <a:defRPr/>
            </a:pPr>
            <a:r>
              <a:rPr lang="en-US" sz="2400" b="1" dirty="0">
                <a:solidFill>
                  <a:srgbClr val="1E1E1E"/>
                </a:solidFill>
                <a:ea typeface="Roboto"/>
                <a:cs typeface="Roboto"/>
              </a:rPr>
              <a:t>Cannot test on </a:t>
            </a:r>
            <a:r>
              <a:rPr lang="en-US" sz="2400" b="1" dirty="0"/>
              <a:t>iPad mini.</a:t>
            </a:r>
            <a:endParaRPr lang="en-US" sz="2400" b="1" dirty="0">
              <a:ea typeface="Roboto"/>
              <a:cs typeface="Roboto"/>
            </a:endParaRPr>
          </a:p>
          <a:p>
            <a:endParaRPr lang="en-US" dirty="0"/>
          </a:p>
        </p:txBody>
      </p:sp>
      <p:sp>
        <p:nvSpPr>
          <p:cNvPr id="4" name="Slide Number Placeholder 3">
            <a:extLst>
              <a:ext uri="{FF2B5EF4-FFF2-40B4-BE49-F238E27FC236}">
                <a16:creationId xmlns:a16="http://schemas.microsoft.com/office/drawing/2014/main" id="{6471031F-F7F1-D67C-C565-3D54C2506B5A}"/>
              </a:ext>
            </a:extLst>
          </p:cNvPr>
          <p:cNvSpPr>
            <a:spLocks noGrp="1"/>
          </p:cNvSpPr>
          <p:nvPr>
            <p:ph type="sldNum" sz="quarter" idx="12"/>
          </p:nvPr>
        </p:nvSpPr>
        <p:spPr/>
        <p:txBody>
          <a:bodyPr/>
          <a:lstStyle/>
          <a:p>
            <a:fld id="{C479D5F6-EDCB-402A-AC08-4943A1820E8F}" type="slidenum">
              <a:rPr lang="en-US" smtClean="0"/>
              <a:pPr/>
              <a:t>17</a:t>
            </a:fld>
            <a:endParaRPr lang="en-US" dirty="0"/>
          </a:p>
        </p:txBody>
      </p:sp>
    </p:spTree>
    <p:extLst>
      <p:ext uri="{BB962C8B-B14F-4D97-AF65-F5344CB8AC3E}">
        <p14:creationId xmlns:p14="http://schemas.microsoft.com/office/powerpoint/2010/main" val="32954385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Device Preparation</a:t>
            </a:r>
            <a:br>
              <a:rPr lang="en-US" dirty="0"/>
            </a:br>
            <a:br>
              <a:rPr lang="en-US" dirty="0"/>
            </a:br>
            <a:br>
              <a:rPr lang="en-US" dirty="0"/>
            </a:br>
            <a:endParaRPr lang="en-US" dirty="0"/>
          </a:p>
        </p:txBody>
      </p:sp>
      <p:sp>
        <p:nvSpPr>
          <p:cNvPr id="3" name="Slide Number Placeholder 2"/>
          <p:cNvSpPr>
            <a:spLocks noGrp="1"/>
          </p:cNvSpPr>
          <p:nvPr>
            <p:ph type="sldNum" sz="quarter" idx="12"/>
          </p:nvPr>
        </p:nvSpPr>
        <p:spPr/>
        <p:txBody>
          <a:bodyPr/>
          <a:lstStyle/>
          <a:p>
            <a:fld id="{C479D5F6-EDCB-402A-AC08-4943A1820E8F}" type="slidenum">
              <a:rPr lang="en-US" smtClean="0"/>
              <a:pPr/>
              <a:t>18</a:t>
            </a:fld>
            <a:endParaRPr lang="en-US" dirty="0"/>
          </a:p>
        </p:txBody>
      </p:sp>
    </p:spTree>
    <p:extLst>
      <p:ext uri="{BB962C8B-B14F-4D97-AF65-F5344CB8AC3E}">
        <p14:creationId xmlns:p14="http://schemas.microsoft.com/office/powerpoint/2010/main" val="25259532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General Device Preparation</a:t>
            </a:r>
            <a:br>
              <a:rPr lang="en-US" dirty="0"/>
            </a:br>
            <a:endParaRPr lang="en-US" dirty="0"/>
          </a:p>
        </p:txBody>
      </p:sp>
      <p:sp>
        <p:nvSpPr>
          <p:cNvPr id="3" name="Content Placeholder 2"/>
          <p:cNvSpPr>
            <a:spLocks noGrp="1"/>
          </p:cNvSpPr>
          <p:nvPr>
            <p:ph idx="1"/>
          </p:nvPr>
        </p:nvSpPr>
        <p:spPr/>
        <p:txBody>
          <a:bodyPr>
            <a:normAutofit/>
          </a:bodyPr>
          <a:lstStyle/>
          <a:p>
            <a:pPr lvl="0"/>
            <a:r>
              <a:rPr lang="en-US" dirty="0"/>
              <a:t>Any software that would allow secure test content on student computers to be viewed on another computer must be turned off. </a:t>
            </a:r>
          </a:p>
          <a:p>
            <a:pPr lvl="0"/>
            <a:endParaRPr lang="en-US" dirty="0"/>
          </a:p>
          <a:p>
            <a:pPr lvl="0"/>
            <a:r>
              <a:rPr lang="en-US" dirty="0"/>
              <a:t>Any applications that may automatically launch on a computer are configured not to launch during testing sessions.</a:t>
            </a:r>
          </a:p>
          <a:p>
            <a:pPr lvl="0"/>
            <a:endParaRPr lang="en-US" dirty="0"/>
          </a:p>
          <a:p>
            <a:pPr lvl="0"/>
            <a:r>
              <a:rPr lang="en-US" dirty="0"/>
              <a:t>Turn off notifications for software that cannot be disabled.</a:t>
            </a:r>
          </a:p>
          <a:p>
            <a:pPr lvl="0"/>
            <a:endParaRPr lang="en-US" dirty="0"/>
          </a:p>
          <a:p>
            <a:r>
              <a:rPr lang="en-US" dirty="0"/>
              <a:t>Allow local file writable access to student testing device</a:t>
            </a:r>
          </a:p>
          <a:p>
            <a:pPr lvl="0"/>
            <a:endParaRPr lang="en-US" dirty="0"/>
          </a:p>
        </p:txBody>
      </p:sp>
    </p:spTree>
    <p:extLst>
      <p:ext uri="{BB962C8B-B14F-4D97-AF65-F5344CB8AC3E}">
        <p14:creationId xmlns:p14="http://schemas.microsoft.com/office/powerpoint/2010/main" val="435342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1" y="3324170"/>
            <a:ext cx="10402529" cy="1213324"/>
          </a:xfrm>
        </p:spPr>
        <p:txBody>
          <a:bodyPr>
            <a:normAutofit fontScale="90000"/>
          </a:bodyPr>
          <a:lstStyle/>
          <a:p>
            <a:r>
              <a:rPr lang="en-US" dirty="0"/>
              <a:t>2024 CDE DTC College Board Bluebook Technical Training Webinar</a:t>
            </a:r>
          </a:p>
        </p:txBody>
      </p:sp>
      <p:sp>
        <p:nvSpPr>
          <p:cNvPr id="3" name="Subtitle 2"/>
          <p:cNvSpPr>
            <a:spLocks noGrp="1"/>
          </p:cNvSpPr>
          <p:nvPr>
            <p:ph type="subTitle" idx="1"/>
          </p:nvPr>
        </p:nvSpPr>
        <p:spPr/>
        <p:txBody>
          <a:bodyPr/>
          <a:lstStyle/>
          <a:p>
            <a:r>
              <a:rPr lang="en-US" dirty="0"/>
              <a:t>December 14, 2023</a:t>
            </a:r>
          </a:p>
        </p:txBody>
      </p:sp>
      <p:sp>
        <p:nvSpPr>
          <p:cNvPr id="4" name="Slide Number Placeholder 3"/>
          <p:cNvSpPr>
            <a:spLocks noGrp="1"/>
          </p:cNvSpPr>
          <p:nvPr>
            <p:ph type="sldNum" sz="quarter" idx="12"/>
          </p:nvPr>
        </p:nvSpPr>
        <p:spPr/>
        <p:txBody>
          <a:bodyPr/>
          <a:lstStyle/>
          <a:p>
            <a:fld id="{C479D5F6-EDCB-402A-AC08-4943A1820E8F}" type="slidenum">
              <a:rPr lang="en-US" smtClean="0"/>
              <a:pPr/>
              <a:t>2</a:t>
            </a:fld>
            <a:endParaRPr lang="en-US" dirty="0"/>
          </a:p>
        </p:txBody>
      </p:sp>
    </p:spTree>
    <p:extLst>
      <p:ext uri="{BB962C8B-B14F-4D97-AF65-F5344CB8AC3E}">
        <p14:creationId xmlns:p14="http://schemas.microsoft.com/office/powerpoint/2010/main" val="30449154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30303B0F-289A-A239-C211-1BA8EBAD84E5}"/>
              </a:ext>
            </a:extLst>
          </p:cNvPr>
          <p:cNvSpPr>
            <a:spLocks noGrp="1"/>
          </p:cNvSpPr>
          <p:nvPr>
            <p:ph sz="half" idx="1"/>
          </p:nvPr>
        </p:nvSpPr>
        <p:spPr>
          <a:xfrm>
            <a:off x="557704" y="1975848"/>
            <a:ext cx="7093689" cy="4351338"/>
          </a:xfrm>
        </p:spPr>
        <p:txBody>
          <a:bodyPr/>
          <a:lstStyle/>
          <a:p>
            <a:pPr marL="0" indent="0">
              <a:buNone/>
            </a:pPr>
            <a:r>
              <a:rPr lang="en-US" dirty="0"/>
              <a:t>Bluebook</a:t>
            </a:r>
            <a:r>
              <a:rPr lang="en-US" b="0" i="0" u="none" strike="noStrike" dirty="0">
                <a:solidFill>
                  <a:srgbClr val="1E1E1E"/>
                </a:solidFill>
                <a:effectLst/>
                <a:latin typeface="Roboto"/>
                <a:ea typeface="Roboto"/>
                <a:cs typeface="Roboto"/>
              </a:rPr>
              <a:t>™</a:t>
            </a:r>
            <a:r>
              <a:rPr lang="en-US" dirty="0"/>
              <a:t> can be installed on devices that are school managed or student owned (except for student owned Chromebooks). </a:t>
            </a:r>
            <a:r>
              <a:rPr lang="en-US" b="0" i="0" u="none" strike="noStrike" dirty="0">
                <a:solidFill>
                  <a:srgbClr val="1E1E1E"/>
                </a:solidFill>
                <a:effectLst/>
                <a:latin typeface="Roboto"/>
                <a:ea typeface="Roboto"/>
                <a:cs typeface="Roboto"/>
              </a:rPr>
              <a:t>Bluebook™</a:t>
            </a:r>
            <a:r>
              <a:rPr lang="en-US" dirty="0"/>
              <a:t> should be installed on whatever device the student will use during test day.</a:t>
            </a:r>
          </a:p>
          <a:p>
            <a:pPr marL="0" indent="0">
              <a:buNone/>
            </a:pPr>
            <a:endParaRPr lang="en-US" dirty="0"/>
          </a:p>
          <a:p>
            <a:pPr marL="0" indent="0">
              <a:buNone/>
            </a:pPr>
            <a:r>
              <a:rPr lang="en-US" dirty="0"/>
              <a:t>For more information on device readiness visit: </a:t>
            </a:r>
            <a:r>
              <a:rPr lang="en-US" dirty="0">
                <a:solidFill>
                  <a:srgbClr val="0070C0"/>
                </a:solidFill>
              </a:rPr>
              <a:t>https://bluebook.collegeboard.org/technology/devices</a:t>
            </a:r>
            <a:endParaRPr lang="en-US" dirty="0">
              <a:solidFill>
                <a:srgbClr val="0070C0"/>
              </a:solidFill>
              <a:ea typeface="Roboto"/>
              <a:cs typeface="Roboto"/>
            </a:endParaRPr>
          </a:p>
          <a:p>
            <a:endParaRPr lang="en-US" dirty="0"/>
          </a:p>
        </p:txBody>
      </p:sp>
      <p:sp>
        <p:nvSpPr>
          <p:cNvPr id="3" name="Slide Number Placeholder 2">
            <a:extLst>
              <a:ext uri="{FF2B5EF4-FFF2-40B4-BE49-F238E27FC236}">
                <a16:creationId xmlns:a16="http://schemas.microsoft.com/office/drawing/2014/main" id="{B9C053EC-8FD7-6140-75DD-A585772BE61C}"/>
              </a:ext>
            </a:extLst>
          </p:cNvPr>
          <p:cNvSpPr>
            <a:spLocks noGrp="1"/>
          </p:cNvSpPr>
          <p:nvPr>
            <p:ph type="sldNum" sz="quarter" idx="12"/>
          </p:nvPr>
        </p:nvSpPr>
        <p:spPr/>
        <p:txBody>
          <a:bodyPr/>
          <a:lstStyle/>
          <a:p>
            <a:fld id="{C479D5F6-EDCB-402A-AC08-4943A1820E8F}" type="slidenum">
              <a:rPr lang="en-US" smtClean="0"/>
              <a:pPr/>
              <a:t>20</a:t>
            </a:fld>
            <a:endParaRPr lang="en-US" dirty="0"/>
          </a:p>
        </p:txBody>
      </p:sp>
      <p:sp>
        <p:nvSpPr>
          <p:cNvPr id="4" name="Title 3">
            <a:extLst>
              <a:ext uri="{FF2B5EF4-FFF2-40B4-BE49-F238E27FC236}">
                <a16:creationId xmlns:a16="http://schemas.microsoft.com/office/drawing/2014/main" id="{5C244E03-17EC-18CB-E092-425BEE723360}"/>
              </a:ext>
            </a:extLst>
          </p:cNvPr>
          <p:cNvSpPr>
            <a:spLocks noGrp="1"/>
          </p:cNvSpPr>
          <p:nvPr>
            <p:ph type="title"/>
          </p:nvPr>
        </p:nvSpPr>
        <p:spPr/>
        <p:txBody>
          <a:bodyPr/>
          <a:lstStyle/>
          <a:p>
            <a:r>
              <a:rPr lang="en-US" dirty="0"/>
              <a:t>Install </a:t>
            </a:r>
            <a:r>
              <a:rPr lang="en-US" sz="2800" dirty="0"/>
              <a:t>Bluebook</a:t>
            </a:r>
            <a:r>
              <a:rPr lang="en-US" sz="2800" b="0" i="0" u="none" strike="noStrike" dirty="0">
                <a:solidFill>
                  <a:srgbClr val="1E1E1E"/>
                </a:solidFill>
                <a:effectLst/>
                <a:ea typeface="Roboto"/>
                <a:cs typeface="Roboto"/>
              </a:rPr>
              <a:t>™</a:t>
            </a:r>
            <a:r>
              <a:rPr lang="en-US" dirty="0"/>
              <a:t> On Student Devices</a:t>
            </a:r>
          </a:p>
        </p:txBody>
      </p:sp>
      <p:pic>
        <p:nvPicPr>
          <p:cNvPr id="8" name="Picture 7" descr="A blue square with white text and a black and white circle">
            <a:extLst>
              <a:ext uri="{FF2B5EF4-FFF2-40B4-BE49-F238E27FC236}">
                <a16:creationId xmlns:a16="http://schemas.microsoft.com/office/drawing/2014/main" id="{19479585-9920-0BB8-4AC7-92B753D6FCCB}"/>
              </a:ext>
            </a:extLst>
          </p:cNvPr>
          <p:cNvPicPr>
            <a:picLocks noChangeAspect="1"/>
          </p:cNvPicPr>
          <p:nvPr/>
        </p:nvPicPr>
        <p:blipFill>
          <a:blip r:embed="rId2"/>
          <a:stretch>
            <a:fillRect/>
          </a:stretch>
        </p:blipFill>
        <p:spPr>
          <a:xfrm>
            <a:off x="8087452" y="1975848"/>
            <a:ext cx="3690257" cy="3508602"/>
          </a:xfrm>
          <a:prstGeom prst="rect">
            <a:avLst/>
          </a:prstGeom>
        </p:spPr>
      </p:pic>
    </p:spTree>
    <p:extLst>
      <p:ext uri="{BB962C8B-B14F-4D97-AF65-F5344CB8AC3E}">
        <p14:creationId xmlns:p14="http://schemas.microsoft.com/office/powerpoint/2010/main" val="15304359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2AFB6D9-FFEE-EBE3-6BB5-734E465A4E91}"/>
              </a:ext>
            </a:extLst>
          </p:cNvPr>
          <p:cNvSpPr>
            <a:spLocks noGrp="1"/>
          </p:cNvSpPr>
          <p:nvPr>
            <p:ph type="title"/>
          </p:nvPr>
        </p:nvSpPr>
        <p:spPr/>
        <p:txBody>
          <a:bodyPr/>
          <a:lstStyle/>
          <a:p>
            <a:r>
              <a:rPr lang="en-US" sz="2800" dirty="0"/>
              <a:t>Update Bluebook</a:t>
            </a:r>
            <a:r>
              <a:rPr lang="en-US" sz="2800" b="0" i="0" u="none" strike="noStrike" dirty="0">
                <a:solidFill>
                  <a:srgbClr val="1E1E1E"/>
                </a:solidFill>
                <a:effectLst/>
                <a:ea typeface="Roboto"/>
                <a:cs typeface="Roboto"/>
              </a:rPr>
              <a:t>™</a:t>
            </a:r>
            <a:r>
              <a:rPr lang="en-US" sz="2800" dirty="0"/>
              <a:t> On Student Devices</a:t>
            </a:r>
            <a:endParaRPr lang="en-US" dirty="0"/>
          </a:p>
        </p:txBody>
      </p:sp>
      <p:sp>
        <p:nvSpPr>
          <p:cNvPr id="4" name="Slide Number Placeholder 3">
            <a:extLst>
              <a:ext uri="{FF2B5EF4-FFF2-40B4-BE49-F238E27FC236}">
                <a16:creationId xmlns:a16="http://schemas.microsoft.com/office/drawing/2014/main" id="{2931E990-317E-9025-ADC8-75A3250A01AF}"/>
              </a:ext>
            </a:extLst>
          </p:cNvPr>
          <p:cNvSpPr>
            <a:spLocks noGrp="1"/>
          </p:cNvSpPr>
          <p:nvPr>
            <p:ph type="sldNum" sz="quarter" idx="12"/>
          </p:nvPr>
        </p:nvSpPr>
        <p:spPr/>
        <p:txBody>
          <a:bodyPr/>
          <a:lstStyle/>
          <a:p>
            <a:fld id="{C479D5F6-EDCB-402A-AC08-4943A1820E8F}" type="slidenum">
              <a:rPr lang="en-US" smtClean="0"/>
              <a:pPr/>
              <a:t>21</a:t>
            </a:fld>
            <a:endParaRPr lang="en-US" dirty="0"/>
          </a:p>
        </p:txBody>
      </p:sp>
      <p:sp>
        <p:nvSpPr>
          <p:cNvPr id="8" name="TextBox 7">
            <a:extLst>
              <a:ext uri="{FF2B5EF4-FFF2-40B4-BE49-F238E27FC236}">
                <a16:creationId xmlns:a16="http://schemas.microsoft.com/office/drawing/2014/main" id="{C07244BD-C092-E0B6-65F1-819AD0D256C9}"/>
              </a:ext>
            </a:extLst>
          </p:cNvPr>
          <p:cNvSpPr txBox="1"/>
          <p:nvPr/>
        </p:nvSpPr>
        <p:spPr>
          <a:xfrm>
            <a:off x="281517" y="1353918"/>
            <a:ext cx="11192023" cy="1446550"/>
          </a:xfrm>
          <a:prstGeom prst="rect">
            <a:avLst/>
          </a:prstGeom>
          <a:noFill/>
        </p:spPr>
        <p:txBody>
          <a:bodyPr wrap="square" lIns="91440" tIns="45720" rIns="91440" bIns="45720" anchor="t">
            <a:spAutoFit/>
          </a:bodyPr>
          <a:lstStyle/>
          <a:p>
            <a:r>
              <a:rPr lang="en-US" sz="1800" dirty="0">
                <a:effectLst/>
                <a:latin typeface="Segoe UI" panose="020B0502040204020203" pitchFamily="34" charset="0"/>
              </a:rPr>
              <a:t>There are no planned Bluebook releases before the test administration window. </a:t>
            </a:r>
          </a:p>
          <a:p>
            <a:endParaRPr lang="en-US" sz="800" dirty="0">
              <a:latin typeface="Segoe UI" panose="020B0502040204020203" pitchFamily="34" charset="0"/>
            </a:endParaRPr>
          </a:p>
          <a:p>
            <a:r>
              <a:rPr lang="en-US" sz="1800" dirty="0">
                <a:effectLst/>
                <a:latin typeface="Segoe UI" panose="020B0502040204020203" pitchFamily="34" charset="0"/>
              </a:rPr>
              <a:t>However, College Board reserves the right to push an update in case there’s a critical issue. </a:t>
            </a:r>
          </a:p>
          <a:p>
            <a:endParaRPr lang="en-US" sz="800" dirty="0">
              <a:latin typeface="Segoe UI" panose="020B0502040204020203" pitchFamily="34" charset="0"/>
            </a:endParaRPr>
          </a:p>
          <a:p>
            <a:r>
              <a:rPr lang="en-US" sz="1800" dirty="0">
                <a:effectLst/>
                <a:latin typeface="Segoe UI" panose="020B0502040204020203" pitchFamily="34" charset="0"/>
              </a:rPr>
              <a:t>When properly configured, Bluebook’s auto-update functionality ensures that students are testing with the latest version of the application.</a:t>
            </a:r>
            <a:endParaRPr lang="en-US" b="0" i="0" u="none" strike="noStrike" dirty="0">
              <a:solidFill>
                <a:schemeClr val="accent3"/>
              </a:solidFill>
              <a:effectLst/>
              <a:latin typeface="Roboto"/>
              <a:ea typeface="Roboto"/>
              <a:cs typeface="Roboto"/>
            </a:endParaRPr>
          </a:p>
        </p:txBody>
      </p:sp>
      <p:pic>
        <p:nvPicPr>
          <p:cNvPr id="9" name="Picture 8" descr="latest bluebook version table&#10;">
            <a:extLst>
              <a:ext uri="{FF2B5EF4-FFF2-40B4-BE49-F238E27FC236}">
                <a16:creationId xmlns:a16="http://schemas.microsoft.com/office/drawing/2014/main" id="{2AC74E63-DDFF-85CA-ED4D-FBECE486C3D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81517" y="2859861"/>
            <a:ext cx="11835839" cy="2537264"/>
          </a:xfrm>
          <a:prstGeom prst="rect">
            <a:avLst/>
          </a:prstGeom>
        </p:spPr>
      </p:pic>
      <p:sp>
        <p:nvSpPr>
          <p:cNvPr id="10" name="TextBox 9">
            <a:extLst>
              <a:ext uri="{FF2B5EF4-FFF2-40B4-BE49-F238E27FC236}">
                <a16:creationId xmlns:a16="http://schemas.microsoft.com/office/drawing/2014/main" id="{B4FCE413-4330-A8F8-79EE-19DD3242DCFB}"/>
              </a:ext>
            </a:extLst>
          </p:cNvPr>
          <p:cNvSpPr txBox="1"/>
          <p:nvPr/>
        </p:nvSpPr>
        <p:spPr>
          <a:xfrm>
            <a:off x="332873" y="5838421"/>
            <a:ext cx="11219218" cy="349702"/>
          </a:xfrm>
          <a:prstGeom prst="rect">
            <a:avLst/>
          </a:prstGeom>
          <a:noFill/>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r>
              <a:rPr lang="en-US" dirty="0"/>
              <a:t>For more information on </a:t>
            </a:r>
            <a:r>
              <a:rPr lang="en-US" b="0" i="0" u="none" strike="noStrike" dirty="0">
                <a:solidFill>
                  <a:srgbClr val="1E1E1E"/>
                </a:solidFill>
                <a:effectLst/>
                <a:latin typeface="Roboto"/>
                <a:ea typeface="Roboto"/>
                <a:cs typeface="Roboto"/>
              </a:rPr>
              <a:t>Bluebook™</a:t>
            </a:r>
            <a:r>
              <a:rPr lang="en-US" dirty="0"/>
              <a:t> updates visit: </a:t>
            </a:r>
            <a:r>
              <a:rPr lang="en-US" dirty="0">
                <a:solidFill>
                  <a:srgbClr val="006298"/>
                </a:solidFill>
              </a:rPr>
              <a:t>https://bluebook.collegeboard.org/technology/updates</a:t>
            </a:r>
            <a:endParaRPr lang="en-US" dirty="0"/>
          </a:p>
        </p:txBody>
      </p:sp>
      <p:sp>
        <p:nvSpPr>
          <p:cNvPr id="11" name="TextBox 10">
            <a:extLst>
              <a:ext uri="{FF2B5EF4-FFF2-40B4-BE49-F238E27FC236}">
                <a16:creationId xmlns:a16="http://schemas.microsoft.com/office/drawing/2014/main" id="{57B1E8D9-176C-AAC2-46B0-5D132FDCD835}"/>
              </a:ext>
            </a:extLst>
          </p:cNvPr>
          <p:cNvSpPr txBox="1"/>
          <p:nvPr/>
        </p:nvSpPr>
        <p:spPr>
          <a:xfrm>
            <a:off x="332873" y="5359723"/>
            <a:ext cx="5339895" cy="380480"/>
          </a:xfrm>
          <a:prstGeom prst="rect">
            <a:avLst/>
          </a:prstGeom>
          <a:noFill/>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r>
              <a:rPr lang="en-US" sz="2000" dirty="0">
                <a:ea typeface="Roboto"/>
                <a:cs typeface="Roboto"/>
              </a:rPr>
              <a:t>Above information current as of 12/7/2023</a:t>
            </a:r>
          </a:p>
        </p:txBody>
      </p:sp>
    </p:spTree>
    <p:extLst>
      <p:ext uri="{BB962C8B-B14F-4D97-AF65-F5344CB8AC3E}">
        <p14:creationId xmlns:p14="http://schemas.microsoft.com/office/powerpoint/2010/main" val="32544595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EE361-D1F2-C2BF-4CF5-98921FED3EF9}"/>
              </a:ext>
            </a:extLst>
          </p:cNvPr>
          <p:cNvSpPr>
            <a:spLocks noGrp="1"/>
          </p:cNvSpPr>
          <p:nvPr>
            <p:ph type="title"/>
          </p:nvPr>
        </p:nvSpPr>
        <p:spPr/>
        <p:txBody>
          <a:bodyPr/>
          <a:lstStyle/>
          <a:p>
            <a:r>
              <a:rPr lang="en-US" sz="2800" dirty="0"/>
              <a:t>Device Specific Installation Instructions</a:t>
            </a:r>
            <a:endParaRPr lang="en-US" dirty="0"/>
          </a:p>
        </p:txBody>
      </p:sp>
      <p:sp>
        <p:nvSpPr>
          <p:cNvPr id="4" name="Slide Number Placeholder 3">
            <a:extLst>
              <a:ext uri="{FF2B5EF4-FFF2-40B4-BE49-F238E27FC236}">
                <a16:creationId xmlns:a16="http://schemas.microsoft.com/office/drawing/2014/main" id="{379CE19B-358A-0F83-9247-8FF1A93C0E6C}"/>
              </a:ext>
            </a:extLst>
          </p:cNvPr>
          <p:cNvSpPr>
            <a:spLocks noGrp="1"/>
          </p:cNvSpPr>
          <p:nvPr>
            <p:ph type="sldNum" sz="quarter" idx="12"/>
          </p:nvPr>
        </p:nvSpPr>
        <p:spPr/>
        <p:txBody>
          <a:bodyPr/>
          <a:lstStyle/>
          <a:p>
            <a:fld id="{C479D5F6-EDCB-402A-AC08-4943A1820E8F}" type="slidenum">
              <a:rPr lang="en-US" smtClean="0"/>
              <a:pPr/>
              <a:t>22</a:t>
            </a:fld>
            <a:endParaRPr lang="en-US" dirty="0"/>
          </a:p>
        </p:txBody>
      </p:sp>
      <p:sp>
        <p:nvSpPr>
          <p:cNvPr id="7" name="TextBox 6">
            <a:extLst>
              <a:ext uri="{FF2B5EF4-FFF2-40B4-BE49-F238E27FC236}">
                <a16:creationId xmlns:a16="http://schemas.microsoft.com/office/drawing/2014/main" id="{85358EB4-74CA-63CC-C8F4-F2297FAB06F2}"/>
              </a:ext>
            </a:extLst>
          </p:cNvPr>
          <p:cNvSpPr txBox="1"/>
          <p:nvPr/>
        </p:nvSpPr>
        <p:spPr>
          <a:xfrm>
            <a:off x="865747" y="1698694"/>
            <a:ext cx="11192023" cy="461665"/>
          </a:xfrm>
          <a:prstGeom prst="rect">
            <a:avLst/>
          </a:prstGeom>
          <a:noFill/>
        </p:spPr>
        <p:txBody>
          <a:bodyPr wrap="square" lIns="91440" tIns="45720" rIns="91440" bIns="45720" anchor="t">
            <a:spAutoFit/>
          </a:bodyPr>
          <a:lstStyle/>
          <a:p>
            <a:r>
              <a:rPr lang="en-US" sz="2400" dirty="0">
                <a:solidFill>
                  <a:srgbClr val="0070C0"/>
                </a:solidFill>
                <a:hlinkClick r:id="rId3">
                  <a:extLst>
                    <a:ext uri="{A12FA001-AC4F-418D-AE19-62706E023703}">
                      <ahyp:hlinkClr xmlns:ahyp="http://schemas.microsoft.com/office/drawing/2018/hyperlinkcolor" val="tx"/>
                    </a:ext>
                  </a:extLst>
                </a:hlinkClick>
              </a:rPr>
              <a:t>Chromebook Installation – Bluebook Technology | College Board</a:t>
            </a:r>
            <a:endParaRPr lang="en-US" sz="2400" b="0" i="0" u="none" strike="noStrike" dirty="0">
              <a:solidFill>
                <a:srgbClr val="0070C0"/>
              </a:solidFill>
              <a:effectLst/>
              <a:latin typeface="Roboto"/>
              <a:ea typeface="Roboto"/>
              <a:cs typeface="Roboto"/>
            </a:endParaRPr>
          </a:p>
        </p:txBody>
      </p:sp>
      <p:sp>
        <p:nvSpPr>
          <p:cNvPr id="8" name="TextBox 7">
            <a:extLst>
              <a:ext uri="{FF2B5EF4-FFF2-40B4-BE49-F238E27FC236}">
                <a16:creationId xmlns:a16="http://schemas.microsoft.com/office/drawing/2014/main" id="{9C8F8755-7137-314B-8817-F902DB283FFB}"/>
              </a:ext>
            </a:extLst>
          </p:cNvPr>
          <p:cNvSpPr txBox="1"/>
          <p:nvPr/>
        </p:nvSpPr>
        <p:spPr>
          <a:xfrm>
            <a:off x="865747" y="2669431"/>
            <a:ext cx="11192023" cy="461665"/>
          </a:xfrm>
          <a:prstGeom prst="rect">
            <a:avLst/>
          </a:prstGeom>
          <a:noFill/>
        </p:spPr>
        <p:txBody>
          <a:bodyPr wrap="square" lIns="91440" tIns="45720" rIns="91440" bIns="45720" anchor="t">
            <a:spAutoFit/>
          </a:bodyPr>
          <a:lstStyle/>
          <a:p>
            <a:r>
              <a:rPr lang="en-US" sz="2400" dirty="0">
                <a:solidFill>
                  <a:srgbClr val="0070C0"/>
                </a:solidFill>
                <a:hlinkClick r:id="rId4">
                  <a:extLst>
                    <a:ext uri="{A12FA001-AC4F-418D-AE19-62706E023703}">
                      <ahyp:hlinkClr xmlns:ahyp="http://schemas.microsoft.com/office/drawing/2018/hyperlinkcolor" val="tx"/>
                    </a:ext>
                  </a:extLst>
                </a:hlinkClick>
              </a:rPr>
              <a:t>Windows Installation – Bluebook Technology | College Board</a:t>
            </a:r>
            <a:endParaRPr lang="en-US" sz="2400" b="0" i="0" u="none" strike="noStrike" dirty="0">
              <a:solidFill>
                <a:srgbClr val="0070C0"/>
              </a:solidFill>
              <a:effectLst/>
              <a:latin typeface="Roboto"/>
              <a:ea typeface="Roboto"/>
              <a:cs typeface="Roboto"/>
            </a:endParaRPr>
          </a:p>
        </p:txBody>
      </p:sp>
      <p:sp>
        <p:nvSpPr>
          <p:cNvPr id="9" name="TextBox 8">
            <a:extLst>
              <a:ext uri="{FF2B5EF4-FFF2-40B4-BE49-F238E27FC236}">
                <a16:creationId xmlns:a16="http://schemas.microsoft.com/office/drawing/2014/main" id="{602A0149-E18D-9886-9F0A-8C78DFC9DAB2}"/>
              </a:ext>
            </a:extLst>
          </p:cNvPr>
          <p:cNvSpPr txBox="1"/>
          <p:nvPr/>
        </p:nvSpPr>
        <p:spPr>
          <a:xfrm>
            <a:off x="865748" y="3640168"/>
            <a:ext cx="11192023" cy="461665"/>
          </a:xfrm>
          <a:prstGeom prst="rect">
            <a:avLst/>
          </a:prstGeom>
          <a:noFill/>
        </p:spPr>
        <p:txBody>
          <a:bodyPr wrap="square" lIns="91440" tIns="45720" rIns="91440" bIns="45720" anchor="t">
            <a:spAutoFit/>
          </a:bodyPr>
          <a:lstStyle/>
          <a:p>
            <a:r>
              <a:rPr lang="en-US" sz="2400" dirty="0">
                <a:solidFill>
                  <a:srgbClr val="0070C0"/>
                </a:solidFill>
                <a:hlinkClick r:id="rId5">
                  <a:extLst>
                    <a:ext uri="{A12FA001-AC4F-418D-AE19-62706E023703}">
                      <ahyp:hlinkClr xmlns:ahyp="http://schemas.microsoft.com/office/drawing/2018/hyperlinkcolor" val="tx"/>
                    </a:ext>
                  </a:extLst>
                </a:hlinkClick>
              </a:rPr>
              <a:t>Mac Installation – Bluebook Technology | College Board</a:t>
            </a:r>
            <a:endParaRPr lang="en-US" sz="2400" b="0" i="0" u="none" strike="noStrike" dirty="0">
              <a:solidFill>
                <a:srgbClr val="0070C0"/>
              </a:solidFill>
              <a:effectLst/>
              <a:latin typeface="Roboto"/>
              <a:ea typeface="Roboto"/>
              <a:cs typeface="Roboto"/>
            </a:endParaRPr>
          </a:p>
        </p:txBody>
      </p:sp>
      <p:sp>
        <p:nvSpPr>
          <p:cNvPr id="10" name="TextBox 9">
            <a:extLst>
              <a:ext uri="{FF2B5EF4-FFF2-40B4-BE49-F238E27FC236}">
                <a16:creationId xmlns:a16="http://schemas.microsoft.com/office/drawing/2014/main" id="{427EF55F-B476-F436-5273-3FD07B706E89}"/>
              </a:ext>
            </a:extLst>
          </p:cNvPr>
          <p:cNvSpPr txBox="1"/>
          <p:nvPr/>
        </p:nvSpPr>
        <p:spPr>
          <a:xfrm>
            <a:off x="865748" y="4610905"/>
            <a:ext cx="11192023" cy="461665"/>
          </a:xfrm>
          <a:prstGeom prst="rect">
            <a:avLst/>
          </a:prstGeom>
          <a:noFill/>
        </p:spPr>
        <p:txBody>
          <a:bodyPr wrap="square" lIns="91440" tIns="45720" rIns="91440" bIns="45720" anchor="t">
            <a:spAutoFit/>
          </a:bodyPr>
          <a:lstStyle/>
          <a:p>
            <a:r>
              <a:rPr lang="en-US" sz="2400" dirty="0">
                <a:solidFill>
                  <a:srgbClr val="0070C0"/>
                </a:solidFill>
                <a:hlinkClick r:id="rId6">
                  <a:extLst>
                    <a:ext uri="{A12FA001-AC4F-418D-AE19-62706E023703}">
                      <ahyp:hlinkClr xmlns:ahyp="http://schemas.microsoft.com/office/drawing/2018/hyperlinkcolor" val="tx"/>
                    </a:ext>
                  </a:extLst>
                </a:hlinkClick>
              </a:rPr>
              <a:t>iPad Installation – Bluebook Technology | College Board</a:t>
            </a:r>
            <a:endParaRPr lang="en-US" sz="2400" b="0" i="0" u="none" strike="noStrike" dirty="0">
              <a:solidFill>
                <a:srgbClr val="0070C0"/>
              </a:solidFill>
              <a:effectLst/>
              <a:latin typeface="Roboto"/>
              <a:ea typeface="Roboto"/>
              <a:cs typeface="Roboto"/>
            </a:endParaRPr>
          </a:p>
        </p:txBody>
      </p:sp>
    </p:spTree>
    <p:extLst>
      <p:ext uri="{BB962C8B-B14F-4D97-AF65-F5344CB8AC3E}">
        <p14:creationId xmlns:p14="http://schemas.microsoft.com/office/powerpoint/2010/main" val="2043624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7754AC-5BB6-EE04-3D88-71FDFFD397F6}"/>
              </a:ext>
            </a:extLst>
          </p:cNvPr>
          <p:cNvSpPr>
            <a:spLocks noGrp="1"/>
          </p:cNvSpPr>
          <p:nvPr>
            <p:ph type="ctrTitle"/>
          </p:nvPr>
        </p:nvSpPr>
        <p:spPr/>
        <p:txBody>
          <a:bodyPr/>
          <a:lstStyle/>
          <a:p>
            <a:r>
              <a:rPr lang="en-US" sz="4000" dirty="0"/>
              <a:t>Digital Readiness Check Overview</a:t>
            </a:r>
            <a:endParaRPr lang="en-US" dirty="0"/>
          </a:p>
        </p:txBody>
      </p:sp>
      <p:sp>
        <p:nvSpPr>
          <p:cNvPr id="4" name="Slide Number Placeholder 3">
            <a:extLst>
              <a:ext uri="{FF2B5EF4-FFF2-40B4-BE49-F238E27FC236}">
                <a16:creationId xmlns:a16="http://schemas.microsoft.com/office/drawing/2014/main" id="{15F8B1FD-D1E1-A013-BFEC-2A4462844333}"/>
              </a:ext>
            </a:extLst>
          </p:cNvPr>
          <p:cNvSpPr>
            <a:spLocks noGrp="1"/>
          </p:cNvSpPr>
          <p:nvPr>
            <p:ph type="sldNum" sz="quarter" idx="12"/>
          </p:nvPr>
        </p:nvSpPr>
        <p:spPr/>
        <p:txBody>
          <a:bodyPr/>
          <a:lstStyle/>
          <a:p>
            <a:fld id="{C479D5F6-EDCB-402A-AC08-4943A1820E8F}" type="slidenum">
              <a:rPr lang="en-US" smtClean="0"/>
              <a:pPr/>
              <a:t>23</a:t>
            </a:fld>
            <a:endParaRPr lang="en-US" dirty="0"/>
          </a:p>
        </p:txBody>
      </p:sp>
    </p:spTree>
    <p:extLst>
      <p:ext uri="{BB962C8B-B14F-4D97-AF65-F5344CB8AC3E}">
        <p14:creationId xmlns:p14="http://schemas.microsoft.com/office/powerpoint/2010/main" val="29803510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6173368-7D73-D1C9-DA06-3FD434D3F8E7}"/>
              </a:ext>
            </a:extLst>
          </p:cNvPr>
          <p:cNvSpPr>
            <a:spLocks noGrp="1"/>
          </p:cNvSpPr>
          <p:nvPr>
            <p:ph type="title"/>
          </p:nvPr>
        </p:nvSpPr>
        <p:spPr/>
        <p:txBody>
          <a:bodyPr/>
          <a:lstStyle/>
          <a:p>
            <a:r>
              <a:rPr lang="en-US" sz="2800" dirty="0"/>
              <a:t>Digital Readiness Check</a:t>
            </a:r>
            <a:endParaRPr lang="en-US" dirty="0"/>
          </a:p>
        </p:txBody>
      </p:sp>
      <p:sp>
        <p:nvSpPr>
          <p:cNvPr id="3" name="Slide Number Placeholder 2">
            <a:extLst>
              <a:ext uri="{FF2B5EF4-FFF2-40B4-BE49-F238E27FC236}">
                <a16:creationId xmlns:a16="http://schemas.microsoft.com/office/drawing/2014/main" id="{38F0CB5E-C05A-0391-B4C2-295182EBFC7B}"/>
              </a:ext>
            </a:extLst>
          </p:cNvPr>
          <p:cNvSpPr>
            <a:spLocks noGrp="1"/>
          </p:cNvSpPr>
          <p:nvPr>
            <p:ph type="sldNum" sz="quarter" idx="12"/>
          </p:nvPr>
        </p:nvSpPr>
        <p:spPr/>
        <p:txBody>
          <a:bodyPr/>
          <a:lstStyle/>
          <a:p>
            <a:fld id="{C479D5F6-EDCB-402A-AC08-4943A1820E8F}" type="slidenum">
              <a:rPr lang="en-US" smtClean="0"/>
              <a:pPr/>
              <a:t>24</a:t>
            </a:fld>
            <a:endParaRPr lang="en-US" dirty="0"/>
          </a:p>
        </p:txBody>
      </p:sp>
      <p:sp>
        <p:nvSpPr>
          <p:cNvPr id="7" name="TextBox 6">
            <a:extLst>
              <a:ext uri="{FF2B5EF4-FFF2-40B4-BE49-F238E27FC236}">
                <a16:creationId xmlns:a16="http://schemas.microsoft.com/office/drawing/2014/main" id="{F96C10FD-3C84-F039-39C8-2548B2B935E3}"/>
              </a:ext>
            </a:extLst>
          </p:cNvPr>
          <p:cNvSpPr txBox="1"/>
          <p:nvPr/>
        </p:nvSpPr>
        <p:spPr>
          <a:xfrm>
            <a:off x="443565" y="1654403"/>
            <a:ext cx="3633468" cy="3458245"/>
          </a:xfrm>
          <a:prstGeom prst="rect">
            <a:avLst/>
          </a:prstGeom>
          <a:noFill/>
        </p:spPr>
        <p:txBody>
          <a:bodyPr wrap="square" lIns="36000" tIns="36000" rIns="36000" bIns="36000" rtlCol="0">
            <a:spAutoFit/>
          </a:bodyPr>
          <a:lstStyle/>
          <a:p>
            <a:r>
              <a:rPr lang="en-US" sz="2000" dirty="0"/>
              <a:t>The Digital Readiness Check is scheduled 1-2 weeks prior to the test date by the Test Coordinator to ensure student and staff technical readiness.</a:t>
            </a:r>
          </a:p>
          <a:p>
            <a:endParaRPr lang="en-US" sz="2000" dirty="0"/>
          </a:p>
          <a:p>
            <a:r>
              <a:rPr lang="en-US" sz="2000" dirty="0"/>
              <a:t>Students will sign into </a:t>
            </a:r>
            <a:r>
              <a:rPr lang="en-US" sz="2000" b="0" i="0" u="none" strike="noStrike" dirty="0">
                <a:solidFill>
                  <a:srgbClr val="1E1E1E"/>
                </a:solidFill>
                <a:effectLst/>
                <a:latin typeface="Roboto"/>
                <a:ea typeface="Roboto"/>
                <a:cs typeface="Roboto"/>
              </a:rPr>
              <a:t>Bluebook™</a:t>
            </a:r>
            <a:r>
              <a:rPr lang="en-US" sz="2000" dirty="0"/>
              <a:t> using the device they will test with complete exam set up and may also take a test preview or full-length practice. </a:t>
            </a:r>
          </a:p>
        </p:txBody>
      </p:sp>
      <p:sp>
        <p:nvSpPr>
          <p:cNvPr id="8" name="TextBox 7">
            <a:extLst>
              <a:ext uri="{FF2B5EF4-FFF2-40B4-BE49-F238E27FC236}">
                <a16:creationId xmlns:a16="http://schemas.microsoft.com/office/drawing/2014/main" id="{750ECD7A-1526-1EC8-0FFD-8152B9FE3E1F}"/>
              </a:ext>
            </a:extLst>
          </p:cNvPr>
          <p:cNvSpPr txBox="1"/>
          <p:nvPr/>
        </p:nvSpPr>
        <p:spPr>
          <a:xfrm>
            <a:off x="4973625" y="1683159"/>
            <a:ext cx="6096000" cy="3754874"/>
          </a:xfrm>
          <a:prstGeom prst="rect">
            <a:avLst/>
          </a:prstGeom>
          <a:noFill/>
          <a:ln w="28575">
            <a:solidFill>
              <a:schemeClr val="accent1">
                <a:lumMod val="90000"/>
              </a:schemeClr>
            </a:solidFill>
          </a:ln>
        </p:spPr>
        <p:txBody>
          <a:bodyPr wrap="square" lIns="91440" tIns="45720" rIns="91440" bIns="45720" anchor="t">
            <a:spAutoFit/>
          </a:bodyPr>
          <a:lstStyle/>
          <a:p>
            <a:r>
              <a:rPr lang="en-US" sz="2000" b="1" dirty="0"/>
              <a:t>To enable the digital readiness check: </a:t>
            </a:r>
          </a:p>
          <a:p>
            <a:endParaRPr lang="en-US" sz="2000" dirty="0"/>
          </a:p>
          <a:p>
            <a:pPr marL="285750" indent="-285750">
              <a:buFont typeface="Arial" panose="020B0604020202020204" pitchFamily="34" charset="0"/>
              <a:buChar char="•"/>
            </a:pPr>
            <a:r>
              <a:rPr lang="en-US" sz="2000" b="0" i="0" u="none" strike="noStrike" dirty="0">
                <a:solidFill>
                  <a:srgbClr val="1E1E1E"/>
                </a:solidFill>
                <a:effectLst/>
                <a:ea typeface="Roboto"/>
                <a:cs typeface="Roboto"/>
              </a:rPr>
              <a:t>Bluebook™</a:t>
            </a:r>
            <a:r>
              <a:rPr lang="en-US" sz="2000" dirty="0"/>
              <a:t> must be installed on all devices that students will use during test day (whether school-managed or student-provided)</a:t>
            </a:r>
            <a:endParaRPr lang="en-US" sz="2000" dirty="0">
              <a:ea typeface="Roboto"/>
              <a:cs typeface="Roboto"/>
            </a:endParaRP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The network must be configured to allow all necessary traffic.</a:t>
            </a:r>
            <a:endParaRPr lang="en-US" sz="2000" dirty="0">
              <a:ea typeface="Roboto"/>
              <a:cs typeface="Roboto"/>
            </a:endParaRP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The password to any necessary guest network must have been shared with administrating staff. </a:t>
            </a:r>
          </a:p>
          <a:p>
            <a:endParaRPr lang="en-US" dirty="0">
              <a:ea typeface="Roboto"/>
              <a:cs typeface="Roboto"/>
            </a:endParaRPr>
          </a:p>
        </p:txBody>
      </p:sp>
      <p:sp>
        <p:nvSpPr>
          <p:cNvPr id="9" name="TextBox 8">
            <a:extLst>
              <a:ext uri="{FF2B5EF4-FFF2-40B4-BE49-F238E27FC236}">
                <a16:creationId xmlns:a16="http://schemas.microsoft.com/office/drawing/2014/main" id="{FDEE1323-A91A-0364-6E4D-D038CAA51B6F}"/>
              </a:ext>
            </a:extLst>
          </p:cNvPr>
          <p:cNvSpPr txBox="1"/>
          <p:nvPr/>
        </p:nvSpPr>
        <p:spPr>
          <a:xfrm>
            <a:off x="4077033" y="6352143"/>
            <a:ext cx="6096000" cy="369332"/>
          </a:xfrm>
          <a:prstGeom prst="rect">
            <a:avLst/>
          </a:prstGeom>
          <a:noFill/>
        </p:spPr>
        <p:txBody>
          <a:bodyPr wrap="square">
            <a:spAutoFit/>
          </a:bodyPr>
          <a:lstStyle/>
          <a:p>
            <a:r>
              <a:rPr lang="en-US" dirty="0">
                <a:solidFill>
                  <a:srgbClr val="0070C0"/>
                </a:solidFill>
                <a:hlinkClick r:id="rId2">
                  <a:extLst>
                    <a:ext uri="{A12FA001-AC4F-418D-AE19-62706E023703}">
                      <ahyp:hlinkClr xmlns:ahyp="http://schemas.microsoft.com/office/drawing/2018/hyperlinkcolor" val="tx"/>
                    </a:ext>
                  </a:extLst>
                </a:hlinkClick>
              </a:rPr>
              <a:t>Digital Readiness Check – SAT Suite | College Board</a:t>
            </a:r>
            <a:endParaRPr lang="en-US" dirty="0">
              <a:solidFill>
                <a:srgbClr val="0070C0"/>
              </a:solidFill>
            </a:endParaRPr>
          </a:p>
        </p:txBody>
      </p:sp>
    </p:spTree>
    <p:extLst>
      <p:ext uri="{BB962C8B-B14F-4D97-AF65-F5344CB8AC3E}">
        <p14:creationId xmlns:p14="http://schemas.microsoft.com/office/powerpoint/2010/main" val="18535650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D8715-4282-52CF-5233-3F7674788419}"/>
              </a:ext>
            </a:extLst>
          </p:cNvPr>
          <p:cNvSpPr>
            <a:spLocks noGrp="1"/>
          </p:cNvSpPr>
          <p:nvPr>
            <p:ph type="ctrTitle"/>
          </p:nvPr>
        </p:nvSpPr>
        <p:spPr/>
        <p:txBody>
          <a:bodyPr/>
          <a:lstStyle/>
          <a:p>
            <a:r>
              <a:rPr lang="en-US" dirty="0"/>
              <a:t>Using Accommodations on Digital Tests</a:t>
            </a:r>
          </a:p>
        </p:txBody>
      </p:sp>
      <p:sp>
        <p:nvSpPr>
          <p:cNvPr id="3" name="Slide Number Placeholder 2">
            <a:extLst>
              <a:ext uri="{FF2B5EF4-FFF2-40B4-BE49-F238E27FC236}">
                <a16:creationId xmlns:a16="http://schemas.microsoft.com/office/drawing/2014/main" id="{E1F49CAE-A841-4456-A344-A35DB0D64359}"/>
              </a:ext>
            </a:extLst>
          </p:cNvPr>
          <p:cNvSpPr>
            <a:spLocks noGrp="1"/>
          </p:cNvSpPr>
          <p:nvPr>
            <p:ph type="sldNum" sz="quarter" idx="12"/>
          </p:nvPr>
        </p:nvSpPr>
        <p:spPr/>
        <p:txBody>
          <a:bodyPr/>
          <a:lstStyle/>
          <a:p>
            <a:fld id="{C479D5F6-EDCB-402A-AC08-4943A1820E8F}" type="slidenum">
              <a:rPr lang="en-US" smtClean="0"/>
              <a:pPr/>
              <a:t>25</a:t>
            </a:fld>
            <a:endParaRPr lang="en-US" dirty="0"/>
          </a:p>
        </p:txBody>
      </p:sp>
    </p:spTree>
    <p:extLst>
      <p:ext uri="{BB962C8B-B14F-4D97-AF65-F5344CB8AC3E}">
        <p14:creationId xmlns:p14="http://schemas.microsoft.com/office/powerpoint/2010/main" val="664503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4D386-280B-5858-9CB4-4CEBE2E60FE8}"/>
              </a:ext>
            </a:extLst>
          </p:cNvPr>
          <p:cNvSpPr>
            <a:spLocks noGrp="1"/>
          </p:cNvSpPr>
          <p:nvPr>
            <p:ph type="title"/>
          </p:nvPr>
        </p:nvSpPr>
        <p:spPr/>
        <p:txBody>
          <a:bodyPr/>
          <a:lstStyle/>
          <a:p>
            <a:r>
              <a:rPr lang="en-US" dirty="0"/>
              <a:t>Review Accommodations Needs</a:t>
            </a:r>
          </a:p>
        </p:txBody>
      </p:sp>
      <p:sp>
        <p:nvSpPr>
          <p:cNvPr id="3" name="Content Placeholder 2">
            <a:extLst>
              <a:ext uri="{FF2B5EF4-FFF2-40B4-BE49-F238E27FC236}">
                <a16:creationId xmlns:a16="http://schemas.microsoft.com/office/drawing/2014/main" id="{720D9873-A1DD-69B9-F0EC-F252FEA62D18}"/>
              </a:ext>
            </a:extLst>
          </p:cNvPr>
          <p:cNvSpPr>
            <a:spLocks noGrp="1"/>
          </p:cNvSpPr>
          <p:nvPr>
            <p:ph idx="1"/>
          </p:nvPr>
        </p:nvSpPr>
        <p:spPr>
          <a:xfrm>
            <a:off x="332873" y="1360967"/>
            <a:ext cx="11859127" cy="4742121"/>
          </a:xfrm>
        </p:spPr>
        <p:txBody>
          <a:bodyPr>
            <a:normAutofit fontScale="92500" lnSpcReduction="10000"/>
          </a:bodyPr>
          <a:lstStyle/>
          <a:p>
            <a:pPr marL="0" indent="0">
              <a:buNone/>
            </a:pPr>
            <a:r>
              <a:rPr lang="en-US" sz="2400" b="1" i="0" dirty="0">
                <a:solidFill>
                  <a:srgbClr val="374151"/>
                </a:solidFill>
                <a:effectLst/>
              </a:rPr>
              <a:t>The School SSD Coordinator will have a list of students approved for test day accommodations. </a:t>
            </a:r>
            <a:r>
              <a:rPr lang="en-US" sz="2400" b="0" i="0" dirty="0">
                <a:solidFill>
                  <a:srgbClr val="374151"/>
                </a:solidFill>
                <a:effectLst/>
              </a:rPr>
              <a:t>Some of these accommodations may require the use of assistive technology, which the student </a:t>
            </a:r>
            <a:r>
              <a:rPr lang="en-US" sz="2400" dirty="0">
                <a:solidFill>
                  <a:srgbClr val="374151"/>
                </a:solidFill>
              </a:rPr>
              <a:t>should already be using during </a:t>
            </a:r>
            <a:r>
              <a:rPr lang="en-US" sz="2400" b="0" i="0" dirty="0">
                <a:solidFill>
                  <a:srgbClr val="374151"/>
                </a:solidFill>
                <a:effectLst/>
              </a:rPr>
              <a:t>regular</a:t>
            </a:r>
            <a:r>
              <a:rPr lang="en-US" sz="2400" dirty="0">
                <a:solidFill>
                  <a:srgbClr val="374151"/>
                </a:solidFill>
              </a:rPr>
              <a:t> classroom instruction or assessments</a:t>
            </a:r>
            <a:r>
              <a:rPr lang="en-US" sz="2400" b="0" i="0" dirty="0">
                <a:solidFill>
                  <a:srgbClr val="374151"/>
                </a:solidFill>
                <a:effectLst/>
              </a:rPr>
              <a:t>.</a:t>
            </a:r>
            <a:r>
              <a:rPr lang="en-US" sz="2400" dirty="0">
                <a:solidFill>
                  <a:srgbClr val="374151"/>
                </a:solidFill>
              </a:rPr>
              <a:t> </a:t>
            </a:r>
            <a:r>
              <a:rPr lang="en-US" sz="2400" b="0" i="0" dirty="0">
                <a:solidFill>
                  <a:srgbClr val="374151"/>
                </a:solidFill>
                <a:effectLst/>
              </a:rPr>
              <a:t> Check with the SSD Coordinator to determine if there are any specific needs to support this technology.</a:t>
            </a:r>
          </a:p>
          <a:p>
            <a:pPr marL="0" indent="0">
              <a:buNone/>
            </a:pPr>
            <a:endParaRPr lang="en-US" sz="2400" dirty="0">
              <a:solidFill>
                <a:srgbClr val="374151"/>
              </a:solidFill>
            </a:endParaRPr>
          </a:p>
          <a:p>
            <a:pPr marL="0" indent="0">
              <a:buNone/>
            </a:pPr>
            <a:r>
              <a:rPr lang="en-US" sz="2400" b="1" i="0" u="none" strike="noStrike" dirty="0">
                <a:solidFill>
                  <a:srgbClr val="1E1E1E"/>
                </a:solidFill>
                <a:effectLst/>
              </a:rPr>
              <a:t>Some accommodations are administered differently on digital exams than on paper and pencil exams. </a:t>
            </a:r>
            <a:r>
              <a:rPr lang="en-US" sz="2400" b="0" i="0" u="none" strike="noStrike" dirty="0">
                <a:solidFill>
                  <a:srgbClr val="1E1E1E"/>
                </a:solidFill>
                <a:effectLst/>
              </a:rPr>
              <a:t>For example, a student who is approved to use a human reader on paper and pencil exams may use a screen reader for digital exams. Also, some  accommodations</a:t>
            </a:r>
            <a:r>
              <a:rPr lang="en-US" sz="2400" b="0" i="0" dirty="0">
                <a:solidFill>
                  <a:srgbClr val="1E1E1E"/>
                </a:solidFill>
                <a:effectLst/>
              </a:rPr>
              <a:t> may not be needed for a digital exam. For example, a student who is approved for large print may use the zoom tool that's available to all test takers.</a:t>
            </a:r>
            <a:endParaRPr lang="en-US" sz="2400" b="0" i="0" dirty="0">
              <a:solidFill>
                <a:srgbClr val="374151"/>
              </a:solidFill>
              <a:effectLst/>
            </a:endParaRPr>
          </a:p>
          <a:p>
            <a:pPr marL="0" indent="0">
              <a:buNone/>
            </a:pPr>
            <a:endParaRPr lang="en-US" sz="2400" dirty="0">
              <a:solidFill>
                <a:srgbClr val="374151"/>
              </a:solidFill>
            </a:endParaRPr>
          </a:p>
          <a:p>
            <a:pPr marL="0" indent="0">
              <a:buNone/>
            </a:pPr>
            <a:r>
              <a:rPr lang="en-US" sz="2400" b="1" i="0" dirty="0">
                <a:solidFill>
                  <a:srgbClr val="1E1E1E"/>
                </a:solidFill>
                <a:effectLst/>
              </a:rPr>
              <a:t>All Bluebook™ exams are configured to work for students who test with accommodations or assistive technology.</a:t>
            </a:r>
            <a:r>
              <a:rPr lang="en-US" sz="2400" b="0" i="0" dirty="0">
                <a:solidFill>
                  <a:srgbClr val="1E1E1E"/>
                </a:solidFill>
                <a:effectLst/>
              </a:rPr>
              <a:t> Students should open Bluebook on the type of device they’ll test with and try a test preview or full-length practice test to see how their accommodations and assistive technology will work on test day.</a:t>
            </a:r>
            <a:endParaRPr lang="en-US" sz="2400" b="0" i="0" dirty="0">
              <a:solidFill>
                <a:srgbClr val="374151"/>
              </a:solidFill>
              <a:effectLst/>
            </a:endParaRPr>
          </a:p>
          <a:p>
            <a:pPr marL="0" indent="0">
              <a:buNone/>
            </a:pPr>
            <a:endParaRPr lang="en-US" dirty="0"/>
          </a:p>
        </p:txBody>
      </p:sp>
      <p:sp>
        <p:nvSpPr>
          <p:cNvPr id="4" name="Slide Number Placeholder 3">
            <a:extLst>
              <a:ext uri="{FF2B5EF4-FFF2-40B4-BE49-F238E27FC236}">
                <a16:creationId xmlns:a16="http://schemas.microsoft.com/office/drawing/2014/main" id="{AB07F841-09CE-9A84-3593-0A656B79DD4E}"/>
              </a:ext>
            </a:extLst>
          </p:cNvPr>
          <p:cNvSpPr>
            <a:spLocks noGrp="1"/>
          </p:cNvSpPr>
          <p:nvPr>
            <p:ph type="sldNum" sz="quarter" idx="12"/>
          </p:nvPr>
        </p:nvSpPr>
        <p:spPr/>
        <p:txBody>
          <a:bodyPr/>
          <a:lstStyle/>
          <a:p>
            <a:fld id="{C479D5F6-EDCB-402A-AC08-4943A1820E8F}" type="slidenum">
              <a:rPr lang="en-US" smtClean="0"/>
              <a:pPr/>
              <a:t>26</a:t>
            </a:fld>
            <a:endParaRPr lang="en-US" dirty="0"/>
          </a:p>
        </p:txBody>
      </p:sp>
    </p:spTree>
    <p:extLst>
      <p:ext uri="{BB962C8B-B14F-4D97-AF65-F5344CB8AC3E}">
        <p14:creationId xmlns:p14="http://schemas.microsoft.com/office/powerpoint/2010/main" val="29734317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3E374-2648-85B2-92A3-56EC3781CDFF}"/>
              </a:ext>
            </a:extLst>
          </p:cNvPr>
          <p:cNvSpPr>
            <a:spLocks noGrp="1"/>
          </p:cNvSpPr>
          <p:nvPr>
            <p:ph type="title"/>
          </p:nvPr>
        </p:nvSpPr>
        <p:spPr/>
        <p:txBody>
          <a:bodyPr/>
          <a:lstStyle/>
          <a:p>
            <a:pPr marL="0" indent="0">
              <a:buClr>
                <a:srgbClr val="1E1E1E"/>
              </a:buClr>
              <a:buNone/>
              <a:defRPr/>
            </a:pPr>
            <a:r>
              <a:rPr lang="en-US" sz="2800" dirty="0">
                <a:latin typeface="+mj-lt"/>
                <a:ea typeface="+mj-ea"/>
                <a:cs typeface="+mj-cs"/>
              </a:rPr>
              <a:t>Paper Accommodations &amp; Digital Testing Equivalents</a:t>
            </a:r>
            <a:endParaRPr lang="en-US" altLang="zh-CN" sz="2800" dirty="0">
              <a:latin typeface="+mj-lt"/>
              <a:ea typeface="+mj-ea"/>
              <a:cs typeface="+mj-cs"/>
            </a:endParaRPr>
          </a:p>
        </p:txBody>
      </p:sp>
      <p:sp>
        <p:nvSpPr>
          <p:cNvPr id="4" name="Slide Number Placeholder 3">
            <a:extLst>
              <a:ext uri="{FF2B5EF4-FFF2-40B4-BE49-F238E27FC236}">
                <a16:creationId xmlns:a16="http://schemas.microsoft.com/office/drawing/2014/main" id="{0C4C7851-1CB3-6500-F80A-52B4E38DCCC6}"/>
              </a:ext>
            </a:extLst>
          </p:cNvPr>
          <p:cNvSpPr>
            <a:spLocks noGrp="1"/>
          </p:cNvSpPr>
          <p:nvPr>
            <p:ph type="sldNum" sz="quarter" idx="12"/>
          </p:nvPr>
        </p:nvSpPr>
        <p:spPr/>
        <p:txBody>
          <a:bodyPr/>
          <a:lstStyle/>
          <a:p>
            <a:fld id="{C479D5F6-EDCB-402A-AC08-4943A1820E8F}" type="slidenum">
              <a:rPr lang="en-US" smtClean="0"/>
              <a:pPr/>
              <a:t>27</a:t>
            </a:fld>
            <a:endParaRPr lang="en-US" dirty="0"/>
          </a:p>
        </p:txBody>
      </p:sp>
      <p:pic>
        <p:nvPicPr>
          <p:cNvPr id="5" name="Graphic 4" descr="Laptop with solid fill">
            <a:extLst>
              <a:ext uri="{FF2B5EF4-FFF2-40B4-BE49-F238E27FC236}">
                <a16:creationId xmlns:a16="http://schemas.microsoft.com/office/drawing/2014/main" id="{E5608107-327B-1316-2689-02A5F4420A1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46194" y="1264178"/>
            <a:ext cx="914400" cy="914400"/>
          </a:xfrm>
          <a:prstGeom prst="rect">
            <a:avLst/>
          </a:prstGeom>
        </p:spPr>
      </p:pic>
      <p:pic>
        <p:nvPicPr>
          <p:cNvPr id="6" name="Graphic 5" descr="Document with solid fill">
            <a:extLst>
              <a:ext uri="{FF2B5EF4-FFF2-40B4-BE49-F238E27FC236}">
                <a16:creationId xmlns:a16="http://schemas.microsoft.com/office/drawing/2014/main" id="{6A51318A-3FDB-7C3C-A206-ED8FE9E1771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495470" y="1329226"/>
            <a:ext cx="793596" cy="784303"/>
          </a:xfrm>
          <a:prstGeom prst="rect">
            <a:avLst/>
          </a:prstGeom>
        </p:spPr>
      </p:pic>
      <p:graphicFrame>
        <p:nvGraphicFramePr>
          <p:cNvPr id="7" name="Table 6">
            <a:extLst>
              <a:ext uri="{FF2B5EF4-FFF2-40B4-BE49-F238E27FC236}">
                <a16:creationId xmlns:a16="http://schemas.microsoft.com/office/drawing/2014/main" id="{381E75AC-4D4D-2E6A-458F-C5CF527CCDE0}"/>
              </a:ext>
            </a:extLst>
          </p:cNvPr>
          <p:cNvGraphicFramePr>
            <a:graphicFrameLocks noGrp="1"/>
          </p:cNvGraphicFramePr>
          <p:nvPr>
            <p:extLst>
              <p:ext uri="{D42A27DB-BD31-4B8C-83A1-F6EECF244321}">
                <p14:modId xmlns:p14="http://schemas.microsoft.com/office/powerpoint/2010/main" val="278066683"/>
              </p:ext>
            </p:extLst>
          </p:nvPr>
        </p:nvGraphicFramePr>
        <p:xfrm>
          <a:off x="457200" y="2166300"/>
          <a:ext cx="11039475" cy="3169920"/>
        </p:xfrm>
        <a:graphic>
          <a:graphicData uri="http://schemas.openxmlformats.org/drawingml/2006/table">
            <a:tbl>
              <a:tblPr firstRow="1" bandRow="1">
                <a:tableStyleId>{F2DE63D5-997A-4646-A377-4702673A728D}</a:tableStyleId>
              </a:tblPr>
              <a:tblGrid>
                <a:gridCol w="5222463">
                  <a:extLst>
                    <a:ext uri="{9D8B030D-6E8A-4147-A177-3AD203B41FA5}">
                      <a16:colId xmlns:a16="http://schemas.microsoft.com/office/drawing/2014/main" val="521453724"/>
                    </a:ext>
                  </a:extLst>
                </a:gridCol>
                <a:gridCol w="5817012">
                  <a:extLst>
                    <a:ext uri="{9D8B030D-6E8A-4147-A177-3AD203B41FA5}">
                      <a16:colId xmlns:a16="http://schemas.microsoft.com/office/drawing/2014/main" val="3617223620"/>
                    </a:ext>
                  </a:extLst>
                </a:gridCol>
              </a:tblGrid>
              <a:tr h="370840">
                <a:tc>
                  <a:txBody>
                    <a:bodyPr/>
                    <a:lstStyle/>
                    <a:p>
                      <a:pPr algn="ctr"/>
                      <a:r>
                        <a:rPr lang="en-US" sz="2000" dirty="0"/>
                        <a:t>Approved Accommodation</a:t>
                      </a:r>
                    </a:p>
                  </a:txBody>
                  <a:tcPr anchor="ctr">
                    <a:lnB w="12700">
                      <a:solidFill>
                        <a:schemeClr val="tx1"/>
                      </a:solidFill>
                    </a:lnB>
                    <a:solidFill>
                      <a:schemeClr val="accent1">
                        <a:lumMod val="75000"/>
                      </a:schemeClr>
                    </a:solidFill>
                  </a:tcPr>
                </a:tc>
                <a:tc>
                  <a:txBody>
                    <a:bodyPr/>
                    <a:lstStyle/>
                    <a:p>
                      <a:pPr algn="ctr"/>
                      <a:r>
                        <a:rPr lang="en-US" sz="2000" dirty="0"/>
                        <a:t>Digital Testing Equivalent</a:t>
                      </a:r>
                    </a:p>
                  </a:txBody>
                  <a:tcPr anchor="ctr">
                    <a:lnB w="12700">
                      <a:solidFill>
                        <a:schemeClr val="tx1"/>
                      </a:solidFill>
                    </a:lnB>
                    <a:solidFill>
                      <a:schemeClr val="accent1">
                        <a:lumMod val="75000"/>
                      </a:schemeClr>
                    </a:solidFill>
                  </a:tcPr>
                </a:tc>
                <a:extLst>
                  <a:ext uri="{0D108BD9-81ED-4DB2-BD59-A6C34878D82A}">
                    <a16:rowId xmlns:a16="http://schemas.microsoft.com/office/drawing/2014/main" val="3523664927"/>
                  </a:ext>
                </a:extLst>
              </a:tr>
              <a:tr h="370840">
                <a:tc>
                  <a:txBody>
                    <a:bodyPr/>
                    <a:lstStyle/>
                    <a:p>
                      <a:pPr lvl="0" algn="ctr">
                        <a:buNone/>
                      </a:pPr>
                      <a:r>
                        <a:rPr lang="en-US" sz="2000" b="0" i="0" u="none" strike="noStrike" noProof="0">
                          <a:solidFill>
                            <a:srgbClr val="374151"/>
                          </a:solidFill>
                          <a:latin typeface="Roboto"/>
                        </a:rPr>
                        <a:t>Human Reader</a:t>
                      </a:r>
                      <a:endParaRPr lang="en-US" sz="2000"/>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2000" b="0"/>
                        <a:t>Screen Reader (Text-to-Speech)</a:t>
                      </a: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757300980"/>
                  </a:ext>
                </a:extLst>
              </a:tr>
              <a:tr h="370840">
                <a:tc>
                  <a:txBody>
                    <a:bodyPr/>
                    <a:lstStyle/>
                    <a:p>
                      <a:pPr lvl="0" algn="ctr">
                        <a:buNone/>
                      </a:pPr>
                      <a:r>
                        <a:rPr lang="en-US" sz="2000" b="0" i="0" u="none" strike="noStrike" noProof="0">
                          <a:solidFill>
                            <a:srgbClr val="374151"/>
                          </a:solidFill>
                          <a:latin typeface="Roboto"/>
                        </a:rPr>
                        <a:t>Prerecorded Audio (MP3 via Streaming)</a:t>
                      </a:r>
                      <a:endParaRPr lang="en-US" sz="2000"/>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a:t>Screen Reader (Text-to-Speech)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6981047"/>
                  </a:ext>
                </a:extLst>
              </a:tr>
              <a:tr h="351709">
                <a:tc>
                  <a:txBody>
                    <a:bodyPr/>
                    <a:lstStyle/>
                    <a:p>
                      <a:pPr lvl="0" algn="ctr">
                        <a:buNone/>
                      </a:pPr>
                      <a:r>
                        <a:rPr lang="en-US" sz="2000" b="0" i="0" u="none" strike="noStrike" noProof="0">
                          <a:solidFill>
                            <a:srgbClr val="374151"/>
                          </a:solidFill>
                        </a:rPr>
                        <a:t>Braille with Raised Line Drawings, Contracted</a:t>
                      </a:r>
                      <a:endParaRPr lang="en-US" sz="2000"/>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lvl="0" algn="ctr">
                        <a:buNone/>
                      </a:pPr>
                      <a:r>
                        <a:rPr lang="en-US" sz="2000" b="0"/>
                        <a:t>Screen Reader, Refreshable Braille Display</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43756384"/>
                  </a:ext>
                </a:extLst>
              </a:tr>
              <a:tr h="370838">
                <a:tc>
                  <a:txBody>
                    <a:bodyPr/>
                    <a:lstStyle/>
                    <a:p>
                      <a:pPr lvl="0" algn="ctr">
                        <a:buNone/>
                      </a:pPr>
                      <a:r>
                        <a:rPr lang="en-US" sz="2000" b="0" i="0" u="none" strike="noStrike" noProof="0">
                          <a:solidFill>
                            <a:srgbClr val="374151"/>
                          </a:solidFill>
                          <a:latin typeface="Roboto"/>
                        </a:rPr>
                        <a:t>Braille, contracted UEB Technical</a:t>
                      </a:r>
                      <a:endParaRPr lang="en-US" sz="2000" b="0" i="0" u="none" strike="noStrike" noProof="0">
                        <a:solidFill>
                          <a:srgbClr val="374151"/>
                        </a:solidFill>
                      </a:endParaRP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81334" rtl="0" eaLnBrk="1" fontAlgn="auto" latinLnBrk="0" hangingPunct="1">
                        <a:lnSpc>
                          <a:spcPct val="100000"/>
                        </a:lnSpc>
                        <a:spcBef>
                          <a:spcPts val="0"/>
                        </a:spcBef>
                        <a:spcAft>
                          <a:spcPts val="0"/>
                        </a:spcAft>
                        <a:buClrTx/>
                        <a:buSzTx/>
                        <a:buFontTx/>
                        <a:buNone/>
                        <a:tabLst/>
                        <a:defRPr/>
                      </a:pPr>
                      <a:r>
                        <a:rPr lang="en-US" sz="2000" b="0"/>
                        <a:t>Screen Reader, Refreshable Braille Display</a:t>
                      </a:r>
                    </a:p>
                  </a:txBody>
                  <a:tcPr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25590788"/>
                  </a:ext>
                </a:extLst>
              </a:tr>
              <a:tr h="370838">
                <a:tc>
                  <a:txBody>
                    <a:bodyPr/>
                    <a:lstStyle/>
                    <a:p>
                      <a:pPr lvl="0" algn="ctr">
                        <a:buNone/>
                      </a:pPr>
                      <a:r>
                        <a:rPr lang="en-US" sz="2000" b="0" i="0" u="none" strike="noStrike" noProof="0">
                          <a:solidFill>
                            <a:srgbClr val="374151"/>
                          </a:solidFill>
                          <a:latin typeface="Roboto"/>
                        </a:rPr>
                        <a:t>Raised Line Drawings</a:t>
                      </a:r>
                      <a:endParaRPr lang="en-US" sz="2000" b="0" i="0" u="none" strike="noStrike" noProof="0">
                        <a:solidFill>
                          <a:srgbClr val="374151"/>
                        </a:solidFill>
                      </a:endParaRP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a:buNone/>
                      </a:pPr>
                      <a:r>
                        <a:rPr lang="en-US" sz="2000" b="0"/>
                        <a:t>Raised Line Drawings (Screen Reader/ Text-to-Speech)</a:t>
                      </a:r>
                    </a:p>
                  </a:txBody>
                  <a:tcPr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62066036"/>
                  </a:ext>
                </a:extLst>
              </a:tr>
              <a:tr h="370838">
                <a:tc>
                  <a:txBody>
                    <a:bodyPr/>
                    <a:lstStyle/>
                    <a:p>
                      <a:pPr lvl="0" algn="ctr">
                        <a:buNone/>
                      </a:pPr>
                      <a:r>
                        <a:rPr lang="en-US" sz="2000" b="0" i="0" u="none" strike="noStrike" noProof="0">
                          <a:solidFill>
                            <a:srgbClr val="374151"/>
                          </a:solidFill>
                          <a:latin typeface="Roboto"/>
                        </a:rPr>
                        <a:t>Writer/Scribe to Record Responses</a:t>
                      </a:r>
                      <a:endParaRPr lang="en-US" sz="2000"/>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a:t>Dictation (Speech-to-Text)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085241"/>
                  </a:ext>
                </a:extLst>
              </a:tr>
              <a:tr h="370838">
                <a:tc>
                  <a:txBody>
                    <a:bodyPr/>
                    <a:lstStyle/>
                    <a:p>
                      <a:pPr lvl="0" algn="ctr">
                        <a:buNone/>
                      </a:pPr>
                      <a:r>
                        <a:rPr lang="en-US" sz="2000" b="0" i="0" u="none" strike="noStrike" noProof="0">
                          <a:solidFill>
                            <a:srgbClr val="374151"/>
                          </a:solidFill>
                        </a:rPr>
                        <a:t>Large Print</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a:buNone/>
                      </a:pPr>
                      <a:r>
                        <a:rPr lang="en-US" sz="2000" b="0" dirty="0"/>
                        <a:t>Zoom (Universal Tool)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93746"/>
                  </a:ext>
                </a:extLst>
              </a:tr>
            </a:tbl>
          </a:graphicData>
        </a:graphic>
      </p:graphicFrame>
    </p:spTree>
    <p:extLst>
      <p:ext uri="{BB962C8B-B14F-4D97-AF65-F5344CB8AC3E}">
        <p14:creationId xmlns:p14="http://schemas.microsoft.com/office/powerpoint/2010/main" val="16233483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2F3119B-FD61-F0E2-3239-D122B5EA619B}"/>
              </a:ext>
            </a:extLst>
          </p:cNvPr>
          <p:cNvSpPr>
            <a:spLocks noGrp="1"/>
          </p:cNvSpPr>
          <p:nvPr>
            <p:ph type="title"/>
          </p:nvPr>
        </p:nvSpPr>
        <p:spPr/>
        <p:txBody>
          <a:bodyPr/>
          <a:lstStyle/>
          <a:p>
            <a:r>
              <a:rPr lang="en-US" dirty="0"/>
              <a:t>Assistive Technology</a:t>
            </a:r>
          </a:p>
        </p:txBody>
      </p:sp>
      <p:sp>
        <p:nvSpPr>
          <p:cNvPr id="3" name="Slide Number Placeholder 2">
            <a:extLst>
              <a:ext uri="{FF2B5EF4-FFF2-40B4-BE49-F238E27FC236}">
                <a16:creationId xmlns:a16="http://schemas.microsoft.com/office/drawing/2014/main" id="{30D1CEE5-4ED0-0925-BBF6-BFE8E47DF7ED}"/>
              </a:ext>
            </a:extLst>
          </p:cNvPr>
          <p:cNvSpPr>
            <a:spLocks noGrp="1"/>
          </p:cNvSpPr>
          <p:nvPr>
            <p:ph type="sldNum" sz="quarter" idx="12"/>
          </p:nvPr>
        </p:nvSpPr>
        <p:spPr/>
        <p:txBody>
          <a:bodyPr/>
          <a:lstStyle/>
          <a:p>
            <a:fld id="{C479D5F6-EDCB-402A-AC08-4943A1820E8F}" type="slidenum">
              <a:rPr lang="en-US" smtClean="0"/>
              <a:pPr/>
              <a:t>28</a:t>
            </a:fld>
            <a:endParaRPr lang="en-US" dirty="0"/>
          </a:p>
        </p:txBody>
      </p:sp>
      <p:sp>
        <p:nvSpPr>
          <p:cNvPr id="6" name="TextBox 5">
            <a:extLst>
              <a:ext uri="{FF2B5EF4-FFF2-40B4-BE49-F238E27FC236}">
                <a16:creationId xmlns:a16="http://schemas.microsoft.com/office/drawing/2014/main" id="{09E1EC46-899E-2EFB-62F5-65EA9C2796DA}"/>
              </a:ext>
            </a:extLst>
          </p:cNvPr>
          <p:cNvSpPr txBox="1"/>
          <p:nvPr/>
        </p:nvSpPr>
        <p:spPr>
          <a:xfrm>
            <a:off x="954041" y="1288034"/>
            <a:ext cx="10415365" cy="4730388"/>
          </a:xfrm>
          <a:prstGeom prst="rect">
            <a:avLst/>
          </a:prstGeom>
          <a:noFill/>
        </p:spPr>
        <p:txBody>
          <a:bodyPr wrap="square" lIns="36000" tIns="36000" rIns="36000" bIns="36000" rtlCol="0" anchor="t">
            <a:spAutoFit/>
          </a:bodyPr>
          <a:lstStyle/>
          <a:p>
            <a:pPr>
              <a:lnSpc>
                <a:spcPct val="150000"/>
              </a:lnSpc>
            </a:pPr>
            <a:r>
              <a:rPr lang="en-US" sz="2000" b="0" i="0" dirty="0">
                <a:solidFill>
                  <a:srgbClr val="1E1E1E"/>
                </a:solidFill>
                <a:effectLst/>
                <a:latin typeface="Roboto" panose="02000000000000000000" pitchFamily="2" charset="0"/>
              </a:rPr>
              <a:t>Any approved assistive technology a student uses when they’re online should still work during the digital exam. </a:t>
            </a:r>
          </a:p>
          <a:p>
            <a:pPr>
              <a:lnSpc>
                <a:spcPct val="150000"/>
              </a:lnSpc>
            </a:pPr>
            <a:endParaRPr lang="en-US" sz="1200" dirty="0">
              <a:solidFill>
                <a:srgbClr val="1E1E1E"/>
              </a:solidFill>
              <a:latin typeface="Roboto" panose="02000000000000000000" pitchFamily="2" charset="0"/>
            </a:endParaRPr>
          </a:p>
          <a:p>
            <a:pPr>
              <a:lnSpc>
                <a:spcPct val="150000"/>
              </a:lnSpc>
            </a:pPr>
            <a:r>
              <a:rPr lang="en-US" sz="2000" b="0" i="0" dirty="0">
                <a:solidFill>
                  <a:srgbClr val="1E1E1E"/>
                </a:solidFill>
                <a:effectLst/>
                <a:latin typeface="Roboto" panose="02000000000000000000" pitchFamily="2" charset="0"/>
              </a:rPr>
              <a:t>If a student uses assistive technology, such as a screen reader (e.g., JAWS, NVDA, </a:t>
            </a:r>
            <a:r>
              <a:rPr lang="en-US" sz="2000" b="0" i="0" dirty="0" err="1">
                <a:solidFill>
                  <a:srgbClr val="1E1E1E"/>
                </a:solidFill>
                <a:effectLst/>
                <a:latin typeface="Roboto" panose="02000000000000000000" pitchFamily="2" charset="0"/>
              </a:rPr>
              <a:t>VoiceOver</a:t>
            </a:r>
            <a:r>
              <a:rPr lang="en-US" sz="2000" b="0" i="0" dirty="0">
                <a:solidFill>
                  <a:srgbClr val="1E1E1E"/>
                </a:solidFill>
                <a:effectLst/>
                <a:latin typeface="Roboto" panose="02000000000000000000" pitchFamily="2" charset="0"/>
              </a:rPr>
              <a:t>, or </a:t>
            </a:r>
            <a:r>
              <a:rPr lang="en-US" sz="2000" b="0" i="0" dirty="0" err="1">
                <a:solidFill>
                  <a:srgbClr val="1E1E1E"/>
                </a:solidFill>
                <a:effectLst/>
                <a:latin typeface="Roboto" panose="02000000000000000000" pitchFamily="2" charset="0"/>
              </a:rPr>
              <a:t>ChromeVox</a:t>
            </a:r>
            <a:r>
              <a:rPr lang="en-US" sz="2000" b="0" i="0" dirty="0">
                <a:solidFill>
                  <a:srgbClr val="1E1E1E"/>
                </a:solidFill>
                <a:effectLst/>
                <a:latin typeface="Roboto" panose="02000000000000000000" pitchFamily="2" charset="0"/>
              </a:rPr>
              <a:t>), magnification software (e.g., ZoomText Fusion), or dictation software (e.g., Dragon NaturallySpeaking) to interact with a standard web browser, the same commands can be used to navigate through content in the digital exam. </a:t>
            </a:r>
          </a:p>
          <a:p>
            <a:pPr>
              <a:lnSpc>
                <a:spcPct val="150000"/>
              </a:lnSpc>
            </a:pPr>
            <a:endParaRPr lang="en-US" sz="1200" dirty="0">
              <a:solidFill>
                <a:srgbClr val="1E1E1E"/>
              </a:solidFill>
              <a:latin typeface="Roboto" panose="02000000000000000000" pitchFamily="2" charset="0"/>
            </a:endParaRPr>
          </a:p>
          <a:p>
            <a:pPr>
              <a:lnSpc>
                <a:spcPct val="150000"/>
              </a:lnSpc>
            </a:pPr>
            <a:r>
              <a:rPr lang="en-US" sz="2000" b="0" i="0" dirty="0">
                <a:solidFill>
                  <a:srgbClr val="1E1E1E"/>
                </a:solidFill>
                <a:effectLst/>
                <a:latin typeface="Roboto" panose="02000000000000000000" pitchFamily="2" charset="0"/>
              </a:rPr>
              <a:t>The exception to this would be if a student uses web-based assistive technology or a browser extension (e.g., add-ons, plug-ins, etc.) as they are not supported for use with the Bluebook application.</a:t>
            </a:r>
            <a:endParaRPr lang="en-US" sz="2000" b="0" i="0" dirty="0">
              <a:solidFill>
                <a:srgbClr val="374151"/>
              </a:solidFill>
              <a:effectLst/>
            </a:endParaRPr>
          </a:p>
        </p:txBody>
      </p:sp>
    </p:spTree>
    <p:extLst>
      <p:ext uri="{BB962C8B-B14F-4D97-AF65-F5344CB8AC3E}">
        <p14:creationId xmlns:p14="http://schemas.microsoft.com/office/powerpoint/2010/main" val="29850670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2F3119B-FD61-F0E2-3239-D122B5EA619B}"/>
              </a:ext>
            </a:extLst>
          </p:cNvPr>
          <p:cNvSpPr>
            <a:spLocks noGrp="1"/>
          </p:cNvSpPr>
          <p:nvPr>
            <p:ph type="title"/>
          </p:nvPr>
        </p:nvSpPr>
        <p:spPr/>
        <p:txBody>
          <a:bodyPr/>
          <a:lstStyle/>
          <a:p>
            <a:r>
              <a:rPr lang="en-US" dirty="0"/>
              <a:t>Configuring &amp; Using Assistive Technology</a:t>
            </a:r>
          </a:p>
        </p:txBody>
      </p:sp>
      <p:sp>
        <p:nvSpPr>
          <p:cNvPr id="3" name="Slide Number Placeholder 2">
            <a:extLst>
              <a:ext uri="{FF2B5EF4-FFF2-40B4-BE49-F238E27FC236}">
                <a16:creationId xmlns:a16="http://schemas.microsoft.com/office/drawing/2014/main" id="{30D1CEE5-4ED0-0925-BBF6-BFE8E47DF7ED}"/>
              </a:ext>
            </a:extLst>
          </p:cNvPr>
          <p:cNvSpPr>
            <a:spLocks noGrp="1"/>
          </p:cNvSpPr>
          <p:nvPr>
            <p:ph type="sldNum" sz="quarter" idx="12"/>
          </p:nvPr>
        </p:nvSpPr>
        <p:spPr/>
        <p:txBody>
          <a:bodyPr/>
          <a:lstStyle/>
          <a:p>
            <a:fld id="{C479D5F6-EDCB-402A-AC08-4943A1820E8F}" type="slidenum">
              <a:rPr lang="en-US" smtClean="0"/>
              <a:pPr/>
              <a:t>29</a:t>
            </a:fld>
            <a:endParaRPr lang="en-US" dirty="0"/>
          </a:p>
        </p:txBody>
      </p:sp>
      <p:sp>
        <p:nvSpPr>
          <p:cNvPr id="6" name="TextBox 5">
            <a:extLst>
              <a:ext uri="{FF2B5EF4-FFF2-40B4-BE49-F238E27FC236}">
                <a16:creationId xmlns:a16="http://schemas.microsoft.com/office/drawing/2014/main" id="{09E1EC46-899E-2EFB-62F5-65EA9C2796DA}"/>
              </a:ext>
            </a:extLst>
          </p:cNvPr>
          <p:cNvSpPr txBox="1"/>
          <p:nvPr/>
        </p:nvSpPr>
        <p:spPr>
          <a:xfrm>
            <a:off x="954041" y="1288034"/>
            <a:ext cx="10415365" cy="4730388"/>
          </a:xfrm>
          <a:prstGeom prst="rect">
            <a:avLst/>
          </a:prstGeom>
          <a:noFill/>
        </p:spPr>
        <p:txBody>
          <a:bodyPr wrap="square" lIns="36000" tIns="36000" rIns="36000" bIns="36000" rtlCol="0" anchor="t">
            <a:spAutoFit/>
          </a:bodyPr>
          <a:lstStyle/>
          <a:p>
            <a:pPr algn="l">
              <a:lnSpc>
                <a:spcPct val="150000"/>
              </a:lnSpc>
            </a:pPr>
            <a:r>
              <a:rPr lang="en-US" sz="2000" b="0" i="0" dirty="0">
                <a:solidFill>
                  <a:srgbClr val="1E1E1E"/>
                </a:solidFill>
                <a:effectLst/>
                <a:latin typeface="Roboto" panose="02000000000000000000" pitchFamily="2" charset="0"/>
              </a:rPr>
              <a:t>Configuration steps need to be taken each time a student uses Bluebook, both for answering preview questions and for exam day. </a:t>
            </a:r>
          </a:p>
          <a:p>
            <a:pPr algn="l">
              <a:lnSpc>
                <a:spcPct val="150000"/>
              </a:lnSpc>
            </a:pPr>
            <a:endParaRPr lang="en-US" sz="1200" dirty="0">
              <a:solidFill>
                <a:srgbClr val="1E1E1E"/>
              </a:solidFill>
              <a:latin typeface="Roboto" panose="02000000000000000000" pitchFamily="2" charset="0"/>
            </a:endParaRPr>
          </a:p>
          <a:p>
            <a:pPr algn="l">
              <a:lnSpc>
                <a:spcPct val="150000"/>
              </a:lnSpc>
            </a:pPr>
            <a:r>
              <a:rPr lang="en-US" sz="2000" b="0" i="0" dirty="0">
                <a:solidFill>
                  <a:srgbClr val="1E1E1E"/>
                </a:solidFill>
                <a:effectLst/>
                <a:latin typeface="Roboto" panose="02000000000000000000" pitchFamily="2" charset="0"/>
              </a:rPr>
              <a:t>In some cases, your school’s technology staff may need to complete the configuration steps on the student’s testing device (for instance, if the device is school managed and settings cannot be adjusted by the student).</a:t>
            </a:r>
          </a:p>
          <a:p>
            <a:pPr algn="l">
              <a:lnSpc>
                <a:spcPct val="150000"/>
              </a:lnSpc>
            </a:pPr>
            <a:endParaRPr lang="en-US" sz="1200" b="0" i="0" dirty="0">
              <a:solidFill>
                <a:srgbClr val="1E1E1E"/>
              </a:solidFill>
              <a:effectLst/>
              <a:latin typeface="Roboto" panose="02000000000000000000" pitchFamily="2" charset="0"/>
            </a:endParaRPr>
          </a:p>
          <a:p>
            <a:pPr algn="l">
              <a:lnSpc>
                <a:spcPct val="150000"/>
              </a:lnSpc>
            </a:pPr>
            <a:r>
              <a:rPr lang="en-US" sz="2000" b="0" i="0" dirty="0">
                <a:solidFill>
                  <a:srgbClr val="1E1E1E"/>
                </a:solidFill>
                <a:effectLst/>
                <a:latin typeface="Roboto" panose="02000000000000000000" pitchFamily="2" charset="0"/>
              </a:rPr>
              <a:t>If any settings need to be adjusted on exam day, configuration steps should be completed before beginning the check-in process in Bluebook. Once a student enters the start code at the end of the check-in process, they won’t be able to adjust settings because Bluebook locks their device.</a:t>
            </a:r>
          </a:p>
        </p:txBody>
      </p:sp>
    </p:spTree>
    <p:extLst>
      <p:ext uri="{BB962C8B-B14F-4D97-AF65-F5344CB8AC3E}">
        <p14:creationId xmlns:p14="http://schemas.microsoft.com/office/powerpoint/2010/main" val="2443677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Todays Topics</a:t>
            </a: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dirty="0"/>
              <a:t>Bluebook Overview</a:t>
            </a:r>
          </a:p>
          <a:p>
            <a:pPr marL="271145" indent="-271145">
              <a:buFont typeface="Arial" panose="020B0604020202020204" pitchFamily="34" charset="0"/>
              <a:buChar char="•"/>
            </a:pPr>
            <a:r>
              <a:rPr lang="en-US" sz="2400" dirty="0">
                <a:ea typeface="Roboto"/>
                <a:cs typeface="Roboto"/>
              </a:rPr>
              <a:t>Testing Windows and Deadlines</a:t>
            </a:r>
          </a:p>
          <a:p>
            <a:pPr marL="271145" indent="-271145">
              <a:buFont typeface="Arial" panose="020B0604020202020204" pitchFamily="34" charset="0"/>
              <a:buChar char="•"/>
            </a:pPr>
            <a:r>
              <a:rPr lang="en-US" sz="2400" dirty="0"/>
              <a:t>The Tech Coordinator Role</a:t>
            </a:r>
            <a:endParaRPr lang="en-US" dirty="0"/>
          </a:p>
          <a:p>
            <a:pPr>
              <a:buFont typeface="Arial" panose="020B0604020202020204" pitchFamily="34" charset="0"/>
              <a:buChar char="•"/>
            </a:pPr>
            <a:r>
              <a:rPr lang="en-US" dirty="0"/>
              <a:t>Network Preparation</a:t>
            </a:r>
          </a:p>
          <a:p>
            <a:pPr>
              <a:buFont typeface="Arial" panose="020B0604020202020204" pitchFamily="34" charset="0"/>
              <a:buChar char="•"/>
            </a:pPr>
            <a:r>
              <a:rPr lang="en-US" dirty="0"/>
              <a:t>Device Preparation</a:t>
            </a:r>
          </a:p>
          <a:p>
            <a:pPr lvl="1">
              <a:lnSpc>
                <a:spcPct val="100000"/>
              </a:lnSpc>
            </a:pPr>
            <a:r>
              <a:rPr lang="en-US" dirty="0"/>
              <a:t>Ensure Devices Meet Requirements</a:t>
            </a:r>
          </a:p>
          <a:p>
            <a:pPr lvl="1">
              <a:lnSpc>
                <a:spcPct val="100000"/>
              </a:lnSpc>
            </a:pPr>
            <a:r>
              <a:rPr lang="en-US" dirty="0"/>
              <a:t>Installing &amp; Updating Bluebook</a:t>
            </a:r>
          </a:p>
          <a:p>
            <a:r>
              <a:rPr lang="en-US" sz="2400" dirty="0">
                <a:ea typeface="Roboto"/>
                <a:cs typeface="Roboto"/>
              </a:rPr>
              <a:t>Digital Readiness Check Overview</a:t>
            </a:r>
          </a:p>
          <a:p>
            <a:r>
              <a:rPr lang="en-US" sz="2400" dirty="0">
                <a:ea typeface="Roboto"/>
                <a:cs typeface="Roboto"/>
              </a:rPr>
              <a:t>Using Accommodations on Digital Tests</a:t>
            </a:r>
            <a:endParaRPr lang="en-US" dirty="0"/>
          </a:p>
          <a:p>
            <a:pPr>
              <a:buFont typeface="Arial" panose="020B0604020202020204" pitchFamily="34" charset="0"/>
              <a:buChar char="•"/>
            </a:pPr>
            <a:r>
              <a:rPr lang="en-US" dirty="0"/>
              <a:t>Support During Testing</a:t>
            </a:r>
          </a:p>
          <a:p>
            <a:pPr marL="0" indent="0">
              <a:buNone/>
            </a:pPr>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3</a:t>
            </a:fld>
            <a:endParaRPr lang="en-US" dirty="0"/>
          </a:p>
        </p:txBody>
      </p:sp>
    </p:spTree>
    <p:extLst>
      <p:ext uri="{BB962C8B-B14F-4D97-AF65-F5344CB8AC3E}">
        <p14:creationId xmlns:p14="http://schemas.microsoft.com/office/powerpoint/2010/main" val="34014481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2F3119B-FD61-F0E2-3239-D122B5EA619B}"/>
              </a:ext>
            </a:extLst>
          </p:cNvPr>
          <p:cNvSpPr>
            <a:spLocks noGrp="1"/>
          </p:cNvSpPr>
          <p:nvPr>
            <p:ph type="title"/>
          </p:nvPr>
        </p:nvSpPr>
        <p:spPr/>
        <p:txBody>
          <a:bodyPr/>
          <a:lstStyle/>
          <a:p>
            <a:r>
              <a:rPr lang="en-US" dirty="0"/>
              <a:t>Important: Chromebook Kiosk Accessibility</a:t>
            </a:r>
          </a:p>
        </p:txBody>
      </p:sp>
      <p:sp>
        <p:nvSpPr>
          <p:cNvPr id="3" name="Slide Number Placeholder 2">
            <a:extLst>
              <a:ext uri="{FF2B5EF4-FFF2-40B4-BE49-F238E27FC236}">
                <a16:creationId xmlns:a16="http://schemas.microsoft.com/office/drawing/2014/main" id="{30D1CEE5-4ED0-0925-BBF6-BFE8E47DF7ED}"/>
              </a:ext>
            </a:extLst>
          </p:cNvPr>
          <p:cNvSpPr>
            <a:spLocks noGrp="1"/>
          </p:cNvSpPr>
          <p:nvPr>
            <p:ph type="sldNum" sz="quarter" idx="12"/>
          </p:nvPr>
        </p:nvSpPr>
        <p:spPr/>
        <p:txBody>
          <a:bodyPr/>
          <a:lstStyle/>
          <a:p>
            <a:fld id="{C479D5F6-EDCB-402A-AC08-4943A1820E8F}" type="slidenum">
              <a:rPr lang="en-US" smtClean="0"/>
              <a:pPr/>
              <a:t>30</a:t>
            </a:fld>
            <a:endParaRPr lang="en-US" dirty="0"/>
          </a:p>
        </p:txBody>
      </p:sp>
      <p:sp>
        <p:nvSpPr>
          <p:cNvPr id="2" name="TextBox 1">
            <a:extLst>
              <a:ext uri="{FF2B5EF4-FFF2-40B4-BE49-F238E27FC236}">
                <a16:creationId xmlns:a16="http://schemas.microsoft.com/office/drawing/2014/main" id="{0AE9EC0E-3723-AAFF-C905-FBCE96BB3CE4}"/>
              </a:ext>
            </a:extLst>
          </p:cNvPr>
          <p:cNvSpPr txBox="1"/>
          <p:nvPr/>
        </p:nvSpPr>
        <p:spPr>
          <a:xfrm>
            <a:off x="954041" y="1505749"/>
            <a:ext cx="10415365" cy="4268724"/>
          </a:xfrm>
          <a:prstGeom prst="rect">
            <a:avLst/>
          </a:prstGeom>
          <a:noFill/>
        </p:spPr>
        <p:txBody>
          <a:bodyPr wrap="square" lIns="36000" tIns="36000" rIns="36000" bIns="36000" rtlCol="0" anchor="t">
            <a:spAutoFit/>
          </a:bodyPr>
          <a:lstStyle/>
          <a:p>
            <a:pPr algn="l">
              <a:lnSpc>
                <a:spcPct val="150000"/>
              </a:lnSpc>
            </a:pPr>
            <a:r>
              <a:rPr lang="en-US" sz="2000" b="0" i="0" dirty="0">
                <a:solidFill>
                  <a:srgbClr val="1E1E1E"/>
                </a:solidFill>
                <a:effectLst/>
                <a:latin typeface="Roboto" panose="02000000000000000000" pitchFamily="2" charset="0"/>
              </a:rPr>
              <a:t>Students testing with approved accommodations on a </a:t>
            </a:r>
            <a:r>
              <a:rPr lang="en-US" sz="2000" b="1" i="0" dirty="0">
                <a:solidFill>
                  <a:srgbClr val="1E1E1E"/>
                </a:solidFill>
                <a:effectLst/>
                <a:latin typeface="Roboto" panose="02000000000000000000" pitchFamily="2" charset="0"/>
              </a:rPr>
              <a:t>school-managed</a:t>
            </a:r>
            <a:r>
              <a:rPr lang="en-US" sz="2000" b="0" i="0" dirty="0">
                <a:solidFill>
                  <a:srgbClr val="1E1E1E"/>
                </a:solidFill>
                <a:effectLst/>
                <a:latin typeface="Roboto" panose="02000000000000000000" pitchFamily="2" charset="0"/>
              </a:rPr>
              <a:t> Chromebook need the Chromebook floating accessibility menu to use the built-in screen reader and other accessibility features. </a:t>
            </a:r>
          </a:p>
          <a:p>
            <a:pPr algn="l">
              <a:lnSpc>
                <a:spcPct val="150000"/>
              </a:lnSpc>
            </a:pPr>
            <a:endParaRPr lang="en-US" sz="800" dirty="0">
              <a:solidFill>
                <a:srgbClr val="1E1E1E"/>
              </a:solidFill>
              <a:latin typeface="Roboto" panose="02000000000000000000" pitchFamily="2" charset="0"/>
            </a:endParaRPr>
          </a:p>
          <a:p>
            <a:pPr algn="l">
              <a:lnSpc>
                <a:spcPct val="150000"/>
              </a:lnSpc>
            </a:pPr>
            <a:r>
              <a:rPr lang="en-US" sz="2000" b="0" i="0" dirty="0">
                <a:solidFill>
                  <a:srgbClr val="1E1E1E"/>
                </a:solidFill>
                <a:effectLst/>
                <a:latin typeface="Roboto" panose="02000000000000000000" pitchFamily="2" charset="0"/>
              </a:rPr>
              <a:t>School technology professionals who manage Chromebooks need to use their Admin console to enable the feature</a:t>
            </a:r>
          </a:p>
          <a:p>
            <a:pPr algn="l">
              <a:lnSpc>
                <a:spcPct val="150000"/>
              </a:lnSpc>
            </a:pPr>
            <a:endParaRPr lang="en-US" sz="800" b="0" i="0" dirty="0">
              <a:solidFill>
                <a:srgbClr val="1E1E1E"/>
              </a:solidFill>
              <a:effectLst/>
              <a:latin typeface="Roboto" panose="02000000000000000000" pitchFamily="2" charset="0"/>
            </a:endParaRPr>
          </a:p>
          <a:p>
            <a:pPr algn="l">
              <a:lnSpc>
                <a:spcPct val="150000"/>
              </a:lnSpc>
            </a:pPr>
            <a:r>
              <a:rPr lang="en-US" sz="2000" b="0" i="0" dirty="0">
                <a:solidFill>
                  <a:srgbClr val="1E1E1E"/>
                </a:solidFill>
                <a:effectLst/>
                <a:latin typeface="Roboto" panose="02000000000000000000" pitchFamily="2" charset="0"/>
              </a:rPr>
              <a:t>Once enabled, the menu appears in the bottom right of the screen when students open Bluebook. Students can move it to another corner of the screen if they need to. </a:t>
            </a:r>
          </a:p>
          <a:p>
            <a:pPr algn="l">
              <a:lnSpc>
                <a:spcPct val="150000"/>
              </a:lnSpc>
            </a:pPr>
            <a:endParaRPr lang="en-US" sz="800" b="0" i="0" dirty="0">
              <a:solidFill>
                <a:srgbClr val="1E1E1E"/>
              </a:solidFill>
              <a:effectLst/>
              <a:latin typeface="Roboto" panose="02000000000000000000" pitchFamily="2" charset="0"/>
            </a:endParaRPr>
          </a:p>
          <a:p>
            <a:pPr algn="l">
              <a:lnSpc>
                <a:spcPct val="150000"/>
              </a:lnSpc>
            </a:pPr>
            <a:r>
              <a:rPr lang="en-US" sz="2000" dirty="0">
                <a:solidFill>
                  <a:srgbClr val="0070C0"/>
                </a:solidFill>
                <a:hlinkClick r:id="rId3">
                  <a:extLst>
                    <a:ext uri="{A12FA001-AC4F-418D-AE19-62706E023703}">
                      <ahyp:hlinkClr xmlns:ahyp="http://schemas.microsoft.com/office/drawing/2018/hyperlinkcolor" val="tx"/>
                    </a:ext>
                  </a:extLst>
                </a:hlinkClick>
              </a:rPr>
              <a:t>How do I enable accessibility features on Chromebooks? – Bluebook | College Board</a:t>
            </a:r>
            <a:endParaRPr lang="en-US" sz="2000" b="0" i="0" dirty="0">
              <a:solidFill>
                <a:srgbClr val="0070C0"/>
              </a:solidFill>
              <a:effectLst/>
              <a:latin typeface="Roboto" panose="02000000000000000000" pitchFamily="2" charset="0"/>
            </a:endParaRPr>
          </a:p>
        </p:txBody>
      </p:sp>
    </p:spTree>
    <p:extLst>
      <p:ext uri="{BB962C8B-B14F-4D97-AF65-F5344CB8AC3E}">
        <p14:creationId xmlns:p14="http://schemas.microsoft.com/office/powerpoint/2010/main" val="40738668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2F3119B-FD61-F0E2-3239-D122B5EA619B}"/>
              </a:ext>
            </a:extLst>
          </p:cNvPr>
          <p:cNvSpPr>
            <a:spLocks noGrp="1"/>
          </p:cNvSpPr>
          <p:nvPr>
            <p:ph type="title"/>
          </p:nvPr>
        </p:nvSpPr>
        <p:spPr/>
        <p:txBody>
          <a:bodyPr/>
          <a:lstStyle/>
          <a:p>
            <a:r>
              <a:rPr lang="en-US" dirty="0"/>
              <a:t>For More Information on Accommodations &amp; AT</a:t>
            </a:r>
          </a:p>
        </p:txBody>
      </p:sp>
      <p:sp>
        <p:nvSpPr>
          <p:cNvPr id="3" name="Slide Number Placeholder 2">
            <a:extLst>
              <a:ext uri="{FF2B5EF4-FFF2-40B4-BE49-F238E27FC236}">
                <a16:creationId xmlns:a16="http://schemas.microsoft.com/office/drawing/2014/main" id="{30D1CEE5-4ED0-0925-BBF6-BFE8E47DF7ED}"/>
              </a:ext>
            </a:extLst>
          </p:cNvPr>
          <p:cNvSpPr>
            <a:spLocks noGrp="1"/>
          </p:cNvSpPr>
          <p:nvPr>
            <p:ph type="sldNum" sz="quarter" idx="12"/>
          </p:nvPr>
        </p:nvSpPr>
        <p:spPr/>
        <p:txBody>
          <a:bodyPr/>
          <a:lstStyle/>
          <a:p>
            <a:fld id="{C479D5F6-EDCB-402A-AC08-4943A1820E8F}" type="slidenum">
              <a:rPr lang="en-US" smtClean="0"/>
              <a:pPr/>
              <a:t>31</a:t>
            </a:fld>
            <a:endParaRPr lang="en-US" dirty="0"/>
          </a:p>
        </p:txBody>
      </p:sp>
      <p:sp>
        <p:nvSpPr>
          <p:cNvPr id="5" name="TextBox 4">
            <a:extLst>
              <a:ext uri="{FF2B5EF4-FFF2-40B4-BE49-F238E27FC236}">
                <a16:creationId xmlns:a16="http://schemas.microsoft.com/office/drawing/2014/main" id="{411DB4D9-27AC-D3E2-919E-84B77913AF7B}"/>
              </a:ext>
            </a:extLst>
          </p:cNvPr>
          <p:cNvSpPr txBox="1"/>
          <p:nvPr/>
        </p:nvSpPr>
        <p:spPr>
          <a:xfrm>
            <a:off x="1273533" y="1607525"/>
            <a:ext cx="10117278" cy="3335135"/>
          </a:xfrm>
          <a:prstGeom prst="rect">
            <a:avLst/>
          </a:prstGeom>
          <a:noFill/>
        </p:spPr>
        <p:txBody>
          <a:bodyPr wrap="square" lIns="36000" tIns="36000" rIns="36000" bIns="36000" rtlCol="0" anchor="t">
            <a:spAutoFit/>
          </a:bodyPr>
          <a:lstStyle/>
          <a:p>
            <a:r>
              <a:rPr lang="en-US" sz="2400" dirty="0">
                <a:solidFill>
                  <a:srgbClr val="1E1E1E"/>
                </a:solidFill>
                <a:ea typeface="Roboto"/>
                <a:cs typeface="Roboto"/>
              </a:rPr>
              <a:t>For more information on digital accommodations visit: </a:t>
            </a:r>
            <a:r>
              <a:rPr lang="en-US" sz="2400" dirty="0">
                <a:solidFill>
                  <a:srgbClr val="0070C0"/>
                </a:solidFill>
              </a:rPr>
              <a:t>https://satsuite.collegeboard.org/digital/accommodations-digital-testing/using-accommodations-digital-tests</a:t>
            </a:r>
            <a:endParaRPr lang="en-US" sz="2400" dirty="0">
              <a:solidFill>
                <a:srgbClr val="0070C0"/>
              </a:solidFill>
              <a:ea typeface="Roboto"/>
              <a:cs typeface="Roboto"/>
            </a:endParaRPr>
          </a:p>
          <a:p>
            <a:endParaRPr lang="en-US" sz="2400" dirty="0">
              <a:solidFill>
                <a:srgbClr val="1E1E1E"/>
              </a:solidFill>
            </a:endParaRPr>
          </a:p>
          <a:p>
            <a:endParaRPr lang="en-US" sz="2400" dirty="0">
              <a:solidFill>
                <a:srgbClr val="1E1E1E"/>
              </a:solidFill>
              <a:ea typeface="Roboto"/>
              <a:cs typeface="Roboto"/>
            </a:endParaRPr>
          </a:p>
          <a:p>
            <a:r>
              <a:rPr lang="en-US" sz="2400" dirty="0">
                <a:solidFill>
                  <a:srgbClr val="1E1E1E"/>
                </a:solidFill>
                <a:ea typeface="Roboto"/>
                <a:cs typeface="Roboto"/>
              </a:rPr>
              <a:t>For more information on assistive technology visit: </a:t>
            </a:r>
            <a:r>
              <a:rPr lang="en-US" sz="2400" dirty="0">
                <a:solidFill>
                  <a:srgbClr val="0070C0"/>
                </a:solidFill>
                <a:ea typeface="Roboto"/>
                <a:cs typeface="Roboto"/>
                <a:hlinkClick r:id="rId2">
                  <a:extLst>
                    <a:ext uri="{A12FA001-AC4F-418D-AE19-62706E023703}">
                      <ahyp:hlinkClr xmlns:ahyp="http://schemas.microsoft.com/office/drawing/2018/hyperlinkcolor" val="tx"/>
                    </a:ext>
                  </a:extLst>
                </a:hlinkClick>
              </a:rPr>
              <a:t>https://satsuite.collegeboard.org/digital/accommodations-digital-testing/assistive-technology</a:t>
            </a:r>
            <a:r>
              <a:rPr lang="en-US" sz="2400" dirty="0">
                <a:solidFill>
                  <a:srgbClr val="0070C0"/>
                </a:solidFill>
                <a:ea typeface="Roboto"/>
                <a:cs typeface="Roboto"/>
              </a:rPr>
              <a:t> </a:t>
            </a:r>
          </a:p>
          <a:p>
            <a:endParaRPr lang="en-US" sz="2000" dirty="0">
              <a:solidFill>
                <a:srgbClr val="1E1E1E"/>
              </a:solidFill>
              <a:latin typeface="Roboto" panose="02000000000000000000" pitchFamily="2" charset="0"/>
            </a:endParaRPr>
          </a:p>
        </p:txBody>
      </p:sp>
    </p:spTree>
    <p:extLst>
      <p:ext uri="{BB962C8B-B14F-4D97-AF65-F5344CB8AC3E}">
        <p14:creationId xmlns:p14="http://schemas.microsoft.com/office/powerpoint/2010/main" val="39743121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7754AC-5BB6-EE04-3D88-71FDFFD397F6}"/>
              </a:ext>
            </a:extLst>
          </p:cNvPr>
          <p:cNvSpPr>
            <a:spLocks noGrp="1"/>
          </p:cNvSpPr>
          <p:nvPr>
            <p:ph type="ctrTitle"/>
          </p:nvPr>
        </p:nvSpPr>
        <p:spPr/>
        <p:txBody>
          <a:bodyPr/>
          <a:lstStyle/>
          <a:p>
            <a:r>
              <a:rPr lang="en-US" dirty="0"/>
              <a:t>Support During Testing</a:t>
            </a:r>
            <a:br>
              <a:rPr lang="en-US" dirty="0"/>
            </a:br>
            <a:endParaRPr lang="en-US" dirty="0"/>
          </a:p>
        </p:txBody>
      </p:sp>
      <p:sp>
        <p:nvSpPr>
          <p:cNvPr id="4" name="Slide Number Placeholder 3">
            <a:extLst>
              <a:ext uri="{FF2B5EF4-FFF2-40B4-BE49-F238E27FC236}">
                <a16:creationId xmlns:a16="http://schemas.microsoft.com/office/drawing/2014/main" id="{15F8B1FD-D1E1-A013-BFEC-2A4462844333}"/>
              </a:ext>
            </a:extLst>
          </p:cNvPr>
          <p:cNvSpPr>
            <a:spLocks noGrp="1"/>
          </p:cNvSpPr>
          <p:nvPr>
            <p:ph type="sldNum" sz="quarter" idx="12"/>
          </p:nvPr>
        </p:nvSpPr>
        <p:spPr/>
        <p:txBody>
          <a:bodyPr/>
          <a:lstStyle/>
          <a:p>
            <a:fld id="{C479D5F6-EDCB-402A-AC08-4943A1820E8F}" type="slidenum">
              <a:rPr lang="en-US" smtClean="0"/>
              <a:pPr/>
              <a:t>32</a:t>
            </a:fld>
            <a:endParaRPr lang="en-US" dirty="0"/>
          </a:p>
        </p:txBody>
      </p:sp>
    </p:spTree>
    <p:extLst>
      <p:ext uri="{BB962C8B-B14F-4D97-AF65-F5344CB8AC3E}">
        <p14:creationId xmlns:p14="http://schemas.microsoft.com/office/powerpoint/2010/main" val="39169358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94328F-2149-3F26-4F38-A00C4DDB8220}"/>
              </a:ext>
            </a:extLst>
          </p:cNvPr>
          <p:cNvSpPr>
            <a:spLocks noGrp="1"/>
          </p:cNvSpPr>
          <p:nvPr>
            <p:ph type="title"/>
          </p:nvPr>
        </p:nvSpPr>
        <p:spPr/>
        <p:txBody>
          <a:bodyPr/>
          <a:lstStyle/>
          <a:p>
            <a:r>
              <a:rPr lang="en-US" dirty="0"/>
              <a:t>College Board Support</a:t>
            </a:r>
          </a:p>
        </p:txBody>
      </p:sp>
      <p:sp>
        <p:nvSpPr>
          <p:cNvPr id="5" name="Content Placeholder 4">
            <a:extLst>
              <a:ext uri="{FF2B5EF4-FFF2-40B4-BE49-F238E27FC236}">
                <a16:creationId xmlns:a16="http://schemas.microsoft.com/office/drawing/2014/main" id="{1284ED8A-BA6B-8D49-0ACE-0F40321CDBB0}"/>
              </a:ext>
            </a:extLst>
          </p:cNvPr>
          <p:cNvSpPr>
            <a:spLocks noGrp="1"/>
          </p:cNvSpPr>
          <p:nvPr>
            <p:ph idx="1"/>
          </p:nvPr>
        </p:nvSpPr>
        <p:spPr/>
        <p:txBody>
          <a:bodyPr/>
          <a:lstStyle/>
          <a:p>
            <a:pPr marL="0" indent="0">
              <a:buNone/>
            </a:pPr>
            <a:r>
              <a:rPr lang="en-US" sz="2800" dirty="0">
                <a:solidFill>
                  <a:srgbClr val="000000"/>
                </a:solidFill>
                <a:effectLst/>
                <a:ea typeface="Times New Roman" panose="02020603050405020304" pitchFamily="18" charset="0"/>
              </a:rPr>
              <a:t>To support schools leading up to and through testing, College Board will have additional field staff support on the ground in Colorado.  </a:t>
            </a:r>
          </a:p>
          <a:p>
            <a:pPr marL="0" indent="0">
              <a:buNone/>
            </a:pPr>
            <a:endParaRPr lang="en-US" sz="2800" dirty="0">
              <a:solidFill>
                <a:srgbClr val="000000"/>
              </a:solidFill>
              <a:effectLst/>
              <a:ea typeface="Times New Roman" panose="02020603050405020304" pitchFamily="18" charset="0"/>
            </a:endParaRPr>
          </a:p>
          <a:p>
            <a:pPr marL="0" indent="0">
              <a:buNone/>
            </a:pPr>
            <a:r>
              <a:rPr lang="en-US" sz="2800" dirty="0">
                <a:solidFill>
                  <a:srgbClr val="000000"/>
                </a:solidFill>
                <a:effectLst/>
                <a:ea typeface="Times New Roman" panose="02020603050405020304" pitchFamily="18" charset="0"/>
              </a:rPr>
              <a:t>If you contact customer service with an inquiry that cannot be resolved easily, customer service will share your contact information and issue summary with our field staff.  </a:t>
            </a:r>
          </a:p>
          <a:p>
            <a:pPr marL="0" indent="0">
              <a:buNone/>
            </a:pPr>
            <a:endParaRPr lang="en-US" sz="2800" dirty="0">
              <a:solidFill>
                <a:srgbClr val="000000"/>
              </a:solidFill>
              <a:effectLst/>
              <a:ea typeface="Times New Roman" panose="02020603050405020304" pitchFamily="18" charset="0"/>
            </a:endParaRPr>
          </a:p>
          <a:p>
            <a:pPr marL="0" indent="0">
              <a:buNone/>
            </a:pPr>
            <a:r>
              <a:rPr lang="en-US" sz="2800" dirty="0">
                <a:solidFill>
                  <a:srgbClr val="000000"/>
                </a:solidFill>
                <a:effectLst/>
                <a:ea typeface="Times New Roman" panose="02020603050405020304" pitchFamily="18" charset="0"/>
              </a:rPr>
              <a:t>Someone from our field staff team will then reach out to you to provide additional support and, if needed, come out to your district/school to get the issue resolved.</a:t>
            </a:r>
            <a:endParaRPr lang="en-US" sz="2800" dirty="0">
              <a:effectLst/>
              <a:ea typeface="Calibri" panose="020F0502020204030204" pitchFamily="34" charset="0"/>
            </a:endParaRPr>
          </a:p>
          <a:p>
            <a:endParaRPr lang="en-US" dirty="0"/>
          </a:p>
        </p:txBody>
      </p:sp>
      <p:sp>
        <p:nvSpPr>
          <p:cNvPr id="3" name="Slide Number Placeholder 2">
            <a:extLst>
              <a:ext uri="{FF2B5EF4-FFF2-40B4-BE49-F238E27FC236}">
                <a16:creationId xmlns:a16="http://schemas.microsoft.com/office/drawing/2014/main" id="{9FF3A15B-4E9A-E626-8D22-A6779078A644}"/>
              </a:ext>
            </a:extLst>
          </p:cNvPr>
          <p:cNvSpPr>
            <a:spLocks noGrp="1"/>
          </p:cNvSpPr>
          <p:nvPr>
            <p:ph type="sldNum" sz="quarter" idx="12"/>
          </p:nvPr>
        </p:nvSpPr>
        <p:spPr/>
        <p:txBody>
          <a:bodyPr/>
          <a:lstStyle/>
          <a:p>
            <a:fld id="{C479D5F6-EDCB-402A-AC08-4943A1820E8F}" type="slidenum">
              <a:rPr lang="en-US" smtClean="0"/>
              <a:pPr/>
              <a:t>33</a:t>
            </a:fld>
            <a:endParaRPr lang="en-US" dirty="0"/>
          </a:p>
        </p:txBody>
      </p:sp>
    </p:spTree>
    <p:extLst>
      <p:ext uri="{BB962C8B-B14F-4D97-AF65-F5344CB8AC3E}">
        <p14:creationId xmlns:p14="http://schemas.microsoft.com/office/powerpoint/2010/main" val="42135309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16D6F1C-645D-2919-FAE6-370E31D65D1B}"/>
              </a:ext>
            </a:extLst>
          </p:cNvPr>
          <p:cNvSpPr>
            <a:spLocks noGrp="1"/>
          </p:cNvSpPr>
          <p:nvPr>
            <p:ph type="ctrTitle"/>
          </p:nvPr>
        </p:nvSpPr>
        <p:spPr/>
        <p:txBody>
          <a:bodyPr/>
          <a:lstStyle/>
          <a:p>
            <a:r>
              <a:rPr lang="en-US" dirty="0"/>
              <a:t>Q &amp; A</a:t>
            </a:r>
          </a:p>
        </p:txBody>
      </p:sp>
      <p:sp>
        <p:nvSpPr>
          <p:cNvPr id="4" name="Slide Number Placeholder 3">
            <a:extLst>
              <a:ext uri="{FF2B5EF4-FFF2-40B4-BE49-F238E27FC236}">
                <a16:creationId xmlns:a16="http://schemas.microsoft.com/office/drawing/2014/main" id="{204406E7-283E-7338-AE20-40B3D8868803}"/>
              </a:ext>
            </a:extLst>
          </p:cNvPr>
          <p:cNvSpPr>
            <a:spLocks noGrp="1"/>
          </p:cNvSpPr>
          <p:nvPr>
            <p:ph type="sldNum" sz="quarter" idx="12"/>
          </p:nvPr>
        </p:nvSpPr>
        <p:spPr/>
        <p:txBody>
          <a:bodyPr/>
          <a:lstStyle/>
          <a:p>
            <a:fld id="{C479D5F6-EDCB-402A-AC08-4943A1820E8F}" type="slidenum">
              <a:rPr lang="en-US" smtClean="0"/>
              <a:pPr/>
              <a:t>34</a:t>
            </a:fld>
            <a:endParaRPr lang="en-US" dirty="0"/>
          </a:p>
        </p:txBody>
      </p:sp>
    </p:spTree>
    <p:extLst>
      <p:ext uri="{BB962C8B-B14F-4D97-AF65-F5344CB8AC3E}">
        <p14:creationId xmlns:p14="http://schemas.microsoft.com/office/powerpoint/2010/main" val="6331043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E6EEFE5-4EB5-4324-801C-AE79693B029B}"/>
              </a:ext>
            </a:extLst>
          </p:cNvPr>
          <p:cNvSpPr>
            <a:spLocks noGrp="1"/>
          </p:cNvSpPr>
          <p:nvPr>
            <p:ph type="title"/>
          </p:nvPr>
        </p:nvSpPr>
        <p:spPr/>
        <p:txBody>
          <a:bodyPr>
            <a:noAutofit/>
          </a:bodyPr>
          <a:lstStyle/>
          <a:p>
            <a:r>
              <a:rPr lang="en-US" dirty="0"/>
              <a:t>PSAT/SAT  Customer Support </a:t>
            </a:r>
          </a:p>
        </p:txBody>
      </p:sp>
      <p:sp>
        <p:nvSpPr>
          <p:cNvPr id="4" name="Slide Number Placeholder 3">
            <a:extLst>
              <a:ext uri="{FF2B5EF4-FFF2-40B4-BE49-F238E27FC236}">
                <a16:creationId xmlns:a16="http://schemas.microsoft.com/office/drawing/2014/main" id="{D27A0F7D-35E4-46AD-9607-DD45F73628B0}"/>
              </a:ext>
            </a:extLst>
          </p:cNvPr>
          <p:cNvSpPr>
            <a:spLocks noGrp="1"/>
          </p:cNvSpPr>
          <p:nvPr>
            <p:ph type="sldNum" sz="quarter" idx="12"/>
          </p:nvPr>
        </p:nvSpPr>
        <p:spPr/>
        <p:txBody>
          <a:bodyPr/>
          <a:lstStyle/>
          <a:p>
            <a:fld id="{C479D5F6-EDCB-402A-AC08-4943A1820E8F}" type="slidenum">
              <a:rPr lang="en-US" smtClean="0"/>
              <a:pPr/>
              <a:t>35</a:t>
            </a:fld>
            <a:endParaRPr lang="en-US" dirty="0"/>
          </a:p>
        </p:txBody>
      </p:sp>
      <p:graphicFrame>
        <p:nvGraphicFramePr>
          <p:cNvPr id="3" name="Table 3">
            <a:extLst>
              <a:ext uri="{FF2B5EF4-FFF2-40B4-BE49-F238E27FC236}">
                <a16:creationId xmlns:a16="http://schemas.microsoft.com/office/drawing/2014/main" id="{AAB47549-C08F-3192-DBD6-9F1C86BF8222}"/>
              </a:ext>
            </a:extLst>
          </p:cNvPr>
          <p:cNvGraphicFramePr>
            <a:graphicFrameLocks noGrp="1"/>
          </p:cNvGraphicFramePr>
          <p:nvPr>
            <p:extLst>
              <p:ext uri="{D42A27DB-BD31-4B8C-83A1-F6EECF244321}">
                <p14:modId xmlns:p14="http://schemas.microsoft.com/office/powerpoint/2010/main" val="1555576344"/>
              </p:ext>
            </p:extLst>
          </p:nvPr>
        </p:nvGraphicFramePr>
        <p:xfrm>
          <a:off x="367641" y="1794647"/>
          <a:ext cx="11251860" cy="4311235"/>
        </p:xfrm>
        <a:graphic>
          <a:graphicData uri="http://schemas.openxmlformats.org/drawingml/2006/table">
            <a:tbl>
              <a:tblPr firstRow="1" bandRow="1">
                <a:tableStyleId>{2D5ABB26-0587-4C30-8999-92F81FD0307C}</a:tableStyleId>
              </a:tblPr>
              <a:tblGrid>
                <a:gridCol w="2992247">
                  <a:extLst>
                    <a:ext uri="{9D8B030D-6E8A-4147-A177-3AD203B41FA5}">
                      <a16:colId xmlns:a16="http://schemas.microsoft.com/office/drawing/2014/main" val="2062867943"/>
                    </a:ext>
                  </a:extLst>
                </a:gridCol>
                <a:gridCol w="2633683">
                  <a:extLst>
                    <a:ext uri="{9D8B030D-6E8A-4147-A177-3AD203B41FA5}">
                      <a16:colId xmlns:a16="http://schemas.microsoft.com/office/drawing/2014/main" val="2845771450"/>
                    </a:ext>
                  </a:extLst>
                </a:gridCol>
                <a:gridCol w="619880">
                  <a:extLst>
                    <a:ext uri="{9D8B030D-6E8A-4147-A177-3AD203B41FA5}">
                      <a16:colId xmlns:a16="http://schemas.microsoft.com/office/drawing/2014/main" val="4101185633"/>
                    </a:ext>
                  </a:extLst>
                </a:gridCol>
                <a:gridCol w="2193085">
                  <a:extLst>
                    <a:ext uri="{9D8B030D-6E8A-4147-A177-3AD203B41FA5}">
                      <a16:colId xmlns:a16="http://schemas.microsoft.com/office/drawing/2014/main" val="3593361313"/>
                    </a:ext>
                  </a:extLst>
                </a:gridCol>
                <a:gridCol w="2812965">
                  <a:extLst>
                    <a:ext uri="{9D8B030D-6E8A-4147-A177-3AD203B41FA5}">
                      <a16:colId xmlns:a16="http://schemas.microsoft.com/office/drawing/2014/main" val="1164056385"/>
                    </a:ext>
                  </a:extLst>
                </a:gridCol>
              </a:tblGrid>
              <a:tr h="1304550">
                <a:tc gridSpan="2">
                  <a:txBody>
                    <a:bodyPr/>
                    <a:lstStyle/>
                    <a:p>
                      <a:r>
                        <a:rPr lang="en-US" sz="2000" b="1" dirty="0"/>
                        <a:t>College Board’s Colorado Customers Service</a:t>
                      </a:r>
                    </a:p>
                    <a:p>
                      <a:r>
                        <a:rPr lang="en-US" sz="2000" dirty="0"/>
                        <a:t>866-917-9030</a:t>
                      </a:r>
                    </a:p>
                    <a:p>
                      <a:r>
                        <a:rPr lang="en-US" sz="2000" dirty="0">
                          <a:hlinkClick r:id="rId3"/>
                        </a:rPr>
                        <a:t>ColoradoSchoolDaySupport@collegeboard.org</a:t>
                      </a:r>
                      <a:r>
                        <a:rPr lang="en-US" sz="2000" dirty="0"/>
                        <a:t> </a:t>
                      </a:r>
                    </a:p>
                    <a:p>
                      <a:endParaRPr lang="en-US" sz="2000" dirty="0"/>
                    </a:p>
                  </a:txBody>
                  <a:tcPr/>
                </a:tc>
                <a:tc hMerge="1">
                  <a:txBody>
                    <a:bodyPr/>
                    <a:lstStyle/>
                    <a:p>
                      <a:endParaRPr lang="en-US"/>
                    </a:p>
                  </a:txBody>
                  <a:tcPr/>
                </a:tc>
                <a:tc gridSpan="3">
                  <a:txBody>
                    <a:bodyPr/>
                    <a:lstStyle/>
                    <a:p>
                      <a:r>
                        <a:rPr lang="en-US" sz="2000" b="1" dirty="0"/>
                        <a:t>Visit the </a:t>
                      </a:r>
                      <a:r>
                        <a:rPr lang="en-US" sz="2000" b="1" dirty="0">
                          <a:hlinkClick r:id="rId4"/>
                        </a:rPr>
                        <a:t>Colorado Resource Repository</a:t>
                      </a:r>
                      <a:endParaRPr lang="en-US" sz="2000" b="1" dirty="0"/>
                    </a:p>
                    <a:p>
                      <a:endParaRPr lang="en-US" sz="2000" dirty="0"/>
                    </a:p>
                    <a:p>
                      <a:r>
                        <a:rPr lang="en-US" sz="2000" b="1" dirty="0"/>
                        <a:t>Visit the Colorado Website</a:t>
                      </a:r>
                    </a:p>
                    <a:p>
                      <a:r>
                        <a:rPr lang="en-US" sz="2000" dirty="0">
                          <a:hlinkClick r:id="rId5"/>
                        </a:rPr>
                        <a:t>www.collegeboard.org/colorado</a:t>
                      </a:r>
                      <a:endParaRPr lang="en-US" sz="2000" dirty="0"/>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08388007"/>
                  </a:ext>
                </a:extLst>
              </a:tr>
              <a:tr h="702450">
                <a:tc gridSpan="2">
                  <a:txBody>
                    <a:bodyPr/>
                    <a:lstStyle/>
                    <a:p>
                      <a:endParaRPr lang="en-US" sz="2000" b="1" dirty="0"/>
                    </a:p>
                    <a:p>
                      <a:r>
                        <a:rPr lang="en-US" sz="2000" b="1" dirty="0"/>
                        <a:t>Contact your DAC</a:t>
                      </a:r>
                      <a:endParaRPr lang="en-US" sz="2000" dirty="0"/>
                    </a:p>
                  </a:txBody>
                  <a:tcPr/>
                </a:tc>
                <a:tc hMerge="1">
                  <a:txBody>
                    <a:bodyPr/>
                    <a:lstStyle/>
                    <a:p>
                      <a:endParaRPr lang="en-US"/>
                    </a:p>
                  </a:txBody>
                  <a:tcPr/>
                </a:tc>
                <a:tc gridSpan="3">
                  <a:txBody>
                    <a:bodyPr/>
                    <a:lstStyle/>
                    <a:p>
                      <a:endParaRPr lang="en-US" sz="1800"/>
                    </a:p>
                    <a:p>
                      <a:endParaRPr lang="en-US" sz="1800"/>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23684108"/>
                  </a:ext>
                </a:extLst>
              </a:tr>
              <a:tr h="702450">
                <a:tc gridSpan="5">
                  <a:txBody>
                    <a:bodyPr/>
                    <a:lstStyle/>
                    <a:p>
                      <a:endParaRPr lang="en-US" sz="1800" dirty="0"/>
                    </a:p>
                    <a:p>
                      <a:r>
                        <a:rPr lang="en-US" sz="2000" b="1" dirty="0"/>
                        <a:t>Contact College Board’s Colorado Field Team</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6034293"/>
                  </a:ext>
                </a:extLst>
              </a:tr>
              <a:tr h="1170750">
                <a:tc>
                  <a:txBody>
                    <a:bodyPr/>
                    <a:lstStyle/>
                    <a:p>
                      <a:r>
                        <a:rPr lang="en-US" sz="1800" dirty="0"/>
                        <a:t>Noah Hurianek</a:t>
                      </a:r>
                    </a:p>
                    <a:p>
                      <a:r>
                        <a:rPr lang="en-US" sz="1800" dirty="0"/>
                        <a:t>720-582-6735</a:t>
                      </a:r>
                    </a:p>
                    <a:p>
                      <a:r>
                        <a:rPr lang="en-US" sz="1800" dirty="0">
                          <a:hlinkClick r:id="rId6"/>
                        </a:rPr>
                        <a:t>nhurianek@collegeboard.org</a:t>
                      </a:r>
                      <a:endParaRPr lang="en-US" sz="1800" dirty="0"/>
                    </a:p>
                    <a:p>
                      <a:endParaRPr lang="en-US" sz="1800" dirty="0"/>
                    </a:p>
                  </a:txBody>
                  <a:tcPr/>
                </a:tc>
                <a:tc gridSpan="2">
                  <a:txBody>
                    <a:bodyPr/>
                    <a:lstStyle/>
                    <a:p>
                      <a:r>
                        <a:rPr lang="en-US" sz="1800" dirty="0"/>
                        <a:t>Sarah Orlowski</a:t>
                      </a:r>
                    </a:p>
                    <a:p>
                      <a:r>
                        <a:rPr lang="en-US" sz="1800" dirty="0"/>
                        <a:t>720-470-2343</a:t>
                      </a:r>
                    </a:p>
                    <a:p>
                      <a:r>
                        <a:rPr lang="en-US" sz="1800" dirty="0">
                          <a:hlinkClick r:id="rId7"/>
                        </a:rPr>
                        <a:t>sorlowski@collegeboard.org</a:t>
                      </a:r>
                      <a:endParaRPr lang="en-US" sz="1800" dirty="0"/>
                    </a:p>
                  </a:txBody>
                  <a:tcPr/>
                </a:tc>
                <a:tc hMerge="1">
                  <a:txBody>
                    <a:bodyPr/>
                    <a:lstStyle/>
                    <a:p>
                      <a:endParaRPr lang="en-US" sz="1800"/>
                    </a:p>
                  </a:txBody>
                  <a:tcPr/>
                </a:tc>
                <a:tc>
                  <a:txBody>
                    <a:bodyPr/>
                    <a:lstStyle/>
                    <a:p>
                      <a:endParaRPr lang="en-US" sz="1800" dirty="0"/>
                    </a:p>
                  </a:txBody>
                  <a:tcPr/>
                </a:tc>
                <a:tc>
                  <a:txBody>
                    <a:bodyPr/>
                    <a:lstStyle/>
                    <a:p>
                      <a:endParaRPr lang="en-US" sz="1800"/>
                    </a:p>
                  </a:txBody>
                  <a:tcPr/>
                </a:tc>
                <a:extLst>
                  <a:ext uri="{0D108BD9-81ED-4DB2-BD59-A6C34878D82A}">
                    <a16:rowId xmlns:a16="http://schemas.microsoft.com/office/drawing/2014/main" val="1947059697"/>
                  </a:ext>
                </a:extLst>
              </a:tr>
              <a:tr h="406975">
                <a:tc>
                  <a:txBody>
                    <a:bodyPr/>
                    <a:lstStyle/>
                    <a:p>
                      <a:endParaRPr lang="en-US" sz="1800" b="1"/>
                    </a:p>
                  </a:txBody>
                  <a:tcPr/>
                </a:tc>
                <a:tc gridSpan="2">
                  <a:txBody>
                    <a:bodyPr/>
                    <a:lstStyle/>
                    <a:p>
                      <a:endParaRPr lang="en-US" sz="1800" b="1"/>
                    </a:p>
                  </a:txBody>
                  <a:tcPr/>
                </a:tc>
                <a:tc hMerge="1">
                  <a:txBody>
                    <a:bodyPr/>
                    <a:lstStyle/>
                    <a:p>
                      <a:endParaRPr lang="en-US" sz="1800" b="1"/>
                    </a:p>
                  </a:txBody>
                  <a:tcPr/>
                </a:tc>
                <a:tc>
                  <a:txBody>
                    <a:bodyPr/>
                    <a:lstStyle/>
                    <a:p>
                      <a:endParaRPr lang="en-US" sz="1800" b="1" dirty="0"/>
                    </a:p>
                  </a:txBody>
                  <a:tcPr/>
                </a:tc>
                <a:tc>
                  <a:txBody>
                    <a:bodyPr/>
                    <a:lstStyle/>
                    <a:p>
                      <a:endParaRPr lang="en-US" sz="1800" b="1" dirty="0"/>
                    </a:p>
                  </a:txBody>
                  <a:tcPr/>
                </a:tc>
                <a:extLst>
                  <a:ext uri="{0D108BD9-81ED-4DB2-BD59-A6C34878D82A}">
                    <a16:rowId xmlns:a16="http://schemas.microsoft.com/office/drawing/2014/main" val="95994541"/>
                  </a:ext>
                </a:extLst>
              </a:tr>
            </a:tbl>
          </a:graphicData>
        </a:graphic>
      </p:graphicFrame>
    </p:spTree>
    <p:extLst>
      <p:ext uri="{BB962C8B-B14F-4D97-AF65-F5344CB8AC3E}">
        <p14:creationId xmlns:p14="http://schemas.microsoft.com/office/powerpoint/2010/main" val="4328846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86A0FBD-04E0-0425-A28B-32588778A65A}"/>
              </a:ext>
            </a:extLst>
          </p:cNvPr>
          <p:cNvSpPr>
            <a:spLocks noGrp="1"/>
          </p:cNvSpPr>
          <p:nvPr>
            <p:ph type="ctrTitle"/>
          </p:nvPr>
        </p:nvSpPr>
        <p:spPr/>
        <p:txBody>
          <a:bodyPr/>
          <a:lstStyle/>
          <a:p>
            <a:r>
              <a:rPr lang="en-US" dirty="0"/>
              <a:t>Thank you for your Time!</a:t>
            </a:r>
          </a:p>
        </p:txBody>
      </p:sp>
      <p:sp>
        <p:nvSpPr>
          <p:cNvPr id="4" name="Slide Number Placeholder 3">
            <a:extLst>
              <a:ext uri="{FF2B5EF4-FFF2-40B4-BE49-F238E27FC236}">
                <a16:creationId xmlns:a16="http://schemas.microsoft.com/office/drawing/2014/main" id="{AD5124F7-6CA3-52F6-7903-D7571D4FB9A6}"/>
              </a:ext>
            </a:extLst>
          </p:cNvPr>
          <p:cNvSpPr>
            <a:spLocks noGrp="1"/>
          </p:cNvSpPr>
          <p:nvPr>
            <p:ph type="sldNum" sz="quarter" idx="12"/>
          </p:nvPr>
        </p:nvSpPr>
        <p:spPr/>
        <p:txBody>
          <a:bodyPr/>
          <a:lstStyle/>
          <a:p>
            <a:fld id="{C479D5F6-EDCB-402A-AC08-4943A1820E8F}" type="slidenum">
              <a:rPr lang="en-US" smtClean="0"/>
              <a:pPr/>
              <a:t>36</a:t>
            </a:fld>
            <a:endParaRPr lang="en-US" dirty="0"/>
          </a:p>
        </p:txBody>
      </p:sp>
    </p:spTree>
    <p:extLst>
      <p:ext uri="{BB962C8B-B14F-4D97-AF65-F5344CB8AC3E}">
        <p14:creationId xmlns:p14="http://schemas.microsoft.com/office/powerpoint/2010/main" val="2607901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Bluebook Overview</a:t>
            </a:r>
            <a:br>
              <a:rPr lang="en-US" dirty="0"/>
            </a:br>
            <a:endParaRPr lang="en-US" dirty="0"/>
          </a:p>
        </p:txBody>
      </p:sp>
      <p:sp>
        <p:nvSpPr>
          <p:cNvPr id="3" name="Slide Number Placeholder 2"/>
          <p:cNvSpPr>
            <a:spLocks noGrp="1"/>
          </p:cNvSpPr>
          <p:nvPr>
            <p:ph type="sldNum" sz="quarter" idx="12"/>
          </p:nvPr>
        </p:nvSpPr>
        <p:spPr/>
        <p:txBody>
          <a:bodyPr/>
          <a:lstStyle/>
          <a:p>
            <a:fld id="{C479D5F6-EDCB-402A-AC08-4943A1820E8F}" type="slidenum">
              <a:rPr lang="en-US" smtClean="0"/>
              <a:pPr/>
              <a:t>4</a:t>
            </a:fld>
            <a:endParaRPr lang="en-US" dirty="0"/>
          </a:p>
        </p:txBody>
      </p:sp>
    </p:spTree>
    <p:extLst>
      <p:ext uri="{BB962C8B-B14F-4D97-AF65-F5344CB8AC3E}">
        <p14:creationId xmlns:p14="http://schemas.microsoft.com/office/powerpoint/2010/main" val="2748458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dirty="0">
                <a:latin typeface="+mn-lt"/>
              </a:rPr>
              <a:t>Colorado PSAT and SAT Window</a:t>
            </a:r>
            <a:endParaRPr lang="en-US" sz="3600" dirty="0">
              <a:solidFill>
                <a:schemeClr val="tx1"/>
              </a:solidFill>
              <a:latin typeface="+mn-lt"/>
            </a:endParaRPr>
          </a:p>
        </p:txBody>
      </p:sp>
      <p:graphicFrame>
        <p:nvGraphicFramePr>
          <p:cNvPr id="8" name="Content Placeholder 4"/>
          <p:cNvGraphicFramePr>
            <a:graphicFrameLocks/>
          </p:cNvGraphicFramePr>
          <p:nvPr>
            <p:extLst>
              <p:ext uri="{D42A27DB-BD31-4B8C-83A1-F6EECF244321}">
                <p14:modId xmlns:p14="http://schemas.microsoft.com/office/powerpoint/2010/main" val="2194864689"/>
              </p:ext>
            </p:extLst>
          </p:nvPr>
        </p:nvGraphicFramePr>
        <p:xfrm>
          <a:off x="443565" y="1563624"/>
          <a:ext cx="10995579" cy="4379975"/>
        </p:xfrm>
        <a:graphic>
          <a:graphicData uri="http://schemas.openxmlformats.org/drawingml/2006/table">
            <a:tbl>
              <a:tblPr firstRow="1" bandRow="1">
                <a:tableStyleId>{7E9639D4-E3E2-4D34-9284-5A2195B3D0D7}</a:tableStyleId>
              </a:tblPr>
              <a:tblGrid>
                <a:gridCol w="1876734">
                  <a:extLst>
                    <a:ext uri="{9D8B030D-6E8A-4147-A177-3AD203B41FA5}">
                      <a16:colId xmlns:a16="http://schemas.microsoft.com/office/drawing/2014/main" val="20000"/>
                    </a:ext>
                  </a:extLst>
                </a:gridCol>
                <a:gridCol w="1699087">
                  <a:extLst>
                    <a:ext uri="{9D8B030D-6E8A-4147-A177-3AD203B41FA5}">
                      <a16:colId xmlns:a16="http://schemas.microsoft.com/office/drawing/2014/main" val="20001"/>
                    </a:ext>
                  </a:extLst>
                </a:gridCol>
                <a:gridCol w="7419758">
                  <a:extLst>
                    <a:ext uri="{9D8B030D-6E8A-4147-A177-3AD203B41FA5}">
                      <a16:colId xmlns:a16="http://schemas.microsoft.com/office/drawing/2014/main" val="20002"/>
                    </a:ext>
                  </a:extLst>
                </a:gridCol>
              </a:tblGrid>
              <a:tr h="405369">
                <a:tc>
                  <a:txBody>
                    <a:bodyPr/>
                    <a:lstStyle/>
                    <a:p>
                      <a:pPr marL="0" marR="0" algn="ctr">
                        <a:spcBef>
                          <a:spcPts val="0"/>
                        </a:spcBef>
                        <a:spcAft>
                          <a:spcPts val="0"/>
                        </a:spcAft>
                      </a:pPr>
                      <a:r>
                        <a:rPr lang="en-US" sz="2000" dirty="0">
                          <a:effectLst/>
                        </a:rPr>
                        <a:t>Assessment</a:t>
                      </a:r>
                      <a:endParaRPr lang="en-US" sz="20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2000" dirty="0">
                          <a:effectLst/>
                        </a:rPr>
                        <a:t>Grade</a:t>
                      </a:r>
                      <a:endParaRPr lang="en-US" sz="20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2000" dirty="0">
                          <a:effectLst/>
                        </a:rPr>
                        <a:t>Administration Dates</a:t>
                      </a:r>
                      <a:endParaRPr lang="en-US" sz="20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0"/>
                  </a:ext>
                </a:extLst>
              </a:tr>
              <a:tr h="81074">
                <a:tc>
                  <a:txBody>
                    <a:bodyPr/>
                    <a:lstStyle/>
                    <a:p>
                      <a:pPr marL="0" marR="0" algn="ctr">
                        <a:spcBef>
                          <a:spcPts val="0"/>
                        </a:spcBef>
                        <a:spcAft>
                          <a:spcPts val="0"/>
                        </a:spcAft>
                      </a:pPr>
                      <a:endParaRPr lang="en-US" sz="400" dirty="0">
                        <a:effectLst/>
                      </a:endParaRPr>
                    </a:p>
                  </a:txBody>
                  <a:tcPr marL="68580" marR="68580" marT="0" marB="0" anchor="ctr"/>
                </a:tc>
                <a:tc>
                  <a:txBody>
                    <a:bodyPr/>
                    <a:lstStyle/>
                    <a:p>
                      <a:pPr marL="0" marR="0" algn="ctr">
                        <a:spcBef>
                          <a:spcPts val="0"/>
                        </a:spcBef>
                        <a:spcAft>
                          <a:spcPts val="0"/>
                        </a:spcAft>
                      </a:pPr>
                      <a:endParaRPr lang="en-US" sz="400" b="1" dirty="0">
                        <a:solidFill>
                          <a:schemeClr val="tx1">
                            <a:lumMod val="50000"/>
                          </a:schemeClr>
                        </a:solidFill>
                        <a:effectLst/>
                        <a:latin typeface="Calibri"/>
                        <a:ea typeface="Calibri"/>
                        <a:cs typeface="Times New Roman"/>
                      </a:endParaRPr>
                    </a:p>
                  </a:txBody>
                  <a:tcPr marL="68580" marR="68580" marT="0" marB="0" anchor="ctr"/>
                </a:tc>
                <a:tc>
                  <a:txBody>
                    <a:bodyPr/>
                    <a:lstStyle/>
                    <a:p>
                      <a:pPr algn="ctr"/>
                      <a:endParaRPr lang="en-US" sz="400" b="0" i="0" kern="1200" dirty="0">
                        <a:solidFill>
                          <a:srgbClr val="000000"/>
                        </a:solidFill>
                        <a:effectLst/>
                        <a:latin typeface="+mn-lt"/>
                        <a:ea typeface="+mn-ea"/>
                        <a:cs typeface="+mn-cs"/>
                      </a:endParaRPr>
                    </a:p>
                  </a:txBody>
                  <a:tcPr marL="0" marR="0" marT="0" marB="0" anchor="ctr"/>
                </a:tc>
                <a:extLst>
                  <a:ext uri="{0D108BD9-81ED-4DB2-BD59-A6C34878D82A}">
                    <a16:rowId xmlns:a16="http://schemas.microsoft.com/office/drawing/2014/main" val="10001"/>
                  </a:ext>
                </a:extLst>
              </a:tr>
              <a:tr h="1911027">
                <a:tc>
                  <a:txBody>
                    <a:bodyPr/>
                    <a:lstStyle/>
                    <a:p>
                      <a:pPr marL="0" marR="0" algn="ctr">
                        <a:spcBef>
                          <a:spcPts val="0"/>
                        </a:spcBef>
                        <a:spcAft>
                          <a:spcPts val="0"/>
                        </a:spcAft>
                      </a:pPr>
                      <a:r>
                        <a:rPr lang="en-US" sz="1800" dirty="0">
                          <a:effectLst/>
                        </a:rPr>
                        <a:t>PSAT 8/9</a:t>
                      </a:r>
                    </a:p>
                    <a:p>
                      <a:pPr marL="0" marR="0" algn="ctr">
                        <a:spcBef>
                          <a:spcPts val="0"/>
                        </a:spcBef>
                        <a:spcAft>
                          <a:spcPts val="0"/>
                        </a:spcAft>
                      </a:pPr>
                      <a:endParaRPr lang="en-US" sz="1800" dirty="0">
                        <a:effectLst/>
                      </a:endParaRPr>
                    </a:p>
                    <a:p>
                      <a:pPr marL="0" marR="0" algn="ctr">
                        <a:spcBef>
                          <a:spcPts val="0"/>
                        </a:spcBef>
                        <a:spcAft>
                          <a:spcPts val="0"/>
                        </a:spcAft>
                      </a:pPr>
                      <a:r>
                        <a:rPr lang="en-US" sz="1800" dirty="0">
                          <a:effectLst/>
                        </a:rPr>
                        <a:t>PSAT 10</a:t>
                      </a:r>
                      <a:endParaRPr lang="en-US" sz="1800" dirty="0">
                        <a:effectLst/>
                        <a:latin typeface="+mn-lt"/>
                      </a:endParaRPr>
                    </a:p>
                  </a:txBody>
                  <a:tcPr marL="68580" marR="68580" marT="0" marB="0" anchor="ctr"/>
                </a:tc>
                <a:tc>
                  <a:txBody>
                    <a:bodyPr/>
                    <a:lstStyle/>
                    <a:p>
                      <a:pPr marL="0" marR="0" algn="ctr">
                        <a:spcBef>
                          <a:spcPts val="0"/>
                        </a:spcBef>
                        <a:spcAft>
                          <a:spcPts val="0"/>
                        </a:spcAft>
                      </a:pPr>
                      <a:r>
                        <a:rPr lang="en-US" sz="1800" dirty="0">
                          <a:effectLst/>
                        </a:rPr>
                        <a:t>9</a:t>
                      </a:r>
                    </a:p>
                    <a:p>
                      <a:pPr marL="0" marR="0" algn="ctr">
                        <a:spcBef>
                          <a:spcPts val="0"/>
                        </a:spcBef>
                        <a:spcAft>
                          <a:spcPts val="0"/>
                        </a:spcAft>
                      </a:pPr>
                      <a:endParaRPr lang="en-US" sz="1800" dirty="0">
                        <a:effectLst/>
                      </a:endParaRPr>
                    </a:p>
                    <a:p>
                      <a:pPr marL="0" marR="0" algn="ctr">
                        <a:spcBef>
                          <a:spcPts val="0"/>
                        </a:spcBef>
                        <a:spcAft>
                          <a:spcPts val="0"/>
                        </a:spcAft>
                      </a:pPr>
                      <a:r>
                        <a:rPr lang="en-US" sz="1800" dirty="0">
                          <a:effectLst/>
                        </a:rPr>
                        <a:t>10</a:t>
                      </a:r>
                      <a:endParaRPr lang="en-US" sz="1800" b="1" dirty="0">
                        <a:solidFill>
                          <a:schemeClr val="tx1">
                            <a:lumMod val="50000"/>
                          </a:schemeClr>
                        </a:solidFill>
                        <a:effectLst/>
                        <a:latin typeface="+mn-lt"/>
                        <a:ea typeface="Calibri"/>
                        <a:cs typeface="Times New Roman"/>
                      </a:endParaRPr>
                    </a:p>
                  </a:txBody>
                  <a:tcPr marL="68580" marR="68580" marT="0" marB="0" anchor="ctr"/>
                </a:tc>
                <a:tc>
                  <a:txBody>
                    <a:bodyPr/>
                    <a:lstStyle/>
                    <a:p>
                      <a:pPr algn="ctr"/>
                      <a:r>
                        <a:rPr lang="en-US" dirty="0"/>
                        <a:t>April 15 - April 26, 2024</a:t>
                      </a:r>
                    </a:p>
                    <a:p>
                      <a:pPr algn="ctr"/>
                      <a:r>
                        <a:rPr lang="en-US" sz="1800" b="0" kern="1200" dirty="0">
                          <a:solidFill>
                            <a:schemeClr val="tx1"/>
                          </a:solidFill>
                          <a:effectLst/>
                        </a:rPr>
                        <a:t>Primary and make-up dates may be selected based on school preference within this window</a:t>
                      </a:r>
                      <a:endParaRPr lang="en-US" sz="1800" b="0" i="0" kern="1200" dirty="0">
                        <a:solidFill>
                          <a:schemeClr val="tx1"/>
                        </a:solidFill>
                        <a:effectLst/>
                        <a:latin typeface="+mn-lt"/>
                        <a:ea typeface="+mn-ea"/>
                        <a:cs typeface="+mn-cs"/>
                      </a:endParaRPr>
                    </a:p>
                  </a:txBody>
                  <a:tcPr marL="0" marR="0" marT="0" marB="0" anchor="ctr"/>
                </a:tc>
                <a:extLst>
                  <a:ext uri="{0D108BD9-81ED-4DB2-BD59-A6C34878D82A}">
                    <a16:rowId xmlns:a16="http://schemas.microsoft.com/office/drawing/2014/main" val="10002"/>
                  </a:ext>
                </a:extLst>
              </a:tr>
              <a:tr h="1982505">
                <a:tc>
                  <a:txBody>
                    <a:bodyPr/>
                    <a:lstStyle/>
                    <a:p>
                      <a:pPr marL="0" marR="0" algn="ctr">
                        <a:spcBef>
                          <a:spcPts val="0"/>
                        </a:spcBef>
                        <a:spcAft>
                          <a:spcPts val="0"/>
                        </a:spcAft>
                      </a:pPr>
                      <a:r>
                        <a:rPr lang="en-US" sz="1800" dirty="0">
                          <a:effectLst/>
                        </a:rPr>
                        <a:t>SAT</a:t>
                      </a:r>
                      <a:endParaRPr lang="en-US" sz="1800" b="1" dirty="0">
                        <a:solidFill>
                          <a:schemeClr val="tx1">
                            <a:lumMod val="50000"/>
                          </a:schemeClr>
                        </a:solidFill>
                        <a:effectLst/>
                        <a:latin typeface="+mn-lt"/>
                        <a:ea typeface="Calibri"/>
                        <a:cs typeface="Times New Roman"/>
                      </a:endParaRPr>
                    </a:p>
                  </a:txBody>
                  <a:tcPr marL="68580" marR="68580" marT="0" marB="0" anchor="ctr"/>
                </a:tc>
                <a:tc>
                  <a:txBody>
                    <a:bodyPr/>
                    <a:lstStyle/>
                    <a:p>
                      <a:pPr marL="0" marR="0" algn="ctr">
                        <a:spcBef>
                          <a:spcPts val="0"/>
                        </a:spcBef>
                        <a:spcAft>
                          <a:spcPts val="0"/>
                        </a:spcAft>
                      </a:pPr>
                      <a:r>
                        <a:rPr lang="en-US" sz="1800" dirty="0">
                          <a:effectLst/>
                        </a:rPr>
                        <a:t>11</a:t>
                      </a:r>
                      <a:endParaRPr lang="en-US" sz="1800" b="1" dirty="0">
                        <a:solidFill>
                          <a:schemeClr val="tx1">
                            <a:lumMod val="50000"/>
                          </a:schemeClr>
                        </a:solidFill>
                        <a:effectLst/>
                        <a:latin typeface="+mn-lt"/>
                        <a:ea typeface="Calibri"/>
                        <a:cs typeface="Times New Roman"/>
                      </a:endParaRPr>
                    </a:p>
                  </a:txBody>
                  <a:tcPr marL="68580" marR="68580" marT="0" marB="0" anchor="ctr"/>
                </a:tc>
                <a:tc>
                  <a:txBody>
                    <a:bodyPr/>
                    <a:lstStyle/>
                    <a:p>
                      <a:pPr algn="ctr"/>
                      <a:r>
                        <a:rPr lang="en-US" dirty="0"/>
                        <a:t>April 15 - April 26, 2024</a:t>
                      </a:r>
                    </a:p>
                    <a:p>
                      <a:pPr algn="ctr"/>
                      <a:r>
                        <a:rPr lang="en-US" sz="1800" b="0" kern="1200" dirty="0">
                          <a:solidFill>
                            <a:schemeClr val="tx1"/>
                          </a:solidFill>
                          <a:effectLst/>
                        </a:rPr>
                        <a:t>Primary and make-up dates may be selected based on school preference within this window</a:t>
                      </a:r>
                      <a:endParaRPr lang="en-US" sz="1800" b="0" i="0" kern="1200" dirty="0">
                        <a:solidFill>
                          <a:schemeClr val="tx1"/>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225040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descr="Spring 2024 SAT and PSAT testing in the Colorado Resource Repository, including recorded webinars, presentation decks, manuals and other publications, and an archive of email communications.&#10;">
            <a:extLst>
              <a:ext uri="{FF2B5EF4-FFF2-40B4-BE49-F238E27FC236}">
                <a16:creationId xmlns:a16="http://schemas.microsoft.com/office/drawing/2014/main" id="{260CDC05-58D7-AE7D-54F2-1F097A1A8300}"/>
              </a:ext>
            </a:extLst>
          </p:cNvPr>
          <p:cNvSpPr>
            <a:spLocks noGrp="1"/>
          </p:cNvSpPr>
          <p:nvPr>
            <p:ph sz="half" idx="1"/>
          </p:nvPr>
        </p:nvSpPr>
        <p:spPr>
          <a:xfrm>
            <a:off x="332873" y="1554480"/>
            <a:ext cx="5686927" cy="4351338"/>
          </a:xfrm>
        </p:spPr>
        <p:txBody>
          <a:bodyPr/>
          <a:lstStyle/>
          <a:p>
            <a:pPr marL="0" indent="0">
              <a:buNone/>
            </a:pPr>
            <a:r>
              <a:rPr lang="en-US" sz="2400" dirty="0">
                <a:latin typeface="Roboto" panose="02000000000000000000" pitchFamily="2" charset="0"/>
                <a:ea typeface="Roboto" panose="02000000000000000000" pitchFamily="2" charset="0"/>
                <a:cs typeface="Roboto" panose="02000000000000000000" pitchFamily="2" charset="0"/>
              </a:rPr>
              <a:t>Access resources to support Spring 2024 SAT and PSAT testing in the </a:t>
            </a:r>
            <a:r>
              <a:rPr lang="en-US" sz="2400" dirty="0">
                <a:solidFill>
                  <a:srgbClr val="0070C0"/>
                </a:solidFill>
                <a:latin typeface="Roboto" panose="02000000000000000000" pitchFamily="2" charset="0"/>
                <a:ea typeface="Roboto" panose="02000000000000000000" pitchFamily="2" charset="0"/>
                <a:cs typeface="Roboto" panose="02000000000000000000" pitchFamily="2" charset="0"/>
                <a:hlinkClick r:id="rId2">
                  <a:extLst>
                    <a:ext uri="{A12FA001-AC4F-418D-AE19-62706E023703}">
                      <ahyp:hlinkClr xmlns:ahyp="http://schemas.microsoft.com/office/drawing/2018/hyperlinkcolor" val="tx"/>
                    </a:ext>
                  </a:extLst>
                </a:hlinkClick>
              </a:rPr>
              <a:t>Colorado Resource Repository</a:t>
            </a:r>
            <a:r>
              <a:rPr lang="en-US" sz="2400" dirty="0">
                <a:latin typeface="Roboto" panose="02000000000000000000" pitchFamily="2" charset="0"/>
                <a:ea typeface="Roboto" panose="02000000000000000000" pitchFamily="2" charset="0"/>
                <a:cs typeface="Roboto" panose="02000000000000000000" pitchFamily="2" charset="0"/>
              </a:rPr>
              <a:t>, including recorded webinars, presentation decks, manuals and other publications, and an archive of email communications.</a:t>
            </a:r>
            <a:endParaRPr lang="en-US" altLang="zh-CN" sz="2400" dirty="0">
              <a:latin typeface="Roboto" panose="02000000000000000000" pitchFamily="2" charset="0"/>
              <a:ea typeface="Roboto" panose="02000000000000000000" pitchFamily="2" charset="0"/>
              <a:cs typeface="Roboto" panose="02000000000000000000" pitchFamily="2" charset="0"/>
            </a:endParaRPr>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6</a:t>
            </a:fld>
            <a:endParaRPr lang="en-US" dirty="0"/>
          </a:p>
        </p:txBody>
      </p:sp>
      <p:sp>
        <p:nvSpPr>
          <p:cNvPr id="6" name="Title 5">
            <a:extLst>
              <a:ext uri="{FF2B5EF4-FFF2-40B4-BE49-F238E27FC236}">
                <a16:creationId xmlns:a16="http://schemas.microsoft.com/office/drawing/2014/main" id="{48296983-44AD-AD27-FD25-F69991EFEE78}"/>
              </a:ext>
            </a:extLst>
          </p:cNvPr>
          <p:cNvSpPr>
            <a:spLocks noGrp="1"/>
          </p:cNvSpPr>
          <p:nvPr>
            <p:ph type="title"/>
          </p:nvPr>
        </p:nvSpPr>
        <p:spPr/>
        <p:txBody>
          <a:bodyPr/>
          <a:lstStyle/>
          <a:p>
            <a:r>
              <a:rPr lang="en-US" sz="2800" dirty="0"/>
              <a:t>Colorado Resource Repository</a:t>
            </a:r>
            <a:endParaRPr lang="en-US" dirty="0"/>
          </a:p>
        </p:txBody>
      </p:sp>
      <p:pic>
        <p:nvPicPr>
          <p:cNvPr id="9" name="Content Placeholder 8" descr="screenshot of ">
            <a:extLst>
              <a:ext uri="{FF2B5EF4-FFF2-40B4-BE49-F238E27FC236}">
                <a16:creationId xmlns:a16="http://schemas.microsoft.com/office/drawing/2014/main" id="{8ADF7FFB-4388-BAA3-CEBC-A288EBF97CFC}"/>
              </a:ext>
            </a:extLst>
          </p:cNvPr>
          <p:cNvPicPr>
            <a:picLocks noGrp="1" noChangeAspect="1"/>
          </p:cNvPicPr>
          <p:nvPr>
            <p:ph sz="half" idx="2"/>
          </p:nvPr>
        </p:nvPicPr>
        <p:blipFill>
          <a:blip r:embed="rId3"/>
          <a:stretch>
            <a:fillRect/>
          </a:stretch>
        </p:blipFill>
        <p:spPr>
          <a:xfrm>
            <a:off x="6096000" y="1896703"/>
            <a:ext cx="5972928" cy="3064593"/>
          </a:xfrm>
          <a:prstGeom prst="rect">
            <a:avLst/>
          </a:prstGeom>
          <a:ln>
            <a:solidFill>
              <a:schemeClr val="accent3"/>
            </a:solidFill>
          </a:ln>
        </p:spPr>
      </p:pic>
    </p:spTree>
    <p:extLst>
      <p:ext uri="{BB962C8B-B14F-4D97-AF65-F5344CB8AC3E}">
        <p14:creationId xmlns:p14="http://schemas.microsoft.com/office/powerpoint/2010/main" val="3613651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6E72-E948-3A5D-0EEC-5505CFF3A2D9}"/>
              </a:ext>
            </a:extLst>
          </p:cNvPr>
          <p:cNvSpPr>
            <a:spLocks noGrp="1"/>
          </p:cNvSpPr>
          <p:nvPr>
            <p:ph type="title"/>
          </p:nvPr>
        </p:nvSpPr>
        <p:spPr/>
        <p:txBody>
          <a:bodyPr/>
          <a:lstStyle/>
          <a:p>
            <a:r>
              <a:rPr lang="en-US" dirty="0"/>
              <a:t>About Bluebook Digital Testing</a:t>
            </a:r>
          </a:p>
        </p:txBody>
      </p:sp>
      <p:sp>
        <p:nvSpPr>
          <p:cNvPr id="3" name="Content Placeholder 2">
            <a:extLst>
              <a:ext uri="{FF2B5EF4-FFF2-40B4-BE49-F238E27FC236}">
                <a16:creationId xmlns:a16="http://schemas.microsoft.com/office/drawing/2014/main" id="{9B07160B-B000-AFE8-7514-950E7E7DEC61}"/>
              </a:ext>
            </a:extLst>
          </p:cNvPr>
          <p:cNvSpPr>
            <a:spLocks noGrp="1"/>
          </p:cNvSpPr>
          <p:nvPr>
            <p:ph idx="1"/>
          </p:nvPr>
        </p:nvSpPr>
        <p:spPr>
          <a:xfrm>
            <a:off x="443564" y="1353312"/>
            <a:ext cx="11571651" cy="4919472"/>
          </a:xfrm>
        </p:spPr>
        <p:txBody>
          <a:bodyPr/>
          <a:lstStyle/>
          <a:p>
            <a:pPr marL="0" indent="0">
              <a:buNone/>
            </a:pPr>
            <a:r>
              <a:rPr lang="en-US" b="1" dirty="0"/>
              <a:t>Content is downloaded at the form level and not the item level</a:t>
            </a:r>
          </a:p>
          <a:p>
            <a:pPr lvl="1"/>
            <a:r>
              <a:rPr lang="en-US" dirty="0"/>
              <a:t>All student test content will be downloaded when the student authenticates.</a:t>
            </a:r>
          </a:p>
          <a:p>
            <a:pPr lvl="1"/>
            <a:r>
              <a:rPr lang="en-US" dirty="0"/>
              <a:t>Adaptive assessment means three forms will be downloaded: Initial, form A, and form B.</a:t>
            </a:r>
          </a:p>
          <a:p>
            <a:pPr lvl="1"/>
            <a:r>
              <a:rPr lang="en-US" dirty="0"/>
              <a:t>Once content has been downloaded, testing can continue without internet connectivity.</a:t>
            </a:r>
          </a:p>
          <a:p>
            <a:pPr lvl="1"/>
            <a:r>
              <a:rPr lang="en-US" dirty="0"/>
              <a:t>Student must have internet connectivity to upload answer files and submit the assessment.</a:t>
            </a:r>
          </a:p>
          <a:p>
            <a:pPr marL="0" indent="0">
              <a:buNone/>
            </a:pPr>
            <a:r>
              <a:rPr lang="en-US" b="1" dirty="0"/>
              <a:t>Answer files are continually uploaded to College Board.</a:t>
            </a:r>
          </a:p>
          <a:p>
            <a:pPr lvl="1"/>
            <a:r>
              <a:rPr lang="en-US" dirty="0"/>
              <a:t>Answer files are transferred to College Board on periodic intervals or “heartbeats” with continued internet connectivity. </a:t>
            </a:r>
          </a:p>
          <a:p>
            <a:pPr lvl="1"/>
            <a:r>
              <a:rPr lang="en-US" dirty="0"/>
              <a:t>This allows a student to switch devices in the event of a device failure or power loss. </a:t>
            </a:r>
          </a:p>
          <a:p>
            <a:pPr lvl="1"/>
            <a:r>
              <a:rPr lang="en-US" dirty="0"/>
              <a:t>The student’s process is tracked and can be viewed by the test administrator.</a:t>
            </a:r>
          </a:p>
          <a:p>
            <a:pPr marL="0" indent="0">
              <a:buNone/>
            </a:pPr>
            <a:r>
              <a:rPr lang="en-US" b="1" dirty="0"/>
              <a:t>Bluebook requires operating system (OS) accessibility features for some accommodations</a:t>
            </a:r>
          </a:p>
          <a:p>
            <a:pPr lvl="1"/>
            <a:r>
              <a:rPr lang="en-US" dirty="0"/>
              <a:t>This may require additional device configuration. i.e., Chromebook floating accessibility menu or third-party accessibility software.</a:t>
            </a:r>
          </a:p>
        </p:txBody>
      </p:sp>
    </p:spTree>
    <p:extLst>
      <p:ext uri="{BB962C8B-B14F-4D97-AF65-F5344CB8AC3E}">
        <p14:creationId xmlns:p14="http://schemas.microsoft.com/office/powerpoint/2010/main" val="353008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E732B-F381-B659-736B-F05DFB77AA91}"/>
              </a:ext>
            </a:extLst>
          </p:cNvPr>
          <p:cNvSpPr>
            <a:spLocks noGrp="1"/>
          </p:cNvSpPr>
          <p:nvPr>
            <p:ph type="title"/>
          </p:nvPr>
        </p:nvSpPr>
        <p:spPr/>
        <p:txBody>
          <a:bodyPr/>
          <a:lstStyle/>
          <a:p>
            <a:r>
              <a:rPr lang="en-US" sz="3600" dirty="0">
                <a:latin typeface="+mn-lt"/>
              </a:rPr>
              <a:t>Digital</a:t>
            </a:r>
            <a:r>
              <a:rPr lang="en-US" dirty="0"/>
              <a:t> </a:t>
            </a:r>
            <a:r>
              <a:rPr lang="en-US" sz="3600" dirty="0">
                <a:latin typeface="+mn-lt"/>
              </a:rPr>
              <a:t>Testing</a:t>
            </a:r>
            <a:r>
              <a:rPr lang="en-US" dirty="0"/>
              <a:t> </a:t>
            </a:r>
            <a:r>
              <a:rPr lang="en-US" sz="3600" dirty="0">
                <a:latin typeface="+mn-lt"/>
              </a:rPr>
              <a:t>Preview</a:t>
            </a:r>
          </a:p>
        </p:txBody>
      </p:sp>
      <p:sp>
        <p:nvSpPr>
          <p:cNvPr id="3" name="Content Placeholder 2">
            <a:extLst>
              <a:ext uri="{FF2B5EF4-FFF2-40B4-BE49-F238E27FC236}">
                <a16:creationId xmlns:a16="http://schemas.microsoft.com/office/drawing/2014/main" id="{473B6BFF-2468-06B1-C954-4B94951D8B1E}"/>
              </a:ext>
            </a:extLst>
          </p:cNvPr>
          <p:cNvSpPr>
            <a:spLocks noGrp="1"/>
          </p:cNvSpPr>
          <p:nvPr>
            <p:ph idx="1"/>
          </p:nvPr>
        </p:nvSpPr>
        <p:spPr>
          <a:xfrm>
            <a:off x="443565" y="1554356"/>
            <a:ext cx="10515600" cy="4351338"/>
          </a:xfrm>
        </p:spPr>
        <p:txBody>
          <a:bodyPr>
            <a:normAutofit/>
          </a:bodyPr>
          <a:lstStyle/>
          <a:p>
            <a:r>
              <a:rPr lang="en-US" dirty="0"/>
              <a:t>Test Form: PSAT 9, PSAT 10 and SAT tests will be presented in a digital format through the Bluebook app</a:t>
            </a:r>
          </a:p>
          <a:p>
            <a:pPr lvl="1"/>
            <a:r>
              <a:rPr lang="en-US" dirty="0"/>
              <a:t>Paper-based testing will be reserved for accommodated students only</a:t>
            </a:r>
          </a:p>
          <a:p>
            <a:r>
              <a:rPr lang="en-US" dirty="0"/>
              <a:t>Digital testing platforms</a:t>
            </a:r>
          </a:p>
          <a:p>
            <a:pPr lvl="1"/>
            <a:r>
              <a:rPr lang="en-US" dirty="0"/>
              <a:t>Test Day Toolkit – Test administration site used by testing staff</a:t>
            </a:r>
          </a:p>
          <a:p>
            <a:pPr lvl="1"/>
            <a:r>
              <a:rPr lang="en-US" dirty="0"/>
              <a:t>Bluebook – Testing application used by students</a:t>
            </a:r>
          </a:p>
          <a:p>
            <a:r>
              <a:rPr lang="en-US" dirty="0"/>
              <a:t>Test Structure</a:t>
            </a:r>
          </a:p>
          <a:p>
            <a:pPr marL="457200" lvl="1" indent="0">
              <a:buNone/>
            </a:pPr>
            <a:endParaRPr lang="en-US" dirty="0"/>
          </a:p>
          <a:p>
            <a:endParaRPr lang="en-US" dirty="0"/>
          </a:p>
          <a:p>
            <a:endParaRPr lang="en-US" dirty="0"/>
          </a:p>
        </p:txBody>
      </p:sp>
      <p:graphicFrame>
        <p:nvGraphicFramePr>
          <p:cNvPr id="5" name="Table 5">
            <a:extLst>
              <a:ext uri="{FF2B5EF4-FFF2-40B4-BE49-F238E27FC236}">
                <a16:creationId xmlns:a16="http://schemas.microsoft.com/office/drawing/2014/main" id="{8DEBBB1A-B10A-C22B-B4FF-63A20FE5AE84}"/>
              </a:ext>
            </a:extLst>
          </p:cNvPr>
          <p:cNvGraphicFramePr>
            <a:graphicFrameLocks noGrp="1"/>
          </p:cNvGraphicFramePr>
          <p:nvPr>
            <p:extLst>
              <p:ext uri="{D42A27DB-BD31-4B8C-83A1-F6EECF244321}">
                <p14:modId xmlns:p14="http://schemas.microsoft.com/office/powerpoint/2010/main" val="3721882119"/>
              </p:ext>
            </p:extLst>
          </p:nvPr>
        </p:nvGraphicFramePr>
        <p:xfrm>
          <a:off x="2378794" y="4369298"/>
          <a:ext cx="7886700" cy="1734417"/>
        </p:xfrm>
        <a:graphic>
          <a:graphicData uri="http://schemas.openxmlformats.org/drawingml/2006/table">
            <a:tbl>
              <a:tblPr firstRow="1" bandRow="1">
                <a:tableStyleId>{7E9639D4-E3E2-4D34-9284-5A2195B3D0D7}</a:tableStyleId>
              </a:tblPr>
              <a:tblGrid>
                <a:gridCol w="1971675">
                  <a:extLst>
                    <a:ext uri="{9D8B030D-6E8A-4147-A177-3AD203B41FA5}">
                      <a16:colId xmlns:a16="http://schemas.microsoft.com/office/drawing/2014/main" val="3257003984"/>
                    </a:ext>
                  </a:extLst>
                </a:gridCol>
                <a:gridCol w="2059939">
                  <a:extLst>
                    <a:ext uri="{9D8B030D-6E8A-4147-A177-3AD203B41FA5}">
                      <a16:colId xmlns:a16="http://schemas.microsoft.com/office/drawing/2014/main" val="148663030"/>
                    </a:ext>
                  </a:extLst>
                </a:gridCol>
                <a:gridCol w="1401273">
                  <a:extLst>
                    <a:ext uri="{9D8B030D-6E8A-4147-A177-3AD203B41FA5}">
                      <a16:colId xmlns:a16="http://schemas.microsoft.com/office/drawing/2014/main" val="2532180491"/>
                    </a:ext>
                  </a:extLst>
                </a:gridCol>
                <a:gridCol w="2453813">
                  <a:extLst>
                    <a:ext uri="{9D8B030D-6E8A-4147-A177-3AD203B41FA5}">
                      <a16:colId xmlns:a16="http://schemas.microsoft.com/office/drawing/2014/main" val="2021033074"/>
                    </a:ext>
                  </a:extLst>
                </a:gridCol>
              </a:tblGrid>
              <a:tr h="367142">
                <a:tc>
                  <a:txBody>
                    <a:bodyPr/>
                    <a:lstStyle/>
                    <a:p>
                      <a:pPr algn="ctr"/>
                      <a:r>
                        <a:rPr lang="en-US" dirty="0"/>
                        <a:t>Test Section</a:t>
                      </a:r>
                    </a:p>
                  </a:txBody>
                  <a:tcPr/>
                </a:tc>
                <a:tc>
                  <a:txBody>
                    <a:bodyPr/>
                    <a:lstStyle/>
                    <a:p>
                      <a:pPr algn="ctr"/>
                      <a:r>
                        <a:rPr lang="en-US" dirty="0"/>
                        <a:t>Number of Questions</a:t>
                      </a:r>
                    </a:p>
                  </a:txBody>
                  <a:tcPr/>
                </a:tc>
                <a:tc>
                  <a:txBody>
                    <a:bodyPr/>
                    <a:lstStyle/>
                    <a:p>
                      <a:pPr algn="ctr"/>
                      <a:r>
                        <a:rPr lang="en-US" dirty="0"/>
                        <a:t>Time Limit</a:t>
                      </a:r>
                    </a:p>
                  </a:txBody>
                  <a:tcPr/>
                </a:tc>
                <a:tc>
                  <a:txBody>
                    <a:bodyPr/>
                    <a:lstStyle/>
                    <a:p>
                      <a:pPr algn="ctr"/>
                      <a:r>
                        <a:rPr lang="en-US" dirty="0"/>
                        <a:t>Assessment</a:t>
                      </a:r>
                    </a:p>
                  </a:txBody>
                  <a:tcPr/>
                </a:tc>
                <a:extLst>
                  <a:ext uri="{0D108BD9-81ED-4DB2-BD59-A6C34878D82A}">
                    <a16:rowId xmlns:a16="http://schemas.microsoft.com/office/drawing/2014/main" val="1167445626"/>
                  </a:ext>
                </a:extLst>
              </a:tr>
              <a:tr h="360053">
                <a:tc>
                  <a:txBody>
                    <a:bodyPr/>
                    <a:lstStyle/>
                    <a:p>
                      <a:r>
                        <a:rPr lang="en-US" sz="1600" dirty="0"/>
                        <a:t>Reading &amp; Writing</a:t>
                      </a:r>
                    </a:p>
                  </a:txBody>
                  <a:tcPr/>
                </a:tc>
                <a:tc>
                  <a:txBody>
                    <a:bodyPr/>
                    <a:lstStyle/>
                    <a:p>
                      <a:r>
                        <a:rPr lang="en-US" sz="1600" dirty="0"/>
                        <a:t>54 questions</a:t>
                      </a:r>
                    </a:p>
                  </a:txBody>
                  <a:tcPr/>
                </a:tc>
                <a:tc>
                  <a:txBody>
                    <a:bodyPr/>
                    <a:lstStyle/>
                    <a:p>
                      <a:r>
                        <a:rPr lang="en-US" sz="1600" dirty="0"/>
                        <a:t>64 minutes</a:t>
                      </a:r>
                    </a:p>
                  </a:txBody>
                  <a:tcPr/>
                </a:tc>
                <a:tc>
                  <a:txBody>
                    <a:bodyPr/>
                    <a:lstStyle/>
                    <a:p>
                      <a:r>
                        <a:rPr lang="en-US" sz="1600" dirty="0"/>
                        <a:t>PSAT 9, PSAT 10 &amp; SAT</a:t>
                      </a:r>
                    </a:p>
                  </a:txBody>
                  <a:tcPr/>
                </a:tc>
                <a:extLst>
                  <a:ext uri="{0D108BD9-81ED-4DB2-BD59-A6C34878D82A}">
                    <a16:rowId xmlns:a16="http://schemas.microsoft.com/office/drawing/2014/main" val="243068990"/>
                  </a:ext>
                </a:extLst>
              </a:tr>
              <a:tr h="367142">
                <a:tc>
                  <a:txBody>
                    <a:bodyPr/>
                    <a:lstStyle/>
                    <a:p>
                      <a:r>
                        <a:rPr lang="en-US" sz="1600" dirty="0"/>
                        <a:t>Math</a:t>
                      </a:r>
                    </a:p>
                  </a:txBody>
                  <a:tcPr/>
                </a:tc>
                <a:tc>
                  <a:txBody>
                    <a:bodyPr/>
                    <a:lstStyle/>
                    <a:p>
                      <a:r>
                        <a:rPr lang="en-US" sz="1600" dirty="0"/>
                        <a:t>44 questions</a:t>
                      </a:r>
                    </a:p>
                  </a:txBody>
                  <a:tcPr/>
                </a:tc>
                <a:tc>
                  <a:txBody>
                    <a:bodyPr/>
                    <a:lstStyle/>
                    <a:p>
                      <a:r>
                        <a:rPr lang="en-US" sz="1600" dirty="0"/>
                        <a:t>70 minutes</a:t>
                      </a:r>
                    </a:p>
                  </a:txBody>
                  <a:tcPr/>
                </a:tc>
                <a:tc>
                  <a:txBody>
                    <a:bodyPr/>
                    <a:lstStyle/>
                    <a:p>
                      <a:r>
                        <a:rPr lang="en-US" sz="1600" dirty="0"/>
                        <a:t>PSAT 9, PSAT 10 &amp; SAT</a:t>
                      </a:r>
                    </a:p>
                  </a:txBody>
                  <a:tcPr/>
                </a:tc>
                <a:extLst>
                  <a:ext uri="{0D108BD9-81ED-4DB2-BD59-A6C34878D82A}">
                    <a16:rowId xmlns:a16="http://schemas.microsoft.com/office/drawing/2014/main" val="3143084235"/>
                  </a:ext>
                </a:extLst>
              </a:tr>
              <a:tr h="367142">
                <a:tc>
                  <a:txBody>
                    <a:bodyPr/>
                    <a:lstStyle/>
                    <a:p>
                      <a:r>
                        <a:rPr lang="en-US" sz="1600" dirty="0"/>
                        <a:t>Essay (optional)</a:t>
                      </a:r>
                    </a:p>
                  </a:txBody>
                  <a:tcPr/>
                </a:tc>
                <a:tc>
                  <a:txBody>
                    <a:bodyPr/>
                    <a:lstStyle/>
                    <a:p>
                      <a:r>
                        <a:rPr lang="en-US" sz="1600" dirty="0"/>
                        <a:t>1 prompt</a:t>
                      </a:r>
                    </a:p>
                  </a:txBody>
                  <a:tcPr/>
                </a:tc>
                <a:tc>
                  <a:txBody>
                    <a:bodyPr/>
                    <a:lstStyle/>
                    <a:p>
                      <a:r>
                        <a:rPr lang="en-US" sz="1600" dirty="0"/>
                        <a:t>50 minutes</a:t>
                      </a:r>
                    </a:p>
                  </a:txBody>
                  <a:tcPr/>
                </a:tc>
                <a:tc>
                  <a:txBody>
                    <a:bodyPr/>
                    <a:lstStyle/>
                    <a:p>
                      <a:r>
                        <a:rPr lang="en-US" sz="1600" dirty="0"/>
                        <a:t>SAT only</a:t>
                      </a:r>
                    </a:p>
                  </a:txBody>
                  <a:tcPr/>
                </a:tc>
                <a:extLst>
                  <a:ext uri="{0D108BD9-81ED-4DB2-BD59-A6C34878D82A}">
                    <a16:rowId xmlns:a16="http://schemas.microsoft.com/office/drawing/2014/main" val="286895103"/>
                  </a:ext>
                </a:extLst>
              </a:tr>
            </a:tbl>
          </a:graphicData>
        </a:graphic>
      </p:graphicFrame>
    </p:spTree>
    <p:extLst>
      <p:ext uri="{BB962C8B-B14F-4D97-AF65-F5344CB8AC3E}">
        <p14:creationId xmlns:p14="http://schemas.microsoft.com/office/powerpoint/2010/main" val="894207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Network Preparation</a:t>
            </a:r>
            <a:br>
              <a:rPr lang="en-US" dirty="0"/>
            </a:br>
            <a:br>
              <a:rPr lang="en-US" dirty="0"/>
            </a:br>
            <a:endParaRPr lang="en-US" dirty="0"/>
          </a:p>
        </p:txBody>
      </p:sp>
      <p:sp>
        <p:nvSpPr>
          <p:cNvPr id="3" name="Slide Number Placeholder 2"/>
          <p:cNvSpPr>
            <a:spLocks noGrp="1"/>
          </p:cNvSpPr>
          <p:nvPr>
            <p:ph type="sldNum" sz="quarter" idx="12"/>
          </p:nvPr>
        </p:nvSpPr>
        <p:spPr/>
        <p:txBody>
          <a:bodyPr/>
          <a:lstStyle/>
          <a:p>
            <a:fld id="{C479D5F6-EDCB-402A-AC08-4943A1820E8F}" type="slidenum">
              <a:rPr lang="en-US" smtClean="0"/>
              <a:pPr/>
              <a:t>9</a:t>
            </a:fld>
            <a:endParaRPr lang="en-US" dirty="0"/>
          </a:p>
        </p:txBody>
      </p:sp>
    </p:spTree>
    <p:extLst>
      <p:ext uri="{BB962C8B-B14F-4D97-AF65-F5344CB8AC3E}">
        <p14:creationId xmlns:p14="http://schemas.microsoft.com/office/powerpoint/2010/main" val="5079064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784</TotalTime>
  <Words>2734</Words>
  <Application>Microsoft Office PowerPoint</Application>
  <PresentationFormat>Widescreen</PresentationFormat>
  <Paragraphs>338</Paragraphs>
  <Slides>36</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Arial</vt:lpstr>
      <vt:lpstr>Calibri</vt:lpstr>
      <vt:lpstr>Calibri Light</vt:lpstr>
      <vt:lpstr>Museo Slab 500</vt:lpstr>
      <vt:lpstr>Roboto</vt:lpstr>
      <vt:lpstr>Roboto Slab</vt:lpstr>
      <vt:lpstr>Segoe UI</vt:lpstr>
      <vt:lpstr>Office Theme</vt:lpstr>
      <vt:lpstr>2023-2024 PSAT/SAT Technical Site Readiness Training</vt:lpstr>
      <vt:lpstr>2024 CDE DTC College Board Bluebook Technical Training Webinar</vt:lpstr>
      <vt:lpstr>Todays Topics</vt:lpstr>
      <vt:lpstr>Bluebook Overview </vt:lpstr>
      <vt:lpstr>Colorado PSAT and SAT Window</vt:lpstr>
      <vt:lpstr>Colorado Resource Repository</vt:lpstr>
      <vt:lpstr>About Bluebook Digital Testing</vt:lpstr>
      <vt:lpstr>Digital Testing Preview</vt:lpstr>
      <vt:lpstr>Network Preparation  </vt:lpstr>
      <vt:lpstr>Network Requirements</vt:lpstr>
      <vt:lpstr>Network Configuration</vt:lpstr>
      <vt:lpstr>Device Specifications   </vt:lpstr>
      <vt:lpstr>Device Requirements</vt:lpstr>
      <vt:lpstr>School-Managed Chromebook Specifications</vt:lpstr>
      <vt:lpstr>Windows Lap/Desktop or Tablet Specifications</vt:lpstr>
      <vt:lpstr>MacOS For Lap/Desktop Specifications</vt:lpstr>
      <vt:lpstr>iPads Specifications</vt:lpstr>
      <vt:lpstr>Device Preparation   </vt:lpstr>
      <vt:lpstr>General Device Preparation </vt:lpstr>
      <vt:lpstr>Install Bluebook™ On Student Devices</vt:lpstr>
      <vt:lpstr>Update Bluebook™ On Student Devices</vt:lpstr>
      <vt:lpstr>Device Specific Installation Instructions</vt:lpstr>
      <vt:lpstr>Digital Readiness Check Overview</vt:lpstr>
      <vt:lpstr>Digital Readiness Check</vt:lpstr>
      <vt:lpstr>Using Accommodations on Digital Tests</vt:lpstr>
      <vt:lpstr>Review Accommodations Needs</vt:lpstr>
      <vt:lpstr>Paper Accommodations &amp; Digital Testing Equivalents</vt:lpstr>
      <vt:lpstr>Assistive Technology</vt:lpstr>
      <vt:lpstr>Configuring &amp; Using Assistive Technology</vt:lpstr>
      <vt:lpstr>Important: Chromebook Kiosk Accessibility</vt:lpstr>
      <vt:lpstr>For More Information on Accommodations &amp; AT</vt:lpstr>
      <vt:lpstr>Support During Testing </vt:lpstr>
      <vt:lpstr>College Board Support</vt:lpstr>
      <vt:lpstr>Q &amp; A</vt:lpstr>
      <vt:lpstr>PSAT/SAT  Customer Support </vt:lpstr>
      <vt:lpstr>Thank you for your Time!</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Bonner, Collin</cp:lastModifiedBy>
  <cp:revision>27</cp:revision>
  <dcterms:created xsi:type="dcterms:W3CDTF">2019-06-25T17:30:52Z</dcterms:created>
  <dcterms:modified xsi:type="dcterms:W3CDTF">2023-12-19T17:24:19Z</dcterms:modified>
</cp:coreProperties>
</file>