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51" r:id="rId1"/>
    <p:sldMasterId id="2147483649" r:id="rId2"/>
  </p:sldMasterIdLst>
  <p:notesMasterIdLst>
    <p:notesMasterId r:id="rId18"/>
  </p:notesMasterIdLst>
  <p:sldIdLst>
    <p:sldId id="260" r:id="rId3"/>
    <p:sldId id="263" r:id="rId4"/>
    <p:sldId id="267" r:id="rId5"/>
    <p:sldId id="268" r:id="rId6"/>
    <p:sldId id="269" r:id="rId7"/>
    <p:sldId id="274" r:id="rId8"/>
    <p:sldId id="273" r:id="rId9"/>
    <p:sldId id="270" r:id="rId10"/>
    <p:sldId id="276" r:id="rId11"/>
    <p:sldId id="277" r:id="rId12"/>
    <p:sldId id="278" r:id="rId13"/>
    <p:sldId id="275" r:id="rId14"/>
    <p:sldId id="271" r:id="rId15"/>
    <p:sldId id="279" r:id="rId16"/>
    <p:sldId id="272" r:id="rId17"/>
  </p:sldIdLst>
  <p:sldSz cx="13004800" cy="9753600"/>
  <p:notesSz cx="6858000" cy="9144000"/>
  <p:defaultTextStyle>
    <a:defPPr>
      <a:defRPr lang="en-US"/>
    </a:defPPr>
    <a:lvl1pPr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1pPr>
    <a:lvl2pPr marL="228600" indent="2286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2pPr>
    <a:lvl3pPr marL="457200" indent="4572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3pPr>
    <a:lvl4pPr marL="685800" indent="6858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4pPr>
    <a:lvl5pPr marL="914400" indent="914400" algn="l" defTabSz="584200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5pPr>
    <a:lvl6pPr marL="2286000" algn="l" defTabSz="457200" rtl="0" eaLnBrk="1" latinLnBrk="0" hangingPunct="1"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6pPr>
    <a:lvl7pPr marL="2743200" algn="l" defTabSz="457200" rtl="0" eaLnBrk="1" latinLnBrk="0" hangingPunct="1"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7pPr>
    <a:lvl8pPr marL="3200400" algn="l" defTabSz="457200" rtl="0" eaLnBrk="1" latinLnBrk="0" hangingPunct="1"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8pPr>
    <a:lvl9pPr marL="3657600" algn="l" defTabSz="457200" rtl="0" eaLnBrk="1" latinLnBrk="0" hangingPunct="1">
      <a:defRPr kern="1200">
        <a:solidFill>
          <a:srgbClr val="5C6670"/>
        </a:solidFill>
        <a:latin typeface="Trebuchet MS" pitchFamily="-106" charset="0"/>
        <a:ea typeface="Trebuchet MS" pitchFamily="-106" charset="0"/>
        <a:cs typeface="Trebuchet MS" pitchFamily="-106" charset="0"/>
        <a:sym typeface="Trebuchet MS" pitchFamily="-10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46"/>
    <a:srgbClr val="488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74" y="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11266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246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35000" y="7848600"/>
            <a:ext cx="11734800" cy="1371600"/>
            <a:chOff x="635000" y="7848600"/>
            <a:chExt cx="11734800" cy="1371600"/>
          </a:xfrm>
        </p:grpSpPr>
        <p:sp>
          <p:nvSpPr>
            <p:cNvPr id="4" name="Rounded Rectangle 3"/>
            <p:cNvSpPr/>
            <p:nvPr userDrawn="1"/>
          </p:nvSpPr>
          <p:spPr bwMode="auto">
            <a:xfrm>
              <a:off x="635000" y="7848600"/>
              <a:ext cx="11734800" cy="13716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0" algn="l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5C6670"/>
                </a:solidFill>
                <a:effectLst/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8001000"/>
              <a:ext cx="3974353" cy="10668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/>
          </p:cNvSpPr>
          <p:nvPr userDrawn="1"/>
        </p:nvSpPr>
        <p:spPr bwMode="auto">
          <a:xfrm>
            <a:off x="1009650" y="3487738"/>
            <a:ext cx="10983913" cy="2776537"/>
          </a:xfrm>
          <a:prstGeom prst="roundRect">
            <a:avLst>
              <a:gd name="adj" fmla="val 6861"/>
            </a:avLst>
          </a:pr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/>
          </p:cNvSpPr>
          <p:nvPr userDrawn="1"/>
        </p:nvSpPr>
        <p:spPr bwMode="auto">
          <a:xfrm>
            <a:off x="654050" y="530225"/>
            <a:ext cx="11695113" cy="7026275"/>
          </a:xfrm>
          <a:prstGeom prst="roundRect">
            <a:avLst>
              <a:gd name="adj" fmla="val 2713"/>
            </a:avLst>
          </a:prstGeom>
          <a:solidFill>
            <a:srgbClr val="FFFFF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gray_gradien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050" y="-14288"/>
            <a:ext cx="13042900" cy="9782176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sp>
        <p:nvSpPr>
          <p:cNvPr id="4098" name="AutoShape 2"/>
          <p:cNvSpPr>
            <a:spLocks/>
          </p:cNvSpPr>
          <p:nvPr/>
        </p:nvSpPr>
        <p:spPr bwMode="auto">
          <a:xfrm>
            <a:off x="654050" y="7881938"/>
            <a:ext cx="11695113" cy="1339850"/>
          </a:xfrm>
          <a:prstGeom prst="roundRect">
            <a:avLst>
              <a:gd name="adj" fmla="val 14222"/>
            </a:avLst>
          </a:prstGeom>
          <a:solidFill>
            <a:srgbClr val="5C667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2427288" y="8070850"/>
            <a:ext cx="0" cy="898525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pic>
        <p:nvPicPr>
          <p:cNvPr id="9221" name="Picture 6" descr="CO_logo_primary_green_outlines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92200" y="8077200"/>
            <a:ext cx="9906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4" r:id="rId2"/>
    <p:sldLayoutId id="2147483785" r:id="rId3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6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5C66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fall_in_co_4x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654050" y="7881938"/>
            <a:ext cx="11695113" cy="1339850"/>
            <a:chOff x="0" y="0"/>
            <a:chExt cx="11694241" cy="1339533"/>
          </a:xfrm>
        </p:grpSpPr>
        <p:sp>
          <p:nvSpPr>
            <p:cNvPr id="2051" name="AutoShape 3"/>
            <p:cNvSpPr>
              <a:spLocks/>
            </p:cNvSpPr>
            <p:nvPr/>
          </p:nvSpPr>
          <p:spPr bwMode="auto">
            <a:xfrm>
              <a:off x="0" y="0"/>
              <a:ext cx="11694241" cy="1339533"/>
            </a:xfrm>
            <a:prstGeom prst="roundRect">
              <a:avLst>
                <a:gd name="adj" fmla="val 14222"/>
              </a:avLst>
            </a:prstGeom>
            <a:solidFill>
              <a:srgbClr val="5C6670"/>
            </a:solidFill>
            <a:ln w="12700" cap="flat" cmpd="sng">
              <a:noFill/>
              <a:prstDash val="solid"/>
              <a:miter lim="0"/>
              <a:headEnd/>
              <a:tailEnd/>
            </a:ln>
            <a:effectLst/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V="1">
              <a:off x="1773106" y="188867"/>
              <a:ext cx="0" cy="898312"/>
            </a:xfrm>
            <a:prstGeom prst="lin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200"/>
            </a:p>
          </p:txBody>
        </p:sp>
      </p:grpSp>
      <p:pic>
        <p:nvPicPr>
          <p:cNvPr id="7" name="Picture 6" descr="CO_logo_primary_green_outlines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92200" y="8077200"/>
            <a:ext cx="9906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 userDrawn="1"/>
        </p:nvGrpSpPr>
        <p:grpSpPr>
          <a:xfrm>
            <a:off x="635000" y="7848600"/>
            <a:ext cx="11734800" cy="1371600"/>
            <a:chOff x="635000" y="7848600"/>
            <a:chExt cx="11734800" cy="1371600"/>
          </a:xfrm>
        </p:grpSpPr>
        <p:sp>
          <p:nvSpPr>
            <p:cNvPr id="9" name="Rounded Rectangle 8"/>
            <p:cNvSpPr/>
            <p:nvPr userDrawn="1"/>
          </p:nvSpPr>
          <p:spPr bwMode="auto">
            <a:xfrm>
              <a:off x="635000" y="7848600"/>
              <a:ext cx="11734800" cy="13716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0" algn="l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rgbClr val="5C6670"/>
                </a:solidFill>
                <a:effectLst/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0" y="8001000"/>
              <a:ext cx="3974353" cy="10668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6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6" charset="0"/>
          <a:ea typeface="Trebuchet MS" pitchFamily="-106" charset="0"/>
          <a:cs typeface="Trebuchet MS" pitchFamily="-106" charset="0"/>
          <a:sym typeface="Trebuchet MS" pitchFamily="-106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500">
          <a:solidFill>
            <a:srgbClr val="FFFFFF"/>
          </a:solidFill>
          <a:latin typeface="+mn-lt"/>
          <a:ea typeface="+mn-ea"/>
          <a:cs typeface="+mn-cs"/>
          <a:sym typeface="Trebuchet MS" pitchFamily="-106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hyperlink" Target="http://tarheelreader.org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ynamiclearningmaps.org/content/educator-resource-videos-beta#ITIVideo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lmpd.com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raining.dynamiclearningmaps.org/login/index.php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cdesped/AssessmentDisability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2"/>
          <p:cNvSpPr>
            <a:spLocks/>
          </p:cNvSpPr>
          <p:nvPr/>
        </p:nvSpPr>
        <p:spPr bwMode="auto">
          <a:xfrm>
            <a:off x="1296988" y="2516188"/>
            <a:ext cx="10409237" cy="1731962"/>
          </a:xfrm>
          <a:custGeom>
            <a:avLst/>
            <a:gdLst>
              <a:gd name="T0" fmla="*/ 5204619 w 21600"/>
              <a:gd name="T1" fmla="*/ 865981 h 21600"/>
              <a:gd name="T2" fmla="*/ 5204619 w 21600"/>
              <a:gd name="T3" fmla="*/ 865981 h 21600"/>
              <a:gd name="T4" fmla="*/ 5204619 w 21600"/>
              <a:gd name="T5" fmla="*/ 865981 h 21600"/>
              <a:gd name="T6" fmla="*/ 5204619 w 21600"/>
              <a:gd name="T7" fmla="*/ 86598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8000" dirty="0" smtClean="0">
                <a:solidFill>
                  <a:srgbClr val="FFFFFF"/>
                </a:solidFill>
              </a:rPr>
              <a:t>CoAlt: DLM</a:t>
            </a:r>
            <a:endParaRPr lang="en-US" sz="8000" dirty="0" smtClean="0">
              <a:solidFill>
                <a:srgbClr val="FFFFFF"/>
              </a:solidFill>
            </a:endParaRPr>
          </a:p>
          <a:p>
            <a:pPr algn="ctr"/>
            <a:r>
              <a:rPr lang="en-US" sz="8000" dirty="0" smtClean="0">
                <a:solidFill>
                  <a:srgbClr val="FFFFFF"/>
                </a:solidFill>
              </a:rPr>
              <a:t>Colorado Specific</a:t>
            </a:r>
          </a:p>
          <a:p>
            <a:pPr algn="ctr"/>
            <a:r>
              <a:rPr lang="en-US" sz="8000" dirty="0" smtClean="0">
                <a:solidFill>
                  <a:srgbClr val="FFFFFF"/>
                </a:solidFill>
              </a:rPr>
              <a:t>Information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350" y="533400"/>
            <a:ext cx="1135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Eligibility Criteria </a:t>
            </a:r>
          </a:p>
          <a:p>
            <a:r>
              <a:rPr lang="en-US" sz="5400" dirty="0" smtClean="0"/>
              <a:t>– Training Module 2, slide 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2743200"/>
            <a:ext cx="1226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Colorado does not have an appendix to the Accessibility Manual</a:t>
            </a:r>
          </a:p>
          <a:p>
            <a:endParaRPr lang="en-US" sz="3600" dirty="0"/>
          </a:p>
          <a:p>
            <a:r>
              <a:rPr lang="en-US" sz="3600" dirty="0" smtClean="0"/>
              <a:t>The expectation is supports are similar to those which have been used during instruction.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7416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350" y="533400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Training Module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2743200"/>
            <a:ext cx="1226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2"/>
              </a:rPr>
              <a:t>http://tarheelreader.org</a:t>
            </a:r>
            <a:r>
              <a:rPr lang="en-US" sz="3600" dirty="0" smtClean="0">
                <a:hlinkClick r:id="rId2"/>
              </a:rPr>
              <a:t>/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Search “DLM”</a:t>
            </a:r>
          </a:p>
          <a:p>
            <a:endParaRPr lang="en-US" sz="3600" dirty="0" smtClean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79" y="1469193"/>
            <a:ext cx="6578571" cy="4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9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350" y="533400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Braille – Training Module 4, slide 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2600" y="1676400"/>
            <a:ext cx="12268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braille ready file (</a:t>
            </a:r>
            <a:r>
              <a:rPr lang="en-US" sz="3600" dirty="0" err="1" smtClean="0"/>
              <a:t>BRF</a:t>
            </a:r>
            <a:r>
              <a:rPr lang="en-US" sz="3600" dirty="0" smtClean="0"/>
              <a:t>) comes in uncontracted </a:t>
            </a:r>
            <a:r>
              <a:rPr lang="en-US" sz="3600" dirty="0" err="1" smtClean="0"/>
              <a:t>EBAE</a:t>
            </a:r>
            <a:r>
              <a:rPr lang="en-US" sz="3600" dirty="0" smtClean="0"/>
              <a:t>*</a:t>
            </a:r>
          </a:p>
          <a:p>
            <a:endParaRPr lang="en-US" sz="3600" dirty="0"/>
          </a:p>
          <a:p>
            <a:r>
              <a:rPr lang="en-US" sz="3600" dirty="0" smtClean="0"/>
              <a:t>In Colorado:</a:t>
            </a:r>
          </a:p>
          <a:p>
            <a:pPr lvl="1"/>
            <a:r>
              <a:rPr lang="en-US" sz="3600" dirty="0" smtClean="0"/>
              <a:t>DACs will be sent a link to the </a:t>
            </a:r>
            <a:r>
              <a:rPr lang="en-US" sz="3600" dirty="0" err="1" smtClean="0"/>
              <a:t>BRF</a:t>
            </a:r>
            <a:endParaRPr lang="en-US" sz="3600" dirty="0" smtClean="0"/>
          </a:p>
          <a:p>
            <a:pPr lvl="2"/>
            <a:r>
              <a:rPr lang="en-US" sz="3600" dirty="0" smtClean="0"/>
              <a:t>- this link can be emailed to </a:t>
            </a:r>
            <a:r>
              <a:rPr lang="en-US" sz="3600" dirty="0" err="1" smtClean="0"/>
              <a:t>TVI</a:t>
            </a:r>
            <a:endParaRPr lang="en-US" sz="3600" dirty="0" smtClean="0"/>
          </a:p>
          <a:p>
            <a:pPr lvl="1"/>
            <a:r>
              <a:rPr lang="en-US" sz="3600" dirty="0" smtClean="0"/>
              <a:t>DACs will be called with the password (this is secure)</a:t>
            </a:r>
          </a:p>
          <a:p>
            <a:pPr marL="1257300" lvl="3" indent="-571500">
              <a:buFontTx/>
              <a:buChar char="-"/>
            </a:pPr>
            <a:r>
              <a:rPr lang="en-US" sz="3600" dirty="0" smtClean="0"/>
              <a:t>this must be shared via voice only</a:t>
            </a:r>
          </a:p>
          <a:p>
            <a:pPr lvl="2" indent="0"/>
            <a:endParaRPr lang="en-US" sz="3600" dirty="0"/>
          </a:p>
          <a:p>
            <a:pPr lvl="2" indent="0"/>
            <a:r>
              <a:rPr lang="en-US" sz="3600" dirty="0" smtClean="0"/>
              <a:t>*</a:t>
            </a:r>
            <a:r>
              <a:rPr lang="en-US" sz="3600" dirty="0" err="1" smtClean="0"/>
              <a:t>TVIs</a:t>
            </a:r>
            <a:r>
              <a:rPr lang="en-US" sz="3600" dirty="0" smtClean="0"/>
              <a:t> with the appropriate skills and software may adapt the code to </a:t>
            </a:r>
            <a:r>
              <a:rPr lang="en-US" sz="3600" dirty="0" smtClean="0"/>
              <a:t>uncontracted </a:t>
            </a:r>
            <a:r>
              <a:rPr lang="en-US" sz="3600" dirty="0" err="1" smtClean="0"/>
              <a:t>UEB</a:t>
            </a:r>
            <a:r>
              <a:rPr lang="en-US" sz="3600" dirty="0" smtClean="0"/>
              <a:t> if appropriate for their student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0427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350" y="533400"/>
            <a:ext cx="1135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Training Module 4, Slide 24</a:t>
            </a:r>
          </a:p>
          <a:p>
            <a:r>
              <a:rPr lang="en-US" sz="5400" dirty="0" smtClean="0"/>
              <a:t>Instructional </a:t>
            </a:r>
            <a:r>
              <a:rPr lang="en-US" sz="5400" dirty="0" smtClean="0"/>
              <a:t>Tools Interface Video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1206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dynamiclearningmaps.org/content/educator-resource-videos-beta#ITIVideo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This is for districts using the optional instructionally embedded assessments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2050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350" y="533400"/>
            <a:ext cx="113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Training Module 4, slide 25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2177515"/>
            <a:ext cx="12268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Optional Professional Development Modules:</a:t>
            </a:r>
          </a:p>
          <a:p>
            <a:endParaRPr lang="en-US" sz="3600" dirty="0"/>
          </a:p>
          <a:p>
            <a:r>
              <a:rPr lang="en-US" sz="3600" dirty="0" smtClean="0">
                <a:hlinkClick r:id="rId2"/>
              </a:rPr>
              <a:t>http://dlmpd.com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Questions related to optional professional development modules can be directed to:</a:t>
            </a:r>
          </a:p>
          <a:p>
            <a:endParaRPr lang="en-US" sz="3600" dirty="0"/>
          </a:p>
          <a:p>
            <a:pPr lvl="1"/>
            <a:r>
              <a:rPr lang="en-US" sz="3200" dirty="0"/>
              <a:t>Linda Lamirande, 303-866-6863 lamirande_l@cde.state.co.us</a:t>
            </a:r>
          </a:p>
          <a:p>
            <a:pPr lvl="1"/>
            <a:r>
              <a:rPr lang="en-US" sz="3200" dirty="0"/>
              <a:t>Gina Quintana, 303-866-6605 quintana_g@cde.state.co.us</a:t>
            </a:r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24499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350" y="5334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CDE Contacts for CoAlt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1714679"/>
            <a:ext cx="12268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Administration of YE Assessments, Required Trainings and KITE System:</a:t>
            </a:r>
          </a:p>
          <a:p>
            <a:pPr lvl="1"/>
            <a:r>
              <a:rPr lang="en-US" sz="3200" dirty="0" smtClean="0"/>
              <a:t>Mira Monroe, 303-866-6709 monroe_m@cde.state.co.us</a:t>
            </a:r>
          </a:p>
          <a:p>
            <a:endParaRPr lang="en-US" sz="3200" dirty="0"/>
          </a:p>
          <a:p>
            <a:r>
              <a:rPr lang="en-US" sz="3200" dirty="0" smtClean="0"/>
              <a:t>KITE System and Data:</a:t>
            </a:r>
          </a:p>
          <a:p>
            <a:pPr lvl="1"/>
            <a:r>
              <a:rPr lang="en-US" sz="3200" dirty="0" smtClean="0"/>
              <a:t>Jasmine Carey, 303-866-6634 carey_j@cde.state.co.us</a:t>
            </a:r>
          </a:p>
          <a:p>
            <a:endParaRPr lang="en-US" sz="3200" dirty="0" smtClean="0"/>
          </a:p>
          <a:p>
            <a:r>
              <a:rPr lang="en-US" sz="3200" dirty="0" smtClean="0"/>
              <a:t>Instructionally Embedded assessment, Professional Development, Participation Guidance, IEP Questions:</a:t>
            </a:r>
          </a:p>
          <a:p>
            <a:pPr lvl="1"/>
            <a:r>
              <a:rPr lang="en-US" sz="3200" dirty="0" smtClean="0"/>
              <a:t>Linda Lamirande, 303-866-6863 lamirande_l@cde.state.co.us</a:t>
            </a:r>
          </a:p>
          <a:p>
            <a:pPr lvl="1"/>
            <a:r>
              <a:rPr lang="en-US" sz="3200" dirty="0" smtClean="0"/>
              <a:t>Gina Quintana, 303-866-6605 quintana_g@cde.state.co.us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491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533400"/>
            <a:ext cx="1135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Testing window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2010728"/>
            <a:ext cx="1104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Same as CMAS: PARCC</a:t>
            </a:r>
          </a:p>
          <a:p>
            <a:endParaRPr lang="en-US" sz="3600" dirty="0"/>
          </a:p>
          <a:p>
            <a:r>
              <a:rPr lang="en-US" sz="3600" dirty="0" smtClean="0"/>
              <a:t>Varies by District</a:t>
            </a:r>
          </a:p>
          <a:p>
            <a:endParaRPr lang="en-US" sz="3600" dirty="0"/>
          </a:p>
          <a:p>
            <a:r>
              <a:rPr lang="en-US" sz="3600" dirty="0" smtClean="0"/>
              <a:t>Cannot begin prior to March 16</a:t>
            </a:r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533400"/>
            <a:ext cx="1135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Testlets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7400" y="1524000"/>
            <a:ext cx="11049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Approximately </a:t>
            </a:r>
            <a:r>
              <a:rPr lang="en-US" sz="3600" b="1" dirty="0" smtClean="0"/>
              <a:t>9</a:t>
            </a:r>
            <a:r>
              <a:rPr lang="en-US" sz="3600" dirty="0" smtClean="0"/>
              <a:t> </a:t>
            </a:r>
            <a:r>
              <a:rPr lang="en-US" sz="3600" dirty="0" smtClean="0"/>
              <a:t>testlets </a:t>
            </a:r>
            <a:r>
              <a:rPr lang="en-US" sz="3600" dirty="0" smtClean="0"/>
              <a:t>per content area</a:t>
            </a:r>
          </a:p>
          <a:p>
            <a:pPr marL="800100" lvl="1" indent="-571500">
              <a:buFontTx/>
              <a:buChar char="-"/>
            </a:pPr>
            <a:r>
              <a:rPr lang="en-US" sz="3600" dirty="0" smtClean="0"/>
              <a:t>Varies by grade</a:t>
            </a:r>
          </a:p>
          <a:p>
            <a:pPr marL="800100" lvl="1" indent="-571500">
              <a:buFontTx/>
              <a:buChar char="-"/>
            </a:pPr>
            <a:r>
              <a:rPr lang="en-US" sz="3600" dirty="0" smtClean="0"/>
              <a:t>Varies by linkage level</a:t>
            </a:r>
          </a:p>
          <a:p>
            <a:pPr marL="800100" lvl="1" indent="-571500">
              <a:buFontTx/>
              <a:buChar char="-"/>
            </a:pPr>
            <a:r>
              <a:rPr lang="en-US" sz="3600" dirty="0" smtClean="0"/>
              <a:t>Includes embedded field test testlets</a:t>
            </a:r>
          </a:p>
          <a:p>
            <a:pPr marL="800100" lvl="1" indent="-571500">
              <a:buFontTx/>
              <a:buChar char="-"/>
            </a:pPr>
            <a:endParaRPr lang="en-US" sz="3600" dirty="0"/>
          </a:p>
          <a:p>
            <a:r>
              <a:rPr lang="en-US" sz="3600" dirty="0" smtClean="0"/>
              <a:t>“Break” in between </a:t>
            </a:r>
            <a:r>
              <a:rPr lang="en-US" sz="3600" dirty="0" smtClean="0"/>
              <a:t>testlets </a:t>
            </a:r>
            <a:endParaRPr lang="en-US" sz="3600" dirty="0" smtClean="0"/>
          </a:p>
          <a:p>
            <a:pPr marL="800100" lvl="1" indent="-571500">
              <a:buFontTx/>
              <a:buChar char="-"/>
            </a:pPr>
            <a:r>
              <a:rPr lang="en-US" sz="3600" dirty="0" smtClean="0"/>
              <a:t>Dynamic Learning Maps says 15 minutes</a:t>
            </a:r>
          </a:p>
          <a:p>
            <a:pPr marL="800100" lvl="1" indent="-571500">
              <a:buFontTx/>
              <a:buChar char="-"/>
            </a:pPr>
            <a:r>
              <a:rPr lang="en-US" sz="3600" dirty="0" smtClean="0"/>
              <a:t>I recommend planning on 30 minutes</a:t>
            </a:r>
          </a:p>
          <a:p>
            <a:pPr marL="571500" indent="-571500">
              <a:buFontTx/>
              <a:buChar char="-"/>
            </a:pPr>
            <a:endParaRPr lang="en-US" sz="3600" dirty="0"/>
          </a:p>
          <a:p>
            <a:r>
              <a:rPr lang="en-US" sz="3600" dirty="0" smtClean="0"/>
              <a:t>The student is not expected to sit and wait</a:t>
            </a:r>
          </a:p>
          <a:p>
            <a:r>
              <a:rPr lang="en-US" sz="3600" dirty="0" smtClean="0"/>
              <a:t>They can </a:t>
            </a:r>
            <a:r>
              <a:rPr lang="en-US" sz="3600" dirty="0" smtClean="0"/>
              <a:t>return to </a:t>
            </a:r>
            <a:r>
              <a:rPr lang="en-US" sz="3600" dirty="0" smtClean="0"/>
              <a:t>testing later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6594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533400"/>
            <a:ext cx="1135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Required Training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2010728"/>
            <a:ext cx="1104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Self directed in Moodle</a:t>
            </a:r>
          </a:p>
          <a:p>
            <a:endParaRPr lang="en-US" sz="3600" dirty="0"/>
          </a:p>
          <a:p>
            <a:r>
              <a:rPr lang="en-US" sz="3600" dirty="0" smtClean="0"/>
              <a:t>Facilitated by District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New Test Examiners 4 modules</a:t>
            </a:r>
          </a:p>
          <a:p>
            <a:r>
              <a:rPr lang="en-US" sz="3600" dirty="0" smtClean="0"/>
              <a:t>Returning Test Examiners 1 module</a:t>
            </a:r>
          </a:p>
          <a:p>
            <a:endParaRPr lang="en-US" sz="3600" dirty="0"/>
          </a:p>
          <a:p>
            <a:r>
              <a:rPr lang="en-US" sz="3600" dirty="0" smtClean="0"/>
              <a:t>2 attempts at the quiz for 80% or higher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6636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5334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Test Examiner Qualifications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2010728"/>
            <a:ext cx="1104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Computer based testing</a:t>
            </a:r>
          </a:p>
          <a:p>
            <a:r>
              <a:rPr lang="en-US" sz="3600" dirty="0" smtClean="0"/>
              <a:t>- Trained </a:t>
            </a:r>
          </a:p>
          <a:p>
            <a:endParaRPr lang="en-US" sz="3600" dirty="0"/>
          </a:p>
          <a:p>
            <a:r>
              <a:rPr lang="en-US" sz="3600" dirty="0" smtClean="0"/>
              <a:t>Teacher Administered Testlets</a:t>
            </a:r>
          </a:p>
          <a:p>
            <a:r>
              <a:rPr lang="en-US" sz="3600" dirty="0" smtClean="0"/>
              <a:t>- Certified Educator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827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5334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Students in KITE: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50" y="1752779"/>
            <a:ext cx="1104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CDE uploaded the July file from KITE.</a:t>
            </a:r>
          </a:p>
          <a:p>
            <a:endParaRPr lang="en-US" sz="3600" dirty="0"/>
          </a:p>
          <a:p>
            <a:r>
              <a:rPr lang="en-US" sz="3600" dirty="0" err="1" smtClean="0"/>
              <a:t>SBD</a:t>
            </a:r>
            <a:r>
              <a:rPr lang="en-US" sz="3600" dirty="0" smtClean="0"/>
              <a:t> updates were not applied</a:t>
            </a:r>
          </a:p>
          <a:p>
            <a:r>
              <a:rPr lang="en-US" sz="3600" dirty="0" smtClean="0"/>
              <a:t>Grade promotion is not applied</a:t>
            </a:r>
          </a:p>
          <a:p>
            <a:endParaRPr lang="en-US" sz="3600" dirty="0"/>
          </a:p>
          <a:p>
            <a:r>
              <a:rPr lang="en-US" sz="3600" dirty="0" smtClean="0"/>
              <a:t>Districts must go into KITE, download their student file, make corrects and upload the corrections</a:t>
            </a:r>
          </a:p>
          <a:p>
            <a:endParaRPr lang="en-US" sz="3600" dirty="0"/>
          </a:p>
          <a:p>
            <a:r>
              <a:rPr lang="en-US" sz="3600" dirty="0" smtClean="0"/>
              <a:t>If a student is not longer in the district, use the TEC form to remove them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13745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533400"/>
            <a:ext cx="1135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If test examiners cannot “see students in KITE: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2583775"/>
            <a:ext cx="1104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Did the teacher complete training, including passing the associated quizzes?</a:t>
            </a:r>
          </a:p>
          <a:p>
            <a:endParaRPr lang="en-US" sz="3600" dirty="0"/>
          </a:p>
          <a:p>
            <a:r>
              <a:rPr lang="en-US" sz="3600" dirty="0" smtClean="0"/>
              <a:t>Did the teacher agree to the security agreement?</a:t>
            </a:r>
          </a:p>
          <a:p>
            <a:endParaRPr lang="en-US" sz="3600" dirty="0"/>
          </a:p>
          <a:p>
            <a:r>
              <a:rPr lang="en-US" sz="3600" dirty="0" smtClean="0"/>
              <a:t>Is the teacher </a:t>
            </a:r>
            <a:r>
              <a:rPr lang="en-US" sz="3600" dirty="0" err="1" smtClean="0"/>
              <a:t>rostered</a:t>
            </a:r>
            <a:r>
              <a:rPr lang="en-US" sz="3600" dirty="0" smtClean="0"/>
              <a:t> to their students?</a:t>
            </a:r>
          </a:p>
          <a:p>
            <a:endParaRPr lang="en-US" sz="3600" dirty="0"/>
          </a:p>
          <a:p>
            <a:r>
              <a:rPr lang="en-US" sz="3600" dirty="0" smtClean="0"/>
              <a:t>If both are yes, then contact CDE.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07404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60960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Moodle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2600" y="2010728"/>
            <a:ext cx="1226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training.dynamiclearningmaps.org/login/index.php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User Name: email address used in KITE</a:t>
            </a:r>
          </a:p>
          <a:p>
            <a:endParaRPr lang="en-US" sz="3600" dirty="0"/>
          </a:p>
          <a:p>
            <a:r>
              <a:rPr lang="en-US" sz="3600" dirty="0" smtClean="0"/>
              <a:t>Password: email address up to @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0094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2771775" y="8240713"/>
            <a:ext cx="9217025" cy="622300"/>
          </a:xfrm>
          <a:custGeom>
            <a:avLst/>
            <a:gdLst>
              <a:gd name="T0" fmla="*/ 4608513 w 21600"/>
              <a:gd name="T1" fmla="*/ 311150 h 21600"/>
              <a:gd name="T2" fmla="*/ 4608513 w 21600"/>
              <a:gd name="T3" fmla="*/ 311150 h 21600"/>
              <a:gd name="T4" fmla="*/ 4608513 w 21600"/>
              <a:gd name="T5" fmla="*/ 311150 h 21600"/>
              <a:gd name="T6" fmla="*/ 4608513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3175">
            <a:noFill/>
            <a:miter lim="0"/>
            <a:headEnd/>
            <a:tailEnd/>
          </a:ln>
        </p:spPr>
        <p:txBody>
          <a:bodyPr lIns="50800" tIns="50800" rIns="50800" bIns="50800" anchor="ctr">
            <a:prstTxWarp prst="textNoShape">
              <a:avLst/>
            </a:prstTxWarp>
          </a:bodyPr>
          <a:lstStyle/>
          <a:p>
            <a:pPr>
              <a:spcBef>
                <a:spcPts val="4200"/>
              </a:spcBef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350" y="533400"/>
            <a:ext cx="1135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Eligibility Criteria </a:t>
            </a:r>
          </a:p>
          <a:p>
            <a:r>
              <a:rPr lang="en-US" sz="5400" dirty="0" smtClean="0"/>
              <a:t>– Training Module 2, slide 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2743200"/>
            <a:ext cx="12268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Colorado participation guidelines can be found at:</a:t>
            </a:r>
          </a:p>
          <a:p>
            <a:endParaRPr lang="en-US" sz="3600" dirty="0" smtClean="0"/>
          </a:p>
          <a:p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www.cde.state.co.us/cdesped/AssessmentDisability</a:t>
            </a:r>
            <a:endParaRPr lang="en-US" sz="3200" dirty="0" smtClean="0"/>
          </a:p>
          <a:p>
            <a:endParaRPr lang="en-US" sz="3600" dirty="0"/>
          </a:p>
          <a:p>
            <a:r>
              <a:rPr lang="en-US" sz="3600" dirty="0" smtClean="0"/>
              <a:t>Questions should be directed to:</a:t>
            </a:r>
          </a:p>
          <a:p>
            <a:pPr lvl="1"/>
            <a:r>
              <a:rPr lang="en-US" sz="3600" dirty="0" smtClean="0"/>
              <a:t>Linda Lamirande</a:t>
            </a:r>
          </a:p>
          <a:p>
            <a:pPr lvl="1"/>
            <a:r>
              <a:rPr lang="en-US" sz="3600" dirty="0" smtClean="0"/>
              <a:t>303-866-6863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6423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6" charset="0"/>
            <a:ea typeface="Trebuchet MS" pitchFamily="-106" charset="0"/>
            <a:cs typeface="Trebuchet MS" pitchFamily="-106" charset="0"/>
            <a:sym typeface="Trebuchet M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6" charset="0"/>
            <a:ea typeface="Trebuchet MS" pitchFamily="-106" charset="0"/>
            <a:cs typeface="Trebuchet MS" pitchFamily="-106" charset="0"/>
            <a:sym typeface="Trebuchet MS" pitchFamily="-106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6" charset="0"/>
            <a:ea typeface="Trebuchet MS" pitchFamily="-106" charset="0"/>
            <a:cs typeface="Trebuchet MS" pitchFamily="-106" charset="0"/>
            <a:sym typeface="Trebuchet M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6" charset="0"/>
            <a:ea typeface="Trebuchet MS" pitchFamily="-106" charset="0"/>
            <a:cs typeface="Trebuchet MS" pitchFamily="-106" charset="0"/>
            <a:sym typeface="Trebuchet MS" pitchFamily="-106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505</Words>
  <Application>Microsoft Office PowerPoint</Application>
  <PresentationFormat>Custom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Avenir</vt:lpstr>
      <vt:lpstr>Trebuchet MS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Monroe, Mira</dc:creator>
  <cp:lastModifiedBy>Monroe, Mira</cp:lastModifiedBy>
  <cp:revision>36</cp:revision>
  <dcterms:created xsi:type="dcterms:W3CDTF">2014-01-16T23:28:42Z</dcterms:created>
  <dcterms:modified xsi:type="dcterms:W3CDTF">2015-09-25T20:46:47Z</dcterms:modified>
</cp:coreProperties>
</file>