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44"/>
  </p:notesMasterIdLst>
  <p:sldIdLst>
    <p:sldId id="256" r:id="rId2"/>
    <p:sldId id="264" r:id="rId3"/>
    <p:sldId id="276" r:id="rId4"/>
    <p:sldId id="277" r:id="rId5"/>
    <p:sldId id="309" r:id="rId6"/>
    <p:sldId id="305" r:id="rId7"/>
    <p:sldId id="306" r:id="rId8"/>
    <p:sldId id="310" r:id="rId9"/>
    <p:sldId id="311" r:id="rId10"/>
    <p:sldId id="278" r:id="rId11"/>
    <p:sldId id="271" r:id="rId12"/>
    <p:sldId id="279" r:id="rId13"/>
    <p:sldId id="280" r:id="rId14"/>
    <p:sldId id="312" r:id="rId15"/>
    <p:sldId id="281" r:id="rId16"/>
    <p:sldId id="303" r:id="rId17"/>
    <p:sldId id="282" r:id="rId18"/>
    <p:sldId id="283" r:id="rId19"/>
    <p:sldId id="313" r:id="rId20"/>
    <p:sldId id="284" r:id="rId21"/>
    <p:sldId id="285" r:id="rId22"/>
    <p:sldId id="304" r:id="rId23"/>
    <p:sldId id="286" r:id="rId24"/>
    <p:sldId id="274" r:id="rId25"/>
    <p:sldId id="288" r:id="rId26"/>
    <p:sldId id="289" r:id="rId27"/>
    <p:sldId id="290" r:id="rId28"/>
    <p:sldId id="291" r:id="rId29"/>
    <p:sldId id="292" r:id="rId30"/>
    <p:sldId id="293" r:id="rId31"/>
    <p:sldId id="275" r:id="rId32"/>
    <p:sldId id="294" r:id="rId33"/>
    <p:sldId id="295" r:id="rId34"/>
    <p:sldId id="296" r:id="rId35"/>
    <p:sldId id="297" r:id="rId36"/>
    <p:sldId id="298" r:id="rId37"/>
    <p:sldId id="299" r:id="rId38"/>
    <p:sldId id="300" r:id="rId39"/>
    <p:sldId id="301" r:id="rId40"/>
    <p:sldId id="302" r:id="rId41"/>
    <p:sldId id="308" r:id="rId42"/>
    <p:sldId id="3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40B00-A570-82D5-E1E4-5E5440099D1D}" name="Wirth-Hawkins, Christina" initials="WHC" userId="S::Wirth-Hawkins_C@cde.state.co.us::8d4d8cee-ae6c-43f5-9a98-c68e2b1cb366" providerId="AD"/>
  <p188:author id="{13A39FC3-411A-D46F-87D5-2BCD18F30E7B}" name="Carey, Jasmine" initials="CJ" userId="S::Carey_J@cde.state.co.us::f824631c-ee58-4147-9207-eaf0ccde4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4D17D-B05E-408A-B4C9-16E38807AA21}" v="2" dt="2024-09-04T15:48:36.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729" autoAdjust="0"/>
  </p:normalViewPr>
  <p:slideViewPr>
    <p:cSldViewPr snapToGrid="0">
      <p:cViewPr varScale="1">
        <p:scale>
          <a:sx n="98" d="100"/>
          <a:sy n="98" d="100"/>
        </p:scale>
        <p:origin x="96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411357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70181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8594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65662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08445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347852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2400438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415260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90413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140904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283277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1459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789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93251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31961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32891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34187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44523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2914640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endParaRPr lang="en-US" dirty="0"/>
          </a:p>
        </p:txBody>
      </p:sp>
      <p:sp>
        <p:nvSpPr>
          <p:cNvPr id="3" name="Subtitle 2"/>
          <p:cNvSpPr>
            <a:spLocks noGrp="1"/>
          </p:cNvSpPr>
          <p:nvPr>
            <p:ph type="subTitle" idx="1"/>
          </p:nvPr>
        </p:nvSpPr>
        <p:spPr>
          <a:xfrm>
            <a:off x="914401" y="4933236"/>
            <a:ext cx="10402529" cy="582559"/>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endParaRPr lang="en-US" dirty="0"/>
          </a:p>
        </p:txBody>
      </p:sp>
      <p:sp>
        <p:nvSpPr>
          <p:cNvPr id="3" name="Content Placeholder 2"/>
          <p:cNvSpPr>
            <a:spLocks noGrp="1"/>
          </p:cNvSpPr>
          <p:nvPr>
            <p:ph idx="1"/>
          </p:nvPr>
        </p:nvSpPr>
        <p:spPr>
          <a:xfrm>
            <a:off x="838199" y="1308876"/>
            <a:ext cx="10515600" cy="4351338"/>
          </a:xfrm>
        </p:spPr>
        <p:txBody>
          <a:bodyPr lIns="0" tIns="0" rIns="0" bIns="0">
            <a:noAutofit/>
          </a:bodyPr>
          <a:lstStyle>
            <a:lvl1pPr>
              <a:defRPr sz="1800"/>
            </a:lvl1pPr>
            <a:lvl2pPr>
              <a:defRPr sz="1800"/>
            </a:lvl2pPr>
            <a:lvl3pPr marL="914400" indent="0">
              <a:buNone/>
              <a:defRPr sz="1800"/>
            </a:lvl3pPr>
          </a:lstStyle>
          <a:p>
            <a:pPr lvl="0"/>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1F7EF-5F88-4B38-AD7B-BA65C26A1F3A}" type="datetime1">
              <a:rPr lang="en-US" smtClean="0"/>
              <a:t>9/4/2024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https://co.testnav.com/client/index.html#login?username=LGN812150682&amp;password=ABWK8RPM" TargetMode="External"/><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hyperlink" Target="https://co.testnav.com/client/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coassessments.com/parentsandguardians/spr-vid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1.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coassessments.com/practice-resources/" TargetMode="External"/><Relationship Id="rId3" Type="http://schemas.openxmlformats.org/officeDocument/2006/relationships/hyperlink" Target="https://www.cde.state.co.us/assessment/cmas_sdf_2024" TargetMode="External"/><Relationship Id="rId7" Type="http://schemas.openxmlformats.org/officeDocument/2006/relationships/hyperlink" Target="http://www.cde.state.co.us/assessment/cmas_testdesig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de.state.co.us/assessment/cmas_plds" TargetMode="External"/><Relationship Id="rId5" Type="http://schemas.openxmlformats.org/officeDocument/2006/relationships/hyperlink" Target="https://www.cde.state.co.us/assessment/cmas_coalt_interpretiveguide_2024" TargetMode="External"/><Relationship Id="rId4" Type="http://schemas.openxmlformats.org/officeDocument/2006/relationships/hyperlink" Target="https://www.cde.state.co.us/assessment/2024_cmas_coalt_summarydatafile_fielddefs" TargetMode="External"/><Relationship Id="rId9" Type="http://schemas.openxmlformats.org/officeDocument/2006/relationships/hyperlink" Target="https://coassessments.com/parentsandguardian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mailto:Villalobos-Pavia_h@cde.state.co.us" TargetMode="External"/><Relationship Id="rId5" Type="http://schemas.openxmlformats.org/officeDocument/2006/relationships/hyperlink" Target="mailto:Redford_n@cde.state.co.us" TargetMode="External"/><Relationship Id="rId4" Type="http://schemas.openxmlformats.org/officeDocument/2006/relationships/hyperlink" Target="mailto:mund_m@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CMAS Data Interpretation Training</a:t>
            </a:r>
          </a:p>
        </p:txBody>
      </p:sp>
      <p:sp>
        <p:nvSpPr>
          <p:cNvPr id="3" name="Subtitle 2"/>
          <p:cNvSpPr>
            <a:spLocks noGrp="1"/>
          </p:cNvSpPr>
          <p:nvPr>
            <p:ph type="subTitle" idx="1"/>
          </p:nvPr>
        </p:nvSpPr>
        <p:spPr>
          <a:xfrm>
            <a:off x="1060397" y="5010077"/>
            <a:ext cx="10402529" cy="582559"/>
          </a:xfrm>
        </p:spPr>
        <p:txBody>
          <a:bodyPr/>
          <a:lstStyle/>
          <a:p>
            <a:r>
              <a:rPr lang="en-US" dirty="0"/>
              <a:t>CMAS ELA/CSLA, Math, and Science</a:t>
            </a:r>
          </a:p>
          <a:p>
            <a:r>
              <a:rPr lang="en-US" dirty="0"/>
              <a:t>2023-2024</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480D-ECAA-19A1-6840-E3CC1E800719}"/>
              </a:ext>
            </a:extLst>
          </p:cNvPr>
          <p:cNvSpPr>
            <a:spLocks noGrp="1"/>
          </p:cNvSpPr>
          <p:nvPr>
            <p:ph type="title"/>
          </p:nvPr>
        </p:nvSpPr>
        <p:spPr>
          <a:xfrm>
            <a:off x="443564" y="205176"/>
            <a:ext cx="9011153" cy="898524"/>
          </a:xfrm>
        </p:spPr>
        <p:txBody>
          <a:bodyPr>
            <a:normAutofit/>
          </a:bodyPr>
          <a:lstStyle/>
          <a:p>
            <a:r>
              <a:rPr lang="en-US" sz="3600" dirty="0"/>
              <a:t>Overview of the Assessments – ELA/CSLA</a:t>
            </a:r>
          </a:p>
        </p:txBody>
      </p:sp>
      <p:sp>
        <p:nvSpPr>
          <p:cNvPr id="3" name="Content Placeholder 2">
            <a:extLst>
              <a:ext uri="{FF2B5EF4-FFF2-40B4-BE49-F238E27FC236}">
                <a16:creationId xmlns:a16="http://schemas.microsoft.com/office/drawing/2014/main" id="{A6DB09BB-342C-BD21-6F89-15AAF3532AC7}"/>
              </a:ext>
            </a:extLst>
          </p:cNvPr>
          <p:cNvSpPr>
            <a:spLocks noGrp="1"/>
          </p:cNvSpPr>
          <p:nvPr>
            <p:ph idx="1"/>
          </p:nvPr>
        </p:nvSpPr>
        <p:spPr/>
        <p:txBody>
          <a:bodyPr/>
          <a:lstStyle/>
          <a:p>
            <a:r>
              <a:rPr lang="en-US" dirty="0"/>
              <a:t>English Language Arts/Colorado Spanish Language Arts</a:t>
            </a:r>
          </a:p>
          <a:p>
            <a:pPr lvl="1"/>
            <a:r>
              <a:rPr lang="en-US" dirty="0"/>
              <a:t>Measure the Colorado Academic Standards (CAS) in Reading and Writing</a:t>
            </a:r>
          </a:p>
          <a:p>
            <a:pPr marL="1200150" lvl="2" indent="-285750">
              <a:buFont typeface="Arial" panose="020B0604020202020204" pitchFamily="34" charset="0"/>
              <a:buChar char="•"/>
            </a:pPr>
            <a:r>
              <a:rPr lang="en-US" dirty="0"/>
              <a:t>CSLA is a Spanish accommodated version available only in grades 3 and 4</a:t>
            </a:r>
          </a:p>
          <a:p>
            <a:pPr marL="1885950" lvl="3" indent="-285750"/>
            <a:r>
              <a:rPr lang="en-US" dirty="0"/>
              <a:t>Not a translation, unique items are created in Spanish specifically for this accommodation</a:t>
            </a:r>
          </a:p>
          <a:p>
            <a:pPr marL="1200150" lvl="2" indent="-285750">
              <a:buFont typeface="Arial" panose="020B0604020202020204" pitchFamily="34" charset="0"/>
              <a:buChar char="•"/>
            </a:pPr>
            <a:r>
              <a:rPr lang="en-US" dirty="0"/>
              <a:t>All items are related to a reading passage or set of passages</a:t>
            </a:r>
          </a:p>
          <a:p>
            <a:pPr marL="1200150" lvl="2" indent="-285750">
              <a:buFont typeface="Arial" panose="020B0604020202020204" pitchFamily="34" charset="0"/>
              <a:buChar char="•"/>
            </a:pPr>
            <a:r>
              <a:rPr lang="en-US" dirty="0"/>
              <a:t>Reading items are Evidence Based Selected Response two-part items</a:t>
            </a:r>
          </a:p>
          <a:p>
            <a:pPr marL="1885950" lvl="3" indent="-285750"/>
            <a:r>
              <a:rPr lang="en-US" dirty="0"/>
              <a:t>Part A asks a question about the text</a:t>
            </a:r>
          </a:p>
          <a:p>
            <a:pPr marL="1885950" lvl="3" indent="-285750"/>
            <a:r>
              <a:rPr lang="en-US" dirty="0"/>
              <a:t>Part B requires the student to identify the evidence from the text that supports their answer in Part A</a:t>
            </a:r>
          </a:p>
          <a:p>
            <a:pPr marL="1885950" lvl="3" indent="-285750"/>
            <a:r>
              <a:rPr lang="en-US" dirty="0"/>
              <a:t>Parts are scored independently</a:t>
            </a:r>
          </a:p>
          <a:p>
            <a:pPr marL="1885950" lvl="3" indent="-285750"/>
            <a:r>
              <a:rPr lang="en-US" dirty="0"/>
              <a:t>Can be multiple choice, multiple select, or technology enhanced items</a:t>
            </a:r>
          </a:p>
          <a:p>
            <a:pPr marL="1200150" lvl="2" indent="-285750">
              <a:buFont typeface="Arial" panose="020B0604020202020204" pitchFamily="34" charset="0"/>
              <a:buChar char="•"/>
            </a:pPr>
            <a:r>
              <a:rPr lang="en-US" dirty="0"/>
              <a:t>Writing is measured with two Prose Constructed Response items</a:t>
            </a:r>
          </a:p>
          <a:p>
            <a:pPr marL="1885950" lvl="3" indent="-285750"/>
            <a:r>
              <a:rPr lang="en-US" dirty="0"/>
              <a:t>An essay response to a prompt which requires incorporating evidence from or analyzing a passage or set of passages</a:t>
            </a:r>
          </a:p>
          <a:p>
            <a:pPr marL="1885950" lvl="3" indent="-285750"/>
            <a:r>
              <a:rPr lang="en-US" dirty="0"/>
              <a:t>Three task types: Research Simulation, Literary Analysis, and Narrative</a:t>
            </a:r>
          </a:p>
          <a:p>
            <a:pPr marL="1885950" lvl="3" indent="-285750"/>
            <a:r>
              <a:rPr lang="en-US" dirty="0"/>
              <a:t>Task types vary by grade, all three are covered across a grade span (3-5, 6-8)</a:t>
            </a:r>
          </a:p>
          <a:p>
            <a:pPr marL="1885950" lvl="3" indent="-285750"/>
            <a:r>
              <a:rPr lang="en-US" dirty="0"/>
              <a:t>Scored on two traits: Written Expression, Knowledge of Language and Conventions</a:t>
            </a:r>
          </a:p>
        </p:txBody>
      </p:sp>
    </p:spTree>
    <p:extLst>
      <p:ext uri="{BB962C8B-B14F-4D97-AF65-F5344CB8AC3E}">
        <p14:creationId xmlns:p14="http://schemas.microsoft.com/office/powerpoint/2010/main" val="375706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Example Items - ELA</a:t>
            </a:r>
          </a:p>
        </p:txBody>
      </p:sp>
      <p:sp>
        <p:nvSpPr>
          <p:cNvPr id="2" name="Content Placeholder 1"/>
          <p:cNvSpPr>
            <a:spLocks noGrp="1"/>
          </p:cNvSpPr>
          <p:nvPr>
            <p:ph sz="half" idx="1"/>
          </p:nvPr>
        </p:nvSpPr>
        <p:spPr/>
        <p:txBody>
          <a:bodyPr/>
          <a:lstStyle/>
          <a:p>
            <a:r>
              <a:rPr lang="en-US" dirty="0"/>
              <a:t>EBSR Example</a:t>
            </a:r>
          </a:p>
        </p:txBody>
      </p:sp>
      <p:pic>
        <p:nvPicPr>
          <p:cNvPr id="7" name="Picture 6" descr="Part A: What is the meaning of the word pessimistic as it is used in paragraph 21 of the passage from &quot;In 'Enormous Success,' Scientists Tie 52 Genes to Human Intelligence&quot;? A: full of confidence B: lacking the proof C: lacking in hope D: able to predict">
            <a:extLst>
              <a:ext uri="{FF2B5EF4-FFF2-40B4-BE49-F238E27FC236}">
                <a16:creationId xmlns:a16="http://schemas.microsoft.com/office/drawing/2014/main" id="{F7D9C406-2F2C-54E1-CD84-95AC5686F413}"/>
              </a:ext>
            </a:extLst>
          </p:cNvPr>
          <p:cNvPicPr>
            <a:picLocks noChangeAspect="1"/>
          </p:cNvPicPr>
          <p:nvPr/>
        </p:nvPicPr>
        <p:blipFill>
          <a:blip r:embed="rId3"/>
          <a:stretch>
            <a:fillRect/>
          </a:stretch>
        </p:blipFill>
        <p:spPr>
          <a:xfrm>
            <a:off x="443564" y="1985564"/>
            <a:ext cx="5576235" cy="2052999"/>
          </a:xfrm>
          <a:prstGeom prst="rect">
            <a:avLst/>
          </a:prstGeom>
        </p:spPr>
      </p:pic>
      <p:pic>
        <p:nvPicPr>
          <p:cNvPr id="9" name="Picture 8" descr="Part B&#10;&#10;Which detail from paragraph 21 best supports the answer to Part A? A: decided to merge data B: forming a vast database C: intelligence test scores D: so many years of frustration">
            <a:extLst>
              <a:ext uri="{FF2B5EF4-FFF2-40B4-BE49-F238E27FC236}">
                <a16:creationId xmlns:a16="http://schemas.microsoft.com/office/drawing/2014/main" id="{D7F7B478-9FCC-45B5-44D1-8F8B90E5DAA9}"/>
              </a:ext>
            </a:extLst>
          </p:cNvPr>
          <p:cNvPicPr>
            <a:picLocks noChangeAspect="1"/>
          </p:cNvPicPr>
          <p:nvPr/>
        </p:nvPicPr>
        <p:blipFill>
          <a:blip r:embed="rId4"/>
          <a:stretch>
            <a:fillRect/>
          </a:stretch>
        </p:blipFill>
        <p:spPr>
          <a:xfrm>
            <a:off x="751991" y="4034202"/>
            <a:ext cx="5181600" cy="1772449"/>
          </a:xfrm>
          <a:prstGeom prst="rect">
            <a:avLst/>
          </a:prstGeom>
        </p:spPr>
      </p:pic>
      <p:sp>
        <p:nvSpPr>
          <p:cNvPr id="3" name="Content Placeholder 2"/>
          <p:cNvSpPr>
            <a:spLocks noGrp="1"/>
          </p:cNvSpPr>
          <p:nvPr>
            <p:ph sz="half" idx="2"/>
          </p:nvPr>
        </p:nvSpPr>
        <p:spPr/>
        <p:txBody>
          <a:bodyPr/>
          <a:lstStyle/>
          <a:p>
            <a:r>
              <a:rPr lang="en-US" dirty="0"/>
              <a:t>PCR Example</a:t>
            </a:r>
          </a:p>
        </p:txBody>
      </p:sp>
      <p:pic>
        <p:nvPicPr>
          <p:cNvPr id="11" name="Picture 10" descr="Write an essay in which you evaluate how important the Shakespeare authorship issue is to the authors. Explain how the authors use evidence to support their claims about Shakespeare. Include details from all three passages to support your response.">
            <a:extLst>
              <a:ext uri="{FF2B5EF4-FFF2-40B4-BE49-F238E27FC236}">
                <a16:creationId xmlns:a16="http://schemas.microsoft.com/office/drawing/2014/main" id="{C027A406-D265-0434-1856-008231A7747D}"/>
              </a:ext>
            </a:extLst>
          </p:cNvPr>
          <p:cNvPicPr>
            <a:picLocks noChangeAspect="1"/>
          </p:cNvPicPr>
          <p:nvPr/>
        </p:nvPicPr>
        <p:blipFill>
          <a:blip r:embed="rId5"/>
          <a:stretch>
            <a:fillRect/>
          </a:stretch>
        </p:blipFill>
        <p:spPr>
          <a:xfrm>
            <a:off x="6280098" y="2106589"/>
            <a:ext cx="5911902" cy="2426991"/>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61365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CEC4-1E95-E364-F53B-A81EF980C32A}"/>
              </a:ext>
            </a:extLst>
          </p:cNvPr>
          <p:cNvSpPr>
            <a:spLocks noGrp="1"/>
          </p:cNvSpPr>
          <p:nvPr>
            <p:ph type="title"/>
          </p:nvPr>
        </p:nvSpPr>
        <p:spPr/>
        <p:txBody>
          <a:bodyPr>
            <a:normAutofit/>
          </a:bodyPr>
          <a:lstStyle/>
          <a:p>
            <a:r>
              <a:rPr lang="en-US" sz="3600" dirty="0"/>
              <a:t>Reported Scores – ELA/CSLA</a:t>
            </a:r>
          </a:p>
        </p:txBody>
      </p:sp>
      <p:sp>
        <p:nvSpPr>
          <p:cNvPr id="3" name="Content Placeholder 2">
            <a:extLst>
              <a:ext uri="{FF2B5EF4-FFF2-40B4-BE49-F238E27FC236}">
                <a16:creationId xmlns:a16="http://schemas.microsoft.com/office/drawing/2014/main" id="{DCB81837-ADA1-8A53-D3C3-CEC32675BB43}"/>
              </a:ext>
            </a:extLst>
          </p:cNvPr>
          <p:cNvSpPr>
            <a:spLocks noGrp="1"/>
          </p:cNvSpPr>
          <p:nvPr>
            <p:ph idx="1"/>
          </p:nvPr>
        </p:nvSpPr>
        <p:spPr/>
        <p:txBody>
          <a:bodyPr/>
          <a:lstStyle/>
          <a:p>
            <a:r>
              <a:rPr lang="en-US" dirty="0"/>
              <a:t>Scale Scores</a:t>
            </a:r>
          </a:p>
          <a:p>
            <a:pPr marL="971550" lvl="1" indent="-285750"/>
            <a:r>
              <a:rPr lang="en-US" dirty="0"/>
              <a:t>Overall ELA</a:t>
            </a:r>
          </a:p>
          <a:p>
            <a:pPr marL="971550" lvl="1" indent="-285750"/>
            <a:r>
              <a:rPr lang="en-US" dirty="0"/>
              <a:t>Reading</a:t>
            </a:r>
          </a:p>
          <a:p>
            <a:r>
              <a:rPr lang="en-US" dirty="0"/>
              <a:t>Performance Level</a:t>
            </a:r>
          </a:p>
          <a:p>
            <a:pPr marL="971550" lvl="1" indent="-285750"/>
            <a:r>
              <a:rPr lang="en-US" dirty="0"/>
              <a:t>Overall ELA – five levels</a:t>
            </a:r>
          </a:p>
          <a:p>
            <a:pPr marL="971550" lvl="1" indent="-285750"/>
            <a:r>
              <a:rPr lang="en-US" dirty="0"/>
              <a:t>Reading – Met Expectations cut only</a:t>
            </a:r>
          </a:p>
          <a:p>
            <a:r>
              <a:rPr lang="en-US" dirty="0"/>
              <a:t>Percent of Points Earned and Average of Students at Met Expectations</a:t>
            </a:r>
          </a:p>
          <a:p>
            <a:pPr marL="971550" lvl="1" indent="-285750"/>
            <a:r>
              <a:rPr lang="en-US" dirty="0"/>
              <a:t>Writing (Written Expression * 3 + Knowledge of Language and conventions on both PCRs)</a:t>
            </a:r>
          </a:p>
          <a:p>
            <a:pPr marL="971550" lvl="1" indent="-285750"/>
            <a:r>
              <a:rPr lang="en-US" dirty="0"/>
              <a:t>Reading Informational Text</a:t>
            </a:r>
          </a:p>
          <a:p>
            <a:pPr marL="971550" lvl="1" indent="-285750"/>
            <a:r>
              <a:rPr lang="en-US" dirty="0"/>
              <a:t>Reading Literary Text</a:t>
            </a:r>
          </a:p>
          <a:p>
            <a:pPr marL="971550" lvl="1" indent="-285750"/>
            <a:r>
              <a:rPr lang="en-US" dirty="0"/>
              <a:t>Vocabulary</a:t>
            </a:r>
          </a:p>
          <a:p>
            <a:pPr marL="971550" lvl="1" indent="-285750"/>
            <a:r>
              <a:rPr lang="en-US" dirty="0"/>
              <a:t>Written Expression (unweighted)</a:t>
            </a:r>
          </a:p>
          <a:p>
            <a:pPr marL="971550" lvl="1" indent="-285750"/>
            <a:r>
              <a:rPr lang="en-US" dirty="0"/>
              <a:t>Language and Conventions</a:t>
            </a:r>
          </a:p>
          <a:p>
            <a:pPr marL="285750" indent="-285750"/>
            <a:r>
              <a:rPr lang="en-US" dirty="0"/>
              <a:t>Percent of Points Earned</a:t>
            </a:r>
          </a:p>
          <a:p>
            <a:pPr marL="742950" lvl="1" indent="-285750"/>
            <a:r>
              <a:rPr lang="en-US" dirty="0"/>
              <a:t>Domains</a:t>
            </a:r>
          </a:p>
          <a:p>
            <a:pPr indent="0">
              <a:buNone/>
            </a:pPr>
            <a:r>
              <a:rPr lang="en-US" dirty="0"/>
              <a:t>	</a:t>
            </a:r>
          </a:p>
        </p:txBody>
      </p:sp>
    </p:spTree>
    <p:extLst>
      <p:ext uri="{BB962C8B-B14F-4D97-AF65-F5344CB8AC3E}">
        <p14:creationId xmlns:p14="http://schemas.microsoft.com/office/powerpoint/2010/main" val="16319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4FA7-6639-3D11-63A4-541D50DE6B49}"/>
              </a:ext>
            </a:extLst>
          </p:cNvPr>
          <p:cNvSpPr>
            <a:spLocks noGrp="1"/>
          </p:cNvSpPr>
          <p:nvPr>
            <p:ph type="title"/>
          </p:nvPr>
        </p:nvSpPr>
        <p:spPr/>
        <p:txBody>
          <a:bodyPr>
            <a:normAutofit/>
          </a:bodyPr>
          <a:lstStyle/>
          <a:p>
            <a:r>
              <a:rPr lang="en-US" sz="3600" dirty="0"/>
              <a:t>Reported Scores – ELA/CSLA Domains</a:t>
            </a:r>
          </a:p>
        </p:txBody>
      </p:sp>
      <p:sp>
        <p:nvSpPr>
          <p:cNvPr id="3" name="Content Placeholder 2">
            <a:extLst>
              <a:ext uri="{FF2B5EF4-FFF2-40B4-BE49-F238E27FC236}">
                <a16:creationId xmlns:a16="http://schemas.microsoft.com/office/drawing/2014/main" id="{1F003689-5981-0B08-3B85-C83FDCACF7FA}"/>
              </a:ext>
            </a:extLst>
          </p:cNvPr>
          <p:cNvSpPr>
            <a:spLocks noGrp="1"/>
          </p:cNvSpPr>
          <p:nvPr>
            <p:ph idx="1"/>
          </p:nvPr>
        </p:nvSpPr>
        <p:spPr/>
        <p:txBody>
          <a:bodyPr/>
          <a:lstStyle/>
          <a:p>
            <a:r>
              <a:rPr lang="en-US" dirty="0"/>
              <a:t>School and District level reports include an additional level of individual scores based on Domain</a:t>
            </a:r>
          </a:p>
          <a:p>
            <a:pPr lvl="1"/>
            <a:r>
              <a:rPr lang="en-US" dirty="0"/>
              <a:t>Domains are based on the Grade Level Expectations of the CAS</a:t>
            </a:r>
          </a:p>
          <a:p>
            <a:pPr lvl="1"/>
            <a:r>
              <a:rPr lang="en-US" dirty="0"/>
              <a:t>Individual PCRs are also reported at this level (with the Written Expression trait score * 3)</a:t>
            </a:r>
          </a:p>
          <a:p>
            <a:pPr lvl="1"/>
            <a:r>
              <a:rPr lang="en-US" dirty="0"/>
              <a:t>Domains reported in ELA</a:t>
            </a:r>
          </a:p>
          <a:p>
            <a:pPr marL="1200150" lvl="2" indent="-285750">
              <a:buFont typeface="Arial" panose="020B0604020202020204" pitchFamily="34" charset="0"/>
              <a:buChar char="•"/>
            </a:pPr>
            <a:r>
              <a:rPr lang="en-US" dirty="0"/>
              <a:t>Reading: Key Ideas: Literary Text</a:t>
            </a:r>
          </a:p>
          <a:p>
            <a:pPr marL="1200150" lvl="2" indent="-285750">
              <a:buFont typeface="Arial" panose="020B0604020202020204" pitchFamily="34" charset="0"/>
              <a:buChar char="•"/>
            </a:pPr>
            <a:r>
              <a:rPr lang="en-US" dirty="0"/>
              <a:t>Reading: Key Ideas: Informational Text</a:t>
            </a:r>
          </a:p>
          <a:p>
            <a:pPr marL="1200150" lvl="2" indent="-285750">
              <a:buFont typeface="Arial" panose="020B0604020202020204" pitchFamily="34" charset="0"/>
              <a:buChar char="•"/>
            </a:pPr>
            <a:r>
              <a:rPr lang="en-US" dirty="0"/>
              <a:t>Reading: Integration of Knowledge and Ideas</a:t>
            </a:r>
          </a:p>
          <a:p>
            <a:pPr marL="1200150" lvl="2" indent="-285750">
              <a:buFont typeface="Arial" panose="020B0604020202020204" pitchFamily="34" charset="0"/>
              <a:buChar char="•"/>
            </a:pPr>
            <a:r>
              <a:rPr lang="en-US" dirty="0"/>
              <a:t>Reading: Craft and Structure</a:t>
            </a:r>
          </a:p>
          <a:p>
            <a:pPr marL="1200150" lvl="2" indent="-285750">
              <a:buFont typeface="Arial" panose="020B0604020202020204" pitchFamily="34" charset="0"/>
              <a:buChar char="•"/>
            </a:pPr>
            <a:r>
              <a:rPr lang="en-US" dirty="0"/>
              <a:t>Literacy: History/Social Studies (6-8)</a:t>
            </a:r>
          </a:p>
          <a:p>
            <a:pPr marL="1200150" lvl="2" indent="-285750">
              <a:buFont typeface="Arial" panose="020B0604020202020204" pitchFamily="34" charset="0"/>
              <a:buChar char="•"/>
            </a:pPr>
            <a:r>
              <a:rPr lang="en-US" dirty="0"/>
              <a:t>Literacy: Science and Technical Subjects (6-8)</a:t>
            </a:r>
          </a:p>
          <a:p>
            <a:pPr marL="1200150" lvl="2" indent="-285750">
              <a:buFont typeface="Arial" panose="020B0604020202020204" pitchFamily="34" charset="0"/>
              <a:buChar char="•"/>
            </a:pPr>
            <a:r>
              <a:rPr lang="en-US" dirty="0"/>
              <a:t>Language: Vocabulary Acquisition and Use</a:t>
            </a:r>
          </a:p>
          <a:p>
            <a:pPr marL="1200150" lvl="2" indent="-285750">
              <a:buFont typeface="Arial" panose="020B0604020202020204" pitchFamily="34" charset="0"/>
              <a:buChar char="•"/>
            </a:pPr>
            <a:r>
              <a:rPr lang="en-US" dirty="0"/>
              <a:t>Writing: PCR 1</a:t>
            </a:r>
          </a:p>
          <a:p>
            <a:pPr marL="1200150" lvl="2" indent="-285750">
              <a:buFont typeface="Arial" panose="020B0604020202020204" pitchFamily="34" charset="0"/>
              <a:buChar char="•"/>
            </a:pPr>
            <a:r>
              <a:rPr lang="en-US" dirty="0"/>
              <a:t>Writing: PCR 2</a:t>
            </a:r>
          </a:p>
          <a:p>
            <a:pPr marL="1200150" lvl="2" indent="-285750">
              <a:buFont typeface="Arial" panose="020B0604020202020204" pitchFamily="34" charset="0"/>
              <a:buChar char="•"/>
            </a:pPr>
            <a:endParaRPr lang="en-US" dirty="0"/>
          </a:p>
          <a:p>
            <a:pPr lvl="2"/>
            <a:endParaRPr lang="en-US" dirty="0"/>
          </a:p>
        </p:txBody>
      </p:sp>
    </p:spTree>
    <p:extLst>
      <p:ext uri="{BB962C8B-B14F-4D97-AF65-F5344CB8AC3E}">
        <p14:creationId xmlns:p14="http://schemas.microsoft.com/office/powerpoint/2010/main" val="306367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3210-8F7C-1863-E938-945EA980372A}"/>
              </a:ext>
            </a:extLst>
          </p:cNvPr>
          <p:cNvSpPr>
            <a:spLocks noGrp="1"/>
          </p:cNvSpPr>
          <p:nvPr>
            <p:ph type="ctrTitle"/>
          </p:nvPr>
        </p:nvSpPr>
        <p:spPr/>
        <p:txBody>
          <a:bodyPr/>
          <a:lstStyle/>
          <a:p>
            <a:r>
              <a:rPr lang="en-US" dirty="0"/>
              <a:t>Math</a:t>
            </a:r>
          </a:p>
        </p:txBody>
      </p:sp>
      <p:sp>
        <p:nvSpPr>
          <p:cNvPr id="3" name="Slide Number Placeholder 2">
            <a:extLst>
              <a:ext uri="{FF2B5EF4-FFF2-40B4-BE49-F238E27FC236}">
                <a16:creationId xmlns:a16="http://schemas.microsoft.com/office/drawing/2014/main" id="{506B131A-2FA4-8F37-2E88-34DB73ABC68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92219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B246-5781-2B51-0A2E-A17D926277F9}"/>
              </a:ext>
            </a:extLst>
          </p:cNvPr>
          <p:cNvSpPr>
            <a:spLocks noGrp="1"/>
          </p:cNvSpPr>
          <p:nvPr>
            <p:ph type="title"/>
          </p:nvPr>
        </p:nvSpPr>
        <p:spPr/>
        <p:txBody>
          <a:bodyPr>
            <a:normAutofit/>
          </a:bodyPr>
          <a:lstStyle/>
          <a:p>
            <a:r>
              <a:rPr lang="en-US" sz="3600" dirty="0"/>
              <a:t>Overview of the Assessments - Math</a:t>
            </a:r>
          </a:p>
        </p:txBody>
      </p:sp>
      <p:sp>
        <p:nvSpPr>
          <p:cNvPr id="3" name="Content Placeholder 2">
            <a:extLst>
              <a:ext uri="{FF2B5EF4-FFF2-40B4-BE49-F238E27FC236}">
                <a16:creationId xmlns:a16="http://schemas.microsoft.com/office/drawing/2014/main" id="{2870659F-4E69-3114-3585-000E2FBCBECE}"/>
              </a:ext>
            </a:extLst>
          </p:cNvPr>
          <p:cNvSpPr>
            <a:spLocks noGrp="1"/>
          </p:cNvSpPr>
          <p:nvPr>
            <p:ph idx="1"/>
          </p:nvPr>
        </p:nvSpPr>
        <p:spPr/>
        <p:txBody>
          <a:bodyPr/>
          <a:lstStyle/>
          <a:p>
            <a:r>
              <a:rPr lang="en-US" dirty="0"/>
              <a:t>Measure the Colorado Academic Standards in Mathematics</a:t>
            </a:r>
          </a:p>
          <a:p>
            <a:pPr lvl="1"/>
            <a:r>
              <a:rPr lang="en-US" dirty="0"/>
              <a:t>Several item types – selected response, technology enhanced, fill in the blank, constructed response, multi-point/multi-type</a:t>
            </a:r>
          </a:p>
          <a:p>
            <a:pPr lvl="1"/>
            <a:r>
              <a:rPr lang="en-US" dirty="0"/>
              <a:t>Range from 1 to 6 points each</a:t>
            </a:r>
          </a:p>
          <a:p>
            <a:pPr lvl="1"/>
            <a:r>
              <a:rPr lang="en-US" dirty="0"/>
              <a:t>Grades 6-8 include a non-calculator section</a:t>
            </a:r>
          </a:p>
          <a:p>
            <a:pPr marL="0" indent="0">
              <a:buNone/>
            </a:pPr>
            <a:r>
              <a:rPr lang="en-US" dirty="0"/>
              <a:t>Example Items:</a:t>
            </a:r>
          </a:p>
        </p:txBody>
      </p:sp>
      <p:pic>
        <p:nvPicPr>
          <p:cNvPr id="5" name="Picture 4" descr="Which expression has the same value as 54 + 24? A: 6(9+24) B: 8(7+3) C: 6(9+4) D: 4(50+20)">
            <a:extLst>
              <a:ext uri="{FF2B5EF4-FFF2-40B4-BE49-F238E27FC236}">
                <a16:creationId xmlns:a16="http://schemas.microsoft.com/office/drawing/2014/main" id="{D608B3FF-D720-5B6C-032B-36CDE0B4247A}"/>
              </a:ext>
            </a:extLst>
          </p:cNvPr>
          <p:cNvPicPr>
            <a:picLocks noChangeAspect="1"/>
          </p:cNvPicPr>
          <p:nvPr/>
        </p:nvPicPr>
        <p:blipFill>
          <a:blip r:embed="rId3"/>
          <a:stretch>
            <a:fillRect/>
          </a:stretch>
        </p:blipFill>
        <p:spPr>
          <a:xfrm>
            <a:off x="352347" y="3292256"/>
            <a:ext cx="3812399" cy="1480193"/>
          </a:xfrm>
          <a:prstGeom prst="rect">
            <a:avLst/>
          </a:prstGeom>
        </p:spPr>
      </p:pic>
      <p:pic>
        <p:nvPicPr>
          <p:cNvPr id="11" name="Picture 10" descr="An item that asks students to graph an inequality as a ray on a number line">
            <a:extLst>
              <a:ext uri="{FF2B5EF4-FFF2-40B4-BE49-F238E27FC236}">
                <a16:creationId xmlns:a16="http://schemas.microsoft.com/office/drawing/2014/main" id="{ABA658E7-5182-6701-F056-2BA3FEA5471C}"/>
              </a:ext>
            </a:extLst>
          </p:cNvPr>
          <p:cNvPicPr>
            <a:picLocks noChangeAspect="1"/>
          </p:cNvPicPr>
          <p:nvPr/>
        </p:nvPicPr>
        <p:blipFill>
          <a:blip r:embed="rId4"/>
          <a:stretch>
            <a:fillRect/>
          </a:stretch>
        </p:blipFill>
        <p:spPr>
          <a:xfrm>
            <a:off x="352347" y="4772449"/>
            <a:ext cx="4189907" cy="1787885"/>
          </a:xfrm>
          <a:prstGeom prst="rect">
            <a:avLst/>
          </a:prstGeom>
        </p:spPr>
      </p:pic>
      <p:pic>
        <p:nvPicPr>
          <p:cNvPr id="13" name="Picture 12" descr="An example of a word problem: A serving of dog food is 5/8 cup. There are 3 and 3/4 cups of dog food in a bag. Write an expression to determine how many servings of dog food are in the bag. Your expression must include fractions. Determine the number of servings of dog food in the the bag. Show your work. Explain how to check your answer for the number of servings of dog food by using an equation with a different operation. Your equation must include fractions.">
            <a:extLst>
              <a:ext uri="{FF2B5EF4-FFF2-40B4-BE49-F238E27FC236}">
                <a16:creationId xmlns:a16="http://schemas.microsoft.com/office/drawing/2014/main" id="{F7DB6A82-C4CA-DC97-8B05-8612890EADE2}"/>
              </a:ext>
            </a:extLst>
          </p:cNvPr>
          <p:cNvPicPr>
            <a:picLocks noChangeAspect="1"/>
          </p:cNvPicPr>
          <p:nvPr/>
        </p:nvPicPr>
        <p:blipFill>
          <a:blip r:embed="rId5"/>
          <a:stretch>
            <a:fillRect/>
          </a:stretch>
        </p:blipFill>
        <p:spPr>
          <a:xfrm>
            <a:off x="5271645" y="3177605"/>
            <a:ext cx="4430332" cy="2131454"/>
          </a:xfrm>
          <a:prstGeom prst="rect">
            <a:avLst/>
          </a:prstGeom>
        </p:spPr>
      </p:pic>
    </p:spTree>
    <p:extLst>
      <p:ext uri="{BB962C8B-B14F-4D97-AF65-F5344CB8AC3E}">
        <p14:creationId xmlns:p14="http://schemas.microsoft.com/office/powerpoint/2010/main" val="317500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D50E-F25E-E410-D70F-E592C6B3FF7C}"/>
              </a:ext>
            </a:extLst>
          </p:cNvPr>
          <p:cNvSpPr>
            <a:spLocks noGrp="1"/>
          </p:cNvSpPr>
          <p:nvPr>
            <p:ph type="title"/>
          </p:nvPr>
        </p:nvSpPr>
        <p:spPr/>
        <p:txBody>
          <a:bodyPr>
            <a:normAutofit/>
          </a:bodyPr>
          <a:lstStyle/>
          <a:p>
            <a:r>
              <a:rPr lang="en-US" sz="3600" dirty="0"/>
              <a:t>Math Example Item – Multipart Item</a:t>
            </a:r>
          </a:p>
        </p:txBody>
      </p:sp>
      <p:pic>
        <p:nvPicPr>
          <p:cNvPr id="15" name="Picture 14" descr="An example of a multipart question. It provides a data table of typing speeds followed by 4 questions that require the student to interpret the chart to answer them.">
            <a:extLst>
              <a:ext uri="{FF2B5EF4-FFF2-40B4-BE49-F238E27FC236}">
                <a16:creationId xmlns:a16="http://schemas.microsoft.com/office/drawing/2014/main" id="{5BB6A513-68B5-2303-6816-ECFA99C9B31A}"/>
              </a:ext>
            </a:extLst>
          </p:cNvPr>
          <p:cNvPicPr>
            <a:picLocks noChangeAspect="1"/>
          </p:cNvPicPr>
          <p:nvPr/>
        </p:nvPicPr>
        <p:blipFill>
          <a:blip r:embed="rId3"/>
          <a:stretch>
            <a:fillRect/>
          </a:stretch>
        </p:blipFill>
        <p:spPr>
          <a:xfrm>
            <a:off x="346394" y="1284802"/>
            <a:ext cx="4855697" cy="5459068"/>
          </a:xfrm>
          <a:prstGeom prst="rect">
            <a:avLst/>
          </a:prstGeom>
        </p:spPr>
      </p:pic>
      <p:pic>
        <p:nvPicPr>
          <p:cNvPr id="11" name="Picture 10">
            <a:extLst>
              <a:ext uri="{FF2B5EF4-FFF2-40B4-BE49-F238E27FC236}">
                <a16:creationId xmlns:a16="http://schemas.microsoft.com/office/drawing/2014/main" id="{A743E92B-CFAD-2DEA-B1EF-46D6E58F77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74785" y="1587429"/>
            <a:ext cx="4870604" cy="1078931"/>
          </a:xfrm>
          <a:prstGeom prst="rect">
            <a:avLst/>
          </a:prstGeom>
        </p:spPr>
      </p:pic>
      <p:pic>
        <p:nvPicPr>
          <p:cNvPr id="13" name="Picture 12">
            <a:extLst>
              <a:ext uri="{FF2B5EF4-FFF2-40B4-BE49-F238E27FC236}">
                <a16:creationId xmlns:a16="http://schemas.microsoft.com/office/drawing/2014/main" id="{CC03C8AE-870C-469D-1F11-D78CB3D146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74785" y="2849585"/>
            <a:ext cx="5040260" cy="1078931"/>
          </a:xfrm>
          <a:prstGeom prst="rect">
            <a:avLst/>
          </a:prstGeom>
        </p:spPr>
      </p:pic>
    </p:spTree>
    <p:extLst>
      <p:ext uri="{BB962C8B-B14F-4D97-AF65-F5344CB8AC3E}">
        <p14:creationId xmlns:p14="http://schemas.microsoft.com/office/powerpoint/2010/main" val="171820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0F26-64C6-3BF4-BDBC-557B3433135B}"/>
              </a:ext>
            </a:extLst>
          </p:cNvPr>
          <p:cNvSpPr>
            <a:spLocks noGrp="1"/>
          </p:cNvSpPr>
          <p:nvPr>
            <p:ph type="title"/>
          </p:nvPr>
        </p:nvSpPr>
        <p:spPr/>
        <p:txBody>
          <a:bodyPr>
            <a:normAutofit/>
          </a:bodyPr>
          <a:lstStyle/>
          <a:p>
            <a:r>
              <a:rPr lang="en-US" sz="3600" dirty="0"/>
              <a:t>Reported Scores – Math</a:t>
            </a:r>
          </a:p>
        </p:txBody>
      </p:sp>
      <p:sp>
        <p:nvSpPr>
          <p:cNvPr id="3" name="Content Placeholder 2">
            <a:extLst>
              <a:ext uri="{FF2B5EF4-FFF2-40B4-BE49-F238E27FC236}">
                <a16:creationId xmlns:a16="http://schemas.microsoft.com/office/drawing/2014/main" id="{A891975A-4BE2-C90F-3ECE-DDFEE97D0A3D}"/>
              </a:ext>
            </a:extLst>
          </p:cNvPr>
          <p:cNvSpPr>
            <a:spLocks noGrp="1"/>
          </p:cNvSpPr>
          <p:nvPr>
            <p:ph idx="1"/>
          </p:nvPr>
        </p:nvSpPr>
        <p:spPr/>
        <p:txBody>
          <a:bodyPr/>
          <a:lstStyle/>
          <a:p>
            <a:r>
              <a:rPr lang="en-US" dirty="0"/>
              <a:t>Overall Scale score</a:t>
            </a:r>
          </a:p>
          <a:p>
            <a:r>
              <a:rPr lang="en-US" dirty="0"/>
              <a:t>Overall Performance Level</a:t>
            </a:r>
          </a:p>
          <a:p>
            <a:r>
              <a:rPr lang="en-US" dirty="0"/>
              <a:t>Percent of Points Earned and Average of student at Met Expectations</a:t>
            </a:r>
          </a:p>
          <a:p>
            <a:pPr lvl="1"/>
            <a:r>
              <a:rPr lang="en-US" dirty="0"/>
              <a:t>Major Content – specific content varies by grade</a:t>
            </a:r>
          </a:p>
          <a:p>
            <a:pPr lvl="1"/>
            <a:r>
              <a:rPr lang="en-US" dirty="0"/>
              <a:t>Additional and Supporting Content – specific content varies by grade</a:t>
            </a:r>
          </a:p>
          <a:p>
            <a:pPr lvl="1"/>
            <a:r>
              <a:rPr lang="en-US" dirty="0"/>
              <a:t>Expressing Mathematical Reasoning</a:t>
            </a:r>
          </a:p>
          <a:p>
            <a:pPr lvl="1"/>
            <a:r>
              <a:rPr lang="en-US" dirty="0"/>
              <a:t>Modeling and Application</a:t>
            </a:r>
          </a:p>
          <a:p>
            <a:r>
              <a:rPr lang="en-US" dirty="0"/>
              <a:t>Percent of Points Earned</a:t>
            </a:r>
          </a:p>
          <a:p>
            <a:pPr lvl="1"/>
            <a:r>
              <a:rPr lang="en-US" dirty="0"/>
              <a:t>Domains</a:t>
            </a:r>
          </a:p>
        </p:txBody>
      </p:sp>
    </p:spTree>
    <p:extLst>
      <p:ext uri="{BB962C8B-B14F-4D97-AF65-F5344CB8AC3E}">
        <p14:creationId xmlns:p14="http://schemas.microsoft.com/office/powerpoint/2010/main" val="135989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A82-5BA4-A4AE-D36D-DF512F0A7954}"/>
              </a:ext>
            </a:extLst>
          </p:cNvPr>
          <p:cNvSpPr>
            <a:spLocks noGrp="1"/>
          </p:cNvSpPr>
          <p:nvPr>
            <p:ph type="title"/>
          </p:nvPr>
        </p:nvSpPr>
        <p:spPr/>
        <p:txBody>
          <a:bodyPr>
            <a:normAutofit/>
          </a:bodyPr>
          <a:lstStyle/>
          <a:p>
            <a:r>
              <a:rPr lang="en-US" sz="3600" dirty="0"/>
              <a:t>Reported Scores – Math Domains</a:t>
            </a:r>
          </a:p>
        </p:txBody>
      </p:sp>
      <p:sp>
        <p:nvSpPr>
          <p:cNvPr id="3" name="Content Placeholder 2">
            <a:extLst>
              <a:ext uri="{FF2B5EF4-FFF2-40B4-BE49-F238E27FC236}">
                <a16:creationId xmlns:a16="http://schemas.microsoft.com/office/drawing/2014/main" id="{6090E8CB-B67C-985C-F861-89A5B06E6F5E}"/>
              </a:ext>
            </a:extLst>
          </p:cNvPr>
          <p:cNvSpPr>
            <a:spLocks noGrp="1"/>
          </p:cNvSpPr>
          <p:nvPr>
            <p:ph idx="1"/>
          </p:nvPr>
        </p:nvSpPr>
        <p:spPr/>
        <p:txBody>
          <a:bodyPr/>
          <a:lstStyle/>
          <a:p>
            <a:r>
              <a:rPr lang="en-US" dirty="0"/>
              <a:t>Domains are based on the CAS Standards and vary by grade</a:t>
            </a:r>
          </a:p>
          <a:p>
            <a:pPr lvl="1"/>
            <a:r>
              <a:rPr lang="en-US" dirty="0"/>
              <a:t>Operations &amp; Algebraic Thinking (3)</a:t>
            </a:r>
          </a:p>
          <a:p>
            <a:pPr lvl="1"/>
            <a:r>
              <a:rPr lang="en-US" dirty="0"/>
              <a:t>Number &amp; Operations in Base Ten (3-5)</a:t>
            </a:r>
          </a:p>
          <a:p>
            <a:pPr lvl="1"/>
            <a:r>
              <a:rPr lang="en-US" dirty="0"/>
              <a:t>Number &amp; Operations – Fractions (4-5)</a:t>
            </a:r>
          </a:p>
          <a:p>
            <a:pPr lvl="1"/>
            <a:r>
              <a:rPr lang="en-US" dirty="0"/>
              <a:t>Measurement &amp; Data (3-5)</a:t>
            </a:r>
          </a:p>
          <a:p>
            <a:pPr lvl="1"/>
            <a:r>
              <a:rPr lang="en-US" dirty="0"/>
              <a:t>Ratios &amp; Proportional Relationships (6-7)</a:t>
            </a:r>
          </a:p>
          <a:p>
            <a:pPr lvl="1"/>
            <a:r>
              <a:rPr lang="en-US" dirty="0"/>
              <a:t>The Number System (6-7)</a:t>
            </a:r>
          </a:p>
          <a:p>
            <a:pPr lvl="1"/>
            <a:r>
              <a:rPr lang="en-US" dirty="0"/>
              <a:t>Expressions &amp; Equations (6-8)</a:t>
            </a:r>
          </a:p>
          <a:p>
            <a:pPr lvl="1"/>
            <a:r>
              <a:rPr lang="en-US" dirty="0"/>
              <a:t>Statistics &amp; Probability (7)</a:t>
            </a:r>
          </a:p>
          <a:p>
            <a:pPr lvl="1"/>
            <a:r>
              <a:rPr lang="en-US" dirty="0"/>
              <a:t>Geometry (8)</a:t>
            </a:r>
          </a:p>
          <a:p>
            <a:pPr lvl="1"/>
            <a:r>
              <a:rPr lang="en-US" dirty="0"/>
              <a:t>Functions (8)</a:t>
            </a:r>
          </a:p>
          <a:p>
            <a:pPr lvl="1"/>
            <a:r>
              <a:rPr lang="en-US" dirty="0"/>
              <a:t>Modeling &amp; Reasoning: On grade level</a:t>
            </a:r>
          </a:p>
          <a:p>
            <a:pPr marL="1200150" lvl="2" indent="-285750">
              <a:buFont typeface="Arial" panose="020B0604020202020204" pitchFamily="34" charset="0"/>
              <a:buChar char="•"/>
            </a:pPr>
            <a:r>
              <a:rPr lang="en-US" dirty="0"/>
              <a:t>Includes math standards taught in the assessed grade</a:t>
            </a:r>
          </a:p>
          <a:p>
            <a:pPr lvl="1"/>
            <a:r>
              <a:rPr lang="en-US" dirty="0"/>
              <a:t>Modeling &amp; Reasoning: Securely held knowledge</a:t>
            </a:r>
          </a:p>
          <a:p>
            <a:pPr marL="1200150" lvl="2" indent="-285750">
              <a:buFont typeface="Arial" panose="020B0604020202020204" pitchFamily="34" charset="0"/>
              <a:buChar char="•"/>
            </a:pPr>
            <a:r>
              <a:rPr lang="en-US" dirty="0"/>
              <a:t>Includes math standards taught in previous grades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7001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47ED-0269-E7FE-B05C-8D7209CB4019}"/>
              </a:ext>
            </a:extLst>
          </p:cNvPr>
          <p:cNvSpPr>
            <a:spLocks noGrp="1"/>
          </p:cNvSpPr>
          <p:nvPr>
            <p:ph type="ctrTitle"/>
          </p:nvPr>
        </p:nvSpPr>
        <p:spPr/>
        <p:txBody>
          <a:bodyPr/>
          <a:lstStyle/>
          <a:p>
            <a:r>
              <a:rPr lang="en-US" dirty="0"/>
              <a:t>Science</a:t>
            </a:r>
          </a:p>
        </p:txBody>
      </p:sp>
      <p:sp>
        <p:nvSpPr>
          <p:cNvPr id="3" name="Slide Number Placeholder 2">
            <a:extLst>
              <a:ext uri="{FF2B5EF4-FFF2-40B4-BE49-F238E27FC236}">
                <a16:creationId xmlns:a16="http://schemas.microsoft.com/office/drawing/2014/main" id="{685D6D33-A952-935B-46C9-80602121E969}"/>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7701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CMAS Assessment Program</a:t>
            </a:r>
          </a:p>
        </p:txBody>
      </p:sp>
      <p:sp>
        <p:nvSpPr>
          <p:cNvPr id="3" name="Content Placeholder 2"/>
          <p:cNvSpPr>
            <a:spLocks noGrp="1"/>
          </p:cNvSpPr>
          <p:nvPr>
            <p:ph idx="1"/>
          </p:nvPr>
        </p:nvSpPr>
        <p:spPr>
          <a:xfrm>
            <a:off x="644452" y="1253331"/>
            <a:ext cx="10515600" cy="4351338"/>
          </a:xfrm>
        </p:spPr>
        <p:txBody>
          <a:bodyPr/>
          <a:lstStyle/>
          <a:p>
            <a:pPr lvl="0"/>
            <a:r>
              <a:rPr lang="en-US" dirty="0"/>
              <a:t>CMAS ELA (CSLA), Math, and Science</a:t>
            </a:r>
          </a:p>
          <a:p>
            <a:pPr lvl="1"/>
            <a:r>
              <a:rPr lang="en-US" dirty="0"/>
              <a:t>ELA and Math grades 3-8</a:t>
            </a:r>
          </a:p>
          <a:p>
            <a:pPr lvl="1"/>
            <a:r>
              <a:rPr lang="en-US" dirty="0"/>
              <a:t>Science 5, 8, and 11</a:t>
            </a:r>
          </a:p>
          <a:p>
            <a:pPr lvl="1"/>
            <a:r>
              <a:rPr lang="en-US" dirty="0"/>
              <a:t>CSLA (Colorado Spanish Language Arts) grades 3-4</a:t>
            </a:r>
          </a:p>
          <a:p>
            <a:pPr lvl="1"/>
            <a:r>
              <a:rPr lang="en-US" dirty="0"/>
              <a:t>Developed by CDE and Pearson in collaboration with Colorado educators</a:t>
            </a:r>
          </a:p>
          <a:p>
            <a:pPr lvl="0"/>
            <a:r>
              <a:rPr lang="en-US" dirty="0"/>
              <a:t>PSAT9, PSAT10, SAT</a:t>
            </a:r>
          </a:p>
          <a:p>
            <a:pPr lvl="1"/>
            <a:r>
              <a:rPr lang="en-US" dirty="0"/>
              <a:t>Grades 9-11</a:t>
            </a:r>
          </a:p>
          <a:p>
            <a:pPr lvl="1"/>
            <a:r>
              <a:rPr lang="en-US" dirty="0"/>
              <a:t>Developed by College Board</a:t>
            </a:r>
          </a:p>
          <a:p>
            <a:pPr lvl="0"/>
            <a:r>
              <a:rPr lang="en-US" dirty="0" err="1"/>
              <a:t>CoAlt</a:t>
            </a:r>
            <a:r>
              <a:rPr lang="en-US" dirty="0"/>
              <a:t> ELA and Math</a:t>
            </a:r>
          </a:p>
          <a:p>
            <a:pPr lvl="1"/>
            <a:r>
              <a:rPr lang="en-US" dirty="0"/>
              <a:t>Grades 3-11</a:t>
            </a:r>
          </a:p>
          <a:p>
            <a:pPr lvl="1"/>
            <a:r>
              <a:rPr lang="en-US" dirty="0"/>
              <a:t>Developed by Dynamic Learning Maps (DLM)</a:t>
            </a:r>
          </a:p>
          <a:p>
            <a:pPr lvl="0"/>
            <a:r>
              <a:rPr lang="en-US" dirty="0" err="1"/>
              <a:t>CoAlt</a:t>
            </a:r>
            <a:r>
              <a:rPr lang="en-US" dirty="0"/>
              <a:t> Science</a:t>
            </a:r>
          </a:p>
          <a:p>
            <a:pPr lvl="1"/>
            <a:r>
              <a:rPr lang="en-US" dirty="0"/>
              <a:t>Grades 5, 8, and 11</a:t>
            </a:r>
          </a:p>
          <a:p>
            <a:pPr lvl="1"/>
            <a:r>
              <a:rPr lang="en-US" dirty="0"/>
              <a:t>Developed by CDE and Pearson in collaboration with Colorado educators </a:t>
            </a:r>
          </a:p>
          <a:p>
            <a:pPr lvl="0"/>
            <a:r>
              <a:rPr lang="en-US" dirty="0"/>
              <a:t>WIDA ACCESS for ELLs</a:t>
            </a:r>
          </a:p>
          <a:p>
            <a:pPr lvl="1"/>
            <a:r>
              <a:rPr lang="en-US" dirty="0"/>
              <a:t>Grades K-12 NEP and LEP students</a:t>
            </a:r>
          </a:p>
          <a:p>
            <a:pPr lvl="1"/>
            <a:r>
              <a:rPr lang="en-US" dirty="0"/>
              <a:t>Developed by WIDA</a:t>
            </a:r>
          </a:p>
          <a:p>
            <a:endParaRPr lang="en-US" dirty="0"/>
          </a:p>
        </p:txBody>
      </p:sp>
      <p:sp>
        <p:nvSpPr>
          <p:cNvPr id="4" name="Slide Number Placeholder 3"/>
          <p:cNvSpPr>
            <a:spLocks noGrp="1"/>
          </p:cNvSpPr>
          <p:nvPr>
            <p:ph type="sldNum" sz="quarter" idx="4294967295"/>
          </p:nvPr>
        </p:nvSpPr>
        <p:spPr>
          <a:xfrm>
            <a:off x="332873" y="6356350"/>
            <a:ext cx="2743200" cy="365125"/>
          </a:xfrm>
        </p:spPr>
        <p:txBody>
          <a:bodyPr/>
          <a:lstStyle/>
          <a:p>
            <a:fld id="{C479D5F6-EDCB-402A-AC08-4943A1820E8F}" type="slidenum">
              <a:rPr lang="en-US" smtClean="0"/>
              <a:pPr/>
              <a:t>2</a:t>
            </a:fld>
            <a:endParaRPr lang="en-US" dirty="0"/>
          </a:p>
        </p:txBody>
      </p:sp>
      <p:sp>
        <p:nvSpPr>
          <p:cNvPr id="5" name="Oval 4">
            <a:extLst>
              <a:ext uri="{FF2B5EF4-FFF2-40B4-BE49-F238E27FC236}">
                <a16:creationId xmlns:a16="http://schemas.microsoft.com/office/drawing/2014/main" id="{FA55C59E-B171-5E77-A6F7-8922BCB2E92B}"/>
              </a:ext>
              <a:ext uri="{C183D7F6-B498-43B3-948B-1728B52AA6E4}">
                <adec:decorative xmlns:adec="http://schemas.microsoft.com/office/drawing/2017/decorative" val="1"/>
              </a:ext>
            </a:extLst>
          </p:cNvPr>
          <p:cNvSpPr/>
          <p:nvPr/>
        </p:nvSpPr>
        <p:spPr>
          <a:xfrm>
            <a:off x="-12359" y="819737"/>
            <a:ext cx="5955960" cy="23233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4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AB37-9EFE-5ABB-33F1-C427BAC1C289}"/>
              </a:ext>
            </a:extLst>
          </p:cNvPr>
          <p:cNvSpPr>
            <a:spLocks noGrp="1"/>
          </p:cNvSpPr>
          <p:nvPr>
            <p:ph type="title"/>
          </p:nvPr>
        </p:nvSpPr>
        <p:spPr/>
        <p:txBody>
          <a:bodyPr>
            <a:normAutofit/>
          </a:bodyPr>
          <a:lstStyle/>
          <a:p>
            <a:r>
              <a:rPr lang="en-US" sz="3600" dirty="0"/>
              <a:t>Overview of the Assessment - Science</a:t>
            </a:r>
          </a:p>
        </p:txBody>
      </p:sp>
      <p:sp>
        <p:nvSpPr>
          <p:cNvPr id="3" name="Content Placeholder 2">
            <a:extLst>
              <a:ext uri="{FF2B5EF4-FFF2-40B4-BE49-F238E27FC236}">
                <a16:creationId xmlns:a16="http://schemas.microsoft.com/office/drawing/2014/main" id="{5A5A7A44-755D-1EBB-ABA0-917CB5033ACC}"/>
              </a:ext>
            </a:extLst>
          </p:cNvPr>
          <p:cNvSpPr>
            <a:spLocks noGrp="1"/>
          </p:cNvSpPr>
          <p:nvPr>
            <p:ph idx="1"/>
          </p:nvPr>
        </p:nvSpPr>
        <p:spPr/>
        <p:txBody>
          <a:bodyPr/>
          <a:lstStyle/>
          <a:p>
            <a:r>
              <a:rPr lang="en-US" dirty="0"/>
              <a:t>Measure the Colorado Academic Standards in Science (2020)</a:t>
            </a:r>
          </a:p>
          <a:p>
            <a:pPr lvl="1"/>
            <a:r>
              <a:rPr lang="en-US" dirty="0"/>
              <a:t>Assessment was redesigned in 2022 to measure the updated three</a:t>
            </a:r>
            <a:r>
              <a:rPr lang="en-US" dirty="0">
                <a:solidFill>
                  <a:schemeClr val="accent6"/>
                </a:solidFill>
              </a:rPr>
              <a:t>-</a:t>
            </a:r>
            <a:r>
              <a:rPr lang="en-US" dirty="0"/>
              <a:t>dimensional standards</a:t>
            </a:r>
          </a:p>
          <a:p>
            <a:pPr marL="1200150" lvl="2" indent="-285750">
              <a:buFont typeface="Arial" panose="020B0604020202020204" pitchFamily="34" charset="0"/>
              <a:buChar char="•"/>
            </a:pPr>
            <a:r>
              <a:rPr lang="en-US" dirty="0"/>
              <a:t>Science and Engineering Practices: </a:t>
            </a:r>
            <a:r>
              <a:rPr lang="en-US" b="0" i="0" dirty="0">
                <a:solidFill>
                  <a:srgbClr val="333333"/>
                </a:solidFill>
                <a:effectLst/>
                <a:latin typeface="SourceSansProRegular"/>
              </a:rPr>
              <a:t>The practices describe behaviors that scientists engage in as they investigate and build models and theories about the natural world and the key set of engineering practices that engineers use as they design and build models and systems.</a:t>
            </a:r>
            <a:endParaRPr lang="en-US" dirty="0"/>
          </a:p>
          <a:p>
            <a:pPr marL="1200150" lvl="2" indent="-285750">
              <a:buFont typeface="Arial" panose="020B0604020202020204" pitchFamily="34" charset="0"/>
              <a:buChar char="•"/>
            </a:pPr>
            <a:r>
              <a:rPr lang="en-US" dirty="0"/>
              <a:t>Cross Cutting Concepts: </a:t>
            </a:r>
            <a:r>
              <a:rPr lang="en-US" b="0" i="0" dirty="0">
                <a:solidFill>
                  <a:srgbClr val="333333"/>
                </a:solidFill>
                <a:effectLst/>
                <a:latin typeface="SourceSansProRegular"/>
              </a:rPr>
              <a:t>Crosscutting concepts have application across all domains of science. As such, they are a way of linking the different domains of science.</a:t>
            </a:r>
            <a:endParaRPr lang="en-US" dirty="0"/>
          </a:p>
          <a:p>
            <a:pPr marL="1200150" lvl="2" indent="-285750">
              <a:buFont typeface="Arial" panose="020B0604020202020204" pitchFamily="34" charset="0"/>
              <a:buChar char="•"/>
            </a:pPr>
            <a:r>
              <a:rPr lang="en-US" dirty="0"/>
              <a:t>Disciplinary Core Ideas: Grade Level Expectations</a:t>
            </a:r>
          </a:p>
          <a:p>
            <a:pPr marL="285750" indent="-285750"/>
            <a:r>
              <a:rPr lang="en-US" dirty="0"/>
              <a:t>Simulations/Clusters</a:t>
            </a:r>
          </a:p>
          <a:p>
            <a:pPr marL="742950" lvl="1" indent="-285750"/>
            <a:r>
              <a:rPr lang="en-US" dirty="0"/>
              <a:t>Sets of items organized around a simulation of an experiment or a description of a phenomenon</a:t>
            </a:r>
          </a:p>
          <a:p>
            <a:pPr marL="285750" indent="-285750"/>
            <a:r>
              <a:rPr lang="en-US" dirty="0"/>
              <a:t>Item Types</a:t>
            </a:r>
          </a:p>
          <a:p>
            <a:pPr marL="742950" lvl="1" indent="-285750"/>
            <a:r>
              <a:rPr lang="en-US" dirty="0"/>
              <a:t>Selected response, multiple select, other technology enhanced items (1 point)</a:t>
            </a:r>
          </a:p>
          <a:p>
            <a:pPr marL="742950" lvl="1" indent="-285750"/>
            <a:r>
              <a:rPr lang="en-US" dirty="0"/>
              <a:t>Constructed response (2 points)</a:t>
            </a:r>
          </a:p>
          <a:p>
            <a:pPr marL="742950" lvl="1" indent="-285750"/>
            <a:endParaRPr lang="en-US" dirty="0"/>
          </a:p>
        </p:txBody>
      </p:sp>
    </p:spTree>
    <p:extLst>
      <p:ext uri="{BB962C8B-B14F-4D97-AF65-F5344CB8AC3E}">
        <p14:creationId xmlns:p14="http://schemas.microsoft.com/office/powerpoint/2010/main" val="171713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165B-ECAD-2737-CF00-2E28D26CF484}"/>
              </a:ext>
            </a:extLst>
          </p:cNvPr>
          <p:cNvSpPr>
            <a:spLocks noGrp="1"/>
          </p:cNvSpPr>
          <p:nvPr>
            <p:ph type="title"/>
          </p:nvPr>
        </p:nvSpPr>
        <p:spPr/>
        <p:txBody>
          <a:bodyPr>
            <a:normAutofit/>
          </a:bodyPr>
          <a:lstStyle/>
          <a:p>
            <a:r>
              <a:rPr lang="en-US" sz="3600" dirty="0"/>
              <a:t>Example Simulation and Item</a:t>
            </a:r>
          </a:p>
        </p:txBody>
      </p:sp>
      <p:sp>
        <p:nvSpPr>
          <p:cNvPr id="4" name="TextBox 3">
            <a:extLst>
              <a:ext uri="{FF2B5EF4-FFF2-40B4-BE49-F238E27FC236}">
                <a16:creationId xmlns:a16="http://schemas.microsoft.com/office/drawing/2014/main" id="{C0FB8BFA-B012-9376-6AB5-29F08D542F13}"/>
              </a:ext>
            </a:extLst>
          </p:cNvPr>
          <p:cNvSpPr txBox="1"/>
          <p:nvPr/>
        </p:nvSpPr>
        <p:spPr>
          <a:xfrm>
            <a:off x="361150" y="1337022"/>
            <a:ext cx="4925465" cy="1785104"/>
          </a:xfrm>
          <a:prstGeom prst="rect">
            <a:avLst/>
          </a:prstGeom>
          <a:noFill/>
        </p:spPr>
        <p:txBody>
          <a:bodyPr wrap="square" rtlCol="0">
            <a:spAutoFit/>
          </a:bodyPr>
          <a:lstStyle/>
          <a:p>
            <a:r>
              <a:rPr lang="en-US" dirty="0">
                <a:hlinkClick r:id="rId3"/>
              </a:rPr>
              <a:t>Practice Set with Simulation Activity</a:t>
            </a:r>
            <a:endParaRPr lang="en-US" dirty="0"/>
          </a:p>
          <a:p>
            <a:endParaRPr lang="en-US" dirty="0"/>
          </a:p>
          <a:p>
            <a:r>
              <a:rPr lang="en-US" sz="1400" dirty="0"/>
              <a:t>Follow the link and enter the test as a guest. Use the review button to navigate to the first Simulation Activity. For the Text to Speech version follow this link: </a:t>
            </a:r>
            <a:r>
              <a:rPr lang="en-US" sz="1400" dirty="0">
                <a:hlinkClick r:id="rId4"/>
              </a:rPr>
              <a:t>https://co.testnav.com/client/index.html#</a:t>
            </a:r>
            <a:r>
              <a:rPr lang="en-US" sz="1400" dirty="0"/>
              <a:t>.</a:t>
            </a:r>
          </a:p>
          <a:p>
            <a:endParaRPr lang="en-US" dirty="0"/>
          </a:p>
        </p:txBody>
      </p:sp>
      <p:pic>
        <p:nvPicPr>
          <p:cNvPr id="6" name="Picture 5">
            <a:extLst>
              <a:ext uri="{FF2B5EF4-FFF2-40B4-BE49-F238E27FC236}">
                <a16:creationId xmlns:a16="http://schemas.microsoft.com/office/drawing/2014/main" id="{94C6C134-AAE0-A0E1-4E22-41FB4865021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3056" y="3159923"/>
            <a:ext cx="4301544" cy="1455313"/>
          </a:xfrm>
          <a:prstGeom prst="rect">
            <a:avLst/>
          </a:prstGeom>
        </p:spPr>
      </p:pic>
      <p:pic>
        <p:nvPicPr>
          <p:cNvPr id="8" name="Picture 7">
            <a:extLst>
              <a:ext uri="{FF2B5EF4-FFF2-40B4-BE49-F238E27FC236}">
                <a16:creationId xmlns:a16="http://schemas.microsoft.com/office/drawing/2014/main" id="{F7514359-B296-0AA1-1E66-3E8F24C53A5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3056" y="5127290"/>
            <a:ext cx="4378817" cy="1455313"/>
          </a:xfrm>
          <a:prstGeom prst="rect">
            <a:avLst/>
          </a:prstGeom>
        </p:spPr>
      </p:pic>
      <p:pic>
        <p:nvPicPr>
          <p:cNvPr id="10" name="Picture 9">
            <a:extLst>
              <a:ext uri="{FF2B5EF4-FFF2-40B4-BE49-F238E27FC236}">
                <a16:creationId xmlns:a16="http://schemas.microsoft.com/office/drawing/2014/main" id="{72C3C94F-EEFF-3963-3592-9D1AEB0C81F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43902" y="1965745"/>
            <a:ext cx="4327301" cy="1493949"/>
          </a:xfrm>
          <a:prstGeom prst="rect">
            <a:avLst/>
          </a:prstGeom>
        </p:spPr>
      </p:pic>
      <p:pic>
        <p:nvPicPr>
          <p:cNvPr id="12" name="Picture 11">
            <a:extLst>
              <a:ext uri="{FF2B5EF4-FFF2-40B4-BE49-F238E27FC236}">
                <a16:creationId xmlns:a16="http://schemas.microsoft.com/office/drawing/2014/main" id="{6B99BDBA-1C8A-7310-E30C-C073B425A61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43902" y="3984171"/>
            <a:ext cx="4430332" cy="1262130"/>
          </a:xfrm>
          <a:prstGeom prst="rect">
            <a:avLst/>
          </a:prstGeom>
        </p:spPr>
      </p:pic>
    </p:spTree>
    <p:extLst>
      <p:ext uri="{BB962C8B-B14F-4D97-AF65-F5344CB8AC3E}">
        <p14:creationId xmlns:p14="http://schemas.microsoft.com/office/powerpoint/2010/main" val="221956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570E-20D7-F0C8-F7E2-CF61B77EEE36}"/>
              </a:ext>
            </a:extLst>
          </p:cNvPr>
          <p:cNvSpPr>
            <a:spLocks noGrp="1"/>
          </p:cNvSpPr>
          <p:nvPr>
            <p:ph type="title"/>
          </p:nvPr>
        </p:nvSpPr>
        <p:spPr/>
        <p:txBody>
          <a:bodyPr>
            <a:normAutofit/>
          </a:bodyPr>
          <a:lstStyle/>
          <a:p>
            <a:r>
              <a:rPr lang="en-US" sz="3600" dirty="0"/>
              <a:t>Example Stand Alone Items (no Simulation)</a:t>
            </a:r>
          </a:p>
        </p:txBody>
      </p:sp>
      <p:pic>
        <p:nvPicPr>
          <p:cNvPr id="5" name="Picture 4" descr="Example of a constructed response item. When a student bites into a slice of lemon, muscles in the student's face begin to contract. The student learns that the muscles contract after acid in the lemon activates sensory receptors on the tongue. A week later, the student sees a lemon and notices that the same face muscles contract, even though the student did not bite into the lemon. Explain how a similar response occurs when the student bites into the lemon slice and when the student sees a lemon.">
            <a:extLst>
              <a:ext uri="{FF2B5EF4-FFF2-40B4-BE49-F238E27FC236}">
                <a16:creationId xmlns:a16="http://schemas.microsoft.com/office/drawing/2014/main" id="{0ED411B4-766B-E229-2304-98A5B8E296F7}"/>
              </a:ext>
            </a:extLst>
          </p:cNvPr>
          <p:cNvPicPr>
            <a:picLocks noChangeAspect="1"/>
          </p:cNvPicPr>
          <p:nvPr/>
        </p:nvPicPr>
        <p:blipFill>
          <a:blip r:embed="rId3"/>
          <a:stretch>
            <a:fillRect/>
          </a:stretch>
        </p:blipFill>
        <p:spPr>
          <a:xfrm>
            <a:off x="443566" y="1502310"/>
            <a:ext cx="5292692" cy="2249977"/>
          </a:xfrm>
          <a:prstGeom prst="rect">
            <a:avLst/>
          </a:prstGeom>
        </p:spPr>
      </p:pic>
      <p:pic>
        <p:nvPicPr>
          <p:cNvPr id="7" name="Picture 6" descr="Example of a multiple choice item about sound waves and echoes.">
            <a:extLst>
              <a:ext uri="{FF2B5EF4-FFF2-40B4-BE49-F238E27FC236}">
                <a16:creationId xmlns:a16="http://schemas.microsoft.com/office/drawing/2014/main" id="{95F6899C-ABBB-E42B-F72F-7166138E3D13}"/>
              </a:ext>
            </a:extLst>
          </p:cNvPr>
          <p:cNvPicPr>
            <a:picLocks noChangeAspect="1"/>
          </p:cNvPicPr>
          <p:nvPr/>
        </p:nvPicPr>
        <p:blipFill>
          <a:blip r:embed="rId4"/>
          <a:stretch>
            <a:fillRect/>
          </a:stretch>
        </p:blipFill>
        <p:spPr>
          <a:xfrm>
            <a:off x="5966778" y="1502310"/>
            <a:ext cx="5835898" cy="2299956"/>
          </a:xfrm>
          <a:prstGeom prst="rect">
            <a:avLst/>
          </a:prstGeom>
        </p:spPr>
      </p:pic>
    </p:spTree>
    <p:extLst>
      <p:ext uri="{BB962C8B-B14F-4D97-AF65-F5344CB8AC3E}">
        <p14:creationId xmlns:p14="http://schemas.microsoft.com/office/powerpoint/2010/main" val="49881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83C5-CAD5-81F4-1967-2D7AF23A278E}"/>
              </a:ext>
            </a:extLst>
          </p:cNvPr>
          <p:cNvSpPr>
            <a:spLocks noGrp="1"/>
          </p:cNvSpPr>
          <p:nvPr>
            <p:ph type="title"/>
          </p:nvPr>
        </p:nvSpPr>
        <p:spPr/>
        <p:txBody>
          <a:bodyPr>
            <a:normAutofit/>
          </a:bodyPr>
          <a:lstStyle/>
          <a:p>
            <a:r>
              <a:rPr lang="en-US" sz="3600" dirty="0"/>
              <a:t>Reported Scores</a:t>
            </a:r>
          </a:p>
        </p:txBody>
      </p:sp>
      <p:sp>
        <p:nvSpPr>
          <p:cNvPr id="3" name="Content Placeholder 2">
            <a:extLst>
              <a:ext uri="{FF2B5EF4-FFF2-40B4-BE49-F238E27FC236}">
                <a16:creationId xmlns:a16="http://schemas.microsoft.com/office/drawing/2014/main" id="{3347E64C-9E01-1DE9-9EE8-742C1EB8D449}"/>
              </a:ext>
            </a:extLst>
          </p:cNvPr>
          <p:cNvSpPr>
            <a:spLocks noGrp="1"/>
          </p:cNvSpPr>
          <p:nvPr>
            <p:ph idx="1"/>
          </p:nvPr>
        </p:nvSpPr>
        <p:spPr/>
        <p:txBody>
          <a:bodyPr/>
          <a:lstStyle/>
          <a:p>
            <a:r>
              <a:rPr lang="en-US" dirty="0"/>
              <a:t>Scale Scores</a:t>
            </a:r>
          </a:p>
          <a:p>
            <a:pPr lvl="1"/>
            <a:r>
              <a:rPr lang="en-US" dirty="0"/>
              <a:t>Overall</a:t>
            </a:r>
          </a:p>
          <a:p>
            <a:pPr lvl="1"/>
            <a:r>
              <a:rPr lang="en-US" dirty="0"/>
              <a:t>Standards</a:t>
            </a:r>
          </a:p>
          <a:p>
            <a:pPr marL="1200150" lvl="2" indent="-285750">
              <a:buFont typeface="Arial" panose="020B0604020202020204" pitchFamily="34" charset="0"/>
              <a:buChar char="•"/>
            </a:pPr>
            <a:r>
              <a:rPr lang="en-US" dirty="0"/>
              <a:t>Physical</a:t>
            </a:r>
          </a:p>
          <a:p>
            <a:pPr marL="1200150" lvl="2" indent="-285750">
              <a:buFont typeface="Arial" panose="020B0604020202020204" pitchFamily="34" charset="0"/>
              <a:buChar char="•"/>
            </a:pPr>
            <a:r>
              <a:rPr lang="en-US" dirty="0"/>
              <a:t>Life</a:t>
            </a:r>
          </a:p>
          <a:p>
            <a:pPr marL="1200150" lvl="2" indent="-285750">
              <a:buFont typeface="Arial" panose="020B0604020202020204" pitchFamily="34" charset="0"/>
              <a:buChar char="•"/>
            </a:pPr>
            <a:r>
              <a:rPr lang="en-US" dirty="0"/>
              <a:t>Earth and Space</a:t>
            </a:r>
          </a:p>
          <a:p>
            <a:pPr lvl="1"/>
            <a:r>
              <a:rPr lang="en-US" dirty="0"/>
              <a:t>Science and Engineering Practices (SEPs)</a:t>
            </a:r>
          </a:p>
          <a:p>
            <a:r>
              <a:rPr lang="en-US" dirty="0"/>
              <a:t>Performance Level</a:t>
            </a:r>
          </a:p>
          <a:p>
            <a:pPr lvl="1"/>
            <a:r>
              <a:rPr lang="en-US" dirty="0"/>
              <a:t>Overall</a:t>
            </a:r>
          </a:p>
          <a:p>
            <a:pPr marL="1200150" lvl="2" indent="-285750">
              <a:buFont typeface="Arial" panose="020B0604020202020204" pitchFamily="34" charset="0"/>
              <a:buChar char="•"/>
            </a:pPr>
            <a:r>
              <a:rPr lang="en-US" dirty="0"/>
              <a:t>content based, established through standard setting procedure</a:t>
            </a:r>
          </a:p>
          <a:p>
            <a:pPr lvl="1"/>
            <a:r>
              <a:rPr lang="en-US" dirty="0"/>
              <a:t>Standards and SEPs – </a:t>
            </a:r>
          </a:p>
          <a:p>
            <a:pPr marL="1200150" lvl="2" indent="-285750">
              <a:buFont typeface="Arial" panose="020B0604020202020204" pitchFamily="34" charset="0"/>
              <a:buChar char="•"/>
            </a:pPr>
            <a:r>
              <a:rPr lang="en-US" dirty="0"/>
              <a:t>Lower than Average/Average/Higher than Average (normative not based on content)</a:t>
            </a:r>
          </a:p>
          <a:p>
            <a:pPr marL="1200150" lvl="2" indent="-285750">
              <a:buFont typeface="Arial" panose="020B0604020202020204" pitchFamily="34" charset="0"/>
              <a:buChar char="•"/>
            </a:pPr>
            <a:r>
              <a:rPr lang="en-US" dirty="0"/>
              <a:t>Average for Students at Met Expectations</a:t>
            </a:r>
          </a:p>
          <a:p>
            <a:r>
              <a:rPr lang="en-US" dirty="0"/>
              <a:t>Percent of Points Earned and Average for Students at Met Expectations</a:t>
            </a:r>
          </a:p>
          <a:p>
            <a:pPr lvl="1"/>
            <a:r>
              <a:rPr lang="en-US" dirty="0"/>
              <a:t>GLE level for 5</a:t>
            </a:r>
            <a:r>
              <a:rPr lang="en-US" baseline="30000" dirty="0"/>
              <a:t>th</a:t>
            </a:r>
            <a:r>
              <a:rPr lang="en-US" dirty="0"/>
              <a:t> grade</a:t>
            </a:r>
          </a:p>
          <a:p>
            <a:pPr lvl="1"/>
            <a:r>
              <a:rPr lang="en-US" dirty="0"/>
              <a:t>Prepared Graduate level for middle and high school</a:t>
            </a:r>
          </a:p>
        </p:txBody>
      </p:sp>
    </p:spTree>
    <p:extLst>
      <p:ext uri="{BB962C8B-B14F-4D97-AF65-F5344CB8AC3E}">
        <p14:creationId xmlns:p14="http://schemas.microsoft.com/office/powerpoint/2010/main" val="157721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Confidential School and District Reports</a:t>
            </a:r>
            <a:br>
              <a:rPr lang="en-US" dirty="0"/>
            </a:br>
            <a:br>
              <a:rPr lang="en-US" dirty="0"/>
            </a:br>
            <a:r>
              <a:rPr lang="en-US" dirty="0"/>
              <a:t>(Permission-based access available through  </a:t>
            </a:r>
            <a:r>
              <a:rPr lang="en-US" dirty="0" err="1"/>
              <a:t>PearsonAccess</a:t>
            </a:r>
            <a:r>
              <a:rPr lang="en-US" baseline="30000" dirty="0" err="1"/>
              <a:t>Next</a:t>
            </a:r>
            <a:r>
              <a:rPr lang="en-US" baseline="30000" dirty="0"/>
              <a:t> </a:t>
            </a:r>
            <a:r>
              <a:rPr lang="en-US" dirty="0"/>
              <a:t>– Published Reports)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74845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64B7-67FE-8834-F544-5910E6626067}"/>
              </a:ext>
            </a:extLst>
          </p:cNvPr>
          <p:cNvSpPr>
            <a:spLocks noGrp="1"/>
          </p:cNvSpPr>
          <p:nvPr>
            <p:ph type="title"/>
          </p:nvPr>
        </p:nvSpPr>
        <p:spPr/>
        <p:txBody>
          <a:bodyPr/>
          <a:lstStyle/>
          <a:p>
            <a:r>
              <a:rPr lang="en-US" dirty="0"/>
              <a:t>Student Performance Report</a:t>
            </a:r>
          </a:p>
        </p:txBody>
      </p:sp>
      <p:sp>
        <p:nvSpPr>
          <p:cNvPr id="3" name="Content Placeholder 2">
            <a:extLst>
              <a:ext uri="{FF2B5EF4-FFF2-40B4-BE49-F238E27FC236}">
                <a16:creationId xmlns:a16="http://schemas.microsoft.com/office/drawing/2014/main" id="{D87DDE07-CFF0-BEB6-83EF-A52E715C353D}"/>
              </a:ext>
            </a:extLst>
          </p:cNvPr>
          <p:cNvSpPr>
            <a:spLocks noGrp="1"/>
          </p:cNvSpPr>
          <p:nvPr>
            <p:ph idx="1"/>
          </p:nvPr>
        </p:nvSpPr>
        <p:spPr>
          <a:xfrm>
            <a:off x="443565" y="1308876"/>
            <a:ext cx="10910234" cy="4351338"/>
          </a:xfrm>
        </p:spPr>
        <p:txBody>
          <a:bodyPr/>
          <a:lstStyle/>
          <a:p>
            <a:r>
              <a:rPr lang="en-US" dirty="0"/>
              <a:t>Student Performance Report</a:t>
            </a:r>
          </a:p>
          <a:p>
            <a:pPr lvl="1"/>
            <a:r>
              <a:rPr lang="en-US" dirty="0"/>
              <a:t>Student level report intended for use by teachers and parents – specifically suggests that parents discuss results with teachers if they have questions</a:t>
            </a:r>
          </a:p>
          <a:p>
            <a:pPr lvl="1"/>
            <a:r>
              <a:rPr lang="en-US" dirty="0"/>
              <a:t>Individual student scores and comparison data for state, district, and school</a:t>
            </a:r>
          </a:p>
          <a:p>
            <a:pPr marL="1200150" lvl="2" indent="-285750">
              <a:buFont typeface="Arial" panose="020B0604020202020204" pitchFamily="34" charset="0"/>
              <a:buChar char="•"/>
            </a:pPr>
            <a:r>
              <a:rPr lang="en-US" dirty="0"/>
              <a:t>Scale Score and Conditional Standard Error</a:t>
            </a:r>
          </a:p>
          <a:p>
            <a:pPr marL="1885950" lvl="3" indent="-285750"/>
            <a:r>
              <a:rPr lang="en-US" dirty="0"/>
              <a:t>Arrows around the student diamond indicate the probable range of scores if the student tested multiple times</a:t>
            </a:r>
          </a:p>
          <a:p>
            <a:pPr marL="1200150" lvl="2" indent="-285750">
              <a:buFont typeface="Arial" panose="020B0604020202020204" pitchFamily="34" charset="0"/>
              <a:buChar char="•"/>
            </a:pPr>
            <a:r>
              <a:rPr lang="en-US" dirty="0"/>
              <a:t>Student percentile rank</a:t>
            </a:r>
          </a:p>
          <a:p>
            <a:pPr marL="1200150" lvl="2" indent="-285750">
              <a:buFont typeface="Arial" panose="020B0604020202020204" pitchFamily="34" charset="0"/>
              <a:buChar char="•"/>
            </a:pPr>
            <a:r>
              <a:rPr lang="en-US" dirty="0"/>
              <a:t>Average scale scores/percent of points earned</a:t>
            </a:r>
          </a:p>
          <a:p>
            <a:pPr marL="1200150" lvl="2" indent="-285750">
              <a:buFont typeface="Arial" panose="020B0604020202020204" pitchFamily="34" charset="0"/>
              <a:buChar char="•"/>
            </a:pPr>
            <a:r>
              <a:rPr lang="en-US" dirty="0"/>
              <a:t>State performance level distribution</a:t>
            </a:r>
          </a:p>
          <a:p>
            <a:pPr marL="1200150" lvl="2" indent="-285750">
              <a:buFont typeface="Arial" panose="020B0604020202020204" pitchFamily="34" charset="0"/>
              <a:buChar char="•"/>
            </a:pPr>
            <a:r>
              <a:rPr lang="en-US" dirty="0"/>
              <a:t>Average of the students at the start of the Met Expectations performance level</a:t>
            </a:r>
          </a:p>
          <a:p>
            <a:pPr lvl="1"/>
            <a:r>
              <a:rPr lang="en-US" dirty="0"/>
              <a:t>New for 2023</a:t>
            </a:r>
          </a:p>
          <a:p>
            <a:pPr marL="1200150" lvl="2" indent="-285750">
              <a:buFont typeface="Arial" panose="020B0604020202020204" pitchFamily="34" charset="0"/>
              <a:buChar char="•"/>
            </a:pPr>
            <a:r>
              <a:rPr lang="en-US" dirty="0"/>
              <a:t>Simplified Language</a:t>
            </a:r>
          </a:p>
          <a:p>
            <a:pPr marL="1200150" lvl="2" indent="-285750">
              <a:buFont typeface="Arial" panose="020B0604020202020204" pitchFamily="34" charset="0"/>
              <a:buChar char="•"/>
            </a:pPr>
            <a:r>
              <a:rPr lang="en-US" dirty="0"/>
              <a:t>Full science reports with scale scores on the 2020 CAS</a:t>
            </a:r>
          </a:p>
          <a:p>
            <a:pPr marL="1200150" lvl="2" indent="-285750">
              <a:buFont typeface="Arial" panose="020B0604020202020204" pitchFamily="34" charset="0"/>
              <a:buChar char="•"/>
            </a:pPr>
            <a:r>
              <a:rPr lang="en-US" dirty="0">
                <a:hlinkClick r:id="rId3"/>
              </a:rPr>
              <a:t>Online video reports for parents</a:t>
            </a:r>
            <a:endParaRPr lang="en-US" dirty="0"/>
          </a:p>
          <a:p>
            <a:pPr marL="1885950" lvl="3" indent="-285750"/>
            <a:r>
              <a:rPr lang="en-US" dirty="0"/>
              <a:t>Short video that walks through performance levels and their student’s Performance Level Descriptor (link and QR code included on the report)</a:t>
            </a:r>
          </a:p>
        </p:txBody>
      </p:sp>
    </p:spTree>
    <p:extLst>
      <p:ext uri="{BB962C8B-B14F-4D97-AF65-F5344CB8AC3E}">
        <p14:creationId xmlns:p14="http://schemas.microsoft.com/office/powerpoint/2010/main" val="310224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95174E-2BDD-3F69-6AAB-C10F559EF727}"/>
              </a:ext>
            </a:extLst>
          </p:cNvPr>
          <p:cNvSpPr>
            <a:spLocks noGrp="1"/>
          </p:cNvSpPr>
          <p:nvPr>
            <p:ph type="ctrTitle"/>
          </p:nvPr>
        </p:nvSpPr>
        <p:spPr>
          <a:xfrm>
            <a:off x="-1" y="6858000"/>
            <a:ext cx="12192627" cy="2337620"/>
          </a:xfrm>
        </p:spPr>
        <p:txBody>
          <a:bodyPr vert="horz" lIns="91440" tIns="45720" rIns="91440" bIns="45720" rtlCol="0" anchor="t" anchorCtr="0">
            <a:normAutofit/>
          </a:bodyPr>
          <a:lstStyle/>
          <a:p>
            <a:r>
              <a:rPr lang="en-US" dirty="0"/>
              <a:t>ELA Student Performance Report Page 1</a:t>
            </a:r>
          </a:p>
        </p:txBody>
      </p:sp>
      <p:sp>
        <p:nvSpPr>
          <p:cNvPr id="3" name="Slide Number Placeholder 2">
            <a:extLst>
              <a:ext uri="{FF2B5EF4-FFF2-40B4-BE49-F238E27FC236}">
                <a16:creationId xmlns:a16="http://schemas.microsoft.com/office/drawing/2014/main" id="{9D976251-1E03-E386-5408-5482DF688585}"/>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15" name="Picture 14" descr="An example of a 4th grade ELA student performance report">
            <a:extLst>
              <a:ext uri="{FF2B5EF4-FFF2-40B4-BE49-F238E27FC236}">
                <a16:creationId xmlns:a16="http://schemas.microsoft.com/office/drawing/2014/main" id="{B2CF01E1-81D6-959F-D6A7-D96029ED4793}"/>
              </a:ext>
            </a:extLst>
          </p:cNvPr>
          <p:cNvPicPr>
            <a:picLocks noChangeAspect="1"/>
          </p:cNvPicPr>
          <p:nvPr/>
        </p:nvPicPr>
        <p:blipFill>
          <a:blip r:embed="rId2"/>
          <a:stretch>
            <a:fillRect/>
          </a:stretch>
        </p:blipFill>
        <p:spPr>
          <a:xfrm>
            <a:off x="2263103" y="0"/>
            <a:ext cx="7665793" cy="6858000"/>
          </a:xfrm>
          <a:prstGeom prst="rect">
            <a:avLst/>
          </a:prstGeom>
        </p:spPr>
      </p:pic>
    </p:spTree>
    <p:extLst>
      <p:ext uri="{BB962C8B-B14F-4D97-AF65-F5344CB8AC3E}">
        <p14:creationId xmlns:p14="http://schemas.microsoft.com/office/powerpoint/2010/main" val="286369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B799-6027-857D-DF7A-A5EC612ABBF6}"/>
              </a:ext>
            </a:extLst>
          </p:cNvPr>
          <p:cNvSpPr>
            <a:spLocks noGrp="1"/>
          </p:cNvSpPr>
          <p:nvPr>
            <p:ph type="ctrTitle"/>
          </p:nvPr>
        </p:nvSpPr>
        <p:spPr>
          <a:xfrm>
            <a:off x="-802761" y="3062901"/>
            <a:ext cx="12192627" cy="2337620"/>
          </a:xfrm>
        </p:spPr>
        <p:txBody>
          <a:bodyPr/>
          <a:lstStyle/>
          <a:p>
            <a:r>
              <a:rPr lang="en-US" dirty="0"/>
              <a:t>ELA/Math SPR Example Page 2</a:t>
            </a:r>
          </a:p>
        </p:txBody>
      </p:sp>
      <p:sp>
        <p:nvSpPr>
          <p:cNvPr id="3" name="Slide Number Placeholder 2">
            <a:extLst>
              <a:ext uri="{FF2B5EF4-FFF2-40B4-BE49-F238E27FC236}">
                <a16:creationId xmlns:a16="http://schemas.microsoft.com/office/drawing/2014/main" id="{17D99E9A-FBC6-E8F1-0F50-DE56C3DB0884}"/>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5" name="Picture 4" descr="ELA Subclaim performance charts from page 2 of the student performance report">
            <a:extLst>
              <a:ext uri="{FF2B5EF4-FFF2-40B4-BE49-F238E27FC236}">
                <a16:creationId xmlns:a16="http://schemas.microsoft.com/office/drawing/2014/main" id="{A0073FC7-3135-688A-36DF-6D3B4A7EA957}"/>
              </a:ext>
            </a:extLst>
          </p:cNvPr>
          <p:cNvPicPr>
            <a:picLocks noChangeAspect="1"/>
          </p:cNvPicPr>
          <p:nvPr/>
        </p:nvPicPr>
        <p:blipFill>
          <a:blip r:embed="rId2"/>
          <a:stretch>
            <a:fillRect/>
          </a:stretch>
        </p:blipFill>
        <p:spPr>
          <a:xfrm>
            <a:off x="558085" y="1807263"/>
            <a:ext cx="5537915" cy="4848896"/>
          </a:xfrm>
          <a:prstGeom prst="rect">
            <a:avLst/>
          </a:prstGeom>
        </p:spPr>
      </p:pic>
      <p:pic>
        <p:nvPicPr>
          <p:cNvPr id="7" name="Picture 6" descr="Subclaim performance charts from page 2 of the math student performance report">
            <a:extLst>
              <a:ext uri="{FF2B5EF4-FFF2-40B4-BE49-F238E27FC236}">
                <a16:creationId xmlns:a16="http://schemas.microsoft.com/office/drawing/2014/main" id="{BB4F8D49-ADA7-BD8B-EB00-1EB2B6A993F0}"/>
              </a:ext>
            </a:extLst>
          </p:cNvPr>
          <p:cNvPicPr>
            <a:picLocks noChangeAspect="1"/>
          </p:cNvPicPr>
          <p:nvPr/>
        </p:nvPicPr>
        <p:blipFill>
          <a:blip r:embed="rId3"/>
          <a:stretch>
            <a:fillRect/>
          </a:stretch>
        </p:blipFill>
        <p:spPr>
          <a:xfrm>
            <a:off x="6074138" y="1926374"/>
            <a:ext cx="5512158" cy="4217831"/>
          </a:xfrm>
          <a:prstGeom prst="rect">
            <a:avLst/>
          </a:prstGeom>
        </p:spPr>
      </p:pic>
      <p:pic>
        <p:nvPicPr>
          <p:cNvPr id="13" name="Picture 12" descr="Legend for the subclaim performance charts">
            <a:extLst>
              <a:ext uri="{FF2B5EF4-FFF2-40B4-BE49-F238E27FC236}">
                <a16:creationId xmlns:a16="http://schemas.microsoft.com/office/drawing/2014/main" id="{213B1EFB-D792-4827-2042-59D2F8F74ACF}"/>
              </a:ext>
            </a:extLst>
          </p:cNvPr>
          <p:cNvPicPr>
            <a:picLocks noChangeAspect="1"/>
          </p:cNvPicPr>
          <p:nvPr/>
        </p:nvPicPr>
        <p:blipFill>
          <a:blip r:embed="rId4"/>
          <a:stretch>
            <a:fillRect/>
          </a:stretch>
        </p:blipFill>
        <p:spPr>
          <a:xfrm>
            <a:off x="330161" y="201841"/>
            <a:ext cx="11487955" cy="1551904"/>
          </a:xfrm>
          <a:prstGeom prst="rect">
            <a:avLst/>
          </a:prstGeom>
        </p:spPr>
      </p:pic>
    </p:spTree>
    <p:extLst>
      <p:ext uri="{BB962C8B-B14F-4D97-AF65-F5344CB8AC3E}">
        <p14:creationId xmlns:p14="http://schemas.microsoft.com/office/powerpoint/2010/main" val="1421443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C01-7C12-5EC7-9C63-0FA81828C89C}"/>
              </a:ext>
            </a:extLst>
          </p:cNvPr>
          <p:cNvSpPr>
            <a:spLocks noGrp="1"/>
          </p:cNvSpPr>
          <p:nvPr>
            <p:ph type="ctrTitle"/>
          </p:nvPr>
        </p:nvSpPr>
        <p:spPr>
          <a:xfrm>
            <a:off x="-627" y="1971247"/>
            <a:ext cx="12192627" cy="2337620"/>
          </a:xfrm>
        </p:spPr>
        <p:txBody>
          <a:bodyPr/>
          <a:lstStyle/>
          <a:p>
            <a:r>
              <a:rPr lang="en-US" dirty="0"/>
              <a:t>Science SPR Example Page 1</a:t>
            </a:r>
          </a:p>
        </p:txBody>
      </p:sp>
      <p:sp>
        <p:nvSpPr>
          <p:cNvPr id="3" name="Slide Number Placeholder 2">
            <a:extLst>
              <a:ext uri="{FF2B5EF4-FFF2-40B4-BE49-F238E27FC236}">
                <a16:creationId xmlns:a16="http://schemas.microsoft.com/office/drawing/2014/main" id="{CEA91AD7-3060-D424-4D26-2D49827FDFA1}"/>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5" name="Picture 4" descr="An example of page 1 of the science student performance report.">
            <a:extLst>
              <a:ext uri="{FF2B5EF4-FFF2-40B4-BE49-F238E27FC236}">
                <a16:creationId xmlns:a16="http://schemas.microsoft.com/office/drawing/2014/main" id="{B9936536-2B74-E275-7D8C-E41216FCC8EC}"/>
              </a:ext>
            </a:extLst>
          </p:cNvPr>
          <p:cNvPicPr>
            <a:picLocks noChangeAspect="1"/>
          </p:cNvPicPr>
          <p:nvPr/>
        </p:nvPicPr>
        <p:blipFill>
          <a:blip r:embed="rId2"/>
          <a:stretch>
            <a:fillRect/>
          </a:stretch>
        </p:blipFill>
        <p:spPr>
          <a:xfrm>
            <a:off x="868296" y="396572"/>
            <a:ext cx="10614645" cy="5204411"/>
          </a:xfrm>
          <a:prstGeom prst="rect">
            <a:avLst/>
          </a:prstGeom>
        </p:spPr>
      </p:pic>
    </p:spTree>
    <p:extLst>
      <p:ext uri="{BB962C8B-B14F-4D97-AF65-F5344CB8AC3E}">
        <p14:creationId xmlns:p14="http://schemas.microsoft.com/office/powerpoint/2010/main" val="336407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529A-7BDC-734F-2A66-5373A0C03BBE}"/>
              </a:ext>
            </a:extLst>
          </p:cNvPr>
          <p:cNvSpPr>
            <a:spLocks noGrp="1"/>
          </p:cNvSpPr>
          <p:nvPr>
            <p:ph type="ctrTitle"/>
          </p:nvPr>
        </p:nvSpPr>
        <p:spPr>
          <a:xfrm>
            <a:off x="-1465751" y="1966186"/>
            <a:ext cx="12192627" cy="2337620"/>
          </a:xfrm>
        </p:spPr>
        <p:txBody>
          <a:bodyPr/>
          <a:lstStyle/>
          <a:p>
            <a:r>
              <a:rPr lang="en-US" dirty="0"/>
              <a:t>Science SPR Example Page 2</a:t>
            </a:r>
          </a:p>
        </p:txBody>
      </p:sp>
      <p:sp>
        <p:nvSpPr>
          <p:cNvPr id="3" name="Slide Number Placeholder 2">
            <a:extLst>
              <a:ext uri="{FF2B5EF4-FFF2-40B4-BE49-F238E27FC236}">
                <a16:creationId xmlns:a16="http://schemas.microsoft.com/office/drawing/2014/main" id="{C3E800EE-2280-1F1E-5059-C92D2C5775E7}"/>
              </a:ext>
            </a:extLst>
          </p:cNvPr>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7" name="Picture 6" descr="Prepared Graduate and Grade Level Expectations performance from page 2 of the science student performance report">
            <a:extLst>
              <a:ext uri="{FF2B5EF4-FFF2-40B4-BE49-F238E27FC236}">
                <a16:creationId xmlns:a16="http://schemas.microsoft.com/office/drawing/2014/main" id="{8C738632-372E-D8D5-CE81-F13A756BFB9F}"/>
              </a:ext>
            </a:extLst>
          </p:cNvPr>
          <p:cNvPicPr>
            <a:picLocks noChangeAspect="1"/>
          </p:cNvPicPr>
          <p:nvPr/>
        </p:nvPicPr>
        <p:blipFill>
          <a:blip r:embed="rId2"/>
          <a:stretch>
            <a:fillRect/>
          </a:stretch>
        </p:blipFill>
        <p:spPr>
          <a:xfrm>
            <a:off x="2976620" y="3159139"/>
            <a:ext cx="9118242" cy="5042079"/>
          </a:xfrm>
          <a:prstGeom prst="rect">
            <a:avLst/>
          </a:prstGeom>
        </p:spPr>
      </p:pic>
      <p:pic>
        <p:nvPicPr>
          <p:cNvPr id="5" name="Picture 4" descr="Reporting category (standards and SEP) performance charts from the science student performance report">
            <a:extLst>
              <a:ext uri="{FF2B5EF4-FFF2-40B4-BE49-F238E27FC236}">
                <a16:creationId xmlns:a16="http://schemas.microsoft.com/office/drawing/2014/main" id="{753B8A99-38FF-596B-AA89-0BBE458D52C8}"/>
              </a:ext>
            </a:extLst>
          </p:cNvPr>
          <p:cNvPicPr>
            <a:picLocks noChangeAspect="1"/>
          </p:cNvPicPr>
          <p:nvPr/>
        </p:nvPicPr>
        <p:blipFill>
          <a:blip r:embed="rId3"/>
          <a:stretch>
            <a:fillRect/>
          </a:stretch>
        </p:blipFill>
        <p:spPr>
          <a:xfrm>
            <a:off x="135463" y="188230"/>
            <a:ext cx="7601288" cy="4329981"/>
          </a:xfrm>
          <a:prstGeom prst="rect">
            <a:avLst/>
          </a:prstGeom>
        </p:spPr>
      </p:pic>
    </p:spTree>
    <p:extLst>
      <p:ext uri="{BB962C8B-B14F-4D97-AF65-F5344CB8AC3E}">
        <p14:creationId xmlns:p14="http://schemas.microsoft.com/office/powerpoint/2010/main" val="102309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F7E5-58DC-91D9-092F-8370CDC64D02}"/>
              </a:ext>
            </a:extLst>
          </p:cNvPr>
          <p:cNvSpPr>
            <a:spLocks noGrp="1"/>
          </p:cNvSpPr>
          <p:nvPr>
            <p:ph type="title"/>
          </p:nvPr>
        </p:nvSpPr>
        <p:spPr/>
        <p:txBody>
          <a:bodyPr/>
          <a:lstStyle/>
          <a:p>
            <a:r>
              <a:rPr lang="en-US" dirty="0">
                <a:solidFill>
                  <a:schemeClr val="accent6"/>
                </a:solidFill>
              </a:rPr>
              <a:t> </a:t>
            </a:r>
            <a:r>
              <a:rPr lang="en-US" sz="3600" dirty="0"/>
              <a:t>Available Data and Reports</a:t>
            </a:r>
          </a:p>
        </p:txBody>
      </p:sp>
      <p:sp>
        <p:nvSpPr>
          <p:cNvPr id="3" name="Content Placeholder 2">
            <a:extLst>
              <a:ext uri="{FF2B5EF4-FFF2-40B4-BE49-F238E27FC236}">
                <a16:creationId xmlns:a16="http://schemas.microsoft.com/office/drawing/2014/main" id="{5C45A035-224E-489D-56A3-431D09DD9842}"/>
              </a:ext>
            </a:extLst>
          </p:cNvPr>
          <p:cNvSpPr>
            <a:spLocks noGrp="1"/>
          </p:cNvSpPr>
          <p:nvPr>
            <p:ph idx="1"/>
          </p:nvPr>
        </p:nvSpPr>
        <p:spPr/>
        <p:txBody>
          <a:bodyPr/>
          <a:lstStyle/>
          <a:p>
            <a:pPr marL="0" lvl="0" indent="0">
              <a:buNone/>
            </a:pPr>
            <a:endParaRPr lang="en-US" dirty="0"/>
          </a:p>
          <a:p>
            <a:r>
              <a:rPr lang="en-US" dirty="0"/>
              <a:t>Student Data Files – available June 17</a:t>
            </a:r>
            <a:r>
              <a:rPr lang="en-US" baseline="30000" dirty="0"/>
              <a:t>th</a:t>
            </a:r>
            <a:r>
              <a:rPr lang="en-US" dirty="0"/>
              <a:t>, 2024</a:t>
            </a:r>
          </a:p>
          <a:p>
            <a:pPr lvl="1"/>
            <a:r>
              <a:rPr lang="en-US" dirty="0"/>
              <a:t>ELA/CSLA and Math Student Data Files (SDF)</a:t>
            </a:r>
          </a:p>
          <a:p>
            <a:pPr lvl="1"/>
            <a:r>
              <a:rPr lang="en-US" dirty="0"/>
              <a:t>Science SDF</a:t>
            </a:r>
          </a:p>
          <a:p>
            <a:pPr lvl="1"/>
            <a:r>
              <a:rPr lang="en-US" dirty="0" err="1"/>
              <a:t>CoAlt</a:t>
            </a:r>
            <a:r>
              <a:rPr lang="en-US" dirty="0"/>
              <a:t> Science SDF</a:t>
            </a:r>
          </a:p>
          <a:p>
            <a:r>
              <a:rPr lang="en-US" dirty="0"/>
              <a:t>Summary Data Files (.csv format file with all aggregate data included on reports) – available June 25</a:t>
            </a:r>
            <a:r>
              <a:rPr lang="en-US" baseline="30000" dirty="0"/>
              <a:t>th</a:t>
            </a:r>
            <a:r>
              <a:rPr lang="en-US" dirty="0"/>
              <a:t>, 2024</a:t>
            </a:r>
          </a:p>
          <a:p>
            <a:r>
              <a:rPr lang="en-US" dirty="0"/>
              <a:t>Published Reports – released in waves starting on July 3</a:t>
            </a:r>
            <a:r>
              <a:rPr lang="en-US" baseline="30000" dirty="0"/>
              <a:t>rd</a:t>
            </a:r>
            <a:r>
              <a:rPr lang="en-US" dirty="0"/>
              <a:t>, 2024</a:t>
            </a:r>
          </a:p>
          <a:p>
            <a:pPr marL="971550" lvl="1" indent="-285750"/>
            <a:r>
              <a:rPr lang="en-US" dirty="0"/>
              <a:t>Student Performance Report</a:t>
            </a:r>
          </a:p>
          <a:p>
            <a:pPr marL="971550" lvl="1" indent="-285750"/>
            <a:r>
              <a:rPr lang="en-US" dirty="0"/>
              <a:t>Content Standards Roster</a:t>
            </a:r>
          </a:p>
          <a:p>
            <a:pPr marL="971550" lvl="1" indent="-285750"/>
            <a:r>
              <a:rPr lang="en-US" dirty="0"/>
              <a:t>District Summary of Schools</a:t>
            </a:r>
          </a:p>
          <a:p>
            <a:pPr marL="971550" lvl="1" indent="-285750"/>
            <a:r>
              <a:rPr lang="en-US" dirty="0"/>
              <a:t>Performance Level Summary Report</a:t>
            </a:r>
          </a:p>
          <a:p>
            <a:pPr marL="971550" lvl="1" indent="-285750"/>
            <a:r>
              <a:rPr lang="en-US" dirty="0"/>
              <a:t>Item/Evidence Statement Analysis Report (not available for </a:t>
            </a:r>
            <a:r>
              <a:rPr lang="en-US" dirty="0" err="1"/>
              <a:t>CoAlt</a:t>
            </a:r>
            <a:r>
              <a:rPr lang="en-US" dirty="0"/>
              <a:t> Science)</a:t>
            </a:r>
          </a:p>
          <a:p>
            <a:pPr marL="971550" lvl="1" indent="-285750"/>
            <a:r>
              <a:rPr lang="en-US" dirty="0"/>
              <a:t>Participation Report</a:t>
            </a:r>
          </a:p>
          <a:p>
            <a:pPr marL="0" indent="0">
              <a:buNone/>
            </a:pPr>
            <a:endParaRPr lang="en-US" dirty="0"/>
          </a:p>
        </p:txBody>
      </p:sp>
    </p:spTree>
    <p:extLst>
      <p:ext uri="{BB962C8B-B14F-4D97-AF65-F5344CB8AC3E}">
        <p14:creationId xmlns:p14="http://schemas.microsoft.com/office/powerpoint/2010/main" val="108587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751D-1492-91EC-AE3E-CB5F57C4A41F}"/>
              </a:ext>
            </a:extLst>
          </p:cNvPr>
          <p:cNvSpPr>
            <a:spLocks noGrp="1"/>
          </p:cNvSpPr>
          <p:nvPr>
            <p:ph type="title"/>
          </p:nvPr>
        </p:nvSpPr>
        <p:spPr/>
        <p:txBody>
          <a:bodyPr>
            <a:normAutofit/>
          </a:bodyPr>
          <a:lstStyle/>
          <a:p>
            <a:r>
              <a:rPr lang="en-US" sz="3600" dirty="0"/>
              <a:t>School Reports</a:t>
            </a:r>
          </a:p>
        </p:txBody>
      </p:sp>
      <p:sp>
        <p:nvSpPr>
          <p:cNvPr id="3" name="Content Placeholder 2">
            <a:extLst>
              <a:ext uri="{FF2B5EF4-FFF2-40B4-BE49-F238E27FC236}">
                <a16:creationId xmlns:a16="http://schemas.microsoft.com/office/drawing/2014/main" id="{000EB6E7-4416-3372-EEE3-5C4771805CB4}"/>
              </a:ext>
            </a:extLst>
          </p:cNvPr>
          <p:cNvSpPr>
            <a:spLocks noGrp="1"/>
          </p:cNvSpPr>
          <p:nvPr>
            <p:ph idx="1"/>
          </p:nvPr>
        </p:nvSpPr>
        <p:spPr/>
        <p:txBody>
          <a:bodyPr/>
          <a:lstStyle/>
          <a:p>
            <a:r>
              <a:rPr lang="en-US" dirty="0"/>
              <a:t>Reports with individual student data, school and district aggregates, and subscores</a:t>
            </a:r>
          </a:p>
          <a:p>
            <a:r>
              <a:rPr lang="en-US" dirty="0"/>
              <a:t>Most useful for digging deeper into student understanding of specific standards</a:t>
            </a:r>
          </a:p>
          <a:p>
            <a:pPr lvl="1"/>
            <a:r>
              <a:rPr lang="en-US" dirty="0"/>
              <a:t>Minimum of 6 points needed to report a particular </a:t>
            </a:r>
            <a:r>
              <a:rPr lang="en-US" dirty="0" err="1"/>
              <a:t>subscore</a:t>
            </a:r>
            <a:r>
              <a:rPr lang="en-US" dirty="0"/>
              <a:t> for each individual student</a:t>
            </a:r>
          </a:p>
          <a:p>
            <a:pPr lvl="1"/>
            <a:r>
              <a:rPr lang="en-US" dirty="0"/>
              <a:t>GLEs and PGs are grouped in some cases to allow for a reportable score</a:t>
            </a:r>
          </a:p>
          <a:p>
            <a:pPr lvl="1"/>
            <a:r>
              <a:rPr lang="en-US" dirty="0"/>
              <a:t>Percent correct scores are not comparable across years</a:t>
            </a:r>
          </a:p>
          <a:p>
            <a:pPr marL="1200150" lvl="2" indent="-285750">
              <a:buFont typeface="Arial" panose="020B0604020202020204" pitchFamily="34" charset="0"/>
              <a:buChar char="•"/>
            </a:pPr>
            <a:r>
              <a:rPr lang="en-US" dirty="0"/>
              <a:t>With a small number of items difficulty can change significantly across forms</a:t>
            </a:r>
          </a:p>
          <a:p>
            <a:r>
              <a:rPr lang="en-US" dirty="0"/>
              <a:t>Content Standards Roster</a:t>
            </a:r>
          </a:p>
          <a:p>
            <a:pPr lvl="1"/>
            <a:r>
              <a:rPr lang="en-US" dirty="0"/>
              <a:t>Mirrors the SPR</a:t>
            </a:r>
          </a:p>
          <a:p>
            <a:pPr lvl="1"/>
            <a:r>
              <a:rPr lang="en-US" dirty="0"/>
              <a:t>School, District, and State aggregated data for each score</a:t>
            </a:r>
          </a:p>
          <a:p>
            <a:pPr lvl="1"/>
            <a:r>
              <a:rPr lang="en-US" dirty="0"/>
              <a:t>Individual student performance</a:t>
            </a:r>
          </a:p>
          <a:p>
            <a:pPr marL="230188" lvl="1"/>
            <a:r>
              <a:rPr lang="en-US" dirty="0"/>
              <a:t>Evidence Statement/Item Analysis</a:t>
            </a:r>
          </a:p>
          <a:p>
            <a:pPr marL="744538" lvl="2" indent="-285750">
              <a:buFont typeface="Arial" panose="020B0604020202020204" pitchFamily="34" charset="0"/>
              <a:buChar char="•"/>
            </a:pPr>
            <a:r>
              <a:rPr lang="en-US" dirty="0"/>
              <a:t>School level aggregate by Evidence Statement (ELA/Math) or Item (Science)</a:t>
            </a:r>
          </a:p>
          <a:p>
            <a:pPr marL="1430338" lvl="3" indent="-285750"/>
            <a:r>
              <a:rPr lang="en-US" dirty="0"/>
              <a:t>Below the reportable threshold for individual students</a:t>
            </a:r>
          </a:p>
          <a:p>
            <a:pPr marL="744538" lvl="2" indent="-285750">
              <a:buFont typeface="Arial" panose="020B0604020202020204" pitchFamily="34" charset="0"/>
              <a:buChar char="•"/>
            </a:pPr>
            <a:r>
              <a:rPr lang="en-US" dirty="0"/>
              <a:t>ELA report includes point distributions for each PCR (unweighted)</a:t>
            </a:r>
          </a:p>
          <a:p>
            <a:pPr lvl="1"/>
            <a:endParaRPr lang="en-US" dirty="0"/>
          </a:p>
          <a:p>
            <a:pPr lvl="1"/>
            <a:endParaRPr lang="en-US" dirty="0"/>
          </a:p>
        </p:txBody>
      </p:sp>
    </p:spTree>
    <p:extLst>
      <p:ext uri="{BB962C8B-B14F-4D97-AF65-F5344CB8AC3E}">
        <p14:creationId xmlns:p14="http://schemas.microsoft.com/office/powerpoint/2010/main" val="56900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3BB7077-FB9C-8801-7520-0FBB2CC34728}"/>
              </a:ext>
            </a:extLst>
          </p:cNvPr>
          <p:cNvSpPr txBox="1">
            <a:spLocks noGrp="1"/>
          </p:cNvSpPr>
          <p:nvPr>
            <p:ph type="title" idx="4294967295"/>
          </p:nvPr>
        </p:nvSpPr>
        <p:spPr>
          <a:xfrm>
            <a:off x="227916" y="148382"/>
            <a:ext cx="656007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useo Slab 500" panose="02000000000000000000"/>
                <a:ea typeface="+mn-ea"/>
                <a:cs typeface="+mn-cs"/>
              </a:rPr>
              <a:t>Content Standards Roster - ELA</a:t>
            </a:r>
          </a:p>
        </p:txBody>
      </p:sp>
      <p:pic>
        <p:nvPicPr>
          <p:cNvPr id="5" name="Picture 4" descr="Example of page 1 of the ELA Content standards roster">
            <a:extLst>
              <a:ext uri="{FF2B5EF4-FFF2-40B4-BE49-F238E27FC236}">
                <a16:creationId xmlns:a16="http://schemas.microsoft.com/office/drawing/2014/main" id="{5CDD0C42-6635-0A65-A431-410FA2E142DB}"/>
              </a:ext>
            </a:extLst>
          </p:cNvPr>
          <p:cNvPicPr>
            <a:picLocks noChangeAspect="1"/>
          </p:cNvPicPr>
          <p:nvPr/>
        </p:nvPicPr>
        <p:blipFill>
          <a:blip r:embed="rId3"/>
          <a:stretch>
            <a:fillRect/>
          </a:stretch>
        </p:blipFill>
        <p:spPr>
          <a:xfrm>
            <a:off x="2350304" y="798707"/>
            <a:ext cx="9504608" cy="3277673"/>
          </a:xfrm>
          <a:prstGeom prst="rect">
            <a:avLst/>
          </a:prstGeom>
        </p:spPr>
      </p:pic>
      <p:pic>
        <p:nvPicPr>
          <p:cNvPr id="7" name="Picture 6" descr="Example of page 2 of the ELA content standards roster">
            <a:extLst>
              <a:ext uri="{FF2B5EF4-FFF2-40B4-BE49-F238E27FC236}">
                <a16:creationId xmlns:a16="http://schemas.microsoft.com/office/drawing/2014/main" id="{CCEF36F2-C27F-2486-59A7-D22F6302EB18}"/>
              </a:ext>
            </a:extLst>
          </p:cNvPr>
          <p:cNvPicPr>
            <a:picLocks noChangeAspect="1"/>
          </p:cNvPicPr>
          <p:nvPr/>
        </p:nvPicPr>
        <p:blipFill>
          <a:blip r:embed="rId4"/>
          <a:stretch>
            <a:fillRect/>
          </a:stretch>
        </p:blipFill>
        <p:spPr>
          <a:xfrm>
            <a:off x="2350304" y="4001119"/>
            <a:ext cx="9427335" cy="2743200"/>
          </a:xfrm>
          <a:prstGeom prst="rect">
            <a:avLst/>
          </a:prstGeom>
        </p:spPr>
      </p:pic>
      <p:sp>
        <p:nvSpPr>
          <p:cNvPr id="10" name="TextBox 9">
            <a:extLst>
              <a:ext uri="{FF2B5EF4-FFF2-40B4-BE49-F238E27FC236}">
                <a16:creationId xmlns:a16="http://schemas.microsoft.com/office/drawing/2014/main" id="{DF8D1501-569D-A3F2-6B77-40626A90516E}"/>
              </a:ext>
            </a:extLst>
          </p:cNvPr>
          <p:cNvSpPr txBox="1"/>
          <p:nvPr/>
        </p:nvSpPr>
        <p:spPr>
          <a:xfrm>
            <a:off x="2475496" y="4141930"/>
            <a:ext cx="2266790" cy="1384995"/>
          </a:xfrm>
          <a:prstGeom prst="rect">
            <a:avLst/>
          </a:prstGeom>
          <a:noFill/>
        </p:spPr>
        <p:txBody>
          <a:bodyPr wrap="square" rtlCol="0">
            <a:spAutoFit/>
          </a:bodyPr>
          <a:lstStyle/>
          <a:p>
            <a:r>
              <a:rPr lang="en-US" sz="1400" dirty="0"/>
              <a:t>In some years, certain accommodations will use a previous year’s form, if that is the case the state data for that year will also be included here</a:t>
            </a:r>
          </a:p>
        </p:txBody>
      </p:sp>
      <p:sp>
        <p:nvSpPr>
          <p:cNvPr id="9" name="Oval 8">
            <a:extLst>
              <a:ext uri="{FF2B5EF4-FFF2-40B4-BE49-F238E27FC236}">
                <a16:creationId xmlns:a16="http://schemas.microsoft.com/office/drawing/2014/main" id="{C3AC2EA6-83E1-EBC6-320A-D677C1FD907B}"/>
              </a:ext>
              <a:ext uri="{C183D7F6-B498-43B3-948B-1728B52AA6E4}">
                <adec:decorative xmlns:adec="http://schemas.microsoft.com/office/drawing/2017/decorative" val="1"/>
              </a:ext>
            </a:extLst>
          </p:cNvPr>
          <p:cNvSpPr/>
          <p:nvPr/>
        </p:nvSpPr>
        <p:spPr>
          <a:xfrm>
            <a:off x="4049486" y="5311066"/>
            <a:ext cx="1329338" cy="246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73F72-9555-EECC-147F-3CCA2CA9DAAA}"/>
              </a:ext>
            </a:extLst>
          </p:cNvPr>
          <p:cNvSpPr txBox="1">
            <a:spLocks noGrp="1"/>
          </p:cNvSpPr>
          <p:nvPr>
            <p:ph type="title" idx="4294967295"/>
          </p:nvPr>
        </p:nvSpPr>
        <p:spPr>
          <a:xfrm>
            <a:off x="0" y="0"/>
            <a:ext cx="595982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useo Slab 500" panose="02000000000000000000"/>
                <a:ea typeface="+mn-ea"/>
                <a:cs typeface="+mn-cs"/>
              </a:rPr>
              <a:t>Content Standards Roster - Math</a:t>
            </a:r>
          </a:p>
        </p:txBody>
      </p:sp>
      <p:pic>
        <p:nvPicPr>
          <p:cNvPr id="5" name="Picture 4" descr="An example of page 1 of the Math content standards roster">
            <a:extLst>
              <a:ext uri="{FF2B5EF4-FFF2-40B4-BE49-F238E27FC236}">
                <a16:creationId xmlns:a16="http://schemas.microsoft.com/office/drawing/2014/main" id="{EFF501F8-5433-2D75-83A9-0C341AE9F188}"/>
              </a:ext>
            </a:extLst>
          </p:cNvPr>
          <p:cNvPicPr>
            <a:picLocks noChangeAspect="1"/>
          </p:cNvPicPr>
          <p:nvPr/>
        </p:nvPicPr>
        <p:blipFill>
          <a:blip r:embed="rId2"/>
          <a:stretch>
            <a:fillRect/>
          </a:stretch>
        </p:blipFill>
        <p:spPr>
          <a:xfrm>
            <a:off x="2013216" y="512774"/>
            <a:ext cx="9654681" cy="3399434"/>
          </a:xfrm>
          <a:prstGeom prst="rect">
            <a:avLst/>
          </a:prstGeom>
        </p:spPr>
      </p:pic>
      <p:pic>
        <p:nvPicPr>
          <p:cNvPr id="7" name="Picture 6" descr="An example of page 2 of the math content standards roster">
            <a:extLst>
              <a:ext uri="{FF2B5EF4-FFF2-40B4-BE49-F238E27FC236}">
                <a16:creationId xmlns:a16="http://schemas.microsoft.com/office/drawing/2014/main" id="{F94C0AA3-56F7-C450-4853-566397760495}"/>
              </a:ext>
            </a:extLst>
          </p:cNvPr>
          <p:cNvPicPr>
            <a:picLocks noChangeAspect="1"/>
          </p:cNvPicPr>
          <p:nvPr/>
        </p:nvPicPr>
        <p:blipFill>
          <a:blip r:embed="rId3"/>
          <a:stretch>
            <a:fillRect/>
          </a:stretch>
        </p:blipFill>
        <p:spPr>
          <a:xfrm>
            <a:off x="2013216" y="3661819"/>
            <a:ext cx="9654681" cy="3370440"/>
          </a:xfrm>
          <a:prstGeom prst="rect">
            <a:avLst/>
          </a:prstGeom>
        </p:spPr>
      </p:pic>
      <p:sp>
        <p:nvSpPr>
          <p:cNvPr id="3" name="Slide Number Placeholder 2">
            <a:extLst>
              <a:ext uri="{FF2B5EF4-FFF2-40B4-BE49-F238E27FC236}">
                <a16:creationId xmlns:a16="http://schemas.microsoft.com/office/drawing/2014/main" id="{B37370EA-3D0A-EE52-8A5E-EBE65A38C013}"/>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386650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27B64B-01E6-EB68-A0D5-6FB7D7FBBE1C}"/>
              </a:ext>
            </a:extLst>
          </p:cNvPr>
          <p:cNvSpPr txBox="1">
            <a:spLocks noGrp="1"/>
          </p:cNvSpPr>
          <p:nvPr>
            <p:ph type="title" idx="4294967295"/>
          </p:nvPr>
        </p:nvSpPr>
        <p:spPr>
          <a:xfrm>
            <a:off x="76840" y="70979"/>
            <a:ext cx="1889911"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useo Slab 500" panose="02000000000000000000"/>
                <a:ea typeface="+mn-ea"/>
                <a:cs typeface="+mn-cs"/>
              </a:rPr>
              <a:t>Content Standards Roster - Science</a:t>
            </a:r>
          </a:p>
        </p:txBody>
      </p:sp>
      <p:pic>
        <p:nvPicPr>
          <p:cNvPr id="6" name="Picture 5" descr="An example of page 1 of the science content standards roster">
            <a:extLst>
              <a:ext uri="{FF2B5EF4-FFF2-40B4-BE49-F238E27FC236}">
                <a16:creationId xmlns:a16="http://schemas.microsoft.com/office/drawing/2014/main" id="{EE5DFE56-84A3-C1EF-F9AC-0FF78DD6449B}"/>
              </a:ext>
            </a:extLst>
          </p:cNvPr>
          <p:cNvPicPr>
            <a:picLocks noChangeAspect="1"/>
          </p:cNvPicPr>
          <p:nvPr/>
        </p:nvPicPr>
        <p:blipFill>
          <a:blip r:embed="rId3"/>
          <a:stretch>
            <a:fillRect/>
          </a:stretch>
        </p:blipFill>
        <p:spPr>
          <a:xfrm>
            <a:off x="2047815" y="332221"/>
            <a:ext cx="10067345" cy="4041372"/>
          </a:xfrm>
          <a:prstGeom prst="rect">
            <a:avLst/>
          </a:prstGeom>
        </p:spPr>
      </p:pic>
      <p:pic>
        <p:nvPicPr>
          <p:cNvPr id="10" name="Picture 9" descr="An example of page 2 of the science content standards roster">
            <a:extLst>
              <a:ext uri="{FF2B5EF4-FFF2-40B4-BE49-F238E27FC236}">
                <a16:creationId xmlns:a16="http://schemas.microsoft.com/office/drawing/2014/main" id="{9277E770-1C37-EB51-4554-A7D19E3A69A4}"/>
              </a:ext>
            </a:extLst>
          </p:cNvPr>
          <p:cNvPicPr>
            <a:picLocks noChangeAspect="1"/>
          </p:cNvPicPr>
          <p:nvPr/>
        </p:nvPicPr>
        <p:blipFill>
          <a:blip r:embed="rId4"/>
          <a:stretch>
            <a:fillRect/>
          </a:stretch>
        </p:blipFill>
        <p:spPr>
          <a:xfrm>
            <a:off x="76839" y="3764525"/>
            <a:ext cx="6084263" cy="2927831"/>
          </a:xfrm>
          <a:prstGeom prst="rect">
            <a:avLst/>
          </a:prstGeom>
        </p:spPr>
      </p:pic>
      <p:sp>
        <p:nvSpPr>
          <p:cNvPr id="3" name="Slide Number Placeholder 2">
            <a:extLst>
              <a:ext uri="{FF2B5EF4-FFF2-40B4-BE49-F238E27FC236}">
                <a16:creationId xmlns:a16="http://schemas.microsoft.com/office/drawing/2014/main" id="{2F1DC7EB-C25D-C2E5-86E6-F9E93A363811}"/>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33189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651D-DC78-B1A5-B552-E8E268B036C4}"/>
              </a:ext>
            </a:extLst>
          </p:cNvPr>
          <p:cNvSpPr>
            <a:spLocks noGrp="1"/>
          </p:cNvSpPr>
          <p:nvPr>
            <p:ph type="ctrTitle"/>
          </p:nvPr>
        </p:nvSpPr>
        <p:spPr>
          <a:xfrm>
            <a:off x="-490655" y="-35697"/>
            <a:ext cx="12192627" cy="2337620"/>
          </a:xfrm>
        </p:spPr>
        <p:txBody>
          <a:bodyPr/>
          <a:lstStyle/>
          <a:p>
            <a:r>
              <a:rPr lang="en-US" sz="4000" b="1" dirty="0">
                <a:solidFill>
                  <a:schemeClr val="bg1"/>
                </a:solidFill>
                <a:latin typeface="Museo Slab 500" panose="02000000000000000000"/>
              </a:rPr>
              <a:t>Evidence Statement Analysis - ELA</a:t>
            </a:r>
            <a:br>
              <a:rPr lang="en-US" sz="4000" b="1" dirty="0">
                <a:solidFill>
                  <a:schemeClr val="bg1"/>
                </a:solidFill>
                <a:latin typeface="Museo Slab 500" panose="02000000000000000000"/>
              </a:rPr>
            </a:br>
            <a:endParaRPr lang="en-US" dirty="0"/>
          </a:p>
        </p:txBody>
      </p:sp>
      <p:pic>
        <p:nvPicPr>
          <p:cNvPr id="5" name="Picture 4" descr="A small example of page 2 of the ELA evidence statement analysis which provides information on the evidence statement, corresponding GLE from the CAS and Domain">
            <a:extLst>
              <a:ext uri="{FF2B5EF4-FFF2-40B4-BE49-F238E27FC236}">
                <a16:creationId xmlns:a16="http://schemas.microsoft.com/office/drawing/2014/main" id="{BF134800-502B-304E-65B8-47CBBA5F9F71}"/>
              </a:ext>
            </a:extLst>
          </p:cNvPr>
          <p:cNvPicPr>
            <a:picLocks noChangeAspect="1"/>
          </p:cNvPicPr>
          <p:nvPr/>
        </p:nvPicPr>
        <p:blipFill>
          <a:blip r:embed="rId2"/>
          <a:stretch>
            <a:fillRect/>
          </a:stretch>
        </p:blipFill>
        <p:spPr>
          <a:xfrm>
            <a:off x="372552" y="569117"/>
            <a:ext cx="8521840" cy="4978471"/>
          </a:xfrm>
          <a:prstGeom prst="rect">
            <a:avLst/>
          </a:prstGeom>
        </p:spPr>
      </p:pic>
      <p:pic>
        <p:nvPicPr>
          <p:cNvPr id="8" name="Picture 7" descr="An example of page 1 of the ELA evidence statement analysis report. This shows a line graph of item performance at the state district and school level and a bar graph with performance on the prose constructed response items">
            <a:extLst>
              <a:ext uri="{FF2B5EF4-FFF2-40B4-BE49-F238E27FC236}">
                <a16:creationId xmlns:a16="http://schemas.microsoft.com/office/drawing/2014/main" id="{DFD323A8-1828-6D7E-328F-2E0950A9732B}"/>
              </a:ext>
            </a:extLst>
          </p:cNvPr>
          <p:cNvPicPr>
            <a:picLocks noChangeAspect="1"/>
          </p:cNvPicPr>
          <p:nvPr/>
        </p:nvPicPr>
        <p:blipFill>
          <a:blip r:embed="rId3"/>
          <a:stretch>
            <a:fillRect/>
          </a:stretch>
        </p:blipFill>
        <p:spPr>
          <a:xfrm>
            <a:off x="3957673" y="5547588"/>
            <a:ext cx="6527861" cy="1186022"/>
          </a:xfrm>
          <a:prstGeom prst="rect">
            <a:avLst/>
          </a:prstGeom>
        </p:spPr>
      </p:pic>
      <p:sp>
        <p:nvSpPr>
          <p:cNvPr id="3" name="Slide Number Placeholder 2">
            <a:extLst>
              <a:ext uri="{FF2B5EF4-FFF2-40B4-BE49-F238E27FC236}">
                <a16:creationId xmlns:a16="http://schemas.microsoft.com/office/drawing/2014/main" id="{A8D00A2A-6AAE-CD39-1C9D-EB61B406A871}"/>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600637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662D-88BF-B68A-D6B1-9668BAC1AD00}"/>
              </a:ext>
            </a:extLst>
          </p:cNvPr>
          <p:cNvSpPr>
            <a:spLocks noGrp="1"/>
          </p:cNvSpPr>
          <p:nvPr>
            <p:ph type="ctrTitle"/>
          </p:nvPr>
        </p:nvSpPr>
        <p:spPr>
          <a:xfrm>
            <a:off x="0" y="0"/>
            <a:ext cx="12192627" cy="2337620"/>
          </a:xfrm>
        </p:spPr>
        <p:txBody>
          <a:bodyPr/>
          <a:lstStyle/>
          <a:p>
            <a:r>
              <a:rPr lang="en-US" dirty="0"/>
              <a:t>Evidence Statement Analysis - Math</a:t>
            </a:r>
          </a:p>
        </p:txBody>
      </p:sp>
      <p:pic>
        <p:nvPicPr>
          <p:cNvPr id="5" name="Picture 4" descr="Example of the math evidence statement analysis. This shows a line graph comparing performance by state, district and school">
            <a:extLst>
              <a:ext uri="{FF2B5EF4-FFF2-40B4-BE49-F238E27FC236}">
                <a16:creationId xmlns:a16="http://schemas.microsoft.com/office/drawing/2014/main" id="{3D211D86-14F9-3D91-C32C-364DC6E9B4C2}"/>
              </a:ext>
            </a:extLst>
          </p:cNvPr>
          <p:cNvPicPr>
            <a:picLocks noChangeAspect="1"/>
          </p:cNvPicPr>
          <p:nvPr/>
        </p:nvPicPr>
        <p:blipFill>
          <a:blip r:embed="rId2"/>
          <a:stretch>
            <a:fillRect/>
          </a:stretch>
        </p:blipFill>
        <p:spPr>
          <a:xfrm>
            <a:off x="532326" y="511395"/>
            <a:ext cx="9126503" cy="5318548"/>
          </a:xfrm>
          <a:prstGeom prst="rect">
            <a:avLst/>
          </a:prstGeom>
        </p:spPr>
      </p:pic>
      <p:pic>
        <p:nvPicPr>
          <p:cNvPr id="7" name="Picture 6" descr="A small example of page 2 of the math evidence statement analysis which provides information on the evidence statement, corresponding GLE from the CAS and Domain">
            <a:extLst>
              <a:ext uri="{FF2B5EF4-FFF2-40B4-BE49-F238E27FC236}">
                <a16:creationId xmlns:a16="http://schemas.microsoft.com/office/drawing/2014/main" id="{F1E651F5-33DE-83C5-1A37-5F190040928E}"/>
              </a:ext>
            </a:extLst>
          </p:cNvPr>
          <p:cNvPicPr>
            <a:picLocks noChangeAspect="1"/>
          </p:cNvPicPr>
          <p:nvPr/>
        </p:nvPicPr>
        <p:blipFill>
          <a:blip r:embed="rId3"/>
          <a:stretch>
            <a:fillRect/>
          </a:stretch>
        </p:blipFill>
        <p:spPr>
          <a:xfrm>
            <a:off x="5369046" y="5705804"/>
            <a:ext cx="5793046" cy="948569"/>
          </a:xfrm>
          <a:prstGeom prst="rect">
            <a:avLst/>
          </a:prstGeom>
        </p:spPr>
      </p:pic>
      <p:sp>
        <p:nvSpPr>
          <p:cNvPr id="3" name="Slide Number Placeholder 2">
            <a:extLst>
              <a:ext uri="{FF2B5EF4-FFF2-40B4-BE49-F238E27FC236}">
                <a16:creationId xmlns:a16="http://schemas.microsoft.com/office/drawing/2014/main" id="{914CC352-333E-A1EB-8BF9-BD6B4DFB531A}"/>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831003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E34A-EE2E-BD1A-8183-2F96539048AD}"/>
              </a:ext>
            </a:extLst>
          </p:cNvPr>
          <p:cNvSpPr>
            <a:spLocks noGrp="1"/>
          </p:cNvSpPr>
          <p:nvPr>
            <p:ph type="ctrTitle"/>
          </p:nvPr>
        </p:nvSpPr>
        <p:spPr>
          <a:xfrm>
            <a:off x="-274250" y="152842"/>
            <a:ext cx="12192627" cy="2337620"/>
          </a:xfrm>
        </p:spPr>
        <p:txBody>
          <a:bodyPr/>
          <a:lstStyle/>
          <a:p>
            <a:r>
              <a:rPr lang="en-US" dirty="0"/>
              <a:t>Item Analysis Report - Science</a:t>
            </a:r>
          </a:p>
        </p:txBody>
      </p:sp>
      <p:sp>
        <p:nvSpPr>
          <p:cNvPr id="3" name="Slide Number Placeholder 2">
            <a:extLst>
              <a:ext uri="{FF2B5EF4-FFF2-40B4-BE49-F238E27FC236}">
                <a16:creationId xmlns:a16="http://schemas.microsoft.com/office/drawing/2014/main" id="{3AD0DA74-8F08-8C3D-EAC0-A48A3842A4CB}"/>
              </a:ext>
            </a:extLst>
          </p:cNvPr>
          <p:cNvSpPr>
            <a:spLocks noGrp="1"/>
          </p:cNvSpPr>
          <p:nvPr>
            <p:ph type="sldNum" sz="quarter" idx="12"/>
          </p:nvPr>
        </p:nvSpPr>
        <p:spPr/>
        <p:txBody>
          <a:bodyPr/>
          <a:lstStyle/>
          <a:p>
            <a:fld id="{C479D5F6-EDCB-402A-AC08-4943A1820E8F}" type="slidenum">
              <a:rPr lang="en-US" smtClean="0"/>
              <a:pPr/>
              <a:t>36</a:t>
            </a:fld>
            <a:endParaRPr lang="en-US" dirty="0"/>
          </a:p>
        </p:txBody>
      </p:sp>
      <p:pic>
        <p:nvPicPr>
          <p:cNvPr id="5" name="Picture 4" descr="An example of the Science Item analysis report, showing a line graph comparing performance by item for state, district and school">
            <a:extLst>
              <a:ext uri="{FF2B5EF4-FFF2-40B4-BE49-F238E27FC236}">
                <a16:creationId xmlns:a16="http://schemas.microsoft.com/office/drawing/2014/main" id="{6F828A95-BAFE-1423-697C-068522DC5D83}"/>
              </a:ext>
            </a:extLst>
          </p:cNvPr>
          <p:cNvPicPr>
            <a:picLocks noChangeAspect="1"/>
          </p:cNvPicPr>
          <p:nvPr/>
        </p:nvPicPr>
        <p:blipFill>
          <a:blip r:embed="rId3"/>
          <a:stretch>
            <a:fillRect/>
          </a:stretch>
        </p:blipFill>
        <p:spPr>
          <a:xfrm>
            <a:off x="463194" y="834879"/>
            <a:ext cx="9213848" cy="5347898"/>
          </a:xfrm>
          <a:prstGeom prst="rect">
            <a:avLst/>
          </a:prstGeom>
        </p:spPr>
      </p:pic>
      <p:pic>
        <p:nvPicPr>
          <p:cNvPr id="7" name="Picture 6" descr="A small example of page 2 of the science item analysis which provides information on the standard of the item and item type">
            <a:extLst>
              <a:ext uri="{FF2B5EF4-FFF2-40B4-BE49-F238E27FC236}">
                <a16:creationId xmlns:a16="http://schemas.microsoft.com/office/drawing/2014/main" id="{B7D9280B-A1E1-9FAA-8FF9-8E1045410340}"/>
              </a:ext>
            </a:extLst>
          </p:cNvPr>
          <p:cNvPicPr>
            <a:picLocks noChangeAspect="1"/>
          </p:cNvPicPr>
          <p:nvPr/>
        </p:nvPicPr>
        <p:blipFill>
          <a:blip r:embed="rId4"/>
          <a:stretch>
            <a:fillRect/>
          </a:stretch>
        </p:blipFill>
        <p:spPr>
          <a:xfrm>
            <a:off x="5687671" y="4677369"/>
            <a:ext cx="6230706" cy="1456885"/>
          </a:xfrm>
          <a:prstGeom prst="rect">
            <a:avLst/>
          </a:prstGeom>
        </p:spPr>
      </p:pic>
    </p:spTree>
    <p:extLst>
      <p:ext uri="{BB962C8B-B14F-4D97-AF65-F5344CB8AC3E}">
        <p14:creationId xmlns:p14="http://schemas.microsoft.com/office/powerpoint/2010/main" val="58052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6409-5B4F-08B3-E284-218A65149D92}"/>
              </a:ext>
            </a:extLst>
          </p:cNvPr>
          <p:cNvSpPr>
            <a:spLocks noGrp="1"/>
          </p:cNvSpPr>
          <p:nvPr>
            <p:ph type="title"/>
          </p:nvPr>
        </p:nvSpPr>
        <p:spPr/>
        <p:txBody>
          <a:bodyPr>
            <a:normAutofit/>
          </a:bodyPr>
          <a:lstStyle/>
          <a:p>
            <a:r>
              <a:rPr lang="en-US" sz="3200" dirty="0"/>
              <a:t>School and District Level Reports</a:t>
            </a:r>
          </a:p>
        </p:txBody>
      </p:sp>
      <p:sp>
        <p:nvSpPr>
          <p:cNvPr id="3" name="Content Placeholder 2">
            <a:extLst>
              <a:ext uri="{FF2B5EF4-FFF2-40B4-BE49-F238E27FC236}">
                <a16:creationId xmlns:a16="http://schemas.microsoft.com/office/drawing/2014/main" id="{EC9346C1-4FA2-C7E0-591C-2755989F15FD}"/>
              </a:ext>
            </a:extLst>
          </p:cNvPr>
          <p:cNvSpPr>
            <a:spLocks noGrp="1"/>
          </p:cNvSpPr>
          <p:nvPr>
            <p:ph idx="1"/>
          </p:nvPr>
        </p:nvSpPr>
        <p:spPr/>
        <p:txBody>
          <a:bodyPr>
            <a:normAutofit lnSpcReduction="10000"/>
          </a:bodyPr>
          <a:lstStyle/>
          <a:p>
            <a:r>
              <a:rPr lang="en-US" dirty="0"/>
              <a:t>Performance Level Summary</a:t>
            </a:r>
          </a:p>
          <a:p>
            <a:pPr lvl="1"/>
            <a:r>
              <a:rPr lang="en-US" dirty="0"/>
              <a:t>Overall Score and Participation</a:t>
            </a:r>
          </a:p>
          <a:p>
            <a:pPr lvl="1"/>
            <a:r>
              <a:rPr lang="en-US" dirty="0"/>
              <a:t>Disaggregated by Subgroup – demographics, disability status, language, enrollment, accommodations, invalidations</a:t>
            </a:r>
          </a:p>
          <a:p>
            <a:pPr lvl="1"/>
            <a:r>
              <a:rPr lang="en-US" dirty="0"/>
              <a:t>Most useful for admin looking at overall school and district performance</a:t>
            </a:r>
          </a:p>
          <a:p>
            <a:r>
              <a:rPr lang="en-US" dirty="0"/>
              <a:t>District Summary of Schools</a:t>
            </a:r>
          </a:p>
          <a:p>
            <a:pPr lvl="1"/>
            <a:r>
              <a:rPr lang="en-US" dirty="0"/>
              <a:t>Same data as the Content Standards Roster but aggregated by school for all schools in the district</a:t>
            </a:r>
          </a:p>
          <a:p>
            <a:r>
              <a:rPr lang="en-US" dirty="0"/>
              <a:t>Participation Summary</a:t>
            </a:r>
          </a:p>
          <a:p>
            <a:pPr lvl="1"/>
            <a:r>
              <a:rPr lang="en-US" dirty="0"/>
              <a:t>Participation by district and school</a:t>
            </a:r>
          </a:p>
          <a:p>
            <a:pPr lvl="1"/>
            <a:r>
              <a:rPr lang="en-US" dirty="0"/>
              <a:t>Disaggregated by subgroup</a:t>
            </a:r>
          </a:p>
          <a:p>
            <a:pPr lvl="2"/>
            <a:r>
              <a:rPr lang="en-US" dirty="0"/>
              <a:t>Subgroup participation</a:t>
            </a:r>
          </a:p>
          <a:p>
            <a:pPr lvl="2"/>
            <a:r>
              <a:rPr lang="en-US" dirty="0"/>
              <a:t>Subgroup representation of participated students compared to enrolled</a:t>
            </a:r>
          </a:p>
        </p:txBody>
      </p:sp>
      <p:sp>
        <p:nvSpPr>
          <p:cNvPr id="4" name="Slide Number Placeholder 3">
            <a:extLst>
              <a:ext uri="{FF2B5EF4-FFF2-40B4-BE49-F238E27FC236}">
                <a16:creationId xmlns:a16="http://schemas.microsoft.com/office/drawing/2014/main" id="{9C737984-662E-DD54-48EF-16469A4CA954}"/>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20812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B73D-6760-D29B-7F34-E880406B78C6}"/>
              </a:ext>
            </a:extLst>
          </p:cNvPr>
          <p:cNvSpPr>
            <a:spLocks noGrp="1"/>
          </p:cNvSpPr>
          <p:nvPr>
            <p:ph type="ctrTitle"/>
          </p:nvPr>
        </p:nvSpPr>
        <p:spPr>
          <a:xfrm>
            <a:off x="-167269" y="312855"/>
            <a:ext cx="12192627" cy="2337620"/>
          </a:xfrm>
        </p:spPr>
        <p:txBody>
          <a:bodyPr/>
          <a:lstStyle/>
          <a:p>
            <a:r>
              <a:rPr lang="en-US" dirty="0"/>
              <a:t>Performance Level Summary Page 1</a:t>
            </a:r>
          </a:p>
        </p:txBody>
      </p:sp>
      <p:pic>
        <p:nvPicPr>
          <p:cNvPr id="8" name="Picture 7" descr="An example of a performance level summary report. This report has the overall scale score and distribution of performance levels for various demographic groups">
            <a:extLst>
              <a:ext uri="{FF2B5EF4-FFF2-40B4-BE49-F238E27FC236}">
                <a16:creationId xmlns:a16="http://schemas.microsoft.com/office/drawing/2014/main" id="{F22014B8-C4B7-ABCE-4E0B-4396A1C65D86}"/>
              </a:ext>
            </a:extLst>
          </p:cNvPr>
          <p:cNvPicPr>
            <a:picLocks noChangeAspect="1"/>
          </p:cNvPicPr>
          <p:nvPr/>
        </p:nvPicPr>
        <p:blipFill>
          <a:blip r:embed="rId2"/>
          <a:stretch>
            <a:fillRect/>
          </a:stretch>
        </p:blipFill>
        <p:spPr>
          <a:xfrm>
            <a:off x="1408090" y="1256153"/>
            <a:ext cx="9375820" cy="5170868"/>
          </a:xfrm>
          <a:prstGeom prst="rect">
            <a:avLst/>
          </a:prstGeom>
        </p:spPr>
      </p:pic>
      <p:sp>
        <p:nvSpPr>
          <p:cNvPr id="3" name="Slide Number Placeholder 2">
            <a:extLst>
              <a:ext uri="{FF2B5EF4-FFF2-40B4-BE49-F238E27FC236}">
                <a16:creationId xmlns:a16="http://schemas.microsoft.com/office/drawing/2014/main" id="{7D429B11-B3E2-EEA0-0F26-097A2A7DBAA6}"/>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697436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7FB576-2BDD-FEF4-B073-4DB592A297F3}"/>
              </a:ext>
            </a:extLst>
          </p:cNvPr>
          <p:cNvSpPr txBox="1">
            <a:spLocks noGrp="1"/>
          </p:cNvSpPr>
          <p:nvPr>
            <p:ph type="title" idx="4294967295"/>
          </p:nvPr>
        </p:nvSpPr>
        <p:spPr>
          <a:xfrm>
            <a:off x="233420" y="235221"/>
            <a:ext cx="3078398"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useo Slab 500" panose="02000000000000000000"/>
                <a:ea typeface="+mn-ea"/>
                <a:cs typeface="+mn-cs"/>
              </a:rPr>
              <a:t>District Summary of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Same scores and layout as Content Standards Roster</a:t>
            </a:r>
          </a:p>
        </p:txBody>
      </p:sp>
      <p:pic>
        <p:nvPicPr>
          <p:cNvPr id="8" name="Picture 7" descr="An example of page 1 of the district summary of schools">
            <a:extLst>
              <a:ext uri="{FF2B5EF4-FFF2-40B4-BE49-F238E27FC236}">
                <a16:creationId xmlns:a16="http://schemas.microsoft.com/office/drawing/2014/main" id="{51C18DE1-F8D5-1DFE-2C37-FB6A5C366EA0}"/>
              </a:ext>
            </a:extLst>
          </p:cNvPr>
          <p:cNvPicPr>
            <a:picLocks noChangeAspect="1"/>
          </p:cNvPicPr>
          <p:nvPr/>
        </p:nvPicPr>
        <p:blipFill>
          <a:blip r:embed="rId2"/>
          <a:stretch>
            <a:fillRect/>
          </a:stretch>
        </p:blipFill>
        <p:spPr>
          <a:xfrm>
            <a:off x="3503580" y="408770"/>
            <a:ext cx="8366051" cy="2395470"/>
          </a:xfrm>
          <a:prstGeom prst="rect">
            <a:avLst/>
          </a:prstGeom>
        </p:spPr>
      </p:pic>
      <p:pic>
        <p:nvPicPr>
          <p:cNvPr id="10" name="Picture 9" descr="an example of page 2 of the district summary of schools report">
            <a:extLst>
              <a:ext uri="{FF2B5EF4-FFF2-40B4-BE49-F238E27FC236}">
                <a16:creationId xmlns:a16="http://schemas.microsoft.com/office/drawing/2014/main" id="{D09899EA-E596-0348-030B-11A690BA88D9}"/>
              </a:ext>
            </a:extLst>
          </p:cNvPr>
          <p:cNvPicPr>
            <a:picLocks noChangeAspect="1"/>
          </p:cNvPicPr>
          <p:nvPr/>
        </p:nvPicPr>
        <p:blipFill>
          <a:blip r:embed="rId3"/>
          <a:stretch>
            <a:fillRect/>
          </a:stretch>
        </p:blipFill>
        <p:spPr>
          <a:xfrm>
            <a:off x="3555096" y="3219178"/>
            <a:ext cx="8314535" cy="2713163"/>
          </a:xfrm>
          <a:prstGeom prst="rect">
            <a:avLst/>
          </a:prstGeom>
        </p:spPr>
      </p:pic>
      <p:sp>
        <p:nvSpPr>
          <p:cNvPr id="3" name="Slide Number Placeholder 2">
            <a:extLst>
              <a:ext uri="{FF2B5EF4-FFF2-40B4-BE49-F238E27FC236}">
                <a16:creationId xmlns:a16="http://schemas.microsoft.com/office/drawing/2014/main" id="{BD2B56D8-9C31-8853-D136-F1AE02E21433}"/>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34511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EE2D-9221-A97E-F98C-9F1748526DCA}"/>
              </a:ext>
            </a:extLst>
          </p:cNvPr>
          <p:cNvSpPr>
            <a:spLocks noGrp="1"/>
          </p:cNvSpPr>
          <p:nvPr>
            <p:ph type="title"/>
          </p:nvPr>
        </p:nvSpPr>
        <p:spPr/>
        <p:txBody>
          <a:bodyPr>
            <a:normAutofit/>
          </a:bodyPr>
          <a:lstStyle/>
          <a:p>
            <a:r>
              <a:rPr lang="en-US" sz="3600" dirty="0"/>
              <a:t>Data and Reporting Resources</a:t>
            </a:r>
          </a:p>
        </p:txBody>
      </p:sp>
      <p:sp>
        <p:nvSpPr>
          <p:cNvPr id="3" name="Content Placeholder 2">
            <a:extLst>
              <a:ext uri="{FF2B5EF4-FFF2-40B4-BE49-F238E27FC236}">
                <a16:creationId xmlns:a16="http://schemas.microsoft.com/office/drawing/2014/main" id="{B231909F-061C-8E46-CCF1-7B08255C10EC}"/>
              </a:ext>
            </a:extLst>
          </p:cNvPr>
          <p:cNvSpPr>
            <a:spLocks noGrp="1"/>
          </p:cNvSpPr>
          <p:nvPr>
            <p:ph idx="1"/>
          </p:nvPr>
        </p:nvSpPr>
        <p:spPr/>
        <p:txBody>
          <a:bodyPr/>
          <a:lstStyle/>
          <a:p>
            <a:r>
              <a:rPr lang="en-US" dirty="0"/>
              <a:t>File Layouts</a:t>
            </a:r>
          </a:p>
          <a:p>
            <a:pPr lvl="1"/>
            <a:r>
              <a:rPr lang="en-US" dirty="0"/>
              <a:t>Student data file (SDF) and Summary file layouts are posted to the CMAS Results Page</a:t>
            </a:r>
          </a:p>
          <a:p>
            <a:pPr marL="1200150" lvl="2" indent="-285750">
              <a:buFont typeface="Arial" panose="020B0604020202020204" pitchFamily="34" charset="0"/>
              <a:buChar char="•"/>
            </a:pPr>
            <a:r>
              <a:rPr lang="en-US" dirty="0">
                <a:solidFill>
                  <a:schemeClr val="accent6"/>
                </a:solidFill>
                <a:hlinkClick r:id="rId3"/>
              </a:rPr>
              <a:t>SDF Layout</a:t>
            </a:r>
            <a:endParaRPr lang="en-US" dirty="0">
              <a:solidFill>
                <a:schemeClr val="accent6"/>
              </a:solidFill>
            </a:endParaRPr>
          </a:p>
          <a:p>
            <a:pPr marL="1200150" lvl="2" indent="-285750">
              <a:buFont typeface="Arial" panose="020B0604020202020204" pitchFamily="34" charset="0"/>
              <a:buChar char="•"/>
            </a:pPr>
            <a:r>
              <a:rPr lang="en-US" dirty="0">
                <a:solidFill>
                  <a:schemeClr val="accent6"/>
                </a:solidFill>
                <a:hlinkClick r:id="rId4"/>
              </a:rPr>
              <a:t>Summary file layout</a:t>
            </a:r>
            <a:endParaRPr lang="en-US" dirty="0">
              <a:solidFill>
                <a:schemeClr val="accent6"/>
              </a:solidFill>
            </a:endParaRPr>
          </a:p>
          <a:p>
            <a:r>
              <a:rPr lang="en-US" dirty="0">
                <a:hlinkClick r:id="rId5"/>
              </a:rPr>
              <a:t>Report Interpretation Guide</a:t>
            </a:r>
            <a:endParaRPr lang="en-US" dirty="0"/>
          </a:p>
          <a:p>
            <a:pPr lvl="1"/>
            <a:r>
              <a:rPr lang="en-US" dirty="0"/>
              <a:t>Example reports and explanation of available scores</a:t>
            </a:r>
          </a:p>
          <a:p>
            <a:pPr lvl="1"/>
            <a:r>
              <a:rPr lang="en-US" dirty="0"/>
              <a:t>Includes student performance report section for parents/teachers in English and Spanish</a:t>
            </a:r>
          </a:p>
          <a:p>
            <a:r>
              <a:rPr lang="en-US" dirty="0"/>
              <a:t>CMAS Performance Level Descriptors</a:t>
            </a:r>
          </a:p>
          <a:p>
            <a:pPr lvl="1"/>
            <a:r>
              <a:rPr lang="en-US" dirty="0">
                <a:hlinkClick r:id="rId6"/>
              </a:rPr>
              <a:t>http://www.cde.state.co.us/assessment/cmas_plds</a:t>
            </a:r>
            <a:r>
              <a:rPr lang="en-US" dirty="0"/>
              <a:t> </a:t>
            </a:r>
          </a:p>
          <a:p>
            <a:r>
              <a:rPr lang="en-US" dirty="0"/>
              <a:t>CMAS Test Design Resources</a:t>
            </a:r>
          </a:p>
          <a:p>
            <a:pPr lvl="1"/>
            <a:r>
              <a:rPr lang="en-US" dirty="0">
                <a:hlinkClick r:id="rId7"/>
              </a:rPr>
              <a:t>http://www.cde.state.co.us/assessment/cmas_testdesign</a:t>
            </a:r>
            <a:r>
              <a:rPr lang="en-US" dirty="0"/>
              <a:t> </a:t>
            </a:r>
          </a:p>
          <a:p>
            <a:r>
              <a:rPr lang="en-US" dirty="0"/>
              <a:t>Example items, scoring rubrics, and test practice resources</a:t>
            </a:r>
          </a:p>
          <a:p>
            <a:pPr lvl="1"/>
            <a:r>
              <a:rPr lang="en-US" dirty="0">
                <a:hlinkClick r:id="rId8"/>
              </a:rPr>
              <a:t>https://coassessments.com/practice-resources/</a:t>
            </a:r>
            <a:r>
              <a:rPr lang="en-US" dirty="0"/>
              <a:t> </a:t>
            </a:r>
          </a:p>
          <a:p>
            <a:r>
              <a:rPr lang="en-US" dirty="0">
                <a:solidFill>
                  <a:schemeClr val="accent6"/>
                </a:solidFill>
                <a:hlinkClick r:id="rId9"/>
              </a:rPr>
              <a:t>Parent Resources</a:t>
            </a:r>
            <a:endParaRPr lang="en-US" dirty="0">
              <a:solidFill>
                <a:schemeClr val="accent6"/>
              </a:solidFill>
            </a:endParaRPr>
          </a:p>
          <a:p>
            <a:pPr lvl="1"/>
            <a:r>
              <a:rPr lang="en-US" dirty="0"/>
              <a:t>Videos that explain the student performance reports</a:t>
            </a:r>
          </a:p>
          <a:p>
            <a:pPr lvl="1"/>
            <a:r>
              <a:rPr lang="en-US" dirty="0"/>
              <a:t>Fact sheets, performance level descriptors and Colorado Academic Standards</a:t>
            </a:r>
          </a:p>
          <a:p>
            <a:pPr lvl="1"/>
            <a:endParaRPr lang="en-US" dirty="0"/>
          </a:p>
        </p:txBody>
      </p:sp>
    </p:spTree>
    <p:extLst>
      <p:ext uri="{BB962C8B-B14F-4D97-AF65-F5344CB8AC3E}">
        <p14:creationId xmlns:p14="http://schemas.microsoft.com/office/powerpoint/2010/main" val="1439719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4BD7D9-B2BD-ABED-FF65-F149945CB005}"/>
              </a:ext>
            </a:extLst>
          </p:cNvPr>
          <p:cNvSpPr txBox="1">
            <a:spLocks noGrp="1"/>
          </p:cNvSpPr>
          <p:nvPr>
            <p:ph type="title" idx="4294967295"/>
          </p:nvPr>
        </p:nvSpPr>
        <p:spPr>
          <a:xfrm>
            <a:off x="233420" y="-1"/>
            <a:ext cx="558751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useo Slab 500" panose="02000000000000000000"/>
                <a:ea typeface="+mn-ea"/>
                <a:cs typeface="+mn-cs"/>
              </a:rPr>
              <a:t>Participation Summary</a:t>
            </a:r>
          </a:p>
        </p:txBody>
      </p:sp>
      <p:pic>
        <p:nvPicPr>
          <p:cNvPr id="5" name="Picture 4" descr="An example of the participation summary report. It shows the number and percent of enrolled and tested students in different demographic groups">
            <a:extLst>
              <a:ext uri="{FF2B5EF4-FFF2-40B4-BE49-F238E27FC236}">
                <a16:creationId xmlns:a16="http://schemas.microsoft.com/office/drawing/2014/main" id="{AAE21A27-338A-BAEA-F5EC-4F220BE66AAC}"/>
              </a:ext>
            </a:extLst>
          </p:cNvPr>
          <p:cNvPicPr>
            <a:picLocks noChangeAspect="1"/>
          </p:cNvPicPr>
          <p:nvPr/>
        </p:nvPicPr>
        <p:blipFill>
          <a:blip r:embed="rId3"/>
          <a:stretch>
            <a:fillRect/>
          </a:stretch>
        </p:blipFill>
        <p:spPr>
          <a:xfrm>
            <a:off x="1214077" y="515369"/>
            <a:ext cx="9415165" cy="6276777"/>
          </a:xfrm>
          <a:prstGeom prst="rect">
            <a:avLst/>
          </a:prstGeom>
        </p:spPr>
      </p:pic>
      <p:sp>
        <p:nvSpPr>
          <p:cNvPr id="7" name="TextBox 6">
            <a:extLst>
              <a:ext uri="{FF2B5EF4-FFF2-40B4-BE49-F238E27FC236}">
                <a16:creationId xmlns:a16="http://schemas.microsoft.com/office/drawing/2014/main" id="{2BD8ECE7-E4AB-4C8C-48D5-BDE01617F39C}"/>
              </a:ext>
            </a:extLst>
          </p:cNvPr>
          <p:cNvSpPr txBox="1"/>
          <p:nvPr/>
        </p:nvSpPr>
        <p:spPr>
          <a:xfrm>
            <a:off x="4172430" y="1667435"/>
            <a:ext cx="2013217" cy="584775"/>
          </a:xfrm>
          <a:prstGeom prst="rect">
            <a:avLst/>
          </a:prstGeom>
          <a:solidFill>
            <a:schemeClr val="bg1"/>
          </a:solidFill>
          <a:ln w="28575">
            <a:solidFill>
              <a:schemeClr val="accent1">
                <a:lumMod val="75000"/>
              </a:schemeClr>
            </a:solidFill>
          </a:ln>
        </p:spPr>
        <p:txBody>
          <a:bodyPr wrap="square" rtlCol="0">
            <a:spAutoFit/>
          </a:bodyPr>
          <a:lstStyle/>
          <a:p>
            <a:r>
              <a:rPr lang="en-US" sz="1600" dirty="0"/>
              <a:t>40% of all students in Sch/</a:t>
            </a:r>
            <a:r>
              <a:rPr lang="en-US" sz="1600" dirty="0" err="1"/>
              <a:t>Dist</a:t>
            </a:r>
            <a:r>
              <a:rPr lang="en-US" sz="1600" dirty="0"/>
              <a:t> are Female</a:t>
            </a:r>
          </a:p>
        </p:txBody>
      </p:sp>
      <p:sp>
        <p:nvSpPr>
          <p:cNvPr id="8" name="TextBox 7">
            <a:extLst>
              <a:ext uri="{FF2B5EF4-FFF2-40B4-BE49-F238E27FC236}">
                <a16:creationId xmlns:a16="http://schemas.microsoft.com/office/drawing/2014/main" id="{BCB984D7-0839-E0B2-07B0-B77BB79CC8C2}"/>
              </a:ext>
            </a:extLst>
          </p:cNvPr>
          <p:cNvSpPr txBox="1"/>
          <p:nvPr/>
        </p:nvSpPr>
        <p:spPr>
          <a:xfrm>
            <a:off x="7344655" y="1727627"/>
            <a:ext cx="2013217" cy="584775"/>
          </a:xfrm>
          <a:prstGeom prst="rect">
            <a:avLst/>
          </a:prstGeom>
          <a:solidFill>
            <a:schemeClr val="bg1"/>
          </a:solidFill>
          <a:ln w="28575">
            <a:solidFill>
              <a:schemeClr val="accent1">
                <a:lumMod val="75000"/>
              </a:schemeClr>
            </a:solidFill>
          </a:ln>
        </p:spPr>
        <p:txBody>
          <a:bodyPr wrap="square" rtlCol="0">
            <a:spAutoFit/>
          </a:bodyPr>
          <a:lstStyle/>
          <a:p>
            <a:r>
              <a:rPr lang="en-US" sz="1600" dirty="0"/>
              <a:t>41% of students who tested are Female</a:t>
            </a:r>
          </a:p>
        </p:txBody>
      </p:sp>
      <p:sp>
        <p:nvSpPr>
          <p:cNvPr id="10" name="TextBox 9">
            <a:extLst>
              <a:ext uri="{FF2B5EF4-FFF2-40B4-BE49-F238E27FC236}">
                <a16:creationId xmlns:a16="http://schemas.microsoft.com/office/drawing/2014/main" id="{FDCDB6A8-D679-A8DE-9760-28864308334B}"/>
              </a:ext>
            </a:extLst>
          </p:cNvPr>
          <p:cNvSpPr txBox="1"/>
          <p:nvPr/>
        </p:nvSpPr>
        <p:spPr>
          <a:xfrm>
            <a:off x="5179038" y="2412766"/>
            <a:ext cx="2804673" cy="1323439"/>
          </a:xfrm>
          <a:prstGeom prst="rect">
            <a:avLst/>
          </a:prstGeom>
          <a:solidFill>
            <a:schemeClr val="bg1"/>
          </a:solidFill>
          <a:ln w="28575">
            <a:solidFill>
              <a:schemeClr val="accent1">
                <a:lumMod val="75000"/>
              </a:schemeClr>
            </a:solidFill>
          </a:ln>
        </p:spPr>
        <p:txBody>
          <a:bodyPr wrap="square" rtlCol="0">
            <a:spAutoFit/>
          </a:bodyPr>
          <a:lstStyle/>
          <a:p>
            <a:r>
              <a:rPr lang="en-US" sz="1600" dirty="0"/>
              <a:t>Large differences between these columns can mean that your school or district scores are not representative of true school or district performance</a:t>
            </a:r>
          </a:p>
        </p:txBody>
      </p:sp>
      <p:sp>
        <p:nvSpPr>
          <p:cNvPr id="3" name="Slide Number Placeholder 2">
            <a:extLst>
              <a:ext uri="{FF2B5EF4-FFF2-40B4-BE49-F238E27FC236}">
                <a16:creationId xmlns:a16="http://schemas.microsoft.com/office/drawing/2014/main" id="{D2249292-66B1-BEBF-4CB9-63D8477D0B37}"/>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2384531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B2B3-DC6C-CC61-5051-8B82763C09CF}"/>
              </a:ext>
            </a:extLst>
          </p:cNvPr>
          <p:cNvSpPr>
            <a:spLocks noGrp="1"/>
          </p:cNvSpPr>
          <p:nvPr>
            <p:ph type="ctr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BD025627-1E6C-47AB-B2BA-9B131A7C89ED}"/>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462532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350A-0BC7-9698-191D-3FB78984A6DA}"/>
              </a:ext>
            </a:extLst>
          </p:cNvPr>
          <p:cNvSpPr>
            <a:spLocks noGrp="1"/>
          </p:cNvSpPr>
          <p:nvPr>
            <p:ph type="ctrTitle"/>
          </p:nvPr>
        </p:nvSpPr>
        <p:spPr/>
        <p:txBody>
          <a:bodyPr>
            <a:normAutofit fontScale="90000"/>
          </a:bodyPr>
          <a:lstStyle/>
          <a:p>
            <a:r>
              <a:rPr lang="en-US" dirty="0"/>
              <a:t>CMAS Assessment Contacts:</a:t>
            </a:r>
            <a:br>
              <a:rPr lang="en-US" dirty="0"/>
            </a:br>
            <a:r>
              <a:rPr lang="en-US" sz="2800" dirty="0"/>
              <a:t>Data and Reporting: Jasmine Carey (</a:t>
            </a:r>
            <a:r>
              <a:rPr lang="en-US" sz="2800" dirty="0">
                <a:hlinkClick r:id="rId3"/>
              </a:rPr>
              <a:t>carey_j@cde.state.co.us</a:t>
            </a:r>
            <a:r>
              <a:rPr lang="en-US" sz="2800" dirty="0"/>
              <a:t>) </a:t>
            </a:r>
            <a:br>
              <a:rPr lang="en-US" sz="2800" dirty="0"/>
            </a:br>
            <a:r>
              <a:rPr lang="en-US" sz="2800" dirty="0"/>
              <a:t>Math and Science Standards and Content: Molly Mund (</a:t>
            </a:r>
            <a:r>
              <a:rPr lang="en-US" sz="2800" dirty="0">
                <a:hlinkClick r:id="rId4"/>
              </a:rPr>
              <a:t>mund_m@cde.state.co.us</a:t>
            </a:r>
            <a:r>
              <a:rPr lang="en-US" sz="2800" dirty="0"/>
              <a:t>) </a:t>
            </a:r>
            <a:br>
              <a:rPr lang="en-US" sz="2800" dirty="0"/>
            </a:br>
            <a:r>
              <a:rPr lang="en-US" sz="2800" dirty="0"/>
              <a:t>ELA Standards and Content: Nathan Redford (</a:t>
            </a:r>
            <a:r>
              <a:rPr lang="en-US" sz="2800" dirty="0">
                <a:hlinkClick r:id="rId5"/>
              </a:rPr>
              <a:t>Redford_n@cde.state.co.us</a:t>
            </a:r>
            <a:r>
              <a:rPr lang="en-US" sz="2800" dirty="0"/>
              <a:t>) </a:t>
            </a:r>
            <a:br>
              <a:rPr lang="en-US" sz="2800" dirty="0"/>
            </a:br>
            <a:r>
              <a:rPr lang="en-US" sz="2800" dirty="0"/>
              <a:t>CSLA and testing of ML Learners: Heather Villalobos-Pavia (</a:t>
            </a:r>
            <a:r>
              <a:rPr lang="en-US" sz="2800" dirty="0">
                <a:hlinkClick r:id="rId6"/>
              </a:rPr>
              <a:t>Villalobos-Pavia_h@cde.state.co.us</a:t>
            </a:r>
            <a:r>
              <a:rPr lang="en-US" sz="2800" dirty="0"/>
              <a:t>) </a:t>
            </a:r>
            <a:br>
              <a:rPr lang="en-US" dirty="0"/>
            </a:br>
            <a:endParaRPr lang="en-US" dirty="0"/>
          </a:p>
        </p:txBody>
      </p:sp>
      <p:sp>
        <p:nvSpPr>
          <p:cNvPr id="3" name="Slide Number Placeholder 2">
            <a:extLst>
              <a:ext uri="{FF2B5EF4-FFF2-40B4-BE49-F238E27FC236}">
                <a16:creationId xmlns:a16="http://schemas.microsoft.com/office/drawing/2014/main" id="{828F2BD4-D1A8-36A7-C086-F368CD7869A1}"/>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96925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D06C-FDA5-716B-07C4-62E59AC3FD74}"/>
              </a:ext>
            </a:extLst>
          </p:cNvPr>
          <p:cNvSpPr>
            <a:spLocks noGrp="1"/>
          </p:cNvSpPr>
          <p:nvPr>
            <p:ph type="ctrTitle"/>
          </p:nvPr>
        </p:nvSpPr>
        <p:spPr/>
        <p:txBody>
          <a:bodyPr/>
          <a:lstStyle/>
          <a:p>
            <a:r>
              <a:rPr lang="en-US" dirty="0"/>
              <a:t>Types of Reported Scores</a:t>
            </a:r>
          </a:p>
        </p:txBody>
      </p:sp>
      <p:sp>
        <p:nvSpPr>
          <p:cNvPr id="3" name="Slide Number Placeholder 2">
            <a:extLst>
              <a:ext uri="{FF2B5EF4-FFF2-40B4-BE49-F238E27FC236}">
                <a16:creationId xmlns:a16="http://schemas.microsoft.com/office/drawing/2014/main" id="{C3019454-2E56-2C65-EEBF-13710CE4CBC5}"/>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94334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CFA3-0D29-1CBF-AB80-1F1F0DC71D09}"/>
              </a:ext>
            </a:extLst>
          </p:cNvPr>
          <p:cNvSpPr>
            <a:spLocks noGrp="1"/>
          </p:cNvSpPr>
          <p:nvPr>
            <p:ph type="title"/>
          </p:nvPr>
        </p:nvSpPr>
        <p:spPr>
          <a:xfrm>
            <a:off x="221781" y="169665"/>
            <a:ext cx="11748435" cy="898524"/>
          </a:xfrm>
        </p:spPr>
        <p:txBody>
          <a:bodyPr>
            <a:noAutofit/>
          </a:bodyPr>
          <a:lstStyle/>
          <a:p>
            <a:r>
              <a:rPr lang="en-US" sz="3600" dirty="0"/>
              <a:t>Types of Reported Scores – Scale Score and Performance Levels</a:t>
            </a:r>
          </a:p>
        </p:txBody>
      </p:sp>
      <p:sp>
        <p:nvSpPr>
          <p:cNvPr id="3" name="Content Placeholder 2">
            <a:extLst>
              <a:ext uri="{FF2B5EF4-FFF2-40B4-BE49-F238E27FC236}">
                <a16:creationId xmlns:a16="http://schemas.microsoft.com/office/drawing/2014/main" id="{DEBE6944-89C5-ECBB-9374-9DD787DB4D15}"/>
              </a:ext>
            </a:extLst>
          </p:cNvPr>
          <p:cNvSpPr>
            <a:spLocks noGrp="1"/>
          </p:cNvSpPr>
          <p:nvPr>
            <p:ph idx="1"/>
          </p:nvPr>
        </p:nvSpPr>
        <p:spPr/>
        <p:txBody>
          <a:bodyPr/>
          <a:lstStyle/>
          <a:p>
            <a:r>
              <a:rPr lang="en-US" dirty="0"/>
              <a:t>Scale Scores</a:t>
            </a:r>
          </a:p>
          <a:p>
            <a:pPr lvl="1"/>
            <a:r>
              <a:rPr lang="en-US" dirty="0"/>
              <a:t>Use Item Response Theory methods to transform student response strings to a scale score</a:t>
            </a:r>
          </a:p>
          <a:p>
            <a:pPr marL="1200150" lvl="2" indent="-285750">
              <a:buFont typeface="Arial" panose="020B0604020202020204" pitchFamily="34" charset="0"/>
              <a:buChar char="•"/>
            </a:pPr>
            <a:r>
              <a:rPr lang="en-US" dirty="0"/>
              <a:t>Scale scores are not a direct scaling of raw scores, they are based on the items answered by the student</a:t>
            </a:r>
          </a:p>
          <a:p>
            <a:pPr lvl="1"/>
            <a:r>
              <a:rPr lang="en-US" dirty="0"/>
              <a:t>Range 650 – 850</a:t>
            </a:r>
          </a:p>
          <a:p>
            <a:r>
              <a:rPr lang="en-US" dirty="0"/>
              <a:t>Performance Levels</a:t>
            </a:r>
          </a:p>
          <a:p>
            <a:pPr lvl="1"/>
            <a:r>
              <a:rPr lang="en-US" dirty="0"/>
              <a:t>Criterion referenced, cut scores are based on item content as determined by educators</a:t>
            </a:r>
          </a:p>
          <a:p>
            <a:pPr lvl="1"/>
            <a:r>
              <a:rPr lang="en-US" dirty="0"/>
              <a:t>5 levels for ELA/CSLA/Math, 4 levels for Science</a:t>
            </a:r>
          </a:p>
          <a:p>
            <a:pPr marL="1200150" lvl="2" indent="-285750">
              <a:buFont typeface="Arial" panose="020B0604020202020204" pitchFamily="34" charset="0"/>
              <a:buChar char="•"/>
            </a:pPr>
            <a:r>
              <a:rPr lang="en-US" dirty="0"/>
              <a:t>Students in the top two levels are </a:t>
            </a:r>
          </a:p>
          <a:p>
            <a:pPr lvl="2"/>
            <a:r>
              <a:rPr lang="en-US" dirty="0"/>
              <a:t>     considered on track for the next grade </a:t>
            </a:r>
          </a:p>
          <a:p>
            <a:pPr lvl="2"/>
            <a:r>
              <a:rPr lang="en-US" dirty="0"/>
              <a:t>     level</a:t>
            </a:r>
          </a:p>
          <a:p>
            <a:r>
              <a:rPr lang="en-US" dirty="0"/>
              <a:t>Performance Levels and Scale scores are equated</a:t>
            </a:r>
          </a:p>
          <a:p>
            <a:pPr marL="0" indent="0">
              <a:buNone/>
            </a:pPr>
            <a:r>
              <a:rPr lang="en-US" dirty="0"/>
              <a:t>    and can be compared across years</a:t>
            </a:r>
          </a:p>
        </p:txBody>
      </p:sp>
      <p:pic>
        <p:nvPicPr>
          <p:cNvPr id="5" name="Picture 4" descr="This is a chart comparing the CMAS Performance Levels for Math, ELA, and CSLA and Science">
            <a:extLst>
              <a:ext uri="{FF2B5EF4-FFF2-40B4-BE49-F238E27FC236}">
                <a16:creationId xmlns:a16="http://schemas.microsoft.com/office/drawing/2014/main" id="{008B2BAA-4EBC-3796-397E-9D4C62563719}"/>
              </a:ext>
            </a:extLst>
          </p:cNvPr>
          <p:cNvPicPr>
            <a:picLocks noChangeAspect="1"/>
          </p:cNvPicPr>
          <p:nvPr/>
        </p:nvPicPr>
        <p:blipFill>
          <a:blip r:embed="rId3"/>
          <a:stretch>
            <a:fillRect/>
          </a:stretch>
        </p:blipFill>
        <p:spPr>
          <a:xfrm>
            <a:off x="6007425" y="3457238"/>
            <a:ext cx="5211218" cy="2700663"/>
          </a:xfrm>
          <a:prstGeom prst="rect">
            <a:avLst/>
          </a:prstGeom>
        </p:spPr>
      </p:pic>
    </p:spTree>
    <p:extLst>
      <p:ext uri="{BB962C8B-B14F-4D97-AF65-F5344CB8AC3E}">
        <p14:creationId xmlns:p14="http://schemas.microsoft.com/office/powerpoint/2010/main" val="76857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D148-0D76-7CF6-B345-8CA7366A6855}"/>
              </a:ext>
            </a:extLst>
          </p:cNvPr>
          <p:cNvSpPr>
            <a:spLocks noGrp="1"/>
          </p:cNvSpPr>
          <p:nvPr>
            <p:ph type="title"/>
          </p:nvPr>
        </p:nvSpPr>
        <p:spPr>
          <a:xfrm>
            <a:off x="443564" y="205176"/>
            <a:ext cx="10786687" cy="898524"/>
          </a:xfrm>
        </p:spPr>
        <p:txBody>
          <a:bodyPr>
            <a:noAutofit/>
          </a:bodyPr>
          <a:lstStyle/>
          <a:p>
            <a:r>
              <a:rPr lang="en-US" sz="3600" dirty="0"/>
              <a:t>Types of Reported Scores – Percent of Points Earned</a:t>
            </a:r>
          </a:p>
        </p:txBody>
      </p:sp>
      <p:sp>
        <p:nvSpPr>
          <p:cNvPr id="3" name="Content Placeholder 2">
            <a:extLst>
              <a:ext uri="{FF2B5EF4-FFF2-40B4-BE49-F238E27FC236}">
                <a16:creationId xmlns:a16="http://schemas.microsoft.com/office/drawing/2014/main" id="{C3144D1F-474E-B8D0-3948-D4F3D181C8A8}"/>
              </a:ext>
            </a:extLst>
          </p:cNvPr>
          <p:cNvSpPr>
            <a:spLocks noGrp="1"/>
          </p:cNvSpPr>
          <p:nvPr>
            <p:ph idx="1"/>
          </p:nvPr>
        </p:nvSpPr>
        <p:spPr/>
        <p:txBody>
          <a:bodyPr/>
          <a:lstStyle/>
          <a:p>
            <a:r>
              <a:rPr lang="en-US" dirty="0"/>
              <a:t>Percent of Points Earned</a:t>
            </a:r>
          </a:p>
          <a:p>
            <a:pPr lvl="1"/>
            <a:r>
              <a:rPr lang="en-US" dirty="0"/>
              <a:t>Many items are worth more than one point,</a:t>
            </a:r>
            <a:r>
              <a:rPr lang="en-US" dirty="0">
                <a:solidFill>
                  <a:schemeClr val="accent6"/>
                </a:solidFill>
              </a:rPr>
              <a:t> </a:t>
            </a:r>
            <a:r>
              <a:rPr lang="en-US" dirty="0"/>
              <a:t>so ‘percent correct’ is not accurate</a:t>
            </a:r>
          </a:p>
          <a:p>
            <a:pPr lvl="1"/>
            <a:r>
              <a:rPr lang="en-US" dirty="0"/>
              <a:t>Minimum 6 points to report out as a percent</a:t>
            </a:r>
          </a:p>
          <a:p>
            <a:pPr lvl="1"/>
            <a:r>
              <a:rPr lang="en-US" dirty="0"/>
              <a:t>Cannot be compared across years due to the small number of items</a:t>
            </a:r>
          </a:p>
          <a:p>
            <a:pPr marL="1200150" lvl="2" indent="-285750">
              <a:buFont typeface="Arial" panose="020B0604020202020204" pitchFamily="34" charset="0"/>
              <a:buChar char="•"/>
            </a:pPr>
            <a:r>
              <a:rPr lang="en-US" dirty="0"/>
              <a:t>Item difficulty can vary across years</a:t>
            </a:r>
          </a:p>
          <a:p>
            <a:pPr marL="285750" indent="-285750"/>
            <a:r>
              <a:rPr lang="en-US" dirty="0"/>
              <a:t>Average of Students at Met Expectations Performance Level</a:t>
            </a:r>
          </a:p>
          <a:p>
            <a:pPr marL="742950" lvl="1" indent="-285750"/>
            <a:r>
              <a:rPr lang="en-US" dirty="0"/>
              <a:t>The average percent of points earned by students who are at the beginning of ‘Met Expectations’ for the state</a:t>
            </a:r>
          </a:p>
          <a:p>
            <a:pPr marL="742950" lvl="1" indent="-285750"/>
            <a:r>
              <a:rPr lang="en-US" dirty="0"/>
              <a:t>Provides some context for how those students are performing on the subscores</a:t>
            </a:r>
          </a:p>
          <a:p>
            <a:pPr marL="971550" lvl="2" indent="-285750">
              <a:buFont typeface="Arial" panose="020B0604020202020204" pitchFamily="34" charset="0"/>
              <a:buChar char="•"/>
            </a:pPr>
            <a:r>
              <a:rPr lang="en-US" dirty="0"/>
              <a:t>Subscores do not have content-based performance levels</a:t>
            </a:r>
          </a:p>
        </p:txBody>
      </p:sp>
    </p:spTree>
    <p:extLst>
      <p:ext uri="{BB962C8B-B14F-4D97-AF65-F5344CB8AC3E}">
        <p14:creationId xmlns:p14="http://schemas.microsoft.com/office/powerpoint/2010/main" val="200095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78E3-4E76-53A6-306D-80A7DECDFC07}"/>
              </a:ext>
            </a:extLst>
          </p:cNvPr>
          <p:cNvSpPr>
            <a:spLocks noGrp="1"/>
          </p:cNvSpPr>
          <p:nvPr>
            <p:ph type="ctrTitle"/>
          </p:nvPr>
        </p:nvSpPr>
        <p:spPr/>
        <p:txBody>
          <a:bodyPr/>
          <a:lstStyle/>
          <a:p>
            <a:r>
              <a:rPr lang="en-US" dirty="0"/>
              <a:t>Assessment Overview</a:t>
            </a:r>
            <a:br>
              <a:rPr lang="en-US" dirty="0"/>
            </a:br>
            <a:r>
              <a:rPr lang="en-US" sz="3200" dirty="0"/>
              <a:t>Standards and Example Items</a:t>
            </a:r>
            <a:endParaRPr lang="en-US" dirty="0"/>
          </a:p>
        </p:txBody>
      </p:sp>
      <p:sp>
        <p:nvSpPr>
          <p:cNvPr id="3" name="Slide Number Placeholder 2">
            <a:extLst>
              <a:ext uri="{FF2B5EF4-FFF2-40B4-BE49-F238E27FC236}">
                <a16:creationId xmlns:a16="http://schemas.microsoft.com/office/drawing/2014/main" id="{6EB3CE68-939A-C5AF-475A-8F0758A37E32}"/>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5289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35EC-ABA8-7F0D-1D44-74AC0C253A4C}"/>
              </a:ext>
            </a:extLst>
          </p:cNvPr>
          <p:cNvSpPr>
            <a:spLocks noGrp="1"/>
          </p:cNvSpPr>
          <p:nvPr>
            <p:ph type="ctrTitle"/>
          </p:nvPr>
        </p:nvSpPr>
        <p:spPr/>
        <p:txBody>
          <a:bodyPr/>
          <a:lstStyle/>
          <a:p>
            <a:r>
              <a:rPr lang="en-US" dirty="0"/>
              <a:t>English Language Arts</a:t>
            </a:r>
            <a:br>
              <a:rPr lang="en-US" dirty="0"/>
            </a:br>
            <a:r>
              <a:rPr lang="en-US" dirty="0"/>
              <a:t>Colorado Spanish Language Arts</a:t>
            </a:r>
          </a:p>
        </p:txBody>
      </p:sp>
      <p:sp>
        <p:nvSpPr>
          <p:cNvPr id="3" name="Slide Number Placeholder 2">
            <a:extLst>
              <a:ext uri="{FF2B5EF4-FFF2-40B4-BE49-F238E27FC236}">
                <a16:creationId xmlns:a16="http://schemas.microsoft.com/office/drawing/2014/main" id="{5A36C625-5197-EB51-507D-96FDD7A66DA9}"/>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79627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b="1" dirty="0">
            <a:solidFill>
              <a:schemeClr val="bg1"/>
            </a:solidFill>
            <a:latin typeface="Museo Slab 500" panose="0200000000000000000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12792</TotalTime>
  <Words>2109</Words>
  <Application>Microsoft Office PowerPoint</Application>
  <PresentationFormat>Widescreen</PresentationFormat>
  <Paragraphs>303</Paragraphs>
  <Slides>42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Museo Slab 500</vt:lpstr>
      <vt:lpstr>SourceSansProRegular</vt:lpstr>
      <vt:lpstr>Office Theme</vt:lpstr>
      <vt:lpstr>CMAS Data Interpretation Training</vt:lpstr>
      <vt:lpstr>CMAS Assessment Program</vt:lpstr>
      <vt:lpstr> Available Data and Reports</vt:lpstr>
      <vt:lpstr>Data and Reporting Resources</vt:lpstr>
      <vt:lpstr>Types of Reported Scores</vt:lpstr>
      <vt:lpstr>Types of Reported Scores – Scale Score and Performance Levels</vt:lpstr>
      <vt:lpstr>Types of Reported Scores – Percent of Points Earned</vt:lpstr>
      <vt:lpstr>Assessment Overview Standards and Example Items</vt:lpstr>
      <vt:lpstr>English Language Arts Colorado Spanish Language Arts</vt:lpstr>
      <vt:lpstr>Overview of the Assessments – ELA/CSLA</vt:lpstr>
      <vt:lpstr>Example Items - ELA</vt:lpstr>
      <vt:lpstr>Reported Scores – ELA/CSLA</vt:lpstr>
      <vt:lpstr>Reported Scores – ELA/CSLA Domains</vt:lpstr>
      <vt:lpstr>Math</vt:lpstr>
      <vt:lpstr>Overview of the Assessments - Math</vt:lpstr>
      <vt:lpstr>Math Example Item – Multipart Item</vt:lpstr>
      <vt:lpstr>Reported Scores – Math</vt:lpstr>
      <vt:lpstr>Reported Scores – Math Domains</vt:lpstr>
      <vt:lpstr>Science</vt:lpstr>
      <vt:lpstr>Overview of the Assessment - Science</vt:lpstr>
      <vt:lpstr>Example Simulation and Item</vt:lpstr>
      <vt:lpstr>Example Stand Alone Items (no Simulation)</vt:lpstr>
      <vt:lpstr>Reported Scores</vt:lpstr>
      <vt:lpstr>Confidential School and District Reports  (Permission-based access available through  PearsonAccessNext – Published Reports)</vt:lpstr>
      <vt:lpstr>Student Performance Report</vt:lpstr>
      <vt:lpstr>ELA Student Performance Report Page 1</vt:lpstr>
      <vt:lpstr>ELA/Math SPR Example Page 2</vt:lpstr>
      <vt:lpstr>Science SPR Example Page 1</vt:lpstr>
      <vt:lpstr>Science SPR Example Page 2</vt:lpstr>
      <vt:lpstr>School Reports</vt:lpstr>
      <vt:lpstr>Content Standards Roster - ELA</vt:lpstr>
      <vt:lpstr>Content Standards Roster - Math</vt:lpstr>
      <vt:lpstr>Content Standards Roster - Science</vt:lpstr>
      <vt:lpstr>Evidence Statement Analysis - ELA </vt:lpstr>
      <vt:lpstr>Evidence Statement Analysis - Math</vt:lpstr>
      <vt:lpstr>Item Analysis Report - Science</vt:lpstr>
      <vt:lpstr>School and District Level Reports</vt:lpstr>
      <vt:lpstr>Performance Level Summary Page 1</vt:lpstr>
      <vt:lpstr>District Summary of Schools Same scores and layout as Content Standards Roster</vt:lpstr>
      <vt:lpstr>Participation Summary</vt:lpstr>
      <vt:lpstr>Thank you!</vt:lpstr>
      <vt:lpstr>CMAS Assessment Contacts: Data and Reporting: Jasmine Carey (carey_j@cde.state.co.us)  Math and Science Standards and Content: Molly Mund (mund_m@cde.state.co.us)  ELA Standards and Content: Nathan Redford (Redford_n@cde.state.co.us)  CSLA and testing of ML Learners: Heather Villalobos-Pavia (Villalobos-Pavia_h@cde.state.co.us)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Carey, Jasmine</cp:lastModifiedBy>
  <cp:revision>23</cp:revision>
  <dcterms:created xsi:type="dcterms:W3CDTF">2019-06-25T17:30:52Z</dcterms:created>
  <dcterms:modified xsi:type="dcterms:W3CDTF">2024-09-05T16:38:41Z</dcterms:modified>
</cp:coreProperties>
</file>